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56" r:id="rId2"/>
    <p:sldId id="290" r:id="rId3"/>
    <p:sldId id="276" r:id="rId4"/>
    <p:sldId id="287" r:id="rId5"/>
    <p:sldId id="278" r:id="rId6"/>
    <p:sldId id="279" r:id="rId7"/>
    <p:sldId id="280" r:id="rId8"/>
    <p:sldId id="291" r:id="rId9"/>
    <p:sldId id="260" r:id="rId10"/>
    <p:sldId id="264" r:id="rId11"/>
    <p:sldId id="266" r:id="rId12"/>
    <p:sldId id="267" r:id="rId13"/>
    <p:sldId id="259" r:id="rId14"/>
    <p:sldId id="269" r:id="rId15"/>
    <p:sldId id="282" r:id="rId16"/>
    <p:sldId id="292" r:id="rId17"/>
    <p:sldId id="261" r:id="rId18"/>
    <p:sldId id="262" r:id="rId19"/>
    <p:sldId id="299" r:id="rId20"/>
    <p:sldId id="265" r:id="rId21"/>
    <p:sldId id="300" r:id="rId22"/>
    <p:sldId id="301" r:id="rId23"/>
    <p:sldId id="273" r:id="rId24"/>
    <p:sldId id="302" r:id="rId25"/>
    <p:sldId id="283" r:id="rId26"/>
    <p:sldId id="286" r:id="rId27"/>
    <p:sldId id="288" r:id="rId28"/>
    <p:sldId id="289" r:id="rId29"/>
    <p:sldId id="30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0" d="100"/>
          <a:sy n="80" d="100"/>
        </p:scale>
        <p:origin x="20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_rels/data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image" Target="../media/image6.jpg"/><Relationship Id="rId4"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image" Target="../media/image6.jpg"/><Relationship Id="rId4"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A4F798-2215-4CF0-BE23-782F039BB73E}" type="doc">
      <dgm:prSet loTypeId="urn:microsoft.com/office/officeart/2005/8/layout/gear1" loCatId="cycle" qsTypeId="urn:microsoft.com/office/officeart/2005/8/quickstyle/simple1" qsCatId="simple" csTypeId="urn:microsoft.com/office/officeart/2005/8/colors/colorful3" csCatId="colorful" phldr="1"/>
      <dgm:spPr/>
    </dgm:pt>
    <dgm:pt modelId="{7361E9E2-9ED7-4FD6-908C-A048BE798201}">
      <dgm:prSet phldrT="[Text]"/>
      <dgm:spPr/>
      <dgm:t>
        <a:bodyPr/>
        <a:lstStyle/>
        <a:p>
          <a:r>
            <a:rPr lang="en-US" b="1">
              <a:solidFill>
                <a:schemeClr val="bg1"/>
              </a:solidFill>
            </a:rPr>
            <a:t>Efisiensi</a:t>
          </a:r>
          <a:endParaRPr lang="en-ID" b="1">
            <a:solidFill>
              <a:schemeClr val="bg1"/>
            </a:solidFill>
          </a:endParaRPr>
        </a:p>
      </dgm:t>
    </dgm:pt>
    <dgm:pt modelId="{93220994-0081-45E6-B2D7-919AFBF45FF6}" type="parTrans" cxnId="{AC7E09C4-43CB-4C37-9128-75B849A08B71}">
      <dgm:prSet/>
      <dgm:spPr/>
      <dgm:t>
        <a:bodyPr/>
        <a:lstStyle/>
        <a:p>
          <a:endParaRPr lang="en-ID"/>
        </a:p>
      </dgm:t>
    </dgm:pt>
    <dgm:pt modelId="{CF53F984-C76A-4A0C-B401-5364477C2D32}" type="sibTrans" cxnId="{AC7E09C4-43CB-4C37-9128-75B849A08B71}">
      <dgm:prSet/>
      <dgm:spPr/>
      <dgm:t>
        <a:bodyPr/>
        <a:lstStyle/>
        <a:p>
          <a:endParaRPr lang="en-ID"/>
        </a:p>
      </dgm:t>
    </dgm:pt>
    <dgm:pt modelId="{D3BE27B3-1D0C-4F58-ADCD-5C8F8D3509F8}">
      <dgm:prSet phldrT="[Text]"/>
      <dgm:spPr/>
      <dgm:t>
        <a:bodyPr/>
        <a:lstStyle/>
        <a:p>
          <a:r>
            <a:rPr lang="en-US" b="1">
              <a:solidFill>
                <a:schemeClr val="bg1"/>
              </a:solidFill>
            </a:rPr>
            <a:t>Energi alam</a:t>
          </a:r>
          <a:endParaRPr lang="en-ID" b="1">
            <a:solidFill>
              <a:schemeClr val="bg1"/>
            </a:solidFill>
          </a:endParaRPr>
        </a:p>
      </dgm:t>
    </dgm:pt>
    <dgm:pt modelId="{1507404B-F762-48BB-8957-67EA113D0B93}" type="parTrans" cxnId="{201FFEB6-B839-43F2-A658-A8310379CCC2}">
      <dgm:prSet/>
      <dgm:spPr/>
      <dgm:t>
        <a:bodyPr/>
        <a:lstStyle/>
        <a:p>
          <a:endParaRPr lang="en-ID"/>
        </a:p>
      </dgm:t>
    </dgm:pt>
    <dgm:pt modelId="{A0F96DB3-FEA4-4A90-B70A-24ECDAC98880}" type="sibTrans" cxnId="{201FFEB6-B839-43F2-A658-A8310379CCC2}">
      <dgm:prSet/>
      <dgm:spPr/>
      <dgm:t>
        <a:bodyPr/>
        <a:lstStyle/>
        <a:p>
          <a:endParaRPr lang="en-ID"/>
        </a:p>
      </dgm:t>
    </dgm:pt>
    <dgm:pt modelId="{DFBF4F6B-62D4-4213-AA0B-D86935849319}">
      <dgm:prSet phldrT="[Text]" custT="1"/>
      <dgm:spPr/>
      <dgm:t>
        <a:bodyPr/>
        <a:lstStyle/>
        <a:p>
          <a:r>
            <a:rPr lang="en-US" sz="1600" b="1">
              <a:solidFill>
                <a:schemeClr val="bg1"/>
              </a:solidFill>
            </a:rPr>
            <a:t>Energi buatan</a:t>
          </a:r>
          <a:endParaRPr lang="en-ID" sz="1600" b="1">
            <a:solidFill>
              <a:schemeClr val="bg1"/>
            </a:solidFill>
          </a:endParaRPr>
        </a:p>
      </dgm:t>
    </dgm:pt>
    <dgm:pt modelId="{D1AE5CA5-2EB7-4750-87A8-A1D3ED3BF48B}" type="parTrans" cxnId="{FFBE50F7-F8BE-42E4-ACE5-2FF910C8E21F}">
      <dgm:prSet/>
      <dgm:spPr/>
      <dgm:t>
        <a:bodyPr/>
        <a:lstStyle/>
        <a:p>
          <a:endParaRPr lang="en-ID"/>
        </a:p>
      </dgm:t>
    </dgm:pt>
    <dgm:pt modelId="{DFE19253-344A-468F-8D1A-E9111C1D0A08}" type="sibTrans" cxnId="{FFBE50F7-F8BE-42E4-ACE5-2FF910C8E21F}">
      <dgm:prSet/>
      <dgm:spPr/>
      <dgm:t>
        <a:bodyPr/>
        <a:lstStyle/>
        <a:p>
          <a:endParaRPr lang="en-ID"/>
        </a:p>
      </dgm:t>
    </dgm:pt>
    <dgm:pt modelId="{9446AF2E-0C40-4822-9306-53C37E12E4C3}" type="pres">
      <dgm:prSet presAssocID="{18A4F798-2215-4CF0-BE23-782F039BB73E}" presName="composite" presStyleCnt="0">
        <dgm:presLayoutVars>
          <dgm:chMax val="3"/>
          <dgm:animLvl val="lvl"/>
          <dgm:resizeHandles val="exact"/>
        </dgm:presLayoutVars>
      </dgm:prSet>
      <dgm:spPr/>
    </dgm:pt>
    <dgm:pt modelId="{AD6AF9B3-D7D9-43CF-9111-AAA3A69AD245}" type="pres">
      <dgm:prSet presAssocID="{7361E9E2-9ED7-4FD6-908C-A048BE798201}" presName="gear1" presStyleLbl="node1" presStyleIdx="0" presStyleCnt="3">
        <dgm:presLayoutVars>
          <dgm:chMax val="1"/>
          <dgm:bulletEnabled val="1"/>
        </dgm:presLayoutVars>
      </dgm:prSet>
      <dgm:spPr/>
    </dgm:pt>
    <dgm:pt modelId="{AEC87F62-ED3D-47C1-830D-0802DED656D1}" type="pres">
      <dgm:prSet presAssocID="{7361E9E2-9ED7-4FD6-908C-A048BE798201}" presName="gear1srcNode" presStyleLbl="node1" presStyleIdx="0" presStyleCnt="3"/>
      <dgm:spPr/>
    </dgm:pt>
    <dgm:pt modelId="{3E411771-E92C-40AA-B032-0482621DAD1C}" type="pres">
      <dgm:prSet presAssocID="{7361E9E2-9ED7-4FD6-908C-A048BE798201}" presName="gear1dstNode" presStyleLbl="node1" presStyleIdx="0" presStyleCnt="3"/>
      <dgm:spPr/>
    </dgm:pt>
    <dgm:pt modelId="{345C7108-52FC-4930-8DF1-0F1A3837ABBE}" type="pres">
      <dgm:prSet presAssocID="{D3BE27B3-1D0C-4F58-ADCD-5C8F8D3509F8}" presName="gear2" presStyleLbl="node1" presStyleIdx="1" presStyleCnt="3">
        <dgm:presLayoutVars>
          <dgm:chMax val="1"/>
          <dgm:bulletEnabled val="1"/>
        </dgm:presLayoutVars>
      </dgm:prSet>
      <dgm:spPr/>
    </dgm:pt>
    <dgm:pt modelId="{9EE09E21-A6A4-4E74-A150-C4F69272D68E}" type="pres">
      <dgm:prSet presAssocID="{D3BE27B3-1D0C-4F58-ADCD-5C8F8D3509F8}" presName="gear2srcNode" presStyleLbl="node1" presStyleIdx="1" presStyleCnt="3"/>
      <dgm:spPr/>
    </dgm:pt>
    <dgm:pt modelId="{8AC855BD-6607-41E1-96F4-0E5E208BD09C}" type="pres">
      <dgm:prSet presAssocID="{D3BE27B3-1D0C-4F58-ADCD-5C8F8D3509F8}" presName="gear2dstNode" presStyleLbl="node1" presStyleIdx="1" presStyleCnt="3"/>
      <dgm:spPr/>
    </dgm:pt>
    <dgm:pt modelId="{B706A042-D0B8-432D-96A3-BE77652FBDED}" type="pres">
      <dgm:prSet presAssocID="{DFBF4F6B-62D4-4213-AA0B-D86935849319}" presName="gear3" presStyleLbl="node1" presStyleIdx="2" presStyleCnt="3"/>
      <dgm:spPr/>
    </dgm:pt>
    <dgm:pt modelId="{8C104CC9-9AD4-42C5-8470-3FBA602F0C5C}" type="pres">
      <dgm:prSet presAssocID="{DFBF4F6B-62D4-4213-AA0B-D86935849319}" presName="gear3tx" presStyleLbl="node1" presStyleIdx="2" presStyleCnt="3">
        <dgm:presLayoutVars>
          <dgm:chMax val="1"/>
          <dgm:bulletEnabled val="1"/>
        </dgm:presLayoutVars>
      </dgm:prSet>
      <dgm:spPr/>
    </dgm:pt>
    <dgm:pt modelId="{0DFC6933-28F4-4309-86C4-162AB28C9D33}" type="pres">
      <dgm:prSet presAssocID="{DFBF4F6B-62D4-4213-AA0B-D86935849319}" presName="gear3srcNode" presStyleLbl="node1" presStyleIdx="2" presStyleCnt="3"/>
      <dgm:spPr/>
    </dgm:pt>
    <dgm:pt modelId="{96B34848-CA85-4021-B2EB-F4ADF7A5997B}" type="pres">
      <dgm:prSet presAssocID="{DFBF4F6B-62D4-4213-AA0B-D86935849319}" presName="gear3dstNode" presStyleLbl="node1" presStyleIdx="2" presStyleCnt="3"/>
      <dgm:spPr/>
    </dgm:pt>
    <dgm:pt modelId="{7DAB418C-76C0-4772-918D-4995D3C8C485}" type="pres">
      <dgm:prSet presAssocID="{CF53F984-C76A-4A0C-B401-5364477C2D32}" presName="connector1" presStyleLbl="sibTrans2D1" presStyleIdx="0" presStyleCnt="3"/>
      <dgm:spPr/>
    </dgm:pt>
    <dgm:pt modelId="{4802463C-D46B-4791-954D-CED1D52EFD19}" type="pres">
      <dgm:prSet presAssocID="{A0F96DB3-FEA4-4A90-B70A-24ECDAC98880}" presName="connector2" presStyleLbl="sibTrans2D1" presStyleIdx="1" presStyleCnt="3"/>
      <dgm:spPr/>
    </dgm:pt>
    <dgm:pt modelId="{4F357744-B634-4236-8CB0-78F221115C8D}" type="pres">
      <dgm:prSet presAssocID="{DFE19253-344A-468F-8D1A-E9111C1D0A08}" presName="connector3" presStyleLbl="sibTrans2D1" presStyleIdx="2" presStyleCnt="3"/>
      <dgm:spPr/>
    </dgm:pt>
  </dgm:ptLst>
  <dgm:cxnLst>
    <dgm:cxn modelId="{EEFF0217-59F1-4980-BEAC-EC4BD243DCA4}" type="presOf" srcId="{7361E9E2-9ED7-4FD6-908C-A048BE798201}" destId="{AD6AF9B3-D7D9-43CF-9111-AAA3A69AD245}" srcOrd="0" destOrd="0" presId="urn:microsoft.com/office/officeart/2005/8/layout/gear1"/>
    <dgm:cxn modelId="{EE65B01F-84E1-4BB4-97FD-E49FBF6004FB}" type="presOf" srcId="{CF53F984-C76A-4A0C-B401-5364477C2D32}" destId="{7DAB418C-76C0-4772-918D-4995D3C8C485}" srcOrd="0" destOrd="0" presId="urn:microsoft.com/office/officeart/2005/8/layout/gear1"/>
    <dgm:cxn modelId="{BE0F6228-2E39-42F3-BB28-2F23382A9164}" type="presOf" srcId="{DFBF4F6B-62D4-4213-AA0B-D86935849319}" destId="{8C104CC9-9AD4-42C5-8470-3FBA602F0C5C}" srcOrd="1" destOrd="0" presId="urn:microsoft.com/office/officeart/2005/8/layout/gear1"/>
    <dgm:cxn modelId="{EDDEEC5E-48A5-48D4-BDFA-A8711077E230}" type="presOf" srcId="{18A4F798-2215-4CF0-BE23-782F039BB73E}" destId="{9446AF2E-0C40-4822-9306-53C37E12E4C3}" srcOrd="0" destOrd="0" presId="urn:microsoft.com/office/officeart/2005/8/layout/gear1"/>
    <dgm:cxn modelId="{0808DF4E-3FFA-4066-8651-373DA6D99348}" type="presOf" srcId="{7361E9E2-9ED7-4FD6-908C-A048BE798201}" destId="{AEC87F62-ED3D-47C1-830D-0802DED656D1}" srcOrd="1" destOrd="0" presId="urn:microsoft.com/office/officeart/2005/8/layout/gear1"/>
    <dgm:cxn modelId="{FA26E571-6903-4C6A-8221-4902E52EEB37}" type="presOf" srcId="{DFBF4F6B-62D4-4213-AA0B-D86935849319}" destId="{B706A042-D0B8-432D-96A3-BE77652FBDED}" srcOrd="0" destOrd="0" presId="urn:microsoft.com/office/officeart/2005/8/layout/gear1"/>
    <dgm:cxn modelId="{67852573-448B-4D8E-B1D1-62873E949B0E}" type="presOf" srcId="{DFBF4F6B-62D4-4213-AA0B-D86935849319}" destId="{0DFC6933-28F4-4309-86C4-162AB28C9D33}" srcOrd="2" destOrd="0" presId="urn:microsoft.com/office/officeart/2005/8/layout/gear1"/>
    <dgm:cxn modelId="{1DE3CF7B-1E7A-4E8E-9217-FB6B987DF04F}" type="presOf" srcId="{DFBF4F6B-62D4-4213-AA0B-D86935849319}" destId="{96B34848-CA85-4021-B2EB-F4ADF7A5997B}" srcOrd="3" destOrd="0" presId="urn:microsoft.com/office/officeart/2005/8/layout/gear1"/>
    <dgm:cxn modelId="{2E6C5E82-AE66-4294-AC3A-C076CC552072}" type="presOf" srcId="{D3BE27B3-1D0C-4F58-ADCD-5C8F8D3509F8}" destId="{9EE09E21-A6A4-4E74-A150-C4F69272D68E}" srcOrd="1" destOrd="0" presId="urn:microsoft.com/office/officeart/2005/8/layout/gear1"/>
    <dgm:cxn modelId="{40798A99-398A-4CE0-9F4C-D2AEEFFD1F70}" type="presOf" srcId="{D3BE27B3-1D0C-4F58-ADCD-5C8F8D3509F8}" destId="{8AC855BD-6607-41E1-96F4-0E5E208BD09C}" srcOrd="2" destOrd="0" presId="urn:microsoft.com/office/officeart/2005/8/layout/gear1"/>
    <dgm:cxn modelId="{59BFB6B0-5672-46E2-B231-1E9D8C04DF32}" type="presOf" srcId="{A0F96DB3-FEA4-4A90-B70A-24ECDAC98880}" destId="{4802463C-D46B-4791-954D-CED1D52EFD19}" srcOrd="0" destOrd="0" presId="urn:microsoft.com/office/officeart/2005/8/layout/gear1"/>
    <dgm:cxn modelId="{201FFEB6-B839-43F2-A658-A8310379CCC2}" srcId="{18A4F798-2215-4CF0-BE23-782F039BB73E}" destId="{D3BE27B3-1D0C-4F58-ADCD-5C8F8D3509F8}" srcOrd="1" destOrd="0" parTransId="{1507404B-F762-48BB-8957-67EA113D0B93}" sibTransId="{A0F96DB3-FEA4-4A90-B70A-24ECDAC98880}"/>
    <dgm:cxn modelId="{A35E75C1-7991-4201-8E77-52A2F1CA8DDE}" type="presOf" srcId="{7361E9E2-9ED7-4FD6-908C-A048BE798201}" destId="{3E411771-E92C-40AA-B032-0482621DAD1C}" srcOrd="2" destOrd="0" presId="urn:microsoft.com/office/officeart/2005/8/layout/gear1"/>
    <dgm:cxn modelId="{73F72BC2-7443-44F8-A4D3-C06E9F91E353}" type="presOf" srcId="{DFE19253-344A-468F-8D1A-E9111C1D0A08}" destId="{4F357744-B634-4236-8CB0-78F221115C8D}" srcOrd="0" destOrd="0" presId="urn:microsoft.com/office/officeart/2005/8/layout/gear1"/>
    <dgm:cxn modelId="{AC7E09C4-43CB-4C37-9128-75B849A08B71}" srcId="{18A4F798-2215-4CF0-BE23-782F039BB73E}" destId="{7361E9E2-9ED7-4FD6-908C-A048BE798201}" srcOrd="0" destOrd="0" parTransId="{93220994-0081-45E6-B2D7-919AFBF45FF6}" sibTransId="{CF53F984-C76A-4A0C-B401-5364477C2D32}"/>
    <dgm:cxn modelId="{0259E3CA-9711-4296-BAAD-EB8555AE65DB}" type="presOf" srcId="{D3BE27B3-1D0C-4F58-ADCD-5C8F8D3509F8}" destId="{345C7108-52FC-4930-8DF1-0F1A3837ABBE}" srcOrd="0" destOrd="0" presId="urn:microsoft.com/office/officeart/2005/8/layout/gear1"/>
    <dgm:cxn modelId="{FFBE50F7-F8BE-42E4-ACE5-2FF910C8E21F}" srcId="{18A4F798-2215-4CF0-BE23-782F039BB73E}" destId="{DFBF4F6B-62D4-4213-AA0B-D86935849319}" srcOrd="2" destOrd="0" parTransId="{D1AE5CA5-2EB7-4750-87A8-A1D3ED3BF48B}" sibTransId="{DFE19253-344A-468F-8D1A-E9111C1D0A08}"/>
    <dgm:cxn modelId="{FEBE3560-620B-48E6-B760-4B24A4CE7B12}" type="presParOf" srcId="{9446AF2E-0C40-4822-9306-53C37E12E4C3}" destId="{AD6AF9B3-D7D9-43CF-9111-AAA3A69AD245}" srcOrd="0" destOrd="0" presId="urn:microsoft.com/office/officeart/2005/8/layout/gear1"/>
    <dgm:cxn modelId="{944EAEE8-FC61-49E8-A651-0C8C6973B74C}" type="presParOf" srcId="{9446AF2E-0C40-4822-9306-53C37E12E4C3}" destId="{AEC87F62-ED3D-47C1-830D-0802DED656D1}" srcOrd="1" destOrd="0" presId="urn:microsoft.com/office/officeart/2005/8/layout/gear1"/>
    <dgm:cxn modelId="{3A2C580B-1600-4B23-B383-88F73E374BA1}" type="presParOf" srcId="{9446AF2E-0C40-4822-9306-53C37E12E4C3}" destId="{3E411771-E92C-40AA-B032-0482621DAD1C}" srcOrd="2" destOrd="0" presId="urn:microsoft.com/office/officeart/2005/8/layout/gear1"/>
    <dgm:cxn modelId="{E3567E15-E584-4815-8AF1-BFCFED6F2E14}" type="presParOf" srcId="{9446AF2E-0C40-4822-9306-53C37E12E4C3}" destId="{345C7108-52FC-4930-8DF1-0F1A3837ABBE}" srcOrd="3" destOrd="0" presId="urn:microsoft.com/office/officeart/2005/8/layout/gear1"/>
    <dgm:cxn modelId="{8BCB9EE2-A8E4-44F3-849E-C81F4590AE48}" type="presParOf" srcId="{9446AF2E-0C40-4822-9306-53C37E12E4C3}" destId="{9EE09E21-A6A4-4E74-A150-C4F69272D68E}" srcOrd="4" destOrd="0" presId="urn:microsoft.com/office/officeart/2005/8/layout/gear1"/>
    <dgm:cxn modelId="{B63120DA-5F46-430D-A3E0-2F42BE91A257}" type="presParOf" srcId="{9446AF2E-0C40-4822-9306-53C37E12E4C3}" destId="{8AC855BD-6607-41E1-96F4-0E5E208BD09C}" srcOrd="5" destOrd="0" presId="urn:microsoft.com/office/officeart/2005/8/layout/gear1"/>
    <dgm:cxn modelId="{2615013D-94CE-4E17-8879-0C998260D3EF}" type="presParOf" srcId="{9446AF2E-0C40-4822-9306-53C37E12E4C3}" destId="{B706A042-D0B8-432D-96A3-BE77652FBDED}" srcOrd="6" destOrd="0" presId="urn:microsoft.com/office/officeart/2005/8/layout/gear1"/>
    <dgm:cxn modelId="{2B79DAF9-BE9E-4F67-8E57-607DCDBFCACF}" type="presParOf" srcId="{9446AF2E-0C40-4822-9306-53C37E12E4C3}" destId="{8C104CC9-9AD4-42C5-8470-3FBA602F0C5C}" srcOrd="7" destOrd="0" presId="urn:microsoft.com/office/officeart/2005/8/layout/gear1"/>
    <dgm:cxn modelId="{B06AD549-24CC-4A4F-9621-4F1DDC049E53}" type="presParOf" srcId="{9446AF2E-0C40-4822-9306-53C37E12E4C3}" destId="{0DFC6933-28F4-4309-86C4-162AB28C9D33}" srcOrd="8" destOrd="0" presId="urn:microsoft.com/office/officeart/2005/8/layout/gear1"/>
    <dgm:cxn modelId="{11464A43-4B04-42AB-8C75-E71ADDDEA190}" type="presParOf" srcId="{9446AF2E-0C40-4822-9306-53C37E12E4C3}" destId="{96B34848-CA85-4021-B2EB-F4ADF7A5997B}" srcOrd="9" destOrd="0" presId="urn:microsoft.com/office/officeart/2005/8/layout/gear1"/>
    <dgm:cxn modelId="{DE89D86B-BF9C-4EBC-80D7-62A912C2CBC1}" type="presParOf" srcId="{9446AF2E-0C40-4822-9306-53C37E12E4C3}" destId="{7DAB418C-76C0-4772-918D-4995D3C8C485}" srcOrd="10" destOrd="0" presId="urn:microsoft.com/office/officeart/2005/8/layout/gear1"/>
    <dgm:cxn modelId="{3C6F25DF-11EE-45E0-A955-2F62765267A7}" type="presParOf" srcId="{9446AF2E-0C40-4822-9306-53C37E12E4C3}" destId="{4802463C-D46B-4791-954D-CED1D52EFD19}" srcOrd="11" destOrd="0" presId="urn:microsoft.com/office/officeart/2005/8/layout/gear1"/>
    <dgm:cxn modelId="{1C3E6CC6-FAA9-4A12-B5D2-CB73B4404B2C}" type="presParOf" srcId="{9446AF2E-0C40-4822-9306-53C37E12E4C3}" destId="{4F357744-B634-4236-8CB0-78F221115C8D}"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ADA4A7-1B0E-4FD3-9095-C35022415D8E}" type="doc">
      <dgm:prSet loTypeId="urn:microsoft.com/office/officeart/2008/layout/CircularPictureCallout" loCatId="picture" qsTypeId="urn:microsoft.com/office/officeart/2005/8/quickstyle/simple1" qsCatId="simple" csTypeId="urn:microsoft.com/office/officeart/2005/8/colors/accent0_1" csCatId="mainScheme" phldr="1"/>
      <dgm:spPr/>
      <dgm:t>
        <a:bodyPr/>
        <a:lstStyle/>
        <a:p>
          <a:endParaRPr lang="en-ID"/>
        </a:p>
      </dgm:t>
    </dgm:pt>
    <dgm:pt modelId="{0AA5D730-B9CC-44B0-BD53-4248FDCA35DB}">
      <dgm:prSet/>
      <dgm:spPr/>
      <dgm:t>
        <a:bodyPr/>
        <a:lstStyle/>
        <a:p>
          <a:endParaRPr lang="en-ID"/>
        </a:p>
      </dgm:t>
    </dgm:pt>
    <dgm:pt modelId="{92B84FCC-8626-480F-AAD5-08AEDDE01F45}" type="parTrans" cxnId="{715F5620-5A4C-41CC-9FE7-80DC4B5069B4}">
      <dgm:prSet/>
      <dgm:spPr/>
      <dgm:t>
        <a:bodyPr/>
        <a:lstStyle/>
        <a:p>
          <a:endParaRPr lang="en-ID"/>
        </a:p>
      </dgm:t>
    </dgm:pt>
    <dgm:pt modelId="{EF7FE11F-F282-4DF4-BB28-19C1EDCD80AE}" type="sibTrans" cxnId="{715F5620-5A4C-41CC-9FE7-80DC4B5069B4}">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9000" r="-19000"/>
          </a:stretch>
        </a:blipFill>
      </dgm:spPr>
      <dgm:t>
        <a:bodyPr/>
        <a:lstStyle/>
        <a:p>
          <a:endParaRPr lang="en-ID"/>
        </a:p>
      </dgm:t>
    </dgm:pt>
    <dgm:pt modelId="{14B04E50-8151-4EE5-AEEA-0967A2B4F29B}">
      <dgm:prSet phldrT="[Text]" phldr="1"/>
      <dgm:spPr/>
      <dgm:t>
        <a:bodyPr/>
        <a:lstStyle/>
        <a:p>
          <a:endParaRPr lang="en-ID"/>
        </a:p>
      </dgm:t>
    </dgm:pt>
    <dgm:pt modelId="{E8E74F45-82B1-40CB-AB82-6C58A315E818}" type="parTrans" cxnId="{868DF1C2-D7CF-45DC-A40C-562B2F6F6D4B}">
      <dgm:prSet/>
      <dgm:spPr/>
      <dgm:t>
        <a:bodyPr/>
        <a:lstStyle/>
        <a:p>
          <a:endParaRPr lang="en-ID"/>
        </a:p>
      </dgm:t>
    </dgm:pt>
    <dgm:pt modelId="{72EC159C-1E8F-4BBA-833E-4A0D9511A846}" type="sibTrans" cxnId="{868DF1C2-D7CF-45DC-A40C-562B2F6F6D4B}">
      <dgm:prSet/>
      <dgm:spPr>
        <a:blipFill rotWithShape="1">
          <a:blip xmlns:r="http://schemas.openxmlformats.org/officeDocument/2006/relationships" r:embed="rId2"/>
          <a:srcRect/>
          <a:stretch>
            <a:fillRect l="-29000" r="-29000"/>
          </a:stretch>
        </a:blipFill>
      </dgm:spPr>
      <dgm:t>
        <a:bodyPr/>
        <a:lstStyle/>
        <a:p>
          <a:endParaRPr lang="en-ID"/>
        </a:p>
      </dgm:t>
    </dgm:pt>
    <dgm:pt modelId="{318DC302-DBF6-4C8A-B742-B272F9451A63}">
      <dgm:prSet phldrT="[Text]" phldr="1"/>
      <dgm:spPr/>
      <dgm:t>
        <a:bodyPr/>
        <a:lstStyle/>
        <a:p>
          <a:endParaRPr lang="en-ID"/>
        </a:p>
      </dgm:t>
    </dgm:pt>
    <dgm:pt modelId="{3ED6DF42-03D4-4118-8C7E-3B5912F77F80}" type="parTrans" cxnId="{B7BC42B5-35FC-49E1-9749-BB2DBFAE9361}">
      <dgm:prSet/>
      <dgm:spPr/>
      <dgm:t>
        <a:bodyPr/>
        <a:lstStyle/>
        <a:p>
          <a:endParaRPr lang="en-ID"/>
        </a:p>
      </dgm:t>
    </dgm:pt>
    <dgm:pt modelId="{A6C926AE-B455-44A3-AB4F-8EB1ACE04BF6}" type="sibTrans" cxnId="{B7BC42B5-35FC-49E1-9749-BB2DBFAE9361}">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62000" b="-62000"/>
          </a:stretch>
        </a:blipFill>
      </dgm:spPr>
      <dgm:t>
        <a:bodyPr/>
        <a:lstStyle/>
        <a:p>
          <a:endParaRPr lang="en-ID"/>
        </a:p>
      </dgm:t>
    </dgm:pt>
    <dgm:pt modelId="{FA0DE6C3-2CA8-48DF-88D3-0DF333F8A5EB}">
      <dgm:prSet phldrT="[Text]" phldr="1"/>
      <dgm:spPr/>
      <dgm:t>
        <a:bodyPr/>
        <a:lstStyle/>
        <a:p>
          <a:endParaRPr lang="en-ID"/>
        </a:p>
      </dgm:t>
    </dgm:pt>
    <dgm:pt modelId="{23CD86FA-8F00-4110-B426-A8C40919F157}" type="parTrans" cxnId="{F84E2CC0-7961-4CAD-9974-7A1898932EBC}">
      <dgm:prSet/>
      <dgm:spPr/>
      <dgm:t>
        <a:bodyPr/>
        <a:lstStyle/>
        <a:p>
          <a:endParaRPr lang="en-ID"/>
        </a:p>
      </dgm:t>
    </dgm:pt>
    <dgm:pt modelId="{37444265-C6E3-4238-871D-A554ED1D44EA}" type="sibTrans" cxnId="{F84E2CC0-7961-4CAD-9974-7A1898932EBC}">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36000" r="-36000"/>
          </a:stretch>
        </a:blipFill>
      </dgm:spPr>
      <dgm:t>
        <a:bodyPr/>
        <a:lstStyle/>
        <a:p>
          <a:endParaRPr lang="en-ID"/>
        </a:p>
      </dgm:t>
    </dgm:pt>
    <dgm:pt modelId="{58C3045D-0BAC-4204-9D6F-AB1F4CD3318A}" type="pres">
      <dgm:prSet presAssocID="{79ADA4A7-1B0E-4FD3-9095-C35022415D8E}" presName="Name0" presStyleCnt="0">
        <dgm:presLayoutVars>
          <dgm:chMax val="7"/>
          <dgm:chPref val="7"/>
          <dgm:dir/>
        </dgm:presLayoutVars>
      </dgm:prSet>
      <dgm:spPr/>
    </dgm:pt>
    <dgm:pt modelId="{20C78D7F-141F-42C3-B718-3CA9C2BEE154}" type="pres">
      <dgm:prSet presAssocID="{79ADA4A7-1B0E-4FD3-9095-C35022415D8E}" presName="Name1" presStyleCnt="0"/>
      <dgm:spPr/>
    </dgm:pt>
    <dgm:pt modelId="{4E720A2C-17C0-4B9C-B247-E00ACA348264}" type="pres">
      <dgm:prSet presAssocID="{EF7FE11F-F282-4DF4-BB28-19C1EDCD80AE}" presName="picture_1" presStyleCnt="0"/>
      <dgm:spPr/>
    </dgm:pt>
    <dgm:pt modelId="{589FB8D6-C6B0-42A5-A707-02DD012C975C}" type="pres">
      <dgm:prSet presAssocID="{EF7FE11F-F282-4DF4-BB28-19C1EDCD80AE}" presName="pictureRepeatNode" presStyleLbl="alignImgPlace1" presStyleIdx="0" presStyleCnt="4" custLinFactNeighborX="-3708" custLinFactNeighborY="1703"/>
      <dgm:spPr/>
    </dgm:pt>
    <dgm:pt modelId="{72CBC83A-84C2-4ABB-88ED-A72482092D87}" type="pres">
      <dgm:prSet presAssocID="{0AA5D730-B9CC-44B0-BD53-4248FDCA35DB}" presName="text_1" presStyleLbl="node1" presStyleIdx="0" presStyleCnt="0">
        <dgm:presLayoutVars>
          <dgm:bulletEnabled val="1"/>
        </dgm:presLayoutVars>
      </dgm:prSet>
      <dgm:spPr/>
    </dgm:pt>
    <dgm:pt modelId="{6CDE4286-96F1-4850-BA34-2AFDD50ABD74}" type="pres">
      <dgm:prSet presAssocID="{72EC159C-1E8F-4BBA-833E-4A0D9511A846}" presName="picture_2" presStyleCnt="0"/>
      <dgm:spPr/>
    </dgm:pt>
    <dgm:pt modelId="{66A9D22A-6DD5-4BC3-8F67-7EBE076F762D}" type="pres">
      <dgm:prSet presAssocID="{72EC159C-1E8F-4BBA-833E-4A0D9511A846}" presName="pictureRepeatNode" presStyleLbl="alignImgPlace1" presStyleIdx="1" presStyleCnt="4" custScaleX="121149" custScaleY="114288"/>
      <dgm:spPr/>
    </dgm:pt>
    <dgm:pt modelId="{217F9869-BE0C-4508-AF14-67D7F71E546F}" type="pres">
      <dgm:prSet presAssocID="{14B04E50-8151-4EE5-AEEA-0967A2B4F29B}" presName="line_2" presStyleLbl="parChTrans1D1" presStyleIdx="0" presStyleCnt="3"/>
      <dgm:spPr/>
    </dgm:pt>
    <dgm:pt modelId="{0DF577DD-04AA-41ED-9A80-B1447C14CDD8}" type="pres">
      <dgm:prSet presAssocID="{14B04E50-8151-4EE5-AEEA-0967A2B4F29B}" presName="textparent_2" presStyleLbl="node1" presStyleIdx="0" presStyleCnt="0"/>
      <dgm:spPr/>
    </dgm:pt>
    <dgm:pt modelId="{EEB27A03-117B-4E5B-AB3C-2BB4081FD1EF}" type="pres">
      <dgm:prSet presAssocID="{14B04E50-8151-4EE5-AEEA-0967A2B4F29B}" presName="text_2" presStyleLbl="revTx" presStyleIdx="0" presStyleCnt="3">
        <dgm:presLayoutVars>
          <dgm:bulletEnabled val="1"/>
        </dgm:presLayoutVars>
      </dgm:prSet>
      <dgm:spPr/>
    </dgm:pt>
    <dgm:pt modelId="{2BC3855F-A9C1-4B30-BCD7-DAC7E6BEBFFD}" type="pres">
      <dgm:prSet presAssocID="{A6C926AE-B455-44A3-AB4F-8EB1ACE04BF6}" presName="picture_3" presStyleCnt="0"/>
      <dgm:spPr/>
    </dgm:pt>
    <dgm:pt modelId="{20554E87-BF6A-4303-84CE-7F9778F81774}" type="pres">
      <dgm:prSet presAssocID="{A6C926AE-B455-44A3-AB4F-8EB1ACE04BF6}" presName="pictureRepeatNode" presStyleLbl="alignImgPlace1" presStyleIdx="2" presStyleCnt="4"/>
      <dgm:spPr/>
    </dgm:pt>
    <dgm:pt modelId="{CA70833C-A8E9-4063-B965-9A8513529D07}" type="pres">
      <dgm:prSet presAssocID="{318DC302-DBF6-4C8A-B742-B272F9451A63}" presName="line_3" presStyleLbl="parChTrans1D1" presStyleIdx="1" presStyleCnt="3"/>
      <dgm:spPr/>
    </dgm:pt>
    <dgm:pt modelId="{2A4242B0-E8A7-4526-A491-04C1B5885366}" type="pres">
      <dgm:prSet presAssocID="{318DC302-DBF6-4C8A-B742-B272F9451A63}" presName="textparent_3" presStyleLbl="node1" presStyleIdx="0" presStyleCnt="0"/>
      <dgm:spPr/>
    </dgm:pt>
    <dgm:pt modelId="{69DA5688-B12A-4BCB-9596-D3BFB86236F6}" type="pres">
      <dgm:prSet presAssocID="{318DC302-DBF6-4C8A-B742-B272F9451A63}" presName="text_3" presStyleLbl="revTx" presStyleIdx="1" presStyleCnt="3">
        <dgm:presLayoutVars>
          <dgm:bulletEnabled val="1"/>
        </dgm:presLayoutVars>
      </dgm:prSet>
      <dgm:spPr/>
    </dgm:pt>
    <dgm:pt modelId="{4CB745F6-E1AB-4738-9758-01ECACB07046}" type="pres">
      <dgm:prSet presAssocID="{37444265-C6E3-4238-871D-A554ED1D44EA}" presName="picture_4" presStyleCnt="0"/>
      <dgm:spPr/>
    </dgm:pt>
    <dgm:pt modelId="{34261EDF-1129-4B86-80AE-C22C718CFBAD}" type="pres">
      <dgm:prSet presAssocID="{37444265-C6E3-4238-871D-A554ED1D44EA}" presName="pictureRepeatNode" presStyleLbl="alignImgPlace1" presStyleIdx="3" presStyleCnt="4"/>
      <dgm:spPr/>
    </dgm:pt>
    <dgm:pt modelId="{22304BB8-C2E3-4D2D-8AFD-64ED9DEE4A63}" type="pres">
      <dgm:prSet presAssocID="{FA0DE6C3-2CA8-48DF-88D3-0DF333F8A5EB}" presName="line_4" presStyleLbl="parChTrans1D1" presStyleIdx="2" presStyleCnt="3"/>
      <dgm:spPr/>
    </dgm:pt>
    <dgm:pt modelId="{FD267720-4746-41DA-BECF-359007881934}" type="pres">
      <dgm:prSet presAssocID="{FA0DE6C3-2CA8-48DF-88D3-0DF333F8A5EB}" presName="textparent_4" presStyleLbl="node1" presStyleIdx="0" presStyleCnt="0"/>
      <dgm:spPr/>
    </dgm:pt>
    <dgm:pt modelId="{7B59C259-5106-48DE-B016-AB6B5F1517BF}" type="pres">
      <dgm:prSet presAssocID="{FA0DE6C3-2CA8-48DF-88D3-0DF333F8A5EB}" presName="text_4" presStyleLbl="revTx" presStyleIdx="2" presStyleCnt="3">
        <dgm:presLayoutVars>
          <dgm:bulletEnabled val="1"/>
        </dgm:presLayoutVars>
      </dgm:prSet>
      <dgm:spPr/>
    </dgm:pt>
  </dgm:ptLst>
  <dgm:cxnLst>
    <dgm:cxn modelId="{715F5620-5A4C-41CC-9FE7-80DC4B5069B4}" srcId="{79ADA4A7-1B0E-4FD3-9095-C35022415D8E}" destId="{0AA5D730-B9CC-44B0-BD53-4248FDCA35DB}" srcOrd="0" destOrd="0" parTransId="{92B84FCC-8626-480F-AAD5-08AEDDE01F45}" sibTransId="{EF7FE11F-F282-4DF4-BB28-19C1EDCD80AE}"/>
    <dgm:cxn modelId="{B2224B4F-8388-4BA3-BD2C-538DD9D30A79}" type="presOf" srcId="{72EC159C-1E8F-4BBA-833E-4A0D9511A846}" destId="{66A9D22A-6DD5-4BC3-8F67-7EBE076F762D}" srcOrd="0" destOrd="0" presId="urn:microsoft.com/office/officeart/2008/layout/CircularPictureCallout"/>
    <dgm:cxn modelId="{E8DC5852-4570-447E-B63F-6E4738C961CB}" type="presOf" srcId="{14B04E50-8151-4EE5-AEEA-0967A2B4F29B}" destId="{EEB27A03-117B-4E5B-AB3C-2BB4081FD1EF}" srcOrd="0" destOrd="0" presId="urn:microsoft.com/office/officeart/2008/layout/CircularPictureCallout"/>
    <dgm:cxn modelId="{77545A8B-0A17-4D17-850C-187A12A13A97}" type="presOf" srcId="{79ADA4A7-1B0E-4FD3-9095-C35022415D8E}" destId="{58C3045D-0BAC-4204-9D6F-AB1F4CD3318A}" srcOrd="0" destOrd="0" presId="urn:microsoft.com/office/officeart/2008/layout/CircularPictureCallout"/>
    <dgm:cxn modelId="{B7BC42B5-35FC-49E1-9749-BB2DBFAE9361}" srcId="{79ADA4A7-1B0E-4FD3-9095-C35022415D8E}" destId="{318DC302-DBF6-4C8A-B742-B272F9451A63}" srcOrd="2" destOrd="0" parTransId="{3ED6DF42-03D4-4118-8C7E-3B5912F77F80}" sibTransId="{A6C926AE-B455-44A3-AB4F-8EB1ACE04BF6}"/>
    <dgm:cxn modelId="{7B5EDBBB-E6A4-4494-8335-B5CA47AF4083}" type="presOf" srcId="{FA0DE6C3-2CA8-48DF-88D3-0DF333F8A5EB}" destId="{7B59C259-5106-48DE-B016-AB6B5F1517BF}" srcOrd="0" destOrd="0" presId="urn:microsoft.com/office/officeart/2008/layout/CircularPictureCallout"/>
    <dgm:cxn modelId="{F84E2CC0-7961-4CAD-9974-7A1898932EBC}" srcId="{79ADA4A7-1B0E-4FD3-9095-C35022415D8E}" destId="{FA0DE6C3-2CA8-48DF-88D3-0DF333F8A5EB}" srcOrd="3" destOrd="0" parTransId="{23CD86FA-8F00-4110-B426-A8C40919F157}" sibTransId="{37444265-C6E3-4238-871D-A554ED1D44EA}"/>
    <dgm:cxn modelId="{2CED20C1-F268-42B6-B557-ED0D082B2F17}" type="presOf" srcId="{37444265-C6E3-4238-871D-A554ED1D44EA}" destId="{34261EDF-1129-4B86-80AE-C22C718CFBAD}" srcOrd="0" destOrd="0" presId="urn:microsoft.com/office/officeart/2008/layout/CircularPictureCallout"/>
    <dgm:cxn modelId="{868DF1C2-D7CF-45DC-A40C-562B2F6F6D4B}" srcId="{79ADA4A7-1B0E-4FD3-9095-C35022415D8E}" destId="{14B04E50-8151-4EE5-AEEA-0967A2B4F29B}" srcOrd="1" destOrd="0" parTransId="{E8E74F45-82B1-40CB-AB82-6C58A315E818}" sibTransId="{72EC159C-1E8F-4BBA-833E-4A0D9511A846}"/>
    <dgm:cxn modelId="{DC96E1C5-C723-4151-9120-60422DD0ADEF}" type="presOf" srcId="{0AA5D730-B9CC-44B0-BD53-4248FDCA35DB}" destId="{72CBC83A-84C2-4ABB-88ED-A72482092D87}" srcOrd="0" destOrd="0" presId="urn:microsoft.com/office/officeart/2008/layout/CircularPictureCallout"/>
    <dgm:cxn modelId="{A6D761CA-AADF-4DEF-901F-3088610E5852}" type="presOf" srcId="{318DC302-DBF6-4C8A-B742-B272F9451A63}" destId="{69DA5688-B12A-4BCB-9596-D3BFB86236F6}" srcOrd="0" destOrd="0" presId="urn:microsoft.com/office/officeart/2008/layout/CircularPictureCallout"/>
    <dgm:cxn modelId="{6CFE58D0-E0E7-472C-8247-7320AC27424D}" type="presOf" srcId="{EF7FE11F-F282-4DF4-BB28-19C1EDCD80AE}" destId="{589FB8D6-C6B0-42A5-A707-02DD012C975C}" srcOrd="0" destOrd="0" presId="urn:microsoft.com/office/officeart/2008/layout/CircularPictureCallout"/>
    <dgm:cxn modelId="{23163AE9-EF73-4530-9C74-FA1ADBEB902A}" type="presOf" srcId="{A6C926AE-B455-44A3-AB4F-8EB1ACE04BF6}" destId="{20554E87-BF6A-4303-84CE-7F9778F81774}" srcOrd="0" destOrd="0" presId="urn:microsoft.com/office/officeart/2008/layout/CircularPictureCallout"/>
    <dgm:cxn modelId="{00D5A44D-1A42-4AD7-8848-11DA67BC5484}" type="presParOf" srcId="{58C3045D-0BAC-4204-9D6F-AB1F4CD3318A}" destId="{20C78D7F-141F-42C3-B718-3CA9C2BEE154}" srcOrd="0" destOrd="0" presId="urn:microsoft.com/office/officeart/2008/layout/CircularPictureCallout"/>
    <dgm:cxn modelId="{DE1D42EB-512C-4159-A23D-8B3BA75EEC17}" type="presParOf" srcId="{20C78D7F-141F-42C3-B718-3CA9C2BEE154}" destId="{4E720A2C-17C0-4B9C-B247-E00ACA348264}" srcOrd="0" destOrd="0" presId="urn:microsoft.com/office/officeart/2008/layout/CircularPictureCallout"/>
    <dgm:cxn modelId="{863FAA91-33D0-46B8-B3E2-693A93001838}" type="presParOf" srcId="{4E720A2C-17C0-4B9C-B247-E00ACA348264}" destId="{589FB8D6-C6B0-42A5-A707-02DD012C975C}" srcOrd="0" destOrd="0" presId="urn:microsoft.com/office/officeart/2008/layout/CircularPictureCallout"/>
    <dgm:cxn modelId="{98CEE2C6-6AA1-4466-8F95-158DF05894E6}" type="presParOf" srcId="{20C78D7F-141F-42C3-B718-3CA9C2BEE154}" destId="{72CBC83A-84C2-4ABB-88ED-A72482092D87}" srcOrd="1" destOrd="0" presId="urn:microsoft.com/office/officeart/2008/layout/CircularPictureCallout"/>
    <dgm:cxn modelId="{5BB559B7-0DF0-44AC-BC65-A3F1AAD4C761}" type="presParOf" srcId="{20C78D7F-141F-42C3-B718-3CA9C2BEE154}" destId="{6CDE4286-96F1-4850-BA34-2AFDD50ABD74}" srcOrd="2" destOrd="0" presId="urn:microsoft.com/office/officeart/2008/layout/CircularPictureCallout"/>
    <dgm:cxn modelId="{73627B07-835A-4146-A959-6C477D5E61DD}" type="presParOf" srcId="{6CDE4286-96F1-4850-BA34-2AFDD50ABD74}" destId="{66A9D22A-6DD5-4BC3-8F67-7EBE076F762D}" srcOrd="0" destOrd="0" presId="urn:microsoft.com/office/officeart/2008/layout/CircularPictureCallout"/>
    <dgm:cxn modelId="{12394151-31F8-4106-BD22-78AA5062B75B}" type="presParOf" srcId="{20C78D7F-141F-42C3-B718-3CA9C2BEE154}" destId="{217F9869-BE0C-4508-AF14-67D7F71E546F}" srcOrd="3" destOrd="0" presId="urn:microsoft.com/office/officeart/2008/layout/CircularPictureCallout"/>
    <dgm:cxn modelId="{2DB62E8D-BC3E-4518-BBA8-388C3A48E832}" type="presParOf" srcId="{20C78D7F-141F-42C3-B718-3CA9C2BEE154}" destId="{0DF577DD-04AA-41ED-9A80-B1447C14CDD8}" srcOrd="4" destOrd="0" presId="urn:microsoft.com/office/officeart/2008/layout/CircularPictureCallout"/>
    <dgm:cxn modelId="{81E0106A-8573-4CBF-8C48-C3ABB10B43F3}" type="presParOf" srcId="{0DF577DD-04AA-41ED-9A80-B1447C14CDD8}" destId="{EEB27A03-117B-4E5B-AB3C-2BB4081FD1EF}" srcOrd="0" destOrd="0" presId="urn:microsoft.com/office/officeart/2008/layout/CircularPictureCallout"/>
    <dgm:cxn modelId="{3234C4E1-247F-4BA4-B0DF-FD6C604C8D4F}" type="presParOf" srcId="{20C78D7F-141F-42C3-B718-3CA9C2BEE154}" destId="{2BC3855F-A9C1-4B30-BCD7-DAC7E6BEBFFD}" srcOrd="5" destOrd="0" presId="urn:microsoft.com/office/officeart/2008/layout/CircularPictureCallout"/>
    <dgm:cxn modelId="{A580C95C-903E-4366-BEFE-6376CEED80C5}" type="presParOf" srcId="{2BC3855F-A9C1-4B30-BCD7-DAC7E6BEBFFD}" destId="{20554E87-BF6A-4303-84CE-7F9778F81774}" srcOrd="0" destOrd="0" presId="urn:microsoft.com/office/officeart/2008/layout/CircularPictureCallout"/>
    <dgm:cxn modelId="{D78E2E15-50F5-4B65-A209-BD0C56619D20}" type="presParOf" srcId="{20C78D7F-141F-42C3-B718-3CA9C2BEE154}" destId="{CA70833C-A8E9-4063-B965-9A8513529D07}" srcOrd="6" destOrd="0" presId="urn:microsoft.com/office/officeart/2008/layout/CircularPictureCallout"/>
    <dgm:cxn modelId="{BFFD9859-6D6F-4559-A6A1-BFE8D166F05F}" type="presParOf" srcId="{20C78D7F-141F-42C3-B718-3CA9C2BEE154}" destId="{2A4242B0-E8A7-4526-A491-04C1B5885366}" srcOrd="7" destOrd="0" presId="urn:microsoft.com/office/officeart/2008/layout/CircularPictureCallout"/>
    <dgm:cxn modelId="{3C7C1911-4592-4AD8-9A34-6F4BC4FC92C9}" type="presParOf" srcId="{2A4242B0-E8A7-4526-A491-04C1B5885366}" destId="{69DA5688-B12A-4BCB-9596-D3BFB86236F6}" srcOrd="0" destOrd="0" presId="urn:microsoft.com/office/officeart/2008/layout/CircularPictureCallout"/>
    <dgm:cxn modelId="{D5109D8F-E0D1-41AD-AC12-30807E0F8D02}" type="presParOf" srcId="{20C78D7F-141F-42C3-B718-3CA9C2BEE154}" destId="{4CB745F6-E1AB-4738-9758-01ECACB07046}" srcOrd="8" destOrd="0" presId="urn:microsoft.com/office/officeart/2008/layout/CircularPictureCallout"/>
    <dgm:cxn modelId="{BB58A2B3-4C69-48BC-B981-0E6FB258ED84}" type="presParOf" srcId="{4CB745F6-E1AB-4738-9758-01ECACB07046}" destId="{34261EDF-1129-4B86-80AE-C22C718CFBAD}" srcOrd="0" destOrd="0" presId="urn:microsoft.com/office/officeart/2008/layout/CircularPictureCallout"/>
    <dgm:cxn modelId="{9AAEB084-17D7-4737-8ABA-841D9A87446A}" type="presParOf" srcId="{20C78D7F-141F-42C3-B718-3CA9C2BEE154}" destId="{22304BB8-C2E3-4D2D-8AFD-64ED9DEE4A63}" srcOrd="9" destOrd="0" presId="urn:microsoft.com/office/officeart/2008/layout/CircularPictureCallout"/>
    <dgm:cxn modelId="{17C32BB7-240E-4A7A-AD9A-2504132669D4}" type="presParOf" srcId="{20C78D7F-141F-42C3-B718-3CA9C2BEE154}" destId="{FD267720-4746-41DA-BECF-359007881934}" srcOrd="10" destOrd="0" presId="urn:microsoft.com/office/officeart/2008/layout/CircularPictureCallout"/>
    <dgm:cxn modelId="{EB016085-CBC0-4A54-BC90-8113000292C5}" type="presParOf" srcId="{FD267720-4746-41DA-BECF-359007881934}" destId="{7B59C259-5106-48DE-B016-AB6B5F1517BF}" srcOrd="0" destOrd="0" presId="urn:microsoft.com/office/officeart/2008/layout/CircularPictureCallou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75B0E6-62E1-434A-AC64-1BE576C5D237}" type="doc">
      <dgm:prSet loTypeId="urn:microsoft.com/office/officeart/2005/8/layout/chart3" loCatId="cycle" qsTypeId="urn:microsoft.com/office/officeart/2005/8/quickstyle/simple1" qsCatId="simple" csTypeId="urn:microsoft.com/office/officeart/2005/8/colors/colorful4" csCatId="colorful" phldr="1"/>
      <dgm:spPr/>
      <dgm:t>
        <a:bodyPr/>
        <a:lstStyle/>
        <a:p>
          <a:endParaRPr lang="en-ID"/>
        </a:p>
      </dgm:t>
    </dgm:pt>
    <dgm:pt modelId="{F805623C-526B-4F51-B089-7E0793A58C04}">
      <dgm:prSet phldrT="[Text]" custT="1"/>
      <dgm:spPr/>
      <dgm:t>
        <a:bodyPr/>
        <a:lstStyle/>
        <a:p>
          <a:r>
            <a:rPr lang="en-US" sz="2000"/>
            <a:t>Berkelan</a:t>
          </a:r>
        </a:p>
        <a:p>
          <a:r>
            <a:rPr lang="en-US" sz="2000"/>
            <a:t>jutan</a:t>
          </a:r>
          <a:endParaRPr lang="en-ID" sz="2000"/>
        </a:p>
      </dgm:t>
    </dgm:pt>
    <dgm:pt modelId="{CE56E7A8-E6D2-44CB-966D-F5E659D6AAAE}" type="parTrans" cxnId="{B42A658F-9E70-45CF-9869-36B7FEEBF688}">
      <dgm:prSet/>
      <dgm:spPr/>
      <dgm:t>
        <a:bodyPr/>
        <a:lstStyle/>
        <a:p>
          <a:endParaRPr lang="en-ID"/>
        </a:p>
      </dgm:t>
    </dgm:pt>
    <dgm:pt modelId="{0CC419CE-54C3-4C57-9659-7E95B8DC7EF6}" type="sibTrans" cxnId="{B42A658F-9E70-45CF-9869-36B7FEEBF688}">
      <dgm:prSet/>
      <dgm:spPr/>
      <dgm:t>
        <a:bodyPr/>
        <a:lstStyle/>
        <a:p>
          <a:endParaRPr lang="en-ID"/>
        </a:p>
      </dgm:t>
    </dgm:pt>
    <dgm:pt modelId="{DDABBF0D-AAF1-4D5C-933E-BED6985884A2}">
      <dgm:prSet phldrT="[Text]"/>
      <dgm:spPr/>
      <dgm:t>
        <a:bodyPr/>
        <a:lstStyle/>
        <a:p>
          <a:r>
            <a:rPr lang="en-US"/>
            <a:t>Teknologi</a:t>
          </a:r>
          <a:endParaRPr lang="en-ID"/>
        </a:p>
      </dgm:t>
    </dgm:pt>
    <dgm:pt modelId="{8BA6C186-E024-4A15-8770-A6C87E1F1F4E}" type="parTrans" cxnId="{6F5CEB9B-F36C-4A6C-8D9F-AD293AFDD79E}">
      <dgm:prSet/>
      <dgm:spPr/>
      <dgm:t>
        <a:bodyPr/>
        <a:lstStyle/>
        <a:p>
          <a:endParaRPr lang="en-ID"/>
        </a:p>
      </dgm:t>
    </dgm:pt>
    <dgm:pt modelId="{07A3663F-3E48-4957-A366-DE83DF8476FC}" type="sibTrans" cxnId="{6F5CEB9B-F36C-4A6C-8D9F-AD293AFDD79E}">
      <dgm:prSet/>
      <dgm:spPr/>
      <dgm:t>
        <a:bodyPr/>
        <a:lstStyle/>
        <a:p>
          <a:endParaRPr lang="en-ID"/>
        </a:p>
      </dgm:t>
    </dgm:pt>
    <dgm:pt modelId="{EA88DBF1-D5FA-4C6A-A306-00ED377AE293}">
      <dgm:prSet phldrT="[Text]"/>
      <dgm:spPr/>
      <dgm:t>
        <a:bodyPr/>
        <a:lstStyle/>
        <a:p>
          <a:r>
            <a:rPr lang="en-US"/>
            <a:t>SDGs</a:t>
          </a:r>
          <a:endParaRPr lang="en-ID"/>
        </a:p>
      </dgm:t>
    </dgm:pt>
    <dgm:pt modelId="{CEFBCBD7-396A-4E19-91D5-544E54583B0C}" type="parTrans" cxnId="{75C818A7-4E87-4680-BE99-4EB572CF5097}">
      <dgm:prSet/>
      <dgm:spPr/>
      <dgm:t>
        <a:bodyPr/>
        <a:lstStyle/>
        <a:p>
          <a:endParaRPr lang="en-ID"/>
        </a:p>
      </dgm:t>
    </dgm:pt>
    <dgm:pt modelId="{3171B411-BBE6-416E-8EDD-727F8A733E3E}" type="sibTrans" cxnId="{75C818A7-4E87-4680-BE99-4EB572CF5097}">
      <dgm:prSet/>
      <dgm:spPr/>
      <dgm:t>
        <a:bodyPr/>
        <a:lstStyle/>
        <a:p>
          <a:endParaRPr lang="en-ID"/>
        </a:p>
      </dgm:t>
    </dgm:pt>
    <dgm:pt modelId="{B9CD6EF3-050D-4C8A-998A-0879C89E12C8}" type="pres">
      <dgm:prSet presAssocID="{5175B0E6-62E1-434A-AC64-1BE576C5D237}" presName="compositeShape" presStyleCnt="0">
        <dgm:presLayoutVars>
          <dgm:chMax val="7"/>
          <dgm:dir/>
          <dgm:resizeHandles val="exact"/>
        </dgm:presLayoutVars>
      </dgm:prSet>
      <dgm:spPr/>
    </dgm:pt>
    <dgm:pt modelId="{03AC7AE4-51B7-4016-8FCE-200FCF947F54}" type="pres">
      <dgm:prSet presAssocID="{5175B0E6-62E1-434A-AC64-1BE576C5D237}" presName="wedge1" presStyleLbl="node1" presStyleIdx="0" presStyleCnt="3"/>
      <dgm:spPr/>
    </dgm:pt>
    <dgm:pt modelId="{91FD5BFB-6D9A-4032-98BF-1E7482E41C7F}" type="pres">
      <dgm:prSet presAssocID="{5175B0E6-62E1-434A-AC64-1BE576C5D237}" presName="wedge1Tx" presStyleLbl="node1" presStyleIdx="0" presStyleCnt="3">
        <dgm:presLayoutVars>
          <dgm:chMax val="0"/>
          <dgm:chPref val="0"/>
          <dgm:bulletEnabled val="1"/>
        </dgm:presLayoutVars>
      </dgm:prSet>
      <dgm:spPr/>
    </dgm:pt>
    <dgm:pt modelId="{6E814595-01EB-4AF6-B090-637515BAA6A3}" type="pres">
      <dgm:prSet presAssocID="{5175B0E6-62E1-434A-AC64-1BE576C5D237}" presName="wedge2" presStyleLbl="node1" presStyleIdx="1" presStyleCnt="3"/>
      <dgm:spPr/>
    </dgm:pt>
    <dgm:pt modelId="{1E6CD215-CD14-4335-ABE0-CA71A85F9D7A}" type="pres">
      <dgm:prSet presAssocID="{5175B0E6-62E1-434A-AC64-1BE576C5D237}" presName="wedge2Tx" presStyleLbl="node1" presStyleIdx="1" presStyleCnt="3">
        <dgm:presLayoutVars>
          <dgm:chMax val="0"/>
          <dgm:chPref val="0"/>
          <dgm:bulletEnabled val="1"/>
        </dgm:presLayoutVars>
      </dgm:prSet>
      <dgm:spPr/>
    </dgm:pt>
    <dgm:pt modelId="{D800824C-2787-4C9D-A4C9-CAC253F9D85B}" type="pres">
      <dgm:prSet presAssocID="{5175B0E6-62E1-434A-AC64-1BE576C5D237}" presName="wedge3" presStyleLbl="node1" presStyleIdx="2" presStyleCnt="3" custLinFactNeighborY="376"/>
      <dgm:spPr/>
    </dgm:pt>
    <dgm:pt modelId="{02D0CD75-CD08-4C2A-95BC-F63733FBC717}" type="pres">
      <dgm:prSet presAssocID="{5175B0E6-62E1-434A-AC64-1BE576C5D237}" presName="wedge3Tx" presStyleLbl="node1" presStyleIdx="2" presStyleCnt="3">
        <dgm:presLayoutVars>
          <dgm:chMax val="0"/>
          <dgm:chPref val="0"/>
          <dgm:bulletEnabled val="1"/>
        </dgm:presLayoutVars>
      </dgm:prSet>
      <dgm:spPr/>
    </dgm:pt>
  </dgm:ptLst>
  <dgm:cxnLst>
    <dgm:cxn modelId="{ED48E101-F75D-4DB1-B35E-B27D48371065}" type="presOf" srcId="{F805623C-526B-4F51-B089-7E0793A58C04}" destId="{03AC7AE4-51B7-4016-8FCE-200FCF947F54}" srcOrd="0" destOrd="0" presId="urn:microsoft.com/office/officeart/2005/8/layout/chart3"/>
    <dgm:cxn modelId="{5086E003-2AB4-45B6-941B-1A419A4A91CC}" type="presOf" srcId="{F805623C-526B-4F51-B089-7E0793A58C04}" destId="{91FD5BFB-6D9A-4032-98BF-1E7482E41C7F}" srcOrd="1" destOrd="0" presId="urn:microsoft.com/office/officeart/2005/8/layout/chart3"/>
    <dgm:cxn modelId="{4BF1A51A-AE6A-4FB4-9380-172B5E84277B}" type="presOf" srcId="{EA88DBF1-D5FA-4C6A-A306-00ED377AE293}" destId="{02D0CD75-CD08-4C2A-95BC-F63733FBC717}" srcOrd="1" destOrd="0" presId="urn:microsoft.com/office/officeart/2005/8/layout/chart3"/>
    <dgm:cxn modelId="{2F9EE24B-29DA-4429-99EB-1678D91170EB}" type="presOf" srcId="{DDABBF0D-AAF1-4D5C-933E-BED6985884A2}" destId="{6E814595-01EB-4AF6-B090-637515BAA6A3}" srcOrd="0" destOrd="0" presId="urn:microsoft.com/office/officeart/2005/8/layout/chart3"/>
    <dgm:cxn modelId="{4ED66151-1F7C-455B-8BEE-1A64DE1E32AD}" type="presOf" srcId="{EA88DBF1-D5FA-4C6A-A306-00ED377AE293}" destId="{D800824C-2787-4C9D-A4C9-CAC253F9D85B}" srcOrd="0" destOrd="0" presId="urn:microsoft.com/office/officeart/2005/8/layout/chart3"/>
    <dgm:cxn modelId="{417B3089-5724-485D-96E7-276D0F62C4AE}" type="presOf" srcId="{5175B0E6-62E1-434A-AC64-1BE576C5D237}" destId="{B9CD6EF3-050D-4C8A-998A-0879C89E12C8}" srcOrd="0" destOrd="0" presId="urn:microsoft.com/office/officeart/2005/8/layout/chart3"/>
    <dgm:cxn modelId="{B42A658F-9E70-45CF-9869-36B7FEEBF688}" srcId="{5175B0E6-62E1-434A-AC64-1BE576C5D237}" destId="{F805623C-526B-4F51-B089-7E0793A58C04}" srcOrd="0" destOrd="0" parTransId="{CE56E7A8-E6D2-44CB-966D-F5E659D6AAAE}" sibTransId="{0CC419CE-54C3-4C57-9659-7E95B8DC7EF6}"/>
    <dgm:cxn modelId="{6F5CEB9B-F36C-4A6C-8D9F-AD293AFDD79E}" srcId="{5175B0E6-62E1-434A-AC64-1BE576C5D237}" destId="{DDABBF0D-AAF1-4D5C-933E-BED6985884A2}" srcOrd="1" destOrd="0" parTransId="{8BA6C186-E024-4A15-8770-A6C87E1F1F4E}" sibTransId="{07A3663F-3E48-4957-A366-DE83DF8476FC}"/>
    <dgm:cxn modelId="{AC17F1A0-05DF-471C-92A1-889751A17AEA}" type="presOf" srcId="{DDABBF0D-AAF1-4D5C-933E-BED6985884A2}" destId="{1E6CD215-CD14-4335-ABE0-CA71A85F9D7A}" srcOrd="1" destOrd="0" presId="urn:microsoft.com/office/officeart/2005/8/layout/chart3"/>
    <dgm:cxn modelId="{75C818A7-4E87-4680-BE99-4EB572CF5097}" srcId="{5175B0E6-62E1-434A-AC64-1BE576C5D237}" destId="{EA88DBF1-D5FA-4C6A-A306-00ED377AE293}" srcOrd="2" destOrd="0" parTransId="{CEFBCBD7-396A-4E19-91D5-544E54583B0C}" sibTransId="{3171B411-BBE6-416E-8EDD-727F8A733E3E}"/>
    <dgm:cxn modelId="{235BFC1B-7E42-4EE3-960E-68B0C3E012FC}" type="presParOf" srcId="{B9CD6EF3-050D-4C8A-998A-0879C89E12C8}" destId="{03AC7AE4-51B7-4016-8FCE-200FCF947F54}" srcOrd="0" destOrd="0" presId="urn:microsoft.com/office/officeart/2005/8/layout/chart3"/>
    <dgm:cxn modelId="{E6320DAB-5D4C-4BAC-A224-EEDCF7C6012D}" type="presParOf" srcId="{B9CD6EF3-050D-4C8A-998A-0879C89E12C8}" destId="{91FD5BFB-6D9A-4032-98BF-1E7482E41C7F}" srcOrd="1" destOrd="0" presId="urn:microsoft.com/office/officeart/2005/8/layout/chart3"/>
    <dgm:cxn modelId="{830FD211-519D-4FDE-A01B-682F07390188}" type="presParOf" srcId="{B9CD6EF3-050D-4C8A-998A-0879C89E12C8}" destId="{6E814595-01EB-4AF6-B090-637515BAA6A3}" srcOrd="2" destOrd="0" presId="urn:microsoft.com/office/officeart/2005/8/layout/chart3"/>
    <dgm:cxn modelId="{58C1D2F0-3F87-42AA-B902-5E44ACA1373C}" type="presParOf" srcId="{B9CD6EF3-050D-4C8A-998A-0879C89E12C8}" destId="{1E6CD215-CD14-4335-ABE0-CA71A85F9D7A}" srcOrd="3" destOrd="0" presId="urn:microsoft.com/office/officeart/2005/8/layout/chart3"/>
    <dgm:cxn modelId="{EA719F90-6FD8-4494-8C3B-5B8A083B576E}" type="presParOf" srcId="{B9CD6EF3-050D-4C8A-998A-0879C89E12C8}" destId="{D800824C-2787-4C9D-A4C9-CAC253F9D85B}" srcOrd="4" destOrd="0" presId="urn:microsoft.com/office/officeart/2005/8/layout/chart3"/>
    <dgm:cxn modelId="{D2C2C9BC-0FF3-43B5-9DDD-8DAF1D44DAAB}" type="presParOf" srcId="{B9CD6EF3-050D-4C8A-998A-0879C89E12C8}" destId="{02D0CD75-CD08-4C2A-95BC-F63733FBC717}"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AF9B3-D7D9-43CF-9111-AAA3A69AD245}">
      <dsp:nvSpPr>
        <dsp:cNvPr id="0" name=""/>
        <dsp:cNvSpPr/>
      </dsp:nvSpPr>
      <dsp:spPr>
        <a:xfrm>
          <a:off x="2131700" y="1597413"/>
          <a:ext cx="1952393" cy="1952393"/>
        </a:xfrm>
        <a:prstGeom prst="gear9">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a:solidFill>
                <a:schemeClr val="bg1"/>
              </a:solidFill>
            </a:rPr>
            <a:t>Efisiensi</a:t>
          </a:r>
          <a:endParaRPr lang="en-ID" sz="1700" b="1" kern="1200">
            <a:solidFill>
              <a:schemeClr val="bg1"/>
            </a:solidFill>
          </a:endParaRPr>
        </a:p>
      </dsp:txBody>
      <dsp:txXfrm>
        <a:off x="2524218" y="2054752"/>
        <a:ext cx="1167357" cy="1003570"/>
      </dsp:txXfrm>
    </dsp:sp>
    <dsp:sp modelId="{345C7108-52FC-4930-8DF1-0F1A3837ABBE}">
      <dsp:nvSpPr>
        <dsp:cNvPr id="0" name=""/>
        <dsp:cNvSpPr/>
      </dsp:nvSpPr>
      <dsp:spPr>
        <a:xfrm>
          <a:off x="995762" y="1135938"/>
          <a:ext cx="1419922" cy="1419922"/>
        </a:xfrm>
        <a:prstGeom prst="gear6">
          <a:avLst/>
        </a:prstGeom>
        <a:solidFill>
          <a:schemeClr val="accent3">
            <a:hueOff val="3283952"/>
            <a:satOff val="-25316"/>
            <a:lumOff val="68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a:solidFill>
                <a:schemeClr val="bg1"/>
              </a:solidFill>
            </a:rPr>
            <a:t>Energi alam</a:t>
          </a:r>
          <a:endParaRPr lang="en-ID" sz="1700" b="1" kern="1200">
            <a:solidFill>
              <a:schemeClr val="bg1"/>
            </a:solidFill>
          </a:endParaRPr>
        </a:p>
      </dsp:txBody>
      <dsp:txXfrm>
        <a:off x="1353232" y="1495568"/>
        <a:ext cx="704982" cy="700662"/>
      </dsp:txXfrm>
    </dsp:sp>
    <dsp:sp modelId="{B706A042-D0B8-432D-96A3-BE77652FBDED}">
      <dsp:nvSpPr>
        <dsp:cNvPr id="0" name=""/>
        <dsp:cNvSpPr/>
      </dsp:nvSpPr>
      <dsp:spPr>
        <a:xfrm rot="20700000">
          <a:off x="1791064" y="156336"/>
          <a:ext cx="1391234" cy="1391234"/>
        </a:xfrm>
        <a:prstGeom prst="gear6">
          <a:avLst/>
        </a:prstGeom>
        <a:solidFill>
          <a:schemeClr val="accent3">
            <a:hueOff val="6567904"/>
            <a:satOff val="-50632"/>
            <a:lumOff val="137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bg1"/>
              </a:solidFill>
            </a:rPr>
            <a:t>Energi buatan</a:t>
          </a:r>
          <a:endParaRPr lang="en-ID" sz="1600" b="1" kern="1200">
            <a:solidFill>
              <a:schemeClr val="bg1"/>
            </a:solidFill>
          </a:endParaRPr>
        </a:p>
      </dsp:txBody>
      <dsp:txXfrm rot="-20700000">
        <a:off x="2096202" y="461474"/>
        <a:ext cx="780957" cy="780957"/>
      </dsp:txXfrm>
    </dsp:sp>
    <dsp:sp modelId="{7DAB418C-76C0-4772-918D-4995D3C8C485}">
      <dsp:nvSpPr>
        <dsp:cNvPr id="0" name=""/>
        <dsp:cNvSpPr/>
      </dsp:nvSpPr>
      <dsp:spPr>
        <a:xfrm>
          <a:off x="1974627" y="1306730"/>
          <a:ext cx="2499064" cy="2499064"/>
        </a:xfrm>
        <a:prstGeom prst="circularArrow">
          <a:avLst>
            <a:gd name="adj1" fmla="val 4688"/>
            <a:gd name="adj2" fmla="val 299029"/>
            <a:gd name="adj3" fmla="val 2498675"/>
            <a:gd name="adj4" fmla="val 15899483"/>
            <a:gd name="adj5" fmla="val 546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02463C-D46B-4791-954D-CED1D52EFD19}">
      <dsp:nvSpPr>
        <dsp:cNvPr id="0" name=""/>
        <dsp:cNvSpPr/>
      </dsp:nvSpPr>
      <dsp:spPr>
        <a:xfrm>
          <a:off x="744296" y="824528"/>
          <a:ext cx="1815726" cy="1815726"/>
        </a:xfrm>
        <a:prstGeom prst="leftCircularArrow">
          <a:avLst>
            <a:gd name="adj1" fmla="val 6452"/>
            <a:gd name="adj2" fmla="val 429999"/>
            <a:gd name="adj3" fmla="val 10489124"/>
            <a:gd name="adj4" fmla="val 14837806"/>
            <a:gd name="adj5" fmla="val 7527"/>
          </a:avLst>
        </a:prstGeom>
        <a:solidFill>
          <a:schemeClr val="accent3">
            <a:hueOff val="3283952"/>
            <a:satOff val="-25316"/>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357744-B634-4236-8CB0-78F221115C8D}">
      <dsp:nvSpPr>
        <dsp:cNvPr id="0" name=""/>
        <dsp:cNvSpPr/>
      </dsp:nvSpPr>
      <dsp:spPr>
        <a:xfrm>
          <a:off x="1469257" y="-145630"/>
          <a:ext cx="1957718" cy="1957718"/>
        </a:xfrm>
        <a:prstGeom prst="circularArrow">
          <a:avLst>
            <a:gd name="adj1" fmla="val 5984"/>
            <a:gd name="adj2" fmla="val 394124"/>
            <a:gd name="adj3" fmla="val 13313824"/>
            <a:gd name="adj4" fmla="val 10508221"/>
            <a:gd name="adj5" fmla="val 6981"/>
          </a:avLst>
        </a:prstGeom>
        <a:solidFill>
          <a:schemeClr val="accent3">
            <a:hueOff val="6567904"/>
            <a:satOff val="-50632"/>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04BB8-C2E3-4D2D-8AFD-64ED9DEE4A63}">
      <dsp:nvSpPr>
        <dsp:cNvPr id="0" name=""/>
        <dsp:cNvSpPr/>
      </dsp:nvSpPr>
      <dsp:spPr>
        <a:xfrm>
          <a:off x="1359627" y="2231206"/>
          <a:ext cx="2081845" cy="0"/>
        </a:xfrm>
        <a:prstGeom prst="line">
          <a:avLst/>
        </a:pr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70833C-A8E9-4063-B965-9A8513529D07}">
      <dsp:nvSpPr>
        <dsp:cNvPr id="0" name=""/>
        <dsp:cNvSpPr/>
      </dsp:nvSpPr>
      <dsp:spPr>
        <a:xfrm>
          <a:off x="1359627" y="1505463"/>
          <a:ext cx="1783253" cy="0"/>
        </a:xfrm>
        <a:prstGeom prst="line">
          <a:avLst/>
        </a:pr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7F9869-BE0C-4508-AF14-67D7F71E546F}">
      <dsp:nvSpPr>
        <dsp:cNvPr id="0" name=""/>
        <dsp:cNvSpPr/>
      </dsp:nvSpPr>
      <dsp:spPr>
        <a:xfrm>
          <a:off x="1359627" y="779720"/>
          <a:ext cx="2081845" cy="0"/>
        </a:xfrm>
        <a:prstGeom prst="line">
          <a:avLst/>
        </a:pr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9FB8D6-C6B0-42A5-A707-02DD012C975C}">
      <dsp:nvSpPr>
        <dsp:cNvPr id="0" name=""/>
        <dsp:cNvSpPr/>
      </dsp:nvSpPr>
      <dsp:spPr>
        <a:xfrm>
          <a:off x="245964" y="504000"/>
          <a:ext cx="2073551" cy="207355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9000" r="-19000"/>
          </a:stretch>
        </a:blip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CBC83A-84C2-4ABB-88ED-A72482092D87}">
      <dsp:nvSpPr>
        <dsp:cNvPr id="0" name=""/>
        <dsp:cNvSpPr/>
      </dsp:nvSpPr>
      <dsp:spPr>
        <a:xfrm>
          <a:off x="696091" y="1569743"/>
          <a:ext cx="1327072" cy="684271"/>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133600">
            <a:lnSpc>
              <a:spcPct val="90000"/>
            </a:lnSpc>
            <a:spcBef>
              <a:spcPct val="0"/>
            </a:spcBef>
            <a:spcAft>
              <a:spcPct val="35000"/>
            </a:spcAft>
            <a:buNone/>
          </a:pPr>
          <a:endParaRPr lang="en-ID" sz="4800" kern="1200"/>
        </a:p>
      </dsp:txBody>
      <dsp:txXfrm>
        <a:off x="696091" y="1569743"/>
        <a:ext cx="1327072" cy="684271"/>
      </dsp:txXfrm>
    </dsp:sp>
    <dsp:sp modelId="{66A9D22A-6DD5-4BC3-8F67-7EBE076F762D}">
      <dsp:nvSpPr>
        <dsp:cNvPr id="0" name=""/>
        <dsp:cNvSpPr/>
      </dsp:nvSpPr>
      <dsp:spPr>
        <a:xfrm>
          <a:off x="3064659" y="424247"/>
          <a:ext cx="753625" cy="710945"/>
        </a:xfrm>
        <a:prstGeom prst="ellipse">
          <a:avLst/>
        </a:prstGeom>
        <a:blipFill rotWithShape="1">
          <a:blip xmlns:r="http://schemas.openxmlformats.org/officeDocument/2006/relationships" r:embed="rId2"/>
          <a:srcRect/>
          <a:stretch>
            <a:fillRect l="-29000" r="-29000"/>
          </a:stretch>
        </a:blip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B27A03-117B-4E5B-AB3C-2BB4081FD1EF}">
      <dsp:nvSpPr>
        <dsp:cNvPr id="0" name=""/>
        <dsp:cNvSpPr/>
      </dsp:nvSpPr>
      <dsp:spPr>
        <a:xfrm>
          <a:off x="3752505" y="468688"/>
          <a:ext cx="71744" cy="622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0" rIns="19050" bIns="0" numCol="1" spcCol="1270" anchor="ctr" anchorCtr="0">
          <a:noAutofit/>
        </a:bodyPr>
        <a:lstStyle/>
        <a:p>
          <a:pPr marL="0" lvl="0" indent="0" algn="l" defTabSz="222250">
            <a:lnSpc>
              <a:spcPct val="90000"/>
            </a:lnSpc>
            <a:spcBef>
              <a:spcPct val="0"/>
            </a:spcBef>
            <a:spcAft>
              <a:spcPct val="35000"/>
            </a:spcAft>
            <a:buNone/>
          </a:pPr>
          <a:endParaRPr lang="en-ID" sz="500" kern="1200"/>
        </a:p>
      </dsp:txBody>
      <dsp:txXfrm>
        <a:off x="3752505" y="468688"/>
        <a:ext cx="71744" cy="622065"/>
      </dsp:txXfrm>
    </dsp:sp>
    <dsp:sp modelId="{20554E87-BF6A-4303-84CE-7F9778F81774}">
      <dsp:nvSpPr>
        <dsp:cNvPr id="0" name=""/>
        <dsp:cNvSpPr/>
      </dsp:nvSpPr>
      <dsp:spPr>
        <a:xfrm>
          <a:off x="2831848" y="1194431"/>
          <a:ext cx="622065" cy="62206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62000" b="-62000"/>
          </a:stretch>
        </a:blip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DA5688-B12A-4BCB-9596-D3BFB86236F6}">
      <dsp:nvSpPr>
        <dsp:cNvPr id="0" name=""/>
        <dsp:cNvSpPr/>
      </dsp:nvSpPr>
      <dsp:spPr>
        <a:xfrm>
          <a:off x="3453913" y="1194431"/>
          <a:ext cx="101603" cy="622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0" rIns="19050" bIns="0" numCol="1" spcCol="1270" anchor="ctr" anchorCtr="0">
          <a:noAutofit/>
        </a:bodyPr>
        <a:lstStyle/>
        <a:p>
          <a:pPr marL="0" lvl="0" indent="0" algn="l" defTabSz="222250">
            <a:lnSpc>
              <a:spcPct val="90000"/>
            </a:lnSpc>
            <a:spcBef>
              <a:spcPct val="0"/>
            </a:spcBef>
            <a:spcAft>
              <a:spcPct val="35000"/>
            </a:spcAft>
            <a:buNone/>
          </a:pPr>
          <a:endParaRPr lang="en-ID" sz="500" kern="1200"/>
        </a:p>
      </dsp:txBody>
      <dsp:txXfrm>
        <a:off x="3453913" y="1194431"/>
        <a:ext cx="101603" cy="622065"/>
      </dsp:txXfrm>
    </dsp:sp>
    <dsp:sp modelId="{34261EDF-1129-4B86-80AE-C22C718CFBAD}">
      <dsp:nvSpPr>
        <dsp:cNvPr id="0" name=""/>
        <dsp:cNvSpPr/>
      </dsp:nvSpPr>
      <dsp:spPr>
        <a:xfrm>
          <a:off x="3130439" y="1920173"/>
          <a:ext cx="622065" cy="622065"/>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36000" r="-36000"/>
          </a:stretch>
        </a:blip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59C259-5106-48DE-B016-AB6B5F1517BF}">
      <dsp:nvSpPr>
        <dsp:cNvPr id="0" name=""/>
        <dsp:cNvSpPr/>
      </dsp:nvSpPr>
      <dsp:spPr>
        <a:xfrm>
          <a:off x="3752505" y="1920173"/>
          <a:ext cx="71744" cy="622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0" rIns="19050" bIns="0" numCol="1" spcCol="1270" anchor="ctr" anchorCtr="0">
          <a:noAutofit/>
        </a:bodyPr>
        <a:lstStyle/>
        <a:p>
          <a:pPr marL="0" lvl="0" indent="0" algn="l" defTabSz="222250">
            <a:lnSpc>
              <a:spcPct val="90000"/>
            </a:lnSpc>
            <a:spcBef>
              <a:spcPct val="0"/>
            </a:spcBef>
            <a:spcAft>
              <a:spcPct val="35000"/>
            </a:spcAft>
            <a:buNone/>
          </a:pPr>
          <a:endParaRPr lang="en-ID" sz="500" kern="1200"/>
        </a:p>
      </dsp:txBody>
      <dsp:txXfrm>
        <a:off x="3752505" y="1920173"/>
        <a:ext cx="71744" cy="6220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C7AE4-51B7-4016-8FCE-200FCF947F54}">
      <dsp:nvSpPr>
        <dsp:cNvPr id="0" name=""/>
        <dsp:cNvSpPr/>
      </dsp:nvSpPr>
      <dsp:spPr>
        <a:xfrm>
          <a:off x="1181114" y="283213"/>
          <a:ext cx="3524440" cy="3524440"/>
        </a:xfrm>
        <a:prstGeom prst="pie">
          <a:avLst>
            <a:gd name="adj1" fmla="val 16200000"/>
            <a:gd name="adj2" fmla="val 180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Berkelan</a:t>
          </a:r>
        </a:p>
        <a:p>
          <a:pPr marL="0" lvl="0" indent="0" algn="ctr" defTabSz="889000">
            <a:lnSpc>
              <a:spcPct val="90000"/>
            </a:lnSpc>
            <a:spcBef>
              <a:spcPct val="0"/>
            </a:spcBef>
            <a:spcAft>
              <a:spcPct val="35000"/>
            </a:spcAft>
            <a:buNone/>
          </a:pPr>
          <a:r>
            <a:rPr lang="en-US" sz="2000" kern="1200"/>
            <a:t>jutan</a:t>
          </a:r>
          <a:endParaRPr lang="en-ID" sz="2000" kern="1200"/>
        </a:p>
      </dsp:txBody>
      <dsp:txXfrm>
        <a:off x="3097319" y="933557"/>
        <a:ext cx="1195792" cy="1174813"/>
      </dsp:txXfrm>
    </dsp:sp>
    <dsp:sp modelId="{6E814595-01EB-4AF6-B090-637515BAA6A3}">
      <dsp:nvSpPr>
        <dsp:cNvPr id="0" name=""/>
        <dsp:cNvSpPr/>
      </dsp:nvSpPr>
      <dsp:spPr>
        <a:xfrm>
          <a:off x="999438" y="388107"/>
          <a:ext cx="3524440" cy="3524440"/>
        </a:xfrm>
        <a:prstGeom prst="pie">
          <a:avLst>
            <a:gd name="adj1" fmla="val 1800000"/>
            <a:gd name="adj2" fmla="val 9000000"/>
          </a:avLst>
        </a:prstGeom>
        <a:solidFill>
          <a:schemeClr val="accent4">
            <a:hueOff val="1329380"/>
            <a:satOff val="481"/>
            <a:lumOff val="-392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a:t>Teknologi</a:t>
          </a:r>
          <a:endParaRPr lang="en-ID" sz="2600" kern="1200"/>
        </a:p>
      </dsp:txBody>
      <dsp:txXfrm>
        <a:off x="1964463" y="2611861"/>
        <a:ext cx="1594389" cy="1090898"/>
      </dsp:txXfrm>
    </dsp:sp>
    <dsp:sp modelId="{D800824C-2787-4C9D-A4C9-CAC253F9D85B}">
      <dsp:nvSpPr>
        <dsp:cNvPr id="0" name=""/>
        <dsp:cNvSpPr/>
      </dsp:nvSpPr>
      <dsp:spPr>
        <a:xfrm>
          <a:off x="999438" y="401359"/>
          <a:ext cx="3524440" cy="3524440"/>
        </a:xfrm>
        <a:prstGeom prst="pie">
          <a:avLst>
            <a:gd name="adj1" fmla="val 9000000"/>
            <a:gd name="adj2" fmla="val 16200000"/>
          </a:avLst>
        </a:prstGeom>
        <a:solidFill>
          <a:schemeClr val="accent4">
            <a:hueOff val="2658761"/>
            <a:satOff val="962"/>
            <a:lumOff val="-784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a:t>SDGs</a:t>
          </a:r>
          <a:endParaRPr lang="en-ID" sz="2600" kern="1200"/>
        </a:p>
      </dsp:txBody>
      <dsp:txXfrm>
        <a:off x="1377056" y="1093660"/>
        <a:ext cx="1195792" cy="1174813"/>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1F1D2B-5C3C-4BD6-8BB8-AED4B3BE29E0}"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859797-467D-49AA-9879-0206BF0DFC30}" type="slidenum">
              <a:rPr lang="en-US" smtClean="0"/>
              <a:t>‹#›</a:t>
            </a:fld>
            <a:endParaRPr lang="en-US"/>
          </a:p>
        </p:txBody>
      </p:sp>
    </p:spTree>
    <p:extLst>
      <p:ext uri="{BB962C8B-B14F-4D97-AF65-F5344CB8AC3E}">
        <p14:creationId xmlns:p14="http://schemas.microsoft.com/office/powerpoint/2010/main" val="3122648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1F1D2B-5C3C-4BD6-8BB8-AED4B3BE29E0}"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859797-467D-49AA-9879-0206BF0DFC30}" type="slidenum">
              <a:rPr lang="en-US" smtClean="0"/>
              <a:t>‹#›</a:t>
            </a:fld>
            <a:endParaRPr lang="en-US"/>
          </a:p>
        </p:txBody>
      </p:sp>
    </p:spTree>
    <p:extLst>
      <p:ext uri="{BB962C8B-B14F-4D97-AF65-F5344CB8AC3E}">
        <p14:creationId xmlns:p14="http://schemas.microsoft.com/office/powerpoint/2010/main" val="1431136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E1F1D2B-5C3C-4BD6-8BB8-AED4B3BE29E0}"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859797-467D-49AA-9879-0206BF0DFC30}" type="slidenum">
              <a:rPr lang="en-US" smtClean="0"/>
              <a:t>‹#›</a:t>
            </a:fld>
            <a:endParaRPr lang="en-US"/>
          </a:p>
        </p:txBody>
      </p:sp>
    </p:spTree>
    <p:extLst>
      <p:ext uri="{BB962C8B-B14F-4D97-AF65-F5344CB8AC3E}">
        <p14:creationId xmlns:p14="http://schemas.microsoft.com/office/powerpoint/2010/main" val="1090271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E1F1D2B-5C3C-4BD6-8BB8-AED4B3BE29E0}"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859797-467D-49AA-9879-0206BF0DFC30}"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89548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1F1D2B-5C3C-4BD6-8BB8-AED4B3BE29E0}"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859797-467D-49AA-9879-0206BF0DFC30}" type="slidenum">
              <a:rPr lang="en-US" smtClean="0"/>
              <a:t>‹#›</a:t>
            </a:fld>
            <a:endParaRPr lang="en-US"/>
          </a:p>
        </p:txBody>
      </p:sp>
    </p:spTree>
    <p:extLst>
      <p:ext uri="{BB962C8B-B14F-4D97-AF65-F5344CB8AC3E}">
        <p14:creationId xmlns:p14="http://schemas.microsoft.com/office/powerpoint/2010/main" val="2233546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E1F1D2B-5C3C-4BD6-8BB8-AED4B3BE29E0}" type="datetimeFigureOut">
              <a:rPr lang="en-US" smtClean="0"/>
              <a:t>11/3/2024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859797-467D-49AA-9879-0206BF0DFC30}" type="slidenum">
              <a:rPr lang="en-US" smtClean="0"/>
              <a:t>‹#›</a:t>
            </a:fld>
            <a:endParaRPr lang="en-US"/>
          </a:p>
        </p:txBody>
      </p:sp>
    </p:spTree>
    <p:extLst>
      <p:ext uri="{BB962C8B-B14F-4D97-AF65-F5344CB8AC3E}">
        <p14:creationId xmlns:p14="http://schemas.microsoft.com/office/powerpoint/2010/main" val="724714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E1F1D2B-5C3C-4BD6-8BB8-AED4B3BE29E0}" type="datetimeFigureOut">
              <a:rPr lang="en-US" smtClean="0"/>
              <a:t>11/3/2024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859797-467D-49AA-9879-0206BF0DFC30}" type="slidenum">
              <a:rPr lang="en-US" smtClean="0"/>
              <a:t>‹#›</a:t>
            </a:fld>
            <a:endParaRPr lang="en-US"/>
          </a:p>
        </p:txBody>
      </p:sp>
    </p:spTree>
    <p:extLst>
      <p:ext uri="{BB962C8B-B14F-4D97-AF65-F5344CB8AC3E}">
        <p14:creationId xmlns:p14="http://schemas.microsoft.com/office/powerpoint/2010/main" val="1939301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1F1D2B-5C3C-4BD6-8BB8-AED4B3BE29E0}"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859797-467D-49AA-9879-0206BF0DFC30}" type="slidenum">
              <a:rPr lang="en-US" smtClean="0"/>
              <a:t>‹#›</a:t>
            </a:fld>
            <a:endParaRPr lang="en-US"/>
          </a:p>
        </p:txBody>
      </p:sp>
    </p:spTree>
    <p:extLst>
      <p:ext uri="{BB962C8B-B14F-4D97-AF65-F5344CB8AC3E}">
        <p14:creationId xmlns:p14="http://schemas.microsoft.com/office/powerpoint/2010/main" val="3834866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1F1D2B-5C3C-4BD6-8BB8-AED4B3BE29E0}"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859797-467D-49AA-9879-0206BF0DFC30}" type="slidenum">
              <a:rPr lang="en-US" smtClean="0"/>
              <a:t>‹#›</a:t>
            </a:fld>
            <a:endParaRPr lang="en-US"/>
          </a:p>
        </p:txBody>
      </p:sp>
    </p:spTree>
    <p:extLst>
      <p:ext uri="{BB962C8B-B14F-4D97-AF65-F5344CB8AC3E}">
        <p14:creationId xmlns:p14="http://schemas.microsoft.com/office/powerpoint/2010/main" val="814159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E1F1D2B-5C3C-4BD6-8BB8-AED4B3BE29E0}"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859797-467D-49AA-9879-0206BF0DFC30}" type="slidenum">
              <a:rPr lang="en-US" smtClean="0"/>
              <a:t>‹#›</a:t>
            </a:fld>
            <a:endParaRPr lang="en-US"/>
          </a:p>
        </p:txBody>
      </p:sp>
    </p:spTree>
    <p:extLst>
      <p:ext uri="{BB962C8B-B14F-4D97-AF65-F5344CB8AC3E}">
        <p14:creationId xmlns:p14="http://schemas.microsoft.com/office/powerpoint/2010/main" val="3014572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1F1D2B-5C3C-4BD6-8BB8-AED4B3BE29E0}"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859797-467D-49AA-9879-0206BF0DFC30}" type="slidenum">
              <a:rPr lang="en-US" smtClean="0"/>
              <a:t>‹#›</a:t>
            </a:fld>
            <a:endParaRPr lang="en-US"/>
          </a:p>
        </p:txBody>
      </p:sp>
    </p:spTree>
    <p:extLst>
      <p:ext uri="{BB962C8B-B14F-4D97-AF65-F5344CB8AC3E}">
        <p14:creationId xmlns:p14="http://schemas.microsoft.com/office/powerpoint/2010/main" val="1491211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1F1D2B-5C3C-4BD6-8BB8-AED4B3BE29E0}"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859797-467D-49AA-9879-0206BF0DFC30}" type="slidenum">
              <a:rPr lang="en-US" smtClean="0"/>
              <a:t>‹#›</a:t>
            </a:fld>
            <a:endParaRPr lang="en-US"/>
          </a:p>
        </p:txBody>
      </p:sp>
    </p:spTree>
    <p:extLst>
      <p:ext uri="{BB962C8B-B14F-4D97-AF65-F5344CB8AC3E}">
        <p14:creationId xmlns:p14="http://schemas.microsoft.com/office/powerpoint/2010/main" val="3277640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1F1D2B-5C3C-4BD6-8BB8-AED4B3BE29E0}" type="datetimeFigureOut">
              <a:rPr lang="en-US" smtClean="0"/>
              <a:t>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859797-467D-49AA-9879-0206BF0DFC30}" type="slidenum">
              <a:rPr lang="en-US" smtClean="0"/>
              <a:t>‹#›</a:t>
            </a:fld>
            <a:endParaRPr lang="en-US"/>
          </a:p>
        </p:txBody>
      </p:sp>
    </p:spTree>
    <p:extLst>
      <p:ext uri="{BB962C8B-B14F-4D97-AF65-F5344CB8AC3E}">
        <p14:creationId xmlns:p14="http://schemas.microsoft.com/office/powerpoint/2010/main" val="4025868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E1F1D2B-5C3C-4BD6-8BB8-AED4B3BE29E0}" type="datetimeFigureOut">
              <a:rPr lang="en-US" smtClean="0"/>
              <a:t>11/3/2024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1D859797-467D-49AA-9879-0206BF0DFC30}" type="slidenum">
              <a:rPr lang="en-US" smtClean="0"/>
              <a:t>‹#›</a:t>
            </a:fld>
            <a:endParaRPr lang="en-US"/>
          </a:p>
        </p:txBody>
      </p:sp>
    </p:spTree>
    <p:extLst>
      <p:ext uri="{BB962C8B-B14F-4D97-AF65-F5344CB8AC3E}">
        <p14:creationId xmlns:p14="http://schemas.microsoft.com/office/powerpoint/2010/main" val="4071452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E1F1D2B-5C3C-4BD6-8BB8-AED4B3BE29E0}" type="datetimeFigureOut">
              <a:rPr lang="en-US" smtClean="0"/>
              <a:t>11/3/2024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1D859797-467D-49AA-9879-0206BF0DFC30}" type="slidenum">
              <a:rPr lang="en-US" smtClean="0"/>
              <a:t>‹#›</a:t>
            </a:fld>
            <a:endParaRPr lang="en-US"/>
          </a:p>
        </p:txBody>
      </p:sp>
    </p:spTree>
    <p:extLst>
      <p:ext uri="{BB962C8B-B14F-4D97-AF65-F5344CB8AC3E}">
        <p14:creationId xmlns:p14="http://schemas.microsoft.com/office/powerpoint/2010/main" val="3453304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E1F1D2B-5C3C-4BD6-8BB8-AED4B3BE29E0}" type="datetimeFigureOut">
              <a:rPr lang="en-US" smtClean="0"/>
              <a:t>11/3/2024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1D859797-467D-49AA-9879-0206BF0DFC30}" type="slidenum">
              <a:rPr lang="en-US" smtClean="0"/>
              <a:t>‹#›</a:t>
            </a:fld>
            <a:endParaRPr lang="en-US"/>
          </a:p>
        </p:txBody>
      </p:sp>
    </p:spTree>
    <p:extLst>
      <p:ext uri="{BB962C8B-B14F-4D97-AF65-F5344CB8AC3E}">
        <p14:creationId xmlns:p14="http://schemas.microsoft.com/office/powerpoint/2010/main" val="3834902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1F1D2B-5C3C-4BD6-8BB8-AED4B3BE29E0}"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859797-467D-49AA-9879-0206BF0DFC30}" type="slidenum">
              <a:rPr lang="en-US" smtClean="0"/>
              <a:t>‹#›</a:t>
            </a:fld>
            <a:endParaRPr lang="en-US"/>
          </a:p>
        </p:txBody>
      </p:sp>
    </p:spTree>
    <p:extLst>
      <p:ext uri="{BB962C8B-B14F-4D97-AF65-F5344CB8AC3E}">
        <p14:creationId xmlns:p14="http://schemas.microsoft.com/office/powerpoint/2010/main" val="3308669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E1F1D2B-5C3C-4BD6-8BB8-AED4B3BE29E0}" type="datetimeFigureOut">
              <a:rPr lang="en-US" smtClean="0"/>
              <a:t>11/3/2024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D859797-467D-49AA-9879-0206BF0DFC30}" type="slidenum">
              <a:rPr lang="en-US" smtClean="0"/>
              <a:t>‹#›</a:t>
            </a:fld>
            <a:endParaRPr lang="en-US"/>
          </a:p>
        </p:txBody>
      </p:sp>
    </p:spTree>
    <p:extLst>
      <p:ext uri="{BB962C8B-B14F-4D97-AF65-F5344CB8AC3E}">
        <p14:creationId xmlns:p14="http://schemas.microsoft.com/office/powerpoint/2010/main" val="447168702"/>
      </p:ext>
    </p:extLst>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 id="2147483904" r:id="rId16"/>
    <p:sldLayoutId id="214748390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3.bp.blogspot.com/-P5vmBE70JH0/WO0lEJ0aooI/AAAAAAAAAx8/nS1rro0MrCwQtv4E_BdfnF7APoKCJZOygCLcB/s1600/saving-energy.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web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03405"/>
            <a:ext cx="9448800" cy="2608938"/>
          </a:xfrm>
        </p:spPr>
        <p:txBody>
          <a:bodyPr/>
          <a:lstStyle/>
          <a:p>
            <a:r>
              <a:rPr lang="en-ID"/>
              <a:t>Prinsip Penerapan Bangunan Gedung Cerdas</a:t>
            </a:r>
            <a:endParaRPr lang="en-US" dirty="0"/>
          </a:p>
        </p:txBody>
      </p:sp>
    </p:spTree>
    <p:extLst>
      <p:ext uri="{BB962C8B-B14F-4D97-AF65-F5344CB8AC3E}">
        <p14:creationId xmlns:p14="http://schemas.microsoft.com/office/powerpoint/2010/main" val="2959583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61258"/>
            <a:ext cx="8309429" cy="719404"/>
          </a:xfrm>
        </p:spPr>
        <p:txBody>
          <a:bodyPr/>
          <a:lstStyle/>
          <a:p>
            <a:r>
              <a:rPr lang="en-US" dirty="0" err="1"/>
              <a:t>Prinsip</a:t>
            </a:r>
            <a:r>
              <a:rPr lang="en-US" dirty="0"/>
              <a:t> - </a:t>
            </a:r>
            <a:r>
              <a:rPr lang="en-US" err="1"/>
              <a:t>Prinsip</a:t>
            </a:r>
            <a:r>
              <a:rPr lang="en-US"/>
              <a:t> Dasar</a:t>
            </a:r>
            <a:endParaRPr lang="en-US" dirty="0"/>
          </a:p>
        </p:txBody>
      </p:sp>
      <p:sp>
        <p:nvSpPr>
          <p:cNvPr id="3" name="Content Placeholder 2"/>
          <p:cNvSpPr>
            <a:spLocks noGrp="1"/>
          </p:cNvSpPr>
          <p:nvPr>
            <p:ph idx="1"/>
          </p:nvPr>
        </p:nvSpPr>
        <p:spPr>
          <a:xfrm>
            <a:off x="695739" y="980662"/>
            <a:ext cx="10800522" cy="5060436"/>
          </a:xfrm>
        </p:spPr>
        <p:txBody>
          <a:bodyPr>
            <a:normAutofit/>
          </a:bodyPr>
          <a:lstStyle/>
          <a:p>
            <a:endParaRPr lang="en-US" dirty="0"/>
          </a:p>
          <a:p>
            <a:pPr marL="457200" indent="-457200">
              <a:lnSpc>
                <a:spcPct val="120000"/>
              </a:lnSpc>
              <a:buAutoNum type="arabicPeriod"/>
            </a:pPr>
            <a:r>
              <a:rPr kumimoji="0" lang="en-US" sz="2000" b="1" i="0" u="none" strike="noStrike" kern="1200" cap="none" spc="0" normalizeH="0" baseline="0" noProof="0">
                <a:ln>
                  <a:noFill/>
                </a:ln>
                <a:solidFill>
                  <a:prstClr val="white"/>
                </a:solidFill>
                <a:effectLst/>
                <a:uLnTx/>
                <a:uFillTx/>
                <a:latin typeface="Century Gothic" panose="020B0502020202020204"/>
                <a:ea typeface="+mj-ea"/>
                <a:cs typeface="+mj-cs"/>
              </a:rPr>
              <a:t>Conserving energy </a:t>
            </a:r>
            <a:r>
              <a:rPr kumimoji="0" lang="en-US" sz="2000" b="0" i="0" u="none" strike="noStrike" kern="1200" cap="none" spc="0" normalizeH="0" baseline="0" noProof="0">
                <a:ln>
                  <a:noFill/>
                </a:ln>
                <a:solidFill>
                  <a:prstClr val="white"/>
                </a:solidFill>
                <a:effectLst/>
                <a:uLnTx/>
                <a:uFillTx/>
                <a:latin typeface="Century Gothic" panose="020B0502020202020204"/>
                <a:ea typeface="+mj-ea"/>
                <a:cs typeface="+mj-cs"/>
              </a:rPr>
              <a:t>/ </a:t>
            </a:r>
            <a:r>
              <a:rPr lang="en-US"/>
              <a:t>Hemat </a:t>
            </a:r>
            <a:r>
              <a:rPr lang="en-US" err="1"/>
              <a:t>energi</a:t>
            </a:r>
            <a:r>
              <a:rPr lang="en-US"/>
              <a:t> : </a:t>
            </a:r>
            <a:r>
              <a:rPr lang="en-US" dirty="0" err="1"/>
              <a:t>Pengoperasian</a:t>
            </a:r>
            <a:r>
              <a:rPr lang="en-US" dirty="0"/>
              <a:t> </a:t>
            </a:r>
            <a:r>
              <a:rPr lang="en-US" dirty="0" err="1"/>
              <a:t>bangunan</a:t>
            </a:r>
            <a:r>
              <a:rPr lang="en-US" dirty="0"/>
              <a:t> </a:t>
            </a:r>
            <a:r>
              <a:rPr lang="en-US" dirty="0" err="1"/>
              <a:t>harus</a:t>
            </a:r>
            <a:r>
              <a:rPr lang="en-US" dirty="0"/>
              <a:t> </a:t>
            </a:r>
            <a:r>
              <a:rPr lang="en-US" err="1"/>
              <a:t>meminimalkan</a:t>
            </a:r>
            <a:r>
              <a:rPr lang="en-US"/>
              <a:t> penggunaan </a:t>
            </a:r>
            <a:r>
              <a:rPr lang="en-US" dirty="0" err="1"/>
              <a:t>bahan</a:t>
            </a:r>
            <a:r>
              <a:rPr lang="en-US" dirty="0"/>
              <a:t> </a:t>
            </a:r>
            <a:r>
              <a:rPr lang="en-US" dirty="0" err="1"/>
              <a:t>bakar</a:t>
            </a:r>
            <a:r>
              <a:rPr lang="en-US" dirty="0"/>
              <a:t> </a:t>
            </a:r>
            <a:r>
              <a:rPr lang="en-US" dirty="0" err="1"/>
              <a:t>atau</a:t>
            </a:r>
            <a:r>
              <a:rPr lang="en-US" dirty="0"/>
              <a:t> </a:t>
            </a:r>
            <a:r>
              <a:rPr lang="en-US" dirty="0" err="1"/>
              <a:t>energi</a:t>
            </a:r>
            <a:r>
              <a:rPr lang="en-US" dirty="0"/>
              <a:t> </a:t>
            </a:r>
            <a:r>
              <a:rPr lang="en-US" dirty="0" err="1"/>
              <a:t>listrik</a:t>
            </a:r>
            <a:r>
              <a:rPr lang="en-US" dirty="0"/>
              <a:t> ( </a:t>
            </a:r>
            <a:r>
              <a:rPr lang="en-US" dirty="0" err="1"/>
              <a:t>sebisa</a:t>
            </a:r>
            <a:r>
              <a:rPr lang="en-US" dirty="0"/>
              <a:t> </a:t>
            </a:r>
            <a:r>
              <a:rPr lang="en-US" dirty="0" err="1"/>
              <a:t>mungkin</a:t>
            </a:r>
            <a:r>
              <a:rPr lang="en-US" dirty="0"/>
              <a:t> </a:t>
            </a:r>
            <a:r>
              <a:rPr lang="en-US" dirty="0" err="1"/>
              <a:t>memaksimalkan</a:t>
            </a:r>
            <a:r>
              <a:rPr lang="en-US" dirty="0"/>
              <a:t> </a:t>
            </a:r>
            <a:r>
              <a:rPr lang="en-US" dirty="0" err="1"/>
              <a:t>energi</a:t>
            </a:r>
            <a:r>
              <a:rPr lang="en-US" dirty="0"/>
              <a:t> 	</a:t>
            </a:r>
            <a:r>
              <a:rPr lang="en-US" dirty="0" err="1"/>
              <a:t>alam</a:t>
            </a:r>
            <a:r>
              <a:rPr lang="en-US" dirty="0"/>
              <a:t> </a:t>
            </a:r>
            <a:r>
              <a:rPr lang="en-US" dirty="0" err="1"/>
              <a:t>sekitar</a:t>
            </a:r>
            <a:r>
              <a:rPr lang="en-US" dirty="0"/>
              <a:t> </a:t>
            </a:r>
            <a:r>
              <a:rPr lang="en-US" dirty="0" err="1"/>
              <a:t>lokasi</a:t>
            </a:r>
            <a:r>
              <a:rPr lang="en-US" dirty="0"/>
              <a:t> </a:t>
            </a:r>
            <a:r>
              <a:rPr lang="en-US" err="1"/>
              <a:t>bangunan</a:t>
            </a:r>
            <a:r>
              <a:rPr lang="en-US"/>
              <a:t> ).</a:t>
            </a:r>
            <a:endParaRPr lang="en-US" dirty="0"/>
          </a:p>
          <a:p>
            <a:pPr marL="457200" indent="-457200">
              <a:lnSpc>
                <a:spcPct val="110000"/>
              </a:lnSpc>
              <a:buAutoNum type="arabicPeriod" startAt="2"/>
            </a:pPr>
            <a:r>
              <a:rPr kumimoji="0" lang="en-US" sz="2000" b="1" i="0" u="none" strike="noStrike" kern="1200" cap="none" spc="0" normalizeH="0" baseline="0" noProof="0">
                <a:ln>
                  <a:noFill/>
                </a:ln>
                <a:solidFill>
                  <a:prstClr val="white"/>
                </a:solidFill>
                <a:effectLst/>
                <a:uLnTx/>
                <a:uFillTx/>
                <a:latin typeface="Century Gothic" panose="020B0502020202020204"/>
                <a:ea typeface="+mj-ea"/>
                <a:cs typeface="+mj-cs"/>
              </a:rPr>
              <a:t>Working with climate </a:t>
            </a:r>
            <a:r>
              <a:rPr kumimoji="0" lang="en-US" sz="2000" b="0" i="0" u="none" strike="noStrike" kern="1200" cap="none" spc="0" normalizeH="0" baseline="0" noProof="0">
                <a:ln>
                  <a:noFill/>
                </a:ln>
                <a:solidFill>
                  <a:prstClr val="white"/>
                </a:solidFill>
                <a:effectLst/>
                <a:uLnTx/>
                <a:uFillTx/>
                <a:latin typeface="Century Gothic" panose="020B0502020202020204"/>
                <a:ea typeface="+mj-ea"/>
                <a:cs typeface="+mj-cs"/>
              </a:rPr>
              <a:t>/ </a:t>
            </a:r>
            <a:r>
              <a:rPr lang="en-US"/>
              <a:t>Memperhatikan </a:t>
            </a:r>
            <a:r>
              <a:rPr lang="en-US" dirty="0" err="1"/>
              <a:t>kondisi</a:t>
            </a:r>
            <a:r>
              <a:rPr lang="en-US" dirty="0"/>
              <a:t> </a:t>
            </a:r>
            <a:r>
              <a:rPr lang="en-US" err="1"/>
              <a:t>iklim</a:t>
            </a:r>
            <a:r>
              <a:rPr lang="en-US"/>
              <a:t>  : Mendesain </a:t>
            </a:r>
            <a:r>
              <a:rPr lang="en-US" dirty="0" err="1"/>
              <a:t>bagunan</a:t>
            </a:r>
            <a:r>
              <a:rPr lang="en-US" dirty="0"/>
              <a:t> </a:t>
            </a:r>
            <a:r>
              <a:rPr lang="en-US" dirty="0" err="1"/>
              <a:t>harus</a:t>
            </a:r>
            <a:r>
              <a:rPr lang="en-US" dirty="0"/>
              <a:t> </a:t>
            </a:r>
            <a:r>
              <a:rPr lang="en-US" err="1"/>
              <a:t>berdasarkan</a:t>
            </a:r>
            <a:r>
              <a:rPr lang="en-US"/>
              <a:t> iklim </a:t>
            </a:r>
            <a:r>
              <a:rPr lang="en-US" dirty="0"/>
              <a:t>yang </a:t>
            </a:r>
            <a:r>
              <a:rPr lang="en-US" dirty="0" err="1"/>
              <a:t>berlaku</a:t>
            </a:r>
            <a:r>
              <a:rPr lang="en-US" dirty="0"/>
              <a:t> di </a:t>
            </a:r>
            <a:r>
              <a:rPr lang="en-US" dirty="0" err="1"/>
              <a:t>lokasi</a:t>
            </a:r>
            <a:r>
              <a:rPr lang="en-US" dirty="0"/>
              <a:t> </a:t>
            </a:r>
            <a:r>
              <a:rPr lang="en-US" dirty="0" err="1"/>
              <a:t>tapak</a:t>
            </a:r>
            <a:r>
              <a:rPr lang="en-US" dirty="0"/>
              <a:t> </a:t>
            </a:r>
            <a:r>
              <a:rPr lang="en-US" dirty="0" err="1"/>
              <a:t>kita</a:t>
            </a:r>
            <a:r>
              <a:rPr lang="en-US" dirty="0"/>
              <a:t>, </a:t>
            </a:r>
            <a:r>
              <a:rPr lang="en-US" dirty="0" err="1"/>
              <a:t>dan</a:t>
            </a:r>
            <a:r>
              <a:rPr lang="en-US" dirty="0"/>
              <a:t> </a:t>
            </a:r>
            <a:r>
              <a:rPr lang="en-US" dirty="0" err="1"/>
              <a:t>sumber</a:t>
            </a:r>
            <a:r>
              <a:rPr lang="en-US" dirty="0"/>
              <a:t> </a:t>
            </a:r>
            <a:r>
              <a:rPr lang="en-US" dirty="0" err="1"/>
              <a:t>energi</a:t>
            </a:r>
            <a:r>
              <a:rPr lang="en-US" dirty="0"/>
              <a:t> yang </a:t>
            </a:r>
            <a:r>
              <a:rPr lang="en-US" err="1"/>
              <a:t>ada</a:t>
            </a:r>
            <a:r>
              <a:rPr lang="en-US"/>
              <a:t>.</a:t>
            </a:r>
            <a:endParaRPr lang="en-US" dirty="0"/>
          </a:p>
          <a:p>
            <a:pPr marL="457200" indent="-457200">
              <a:buAutoNum type="arabicPeriod" startAt="3"/>
            </a:pPr>
            <a:r>
              <a:rPr lang="en-US" b="1"/>
              <a:t>Minimizing </a:t>
            </a:r>
            <a:r>
              <a:rPr lang="en-US" b="1" dirty="0"/>
              <a:t>new resources </a:t>
            </a:r>
            <a:r>
              <a:rPr lang="en-US" dirty="0"/>
              <a:t>: </a:t>
            </a:r>
            <a:r>
              <a:rPr lang="en-US" dirty="0" err="1"/>
              <a:t>mendisain</a:t>
            </a:r>
            <a:r>
              <a:rPr lang="en-US" dirty="0"/>
              <a:t> </a:t>
            </a:r>
            <a:r>
              <a:rPr lang="en-US" dirty="0" err="1"/>
              <a:t>dengan</a:t>
            </a:r>
            <a:r>
              <a:rPr lang="en-US" dirty="0"/>
              <a:t> </a:t>
            </a:r>
            <a:r>
              <a:rPr lang="en-US" dirty="0" err="1"/>
              <a:t>mengoptimalkan</a:t>
            </a:r>
            <a:r>
              <a:rPr lang="en-US" dirty="0"/>
              <a:t> </a:t>
            </a:r>
            <a:r>
              <a:rPr lang="en-US" dirty="0" err="1"/>
              <a:t>kebutuhan</a:t>
            </a:r>
            <a:r>
              <a:rPr lang="en-US" dirty="0"/>
              <a:t> </a:t>
            </a:r>
            <a:r>
              <a:rPr lang="en-US" dirty="0" err="1"/>
              <a:t>sumberdaya</a:t>
            </a:r>
            <a:r>
              <a:rPr lang="en-US" dirty="0"/>
              <a:t> </a:t>
            </a:r>
            <a:r>
              <a:rPr lang="en-US" err="1"/>
              <a:t>alam</a:t>
            </a:r>
            <a:r>
              <a:rPr lang="en-US"/>
              <a:t> 	yang </a:t>
            </a:r>
            <a:r>
              <a:rPr lang="en-US" dirty="0" err="1"/>
              <a:t>baru</a:t>
            </a:r>
            <a:r>
              <a:rPr lang="en-US" dirty="0"/>
              <a:t>, agar </a:t>
            </a:r>
            <a:r>
              <a:rPr lang="en-US" dirty="0" err="1"/>
              <a:t>sumberdaya</a:t>
            </a:r>
            <a:r>
              <a:rPr lang="en-US" dirty="0"/>
              <a:t> </a:t>
            </a:r>
            <a:r>
              <a:rPr lang="en-US" dirty="0" err="1"/>
              <a:t>tersebut</a:t>
            </a:r>
            <a:r>
              <a:rPr lang="en-US" dirty="0"/>
              <a:t> </a:t>
            </a:r>
            <a:r>
              <a:rPr lang="en-US" dirty="0" err="1"/>
              <a:t>tidak</a:t>
            </a:r>
            <a:r>
              <a:rPr lang="en-US" dirty="0"/>
              <a:t> </a:t>
            </a:r>
            <a:r>
              <a:rPr lang="en-US" dirty="0" err="1"/>
              <a:t>habis</a:t>
            </a:r>
            <a:r>
              <a:rPr lang="en-US" dirty="0"/>
              <a:t> </a:t>
            </a:r>
            <a:r>
              <a:rPr lang="en-US" dirty="0" err="1"/>
              <a:t>dan</a:t>
            </a:r>
            <a:r>
              <a:rPr lang="en-US" dirty="0"/>
              <a:t> </a:t>
            </a:r>
            <a:r>
              <a:rPr lang="en-US" dirty="0" err="1"/>
              <a:t>dapat</a:t>
            </a:r>
            <a:r>
              <a:rPr lang="en-US" dirty="0"/>
              <a:t> </a:t>
            </a:r>
            <a:r>
              <a:rPr lang="en-US" dirty="0" err="1"/>
              <a:t>digunakan</a:t>
            </a:r>
            <a:r>
              <a:rPr lang="en-US" dirty="0"/>
              <a:t> di masa </a:t>
            </a:r>
            <a:r>
              <a:rPr lang="en-US" dirty="0" err="1"/>
              <a:t>mendatang</a:t>
            </a:r>
            <a:r>
              <a:rPr lang="en-US" dirty="0"/>
              <a:t> </a:t>
            </a:r>
            <a:r>
              <a:rPr lang="en-US"/>
              <a:t>/ 	Penggunaan </a:t>
            </a:r>
            <a:r>
              <a:rPr lang="en-US" dirty="0"/>
              <a:t>material </a:t>
            </a:r>
            <a:r>
              <a:rPr lang="en-US" dirty="0" err="1"/>
              <a:t>bangunan</a:t>
            </a:r>
            <a:r>
              <a:rPr lang="en-US" dirty="0"/>
              <a:t> yang </a:t>
            </a:r>
            <a:r>
              <a:rPr lang="en-US" dirty="0" err="1"/>
              <a:t>tidak</a:t>
            </a:r>
            <a:r>
              <a:rPr lang="en-US" dirty="0"/>
              <a:t> </a:t>
            </a:r>
            <a:r>
              <a:rPr lang="en-US" dirty="0" err="1"/>
              <a:t>berbahaya</a:t>
            </a:r>
            <a:r>
              <a:rPr lang="en-US" dirty="0"/>
              <a:t> </a:t>
            </a:r>
            <a:r>
              <a:rPr lang="en-US" dirty="0" err="1"/>
              <a:t>bagi</a:t>
            </a:r>
            <a:r>
              <a:rPr lang="en-US" dirty="0"/>
              <a:t> </a:t>
            </a:r>
            <a:r>
              <a:rPr lang="en-US" dirty="0" err="1"/>
              <a:t>ekosistem</a:t>
            </a:r>
            <a:r>
              <a:rPr lang="en-US" dirty="0"/>
              <a:t> </a:t>
            </a:r>
            <a:r>
              <a:rPr lang="en-US" dirty="0" err="1"/>
              <a:t>dan</a:t>
            </a:r>
            <a:r>
              <a:rPr lang="en-US" dirty="0"/>
              <a:t> </a:t>
            </a:r>
            <a:r>
              <a:rPr lang="en-US" dirty="0" err="1"/>
              <a:t>sumber</a:t>
            </a:r>
            <a:r>
              <a:rPr lang="en-US" dirty="0"/>
              <a:t> </a:t>
            </a:r>
            <a:r>
              <a:rPr lang="en-US" dirty="0" err="1"/>
              <a:t>daya</a:t>
            </a:r>
            <a:r>
              <a:rPr lang="en-US" dirty="0"/>
              <a:t> </a:t>
            </a:r>
            <a:r>
              <a:rPr lang="en-US" err="1"/>
              <a:t>alam</a:t>
            </a:r>
            <a:r>
              <a:rPr lang="en-US"/>
              <a:t>.</a:t>
            </a:r>
          </a:p>
        </p:txBody>
      </p:sp>
    </p:spTree>
    <p:extLst>
      <p:ext uri="{BB962C8B-B14F-4D97-AF65-F5344CB8AC3E}">
        <p14:creationId xmlns:p14="http://schemas.microsoft.com/office/powerpoint/2010/main" val="4113590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11200"/>
            <a:ext cx="10820400" cy="5507485"/>
          </a:xfrm>
        </p:spPr>
        <p:txBody>
          <a:bodyPr/>
          <a:lstStyle/>
          <a:p>
            <a:pPr marL="457200" marR="0" lvl="0" indent="-457200" algn="just" defTabSz="457200" rtl="0" eaLnBrk="1" fontAlgn="auto" latinLnBrk="0" hangingPunct="1">
              <a:lnSpc>
                <a:spcPct val="100000"/>
              </a:lnSpc>
              <a:spcBef>
                <a:spcPts val="1000"/>
              </a:spcBef>
              <a:spcAft>
                <a:spcPts val="0"/>
              </a:spcAft>
              <a:buClr>
                <a:srgbClr val="1E5155">
                  <a:lumMod val="40000"/>
                  <a:lumOff val="60000"/>
                </a:srgbClr>
              </a:buClr>
              <a:buSzPct val="80000"/>
              <a:buAutoNum type="arabicPeriod" startAt="4"/>
              <a:tabLst/>
              <a:defRPr/>
            </a:pPr>
            <a:r>
              <a:rPr kumimoji="0" lang="en-US" sz="2000" b="1" i="0" u="none" strike="noStrike" kern="1200" cap="none" spc="0" normalizeH="0" baseline="0" noProof="0">
                <a:ln>
                  <a:noFill/>
                </a:ln>
                <a:solidFill>
                  <a:prstClr val="white"/>
                </a:solidFill>
                <a:effectLst/>
                <a:uLnTx/>
                <a:uFillTx/>
                <a:latin typeface="Century Gothic" panose="020B0502020202020204"/>
                <a:ea typeface="+mj-ea"/>
                <a:cs typeface="+mj-cs"/>
              </a:rPr>
              <a:t>Respect for site</a:t>
            </a:r>
            <a:r>
              <a:rPr kumimoji="0" lang="en-US" sz="2000" b="0" i="0" u="none" strike="noStrike" kern="1200" cap="none" spc="0" normalizeH="0" baseline="0" noProof="0">
                <a:ln>
                  <a:noFill/>
                </a:ln>
                <a:solidFill>
                  <a:prstClr val="white"/>
                </a:solidFill>
                <a:effectLst/>
                <a:uLnTx/>
                <a:uFillTx/>
                <a:latin typeface="Century Gothic" panose="020B0502020202020204"/>
                <a:ea typeface="+mj-ea"/>
                <a:cs typeface="+mj-cs"/>
              </a:rPr>
              <a:t>/Tidak berdampak negative bagi kesehatan dan kenyamanan penghuni bangunan tersebut  : Bangunan yang akan dibangun, nantinya jangan sampai merusak kondisi tapak aslinya, sehingga jika 	nanti 	bangunan itu sudah tidak terpakai, tapak aslinya masih ada dan 	tidak berubah (tidak merusak lingkungan yang ada ).</a:t>
            </a:r>
          </a:p>
          <a:p>
            <a:pPr marL="0" indent="0">
              <a:buNone/>
            </a:pPr>
            <a:endParaRPr lang="en-US"/>
          </a:p>
          <a:p>
            <a:pPr marL="0" indent="0">
              <a:buNone/>
            </a:pPr>
            <a:r>
              <a:rPr lang="en-US"/>
              <a:t>5. 	</a:t>
            </a:r>
            <a:r>
              <a:rPr kumimoji="0" lang="en-US" sz="2000" b="0" i="0" u="none" strike="noStrike" kern="1200" cap="none" spc="0" normalizeH="0" baseline="0" noProof="0">
                <a:ln>
                  <a:noFill/>
                </a:ln>
                <a:solidFill>
                  <a:prstClr val="white"/>
                </a:solidFill>
                <a:effectLst/>
                <a:uLnTx/>
                <a:uFillTx/>
                <a:latin typeface="Century Gothic" panose="020B0502020202020204"/>
                <a:ea typeface="+mj-ea"/>
                <a:cs typeface="+mj-cs"/>
              </a:rPr>
              <a:t> </a:t>
            </a:r>
            <a:r>
              <a:rPr kumimoji="0" lang="en-US" sz="2000" b="1" i="0" u="none" strike="noStrike" kern="1200" cap="none" spc="0" normalizeH="0" baseline="0" noProof="0">
                <a:ln>
                  <a:noFill/>
                </a:ln>
                <a:solidFill>
                  <a:prstClr val="white"/>
                </a:solidFill>
                <a:effectLst/>
                <a:uLnTx/>
                <a:uFillTx/>
                <a:latin typeface="Century Gothic" panose="020B0502020202020204"/>
                <a:ea typeface="+mj-ea"/>
                <a:cs typeface="+mj-cs"/>
              </a:rPr>
              <a:t>Respect for user </a:t>
            </a:r>
            <a:r>
              <a:rPr kumimoji="0" lang="en-US" sz="2000" b="0" i="0" u="none" strike="noStrike" kern="1200" cap="none" spc="0" normalizeH="0" baseline="0" noProof="0">
                <a:ln>
                  <a:noFill/>
                </a:ln>
                <a:solidFill>
                  <a:prstClr val="white"/>
                </a:solidFill>
                <a:effectLst/>
                <a:uLnTx/>
                <a:uFillTx/>
                <a:latin typeface="Century Gothic" panose="020B0502020202020204"/>
                <a:ea typeface="+mj-ea"/>
                <a:cs typeface="+mj-cs"/>
              </a:rPr>
              <a:t>/ </a:t>
            </a:r>
            <a:r>
              <a:rPr lang="en-US"/>
              <a:t>Merespon </a:t>
            </a:r>
            <a:r>
              <a:rPr lang="en-US" dirty="0" err="1"/>
              <a:t>keadaan</a:t>
            </a:r>
            <a:r>
              <a:rPr lang="en-US" dirty="0"/>
              <a:t> </a:t>
            </a:r>
            <a:r>
              <a:rPr lang="en-US" dirty="0" err="1"/>
              <a:t>tapak</a:t>
            </a:r>
            <a:r>
              <a:rPr lang="en-US" dirty="0"/>
              <a:t> </a:t>
            </a:r>
            <a:r>
              <a:rPr lang="en-US" dirty="0" err="1"/>
              <a:t>dari</a:t>
            </a:r>
            <a:r>
              <a:rPr lang="en-US" dirty="0"/>
              <a:t> </a:t>
            </a:r>
            <a:r>
              <a:rPr lang="en-US" err="1"/>
              <a:t>bangunan</a:t>
            </a:r>
            <a:r>
              <a:rPr lang="en-US"/>
              <a:t>  : </a:t>
            </a:r>
            <a:r>
              <a:rPr lang="en-US" dirty="0" err="1"/>
              <a:t>Dalam</a:t>
            </a:r>
            <a:r>
              <a:rPr lang="en-US" dirty="0"/>
              <a:t> 	</a:t>
            </a:r>
            <a:r>
              <a:rPr lang="en-US" err="1"/>
              <a:t>merancang</a:t>
            </a:r>
            <a:r>
              <a:rPr lang="en-US"/>
              <a:t> 	bangunan </a:t>
            </a:r>
            <a:r>
              <a:rPr lang="en-US" dirty="0" err="1"/>
              <a:t>harus</a:t>
            </a:r>
            <a:r>
              <a:rPr lang="en-US" dirty="0"/>
              <a:t> </a:t>
            </a:r>
            <a:r>
              <a:rPr lang="en-US" dirty="0" err="1"/>
              <a:t>memperhatikan</a:t>
            </a:r>
            <a:r>
              <a:rPr lang="en-US" dirty="0"/>
              <a:t> </a:t>
            </a:r>
            <a:r>
              <a:rPr lang="en-US" dirty="0" err="1"/>
              <a:t>semua</a:t>
            </a:r>
            <a:r>
              <a:rPr lang="en-US" dirty="0"/>
              <a:t> </a:t>
            </a:r>
            <a:r>
              <a:rPr lang="en-US" dirty="0" err="1"/>
              <a:t>pengguna</a:t>
            </a:r>
            <a:r>
              <a:rPr lang="en-US" dirty="0"/>
              <a:t> 	</a:t>
            </a:r>
            <a:r>
              <a:rPr lang="en-US" dirty="0" err="1"/>
              <a:t>bangunan</a:t>
            </a:r>
            <a:r>
              <a:rPr lang="en-US" dirty="0"/>
              <a:t> </a:t>
            </a:r>
            <a:r>
              <a:rPr lang="en-US" dirty="0" err="1"/>
              <a:t>dan</a:t>
            </a:r>
            <a:r>
              <a:rPr lang="en-US" dirty="0"/>
              <a:t> </a:t>
            </a:r>
            <a:r>
              <a:rPr lang="en-US" err="1"/>
              <a:t>memenuhi</a:t>
            </a:r>
            <a:r>
              <a:rPr lang="en-US"/>
              <a:t> 	semua </a:t>
            </a:r>
            <a:r>
              <a:rPr lang="en-US" dirty="0" err="1"/>
              <a:t>kebutuhannya</a:t>
            </a:r>
            <a:r>
              <a:rPr lang="en-US" dirty="0"/>
              <a:t>.</a:t>
            </a:r>
          </a:p>
          <a:p>
            <a:pPr marL="0" indent="0">
              <a:lnSpc>
                <a:spcPct val="150000"/>
              </a:lnSpc>
              <a:buNone/>
            </a:pPr>
            <a:endParaRPr lang="en-US" dirty="0"/>
          </a:p>
          <a:p>
            <a:pPr marL="0" indent="0">
              <a:buNone/>
            </a:pPr>
            <a:r>
              <a:rPr lang="en-US" dirty="0"/>
              <a:t>6</a:t>
            </a:r>
            <a:r>
              <a:rPr lang="en-US"/>
              <a:t>. 	</a:t>
            </a:r>
            <a:r>
              <a:rPr kumimoji="0" lang="en-US" sz="2000" b="1" i="0" u="none" strike="noStrike" kern="1200" cap="none" spc="0" normalizeH="0" baseline="0" noProof="0">
                <a:ln>
                  <a:noFill/>
                </a:ln>
                <a:solidFill>
                  <a:prstClr val="white"/>
                </a:solidFill>
                <a:effectLst/>
                <a:uLnTx/>
                <a:uFillTx/>
                <a:latin typeface="Century Gothic" panose="020B0502020202020204"/>
                <a:ea typeface="+mj-ea"/>
                <a:cs typeface="+mj-cs"/>
              </a:rPr>
              <a:t>Green architecture </a:t>
            </a:r>
            <a:r>
              <a:rPr kumimoji="0" lang="en-US" sz="2000" b="0" i="0" u="none" strike="noStrike" kern="1200" cap="none" spc="0" normalizeH="0" baseline="0" noProof="0">
                <a:ln>
                  <a:noFill/>
                </a:ln>
                <a:solidFill>
                  <a:prstClr val="white"/>
                </a:solidFill>
                <a:effectLst/>
                <a:uLnTx/>
                <a:uFillTx/>
                <a:latin typeface="Century Gothic" panose="020B0502020202020204"/>
                <a:ea typeface="+mj-ea"/>
                <a:cs typeface="+mj-cs"/>
              </a:rPr>
              <a:t>/ </a:t>
            </a:r>
            <a:r>
              <a:rPr lang="en-US"/>
              <a:t>Menetapkan </a:t>
            </a:r>
            <a:r>
              <a:rPr lang="en-US" dirty="0" err="1"/>
              <a:t>seluruh</a:t>
            </a:r>
            <a:r>
              <a:rPr lang="en-US" dirty="0"/>
              <a:t> </a:t>
            </a:r>
            <a:r>
              <a:rPr lang="en-US" dirty="0" err="1"/>
              <a:t>prinsip</a:t>
            </a:r>
            <a:r>
              <a:rPr lang="en-US" dirty="0"/>
              <a:t> – </a:t>
            </a:r>
            <a:r>
              <a:rPr lang="en-US" dirty="0" err="1"/>
              <a:t>prinsip</a:t>
            </a:r>
            <a:r>
              <a:rPr lang="en-US" dirty="0"/>
              <a:t> green </a:t>
            </a:r>
            <a:r>
              <a:rPr lang="en-US"/>
              <a:t>architecture 	secara </a:t>
            </a:r>
            <a:r>
              <a:rPr lang="en-US" dirty="0" err="1"/>
              <a:t>keseluruhan</a:t>
            </a:r>
            <a:r>
              <a:rPr lang="en-US" dirty="0"/>
              <a:t>: 	</a:t>
            </a:r>
            <a:r>
              <a:rPr lang="en-US" dirty="0" err="1"/>
              <a:t>Ketentuan</a:t>
            </a:r>
            <a:r>
              <a:rPr lang="en-US" dirty="0"/>
              <a:t> </a:t>
            </a:r>
            <a:r>
              <a:rPr lang="en-US" dirty="0" err="1"/>
              <a:t>diatas</a:t>
            </a:r>
            <a:r>
              <a:rPr lang="en-US" dirty="0"/>
              <a:t> </a:t>
            </a:r>
            <a:r>
              <a:rPr lang="en-US" dirty="0" err="1"/>
              <a:t>tidak</a:t>
            </a:r>
            <a:r>
              <a:rPr lang="en-US" dirty="0"/>
              <a:t> </a:t>
            </a:r>
            <a:r>
              <a:rPr lang="en-US" dirty="0" err="1"/>
              <a:t>baku</a:t>
            </a:r>
            <a:r>
              <a:rPr lang="en-US" dirty="0"/>
              <a:t>, </a:t>
            </a:r>
            <a:r>
              <a:rPr lang="en-US" dirty="0" err="1"/>
              <a:t>artinya</a:t>
            </a:r>
            <a:r>
              <a:rPr lang="en-US" dirty="0"/>
              <a:t> </a:t>
            </a:r>
            <a:r>
              <a:rPr lang="en-US" dirty="0" err="1"/>
              <a:t>dapat</a:t>
            </a:r>
            <a:r>
              <a:rPr lang="en-US" dirty="0"/>
              <a:t> </a:t>
            </a:r>
            <a:r>
              <a:rPr lang="en-US" dirty="0" err="1"/>
              <a:t>kita</a:t>
            </a:r>
            <a:r>
              <a:rPr lang="en-US" dirty="0"/>
              <a:t> </a:t>
            </a:r>
            <a:r>
              <a:rPr lang="en-US" err="1"/>
              <a:t>pergunakan</a:t>
            </a:r>
            <a:r>
              <a:rPr lang="en-US"/>
              <a:t> 	sesuai </a:t>
            </a:r>
            <a:r>
              <a:rPr lang="en-US" dirty="0"/>
              <a:t>	</a:t>
            </a:r>
            <a:r>
              <a:rPr lang="en-US" err="1"/>
              <a:t>kebutuhan</a:t>
            </a:r>
            <a:r>
              <a:rPr lang="en-US"/>
              <a:t>  	bangunan </a:t>
            </a:r>
            <a:r>
              <a:rPr lang="en-US" dirty="0" err="1"/>
              <a:t>kita</a:t>
            </a:r>
            <a:r>
              <a:rPr lang="en-US" dirty="0"/>
              <a:t>.</a:t>
            </a:r>
          </a:p>
          <a:p>
            <a:endParaRPr lang="en-US" dirty="0"/>
          </a:p>
        </p:txBody>
      </p:sp>
    </p:spTree>
    <p:extLst>
      <p:ext uri="{BB962C8B-B14F-4D97-AF65-F5344CB8AC3E}">
        <p14:creationId xmlns:p14="http://schemas.microsoft.com/office/powerpoint/2010/main" val="2220496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912" y="532231"/>
            <a:ext cx="9404723" cy="1400530"/>
          </a:xfrm>
        </p:spPr>
        <p:txBody>
          <a:bodyPr/>
          <a:lstStyle/>
          <a:p>
            <a:r>
              <a:rPr lang="en-US" b="1" dirty="0"/>
              <a:t>1. ZERO ENERGY BUILDING (BANGUNAN TANPA ENERGI)</a:t>
            </a:r>
            <a:endParaRPr lang="en-US" dirty="0"/>
          </a:p>
        </p:txBody>
      </p:sp>
      <p:sp>
        <p:nvSpPr>
          <p:cNvPr id="3" name="Content Placeholder 2"/>
          <p:cNvSpPr>
            <a:spLocks noGrp="1"/>
          </p:cNvSpPr>
          <p:nvPr>
            <p:ph idx="1"/>
          </p:nvPr>
        </p:nvSpPr>
        <p:spPr>
          <a:xfrm>
            <a:off x="993912" y="2160104"/>
            <a:ext cx="5897217" cy="4327782"/>
          </a:xfrm>
        </p:spPr>
        <p:txBody>
          <a:bodyPr>
            <a:normAutofit fontScale="92500" lnSpcReduction="20000"/>
          </a:bodyPr>
          <a:lstStyle/>
          <a:p>
            <a:pPr marL="0" indent="0">
              <a:lnSpc>
                <a:spcPct val="150000"/>
              </a:lnSpc>
              <a:buNone/>
            </a:pPr>
            <a:r>
              <a:rPr lang="en-US" dirty="0" err="1"/>
              <a:t>Rancangan</a:t>
            </a:r>
            <a:r>
              <a:rPr lang="en-US" dirty="0"/>
              <a:t> </a:t>
            </a:r>
            <a:r>
              <a:rPr lang="en-US" dirty="0" err="1"/>
              <a:t>bangunan</a:t>
            </a:r>
            <a:r>
              <a:rPr lang="en-US" dirty="0"/>
              <a:t> ”</a:t>
            </a:r>
            <a:r>
              <a:rPr lang="en-US" dirty="0" err="1"/>
              <a:t>tanpa</a:t>
            </a:r>
            <a:r>
              <a:rPr lang="en-US" dirty="0"/>
              <a:t>” </a:t>
            </a:r>
            <a:r>
              <a:rPr lang="en-US" dirty="0" err="1"/>
              <a:t>energi</a:t>
            </a:r>
            <a:r>
              <a:rPr lang="en-US" dirty="0"/>
              <a:t> </a:t>
            </a:r>
            <a:r>
              <a:rPr lang="en-US" dirty="0" err="1"/>
              <a:t>atau</a:t>
            </a:r>
            <a:r>
              <a:rPr lang="en-US" dirty="0"/>
              <a:t> net-zero energy, </a:t>
            </a:r>
            <a:r>
              <a:rPr lang="en-US" dirty="0" err="1"/>
              <a:t>populer</a:t>
            </a:r>
            <a:r>
              <a:rPr lang="en-US" dirty="0"/>
              <a:t> </a:t>
            </a:r>
            <a:r>
              <a:rPr lang="en-US" dirty="0" err="1"/>
              <a:t>dengan</a:t>
            </a:r>
            <a:r>
              <a:rPr lang="en-US" dirty="0"/>
              <a:t> </a:t>
            </a:r>
            <a:r>
              <a:rPr lang="en-US" dirty="0" err="1"/>
              <a:t>istilah</a:t>
            </a:r>
            <a:r>
              <a:rPr lang="en-US" dirty="0"/>
              <a:t> zero energy building (ZEB), </a:t>
            </a:r>
            <a:r>
              <a:rPr lang="en-US" dirty="0" err="1"/>
              <a:t>muncul</a:t>
            </a:r>
            <a:r>
              <a:rPr lang="en-US" dirty="0"/>
              <a:t> di </a:t>
            </a:r>
            <a:r>
              <a:rPr lang="en-US" dirty="0" err="1"/>
              <a:t>Eropa</a:t>
            </a:r>
            <a:r>
              <a:rPr lang="en-US" dirty="0"/>
              <a:t> </a:t>
            </a:r>
            <a:r>
              <a:rPr lang="en-US" dirty="0" err="1"/>
              <a:t>sekitar</a:t>
            </a:r>
            <a:r>
              <a:rPr lang="en-US" dirty="0"/>
              <a:t> </a:t>
            </a:r>
            <a:r>
              <a:rPr lang="en-US" dirty="0" err="1"/>
              <a:t>tahun</a:t>
            </a:r>
            <a:r>
              <a:rPr lang="en-US" dirty="0"/>
              <a:t> 1980-an</a:t>
            </a:r>
            <a:r>
              <a:rPr lang="en-US"/>
              <a:t>, menjadi </a:t>
            </a:r>
            <a:r>
              <a:rPr lang="en-US" dirty="0" err="1"/>
              <a:t>gerakan</a:t>
            </a:r>
            <a:r>
              <a:rPr lang="en-US" dirty="0"/>
              <a:t> </a:t>
            </a:r>
            <a:r>
              <a:rPr lang="en-US" dirty="0" err="1"/>
              <a:t>besar</a:t>
            </a:r>
            <a:r>
              <a:rPr lang="en-US" dirty="0"/>
              <a:t> </a:t>
            </a:r>
            <a:r>
              <a:rPr lang="en-US" dirty="0" err="1"/>
              <a:t>dalam</a:t>
            </a:r>
            <a:r>
              <a:rPr lang="en-US" dirty="0"/>
              <a:t> </a:t>
            </a:r>
            <a:r>
              <a:rPr lang="en-US" dirty="0" err="1"/>
              <a:t>arsitektur</a:t>
            </a:r>
            <a:r>
              <a:rPr lang="en-US" dirty="0"/>
              <a:t>. ZEB </a:t>
            </a:r>
            <a:r>
              <a:rPr lang="en-US" dirty="0" err="1"/>
              <a:t>mulai</a:t>
            </a:r>
            <a:r>
              <a:rPr lang="en-US" dirty="0"/>
              <a:t> </a:t>
            </a:r>
            <a:r>
              <a:rPr lang="en-US" dirty="0" err="1"/>
              <a:t>populer</a:t>
            </a:r>
            <a:r>
              <a:rPr lang="en-US" dirty="0"/>
              <a:t> </a:t>
            </a:r>
            <a:r>
              <a:rPr lang="en-US" dirty="0" err="1"/>
              <a:t>ketika</a:t>
            </a:r>
            <a:r>
              <a:rPr lang="en-US" dirty="0"/>
              <a:t> </a:t>
            </a:r>
            <a:r>
              <a:rPr lang="en-US" dirty="0" err="1"/>
              <a:t>permasalahan</a:t>
            </a:r>
            <a:r>
              <a:rPr lang="en-US" dirty="0"/>
              <a:t> </a:t>
            </a:r>
            <a:r>
              <a:rPr lang="en-US" dirty="0" err="1"/>
              <a:t>lingkungan</a:t>
            </a:r>
            <a:r>
              <a:rPr lang="en-US" dirty="0"/>
              <a:t> </a:t>
            </a:r>
            <a:r>
              <a:rPr lang="en-US" dirty="0" err="1"/>
              <a:t>merambah</a:t>
            </a:r>
            <a:r>
              <a:rPr lang="en-US" dirty="0"/>
              <a:t> </a:t>
            </a:r>
            <a:r>
              <a:rPr lang="en-US" dirty="0" err="1"/>
              <a:t>ke</a:t>
            </a:r>
            <a:r>
              <a:rPr lang="en-US" dirty="0"/>
              <a:t> </a:t>
            </a:r>
            <a:r>
              <a:rPr lang="en-US" dirty="0" err="1"/>
              <a:t>ranah</a:t>
            </a:r>
            <a:r>
              <a:rPr lang="en-US" dirty="0"/>
              <a:t> </a:t>
            </a:r>
            <a:r>
              <a:rPr lang="en-US" dirty="0" err="1"/>
              <a:t>arsitektur</a:t>
            </a:r>
            <a:r>
              <a:rPr lang="en-US" dirty="0"/>
              <a:t>. </a:t>
            </a:r>
            <a:r>
              <a:rPr lang="en-US" dirty="0" err="1"/>
              <a:t>Penghematan</a:t>
            </a:r>
            <a:r>
              <a:rPr lang="en-US" dirty="0"/>
              <a:t> </a:t>
            </a:r>
            <a:r>
              <a:rPr lang="en-US" dirty="0" err="1"/>
              <a:t>energi</a:t>
            </a:r>
            <a:r>
              <a:rPr lang="en-US" dirty="0"/>
              <a:t> </a:t>
            </a:r>
            <a:r>
              <a:rPr lang="en-US" dirty="0" err="1"/>
              <a:t>dalam</a:t>
            </a:r>
            <a:r>
              <a:rPr lang="en-US" dirty="0"/>
              <a:t> </a:t>
            </a:r>
            <a:r>
              <a:rPr lang="en-US" dirty="0" err="1"/>
              <a:t>bangunan</a:t>
            </a:r>
            <a:r>
              <a:rPr lang="en-US" dirty="0"/>
              <a:t> </a:t>
            </a:r>
            <a:r>
              <a:rPr lang="en-US" dirty="0" err="1"/>
              <a:t>bukan</a:t>
            </a:r>
            <a:r>
              <a:rPr lang="en-US" dirty="0"/>
              <a:t> </a:t>
            </a:r>
            <a:r>
              <a:rPr lang="en-US" dirty="0" err="1"/>
              <a:t>lagi</a:t>
            </a:r>
            <a:r>
              <a:rPr lang="en-US" dirty="0"/>
              <a:t> </a:t>
            </a:r>
            <a:r>
              <a:rPr lang="en-US" dirty="0" err="1"/>
              <a:t>persoalan</a:t>
            </a:r>
            <a:r>
              <a:rPr lang="en-US" dirty="0"/>
              <a:t> </a:t>
            </a:r>
            <a:r>
              <a:rPr lang="en-US" dirty="0" err="1"/>
              <a:t>menghemat</a:t>
            </a:r>
            <a:r>
              <a:rPr lang="en-US" dirty="0"/>
              <a:t> </a:t>
            </a:r>
            <a:r>
              <a:rPr lang="en-US" dirty="0" err="1"/>
              <a:t>energi</a:t>
            </a:r>
            <a:r>
              <a:rPr lang="en-US" dirty="0"/>
              <a:t> </a:t>
            </a:r>
            <a:r>
              <a:rPr lang="en-US" dirty="0" err="1"/>
              <a:t>semata</a:t>
            </a:r>
            <a:r>
              <a:rPr lang="en-US" dirty="0"/>
              <a:t>, </a:t>
            </a:r>
            <a:r>
              <a:rPr lang="en-US" dirty="0" err="1"/>
              <a:t>tetapi</a:t>
            </a:r>
            <a:r>
              <a:rPr lang="en-US" dirty="0"/>
              <a:t> </a:t>
            </a:r>
            <a:r>
              <a:rPr lang="en-US" dirty="0" err="1"/>
              <a:t>merupakan</a:t>
            </a:r>
            <a:r>
              <a:rPr lang="en-US" dirty="0"/>
              <a:t> </a:t>
            </a:r>
            <a:r>
              <a:rPr lang="en-US" dirty="0" err="1"/>
              <a:t>bagian</a:t>
            </a:r>
            <a:r>
              <a:rPr lang="en-US" dirty="0"/>
              <a:t> </a:t>
            </a:r>
            <a:r>
              <a:rPr lang="en-US" dirty="0" err="1"/>
              <a:t>penting</a:t>
            </a:r>
            <a:r>
              <a:rPr lang="en-US" dirty="0"/>
              <a:t> </a:t>
            </a:r>
            <a:r>
              <a:rPr lang="en-US" dirty="0" err="1"/>
              <a:t>memangkas</a:t>
            </a:r>
            <a:r>
              <a:rPr lang="en-US" dirty="0"/>
              <a:t> </a:t>
            </a:r>
            <a:r>
              <a:rPr lang="en-US" dirty="0" err="1"/>
              <a:t>emisi</a:t>
            </a:r>
            <a:r>
              <a:rPr lang="en-US" dirty="0"/>
              <a:t> CO2.</a:t>
            </a:r>
            <a:br>
              <a:rPr lang="en-US" dirty="0"/>
            </a:br>
            <a:endParaRPr lang="en-US" dirty="0"/>
          </a:p>
        </p:txBody>
      </p:sp>
      <p:pic>
        <p:nvPicPr>
          <p:cNvPr id="5" name="Picture 4">
            <a:extLst>
              <a:ext uri="{FF2B5EF4-FFF2-40B4-BE49-F238E27FC236}">
                <a16:creationId xmlns:a16="http://schemas.microsoft.com/office/drawing/2014/main" id="{32E3E19F-B15D-DE66-7330-AB8C39205F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162" y="2295316"/>
            <a:ext cx="4074158" cy="3661585"/>
          </a:xfrm>
          <a:prstGeom prst="rect">
            <a:avLst/>
          </a:prstGeom>
        </p:spPr>
      </p:pic>
    </p:spTree>
    <p:extLst>
      <p:ext uri="{BB962C8B-B14F-4D97-AF65-F5344CB8AC3E}">
        <p14:creationId xmlns:p14="http://schemas.microsoft.com/office/powerpoint/2010/main" val="2510715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114" y="764372"/>
            <a:ext cx="9898743" cy="1430187"/>
          </a:xfrm>
        </p:spPr>
        <p:txBody>
          <a:bodyPr>
            <a:normAutofit fontScale="90000"/>
          </a:bodyPr>
          <a:lstStyle/>
          <a:p>
            <a:r>
              <a:rPr lang="nl-NL"/>
              <a:t>Bangunan </a:t>
            </a:r>
            <a:r>
              <a:rPr lang="nl-NL" dirty="0"/>
              <a:t>Hemat Energi dan Zero Energy Building (ZEB)</a:t>
            </a:r>
            <a:br>
              <a:rPr lang="nl-NL" dirty="0"/>
            </a:br>
            <a:endParaRPr lang="en-US" dirty="0"/>
          </a:p>
        </p:txBody>
      </p:sp>
      <p:sp>
        <p:nvSpPr>
          <p:cNvPr id="3" name="Content Placeholder 2"/>
          <p:cNvSpPr>
            <a:spLocks noGrp="1"/>
          </p:cNvSpPr>
          <p:nvPr>
            <p:ph idx="1"/>
          </p:nvPr>
        </p:nvSpPr>
        <p:spPr/>
        <p:txBody>
          <a:bodyPr>
            <a:normAutofit/>
          </a:bodyPr>
          <a:lstStyle/>
          <a:p>
            <a:pPr marL="0" indent="0">
              <a:buNone/>
            </a:pPr>
            <a:endParaRPr lang="en-US" b="1" dirty="0"/>
          </a:p>
          <a:p>
            <a:pPr>
              <a:lnSpc>
                <a:spcPct val="150000"/>
              </a:lnSpc>
            </a:pPr>
            <a:r>
              <a:rPr lang="en-US" dirty="0" err="1"/>
              <a:t>Penghematan</a:t>
            </a:r>
            <a:r>
              <a:rPr lang="en-US" dirty="0"/>
              <a:t> </a:t>
            </a:r>
            <a:r>
              <a:rPr lang="en-US" dirty="0" err="1"/>
              <a:t>energi</a:t>
            </a:r>
            <a:r>
              <a:rPr lang="en-US" dirty="0"/>
              <a:t> </a:t>
            </a:r>
            <a:r>
              <a:rPr lang="en-US" dirty="0" err="1"/>
              <a:t>atau</a:t>
            </a:r>
            <a:r>
              <a:rPr lang="en-US" dirty="0"/>
              <a:t> </a:t>
            </a:r>
            <a:r>
              <a:rPr lang="en-US" dirty="0" err="1"/>
              <a:t>konservasi</a:t>
            </a:r>
            <a:r>
              <a:rPr lang="en-US" dirty="0"/>
              <a:t> </a:t>
            </a:r>
            <a:r>
              <a:rPr lang="en-US" dirty="0" err="1"/>
              <a:t>energi</a:t>
            </a:r>
            <a:r>
              <a:rPr lang="en-US" dirty="0"/>
              <a:t> </a:t>
            </a:r>
            <a:r>
              <a:rPr lang="en-US" dirty="0" err="1"/>
              <a:t>adalah</a:t>
            </a:r>
            <a:r>
              <a:rPr lang="en-US" dirty="0"/>
              <a:t> </a:t>
            </a:r>
            <a:r>
              <a:rPr lang="en-US" dirty="0" err="1"/>
              <a:t>tindakan</a:t>
            </a:r>
            <a:r>
              <a:rPr lang="en-US" dirty="0"/>
              <a:t> </a:t>
            </a:r>
            <a:r>
              <a:rPr lang="en-US" dirty="0" err="1"/>
              <a:t>mengurangi</a:t>
            </a:r>
            <a:r>
              <a:rPr lang="en-US" dirty="0"/>
              <a:t> </a:t>
            </a:r>
            <a:r>
              <a:rPr lang="en-US" dirty="0" err="1"/>
              <a:t>jumlah</a:t>
            </a:r>
            <a:r>
              <a:rPr lang="en-US" dirty="0"/>
              <a:t> </a:t>
            </a:r>
            <a:r>
              <a:rPr lang="en-US" dirty="0" err="1"/>
              <a:t>penggunaan</a:t>
            </a:r>
            <a:r>
              <a:rPr lang="en-US" dirty="0"/>
              <a:t> </a:t>
            </a:r>
            <a:r>
              <a:rPr lang="en-US" dirty="0" err="1"/>
              <a:t>energi</a:t>
            </a:r>
            <a:r>
              <a:rPr lang="en-US" dirty="0"/>
              <a:t>. </a:t>
            </a:r>
            <a:r>
              <a:rPr lang="en-US" dirty="0" err="1"/>
              <a:t>Penghematan</a:t>
            </a:r>
            <a:r>
              <a:rPr lang="en-US" dirty="0"/>
              <a:t> </a:t>
            </a:r>
            <a:r>
              <a:rPr lang="en-US" dirty="0" err="1"/>
              <a:t>energi</a:t>
            </a:r>
            <a:r>
              <a:rPr lang="en-US" dirty="0"/>
              <a:t> </a:t>
            </a:r>
            <a:r>
              <a:rPr lang="en-US" dirty="0" err="1"/>
              <a:t>dapat</a:t>
            </a:r>
            <a:r>
              <a:rPr lang="en-US" dirty="0"/>
              <a:t> </a:t>
            </a:r>
            <a:r>
              <a:rPr lang="en-US" dirty="0" err="1"/>
              <a:t>dicapai</a:t>
            </a:r>
            <a:r>
              <a:rPr lang="en-US" dirty="0"/>
              <a:t> </a:t>
            </a:r>
            <a:r>
              <a:rPr lang="en-US" dirty="0" err="1"/>
              <a:t>dengan</a:t>
            </a:r>
            <a:r>
              <a:rPr lang="en-US" dirty="0"/>
              <a:t> </a:t>
            </a:r>
            <a:r>
              <a:rPr lang="en-US" dirty="0" err="1"/>
              <a:t>penggunaan</a:t>
            </a:r>
            <a:r>
              <a:rPr lang="en-US" dirty="0"/>
              <a:t> </a:t>
            </a:r>
            <a:r>
              <a:rPr lang="en-US" dirty="0" err="1"/>
              <a:t>energi</a:t>
            </a:r>
            <a:r>
              <a:rPr lang="en-US" dirty="0"/>
              <a:t> </a:t>
            </a:r>
            <a:r>
              <a:rPr lang="en-US" dirty="0" err="1"/>
              <a:t>secara</a:t>
            </a:r>
            <a:r>
              <a:rPr lang="en-US" dirty="0"/>
              <a:t> </a:t>
            </a:r>
            <a:r>
              <a:rPr lang="en-US" dirty="0" err="1"/>
              <a:t>efisien</a:t>
            </a:r>
            <a:r>
              <a:rPr lang="en-US" dirty="0"/>
              <a:t> </a:t>
            </a:r>
            <a:r>
              <a:rPr lang="en-US" dirty="0" err="1"/>
              <a:t>dimana</a:t>
            </a:r>
            <a:r>
              <a:rPr lang="en-US" dirty="0"/>
              <a:t> </a:t>
            </a:r>
            <a:r>
              <a:rPr lang="en-US" dirty="0" err="1"/>
              <a:t>manfaat</a:t>
            </a:r>
            <a:r>
              <a:rPr lang="en-US" dirty="0"/>
              <a:t> yang </a:t>
            </a:r>
            <a:r>
              <a:rPr lang="en-US" dirty="0" err="1"/>
              <a:t>sama</a:t>
            </a:r>
            <a:r>
              <a:rPr lang="en-US" dirty="0"/>
              <a:t> </a:t>
            </a:r>
            <a:r>
              <a:rPr lang="en-US" dirty="0" err="1"/>
              <a:t>diperoleh</a:t>
            </a:r>
            <a:r>
              <a:rPr lang="en-US" dirty="0"/>
              <a:t> </a:t>
            </a:r>
            <a:r>
              <a:rPr lang="en-US" dirty="0" err="1"/>
              <a:t>dengan</a:t>
            </a:r>
            <a:r>
              <a:rPr lang="en-US" dirty="0"/>
              <a:t> </a:t>
            </a:r>
            <a:r>
              <a:rPr lang="en-US" dirty="0" err="1"/>
              <a:t>menggunakan</a:t>
            </a:r>
            <a:r>
              <a:rPr lang="en-US" dirty="0"/>
              <a:t> </a:t>
            </a:r>
            <a:r>
              <a:rPr lang="en-US" dirty="0" err="1"/>
              <a:t>energi</a:t>
            </a:r>
            <a:r>
              <a:rPr lang="en-US" dirty="0"/>
              <a:t> </a:t>
            </a:r>
            <a:r>
              <a:rPr lang="en-US" dirty="0" err="1"/>
              <a:t>lebih</a:t>
            </a:r>
            <a:r>
              <a:rPr lang="en-US" dirty="0"/>
              <a:t> </a:t>
            </a:r>
            <a:r>
              <a:rPr lang="en-US" dirty="0" err="1"/>
              <a:t>sedikit</a:t>
            </a:r>
            <a:r>
              <a:rPr lang="en-US" dirty="0"/>
              <a:t>, </a:t>
            </a:r>
            <a:r>
              <a:rPr lang="en-US" dirty="0" err="1"/>
              <a:t>ataupun</a:t>
            </a:r>
            <a:r>
              <a:rPr lang="en-US" dirty="0"/>
              <a:t> </a:t>
            </a:r>
            <a:r>
              <a:rPr lang="en-US" dirty="0" err="1"/>
              <a:t>dengan</a:t>
            </a:r>
            <a:r>
              <a:rPr lang="en-US" dirty="0"/>
              <a:t> </a:t>
            </a:r>
            <a:r>
              <a:rPr lang="en-US" dirty="0" err="1"/>
              <a:t>mengurangi</a:t>
            </a:r>
            <a:r>
              <a:rPr lang="en-US" dirty="0"/>
              <a:t> </a:t>
            </a:r>
            <a:r>
              <a:rPr lang="en-US" dirty="0" err="1"/>
              <a:t>konsumsi</a:t>
            </a:r>
            <a:r>
              <a:rPr lang="en-US" dirty="0"/>
              <a:t> </a:t>
            </a:r>
            <a:r>
              <a:rPr lang="en-US" dirty="0" err="1"/>
              <a:t>dan</a:t>
            </a:r>
            <a:r>
              <a:rPr lang="en-US" dirty="0"/>
              <a:t> </a:t>
            </a:r>
            <a:r>
              <a:rPr lang="en-US" dirty="0" err="1"/>
              <a:t>kegiatan</a:t>
            </a:r>
            <a:r>
              <a:rPr lang="en-US" dirty="0"/>
              <a:t> yang </a:t>
            </a:r>
            <a:r>
              <a:rPr lang="en-US" dirty="0" err="1"/>
              <a:t>menggunakan</a:t>
            </a:r>
            <a:r>
              <a:rPr lang="en-US" dirty="0"/>
              <a:t> </a:t>
            </a:r>
            <a:r>
              <a:rPr lang="en-US" dirty="0" err="1"/>
              <a:t>energi</a:t>
            </a:r>
            <a:r>
              <a:rPr lang="en-US" dirty="0"/>
              <a:t>. </a:t>
            </a:r>
          </a:p>
          <a:p>
            <a:pPr>
              <a:lnSpc>
                <a:spcPct val="150000"/>
              </a:lnSpc>
            </a:pPr>
            <a:endParaRPr lang="en-US" dirty="0"/>
          </a:p>
        </p:txBody>
      </p:sp>
      <p:sp>
        <p:nvSpPr>
          <p:cNvPr id="5" name="Rectangle 3"/>
          <p:cNvSpPr>
            <a:spLocks noChangeArrowheads="1"/>
          </p:cNvSpPr>
          <p:nvPr/>
        </p:nvSpPr>
        <p:spPr bwMode="auto">
          <a:xfrm>
            <a:off x="5897278" y="-2232"/>
            <a:ext cx="3974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8700" tIns="45720" rIns="15870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3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mn-cs"/>
                <a:hlinkClick r:id="rId2"/>
              </a:rPr>
              <a:t>  </a:t>
            </a:r>
            <a:endParaRPr kumimoji="0" lang="en-US" altLang="en-US" sz="8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62835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989298" cy="1400530"/>
          </a:xfrm>
        </p:spPr>
        <p:txBody>
          <a:bodyPr/>
          <a:lstStyle/>
          <a:p>
            <a:r>
              <a:rPr lang="en-US" dirty="0"/>
              <a:t>2. </a:t>
            </a:r>
            <a:r>
              <a:rPr lang="en-US" sz="3600" dirty="0"/>
              <a:t>BUILDING and CONSTRUCTION AUTHORITY ACADEMY (BCAA)</a:t>
            </a:r>
          </a:p>
        </p:txBody>
      </p:sp>
      <p:sp>
        <p:nvSpPr>
          <p:cNvPr id="7" name="Title 1"/>
          <p:cNvSpPr txBox="1">
            <a:spLocks/>
          </p:cNvSpPr>
          <p:nvPr/>
        </p:nvSpPr>
        <p:spPr>
          <a:xfrm>
            <a:off x="646111" y="1917453"/>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a:t>PRINSIP KERJA BCAA</a:t>
            </a:r>
            <a:endParaRPr lang="en-US" sz="2800" dirty="0"/>
          </a:p>
        </p:txBody>
      </p:sp>
      <p:sp>
        <p:nvSpPr>
          <p:cNvPr id="8" name="Content Placeholder 2">
            <a:extLst>
              <a:ext uri="{FF2B5EF4-FFF2-40B4-BE49-F238E27FC236}">
                <a16:creationId xmlns:a16="http://schemas.microsoft.com/office/drawing/2014/main" id="{BE92437C-3D8C-0E45-6932-5DDFE483B93E}"/>
              </a:ext>
            </a:extLst>
          </p:cNvPr>
          <p:cNvSpPr>
            <a:spLocks noGrp="1"/>
          </p:cNvSpPr>
          <p:nvPr>
            <p:ph idx="1"/>
          </p:nvPr>
        </p:nvSpPr>
        <p:spPr>
          <a:xfrm>
            <a:off x="755932" y="2461635"/>
            <a:ext cx="10495164" cy="4195481"/>
          </a:xfrm>
        </p:spPr>
        <p:txBody>
          <a:bodyPr>
            <a:normAutofit/>
          </a:bodyPr>
          <a:lstStyle/>
          <a:p>
            <a:r>
              <a:rPr lang="en-US" dirty="0" err="1"/>
              <a:t>Energi</a:t>
            </a:r>
            <a:r>
              <a:rPr lang="en-US" dirty="0"/>
              <a:t> </a:t>
            </a:r>
            <a:r>
              <a:rPr lang="en-US" err="1"/>
              <a:t>pada</a:t>
            </a:r>
            <a:r>
              <a:rPr lang="en-US"/>
              <a:t> BCAA </a:t>
            </a:r>
            <a:r>
              <a:rPr lang="en-US" dirty="0" err="1"/>
              <a:t>diperoleh</a:t>
            </a:r>
            <a:r>
              <a:rPr lang="en-US" dirty="0"/>
              <a:t> </a:t>
            </a:r>
            <a:r>
              <a:rPr lang="en-US" dirty="0" err="1"/>
              <a:t>dari</a:t>
            </a:r>
            <a:r>
              <a:rPr lang="en-US" dirty="0"/>
              <a:t> panel </a:t>
            </a:r>
            <a:r>
              <a:rPr lang="en-US" dirty="0" err="1"/>
              <a:t>surya</a:t>
            </a:r>
            <a:r>
              <a:rPr lang="en-US" dirty="0"/>
              <a:t> </a:t>
            </a:r>
            <a:r>
              <a:rPr lang="en-US" dirty="0" err="1"/>
              <a:t>seluas</a:t>
            </a:r>
            <a:r>
              <a:rPr lang="en-US" dirty="0"/>
              <a:t> 1.575 m, di mana 1.300 m </a:t>
            </a:r>
            <a:r>
              <a:rPr lang="en-US" dirty="0" err="1"/>
              <a:t>berada</a:t>
            </a:r>
            <a:r>
              <a:rPr lang="en-US" dirty="0"/>
              <a:t> di </a:t>
            </a:r>
            <a:r>
              <a:rPr lang="en-US" dirty="0" err="1"/>
              <a:t>atap</a:t>
            </a:r>
            <a:r>
              <a:rPr lang="en-US" dirty="0"/>
              <a:t>, </a:t>
            </a:r>
            <a:r>
              <a:rPr lang="en-US" dirty="0" err="1"/>
              <a:t>dan</a:t>
            </a:r>
            <a:r>
              <a:rPr lang="en-US" dirty="0"/>
              <a:t> </a:t>
            </a:r>
            <a:r>
              <a:rPr lang="en-US" dirty="0" err="1"/>
              <a:t>sisanya</a:t>
            </a:r>
            <a:r>
              <a:rPr lang="en-US" dirty="0"/>
              <a:t> di </a:t>
            </a:r>
            <a:r>
              <a:rPr lang="en-US" dirty="0" err="1"/>
              <a:t>atap</a:t>
            </a:r>
            <a:r>
              <a:rPr lang="en-US" dirty="0"/>
              <a:t> </a:t>
            </a:r>
            <a:r>
              <a:rPr lang="en-US" dirty="0" err="1"/>
              <a:t>koridor</a:t>
            </a:r>
            <a:r>
              <a:rPr lang="en-US" dirty="0"/>
              <a:t>, </a:t>
            </a:r>
            <a:r>
              <a:rPr lang="en-US" dirty="0" err="1"/>
              <a:t>atap</a:t>
            </a:r>
            <a:r>
              <a:rPr lang="en-US" dirty="0"/>
              <a:t> carport, </a:t>
            </a:r>
            <a:r>
              <a:rPr lang="en-US" dirty="0" err="1"/>
              <a:t>dinding</a:t>
            </a:r>
            <a:r>
              <a:rPr lang="en-US" dirty="0"/>
              <a:t> </a:t>
            </a:r>
            <a:r>
              <a:rPr lang="en-US" dirty="0" err="1"/>
              <a:t>ruang</a:t>
            </a:r>
            <a:r>
              <a:rPr lang="en-US" dirty="0"/>
              <a:t> </a:t>
            </a:r>
            <a:r>
              <a:rPr lang="en-US" dirty="0" err="1"/>
              <a:t>tangga</a:t>
            </a:r>
            <a:r>
              <a:rPr lang="en-US" dirty="0"/>
              <a:t>, </a:t>
            </a:r>
            <a:r>
              <a:rPr lang="en-US" dirty="0" err="1"/>
              <a:t>kanopi</a:t>
            </a:r>
            <a:r>
              <a:rPr lang="en-US" dirty="0"/>
              <a:t>, </a:t>
            </a:r>
            <a:r>
              <a:rPr lang="en-US" dirty="0" err="1"/>
              <a:t>serta</a:t>
            </a:r>
            <a:r>
              <a:rPr lang="en-US" dirty="0"/>
              <a:t> balustrade (</a:t>
            </a:r>
            <a:r>
              <a:rPr lang="en-US" dirty="0" err="1"/>
              <a:t>pagar</a:t>
            </a:r>
            <a:r>
              <a:rPr lang="en-US" dirty="0"/>
              <a:t> </a:t>
            </a:r>
            <a:r>
              <a:rPr lang="en-US" dirty="0" err="1"/>
              <a:t>koridor</a:t>
            </a:r>
            <a:r>
              <a:rPr lang="en-US" dirty="0"/>
              <a:t>).</a:t>
            </a:r>
          </a:p>
          <a:p>
            <a:r>
              <a:rPr lang="en-US"/>
              <a:t>Energi </a:t>
            </a:r>
            <a:r>
              <a:rPr lang="en-US" dirty="0" err="1"/>
              <a:t>maksimum</a:t>
            </a:r>
            <a:r>
              <a:rPr lang="en-US" dirty="0"/>
              <a:t> </a:t>
            </a:r>
            <a:r>
              <a:rPr lang="en-US" err="1"/>
              <a:t>diperoleh</a:t>
            </a:r>
            <a:r>
              <a:rPr lang="en-US"/>
              <a:t> (pada bulan – bulan tertentu setiap tahun) , disimpan </a:t>
            </a:r>
            <a:r>
              <a:rPr lang="en-US" dirty="0" err="1"/>
              <a:t>dan</a:t>
            </a:r>
            <a:r>
              <a:rPr lang="en-US" dirty="0"/>
              <a:t> </a:t>
            </a:r>
            <a:r>
              <a:rPr lang="en-US" dirty="0" err="1"/>
              <a:t>digunakan</a:t>
            </a:r>
            <a:r>
              <a:rPr lang="en-US" dirty="0"/>
              <a:t> </a:t>
            </a:r>
            <a:r>
              <a:rPr lang="en-US" dirty="0" err="1"/>
              <a:t>pada</a:t>
            </a:r>
            <a:r>
              <a:rPr lang="en-US" dirty="0"/>
              <a:t> </a:t>
            </a:r>
            <a:r>
              <a:rPr lang="en-US" dirty="0" err="1"/>
              <a:t>bulan-bulan</a:t>
            </a:r>
            <a:r>
              <a:rPr lang="en-US" dirty="0"/>
              <a:t> </a:t>
            </a:r>
            <a:r>
              <a:rPr lang="en-US" dirty="0" err="1"/>
              <a:t>dengan</a:t>
            </a:r>
            <a:r>
              <a:rPr lang="en-US" dirty="0"/>
              <a:t> </a:t>
            </a:r>
            <a:r>
              <a:rPr lang="en-US" dirty="0" err="1"/>
              <a:t>perolehan</a:t>
            </a:r>
            <a:r>
              <a:rPr lang="en-US" dirty="0"/>
              <a:t> </a:t>
            </a:r>
            <a:r>
              <a:rPr lang="en-US" dirty="0" err="1"/>
              <a:t>energi</a:t>
            </a:r>
            <a:r>
              <a:rPr lang="en-US" dirty="0"/>
              <a:t> </a:t>
            </a:r>
            <a:r>
              <a:rPr lang="en-US" dirty="0" err="1"/>
              <a:t>lebih</a:t>
            </a:r>
            <a:r>
              <a:rPr lang="en-US" dirty="0"/>
              <a:t> </a:t>
            </a:r>
            <a:r>
              <a:rPr lang="en-US" dirty="0" err="1"/>
              <a:t>rendah</a:t>
            </a:r>
            <a:r>
              <a:rPr lang="en-US" dirty="0"/>
              <a:t>.</a:t>
            </a:r>
          </a:p>
          <a:p>
            <a:r>
              <a:rPr lang="en-US"/>
              <a:t>perolehan </a:t>
            </a:r>
            <a:r>
              <a:rPr lang="en-US" dirty="0" err="1"/>
              <a:t>energi</a:t>
            </a:r>
            <a:r>
              <a:rPr lang="en-US" dirty="0"/>
              <a:t> per </a:t>
            </a:r>
            <a:r>
              <a:rPr lang="en-US" dirty="0" err="1"/>
              <a:t>tahun</a:t>
            </a:r>
            <a:r>
              <a:rPr lang="en-US" dirty="0"/>
              <a:t>, 207.000 kWh, </a:t>
            </a:r>
            <a:r>
              <a:rPr lang="en-US" dirty="0" err="1"/>
              <a:t>diprediksi</a:t>
            </a:r>
            <a:r>
              <a:rPr lang="en-US" dirty="0"/>
              <a:t> </a:t>
            </a:r>
            <a:r>
              <a:rPr lang="en-US" dirty="0" err="1"/>
              <a:t>bisa</a:t>
            </a:r>
            <a:r>
              <a:rPr lang="en-US" dirty="0"/>
              <a:t> </a:t>
            </a:r>
            <a:r>
              <a:rPr lang="en-US" dirty="0" err="1"/>
              <a:t>disisakan</a:t>
            </a:r>
            <a:r>
              <a:rPr lang="en-US" dirty="0"/>
              <a:t> 1/3 </a:t>
            </a:r>
            <a:r>
              <a:rPr lang="en-US" dirty="0" err="1"/>
              <a:t>bagian</a:t>
            </a:r>
            <a:r>
              <a:rPr lang="en-US" dirty="0"/>
              <a:t> </a:t>
            </a:r>
            <a:r>
              <a:rPr lang="en-US" dirty="0" err="1"/>
              <a:t>untuk</a:t>
            </a:r>
            <a:r>
              <a:rPr lang="en-US" dirty="0"/>
              <a:t> </a:t>
            </a:r>
            <a:r>
              <a:rPr lang="en-US" dirty="0" err="1"/>
              <a:t>disuplai</a:t>
            </a:r>
            <a:r>
              <a:rPr lang="en-US" dirty="0"/>
              <a:t> </a:t>
            </a:r>
            <a:r>
              <a:rPr lang="en-US" dirty="0" err="1"/>
              <a:t>ke</a:t>
            </a:r>
            <a:r>
              <a:rPr lang="en-US" dirty="0"/>
              <a:t> </a:t>
            </a:r>
            <a:r>
              <a:rPr lang="en-US" dirty="0" err="1"/>
              <a:t>bangunan</a:t>
            </a:r>
            <a:r>
              <a:rPr lang="en-US" dirty="0"/>
              <a:t> lain di </a:t>
            </a:r>
            <a:r>
              <a:rPr lang="en-US" dirty="0" err="1"/>
              <a:t>dalam</a:t>
            </a:r>
            <a:r>
              <a:rPr lang="en-US" dirty="0"/>
              <a:t> </a:t>
            </a:r>
            <a:r>
              <a:rPr lang="en-US" dirty="0" err="1"/>
              <a:t>kampus</a:t>
            </a:r>
            <a:r>
              <a:rPr lang="en-US" dirty="0"/>
              <a:t>. </a:t>
            </a:r>
            <a:r>
              <a:rPr lang="en-US" dirty="0" err="1"/>
              <a:t>Energi</a:t>
            </a:r>
            <a:r>
              <a:rPr lang="en-US" dirty="0"/>
              <a:t> lain </a:t>
            </a:r>
            <a:r>
              <a:rPr lang="en-US" dirty="0" err="1"/>
              <a:t>seperti</a:t>
            </a:r>
            <a:r>
              <a:rPr lang="en-US" dirty="0"/>
              <a:t> </a:t>
            </a:r>
            <a:r>
              <a:rPr lang="en-US" dirty="0" err="1"/>
              <a:t>angin</a:t>
            </a:r>
            <a:r>
              <a:rPr lang="en-US" dirty="0"/>
              <a:t>, air, </a:t>
            </a:r>
            <a:r>
              <a:rPr lang="en-US" dirty="0" err="1"/>
              <a:t>atau</a:t>
            </a:r>
            <a:r>
              <a:rPr lang="en-US" dirty="0"/>
              <a:t> </a:t>
            </a:r>
            <a:r>
              <a:rPr lang="en-US" dirty="0" err="1"/>
              <a:t>bahan</a:t>
            </a:r>
            <a:r>
              <a:rPr lang="en-US" dirty="0"/>
              <a:t> </a:t>
            </a:r>
            <a:r>
              <a:rPr lang="en-US" dirty="0" err="1"/>
              <a:t>nabati</a:t>
            </a:r>
            <a:r>
              <a:rPr lang="en-US" dirty="0"/>
              <a:t> </a:t>
            </a:r>
            <a:r>
              <a:rPr lang="en-US" dirty="0" err="1"/>
              <a:t>belum</a:t>
            </a:r>
            <a:r>
              <a:rPr lang="en-US" dirty="0"/>
              <a:t> </a:t>
            </a:r>
            <a:r>
              <a:rPr lang="en-US" dirty="0" err="1"/>
              <a:t>bisa</a:t>
            </a:r>
            <a:r>
              <a:rPr lang="en-US" dirty="0"/>
              <a:t> </a:t>
            </a:r>
            <a:r>
              <a:rPr lang="en-US" dirty="0" err="1"/>
              <a:t>diterapkan</a:t>
            </a:r>
            <a:r>
              <a:rPr lang="en-US" dirty="0"/>
              <a:t>. </a:t>
            </a:r>
            <a:r>
              <a:rPr lang="en-US" dirty="0" err="1"/>
              <a:t>Ketersediaan</a:t>
            </a:r>
            <a:r>
              <a:rPr lang="en-US" dirty="0"/>
              <a:t> di BCAA </a:t>
            </a:r>
            <a:r>
              <a:rPr lang="en-US" dirty="0" err="1"/>
              <a:t>terbatas</a:t>
            </a:r>
            <a:endParaRPr lang="en-US" dirty="0"/>
          </a:p>
        </p:txBody>
      </p:sp>
    </p:spTree>
    <p:extLst>
      <p:ext uri="{BB962C8B-B14F-4D97-AF65-F5344CB8AC3E}">
        <p14:creationId xmlns:p14="http://schemas.microsoft.com/office/powerpoint/2010/main" val="1988498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D6EFB-58D1-37BF-450E-1FDA93DB94A4}"/>
              </a:ext>
            </a:extLst>
          </p:cNvPr>
          <p:cNvSpPr>
            <a:spLocks noGrp="1"/>
          </p:cNvSpPr>
          <p:nvPr>
            <p:ph type="title"/>
          </p:nvPr>
        </p:nvSpPr>
        <p:spPr>
          <a:xfrm>
            <a:off x="1046208" y="334129"/>
            <a:ext cx="10820400" cy="1293028"/>
          </a:xfrm>
        </p:spPr>
        <p:txBody>
          <a:bodyPr/>
          <a:lstStyle/>
          <a:p>
            <a:r>
              <a:rPr kumimoji="0" lang="en-US" sz="3600" b="0" i="0" u="none" strike="noStrike" kern="1200" cap="none" spc="0" normalizeH="0" baseline="0" noProof="0">
                <a:ln>
                  <a:noFill/>
                </a:ln>
                <a:effectLst/>
                <a:uLnTx/>
                <a:uFillTx/>
                <a:latin typeface="Calibri Light" panose="020F0302020204030204"/>
                <a:ea typeface="+mj-ea"/>
                <a:cs typeface="+mj-cs"/>
              </a:rPr>
              <a:t>Model penerapan teknologipada bangunan pintar</a:t>
            </a:r>
            <a:endParaRPr lang="en-ID"/>
          </a:p>
        </p:txBody>
      </p:sp>
      <p:pic>
        <p:nvPicPr>
          <p:cNvPr id="4" name="Content Placeholder 4">
            <a:extLst>
              <a:ext uri="{FF2B5EF4-FFF2-40B4-BE49-F238E27FC236}">
                <a16:creationId xmlns:a16="http://schemas.microsoft.com/office/drawing/2014/main" id="{E07D3383-98D4-748C-3584-589A3D8221E6}"/>
              </a:ext>
            </a:extLst>
          </p:cNvPr>
          <p:cNvPicPr>
            <a:picLocks noChangeAspect="1"/>
          </p:cNvPicPr>
          <p:nvPr/>
        </p:nvPicPr>
        <p:blipFill>
          <a:blip r:embed="rId2"/>
          <a:stretch>
            <a:fillRect/>
          </a:stretch>
        </p:blipFill>
        <p:spPr>
          <a:xfrm>
            <a:off x="1046208" y="1475068"/>
            <a:ext cx="10099583" cy="4593737"/>
          </a:xfrm>
          <a:prstGeom prst="rect">
            <a:avLst/>
          </a:prstGeom>
        </p:spPr>
      </p:pic>
    </p:spTree>
    <p:extLst>
      <p:ext uri="{BB962C8B-B14F-4D97-AF65-F5344CB8AC3E}">
        <p14:creationId xmlns:p14="http://schemas.microsoft.com/office/powerpoint/2010/main" val="563835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0B8A4F-F20A-1DDF-47F6-B5707103DD9D}"/>
              </a:ext>
            </a:extLst>
          </p:cNvPr>
          <p:cNvSpPr>
            <a:spLocks noGrp="1"/>
          </p:cNvSpPr>
          <p:nvPr>
            <p:ph idx="1"/>
          </p:nvPr>
        </p:nvSpPr>
        <p:spPr>
          <a:xfrm>
            <a:off x="1103312" y="2928729"/>
            <a:ext cx="8946541" cy="3319669"/>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D" sz="2800" b="0" i="0" u="none" strike="noStrike" kern="1200" cap="none" spc="0" normalizeH="0" baseline="0" noProof="0">
                <a:ln>
                  <a:noFill/>
                </a:ln>
                <a:effectLst/>
                <a:uLnTx/>
                <a:uFillTx/>
                <a:latin typeface="Calibri" panose="020F0502020204030204"/>
                <a:ea typeface="+mn-ea"/>
                <a:cs typeface="+mn-cs"/>
              </a:rPr>
              <a:t>4 parameter yang dimonitoring yaitu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D" sz="2800" b="0" i="0" u="none" strike="noStrike" kern="1200" cap="none" spc="0" normalizeH="0" baseline="0" noProof="0">
                <a:ln>
                  <a:noFill/>
                </a:ln>
                <a:effectLst/>
                <a:uLnTx/>
                <a:uFillTx/>
                <a:latin typeface="Calibri" panose="020F0502020204030204"/>
                <a:ea typeface="+mn-ea"/>
                <a:cs typeface="+mn-cs"/>
              </a:rPr>
              <a:t>konsentrasi gas karbondioksida (CO</a:t>
            </a:r>
            <a:r>
              <a:rPr kumimoji="0" lang="en-ID" sz="2800" b="0" i="0" u="none" strike="noStrike" kern="1200" cap="none" spc="0" normalizeH="0" baseline="-25000" noProof="0">
                <a:ln>
                  <a:noFill/>
                </a:ln>
                <a:effectLst/>
                <a:uLnTx/>
                <a:uFillTx/>
                <a:latin typeface="Calibri" panose="020F0502020204030204"/>
                <a:ea typeface="+mn-ea"/>
                <a:cs typeface="+mn-cs"/>
              </a:rPr>
              <a:t>2</a:t>
            </a:r>
            <a:r>
              <a:rPr kumimoji="0" lang="en-ID" sz="2800" b="0" i="0" u="none" strike="noStrike" kern="1200" cap="none" spc="0" normalizeH="0" baseline="0" noProof="0">
                <a:ln>
                  <a:noFill/>
                </a:ln>
                <a:effectLst/>
                <a:uLnTx/>
                <a:uFillTx/>
                <a:latin typeface="Calibri" panose="020F0502020204030204"/>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D" sz="2800" b="0" i="0" u="none" strike="noStrike" kern="1200" cap="none" spc="0" normalizeH="0" baseline="0" noProof="0">
                <a:ln>
                  <a:noFill/>
                </a:ln>
                <a:effectLst/>
                <a:uLnTx/>
                <a:uFillTx/>
                <a:latin typeface="Calibri" panose="020F0502020204030204"/>
                <a:ea typeface="+mn-ea"/>
                <a:cs typeface="+mn-cs"/>
              </a:rPr>
              <a:t>konsentrasi gas karbondioksida (CO),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D" sz="2800" b="0" i="0" u="none" strike="noStrike" kern="1200" cap="none" spc="0" normalizeH="0" baseline="0" noProof="0">
                <a:ln>
                  <a:noFill/>
                </a:ln>
                <a:effectLst/>
                <a:uLnTx/>
                <a:uFillTx/>
                <a:latin typeface="Calibri" panose="020F0502020204030204"/>
                <a:ea typeface="+mn-ea"/>
                <a:cs typeface="+mn-cs"/>
              </a:rPr>
              <a:t>suhu,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D" sz="2800" b="0" i="0" u="none" strike="noStrike" kern="1200" cap="none" spc="0" normalizeH="0" baseline="0" noProof="0">
                <a:ln>
                  <a:noFill/>
                </a:ln>
                <a:effectLst/>
                <a:uLnTx/>
                <a:uFillTx/>
                <a:latin typeface="Calibri" panose="020F0502020204030204"/>
                <a:ea typeface="+mn-ea"/>
                <a:cs typeface="+mn-cs"/>
              </a:rPr>
              <a:t> kelembaban udara </a:t>
            </a:r>
          </a:p>
          <a:p>
            <a:endParaRPr lang="en-ID"/>
          </a:p>
        </p:txBody>
      </p:sp>
      <p:sp>
        <p:nvSpPr>
          <p:cNvPr id="4" name="Title 1">
            <a:extLst>
              <a:ext uri="{FF2B5EF4-FFF2-40B4-BE49-F238E27FC236}">
                <a16:creationId xmlns:a16="http://schemas.microsoft.com/office/drawing/2014/main" id="{62C85CF0-28EA-7D8E-D3D9-5A0D01AF557C}"/>
              </a:ext>
            </a:extLst>
          </p:cNvPr>
          <p:cNvSpPr txBox="1">
            <a:spLocks/>
          </p:cNvSpPr>
          <p:nvPr/>
        </p:nvSpPr>
        <p:spPr>
          <a:xfrm>
            <a:off x="970722" y="502414"/>
            <a:ext cx="10515600" cy="23077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D" sz="4400" b="0" i="0" u="none" strike="noStrike" kern="1200" cap="none" spc="0" normalizeH="0" baseline="0" noProof="0">
                <a:ln>
                  <a:noFill/>
                </a:ln>
                <a:effectLst/>
                <a:uLnTx/>
                <a:uFillTx/>
                <a:latin typeface="Calibri Light" panose="020F0302020204030204"/>
                <a:ea typeface="+mj-ea"/>
                <a:cs typeface="+mj-cs"/>
              </a:rPr>
              <a:t>Sistem Monitoring Kualitas Udara Dalam Gedung Dengan Teknologi Internet of Things (IoT) Yang Terintegrasi Dengan Internet</a:t>
            </a:r>
          </a:p>
        </p:txBody>
      </p:sp>
    </p:spTree>
    <p:extLst>
      <p:ext uri="{BB962C8B-B14F-4D97-AF65-F5344CB8AC3E}">
        <p14:creationId xmlns:p14="http://schemas.microsoft.com/office/powerpoint/2010/main" val="641073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3C9D64-9FBF-C3CE-6374-608C971762BB}"/>
              </a:ext>
            </a:extLst>
          </p:cNvPr>
          <p:cNvSpPr>
            <a:spLocks noGrp="1"/>
          </p:cNvSpPr>
          <p:nvPr>
            <p:ph idx="1"/>
          </p:nvPr>
        </p:nvSpPr>
        <p:spPr>
          <a:xfrm>
            <a:off x="1622729" y="2066170"/>
            <a:ext cx="8946541" cy="4195481"/>
          </a:xfrm>
        </p:spPr>
        <p:txBody>
          <a:bodyPr>
            <a:normAutofit/>
          </a:body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en-ID" sz="2800" b="0" i="0" u="none" strike="noStrike" kern="1200" cap="none" spc="0" normalizeH="0" baseline="0" noProof="0">
                <a:ln>
                  <a:noFill/>
                </a:ln>
                <a:effectLst/>
                <a:uLnTx/>
                <a:uFillTx/>
                <a:latin typeface="Arial" panose="020B0604020202020204" pitchFamily="34" charset="0"/>
                <a:ea typeface="+mn-ea"/>
                <a:cs typeface="+mn-cs"/>
              </a:rPr>
              <a:t>Sistem monitoring non-kontak yang paling popular saat ini yaitu sistem monitoring berbasis teknologi internet of things (IoT) menggunakan software Google sheet (sistem pengumpulan dan visualisasi data) sebagai platform pendukung IoT. </a:t>
            </a:r>
            <a:endParaRPr kumimoji="0" lang="en-ID" sz="2600" b="0" i="0" u="none" strike="noStrike" kern="1200" cap="none" spc="0" normalizeH="0" baseline="0" noProof="0">
              <a:ln>
                <a:noFill/>
              </a:ln>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ID" sz="2600" b="0" i="0" u="none" strike="noStrike" kern="1200" cap="none" spc="0" normalizeH="0" baseline="0" noProof="0">
              <a:ln>
                <a:noFill/>
              </a:ln>
              <a:solidFill>
                <a:prstClr val="black"/>
              </a:solidFill>
              <a:effectLst/>
              <a:uLnTx/>
              <a:uFillTx/>
              <a:latin typeface="Calibri" panose="020F0502020204030204"/>
              <a:ea typeface="+mn-ea"/>
              <a:cs typeface="+mn-cs"/>
            </a:endParaRPr>
          </a:p>
          <a:p>
            <a:endParaRPr lang="en-ID"/>
          </a:p>
        </p:txBody>
      </p:sp>
    </p:spTree>
    <p:extLst>
      <p:ext uri="{BB962C8B-B14F-4D97-AF65-F5344CB8AC3E}">
        <p14:creationId xmlns:p14="http://schemas.microsoft.com/office/powerpoint/2010/main" val="3171186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2DCA6-10AD-CADB-835F-398AE9BC4823}"/>
              </a:ext>
            </a:extLst>
          </p:cNvPr>
          <p:cNvSpPr>
            <a:spLocks noGrp="1"/>
          </p:cNvSpPr>
          <p:nvPr>
            <p:ph type="title"/>
          </p:nvPr>
        </p:nvSpPr>
        <p:spPr>
          <a:xfrm>
            <a:off x="646111" y="768626"/>
            <a:ext cx="9404723" cy="742122"/>
          </a:xfrm>
        </p:spPr>
        <p:txBody>
          <a:bodyPr/>
          <a:lstStyle/>
          <a:p>
            <a:pPr algn="ctr"/>
            <a:r>
              <a:rPr kumimoji="0" lang="en-ID" sz="2800" b="0" i="0" u="none" strike="noStrike" kern="1200" cap="none" spc="0" normalizeH="0" baseline="0" noProof="0">
                <a:ln>
                  <a:noFill/>
                </a:ln>
                <a:solidFill>
                  <a:schemeClr val="tx1"/>
                </a:solidFill>
                <a:effectLst/>
                <a:uLnTx/>
                <a:uFillTx/>
                <a:latin typeface="Calibri" panose="020F0502020204030204"/>
                <a:ea typeface="+mn-ea"/>
                <a:cs typeface="+mn-cs"/>
              </a:rPr>
              <a:t>Keunggulan </a:t>
            </a:r>
            <a:r>
              <a:rPr kumimoji="0" lang="en-ID" sz="2600" b="0" i="0" u="none" strike="noStrike" kern="1200" cap="none" spc="0" normalizeH="0" baseline="0" noProof="0">
                <a:ln>
                  <a:noFill/>
                </a:ln>
                <a:solidFill>
                  <a:schemeClr val="tx1"/>
                </a:solidFill>
                <a:effectLst/>
                <a:uLnTx/>
                <a:uFillTx/>
                <a:latin typeface="Calibri" panose="020F0502020204030204"/>
                <a:ea typeface="+mn-ea"/>
                <a:cs typeface="+mn-cs"/>
              </a:rPr>
              <a:t>Monitoring Udara Dengan Teknologi IoT</a:t>
            </a:r>
            <a:endParaRPr lang="en-ID">
              <a:solidFill>
                <a:schemeClr val="tx1"/>
              </a:solidFill>
            </a:endParaRPr>
          </a:p>
        </p:txBody>
      </p:sp>
      <p:sp>
        <p:nvSpPr>
          <p:cNvPr id="3" name="Content Placeholder 2">
            <a:extLst>
              <a:ext uri="{FF2B5EF4-FFF2-40B4-BE49-F238E27FC236}">
                <a16:creationId xmlns:a16="http://schemas.microsoft.com/office/drawing/2014/main" id="{2F432B31-CB84-1F3E-9CF9-38695FE72657}"/>
              </a:ext>
            </a:extLst>
          </p:cNvPr>
          <p:cNvSpPr>
            <a:spLocks noGrp="1"/>
          </p:cNvSpPr>
          <p:nvPr>
            <p:ph idx="1"/>
          </p:nvPr>
        </p:nvSpPr>
        <p:spPr>
          <a:xfrm>
            <a:off x="1104293" y="1628849"/>
            <a:ext cx="8946541" cy="4195481"/>
          </a:xfrm>
        </p:spPr>
        <p:txBody>
          <a:bodyPr>
            <a:normAutofit/>
          </a:bodyPr>
          <a:lstStyle/>
          <a:p>
            <a:r>
              <a:rPr lang="en-ID"/>
              <a:t>Sumber energi listrik yang dipakai berasal dari tenaga matahari yang dikonversi menggunakan panel surya. </a:t>
            </a:r>
          </a:p>
          <a:p>
            <a:r>
              <a:rPr lang="en-ID"/>
              <a:t>Sistem monitoring dilakukan berlangsung secara realtime selama 24 jam, </a:t>
            </a:r>
          </a:p>
          <a:p>
            <a:r>
              <a:rPr lang="en-ID"/>
              <a:t>Sistem IoT dapat melalukan pemantauan secara realtime dan efisien dalam mendeteksi variasi setiap detik terhadap parameter kualitas udara yang diukur. </a:t>
            </a:r>
          </a:p>
          <a:p>
            <a:r>
              <a:rPr lang="en-ID"/>
              <a:t>Sistem monitoring berbasis IoT menawarkan solusi monitoring kualitas udara yang hemat biaya, efisien, dan interaktif dalam upaya pemantauan kualitas udara.</a:t>
            </a:r>
          </a:p>
        </p:txBody>
      </p:sp>
    </p:spTree>
    <p:extLst>
      <p:ext uri="{BB962C8B-B14F-4D97-AF65-F5344CB8AC3E}">
        <p14:creationId xmlns:p14="http://schemas.microsoft.com/office/powerpoint/2010/main" val="3376375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FA43A-8D56-2197-293D-6FDFD41DECE4}"/>
              </a:ext>
            </a:extLst>
          </p:cNvPr>
          <p:cNvSpPr>
            <a:spLocks noGrp="1"/>
          </p:cNvSpPr>
          <p:nvPr>
            <p:ph type="title"/>
          </p:nvPr>
        </p:nvSpPr>
        <p:spPr/>
        <p:txBody>
          <a:bodyPr>
            <a:normAutofit/>
          </a:bodyPr>
          <a:lstStyle/>
          <a:p>
            <a:pPr algn="ctr"/>
            <a:r>
              <a:rPr lang="en-ID" sz="3600">
                <a:effectLst/>
                <a:latin typeface="Arial" panose="020B0604020202020204" pitchFamily="34" charset="0"/>
              </a:rPr>
              <a:t>Diagram System Monitoring Kualitas Udara Berbasis Iot</a:t>
            </a:r>
            <a:endParaRPr lang="en-ID" sz="3600"/>
          </a:p>
        </p:txBody>
      </p:sp>
      <p:pic>
        <p:nvPicPr>
          <p:cNvPr id="5" name="Content Placeholder 4">
            <a:extLst>
              <a:ext uri="{FF2B5EF4-FFF2-40B4-BE49-F238E27FC236}">
                <a16:creationId xmlns:a16="http://schemas.microsoft.com/office/drawing/2014/main" id="{15A4FB99-6C00-1D40-B357-648377EAAC5B}"/>
              </a:ext>
            </a:extLst>
          </p:cNvPr>
          <p:cNvPicPr>
            <a:picLocks noGrp="1" noChangeAspect="1"/>
          </p:cNvPicPr>
          <p:nvPr>
            <p:ph idx="1"/>
          </p:nvPr>
        </p:nvPicPr>
        <p:blipFill>
          <a:blip r:embed="rId2"/>
          <a:stretch>
            <a:fillRect/>
          </a:stretch>
        </p:blipFill>
        <p:spPr>
          <a:xfrm>
            <a:off x="367884" y="1934804"/>
            <a:ext cx="11239888" cy="4558071"/>
          </a:xfrm>
        </p:spPr>
      </p:pic>
    </p:spTree>
    <p:extLst>
      <p:ext uri="{BB962C8B-B14F-4D97-AF65-F5344CB8AC3E}">
        <p14:creationId xmlns:p14="http://schemas.microsoft.com/office/powerpoint/2010/main" val="4179651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0F1ED-445E-38F8-9192-B4191763023A}"/>
              </a:ext>
            </a:extLst>
          </p:cNvPr>
          <p:cNvSpPr>
            <a:spLocks noGrp="1"/>
          </p:cNvSpPr>
          <p:nvPr>
            <p:ph type="title"/>
          </p:nvPr>
        </p:nvSpPr>
        <p:spPr/>
        <p:txBody>
          <a:bodyPr/>
          <a:lstStyle/>
          <a:p>
            <a:r>
              <a:rPr kumimoji="0" lang="en-US" sz="4200" b="0" i="0" u="none" strike="noStrike" kern="1200" cap="none" spc="0" normalizeH="0" baseline="0" noProof="0">
                <a:ln>
                  <a:noFill/>
                </a:ln>
                <a:solidFill>
                  <a:srgbClr val="EBEBEB"/>
                </a:solidFill>
                <a:effectLst/>
                <a:uLnTx/>
                <a:uFillTx/>
                <a:latin typeface="Century Gothic" panose="020B0502020202020204"/>
                <a:ea typeface="+mj-ea"/>
                <a:cs typeface="+mj-cs"/>
              </a:rPr>
              <a:t>                         Submateri</a:t>
            </a:r>
            <a:endParaRPr lang="en-ID"/>
          </a:p>
        </p:txBody>
      </p:sp>
      <p:sp>
        <p:nvSpPr>
          <p:cNvPr id="3" name="Content Placeholder 2">
            <a:extLst>
              <a:ext uri="{FF2B5EF4-FFF2-40B4-BE49-F238E27FC236}">
                <a16:creationId xmlns:a16="http://schemas.microsoft.com/office/drawing/2014/main" id="{41564DF0-8141-9A4B-A65B-8F48CA460141}"/>
              </a:ext>
            </a:extLst>
          </p:cNvPr>
          <p:cNvSpPr>
            <a:spLocks noGrp="1"/>
          </p:cNvSpPr>
          <p:nvPr>
            <p:ph idx="1"/>
          </p:nvPr>
        </p:nvSpPr>
        <p:spPr/>
        <p:txBody>
          <a:bodyPr/>
          <a:lstStyle/>
          <a:p>
            <a:pPr marL="342900" marR="0" lvl="0" indent="-34290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r>
              <a:rPr kumimoji="0" lang="en-ID" sz="2000" b="0" i="0" u="none" strike="noStrike" kern="1200" cap="none" spc="0" normalizeH="0" baseline="0" noProof="0">
                <a:ln>
                  <a:noFill/>
                </a:ln>
                <a:solidFill>
                  <a:prstClr val="white"/>
                </a:solidFill>
                <a:effectLst/>
                <a:uLnTx/>
                <a:uFillTx/>
                <a:latin typeface="Century Gothic" panose="020B0502020202020204"/>
                <a:ea typeface="+mj-ea"/>
                <a:cs typeface="+mj-cs"/>
              </a:rPr>
              <a:t>Goals (SDGs) 7 : Memastikan akses terhadap energi yang terjangkau, dapat diandalkan, berkelanjutan dan modern bagi semua </a:t>
            </a:r>
          </a:p>
          <a:p>
            <a:pPr marL="342900" marR="0" lvl="0" indent="-34290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endParaRPr kumimoji="0" lang="en-ID" sz="2000" b="0" i="0" u="none" strike="noStrike" kern="1200" cap="none" spc="0" normalizeH="0" baseline="0" noProof="0">
              <a:ln>
                <a:noFill/>
              </a:ln>
              <a:solidFill>
                <a:prstClr val="white"/>
              </a:solidFill>
              <a:effectLst/>
              <a:uLnTx/>
              <a:uFillTx/>
              <a:latin typeface="Century Gothic" panose="020B0502020202020204"/>
              <a:ea typeface="+mj-ea"/>
              <a:cs typeface="+mj-cs"/>
            </a:endParaRPr>
          </a:p>
          <a:p>
            <a:pPr marL="342900" marR="0" lvl="0" indent="-34290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r>
              <a:rPr kumimoji="0" lang="en-ID" sz="2000" b="0" i="0" u="none" strike="noStrike" kern="1200" cap="none" spc="0" normalizeH="0" baseline="0" noProof="0">
                <a:ln>
                  <a:noFill/>
                </a:ln>
                <a:solidFill>
                  <a:prstClr val="white"/>
                </a:solidFill>
                <a:effectLst/>
                <a:uLnTx/>
                <a:uFillTx/>
                <a:latin typeface="Century Gothic" panose="020B0502020202020204"/>
                <a:ea typeface="+mj-ea"/>
                <a:cs typeface="+mj-cs"/>
              </a:rPr>
              <a:t>Aplikasi teknologi Internet of Think (IoT), untuk mengoptimalkan kualitas udara dalam bangunan</a:t>
            </a:r>
          </a:p>
          <a:p>
            <a:pPr marL="342900" marR="0" lvl="0" indent="-34290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endParaRPr kumimoji="0" lang="en-ID" sz="2000" b="0" i="0" u="none" strike="noStrike" kern="1200" cap="none" spc="0" normalizeH="0" baseline="0" noProof="0">
              <a:ln>
                <a:noFill/>
              </a:ln>
              <a:solidFill>
                <a:prstClr val="white"/>
              </a:solidFill>
              <a:effectLst/>
              <a:uLnTx/>
              <a:uFillTx/>
              <a:latin typeface="Century Gothic" panose="020B0502020202020204"/>
              <a:ea typeface="+mj-ea"/>
              <a:cs typeface="+mj-cs"/>
            </a:endParaRPr>
          </a:p>
          <a:p>
            <a:pPr marL="342900" marR="0" lvl="0" indent="-34290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r>
              <a:rPr kumimoji="0" lang="en-ID" sz="2000" b="0" i="0" u="none" strike="noStrike" kern="1200" cap="none" spc="0" normalizeH="0" baseline="0" noProof="0">
                <a:ln>
                  <a:noFill/>
                </a:ln>
                <a:solidFill>
                  <a:prstClr val="white"/>
                </a:solidFill>
                <a:effectLst/>
                <a:uLnTx/>
                <a:uFillTx/>
                <a:latin typeface="Century Gothic" panose="020B0502020202020204"/>
                <a:ea typeface="+mj-ea"/>
                <a:cs typeface="+mj-cs"/>
              </a:rPr>
              <a:t>Aplikasi teknologi Air Quality Index /AQI) dengan bantuan teknologi artificial </a:t>
            </a:r>
            <a:r>
              <a:rPr lang="en-ID">
                <a:solidFill>
                  <a:prstClr val="white"/>
                </a:solidFill>
                <a:latin typeface="Century Gothic" panose="020B0502020202020204"/>
              </a:rPr>
              <a:t>(untuk s</a:t>
            </a:r>
            <a:r>
              <a:rPr kumimoji="0" lang="en-ID" sz="2000" b="0" i="0" u="none" strike="noStrike" kern="1200" cap="none" spc="0" normalizeH="0" baseline="0" noProof="0">
                <a:ln>
                  <a:noFill/>
                </a:ln>
                <a:solidFill>
                  <a:prstClr val="white"/>
                </a:solidFill>
                <a:effectLst/>
                <a:uLnTx/>
                <a:uFillTx/>
                <a:latin typeface="Century Gothic" panose="020B0502020202020204"/>
                <a:ea typeface="+mj-ea"/>
                <a:cs typeface="+mj-cs"/>
              </a:rPr>
              <a:t>kala lingkungan/kota)</a:t>
            </a:r>
          </a:p>
          <a:p>
            <a:endParaRPr lang="en-ID"/>
          </a:p>
        </p:txBody>
      </p:sp>
    </p:spTree>
    <p:extLst>
      <p:ext uri="{BB962C8B-B14F-4D97-AF65-F5344CB8AC3E}">
        <p14:creationId xmlns:p14="http://schemas.microsoft.com/office/powerpoint/2010/main" val="2108193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63EFC-0726-EAFB-0FDC-95A6EC719BAF}"/>
              </a:ext>
            </a:extLst>
          </p:cNvPr>
          <p:cNvSpPr>
            <a:spLocks noGrp="1"/>
          </p:cNvSpPr>
          <p:nvPr>
            <p:ph type="title"/>
          </p:nvPr>
        </p:nvSpPr>
        <p:spPr>
          <a:xfrm>
            <a:off x="646111" y="452718"/>
            <a:ext cx="9404723" cy="912256"/>
          </a:xfrm>
        </p:spPr>
        <p:txBody>
          <a:bodyPr/>
          <a:lstStyle/>
          <a:p>
            <a:r>
              <a:rPr lang="en-US"/>
              <a:t>          Prosedur Kerja Monitoring IoT</a:t>
            </a:r>
            <a:endParaRPr lang="en-ID"/>
          </a:p>
        </p:txBody>
      </p:sp>
      <p:sp>
        <p:nvSpPr>
          <p:cNvPr id="3" name="Content Placeholder 2">
            <a:extLst>
              <a:ext uri="{FF2B5EF4-FFF2-40B4-BE49-F238E27FC236}">
                <a16:creationId xmlns:a16="http://schemas.microsoft.com/office/drawing/2014/main" id="{2B34F8EE-DED6-E832-3C67-99350C410806}"/>
              </a:ext>
            </a:extLst>
          </p:cNvPr>
          <p:cNvSpPr>
            <a:spLocks noGrp="1"/>
          </p:cNvSpPr>
          <p:nvPr>
            <p:ph idx="1"/>
          </p:nvPr>
        </p:nvSpPr>
        <p:spPr>
          <a:xfrm>
            <a:off x="1381608" y="1364974"/>
            <a:ext cx="10055018" cy="4480403"/>
          </a:xfrm>
        </p:spPr>
        <p:txBody>
          <a:bodyPr>
            <a:normAutofit fontScale="47500" lnSpcReduction="20000"/>
          </a:bodyPr>
          <a:lstStyle/>
          <a:p>
            <a:r>
              <a:rPr lang="en-ID" sz="4200">
                <a:effectLst/>
                <a:latin typeface="Calibri" panose="020F0502020204030204" pitchFamily="34" charset="0"/>
                <a:cs typeface="Calibri" panose="020F0502020204030204" pitchFamily="34" charset="0"/>
              </a:rPr>
              <a:t>Desain Sistem InstrumentasiParameter yang digunakan pada penelitian ini yaitu konsentrasi gas karbondioksida, konsentrasi gas karbonmonoksida, suhu, dan kelembaban udara. </a:t>
            </a:r>
          </a:p>
          <a:p>
            <a:r>
              <a:rPr lang="en-ID" sz="4200">
                <a:effectLst/>
                <a:latin typeface="Calibri" panose="020F0502020204030204" pitchFamily="34" charset="0"/>
                <a:cs typeface="Calibri" panose="020F0502020204030204" pitchFamily="34" charset="0"/>
              </a:rPr>
              <a:t>Masing-masing parameter dipantau secara jarak jauh dan realtime menggunakan teknologi IoT. System instrumentasi dibangun menggunakan ESP-32 yang merupakan mikrokontroller pendukung IoT, sensor MQ7 sebagai pendeteksi gas karbonmonoksida, sensor MQ-811 sebagai pendeteksi gas karbondioksida, dan sensor DHT-11 sebagai pendeteksi suhu dan kelembaban udara. Blok diagram system monitoring kualitas udara </a:t>
            </a:r>
            <a:endParaRPr lang="en-ID" sz="4200">
              <a:latin typeface="Calibri" panose="020F0502020204030204" pitchFamily="34" charset="0"/>
              <a:cs typeface="Calibri" panose="020F0502020204030204" pitchFamily="34" charset="0"/>
            </a:endParaRPr>
          </a:p>
          <a:p>
            <a:r>
              <a:rPr lang="en-ID" sz="4200">
                <a:latin typeface="Calibri" panose="020F0502020204030204" pitchFamily="34" charset="0"/>
                <a:cs typeface="Calibri" panose="020F0502020204030204" pitchFamily="34" charset="0"/>
              </a:rPr>
              <a:t>M</a:t>
            </a:r>
            <a:r>
              <a:rPr kumimoji="0" lang="en-ID" sz="4200" b="0" i="0" u="none" strike="noStrike" kern="1200" cap="none" spc="0" normalizeH="0" baseline="0" noProof="0">
                <a:ln>
                  <a:noFill/>
                </a:ln>
                <a:effectLst/>
                <a:uLnTx/>
                <a:uFillTx/>
                <a:latin typeface="Calibri" panose="020F0502020204030204" pitchFamily="34" charset="0"/>
                <a:cs typeface="Calibri" panose="020F0502020204030204" pitchFamily="34" charset="0"/>
              </a:rPr>
              <a:t>enggunakan teknologi ESP32 sebagai pengatur seluruh proses dalam sistem.</a:t>
            </a:r>
          </a:p>
          <a:p>
            <a:r>
              <a:rPr lang="en-ID" sz="4200">
                <a:latin typeface="Calibri" panose="020F0502020204030204" pitchFamily="34" charset="0"/>
                <a:cs typeface="Calibri" panose="020F0502020204030204" pitchFamily="34" charset="0"/>
              </a:rPr>
              <a:t>Menggunakan </a:t>
            </a:r>
            <a:r>
              <a:rPr kumimoji="0" lang="en-ID" sz="4200" b="0" i="0" u="none" strike="noStrike" kern="1200" cap="none" spc="0" normalizeH="0" baseline="0" noProof="0">
                <a:ln>
                  <a:noFill/>
                </a:ln>
                <a:effectLst/>
                <a:uLnTx/>
                <a:uFillTx/>
                <a:latin typeface="Calibri" panose="020F0502020204030204" pitchFamily="34" charset="0"/>
                <a:cs typeface="Calibri" panose="020F0502020204030204" pitchFamily="34" charset="0"/>
              </a:rPr>
              <a:t>ESP32 merupakan sebuah modul mikrokontroler dengan fitur mode ganda yakni WiFi dan Bluetooth</a:t>
            </a:r>
          </a:p>
          <a:p>
            <a:r>
              <a:rPr kumimoji="0" lang="en-ID" sz="4200" b="0" i="0" u="none" strike="noStrike" kern="1200" cap="none" spc="0" normalizeH="0" baseline="0" noProof="0">
                <a:ln>
                  <a:noFill/>
                </a:ln>
                <a:effectLst/>
                <a:uLnTx/>
                <a:uFillTx/>
                <a:latin typeface="Calibri" panose="020F0502020204030204" pitchFamily="34" charset="0"/>
                <a:cs typeface="Calibri" panose="020F0502020204030204" pitchFamily="34" charset="0"/>
              </a:rPr>
              <a:t>Sumber energi listrik yang dipakai berasal dari tenaga matahari yang dikonversi menggunakan panel surya. </a:t>
            </a:r>
            <a:endParaRPr lang="en-ID" sz="4200">
              <a:effectLst/>
              <a:latin typeface="Calibri" panose="020F0502020204030204" pitchFamily="34" charset="0"/>
              <a:cs typeface="Calibri" panose="020F0502020204030204" pitchFamily="34" charset="0"/>
            </a:endParaRPr>
          </a:p>
          <a:p>
            <a:r>
              <a:rPr kumimoji="0" lang="en-ID" sz="42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Dari tenaga surya dimana terdapat solar panel sebagai pengkonversi tenaga surya menjadi energi listrik dan aki sebagai penyimpan energi</a:t>
            </a:r>
          </a:p>
          <a:p>
            <a:pPr marL="0" indent="0">
              <a:buNone/>
            </a:pPr>
            <a:endParaRPr lang="en-ID" sz="3200"/>
          </a:p>
        </p:txBody>
      </p:sp>
    </p:spTree>
    <p:extLst>
      <p:ext uri="{BB962C8B-B14F-4D97-AF65-F5344CB8AC3E}">
        <p14:creationId xmlns:p14="http://schemas.microsoft.com/office/powerpoint/2010/main" val="4088532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6F1388-24B9-09DB-5A88-2F06770FE691}"/>
              </a:ext>
            </a:extLst>
          </p:cNvPr>
          <p:cNvSpPr>
            <a:spLocks noGrp="1"/>
          </p:cNvSpPr>
          <p:nvPr>
            <p:ph idx="1"/>
          </p:nvPr>
        </p:nvSpPr>
        <p:spPr>
          <a:xfrm>
            <a:off x="967409" y="1191526"/>
            <a:ext cx="10137913" cy="4195481"/>
          </a:xfrm>
        </p:spPr>
        <p:txBody>
          <a:bodyPr>
            <a:normAutofit/>
          </a:bodyPr>
          <a:lstStyle/>
          <a:p>
            <a:pPr algn="just"/>
            <a:r>
              <a:rPr lang="en-ID">
                <a:effectLst/>
                <a:latin typeface="Arial" panose="020B0604020202020204" pitchFamily="34" charset="0"/>
              </a:rPr>
              <a:t>Data dari masing-masing sensor akan dikirim ke system rangkaian penguat dan kemudian dikirim ke mikrokonroller. Selanjutnya data akan ditransfer ke system cloud melalui internet dan akan masuk ke database googlesheet sehingga dapat ditampilkan pada layar computer dan ataupun smartphone. System monitoring berbasis IoT dibangun menggunakan googlesheet sebagai penyimpan data dan sekaligus sebagai interface yang dapat menampilkan visualisasi data secara realtime. System monitoring kualitas udara yang dibangun memanfaatkan energi Listrik.</a:t>
            </a:r>
          </a:p>
          <a:p>
            <a:pPr marL="0" indent="0" algn="just">
              <a:buNone/>
            </a:pPr>
            <a:endParaRPr lang="en-ID">
              <a:effectLst/>
              <a:latin typeface="Arial" panose="020B0604020202020204" pitchFamily="34" charset="0"/>
            </a:endParaRPr>
          </a:p>
          <a:p>
            <a:pPr algn="just"/>
            <a:r>
              <a:rPr kumimoji="0" lang="en-ID" b="0" i="0" u="none" strike="noStrike" kern="1200" cap="none" spc="0" normalizeH="0" baseline="0" noProof="0">
                <a:ln>
                  <a:noFill/>
                </a:ln>
                <a:effectLst/>
                <a:uLnTx/>
                <a:uFillTx/>
                <a:latin typeface="Arial" panose="020B0604020202020204" pitchFamily="34" charset="0"/>
                <a:ea typeface="+mn-ea"/>
                <a:cs typeface="+mn-cs"/>
              </a:rPr>
              <a:t>Mengenai sensor tanpa melewati penghalang, seperti dinding, tiang, ataupun pagar rumah. Proses monitoring dilakukan pada siang dan malam hari. Tujuannya adalah untuk melihat perbandingan terhadap kualitas udara pada siang dan malam hari.</a:t>
            </a:r>
            <a:endParaRPr lang="en-ID"/>
          </a:p>
        </p:txBody>
      </p:sp>
    </p:spTree>
    <p:extLst>
      <p:ext uri="{BB962C8B-B14F-4D97-AF65-F5344CB8AC3E}">
        <p14:creationId xmlns:p14="http://schemas.microsoft.com/office/powerpoint/2010/main" val="2021736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B94BB-FCA6-D0A0-BB5B-8EEBB4E0F436}"/>
              </a:ext>
            </a:extLst>
          </p:cNvPr>
          <p:cNvSpPr>
            <a:spLocks noGrp="1"/>
          </p:cNvSpPr>
          <p:nvPr>
            <p:ph type="title"/>
          </p:nvPr>
        </p:nvSpPr>
        <p:spPr/>
        <p:txBody>
          <a:bodyPr/>
          <a:lstStyle/>
          <a:p>
            <a:endParaRPr lang="en-ID"/>
          </a:p>
        </p:txBody>
      </p:sp>
      <p:pic>
        <p:nvPicPr>
          <p:cNvPr id="5" name="Content Placeholder 4">
            <a:extLst>
              <a:ext uri="{FF2B5EF4-FFF2-40B4-BE49-F238E27FC236}">
                <a16:creationId xmlns:a16="http://schemas.microsoft.com/office/drawing/2014/main" id="{87308ABA-E55B-811F-AF14-5A2B1E580000}"/>
              </a:ext>
            </a:extLst>
          </p:cNvPr>
          <p:cNvPicPr>
            <a:picLocks noGrp="1" noChangeAspect="1"/>
          </p:cNvPicPr>
          <p:nvPr>
            <p:ph idx="1"/>
          </p:nvPr>
        </p:nvPicPr>
        <p:blipFill>
          <a:blip r:embed="rId2"/>
          <a:stretch>
            <a:fillRect/>
          </a:stretch>
        </p:blipFill>
        <p:spPr>
          <a:xfrm>
            <a:off x="1398846" y="1800852"/>
            <a:ext cx="9231054" cy="4396748"/>
          </a:xfrm>
        </p:spPr>
      </p:pic>
    </p:spTree>
    <p:extLst>
      <p:ext uri="{BB962C8B-B14F-4D97-AF65-F5344CB8AC3E}">
        <p14:creationId xmlns:p14="http://schemas.microsoft.com/office/powerpoint/2010/main" val="3110202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47232-0D23-BC60-4E90-376B1E490FC1}"/>
              </a:ext>
            </a:extLst>
          </p:cNvPr>
          <p:cNvSpPr>
            <a:spLocks noGrp="1"/>
          </p:cNvSpPr>
          <p:nvPr>
            <p:ph type="title"/>
          </p:nvPr>
        </p:nvSpPr>
        <p:spPr>
          <a:xfrm>
            <a:off x="927652" y="452718"/>
            <a:ext cx="9123182" cy="1400530"/>
          </a:xfrm>
        </p:spPr>
        <p:txBody>
          <a:bodyPr/>
          <a:lstStyle/>
          <a:p>
            <a:r>
              <a:rPr lang="en-US"/>
              <a:t>Indikator</a:t>
            </a:r>
            <a:endParaRPr lang="en-ID"/>
          </a:p>
        </p:txBody>
      </p:sp>
      <p:pic>
        <p:nvPicPr>
          <p:cNvPr id="5" name="Content Placeholder 4">
            <a:extLst>
              <a:ext uri="{FF2B5EF4-FFF2-40B4-BE49-F238E27FC236}">
                <a16:creationId xmlns:a16="http://schemas.microsoft.com/office/drawing/2014/main" id="{EDD472E9-0422-1619-8860-96BFD58DCB3B}"/>
              </a:ext>
            </a:extLst>
          </p:cNvPr>
          <p:cNvPicPr>
            <a:picLocks noGrp="1" noChangeAspect="1"/>
          </p:cNvPicPr>
          <p:nvPr>
            <p:ph idx="1"/>
          </p:nvPr>
        </p:nvPicPr>
        <p:blipFill>
          <a:blip r:embed="rId2"/>
          <a:stretch>
            <a:fillRect/>
          </a:stretch>
        </p:blipFill>
        <p:spPr>
          <a:xfrm>
            <a:off x="1082975" y="1518685"/>
            <a:ext cx="5608793" cy="4351338"/>
          </a:xfrm>
        </p:spPr>
      </p:pic>
      <p:sp>
        <p:nvSpPr>
          <p:cNvPr id="4" name="TextBox 3">
            <a:extLst>
              <a:ext uri="{FF2B5EF4-FFF2-40B4-BE49-F238E27FC236}">
                <a16:creationId xmlns:a16="http://schemas.microsoft.com/office/drawing/2014/main" id="{E914333C-A9E1-1213-E683-212E2E633363}"/>
              </a:ext>
            </a:extLst>
          </p:cNvPr>
          <p:cNvSpPr txBox="1"/>
          <p:nvPr/>
        </p:nvSpPr>
        <p:spPr>
          <a:xfrm>
            <a:off x="6691768" y="2141537"/>
            <a:ext cx="4251960"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2800" b="0" i="0" u="none" strike="noStrike" kern="1200" cap="none" spc="0" normalizeH="0" baseline="0" noProof="0">
                <a:ln>
                  <a:noFill/>
                </a:ln>
                <a:effectLst/>
                <a:uLnTx/>
                <a:uFillTx/>
                <a:latin typeface="Arial" panose="020B0604020202020204" pitchFamily="34" charset="0"/>
                <a:ea typeface="+mn-ea"/>
                <a:cs typeface="+mn-cs"/>
              </a:rPr>
              <a:t>ketika suhu meningkat, maka nilai kelembaban menurun. Sebaliknya, ketika nilai suhu menurun, maka nilai kelembaban meningkat</a:t>
            </a:r>
            <a:endParaRPr kumimoji="0" lang="en-ID" sz="1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906680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3C967F-3AD0-9ED2-94B6-698CD806FAB2}"/>
              </a:ext>
            </a:extLst>
          </p:cNvPr>
          <p:cNvSpPr>
            <a:spLocks noGrp="1"/>
          </p:cNvSpPr>
          <p:nvPr>
            <p:ph idx="1"/>
          </p:nvPr>
        </p:nvSpPr>
        <p:spPr>
          <a:xfrm>
            <a:off x="838200" y="838200"/>
            <a:ext cx="10515600" cy="5338763"/>
          </a:xfrm>
        </p:spPr>
        <p:txBody>
          <a:bodyPr>
            <a:normAutofit/>
          </a:bodyPr>
          <a:lstStyle/>
          <a:p>
            <a:pPr marL="0" indent="0">
              <a:buNone/>
            </a:pPr>
            <a:r>
              <a:rPr lang="en-ID">
                <a:effectLst/>
                <a:latin typeface="Arial" panose="020B0604020202020204" pitchFamily="34" charset="0"/>
              </a:rPr>
              <a:t>SIMPULAN </a:t>
            </a:r>
          </a:p>
          <a:p>
            <a:pPr marL="0" indent="0">
              <a:buNone/>
            </a:pPr>
            <a:r>
              <a:rPr lang="en-ID">
                <a:effectLst/>
                <a:latin typeface="Arial" panose="020B0604020202020204" pitchFamily="34" charset="0"/>
              </a:rPr>
              <a:t>Pada penelitian ini telah berhasil dibangun sebuah system monitoring kualitas udara berbasis IoT. Terdapat empat parameter udara yang dimonitor yaitu konsentrasi gas CO2, konsentrasi gas CO, suhu, dan kelembaban udara. Implementasi teknologi IoT pada system monitoring kualitas udara dibangun menggunakan software Google sheet. Monitoring kualitas udara dapat dilakukan secara realtime dan penggunaan Google sheet menjadikan proses monitoring dapat berjalan dengan efisien karena pengguna tidak perlu melakukan instalasi aplikasi tambahan baik pada computer maupun pada smartphone. Hasil monitoring menunjukkan bahwa nilai dari parameter kualitas udara yang diamati mengalami perubahan yang sesuai dengan teori. Dimana nilai suhu dan kelembaban udara menunjukkan trend yang berbanding terbalik satu sama lain. Sedangkan nilai konsentrasi gas CO2dan gas CO mengalami perubahan sesuai dengan kondisi di lapangan yang mempengaruhi kualitas udara di sekitarnya.</a:t>
            </a:r>
            <a:endParaRPr lang="en-ID"/>
          </a:p>
        </p:txBody>
      </p:sp>
    </p:spTree>
    <p:extLst>
      <p:ext uri="{BB962C8B-B14F-4D97-AF65-F5344CB8AC3E}">
        <p14:creationId xmlns:p14="http://schemas.microsoft.com/office/powerpoint/2010/main" val="4153301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844853C6-778E-7275-DA87-EE3586935658}"/>
              </a:ext>
            </a:extLst>
          </p:cNvPr>
          <p:cNvSpPr>
            <a:spLocks noGrp="1" noChangeArrowheads="1"/>
          </p:cNvSpPr>
          <p:nvPr>
            <p:ph idx="1"/>
          </p:nvPr>
        </p:nvSpPr>
        <p:spPr bwMode="auto">
          <a:xfrm>
            <a:off x="995409" y="998702"/>
            <a:ext cx="1020118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Unicode MS"/>
              </a:rPr>
              <a:t>Indeks Kualitas Udara, atau AQI, adalah sistem yang digunakan untuk polusi udara berbahaya.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Unicode MS"/>
              </a:rPr>
              <a:t>AQI melacak ozon (kabut asap) dan polusi partikel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Unicode MS"/>
              </a:rPr>
              <a:t> </a:t>
            </a:r>
            <a:r>
              <a:rPr kumimoji="0" lang="en-US" altLang="en-US" sz="2000" b="0" i="0" u="none" strike="noStrike" cap="none" normalizeH="0" baseline="0">
                <a:ln>
                  <a:noFill/>
                </a:ln>
                <a:solidFill>
                  <a:schemeClr val="tx1"/>
                </a:solidFill>
                <a:effectLst/>
                <a:latin typeface="Arial Unicode MS"/>
              </a:rPr>
              <a:t>(partikel kecil dari asap, pembangkit listrik dan pabrik, knalpot kendaraan, dan sumber lainnya),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Unicode MS"/>
              </a:rPr>
              <a:t>serta empat polutan udara luas lainnya.</a:t>
            </a:r>
            <a:r>
              <a:rPr kumimoji="0" lang="en-US" altLang="en-US" sz="2000" b="0" i="0" u="none" strike="noStrike" cap="none" normalizeH="0" baseline="0">
                <a:ln>
                  <a:noFill/>
                </a:ln>
                <a:solidFill>
                  <a:schemeClr val="tx1"/>
                </a:solidFill>
                <a:effectLst/>
              </a:rPr>
              <a:t> </a:t>
            </a:r>
            <a:endParaRPr kumimoji="0" lang="en-US" altLang="en-US" sz="2000" b="0" i="0" u="none" strike="noStrike" cap="none" normalizeH="0" baseline="0">
              <a:ln>
                <a:noFill/>
              </a:ln>
              <a:solidFill>
                <a:schemeClr val="tx1"/>
              </a:solidFill>
              <a:effectLst/>
              <a:latin typeface="Arial" panose="020B0604020202020204" pitchFamily="34" charset="0"/>
            </a:endParaRPr>
          </a:p>
        </p:txBody>
      </p:sp>
      <p:sp>
        <p:nvSpPr>
          <p:cNvPr id="8" name="Rectangle 3">
            <a:extLst>
              <a:ext uri="{FF2B5EF4-FFF2-40B4-BE49-F238E27FC236}">
                <a16:creationId xmlns:a16="http://schemas.microsoft.com/office/drawing/2014/main" id="{8D51F1B2-ECA8-ACEE-3F36-772AE8B4E900}"/>
              </a:ext>
            </a:extLst>
          </p:cNvPr>
          <p:cNvSpPr>
            <a:spLocks noChangeArrowheads="1"/>
          </p:cNvSpPr>
          <p:nvPr/>
        </p:nvSpPr>
        <p:spPr bwMode="auto">
          <a:xfrm>
            <a:off x="995409" y="3429000"/>
            <a:ext cx="5240378"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Unicode MS"/>
              </a:rPr>
              <a:t>Mewaspadai saat kualitas udara buruk memberi Anda kesempatan untuk mengambil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Unicode MS"/>
              </a:rPr>
              <a:t>langkah-langkah untuk melindungi kesehatan</a:t>
            </a:r>
            <a:r>
              <a:rPr kumimoji="0" lang="en-US" altLang="en-US" sz="2000" b="0" i="0" u="none" strike="noStrike" cap="none" normalizeH="0" baseline="0">
                <a:ln>
                  <a:noFill/>
                </a:ln>
                <a:solidFill>
                  <a:schemeClr val="tx1"/>
                </a:solidFill>
                <a:effectLst/>
              </a:rPr>
              <a:t> </a:t>
            </a:r>
            <a:endParaRPr kumimoji="0" lang="en-US" altLang="en-US" sz="2000" b="0" i="0" u="none" strike="noStrike" cap="none" normalizeH="0" baseline="0">
              <a:ln>
                <a:noFill/>
              </a:ln>
              <a:solidFill>
                <a:schemeClr val="tx1"/>
              </a:solidFill>
              <a:effectLst/>
              <a:latin typeface="Arial" panose="020B0604020202020204" pitchFamily="34" charset="0"/>
            </a:endParaRPr>
          </a:p>
        </p:txBody>
      </p:sp>
      <p:pic>
        <p:nvPicPr>
          <p:cNvPr id="10" name="Picture 9">
            <a:extLst>
              <a:ext uri="{FF2B5EF4-FFF2-40B4-BE49-F238E27FC236}">
                <a16:creationId xmlns:a16="http://schemas.microsoft.com/office/drawing/2014/main" id="{6AE49017-3213-983A-7431-16BE6998AF68}"/>
              </a:ext>
            </a:extLst>
          </p:cNvPr>
          <p:cNvPicPr>
            <a:picLocks noChangeAspect="1"/>
          </p:cNvPicPr>
          <p:nvPr/>
        </p:nvPicPr>
        <p:blipFill>
          <a:blip r:embed="rId2"/>
          <a:stretch>
            <a:fillRect/>
          </a:stretch>
        </p:blipFill>
        <p:spPr>
          <a:xfrm>
            <a:off x="5925820" y="2628012"/>
            <a:ext cx="4644024" cy="4189322"/>
          </a:xfrm>
          <a:prstGeom prst="rect">
            <a:avLst/>
          </a:prstGeom>
        </p:spPr>
      </p:pic>
    </p:spTree>
    <p:extLst>
      <p:ext uri="{BB962C8B-B14F-4D97-AF65-F5344CB8AC3E}">
        <p14:creationId xmlns:p14="http://schemas.microsoft.com/office/powerpoint/2010/main" val="3426256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A227C-4F8A-0C29-5B3B-576409165D74}"/>
              </a:ext>
            </a:extLst>
          </p:cNvPr>
          <p:cNvSpPr>
            <a:spLocks noGrp="1"/>
          </p:cNvSpPr>
          <p:nvPr>
            <p:ph type="title"/>
          </p:nvPr>
        </p:nvSpPr>
        <p:spPr>
          <a:xfrm>
            <a:off x="838200" y="365125"/>
            <a:ext cx="10515600" cy="529431"/>
          </a:xfrm>
        </p:spPr>
        <p:txBody>
          <a:bodyPr>
            <a:normAutofit fontScale="90000"/>
          </a:bodyPr>
          <a:lstStyle/>
          <a:p>
            <a:endParaRPr lang="en-ID"/>
          </a:p>
        </p:txBody>
      </p:sp>
      <p:pic>
        <p:nvPicPr>
          <p:cNvPr id="5" name="Content Placeholder 4">
            <a:extLst>
              <a:ext uri="{FF2B5EF4-FFF2-40B4-BE49-F238E27FC236}">
                <a16:creationId xmlns:a16="http://schemas.microsoft.com/office/drawing/2014/main" id="{83CD36F9-3521-CBF0-DE2D-22FE6FC34274}"/>
              </a:ext>
            </a:extLst>
          </p:cNvPr>
          <p:cNvPicPr>
            <a:picLocks noGrp="1" noChangeAspect="1"/>
          </p:cNvPicPr>
          <p:nvPr>
            <p:ph idx="1"/>
          </p:nvPr>
        </p:nvPicPr>
        <p:blipFill>
          <a:blip r:embed="rId2"/>
          <a:stretch>
            <a:fillRect/>
          </a:stretch>
        </p:blipFill>
        <p:spPr>
          <a:xfrm>
            <a:off x="1208868" y="1139849"/>
            <a:ext cx="9858697" cy="5353026"/>
          </a:xfrm>
        </p:spPr>
      </p:pic>
    </p:spTree>
    <p:extLst>
      <p:ext uri="{BB962C8B-B14F-4D97-AF65-F5344CB8AC3E}">
        <p14:creationId xmlns:p14="http://schemas.microsoft.com/office/powerpoint/2010/main" val="1251792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FF41F-5745-84B4-D26F-076C6B47D36C}"/>
              </a:ext>
            </a:extLst>
          </p:cNvPr>
          <p:cNvSpPr>
            <a:spLocks noGrp="1"/>
          </p:cNvSpPr>
          <p:nvPr>
            <p:ph type="title"/>
          </p:nvPr>
        </p:nvSpPr>
        <p:spPr/>
        <p:txBody>
          <a:bodyPr/>
          <a:lstStyle/>
          <a:p>
            <a:endParaRPr lang="en-ID"/>
          </a:p>
        </p:txBody>
      </p:sp>
      <p:sp>
        <p:nvSpPr>
          <p:cNvPr id="4" name="Rectangle 1">
            <a:extLst>
              <a:ext uri="{FF2B5EF4-FFF2-40B4-BE49-F238E27FC236}">
                <a16:creationId xmlns:a16="http://schemas.microsoft.com/office/drawing/2014/main" id="{86B59E9F-B001-806A-F7B6-A8215F716B67}"/>
              </a:ext>
            </a:extLst>
          </p:cNvPr>
          <p:cNvSpPr>
            <a:spLocks noGrp="1" noChangeArrowheads="1"/>
          </p:cNvSpPr>
          <p:nvPr>
            <p:ph idx="1"/>
          </p:nvPr>
        </p:nvSpPr>
        <p:spPr bwMode="auto">
          <a:xfrm>
            <a:off x="485612" y="3076555"/>
            <a:ext cx="11220775"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Unicode MS"/>
              </a:rPr>
              <a:t>Tingkat polusi udara diukur setiap hari dan diberi peringkat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Unicode MS"/>
              </a:rPr>
              <a:t>pada skala 0 untuk udara sempurna hingga 500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Unicode MS"/>
              </a:rPr>
              <a:t>untuk tingkat polusi udara yang menimbulkan bahaya langsung bagi masyarakat.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Unicode MS"/>
              </a:rPr>
              <a:t>AQI membagi tingkat polusi udara menjadi enam kategori,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Unicode MS"/>
              </a:rPr>
              <a:t>masing-masing memiliki :</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800" b="0" i="0" u="none" strike="noStrike" cap="none" normalizeH="0" baseline="0">
                <a:ln>
                  <a:noFill/>
                </a:ln>
                <a:solidFill>
                  <a:schemeClr val="tx1"/>
                </a:solidFill>
                <a:effectLst/>
                <a:latin typeface="Arial Unicode MS"/>
              </a:rPr>
              <a:t> nama, </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800" b="0" i="0" u="none" strike="noStrike" cap="none" normalizeH="0" baseline="0">
                <a:ln>
                  <a:noFill/>
                </a:ln>
                <a:solidFill>
                  <a:schemeClr val="tx1"/>
                </a:solidFill>
                <a:effectLst/>
                <a:latin typeface="Arial Unicode MS"/>
              </a:rPr>
              <a:t> warna terkait, </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800" b="0" i="0" u="none" strike="noStrike" cap="none" normalizeH="0" baseline="0">
                <a:ln>
                  <a:noFill/>
                </a:ln>
                <a:solidFill>
                  <a:schemeClr val="tx1"/>
                </a:solidFill>
                <a:effectLst/>
                <a:latin typeface="Arial Unicode MS"/>
              </a:rPr>
              <a:t> saran yang menyertainya.</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a:ln>
                <a:noFill/>
              </a:ln>
              <a:solidFill>
                <a:schemeClr val="tx1"/>
              </a:solidFill>
              <a:effectLst/>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Unicode MS"/>
              </a:rPr>
              <a:t> Nilai AQI pada atau di bawah 100 dianggap memuaskan bagi hampir semua orang.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Unicode MS"/>
              </a:rPr>
              <a:t>Jika nilai AQI di atas 100 maka kualitas udara menjadi tidak sehat.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Unicode MS"/>
              </a:rPr>
              <a:t>Semakin tinggi angkanya, semakin tinggi risiko gangguan kesehatan</a:t>
            </a:r>
            <a:r>
              <a:rPr kumimoji="0" lang="en-US" altLang="en-US" sz="1000" b="0" i="0" u="none" strike="noStrike" cap="none" normalizeH="0" baseline="0">
                <a:ln>
                  <a:noFill/>
                </a:ln>
                <a:solidFill>
                  <a:schemeClr val="tx1"/>
                </a:solidFill>
                <a:effectLst/>
                <a:latin typeface="Arial Unicode MS"/>
              </a:rPr>
              <a:t>.</a:t>
            </a:r>
            <a:r>
              <a:rPr kumimoji="0" lang="en-US" altLang="en-US" sz="12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44D24FD7-BBB9-F316-C0CA-412B5C5A12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3076555"/>
          </a:xfrm>
          <a:prstGeom prst="rect">
            <a:avLst/>
          </a:prstGeom>
        </p:spPr>
      </p:pic>
    </p:spTree>
    <p:extLst>
      <p:ext uri="{BB962C8B-B14F-4D97-AF65-F5344CB8AC3E}">
        <p14:creationId xmlns:p14="http://schemas.microsoft.com/office/powerpoint/2010/main" val="3092263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0A2C5-D51C-5F63-0B32-C3D2679B31C6}"/>
              </a:ext>
            </a:extLst>
          </p:cNvPr>
          <p:cNvSpPr>
            <a:spLocks noGrp="1"/>
          </p:cNvSpPr>
          <p:nvPr>
            <p:ph type="title"/>
          </p:nvPr>
        </p:nvSpPr>
        <p:spPr>
          <a:xfrm>
            <a:off x="838200" y="365126"/>
            <a:ext cx="10515600" cy="595770"/>
          </a:xfrm>
        </p:spPr>
        <p:txBody>
          <a:bodyPr>
            <a:normAutofit fontScale="90000"/>
          </a:bodyPr>
          <a:lstStyle/>
          <a:p>
            <a:r>
              <a:rPr lang="en-US"/>
              <a:t>Indikator warna Pada AQI </a:t>
            </a:r>
            <a:endParaRPr lang="en-ID"/>
          </a:p>
        </p:txBody>
      </p:sp>
      <p:sp>
        <p:nvSpPr>
          <p:cNvPr id="4" name="Rectangle 1">
            <a:extLst>
              <a:ext uri="{FF2B5EF4-FFF2-40B4-BE49-F238E27FC236}">
                <a16:creationId xmlns:a16="http://schemas.microsoft.com/office/drawing/2014/main" id="{9E46DCB6-6C04-088A-A4AF-5F09E7CD5C55}"/>
              </a:ext>
            </a:extLst>
          </p:cNvPr>
          <p:cNvSpPr>
            <a:spLocks noGrp="1" noChangeArrowheads="1"/>
          </p:cNvSpPr>
          <p:nvPr>
            <p:ph idx="1"/>
          </p:nvPr>
        </p:nvSpPr>
        <p:spPr bwMode="auto">
          <a:xfrm>
            <a:off x="838197" y="4812577"/>
            <a:ext cx="489617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Unicode MS"/>
              </a:rPr>
              <a:t>Pada hari-hari ungu atau merah marun yang sangat buruk,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Unicode MS"/>
              </a:rPr>
              <a:t>setiap orang harus berusaha untuk tetap berada di dalam rumah sebisa mungkin.</a:t>
            </a:r>
            <a:r>
              <a:rPr kumimoji="0" lang="en-US" altLang="en-US" sz="2000" b="0" i="0" u="none" strike="noStrike" cap="none" normalizeH="0" baseline="0">
                <a:ln>
                  <a:noFill/>
                </a:ln>
                <a:solidFill>
                  <a:schemeClr val="tx1"/>
                </a:solidFill>
                <a:effectLst/>
              </a:rPr>
              <a:t> </a:t>
            </a:r>
            <a:endParaRPr kumimoji="0" lang="en-US" altLang="en-US" sz="2000" b="0" i="0" u="none" strike="noStrike" cap="none" normalizeH="0" baseline="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191AAFBB-AA3E-AC3E-A29F-E2C161DD4101}"/>
              </a:ext>
            </a:extLst>
          </p:cNvPr>
          <p:cNvSpPr>
            <a:spLocks noChangeArrowheads="1"/>
          </p:cNvSpPr>
          <p:nvPr/>
        </p:nvSpPr>
        <p:spPr bwMode="auto">
          <a:xfrm>
            <a:off x="838198" y="1098650"/>
            <a:ext cx="4896173"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Unicode MS"/>
              </a:rPr>
              <a:t>Kualitas udara hari itu berkode oranye atau lebih buruk</a:t>
            </a:r>
            <a:r>
              <a:rPr kumimoji="0" lang="en-US" altLang="en-US" sz="2000" b="0" i="0" u="none" strike="noStrike" cap="none" normalizeH="0" baseline="0">
                <a:ln>
                  <a:noFill/>
                </a:ln>
                <a:solidFill>
                  <a:schemeClr val="bg1"/>
                </a:solidFill>
                <a:effectLst/>
                <a:latin typeface="Arial Unicode MS"/>
              </a:rPr>
              <a:t>, </a:t>
            </a:r>
            <a:r>
              <a:rPr kumimoji="0" lang="en-US" altLang="en-US" sz="2000" b="0" i="0" u="none" strike="noStrike" cap="none" normalizeH="0" baseline="0">
                <a:ln>
                  <a:noFill/>
                </a:ln>
                <a:solidFill>
                  <a:schemeClr val="bg1"/>
                </a:solidFill>
                <a:effectLst/>
                <a:highlight>
                  <a:srgbClr val="FFFF00"/>
                </a:highlight>
                <a:latin typeface="Arial Unicode MS"/>
              </a:rPr>
              <a:t>sesuaikan rencana Anda untuk hari itu.</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Unicode MS"/>
              </a:rPr>
              <a:t>Hindari aktivitas di luar ruangan dalam waktu lama.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a:ln>
                <a:noFill/>
              </a:ln>
              <a:solidFill>
                <a:schemeClr val="tx1"/>
              </a:solidFill>
              <a:effectLst/>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effectLst/>
                <a:uLnTx/>
                <a:uFillTx/>
                <a:latin typeface="Arial Unicode MS"/>
                <a:ea typeface="+mn-ea"/>
                <a:cs typeface="+mn-cs"/>
              </a:rPr>
              <a:t>Dampak polusi terhadap kesehatan akan memburuk jika terpapar dalam jangka waktu lama</a:t>
            </a:r>
            <a:r>
              <a:rPr kumimoji="0" lang="en-US" altLang="en-US" sz="2000" b="0" i="0" u="none" strike="noStrike" kern="1200" cap="none" spc="0" normalizeH="0" baseline="0" noProof="0">
                <a:ln>
                  <a:noFill/>
                </a:ln>
                <a:effectLst/>
                <a:uLnTx/>
                <a:uFillTx/>
                <a:latin typeface="Calibri" panose="020F0502020204030204"/>
                <a:ea typeface="+mn-ea"/>
                <a:cs typeface="+mn-cs"/>
              </a:rPr>
              <a:t> </a:t>
            </a:r>
            <a:endParaRPr kumimoji="0" lang="en-US" altLang="en-US" sz="2000" b="0" i="0" u="none" strike="noStrike" kern="1200" cap="none" spc="0" normalizeH="0" baseline="0" noProof="0">
              <a:ln>
                <a:noFill/>
              </a:ln>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a:ln>
                <a:noFill/>
              </a:ln>
              <a:solidFill>
                <a:schemeClr val="tx1"/>
              </a:solidFill>
              <a:effectLst/>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endParaRPr>
          </a:p>
        </p:txBody>
      </p:sp>
      <p:pic>
        <p:nvPicPr>
          <p:cNvPr id="7" name="Content Placeholder 4">
            <a:extLst>
              <a:ext uri="{FF2B5EF4-FFF2-40B4-BE49-F238E27FC236}">
                <a16:creationId xmlns:a16="http://schemas.microsoft.com/office/drawing/2014/main" id="{C2C0DADD-6000-D43F-83A7-ACADD4DCC7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8140" y="955121"/>
            <a:ext cx="6447295" cy="5993563"/>
          </a:xfrm>
          <a:prstGeom prst="rect">
            <a:avLst/>
          </a:prstGeom>
        </p:spPr>
      </p:pic>
    </p:spTree>
    <p:extLst>
      <p:ext uri="{BB962C8B-B14F-4D97-AF65-F5344CB8AC3E}">
        <p14:creationId xmlns:p14="http://schemas.microsoft.com/office/powerpoint/2010/main" val="1174984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75372-1E65-3FA5-7ADD-4871CF805FE8}"/>
              </a:ext>
            </a:extLst>
          </p:cNvPr>
          <p:cNvSpPr>
            <a:spLocks noGrp="1"/>
          </p:cNvSpPr>
          <p:nvPr>
            <p:ph type="title"/>
          </p:nvPr>
        </p:nvSpPr>
        <p:spPr>
          <a:xfrm>
            <a:off x="898774" y="2979349"/>
            <a:ext cx="9404723" cy="1400530"/>
          </a:xfrm>
        </p:spPr>
        <p:txBody>
          <a:bodyPr/>
          <a:lstStyle/>
          <a:p>
            <a:pPr algn="ctr"/>
            <a:r>
              <a:rPr lang="en-US"/>
              <a:t>TERIMAKASIH</a:t>
            </a:r>
            <a:endParaRPr lang="en-ID"/>
          </a:p>
        </p:txBody>
      </p:sp>
    </p:spTree>
    <p:extLst>
      <p:ext uri="{BB962C8B-B14F-4D97-AF65-F5344CB8AC3E}">
        <p14:creationId xmlns:p14="http://schemas.microsoft.com/office/powerpoint/2010/main" val="449033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77730-1D5B-D78D-0B05-770B4ACEF627}"/>
              </a:ext>
            </a:extLst>
          </p:cNvPr>
          <p:cNvSpPr>
            <a:spLocks noGrp="1"/>
          </p:cNvSpPr>
          <p:nvPr>
            <p:ph type="title"/>
          </p:nvPr>
        </p:nvSpPr>
        <p:spPr>
          <a:xfrm>
            <a:off x="397042" y="438754"/>
            <a:ext cx="11249526" cy="1518834"/>
          </a:xfrm>
        </p:spPr>
        <p:txBody>
          <a:bodyPr>
            <a:normAutofit fontScale="90000"/>
          </a:bodyPr>
          <a:lstStyle/>
          <a:p>
            <a:pPr marL="228600" marR="0" lvl="0" indent="-228600" defTabSz="914400" rtl="0" eaLnBrk="1" fontAlgn="auto" latinLnBrk="0" hangingPunct="1">
              <a:lnSpc>
                <a:spcPct val="90000"/>
              </a:lnSpc>
              <a:spcBef>
                <a:spcPts val="1000"/>
              </a:spcBef>
              <a:spcAft>
                <a:spcPts val="0"/>
              </a:spcAft>
              <a:tabLst/>
              <a:defRPr/>
            </a:pPr>
            <a:r>
              <a:rPr kumimoji="0" lang="en-ID" sz="2800" b="0" i="0" u="none" strike="noStrike" kern="1200" cap="none" spc="0" normalizeH="0" baseline="0" noProof="0">
                <a:ln>
                  <a:noFill/>
                </a:ln>
                <a:solidFill>
                  <a:schemeClr val="tx1"/>
                </a:solidFill>
                <a:effectLst/>
                <a:uLnTx/>
                <a:uFillTx/>
                <a:latin typeface="Calibri" panose="020F0502020204030204"/>
                <a:ea typeface="+mn-ea"/>
                <a:cs typeface="+mn-cs"/>
              </a:rPr>
              <a:t>   Goals (SDGs) 7 : Memastikan akses terhadap energi yang terjangkau, dapat diandalkan, berkelanjutan dan modern bagi semua </a:t>
            </a:r>
            <a:br>
              <a:rPr kumimoji="0" lang="en-ID" sz="2800" b="0" i="0" u="none" strike="noStrike" kern="1200" cap="none" spc="0" normalizeH="0" baseline="0" noProof="0">
                <a:ln>
                  <a:noFill/>
                </a:ln>
                <a:solidFill>
                  <a:prstClr val="black"/>
                </a:solidFill>
                <a:effectLst/>
                <a:uLnTx/>
                <a:uFillTx/>
                <a:latin typeface="Calibri" panose="020F0502020204030204"/>
                <a:ea typeface="+mn-ea"/>
                <a:cs typeface="+mn-cs"/>
              </a:rPr>
            </a:br>
            <a:br>
              <a:rPr kumimoji="0" lang="en-ID" sz="2800" b="0" i="0" u="none" strike="noStrike" kern="1200" cap="none" spc="0" normalizeH="0" baseline="0" noProof="0">
                <a:ln>
                  <a:noFill/>
                </a:ln>
                <a:solidFill>
                  <a:prstClr val="black"/>
                </a:solidFill>
                <a:effectLst/>
                <a:uLnTx/>
                <a:uFillTx/>
                <a:latin typeface="Calibri" panose="020F0502020204030204"/>
                <a:ea typeface="+mn-ea"/>
                <a:cs typeface="+mn-cs"/>
              </a:rPr>
            </a:br>
            <a:endParaRPr lang="en-ID"/>
          </a:p>
        </p:txBody>
      </p:sp>
      <p:sp>
        <p:nvSpPr>
          <p:cNvPr id="4" name="TextBox 3">
            <a:extLst>
              <a:ext uri="{FF2B5EF4-FFF2-40B4-BE49-F238E27FC236}">
                <a16:creationId xmlns:a16="http://schemas.microsoft.com/office/drawing/2014/main" id="{33B16AF1-387B-DCCA-5A5F-E5E042D6CF49}"/>
              </a:ext>
            </a:extLst>
          </p:cNvPr>
          <p:cNvSpPr txBox="1"/>
          <p:nvPr/>
        </p:nvSpPr>
        <p:spPr>
          <a:xfrm>
            <a:off x="2094672" y="1518271"/>
            <a:ext cx="6096000" cy="954107"/>
          </a:xfrm>
          <a:prstGeom prst="rect">
            <a:avLst/>
          </a:prstGeom>
          <a:noFill/>
        </p:spPr>
        <p:txBody>
          <a:bodyPr wrap="square">
            <a:spAutoFit/>
          </a:bodyPr>
          <a:lstStyle/>
          <a:p>
            <a:r>
              <a:rPr kumimoji="0" lang="en-ID" sz="2800" b="0" i="0" u="none" strike="noStrike" kern="1200" cap="none" spc="0" normalizeH="0" baseline="0" noProof="0">
                <a:ln>
                  <a:noFill/>
                </a:ln>
                <a:solidFill>
                  <a:prstClr val="white"/>
                </a:solidFill>
                <a:effectLst/>
                <a:uLnTx/>
                <a:uFillTx/>
                <a:latin typeface="Calibri" panose="020F0502020204030204"/>
                <a:ea typeface="+mj-ea"/>
                <a:cs typeface="+mj-cs"/>
              </a:rPr>
              <a:t>	Berkelanjutan : Berkesinambungan dalam pemanfaatan energi alam</a:t>
            </a:r>
            <a:endParaRPr lang="en-ID"/>
          </a:p>
        </p:txBody>
      </p:sp>
      <p:sp>
        <p:nvSpPr>
          <p:cNvPr id="6" name="TextBox 5">
            <a:extLst>
              <a:ext uri="{FF2B5EF4-FFF2-40B4-BE49-F238E27FC236}">
                <a16:creationId xmlns:a16="http://schemas.microsoft.com/office/drawing/2014/main" id="{7026FE59-03C0-84B6-16DF-C26DE56E6A4E}"/>
              </a:ext>
            </a:extLst>
          </p:cNvPr>
          <p:cNvSpPr txBox="1"/>
          <p:nvPr/>
        </p:nvSpPr>
        <p:spPr>
          <a:xfrm>
            <a:off x="630698" y="3239967"/>
            <a:ext cx="6453809" cy="1231106"/>
          </a:xfrm>
          <a:prstGeom prst="rect">
            <a:avLst/>
          </a:prstGeom>
          <a:noFill/>
        </p:spPr>
        <p:txBody>
          <a:bodyPr wrap="square">
            <a:spAutoFit/>
          </a:bodyPr>
          <a:lstStyle/>
          <a:p>
            <a:r>
              <a:rPr kumimoji="0" lang="en-ID" sz="2800" b="0" i="0" u="none" strike="noStrike" kern="1200" cap="none" spc="0" normalizeH="0" baseline="0" noProof="0">
                <a:ln>
                  <a:noFill/>
                </a:ln>
                <a:solidFill>
                  <a:prstClr val="white"/>
                </a:solidFill>
                <a:effectLst/>
                <a:uLnTx/>
                <a:uFillTx/>
                <a:latin typeface="Calibri" panose="020F0502020204030204"/>
                <a:ea typeface="+mj-ea"/>
                <a:cs typeface="+mj-cs"/>
              </a:rPr>
              <a:t>Modern : memenfaatkan teknologi untuk mempermudah kerja manusia </a:t>
            </a:r>
          </a:p>
          <a:p>
            <a:endParaRPr lang="en-ID"/>
          </a:p>
        </p:txBody>
      </p:sp>
      <p:graphicFrame>
        <p:nvGraphicFramePr>
          <p:cNvPr id="10" name="Diagram 9">
            <a:extLst>
              <a:ext uri="{FF2B5EF4-FFF2-40B4-BE49-F238E27FC236}">
                <a16:creationId xmlns:a16="http://schemas.microsoft.com/office/drawing/2014/main" id="{0B018205-76FD-DCDD-5E08-0E5174B497C6}"/>
              </a:ext>
            </a:extLst>
          </p:cNvPr>
          <p:cNvGraphicFramePr/>
          <p:nvPr>
            <p:extLst>
              <p:ext uri="{D42A27DB-BD31-4B8C-83A1-F6EECF244321}">
                <p14:modId xmlns:p14="http://schemas.microsoft.com/office/powerpoint/2010/main" val="2386842533"/>
              </p:ext>
            </p:extLst>
          </p:nvPr>
        </p:nvGraphicFramePr>
        <p:xfrm>
          <a:off x="6505162" y="873552"/>
          <a:ext cx="4618382" cy="35498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a:extLst>
              <a:ext uri="{FF2B5EF4-FFF2-40B4-BE49-F238E27FC236}">
                <a16:creationId xmlns:a16="http://schemas.microsoft.com/office/drawing/2014/main" id="{4A69EF34-9EA4-364C-5012-2A71951DE987}"/>
              </a:ext>
            </a:extLst>
          </p:cNvPr>
          <p:cNvGraphicFramePr/>
          <p:nvPr>
            <p:extLst>
              <p:ext uri="{D42A27DB-BD31-4B8C-83A1-F6EECF244321}">
                <p14:modId xmlns:p14="http://schemas.microsoft.com/office/powerpoint/2010/main" val="3539048550"/>
              </p:ext>
            </p:extLst>
          </p:nvPr>
        </p:nvGraphicFramePr>
        <p:xfrm>
          <a:off x="1371600" y="3798912"/>
          <a:ext cx="4147102" cy="29664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TextBox 4">
            <a:extLst>
              <a:ext uri="{FF2B5EF4-FFF2-40B4-BE49-F238E27FC236}">
                <a16:creationId xmlns:a16="http://schemas.microsoft.com/office/drawing/2014/main" id="{FE168541-0167-B1F5-6A10-0B967455E8EA}"/>
              </a:ext>
            </a:extLst>
          </p:cNvPr>
          <p:cNvSpPr txBox="1"/>
          <p:nvPr/>
        </p:nvSpPr>
        <p:spPr>
          <a:xfrm>
            <a:off x="5420139" y="4909002"/>
            <a:ext cx="6096000" cy="1255728"/>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D" sz="2800" b="0" i="0" u="none" strike="noStrike" kern="1200" cap="none" spc="0" normalizeH="0" baseline="0" noProof="0">
                <a:ln>
                  <a:noFill/>
                </a:ln>
                <a:solidFill>
                  <a:prstClr val="white"/>
                </a:solidFill>
                <a:effectLst/>
                <a:uLnTx/>
                <a:uFillTx/>
                <a:latin typeface="Calibri" panose="020F0502020204030204"/>
                <a:ea typeface="+mn-ea"/>
                <a:cs typeface="+mn-cs"/>
              </a:rPr>
              <a:t>bangunan cerdas membahas esensi gedung cerdas dengan teknologi yang terlibat</a:t>
            </a:r>
            <a:r>
              <a:rPr kumimoji="0" lang="en-ID" sz="1800" b="0" i="0" u="none" strike="noStrike" kern="1200" cap="none" spc="0" normalizeH="0" baseline="0" noProof="0">
                <a:ln>
                  <a:noFill/>
                </a:ln>
                <a:solidFill>
                  <a:prstClr val="white"/>
                </a:solidFill>
                <a:effectLst/>
                <a:uLnTx/>
                <a:uFillTx/>
                <a:latin typeface="Calibri" panose="020F0502020204030204"/>
                <a:ea typeface="+mn-ea"/>
                <a:cs typeface="+mn-cs"/>
              </a:rPr>
              <a:t>.</a:t>
            </a:r>
            <a:endParaRPr kumimoji="0" lang="en-ID"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E4E1BC5-FF19-F5E4-2404-C140E27AF08D}"/>
              </a:ext>
            </a:extLst>
          </p:cNvPr>
          <p:cNvSpPr txBox="1"/>
          <p:nvPr/>
        </p:nvSpPr>
        <p:spPr>
          <a:xfrm>
            <a:off x="1936953" y="4647392"/>
            <a:ext cx="1612363" cy="523220"/>
          </a:xfrm>
          <a:prstGeom prst="rect">
            <a:avLst/>
          </a:prstGeom>
          <a:noFill/>
        </p:spPr>
        <p:txBody>
          <a:bodyPr wrap="square">
            <a:spAutoFit/>
          </a:bodyPr>
          <a:lstStyle/>
          <a:p>
            <a:r>
              <a:rPr kumimoji="0" lang="en-ID" sz="2800" b="1" i="1" u="none" strike="noStrike" kern="1200" cap="none" spc="0" normalizeH="0" baseline="0" noProof="0">
                <a:ln>
                  <a:noFill/>
                </a:ln>
                <a:solidFill>
                  <a:schemeClr val="bg1"/>
                </a:solidFill>
                <a:effectLst/>
                <a:uLnTx/>
                <a:uFillTx/>
                <a:latin typeface="Calibri" panose="020F0502020204030204"/>
                <a:ea typeface="+mj-ea"/>
                <a:cs typeface="+mj-cs"/>
              </a:rPr>
              <a:t>Teknologi</a:t>
            </a:r>
            <a:endParaRPr lang="en-ID" b="1" i="1">
              <a:solidFill>
                <a:schemeClr val="bg1"/>
              </a:solidFill>
            </a:endParaRPr>
          </a:p>
        </p:txBody>
      </p:sp>
    </p:spTree>
    <p:extLst>
      <p:ext uri="{BB962C8B-B14F-4D97-AF65-F5344CB8AC3E}">
        <p14:creationId xmlns:p14="http://schemas.microsoft.com/office/powerpoint/2010/main" val="2301656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FD6E3-B790-94A9-ABDC-3D3E018C96EA}"/>
              </a:ext>
            </a:extLst>
          </p:cNvPr>
          <p:cNvSpPr>
            <a:spLocks noGrp="1"/>
          </p:cNvSpPr>
          <p:nvPr>
            <p:ph type="title"/>
          </p:nvPr>
        </p:nvSpPr>
        <p:spPr/>
        <p:txBody>
          <a:bodyPr/>
          <a:lstStyle/>
          <a:p>
            <a:endParaRPr lang="en-ID"/>
          </a:p>
        </p:txBody>
      </p:sp>
      <p:pic>
        <p:nvPicPr>
          <p:cNvPr id="4" name="Content Placeholder 4">
            <a:extLst>
              <a:ext uri="{FF2B5EF4-FFF2-40B4-BE49-F238E27FC236}">
                <a16:creationId xmlns:a16="http://schemas.microsoft.com/office/drawing/2014/main" id="{DB160379-B215-1BA6-36D9-451E35C056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66" y="0"/>
            <a:ext cx="12184034" cy="6858000"/>
          </a:xfrm>
        </p:spPr>
      </p:pic>
    </p:spTree>
    <p:extLst>
      <p:ext uri="{BB962C8B-B14F-4D97-AF65-F5344CB8AC3E}">
        <p14:creationId xmlns:p14="http://schemas.microsoft.com/office/powerpoint/2010/main" val="3877941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5F8B01B-62FA-2879-1FC0-F480EAAA1270}"/>
              </a:ext>
            </a:extLst>
          </p:cNvPr>
          <p:cNvSpPr txBox="1"/>
          <p:nvPr/>
        </p:nvSpPr>
        <p:spPr>
          <a:xfrm>
            <a:off x="1311442" y="844662"/>
            <a:ext cx="8975558" cy="5252720"/>
          </a:xfrm>
          <a:prstGeom prst="rect">
            <a:avLst/>
          </a:prstGeom>
          <a:noFill/>
        </p:spPr>
        <p:txBody>
          <a:bodyPr wrap="square">
            <a:spAutoFit/>
          </a:bodyPr>
          <a:lstStyle/>
          <a:p>
            <a:pPr marR="0" lvl="0" algn="just" defTabSz="914400" rtl="0" eaLnBrk="1" fontAlgn="auto" latinLnBrk="0" hangingPunct="1">
              <a:lnSpc>
                <a:spcPct val="90000"/>
              </a:lnSpc>
              <a:spcBef>
                <a:spcPts val="1000"/>
              </a:spcBef>
              <a:spcAft>
                <a:spcPts val="0"/>
              </a:spcAft>
              <a:buClrTx/>
              <a:buSzTx/>
              <a:tabLst/>
              <a:defRPr/>
            </a:pPr>
            <a:r>
              <a:rPr kumimoji="0" lang="en-ID" sz="2000" b="0" i="0" u="none" strike="noStrike" kern="1200" cap="none" spc="0" normalizeH="0" baseline="0" noProof="0">
                <a:ln>
                  <a:noFill/>
                </a:ln>
                <a:effectLst/>
                <a:uLnTx/>
                <a:uFillTx/>
                <a:latin typeface="Calibri" panose="020F0502020204030204"/>
                <a:ea typeface="+mn-ea"/>
                <a:cs typeface="+mn-cs"/>
              </a:rPr>
              <a:t>BGC adalah bangunan yang mengintegrasikan teknologi canggih untuk mengoptimalkan berbagai aspek :</a:t>
            </a:r>
          </a:p>
          <a:p>
            <a:pPr marR="0" lvl="0" algn="just" defTabSz="914400" rtl="0" eaLnBrk="1" fontAlgn="auto" latinLnBrk="0" hangingPunct="1">
              <a:lnSpc>
                <a:spcPct val="90000"/>
              </a:lnSpc>
              <a:spcBef>
                <a:spcPts val="1000"/>
              </a:spcBef>
              <a:spcAft>
                <a:spcPts val="0"/>
              </a:spcAft>
              <a:buClrTx/>
              <a:buSzTx/>
              <a:tabLst/>
              <a:defRPr/>
            </a:pPr>
            <a:endParaRPr kumimoji="0" lang="en-ID" sz="2000" b="0" i="0" u="none" strike="noStrike" kern="1200" cap="none" spc="0" normalizeH="0" baseline="0" noProof="0">
              <a:ln>
                <a:noFill/>
              </a:ln>
              <a:effectLst/>
              <a:uLnTx/>
              <a:uFillTx/>
              <a:latin typeface="Calibri" panose="020F0502020204030204"/>
              <a:ea typeface="+mn-ea"/>
              <a:cs typeface="+mn-cs"/>
            </a:endParaRPr>
          </a:p>
          <a:p>
            <a:pPr marL="228600" marR="0" lvl="0" indent="-228600" algn="just" defTabSz="914400" rtl="0" eaLnBrk="1" fontAlgn="auto" latinLnBrk="0" hangingPunct="1">
              <a:lnSpc>
                <a:spcPct val="90000"/>
              </a:lnSpc>
              <a:spcBef>
                <a:spcPts val="1000"/>
              </a:spcBef>
              <a:spcAft>
                <a:spcPts val="1000"/>
              </a:spcAft>
              <a:buClrTx/>
              <a:buSzTx/>
              <a:buFont typeface="Arial" panose="020B0604020202020204" pitchFamily="34" charset="0"/>
              <a:buChar char="•"/>
              <a:tabLst/>
              <a:defRPr/>
            </a:pPr>
            <a:r>
              <a:rPr kumimoji="0" lang="en-ID" sz="2000" b="1" i="0" u="none" strike="noStrike" kern="1200" cap="none" spc="0" normalizeH="0" baseline="0" noProof="0">
                <a:ln>
                  <a:noFill/>
                </a:ln>
                <a:effectLst/>
                <a:uLnTx/>
                <a:uFillTx/>
                <a:latin typeface="Calibri" panose="020F0502020204030204"/>
                <a:ea typeface="+mn-ea"/>
                <a:cs typeface="+mn-cs"/>
              </a:rPr>
              <a:t>Penggunaan energi:</a:t>
            </a:r>
            <a:r>
              <a:rPr kumimoji="0" lang="en-ID" sz="2000" b="0" i="0" u="none" strike="noStrike" kern="1200" cap="none" spc="0" normalizeH="0" baseline="0" noProof="0">
                <a:ln>
                  <a:noFill/>
                </a:ln>
                <a:effectLst/>
                <a:uLnTx/>
                <a:uFillTx/>
                <a:latin typeface="Calibri" panose="020F0502020204030204"/>
                <a:ea typeface="+mn-ea"/>
                <a:cs typeface="+mn-cs"/>
              </a:rPr>
              <a:t> Sistem cerdas mengatur pencahayaan, pendingin ruangan, dan peralatan elektronik untuk memaksimalkan efisiensi energi.</a:t>
            </a:r>
          </a:p>
          <a:p>
            <a:pPr marL="228600" marR="0" lvl="0" indent="-228600" algn="just" defTabSz="914400" rtl="0" eaLnBrk="1" fontAlgn="auto" latinLnBrk="0" hangingPunct="1">
              <a:lnSpc>
                <a:spcPct val="90000"/>
              </a:lnSpc>
              <a:spcBef>
                <a:spcPts val="1000"/>
              </a:spcBef>
              <a:spcAft>
                <a:spcPts val="1000"/>
              </a:spcAft>
              <a:buClrTx/>
              <a:buSzTx/>
              <a:buFont typeface="Arial" panose="020B0604020202020204" pitchFamily="34" charset="0"/>
              <a:buChar char="•"/>
              <a:tabLst/>
              <a:defRPr/>
            </a:pPr>
            <a:r>
              <a:rPr kumimoji="0" lang="en-ID" sz="2000" b="1" i="0" u="none" strike="noStrike" kern="1200" cap="none" spc="0" normalizeH="0" baseline="0" noProof="0">
                <a:ln>
                  <a:noFill/>
                </a:ln>
                <a:effectLst/>
                <a:uLnTx/>
                <a:uFillTx/>
                <a:latin typeface="Calibri" panose="020F0502020204030204"/>
                <a:ea typeface="+mn-ea"/>
                <a:cs typeface="+mn-cs"/>
              </a:rPr>
              <a:t>Pengelolaan air:</a:t>
            </a:r>
            <a:r>
              <a:rPr kumimoji="0" lang="en-ID" sz="2000" b="0" i="0" u="none" strike="noStrike" kern="1200" cap="none" spc="0" normalizeH="0" baseline="0" noProof="0">
                <a:ln>
                  <a:noFill/>
                </a:ln>
                <a:effectLst/>
                <a:uLnTx/>
                <a:uFillTx/>
                <a:latin typeface="Calibri" panose="020F0502020204030204"/>
                <a:ea typeface="+mn-ea"/>
                <a:cs typeface="+mn-cs"/>
              </a:rPr>
              <a:t> Sensor dan sistem kontrol cerdas membantu menghemat air dan mencegah kebocoran.</a:t>
            </a:r>
          </a:p>
          <a:p>
            <a:pPr marL="228600" marR="0" lvl="0" indent="-228600" algn="just" defTabSz="914400" rtl="0" eaLnBrk="1" fontAlgn="auto" latinLnBrk="0" hangingPunct="1">
              <a:lnSpc>
                <a:spcPct val="90000"/>
              </a:lnSpc>
              <a:spcBef>
                <a:spcPts val="1000"/>
              </a:spcBef>
              <a:spcAft>
                <a:spcPts val="1000"/>
              </a:spcAft>
              <a:buClrTx/>
              <a:buSzTx/>
              <a:buFont typeface="Arial" panose="020B0604020202020204" pitchFamily="34" charset="0"/>
              <a:buChar char="•"/>
              <a:tabLst/>
              <a:defRPr/>
            </a:pPr>
            <a:r>
              <a:rPr kumimoji="0" lang="en-ID" sz="2000" b="1" i="0" u="none" strike="noStrike" kern="1200" cap="none" spc="0" normalizeH="0" baseline="0" noProof="0">
                <a:ln>
                  <a:noFill/>
                </a:ln>
                <a:effectLst/>
                <a:uLnTx/>
                <a:uFillTx/>
                <a:latin typeface="Calibri" panose="020F0502020204030204"/>
                <a:ea typeface="+mn-ea"/>
                <a:cs typeface="+mn-cs"/>
              </a:rPr>
              <a:t>Keamanan dan akses:</a:t>
            </a:r>
            <a:r>
              <a:rPr kumimoji="0" lang="en-ID" sz="2000" b="0" i="0" u="none" strike="noStrike" kern="1200" cap="none" spc="0" normalizeH="0" baseline="0" noProof="0">
                <a:ln>
                  <a:noFill/>
                </a:ln>
                <a:effectLst/>
                <a:uLnTx/>
                <a:uFillTx/>
                <a:latin typeface="Calibri" panose="020F0502020204030204"/>
                <a:ea typeface="+mn-ea"/>
                <a:cs typeface="+mn-cs"/>
              </a:rPr>
              <a:t> Sistem keamanan terintegrasi dan kontrol akses biometrik meningkatkan keamanan dan kenyamanan penghuni.</a:t>
            </a:r>
          </a:p>
          <a:p>
            <a:pPr marL="228600" marR="0" lvl="0" indent="-228600" algn="just" defTabSz="914400" rtl="0" eaLnBrk="1" fontAlgn="auto" latinLnBrk="0" hangingPunct="1">
              <a:lnSpc>
                <a:spcPct val="90000"/>
              </a:lnSpc>
              <a:spcBef>
                <a:spcPts val="1000"/>
              </a:spcBef>
              <a:spcAft>
                <a:spcPts val="1000"/>
              </a:spcAft>
              <a:buClrTx/>
              <a:buSzTx/>
              <a:buFont typeface="Arial" panose="020B0604020202020204" pitchFamily="34" charset="0"/>
              <a:buChar char="•"/>
              <a:tabLst/>
              <a:defRPr/>
            </a:pPr>
            <a:r>
              <a:rPr kumimoji="0" lang="en-ID" sz="2000" b="1" i="0" u="none" strike="noStrike" kern="1200" cap="none" spc="0" normalizeH="0" baseline="0" noProof="0">
                <a:ln>
                  <a:noFill/>
                </a:ln>
                <a:effectLst/>
                <a:uLnTx/>
                <a:uFillTx/>
                <a:latin typeface="Calibri" panose="020F0502020204030204"/>
                <a:ea typeface="+mn-ea"/>
                <a:cs typeface="+mn-cs"/>
              </a:rPr>
              <a:t>Kualitas udara dan kesehatan:</a:t>
            </a:r>
            <a:r>
              <a:rPr kumimoji="0" lang="en-ID" sz="2000" b="0" i="0" u="none" strike="noStrike" kern="1200" cap="none" spc="0" normalizeH="0" baseline="0" noProof="0">
                <a:ln>
                  <a:noFill/>
                </a:ln>
                <a:effectLst/>
                <a:uLnTx/>
                <a:uFillTx/>
                <a:latin typeface="Calibri" panose="020F0502020204030204"/>
                <a:ea typeface="+mn-ea"/>
                <a:cs typeface="+mn-cs"/>
              </a:rPr>
              <a:t> Sensor memantau kualitas udara dalam ruangan dan sistem ventilasi cerdas membantu menjaga kesehatan penghuni.</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D" sz="2000" b="1" i="0" u="none" strike="noStrike" kern="1200" cap="none" spc="0" normalizeH="0" baseline="0" noProof="0">
                <a:ln>
                  <a:noFill/>
                </a:ln>
                <a:effectLst/>
                <a:uLnTx/>
                <a:uFillTx/>
                <a:latin typeface="Calibri" panose="020F0502020204030204"/>
                <a:ea typeface="+mn-ea"/>
                <a:cs typeface="+mn-cs"/>
              </a:rPr>
              <a:t>Kenyamanan dan konektivitas:</a:t>
            </a:r>
            <a:r>
              <a:rPr kumimoji="0" lang="en-ID" sz="2000" b="0" i="0" u="none" strike="noStrike" kern="1200" cap="none" spc="0" normalizeH="0" baseline="0" noProof="0">
                <a:ln>
                  <a:noFill/>
                </a:ln>
                <a:effectLst/>
                <a:uLnTx/>
                <a:uFillTx/>
                <a:latin typeface="Calibri" panose="020F0502020204030204"/>
                <a:ea typeface="+mn-ea"/>
                <a:cs typeface="+mn-cs"/>
              </a:rPr>
              <a:t> Teknologi canggih memungkinkan kontrol bangunan melalui aplikasi, menyediakan informasi dan layanan yang dipersonalisasi.</a:t>
            </a:r>
          </a:p>
        </p:txBody>
      </p:sp>
    </p:spTree>
    <p:extLst>
      <p:ext uri="{BB962C8B-B14F-4D97-AF65-F5344CB8AC3E}">
        <p14:creationId xmlns:p14="http://schemas.microsoft.com/office/powerpoint/2010/main" val="4101293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AB4A03-0531-C04C-7B8C-A0A2FA39BDEE}"/>
              </a:ext>
            </a:extLst>
          </p:cNvPr>
          <p:cNvSpPr txBox="1"/>
          <p:nvPr/>
        </p:nvSpPr>
        <p:spPr>
          <a:xfrm>
            <a:off x="1293615" y="428178"/>
            <a:ext cx="9003323" cy="6001643"/>
          </a:xfrm>
          <a:prstGeom prst="rect">
            <a:avLst/>
          </a:prstGeom>
          <a:noFill/>
        </p:spPr>
        <p:txBody>
          <a:bodyPr wrap="square">
            <a:spAutoFit/>
          </a:bodyPr>
          <a:lstStyle/>
          <a:p>
            <a:r>
              <a:rPr lang="en-ID" sz="2400" b="1">
                <a:latin typeface="Calibri" panose="020F0502020204030204"/>
              </a:rPr>
              <a:t>Manfaat Bangunan Gedung Cerdas</a:t>
            </a:r>
          </a:p>
          <a:p>
            <a:r>
              <a:rPr lang="en-ID" sz="2400">
                <a:latin typeface="Calibri" panose="020F0502020204030204"/>
              </a:rPr>
              <a:t>BGC menawarkan banyak manfaat bagi penghuni, pemilik, dan lingkungan, antara lain:</a:t>
            </a:r>
          </a:p>
          <a:p>
            <a:pPr marL="342900" indent="-342900">
              <a:buFont typeface="Wingdings" panose="05000000000000000000" pitchFamily="2" charset="2"/>
              <a:buChar char="q"/>
            </a:pPr>
            <a:r>
              <a:rPr lang="en-ID" sz="2400" b="1">
                <a:latin typeface="Calibri" panose="020F0502020204030204"/>
              </a:rPr>
              <a:t>Penghematan biaya:</a:t>
            </a:r>
            <a:r>
              <a:rPr lang="en-ID" sz="2400">
                <a:latin typeface="Calibri" panose="020F0502020204030204"/>
              </a:rPr>
              <a:t> Efisiensi energi dan air menghasilkan penghematan biaya operasional yang signifikan.</a:t>
            </a:r>
          </a:p>
          <a:p>
            <a:endParaRPr lang="en-ID" sz="2400">
              <a:latin typeface="Calibri" panose="020F0502020204030204"/>
            </a:endParaRPr>
          </a:p>
          <a:p>
            <a:pPr marL="342900" indent="-342900">
              <a:buFont typeface="Wingdings" panose="05000000000000000000" pitchFamily="2" charset="2"/>
              <a:buChar char="q"/>
            </a:pPr>
            <a:r>
              <a:rPr lang="en-ID" sz="2400" b="1">
                <a:latin typeface="Calibri" panose="020F0502020204030204"/>
              </a:rPr>
              <a:t>Kenyamanan dan kemudahan:</a:t>
            </a:r>
            <a:r>
              <a:rPr lang="en-ID" sz="2400">
                <a:latin typeface="Calibri" panose="020F0502020204030204"/>
              </a:rPr>
              <a:t> Penghuni dapat menikmati kontrol dan akses yang mudah, serta informasi real-time tentang kondisi bangunan.</a:t>
            </a:r>
          </a:p>
          <a:p>
            <a:endParaRPr lang="en-ID" sz="2400">
              <a:latin typeface="Calibri" panose="020F0502020204030204"/>
            </a:endParaRPr>
          </a:p>
          <a:p>
            <a:pPr marL="342900" indent="-342900">
              <a:buFont typeface="Wingdings" panose="05000000000000000000" pitchFamily="2" charset="2"/>
              <a:buChar char="q"/>
            </a:pPr>
            <a:r>
              <a:rPr lang="en-ID" sz="2400" b="1">
                <a:latin typeface="Calibri" panose="020F0502020204030204"/>
              </a:rPr>
              <a:t>Keamanan dan kesehatan:</a:t>
            </a:r>
            <a:r>
              <a:rPr lang="en-ID" sz="2400">
                <a:latin typeface="Calibri" panose="020F0502020204030204"/>
              </a:rPr>
              <a:t> Sistem keamanan terintegrasi dan kualitas udara yang optimal meningkatkan keamanan dan kesehatan penghuni</a:t>
            </a:r>
          </a:p>
          <a:p>
            <a:endParaRPr lang="en-ID" sz="2400">
              <a:latin typeface="Calibri" panose="020F0502020204030204"/>
            </a:endParaRPr>
          </a:p>
          <a:p>
            <a:pPr marL="342900" indent="-342900">
              <a:buFont typeface="Wingdings" panose="05000000000000000000" pitchFamily="2" charset="2"/>
              <a:buChar char="q"/>
            </a:pPr>
            <a:r>
              <a:rPr lang="en-ID" sz="2400" b="1">
                <a:latin typeface="Calibri" panose="020F0502020204030204"/>
              </a:rPr>
              <a:t>Keberlanjutan:</a:t>
            </a:r>
            <a:r>
              <a:rPr lang="en-ID" sz="2400">
                <a:latin typeface="Calibri" panose="020F0502020204030204"/>
              </a:rPr>
              <a:t> BGC berkontribusi pada pelestarian lingkungan dengan mengurangi konsumsi energi dan air, serta emisi karbon.</a:t>
            </a:r>
          </a:p>
        </p:txBody>
      </p:sp>
    </p:spTree>
    <p:extLst>
      <p:ext uri="{BB962C8B-B14F-4D97-AF65-F5344CB8AC3E}">
        <p14:creationId xmlns:p14="http://schemas.microsoft.com/office/powerpoint/2010/main" val="1035847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119BD-AC2B-9A7D-B1F2-830F5B509CDF}"/>
              </a:ext>
            </a:extLst>
          </p:cNvPr>
          <p:cNvSpPr>
            <a:spLocks noGrp="1"/>
          </p:cNvSpPr>
          <p:nvPr>
            <p:ph idx="1"/>
          </p:nvPr>
        </p:nvSpPr>
        <p:spPr>
          <a:xfrm>
            <a:off x="685800" y="591047"/>
            <a:ext cx="10820400" cy="5292918"/>
          </a:xfrm>
        </p:spPr>
        <p:txBody>
          <a:bodyPr>
            <a:normAutofit fontScale="32500" lnSpcReduction="20000"/>
          </a:bodyPr>
          <a:lstStyle/>
          <a:p>
            <a:pPr marL="0" indent="0">
              <a:buNone/>
            </a:pPr>
            <a:r>
              <a:rPr lang="en-ID" sz="6200" b="1"/>
              <a:t>                                        Teknologi Pintar dalam Bangunan Gedung</a:t>
            </a:r>
          </a:p>
          <a:p>
            <a:pPr marL="0" indent="0">
              <a:buNone/>
            </a:pPr>
            <a:endParaRPr lang="en-ID" sz="6200" b="1"/>
          </a:p>
          <a:p>
            <a:pPr algn="just">
              <a:buFont typeface="Wingdings" panose="05000000000000000000" pitchFamily="2" charset="2"/>
              <a:buChar char="q"/>
            </a:pPr>
            <a:r>
              <a:rPr lang="en-ID" sz="6200" b="1"/>
              <a:t>Internet of Things (IoT) dan Bangunan Pintar</a:t>
            </a:r>
            <a:r>
              <a:rPr lang="en-ID" sz="6200"/>
              <a:t>: Bangunan cerdas memanfaatkan Internet of Things (IoT) untuk menghubungkan perangkat elektronik, sensor, dan sistem kecerdasan buatan. Hal ini memungkinkan berbagai perangkat saling berkomunikasi dan berkolaborasi untuk meningkatkan efisiensi energi, pengelolaan fasilitas, dan pengalaman penghuni.</a:t>
            </a:r>
          </a:p>
          <a:p>
            <a:pPr marL="0" indent="0" algn="just">
              <a:buNone/>
            </a:pPr>
            <a:endParaRPr lang="en-ID" sz="6200"/>
          </a:p>
          <a:p>
            <a:pPr algn="just">
              <a:buFont typeface="Wingdings" panose="05000000000000000000" pitchFamily="2" charset="2"/>
              <a:buChar char="q"/>
            </a:pPr>
            <a:r>
              <a:rPr lang="en-ID" sz="6200" b="1"/>
              <a:t>Sistem Manajemen Energi:</a:t>
            </a:r>
            <a:r>
              <a:rPr lang="en-ID" sz="6200"/>
              <a:t> Integrasi sistem manajemen energi sebagai Upaya penghematan energi, memungkinkan pemantauan dan pengendalian konsumsi energi dalam real-time. Bangunan cerdas dapat mengoptimalkan penggunaan listrik, meminimalkan limbah energi, dan mengurangi dampak lingkungan.</a:t>
            </a:r>
          </a:p>
          <a:p>
            <a:pPr marL="0" indent="0" algn="just">
              <a:buNone/>
            </a:pPr>
            <a:endParaRPr lang="en-ID" sz="6200"/>
          </a:p>
          <a:p>
            <a:pPr algn="just">
              <a:buFont typeface="Wingdings" panose="05000000000000000000" pitchFamily="2" charset="2"/>
              <a:buChar char="q"/>
            </a:pPr>
            <a:r>
              <a:rPr lang="en-ID" sz="6200" b="1"/>
              <a:t>Keamanan Berbasis Teknologi</a:t>
            </a:r>
            <a:r>
              <a:rPr lang="en-ID" sz="6200"/>
              <a:t>: Teknologi keamanan terkini seperti pengenalan wajah, sensor pintar, dan kamera keamanan dapat diintegrasikan dalam bangunan cerdas. Ini tidak hanya meningkatkan keamanan fisik, tetapi juga menciptakan lingkungan yang aman dan nyaman bagi penghuni.</a:t>
            </a:r>
          </a:p>
          <a:p>
            <a:endParaRPr lang="en-ID"/>
          </a:p>
        </p:txBody>
      </p:sp>
    </p:spTree>
    <p:extLst>
      <p:ext uri="{BB962C8B-B14F-4D97-AF65-F5344CB8AC3E}">
        <p14:creationId xmlns:p14="http://schemas.microsoft.com/office/powerpoint/2010/main" val="3779244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AB0FA-BBEF-7738-5EDE-1CA42DCCACA2}"/>
              </a:ext>
            </a:extLst>
          </p:cNvPr>
          <p:cNvSpPr>
            <a:spLocks noGrp="1"/>
          </p:cNvSpPr>
          <p:nvPr>
            <p:ph type="title"/>
          </p:nvPr>
        </p:nvSpPr>
        <p:spPr>
          <a:xfrm>
            <a:off x="593103" y="1352373"/>
            <a:ext cx="3409054" cy="1400530"/>
          </a:xfrm>
        </p:spPr>
        <p:txBody>
          <a:bodyPr/>
          <a:lstStyle/>
          <a:p>
            <a:pPr marL="0" marR="0" lvl="0" indent="0" defTabSz="457200" rtl="0" eaLnBrk="1" fontAlgn="auto" latinLnBrk="0" hangingPunct="1">
              <a:spcBef>
                <a:spcPts val="1000"/>
              </a:spcBef>
              <a:spcAft>
                <a:spcPts val="0"/>
              </a:spcAft>
              <a:tabLst/>
              <a:defRPr/>
            </a:pPr>
            <a:r>
              <a:rPr kumimoji="0" lang="en-US" sz="2000" b="0" i="0" u="none" strike="noStrike" kern="1200" cap="none" spc="0" normalizeH="0" baseline="0" noProof="0">
                <a:ln>
                  <a:noFill/>
                </a:ln>
                <a:solidFill>
                  <a:prstClr val="white"/>
                </a:solidFill>
                <a:effectLst/>
                <a:uLnTx/>
                <a:uFillTx/>
                <a:latin typeface="Century Gothic" panose="020B0502020202020204"/>
                <a:ea typeface="+mj-ea"/>
                <a:cs typeface="+mj-cs"/>
              </a:rPr>
              <a:t>Adalah kegiatan terpadu untuk mengendalikan konsumsi energy agar tercapai pemanfaatan energy yang efektif dan efisien untuk menghasilkan keluaran yang maksimal melalui tindakan teknis secara  terstruktur dan ekonomis untuk meminimalisasi penggunaan energi dan penggunaan bahan baku</a:t>
            </a:r>
            <a:br>
              <a:rPr kumimoji="0" lang="en-US" sz="2000" b="0" i="0" u="none" strike="noStrike" kern="1200" cap="none" spc="0" normalizeH="0" baseline="0" noProof="0">
                <a:ln>
                  <a:noFill/>
                </a:ln>
                <a:solidFill>
                  <a:prstClr val="white"/>
                </a:solidFill>
                <a:effectLst/>
                <a:uLnTx/>
                <a:uFillTx/>
                <a:latin typeface="Century Gothic" panose="020B0502020202020204"/>
                <a:ea typeface="+mj-ea"/>
                <a:cs typeface="+mj-cs"/>
              </a:rPr>
            </a:br>
            <a:endParaRPr lang="en-ID"/>
          </a:p>
        </p:txBody>
      </p:sp>
      <p:graphicFrame>
        <p:nvGraphicFramePr>
          <p:cNvPr id="4" name="Content Placeholder 3">
            <a:extLst>
              <a:ext uri="{FF2B5EF4-FFF2-40B4-BE49-F238E27FC236}">
                <a16:creationId xmlns:a16="http://schemas.microsoft.com/office/drawing/2014/main" id="{1010476F-B6A4-314E-7078-9ECC4A626004}"/>
              </a:ext>
            </a:extLst>
          </p:cNvPr>
          <p:cNvGraphicFramePr>
            <a:graphicFrameLocks noGrp="1"/>
          </p:cNvGraphicFramePr>
          <p:nvPr>
            <p:ph idx="1"/>
            <p:extLst>
              <p:ext uri="{D42A27DB-BD31-4B8C-83A1-F6EECF244321}">
                <p14:modId xmlns:p14="http://schemas.microsoft.com/office/powerpoint/2010/main" val="3851645118"/>
              </p:ext>
            </p:extLst>
          </p:nvPr>
        </p:nvGraphicFramePr>
        <p:xfrm>
          <a:off x="3051347" y="248242"/>
          <a:ext cx="5704993"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E3CF6DF8-8C54-57D0-7519-A77F9FAB8BE8}"/>
              </a:ext>
            </a:extLst>
          </p:cNvPr>
          <p:cNvSpPr txBox="1">
            <a:spLocks/>
          </p:cNvSpPr>
          <p:nvPr/>
        </p:nvSpPr>
        <p:spPr>
          <a:xfrm>
            <a:off x="1119877" y="815660"/>
            <a:ext cx="2355506" cy="53671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1000"/>
              </a:spcBef>
              <a:defRPr/>
            </a:pPr>
            <a:r>
              <a:rPr lang="en-US" sz="2000">
                <a:solidFill>
                  <a:prstClr val="white"/>
                </a:solidFill>
                <a:latin typeface="Century Gothic" panose="020B0502020202020204"/>
              </a:rPr>
              <a:t>EFISIENSI ENERGI  </a:t>
            </a:r>
            <a:br>
              <a:rPr lang="en-US" sz="2000">
                <a:solidFill>
                  <a:prstClr val="white"/>
                </a:solidFill>
                <a:latin typeface="Century Gothic" panose="020B0502020202020204"/>
              </a:rPr>
            </a:br>
            <a:endParaRPr lang="en-ID"/>
          </a:p>
        </p:txBody>
      </p:sp>
      <p:sp>
        <p:nvSpPr>
          <p:cNvPr id="6" name="TextBox 5">
            <a:extLst>
              <a:ext uri="{FF2B5EF4-FFF2-40B4-BE49-F238E27FC236}">
                <a16:creationId xmlns:a16="http://schemas.microsoft.com/office/drawing/2014/main" id="{2C3A75CF-7378-1FDC-15A1-E71E890DEC92}"/>
              </a:ext>
            </a:extLst>
          </p:cNvPr>
          <p:cNvSpPr txBox="1"/>
          <p:nvPr/>
        </p:nvSpPr>
        <p:spPr>
          <a:xfrm>
            <a:off x="4240695" y="4088168"/>
            <a:ext cx="4422844" cy="2031325"/>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D" sz="2800" b="0" i="0" u="none" strike="noStrike" kern="1200" cap="none" spc="0" normalizeH="0" baseline="0" noProof="0">
                <a:ln>
                  <a:noFill/>
                </a:ln>
                <a:solidFill>
                  <a:prstClr val="white"/>
                </a:solidFill>
                <a:effectLst/>
                <a:uLnTx/>
                <a:uFillTx/>
                <a:latin typeface="Calibri" panose="020F0502020204030204"/>
                <a:ea typeface="+mn-ea"/>
                <a:cs typeface="+mn-cs"/>
              </a:rPr>
              <a:t>mengintegrasikan berbagai teknologi pintar untuk meningkatkan efisiensi, keamanan, dan kenyamanan penghuninya.</a:t>
            </a:r>
          </a:p>
        </p:txBody>
      </p:sp>
    </p:spTree>
    <p:extLst>
      <p:ext uri="{BB962C8B-B14F-4D97-AF65-F5344CB8AC3E}">
        <p14:creationId xmlns:p14="http://schemas.microsoft.com/office/powerpoint/2010/main" val="2467655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486" y="749694"/>
            <a:ext cx="7141028" cy="1344150"/>
          </a:xfrm>
        </p:spPr>
        <p:txBody>
          <a:bodyPr/>
          <a:lstStyle/>
          <a:p>
            <a:r>
              <a:rPr lang="en-US" dirty="0"/>
              <a:t>PENERAPAN HEMAT ENERGI PADA BANGUNAN</a:t>
            </a:r>
          </a:p>
        </p:txBody>
      </p:sp>
      <p:pic>
        <p:nvPicPr>
          <p:cNvPr id="3" name="Content Placeholder 3">
            <a:extLst>
              <a:ext uri="{FF2B5EF4-FFF2-40B4-BE49-F238E27FC236}">
                <a16:creationId xmlns:a16="http://schemas.microsoft.com/office/drawing/2014/main" id="{34079AE8-4F92-F948-E22F-16D0FD26976B}"/>
              </a:ext>
            </a:extLst>
          </p:cNvPr>
          <p:cNvPicPr>
            <a:picLocks noGrp="1" noChangeAspect="1"/>
          </p:cNvPicPr>
          <p:nvPr>
            <p:ph idx="1"/>
          </p:nvPr>
        </p:nvPicPr>
        <p:blipFill>
          <a:blip r:embed="rId2"/>
          <a:stretch>
            <a:fillRect/>
          </a:stretch>
        </p:blipFill>
        <p:spPr>
          <a:xfrm>
            <a:off x="2738820" y="2226366"/>
            <a:ext cx="3236819" cy="2034572"/>
          </a:xfrm>
          <a:prstGeom prst="rect">
            <a:avLst/>
          </a:prstGeom>
        </p:spPr>
      </p:pic>
      <p:sp>
        <p:nvSpPr>
          <p:cNvPr id="5" name="Rectangle 4"/>
          <p:cNvSpPr/>
          <p:nvPr/>
        </p:nvSpPr>
        <p:spPr>
          <a:xfrm>
            <a:off x="487250" y="3243652"/>
            <a:ext cx="2251570" cy="1600438"/>
          </a:xfrm>
          <a:prstGeom prst="rect">
            <a:avLst/>
          </a:prstGeom>
        </p:spPr>
        <p:txBody>
          <a:bodyPr wrap="square">
            <a:spAutoFit/>
          </a:bodyPr>
          <a:lstStyle/>
          <a:p>
            <a:r>
              <a:rPr lang="en-US" sz="1400" b="1" dirty="0" err="1"/>
              <a:t>kompleks</a:t>
            </a:r>
            <a:r>
              <a:rPr lang="en-US" sz="1400" b="1" dirty="0"/>
              <a:t> </a:t>
            </a:r>
            <a:r>
              <a:rPr lang="en-US" sz="1400" b="1" dirty="0" err="1"/>
              <a:t>kampus</a:t>
            </a:r>
            <a:r>
              <a:rPr lang="en-US" sz="1400" b="1" dirty="0"/>
              <a:t> Building and Construction Authority Academy (BCAA) </a:t>
            </a:r>
            <a:r>
              <a:rPr lang="en-US" sz="1400" b="1" dirty="0" err="1"/>
              <a:t>sehingga</a:t>
            </a:r>
            <a:r>
              <a:rPr lang="en-US" sz="1400" b="1" dirty="0"/>
              <a:t> </a:t>
            </a:r>
            <a:r>
              <a:rPr lang="en-US" sz="1400" b="1" dirty="0" err="1"/>
              <a:t>disebut</a:t>
            </a:r>
            <a:r>
              <a:rPr lang="en-US" sz="1400" b="1" dirty="0"/>
              <a:t> </a:t>
            </a:r>
            <a:r>
              <a:rPr lang="en-US" sz="1400" b="1" dirty="0" err="1"/>
              <a:t>sebagai</a:t>
            </a:r>
            <a:r>
              <a:rPr lang="en-US" sz="1400" b="1" dirty="0"/>
              <a:t> ZEB@BCAA (ZEB at BCAA).</a:t>
            </a:r>
          </a:p>
        </p:txBody>
      </p:sp>
      <p:pic>
        <p:nvPicPr>
          <p:cNvPr id="4" name="Content Placeholder 3">
            <a:extLst>
              <a:ext uri="{FF2B5EF4-FFF2-40B4-BE49-F238E27FC236}">
                <a16:creationId xmlns:a16="http://schemas.microsoft.com/office/drawing/2014/main" id="{7E9FB3F5-6940-A390-8A82-C7F7D80DFD21}"/>
              </a:ext>
            </a:extLst>
          </p:cNvPr>
          <p:cNvPicPr>
            <a:picLocks noChangeAspect="1"/>
          </p:cNvPicPr>
          <p:nvPr/>
        </p:nvPicPr>
        <p:blipFill>
          <a:blip r:embed="rId3"/>
          <a:stretch>
            <a:fillRect/>
          </a:stretch>
        </p:blipFill>
        <p:spPr>
          <a:xfrm>
            <a:off x="6393262" y="2244588"/>
            <a:ext cx="3059918" cy="1920089"/>
          </a:xfrm>
          <a:prstGeom prst="rect">
            <a:avLst/>
          </a:prstGeom>
        </p:spPr>
      </p:pic>
      <p:pic>
        <p:nvPicPr>
          <p:cNvPr id="6" name="Content Placeholder 3">
            <a:extLst>
              <a:ext uri="{FF2B5EF4-FFF2-40B4-BE49-F238E27FC236}">
                <a16:creationId xmlns:a16="http://schemas.microsoft.com/office/drawing/2014/main" id="{B952E404-96CC-8EF6-5F5A-E14B2C609B0F}"/>
              </a:ext>
            </a:extLst>
          </p:cNvPr>
          <p:cNvPicPr>
            <a:picLocks noChangeAspect="1"/>
          </p:cNvPicPr>
          <p:nvPr/>
        </p:nvPicPr>
        <p:blipFill>
          <a:blip r:embed="rId4"/>
          <a:stretch>
            <a:fillRect/>
          </a:stretch>
        </p:blipFill>
        <p:spPr>
          <a:xfrm>
            <a:off x="6393262" y="4315421"/>
            <a:ext cx="3059918" cy="2037905"/>
          </a:xfrm>
          <a:prstGeom prst="rect">
            <a:avLst/>
          </a:prstGeom>
        </p:spPr>
      </p:pic>
      <p:pic>
        <p:nvPicPr>
          <p:cNvPr id="7" name="Picture 6">
            <a:extLst>
              <a:ext uri="{FF2B5EF4-FFF2-40B4-BE49-F238E27FC236}">
                <a16:creationId xmlns:a16="http://schemas.microsoft.com/office/drawing/2014/main" id="{DE883475-EF6B-4502-669D-BC7E2193C910}"/>
              </a:ext>
            </a:extLst>
          </p:cNvPr>
          <p:cNvPicPr>
            <a:picLocks noChangeAspect="1"/>
          </p:cNvPicPr>
          <p:nvPr/>
        </p:nvPicPr>
        <p:blipFill>
          <a:blip r:embed="rId5"/>
          <a:stretch>
            <a:fillRect/>
          </a:stretch>
        </p:blipFill>
        <p:spPr>
          <a:xfrm>
            <a:off x="2738820" y="4393460"/>
            <a:ext cx="3236819" cy="2034571"/>
          </a:xfrm>
          <a:prstGeom prst="rect">
            <a:avLst/>
          </a:prstGeom>
        </p:spPr>
      </p:pic>
      <p:sp>
        <p:nvSpPr>
          <p:cNvPr id="8" name="Arrow: Curved Right 7">
            <a:extLst>
              <a:ext uri="{FF2B5EF4-FFF2-40B4-BE49-F238E27FC236}">
                <a16:creationId xmlns:a16="http://schemas.microsoft.com/office/drawing/2014/main" id="{50AF7A03-E9DF-0086-1E5C-510C59EB9BD6}"/>
              </a:ext>
            </a:extLst>
          </p:cNvPr>
          <p:cNvSpPr/>
          <p:nvPr/>
        </p:nvSpPr>
        <p:spPr>
          <a:xfrm rot="18295167">
            <a:off x="1449397" y="5053861"/>
            <a:ext cx="711363" cy="1048413"/>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solidFill>
                <a:schemeClr val="tx1"/>
              </a:solidFill>
            </a:endParaRPr>
          </a:p>
        </p:txBody>
      </p:sp>
      <p:sp>
        <p:nvSpPr>
          <p:cNvPr id="9" name="TextBox 8">
            <a:extLst>
              <a:ext uri="{FF2B5EF4-FFF2-40B4-BE49-F238E27FC236}">
                <a16:creationId xmlns:a16="http://schemas.microsoft.com/office/drawing/2014/main" id="{C4D5C55C-29B0-09D1-9A45-358016704956}"/>
              </a:ext>
            </a:extLst>
          </p:cNvPr>
          <p:cNvSpPr txBox="1"/>
          <p:nvPr/>
        </p:nvSpPr>
        <p:spPr>
          <a:xfrm>
            <a:off x="9572799" y="2735820"/>
            <a:ext cx="2393914" cy="1015663"/>
          </a:xfrm>
          <a:prstGeom prst="rect">
            <a:avLst/>
          </a:prstGeom>
          <a:noFill/>
        </p:spPr>
        <p:txBody>
          <a:bodyPr wrap="square">
            <a:spAutoFit/>
          </a:bodyPr>
          <a:lstStyle/>
          <a:p>
            <a:r>
              <a:rPr kumimoji="0" lang="en-US" sz="2000" b="0" i="0" u="none" strike="noStrike" kern="1200" cap="none" spc="0" normalizeH="0" baseline="0" noProof="0">
                <a:ln>
                  <a:noFill/>
                </a:ln>
                <a:effectLst/>
                <a:uLnTx/>
                <a:uFillTx/>
                <a:latin typeface="Calibri Light" panose="020F0302020204030204"/>
                <a:ea typeface="+mj-ea"/>
                <a:cs typeface="+mj-cs"/>
              </a:rPr>
              <a:t>Contoh penerapan teknologi cerdas pada bangunan</a:t>
            </a:r>
            <a:endParaRPr lang="en-ID" sz="2000"/>
          </a:p>
        </p:txBody>
      </p:sp>
    </p:spTree>
    <p:extLst>
      <p:ext uri="{BB962C8B-B14F-4D97-AF65-F5344CB8AC3E}">
        <p14:creationId xmlns:p14="http://schemas.microsoft.com/office/powerpoint/2010/main" val="25561731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704</TotalTime>
  <Words>1788</Words>
  <Application>Microsoft Office PowerPoint</Application>
  <PresentationFormat>Widescreen</PresentationFormat>
  <Paragraphs>125</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Arial Unicode MS</vt:lpstr>
      <vt:lpstr>Calibri</vt:lpstr>
      <vt:lpstr>Calibri Light</vt:lpstr>
      <vt:lpstr>Century Gothic</vt:lpstr>
      <vt:lpstr>Wingdings</vt:lpstr>
      <vt:lpstr>Wingdings 3</vt:lpstr>
      <vt:lpstr>Ion</vt:lpstr>
      <vt:lpstr>Prinsip Penerapan Bangunan Gedung Cerdas</vt:lpstr>
      <vt:lpstr>                         Submateri</vt:lpstr>
      <vt:lpstr>   Goals (SDGs) 7 : Memastikan akses terhadap energi yang terjangkau, dapat diandalkan, berkelanjutan dan modern bagi semua   </vt:lpstr>
      <vt:lpstr>PowerPoint Presentation</vt:lpstr>
      <vt:lpstr>PowerPoint Presentation</vt:lpstr>
      <vt:lpstr>PowerPoint Presentation</vt:lpstr>
      <vt:lpstr>PowerPoint Presentation</vt:lpstr>
      <vt:lpstr>Adalah kegiatan terpadu untuk mengendalikan konsumsi energy agar tercapai pemanfaatan energy yang efektif dan efisien untuk menghasilkan keluaran yang maksimal melalui tindakan teknis secara  terstruktur dan ekonomis untuk meminimalisasi penggunaan energi dan penggunaan bahan baku </vt:lpstr>
      <vt:lpstr>PENERAPAN HEMAT ENERGI PADA BANGUNAN</vt:lpstr>
      <vt:lpstr>Prinsip - Prinsip Dasar</vt:lpstr>
      <vt:lpstr>PowerPoint Presentation</vt:lpstr>
      <vt:lpstr>1. ZERO ENERGY BUILDING (BANGUNAN TANPA ENERGI)</vt:lpstr>
      <vt:lpstr>Bangunan Hemat Energi dan Zero Energy Building (ZEB) </vt:lpstr>
      <vt:lpstr>2. BUILDING and CONSTRUCTION AUTHORITY ACADEMY (BCAA)</vt:lpstr>
      <vt:lpstr>Model penerapan teknologipada bangunan pintar</vt:lpstr>
      <vt:lpstr>PowerPoint Presentation</vt:lpstr>
      <vt:lpstr>PowerPoint Presentation</vt:lpstr>
      <vt:lpstr>Keunggulan Monitoring Udara Dengan Teknologi IoT</vt:lpstr>
      <vt:lpstr>Diagram System Monitoring Kualitas Udara Berbasis Iot</vt:lpstr>
      <vt:lpstr>          Prosedur Kerja Monitoring IoT</vt:lpstr>
      <vt:lpstr>PowerPoint Presentation</vt:lpstr>
      <vt:lpstr>PowerPoint Presentation</vt:lpstr>
      <vt:lpstr>Indikator</vt:lpstr>
      <vt:lpstr>PowerPoint Presentation</vt:lpstr>
      <vt:lpstr>PowerPoint Presentation</vt:lpstr>
      <vt:lpstr>PowerPoint Presentation</vt:lpstr>
      <vt:lpstr>PowerPoint Presentation</vt:lpstr>
      <vt:lpstr>Indikator warna Pada AQI </vt:lpstr>
      <vt:lpstr>TERIMAKASIH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25</cp:revision>
  <dcterms:created xsi:type="dcterms:W3CDTF">2021-09-28T02:56:07Z</dcterms:created>
  <dcterms:modified xsi:type="dcterms:W3CDTF">2024-11-03T04:04:03Z</dcterms:modified>
</cp:coreProperties>
</file>