
<file path=[Content_Types].xml><?xml version="1.0" encoding="utf-8"?>
<Types xmlns="http://schemas.openxmlformats.org/package/2006/content-types">
  <Default ContentType="application/x-fontdata" Extension="fntdata"/>
  <Default ContentType="image/gif" Extension="gif"/>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no"?><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29"/>
    <p:sldId id="257" r:id="rId30"/>
    <p:sldId id="258" r:id="rId31"/>
    <p:sldId id="259" r:id="rId32"/>
    <p:sldId id="260" r:id="rId33"/>
    <p:sldId id="261" r:id="rId34"/>
    <p:sldId id="262" r:id="rId35"/>
    <p:sldId id="263" r:id="rId36"/>
    <p:sldId id="264" r:id="rId37"/>
    <p:sldId id="265" r:id="rId38"/>
    <p:sldId id="266" r:id="rId39"/>
    <p:sldId id="267" r:id="rId40"/>
    <p:sldId id="268" r:id="rId41"/>
    <p:sldId id="269" r:id="rId42"/>
    <p:sldId id="270" r:id="rId43"/>
    <p:sldId id="271" r:id="rId44"/>
    <p:sldId id="272" r:id="rId45"/>
    <p:sldId id="273" r:id="rId46"/>
    <p:sldId id="274" r:id="rId47"/>
    <p:sldId id="275" r:id="rId48"/>
    <p:sldId id="276" r:id="rId49"/>
    <p:sldId id="277" r:id="rId50"/>
    <p:sldId id="278" r:id="rId51"/>
    <p:sldId id="279" r:id="rId52"/>
    <p:sldId id="280" r:id="rId53"/>
    <p:sldId id="281" r:id="rId54"/>
    <p:sldId id="282" r:id="rId55"/>
    <p:sldId id="283" r:id="rId56"/>
    <p:sldId id="284" r:id="rId57"/>
    <p:sldId id="285" r:id="rId58"/>
    <p:sldId id="286" r:id="rId59"/>
    <p:sldId id="287" r:id="rId60"/>
    <p:sldId id="288" r:id="rId61"/>
  </p:sldIdLst>
  <p:sldSz cx="18288000" cy="10287000"/>
  <p:notesSz cx="6858000" cy="9144000"/>
  <p:embeddedFontLst>
    <p:embeddedFont>
      <p:font typeface="Arimo" charset="1" panose="020B0604020202020204"/>
      <p:regular r:id="rId6"/>
    </p:embeddedFont>
    <p:embeddedFont>
      <p:font typeface="Arimo Bold" charset="1" panose="020B0704020202020204"/>
      <p:regular r:id="rId7"/>
    </p:embeddedFont>
    <p:embeddedFont>
      <p:font typeface="Arimo Italics" charset="1" panose="020B0604020202090204"/>
      <p:regular r:id="rId8"/>
    </p:embeddedFont>
    <p:embeddedFont>
      <p:font typeface="Arimo Bold Italics" charset="1" panose="020B0704020202090204"/>
      <p:regular r:id="rId9"/>
    </p:embeddedFont>
    <p:embeddedFont>
      <p:font typeface="Open Sans Extra Bold" charset="1" panose="020B0906030804020204"/>
      <p:regular r:id="rId10"/>
    </p:embeddedFont>
    <p:embeddedFont>
      <p:font typeface="Open Sans Extra Bold Italics" charset="1" panose="020B0906030804020204"/>
      <p:regular r:id="rId11"/>
    </p:embeddedFont>
    <p:embeddedFont>
      <p:font typeface="Proxima Nova" charset="1" panose="02000506030000020004"/>
      <p:regular r:id="rId12"/>
    </p:embeddedFont>
    <p:embeddedFont>
      <p:font typeface="Proxima Nova Bold" charset="1" panose="02000506030000020004"/>
      <p:regular r:id="rId13"/>
    </p:embeddedFont>
    <p:embeddedFont>
      <p:font typeface="Proxima Nova Italics" charset="1" panose="02000506030000020004"/>
      <p:regular r:id="rId14"/>
    </p:embeddedFont>
    <p:embeddedFont>
      <p:font typeface="Proxima Nova Bold Italics" charset="1" panose="02000506030000020004"/>
      <p:regular r:id="rId15"/>
    </p:embeddedFont>
    <p:embeddedFont>
      <p:font typeface="Proxima Nova Light" charset="1" panose="02000506030000020004"/>
      <p:regular r:id="rId16"/>
    </p:embeddedFont>
    <p:embeddedFont>
      <p:font typeface="Proxima Nova Light Italics" charset="1" panose="02000506030000020004"/>
      <p:regular r:id="rId17"/>
    </p:embeddedFont>
    <p:embeddedFont>
      <p:font typeface="Proxima Nova Heavy" charset="1" panose="02000506030000020004"/>
      <p:regular r:id="rId18"/>
    </p:embeddedFont>
    <p:embeddedFont>
      <p:font typeface="Proxima Nova Heavy Italics" charset="1" panose="02000506030000020004"/>
      <p:regular r:id="rId19"/>
    </p:embeddedFont>
    <p:embeddedFont>
      <p:font typeface="Open Sans" charset="1" panose="020B0606030504020204"/>
      <p:regular r:id="rId20"/>
    </p:embeddedFont>
    <p:embeddedFont>
      <p:font typeface="Open Sans Bold" charset="1" panose="020B0806030504020204"/>
      <p:regular r:id="rId21"/>
    </p:embeddedFont>
    <p:embeddedFont>
      <p:font typeface="Open Sans Italics" charset="1" panose="020B0606030504020204"/>
      <p:regular r:id="rId22"/>
    </p:embeddedFont>
    <p:embeddedFont>
      <p:font typeface="Open Sans Bold Italics" charset="1" panose="020B0806030504020204"/>
      <p:regular r:id="rId23"/>
    </p:embeddedFont>
    <p:embeddedFont>
      <p:font typeface="Open Sans Light" charset="1" panose="020B0306030504020204"/>
      <p:regular r:id="rId24"/>
    </p:embeddedFont>
    <p:embeddedFont>
      <p:font typeface="Open Sans Light Italics" charset="1" panose="020B0306030504020204"/>
      <p:regular r:id="rId25"/>
    </p:embeddedFont>
    <p:embeddedFont>
      <p:font typeface="Open Sans Ultra-Bold" charset="1" panose="00000000000000000000"/>
      <p:regular r:id="rId26"/>
    </p:embeddedFont>
    <p:embeddedFont>
      <p:font typeface="Open Sans Ultra-Bold Italics" charset="1" panose="00000000000000000000"/>
      <p:regular r:id="rId27"/>
    </p:embeddedFont>
    <p:embeddedFont>
      <p:font typeface="Magnolia Script" charset="1" panose="02000503070000020003"/>
      <p:regular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no"?><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22" Target="fonts/font22.fntdata" Type="http://schemas.openxmlformats.org/officeDocument/2006/relationships/font"/><Relationship Id="rId23" Target="fonts/font23.fntdata" Type="http://schemas.openxmlformats.org/officeDocument/2006/relationships/font"/><Relationship Id="rId24" Target="fonts/font24.fntdata" Type="http://schemas.openxmlformats.org/officeDocument/2006/relationships/font"/><Relationship Id="rId25" Target="fonts/font25.fntdata" Type="http://schemas.openxmlformats.org/officeDocument/2006/relationships/font"/><Relationship Id="rId26" Target="fonts/font26.fntdata" Type="http://schemas.openxmlformats.org/officeDocument/2006/relationships/font"/><Relationship Id="rId27" Target="fonts/font27.fntdata" Type="http://schemas.openxmlformats.org/officeDocument/2006/relationships/font"/><Relationship Id="rId28" Target="fonts/font28.fntdata" Type="http://schemas.openxmlformats.org/officeDocument/2006/relationships/font"/><Relationship Id="rId29" Target="slides/slide1.xml" Type="http://schemas.openxmlformats.org/officeDocument/2006/relationships/slide"/><Relationship Id="rId3" Target="viewProps.xml" Type="http://schemas.openxmlformats.org/officeDocument/2006/relationships/viewProps"/><Relationship Id="rId30" Target="slides/slide2.xml" Type="http://schemas.openxmlformats.org/officeDocument/2006/relationships/slide"/><Relationship Id="rId31" Target="slides/slide3.xml" Type="http://schemas.openxmlformats.org/officeDocument/2006/relationships/slide"/><Relationship Id="rId32" Target="slides/slide4.xml" Type="http://schemas.openxmlformats.org/officeDocument/2006/relationships/slide"/><Relationship Id="rId33" Target="slides/slide5.xml" Type="http://schemas.openxmlformats.org/officeDocument/2006/relationships/slide"/><Relationship Id="rId34" Target="slides/slide6.xml" Type="http://schemas.openxmlformats.org/officeDocument/2006/relationships/slide"/><Relationship Id="rId35" Target="slides/slide7.xml" Type="http://schemas.openxmlformats.org/officeDocument/2006/relationships/slide"/><Relationship Id="rId36" Target="slides/slide8.xml" Type="http://schemas.openxmlformats.org/officeDocument/2006/relationships/slide"/><Relationship Id="rId37" Target="slides/slide9.xml" Type="http://schemas.openxmlformats.org/officeDocument/2006/relationships/slide"/><Relationship Id="rId38" Target="slides/slide10.xml" Type="http://schemas.openxmlformats.org/officeDocument/2006/relationships/slide"/><Relationship Id="rId39" Target="slides/slide11.xml" Type="http://schemas.openxmlformats.org/officeDocument/2006/relationships/slide"/><Relationship Id="rId4" Target="theme/theme1.xml" Type="http://schemas.openxmlformats.org/officeDocument/2006/relationships/theme"/><Relationship Id="rId40" Target="slides/slide12.xml" Type="http://schemas.openxmlformats.org/officeDocument/2006/relationships/slide"/><Relationship Id="rId41" Target="slides/slide13.xml" Type="http://schemas.openxmlformats.org/officeDocument/2006/relationships/slide"/><Relationship Id="rId42" Target="slides/slide14.xml" Type="http://schemas.openxmlformats.org/officeDocument/2006/relationships/slide"/><Relationship Id="rId43" Target="slides/slide15.xml" Type="http://schemas.openxmlformats.org/officeDocument/2006/relationships/slide"/><Relationship Id="rId44" Target="slides/slide16.xml" Type="http://schemas.openxmlformats.org/officeDocument/2006/relationships/slide"/><Relationship Id="rId45" Target="slides/slide17.xml" Type="http://schemas.openxmlformats.org/officeDocument/2006/relationships/slide"/><Relationship Id="rId46" Target="slides/slide18.xml" Type="http://schemas.openxmlformats.org/officeDocument/2006/relationships/slide"/><Relationship Id="rId47" Target="slides/slide19.xml" Type="http://schemas.openxmlformats.org/officeDocument/2006/relationships/slide"/><Relationship Id="rId48" Target="slides/slide20.xml" Type="http://schemas.openxmlformats.org/officeDocument/2006/relationships/slide"/><Relationship Id="rId49" Target="slides/slide21.xml" Type="http://schemas.openxmlformats.org/officeDocument/2006/relationships/slide"/><Relationship Id="rId5" Target="tableStyles.xml" Type="http://schemas.openxmlformats.org/officeDocument/2006/relationships/tableStyles"/><Relationship Id="rId50" Target="slides/slide22.xml" Type="http://schemas.openxmlformats.org/officeDocument/2006/relationships/slide"/><Relationship Id="rId51" Target="slides/slide23.xml" Type="http://schemas.openxmlformats.org/officeDocument/2006/relationships/slide"/><Relationship Id="rId52" Target="slides/slide24.xml" Type="http://schemas.openxmlformats.org/officeDocument/2006/relationships/slide"/><Relationship Id="rId53" Target="slides/slide25.xml" Type="http://schemas.openxmlformats.org/officeDocument/2006/relationships/slide"/><Relationship Id="rId54" Target="slides/slide26.xml" Type="http://schemas.openxmlformats.org/officeDocument/2006/relationships/slide"/><Relationship Id="rId55" Target="slides/slide27.xml" Type="http://schemas.openxmlformats.org/officeDocument/2006/relationships/slide"/><Relationship Id="rId56" Target="slides/slide28.xml" Type="http://schemas.openxmlformats.org/officeDocument/2006/relationships/slide"/><Relationship Id="rId57" Target="slides/slide29.xml" Type="http://schemas.openxmlformats.org/officeDocument/2006/relationships/slide"/><Relationship Id="rId58" Target="slides/slide30.xml" Type="http://schemas.openxmlformats.org/officeDocument/2006/relationships/slide"/><Relationship Id="rId59" Target="slides/slide31.xml" Type="http://schemas.openxmlformats.org/officeDocument/2006/relationships/slide"/><Relationship Id="rId6" Target="fonts/font6.fntdata" Type="http://schemas.openxmlformats.org/officeDocument/2006/relationships/font"/><Relationship Id="rId60" Target="slides/slide32.xml" Type="http://schemas.openxmlformats.org/officeDocument/2006/relationships/slide"/><Relationship Id="rId61" Target="slides/slide33.xml" Type="http://schemas.openxmlformats.org/officeDocument/2006/relationships/slide"/><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no"?><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s>
</file>

<file path=ppt/slides/_rels/slide10.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5.png" Type="http://schemas.openxmlformats.org/officeDocument/2006/relationships/image"/><Relationship Id="rId3" Target="../media/image26.svg" Type="http://schemas.openxmlformats.org/officeDocument/2006/relationships/image"/><Relationship Id="rId4" Target="../media/image31.png" Type="http://schemas.openxmlformats.org/officeDocument/2006/relationships/image"/><Relationship Id="rId5" Target="../media/image32.svg" Type="http://schemas.openxmlformats.org/officeDocument/2006/relationships/image"/><Relationship Id="rId6" Target="../media/image35.png" Type="http://schemas.openxmlformats.org/officeDocument/2006/relationships/image"/><Relationship Id="rId7" Target="../media/image36.svg" Type="http://schemas.openxmlformats.org/officeDocument/2006/relationships/image"/><Relationship Id="rId8" Target="../media/image33.png" Type="http://schemas.openxmlformats.org/officeDocument/2006/relationships/image"/><Relationship Id="rId9" Target="../media/image34.svg" Type="http://schemas.openxmlformats.org/officeDocument/2006/relationships/image"/></Relationships>
</file>

<file path=ppt/slides/_rels/slide1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5.png" Type="http://schemas.openxmlformats.org/officeDocument/2006/relationships/image"/><Relationship Id="rId3" Target="../media/image26.svg" Type="http://schemas.openxmlformats.org/officeDocument/2006/relationships/image"/><Relationship Id="rId4" Target="../media/image31.png" Type="http://schemas.openxmlformats.org/officeDocument/2006/relationships/image"/><Relationship Id="rId5" Target="../media/image32.svg" Type="http://schemas.openxmlformats.org/officeDocument/2006/relationships/image"/><Relationship Id="rId6" Target="../media/image35.png" Type="http://schemas.openxmlformats.org/officeDocument/2006/relationships/image"/><Relationship Id="rId7" Target="../media/image36.svg" Type="http://schemas.openxmlformats.org/officeDocument/2006/relationships/image"/><Relationship Id="rId8" Target="../media/image33.png" Type="http://schemas.openxmlformats.org/officeDocument/2006/relationships/image"/><Relationship Id="rId9" Target="../media/image34.svg" Type="http://schemas.openxmlformats.org/officeDocument/2006/relationships/image"/></Relationships>
</file>

<file path=ppt/slides/_rels/slide12.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5.png" Type="http://schemas.openxmlformats.org/officeDocument/2006/relationships/image"/><Relationship Id="rId3" Target="../media/image26.svg" Type="http://schemas.openxmlformats.org/officeDocument/2006/relationships/image"/><Relationship Id="rId4" Target="../media/image31.png" Type="http://schemas.openxmlformats.org/officeDocument/2006/relationships/image"/><Relationship Id="rId5" Target="../media/image32.svg" Type="http://schemas.openxmlformats.org/officeDocument/2006/relationships/image"/><Relationship Id="rId6" Target="../media/image35.png" Type="http://schemas.openxmlformats.org/officeDocument/2006/relationships/image"/><Relationship Id="rId7" Target="../media/image36.svg" Type="http://schemas.openxmlformats.org/officeDocument/2006/relationships/image"/><Relationship Id="rId8" Target="../media/image33.png" Type="http://schemas.openxmlformats.org/officeDocument/2006/relationships/image"/><Relationship Id="rId9" Target="../media/image34.svg" Type="http://schemas.openxmlformats.org/officeDocument/2006/relationships/image"/></Relationships>
</file>

<file path=ppt/slides/_rels/slide13.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5.png" Type="http://schemas.openxmlformats.org/officeDocument/2006/relationships/image"/><Relationship Id="rId3" Target="../media/image26.svg" Type="http://schemas.openxmlformats.org/officeDocument/2006/relationships/image"/><Relationship Id="rId4" Target="../media/image31.png" Type="http://schemas.openxmlformats.org/officeDocument/2006/relationships/image"/><Relationship Id="rId5" Target="../media/image32.svg" Type="http://schemas.openxmlformats.org/officeDocument/2006/relationships/image"/><Relationship Id="rId6" Target="../media/image37.png" Type="http://schemas.openxmlformats.org/officeDocument/2006/relationships/image"/></Relationships>
</file>

<file path=ppt/slides/_rels/slide14.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5.png" Type="http://schemas.openxmlformats.org/officeDocument/2006/relationships/image"/><Relationship Id="rId3" Target="../media/image26.svg" Type="http://schemas.openxmlformats.org/officeDocument/2006/relationships/image"/><Relationship Id="rId4" Target="../media/image31.png" Type="http://schemas.openxmlformats.org/officeDocument/2006/relationships/image"/><Relationship Id="rId5" Target="../media/image32.svg" Type="http://schemas.openxmlformats.org/officeDocument/2006/relationships/image"/><Relationship Id="rId6" Target="../media/image38.png" Type="http://schemas.openxmlformats.org/officeDocument/2006/relationships/image"/></Relationships>
</file>

<file path=ppt/slides/_rels/slide15.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5.png" Type="http://schemas.openxmlformats.org/officeDocument/2006/relationships/image"/><Relationship Id="rId3" Target="../media/image26.svg" Type="http://schemas.openxmlformats.org/officeDocument/2006/relationships/image"/><Relationship Id="rId4" Target="../media/image31.png" Type="http://schemas.openxmlformats.org/officeDocument/2006/relationships/image"/><Relationship Id="rId5" Target="../media/image32.svg" Type="http://schemas.openxmlformats.org/officeDocument/2006/relationships/image"/><Relationship Id="rId6" Target="../media/image39.png" Type="http://schemas.openxmlformats.org/officeDocument/2006/relationships/image"/></Relationships>
</file>

<file path=ppt/slides/_rels/slide16.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5.png" Type="http://schemas.openxmlformats.org/officeDocument/2006/relationships/image"/><Relationship Id="rId3" Target="../media/image26.svg" Type="http://schemas.openxmlformats.org/officeDocument/2006/relationships/image"/><Relationship Id="rId4" Target="../media/image31.png" Type="http://schemas.openxmlformats.org/officeDocument/2006/relationships/image"/><Relationship Id="rId5" Target="../media/image32.svg" Type="http://schemas.openxmlformats.org/officeDocument/2006/relationships/image"/><Relationship Id="rId6" Target="../media/image40.png" Type="http://schemas.openxmlformats.org/officeDocument/2006/relationships/image"/></Relationships>
</file>

<file path=ppt/slides/_rels/slide17.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41.png" Type="http://schemas.openxmlformats.org/officeDocument/2006/relationships/image"/><Relationship Id="rId3" Target="../media/image42.svg" Type="http://schemas.openxmlformats.org/officeDocument/2006/relationships/image"/><Relationship Id="rId4" Target="../media/image43.png" Type="http://schemas.openxmlformats.org/officeDocument/2006/relationships/image"/><Relationship Id="rId5" Target="../media/image44.svg" Type="http://schemas.openxmlformats.org/officeDocument/2006/relationships/image"/><Relationship Id="rId6" Target="../media/image17.png" Type="http://schemas.openxmlformats.org/officeDocument/2006/relationships/image"/><Relationship Id="rId7" Target="../media/image18.svg" Type="http://schemas.openxmlformats.org/officeDocument/2006/relationships/image"/></Relationships>
</file>

<file path=ppt/slides/_rels/slide18.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1.png" Type="http://schemas.openxmlformats.org/officeDocument/2006/relationships/image"/><Relationship Id="rId3" Target="../media/image12.svg" Type="http://schemas.openxmlformats.org/officeDocument/2006/relationships/image"/><Relationship Id="rId4" Target="../media/image13.png" Type="http://schemas.openxmlformats.org/officeDocument/2006/relationships/image"/><Relationship Id="rId5" Target="../media/image14.svg" Type="http://schemas.openxmlformats.org/officeDocument/2006/relationships/image"/></Relationships>
</file>

<file path=ppt/slides/_rels/slide19.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1.png" Type="http://schemas.openxmlformats.org/officeDocument/2006/relationships/image"/><Relationship Id="rId3" Target="../media/image12.svg" Type="http://schemas.openxmlformats.org/officeDocument/2006/relationships/image"/><Relationship Id="rId4" Target="../media/image13.png" Type="http://schemas.openxmlformats.org/officeDocument/2006/relationships/image"/><Relationship Id="rId5" Target="../media/image14.svg" Type="http://schemas.openxmlformats.org/officeDocument/2006/relationships/image"/></Relationships>
</file>

<file path=ppt/slides/_rels/slide2.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 Id="rId3" Target="../media/image6.svg" Type="http://schemas.openxmlformats.org/officeDocument/2006/relationships/image"/><Relationship Id="rId4" Target="../media/image7.png" Type="http://schemas.openxmlformats.org/officeDocument/2006/relationships/image"/><Relationship Id="rId5" Target="../media/image8.svg" Type="http://schemas.openxmlformats.org/officeDocument/2006/relationships/image"/><Relationship Id="rId6" Target="../media/image9.png" Type="http://schemas.openxmlformats.org/officeDocument/2006/relationships/image"/><Relationship Id="rId7" Target="../media/image10.svg" Type="http://schemas.openxmlformats.org/officeDocument/2006/relationships/image"/></Relationships>
</file>

<file path=ppt/slides/_rels/slide20.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1.png" Type="http://schemas.openxmlformats.org/officeDocument/2006/relationships/image"/><Relationship Id="rId3" Target="../media/image12.svg" Type="http://schemas.openxmlformats.org/officeDocument/2006/relationships/image"/><Relationship Id="rId4" Target="../media/image13.png" Type="http://schemas.openxmlformats.org/officeDocument/2006/relationships/image"/><Relationship Id="rId5" Target="../media/image14.svg" Type="http://schemas.openxmlformats.org/officeDocument/2006/relationships/image"/></Relationships>
</file>

<file path=ppt/slides/_rels/slide2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1.png" Type="http://schemas.openxmlformats.org/officeDocument/2006/relationships/image"/><Relationship Id="rId3" Target="../media/image12.svg" Type="http://schemas.openxmlformats.org/officeDocument/2006/relationships/image"/><Relationship Id="rId4" Target="../media/image13.png" Type="http://schemas.openxmlformats.org/officeDocument/2006/relationships/image"/><Relationship Id="rId5" Target="../media/image14.svg" Type="http://schemas.openxmlformats.org/officeDocument/2006/relationships/image"/></Relationships>
</file>

<file path=ppt/slides/_rels/slide22.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1.png" Type="http://schemas.openxmlformats.org/officeDocument/2006/relationships/image"/><Relationship Id="rId3" Target="../media/image12.svg" Type="http://schemas.openxmlformats.org/officeDocument/2006/relationships/image"/><Relationship Id="rId4" Target="../media/image45.png" Type="http://schemas.openxmlformats.org/officeDocument/2006/relationships/image"/><Relationship Id="rId5" Target="../media/image46.png" Type="http://schemas.openxmlformats.org/officeDocument/2006/relationships/image"/><Relationship Id="rId6" Target="../media/image47.png" Type="http://schemas.openxmlformats.org/officeDocument/2006/relationships/image"/></Relationships>
</file>

<file path=ppt/slides/_rels/slide23.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1.png" Type="http://schemas.openxmlformats.org/officeDocument/2006/relationships/image"/><Relationship Id="rId3" Target="../media/image12.svg" Type="http://schemas.openxmlformats.org/officeDocument/2006/relationships/image"/></Relationships>
</file>

<file path=ppt/slides/_rels/slide24.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48.png" Type="http://schemas.openxmlformats.org/officeDocument/2006/relationships/image"/><Relationship Id="rId3" Target="../media/image49.png" Type="http://schemas.openxmlformats.org/officeDocument/2006/relationships/image"/><Relationship Id="rId4" Target="../media/image21.png" Type="http://schemas.openxmlformats.org/officeDocument/2006/relationships/image"/><Relationship Id="rId5" Target="../media/image22.svg" Type="http://schemas.openxmlformats.org/officeDocument/2006/relationships/image"/><Relationship Id="rId6" Target="../media/image50.gif" Type="http://schemas.openxmlformats.org/officeDocument/2006/relationships/image"/></Relationships>
</file>

<file path=ppt/slides/_rels/slide25.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1.png" Type="http://schemas.openxmlformats.org/officeDocument/2006/relationships/image"/><Relationship Id="rId3" Target="../media/image12.svg" Type="http://schemas.openxmlformats.org/officeDocument/2006/relationships/image"/></Relationships>
</file>

<file path=ppt/slides/_rels/slide26.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7.png" Type="http://schemas.openxmlformats.org/officeDocument/2006/relationships/image"/><Relationship Id="rId3" Target="../media/image18.svg" Type="http://schemas.openxmlformats.org/officeDocument/2006/relationships/image"/><Relationship Id="rId4" Target="../media/image23.png" Type="http://schemas.openxmlformats.org/officeDocument/2006/relationships/image"/><Relationship Id="rId5" Target="../media/image24.svg" Type="http://schemas.openxmlformats.org/officeDocument/2006/relationships/image"/></Relationships>
</file>

<file path=ppt/slides/_rels/slide27.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7.png" Type="http://schemas.openxmlformats.org/officeDocument/2006/relationships/image"/><Relationship Id="rId3" Target="../media/image18.svg" Type="http://schemas.openxmlformats.org/officeDocument/2006/relationships/image"/><Relationship Id="rId4" Target="../media/image23.png" Type="http://schemas.openxmlformats.org/officeDocument/2006/relationships/image"/><Relationship Id="rId5" Target="../media/image24.svg" Type="http://schemas.openxmlformats.org/officeDocument/2006/relationships/image"/></Relationships>
</file>

<file path=ppt/slides/_rels/slide28.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7.png" Type="http://schemas.openxmlformats.org/officeDocument/2006/relationships/image"/><Relationship Id="rId3" Target="../media/image18.svg" Type="http://schemas.openxmlformats.org/officeDocument/2006/relationships/image"/><Relationship Id="rId4" Target="../media/image23.png" Type="http://schemas.openxmlformats.org/officeDocument/2006/relationships/image"/><Relationship Id="rId5" Target="../media/image24.svg" Type="http://schemas.openxmlformats.org/officeDocument/2006/relationships/image"/><Relationship Id="rId6" Target="../media/image51.png" Type="http://schemas.openxmlformats.org/officeDocument/2006/relationships/image"/><Relationship Id="rId7" Target="../media/image21.png" Type="http://schemas.openxmlformats.org/officeDocument/2006/relationships/image"/><Relationship Id="rId8" Target="../media/image22.svg" Type="http://schemas.openxmlformats.org/officeDocument/2006/relationships/image"/><Relationship Id="rId9" Target="../media/image50.gif" Type="http://schemas.openxmlformats.org/officeDocument/2006/relationships/image"/></Relationships>
</file>

<file path=ppt/slides/_rels/slide29.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7.png" Type="http://schemas.openxmlformats.org/officeDocument/2006/relationships/image"/><Relationship Id="rId3" Target="../media/image18.svg" Type="http://schemas.openxmlformats.org/officeDocument/2006/relationships/image"/><Relationship Id="rId4" Target="../media/image23.png" Type="http://schemas.openxmlformats.org/officeDocument/2006/relationships/image"/><Relationship Id="rId5" Target="../media/image24.svg" Type="http://schemas.openxmlformats.org/officeDocument/2006/relationships/image"/></Relationships>
</file>

<file path=ppt/slides/_rels/slide3.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1.png" Type="http://schemas.openxmlformats.org/officeDocument/2006/relationships/image"/><Relationship Id="rId3" Target="../media/image12.svg" Type="http://schemas.openxmlformats.org/officeDocument/2006/relationships/image"/><Relationship Id="rId4" Target="../media/image13.png" Type="http://schemas.openxmlformats.org/officeDocument/2006/relationships/image"/><Relationship Id="rId5" Target="../media/image14.svg" Type="http://schemas.openxmlformats.org/officeDocument/2006/relationships/image"/><Relationship Id="rId6" Target="../media/image15.png" Type="http://schemas.openxmlformats.org/officeDocument/2006/relationships/image"/><Relationship Id="rId7" Target="../media/image16.svg" Type="http://schemas.openxmlformats.org/officeDocument/2006/relationships/image"/></Relationships>
</file>

<file path=ppt/slides/_rels/slide30.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52.png" Type="http://schemas.openxmlformats.org/officeDocument/2006/relationships/image"/><Relationship Id="rId3" Target="../media/image53.png" Type="http://schemas.openxmlformats.org/officeDocument/2006/relationships/image"/></Relationships>
</file>

<file path=ppt/slides/_rels/slide3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54.png" Type="http://schemas.openxmlformats.org/officeDocument/2006/relationships/image"/></Relationships>
</file>

<file path=ppt/slides/_rels/slide32.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55.png" Type="http://schemas.openxmlformats.org/officeDocument/2006/relationships/image"/><Relationship Id="rId3" Target="../media/image56.svg" Type="http://schemas.openxmlformats.org/officeDocument/2006/relationships/image"/><Relationship Id="rId4" Target="../media/image43.png" Type="http://schemas.openxmlformats.org/officeDocument/2006/relationships/image"/><Relationship Id="rId5" Target="../media/image44.svg" Type="http://schemas.openxmlformats.org/officeDocument/2006/relationships/image"/><Relationship Id="rId6" Target="../media/image11.png" Type="http://schemas.openxmlformats.org/officeDocument/2006/relationships/image"/><Relationship Id="rId7" Target="../media/image12.svg" Type="http://schemas.openxmlformats.org/officeDocument/2006/relationships/image"/></Relationships>
</file>

<file path=ppt/slides/_rels/slide33.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57.png" Type="http://schemas.openxmlformats.org/officeDocument/2006/relationships/image"/><Relationship Id="rId3" Target="../media/image58.svg" Type="http://schemas.openxmlformats.org/officeDocument/2006/relationships/image"/><Relationship Id="rId4" Target="../media/image59.png" Type="http://schemas.openxmlformats.org/officeDocument/2006/relationships/image"/><Relationship Id="rId5" Target="../media/image60.svg" Type="http://schemas.openxmlformats.org/officeDocument/2006/relationships/image"/><Relationship Id="rId6" Target="../media/image61.png" Type="http://schemas.openxmlformats.org/officeDocument/2006/relationships/image"/><Relationship Id="rId7" Target="../media/image62.svg" Type="http://schemas.openxmlformats.org/officeDocument/2006/relationships/image"/><Relationship Id="rId8" Target="../media/image63.png" Type="http://schemas.openxmlformats.org/officeDocument/2006/relationships/image"/><Relationship Id="rId9" Target="../media/image64.svg" Type="http://schemas.openxmlformats.org/officeDocument/2006/relationships/image"/></Relationships>
</file>

<file path=ppt/slides/_rels/slide4.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7.png" Type="http://schemas.openxmlformats.org/officeDocument/2006/relationships/image"/><Relationship Id="rId3" Target="../media/image18.svg" Type="http://schemas.openxmlformats.org/officeDocument/2006/relationships/image"/><Relationship Id="rId4" Target="../media/image19.png" Type="http://schemas.openxmlformats.org/officeDocument/2006/relationships/image"/><Relationship Id="rId5" Target="../media/image20.svg" Type="http://schemas.openxmlformats.org/officeDocument/2006/relationships/image"/><Relationship Id="rId6" Target="../media/image21.png" Type="http://schemas.openxmlformats.org/officeDocument/2006/relationships/image"/><Relationship Id="rId7" Target="../media/image22.svg" Type="http://schemas.openxmlformats.org/officeDocument/2006/relationships/image"/></Relationships>
</file>

<file path=ppt/slides/_rels/slide5.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7.png" Type="http://schemas.openxmlformats.org/officeDocument/2006/relationships/image"/><Relationship Id="rId3" Target="../media/image18.svg" Type="http://schemas.openxmlformats.org/officeDocument/2006/relationships/image"/><Relationship Id="rId4" Target="../media/image23.png" Type="http://schemas.openxmlformats.org/officeDocument/2006/relationships/image"/><Relationship Id="rId5" Target="../media/image24.svg" Type="http://schemas.openxmlformats.org/officeDocument/2006/relationships/image"/></Relationships>
</file>

<file path=ppt/slides/_rels/slide6.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7.png" Type="http://schemas.openxmlformats.org/officeDocument/2006/relationships/image"/><Relationship Id="rId3" Target="../media/image18.svg" Type="http://schemas.openxmlformats.org/officeDocument/2006/relationships/image"/><Relationship Id="rId4" Target="../media/image23.png" Type="http://schemas.openxmlformats.org/officeDocument/2006/relationships/image"/><Relationship Id="rId5" Target="../media/image24.svg" Type="http://schemas.openxmlformats.org/officeDocument/2006/relationships/image"/></Relationships>
</file>

<file path=ppt/slides/_rels/slide7.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5.png" Type="http://schemas.openxmlformats.org/officeDocument/2006/relationships/image"/><Relationship Id="rId3" Target="../media/image26.svg" Type="http://schemas.openxmlformats.org/officeDocument/2006/relationships/image"/><Relationship Id="rId4" Target="../media/image27.png" Type="http://schemas.openxmlformats.org/officeDocument/2006/relationships/image"/><Relationship Id="rId5" Target="../media/image28.svg" Type="http://schemas.openxmlformats.org/officeDocument/2006/relationships/image"/></Relationships>
</file>

<file path=ppt/slides/_rels/slide8.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9.png" Type="http://schemas.openxmlformats.org/officeDocument/2006/relationships/image"/><Relationship Id="rId3" Target="../media/image30.svg" Type="http://schemas.openxmlformats.org/officeDocument/2006/relationships/image"/><Relationship Id="rId4" Target="../media/image31.png" Type="http://schemas.openxmlformats.org/officeDocument/2006/relationships/image"/><Relationship Id="rId5" Target="../media/image32.svg" Type="http://schemas.openxmlformats.org/officeDocument/2006/relationships/image"/><Relationship Id="rId6" Target="../media/image33.png" Type="http://schemas.openxmlformats.org/officeDocument/2006/relationships/image"/><Relationship Id="rId7" Target="../media/image34.svg" Type="http://schemas.openxmlformats.org/officeDocument/2006/relationships/image"/></Relationships>
</file>

<file path=ppt/slides/_rels/slide9.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5.png" Type="http://schemas.openxmlformats.org/officeDocument/2006/relationships/image"/><Relationship Id="rId3" Target="../media/image26.svg" Type="http://schemas.openxmlformats.org/officeDocument/2006/relationships/image"/><Relationship Id="rId4" Target="../media/image31.png" Type="http://schemas.openxmlformats.org/officeDocument/2006/relationships/image"/><Relationship Id="rId5" Target="../media/image32.svg" Type="http://schemas.openxmlformats.org/officeDocument/2006/relationships/image"/><Relationship Id="rId6" Target="../media/image35.png" Type="http://schemas.openxmlformats.org/officeDocument/2006/relationships/image"/><Relationship Id="rId7" Target="../media/image36.svg" Type="http://schemas.openxmlformats.org/officeDocument/2006/relationships/image"/><Relationship Id="rId8" Target="../media/image33.png" Type="http://schemas.openxmlformats.org/officeDocument/2006/relationships/image"/><Relationship Id="rId9" Target="../media/image34.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5684479">
            <a:off x="14695182" y="6516833"/>
            <a:ext cx="5137453" cy="4804757"/>
          </a:xfrm>
          <a:custGeom>
            <a:avLst/>
            <a:gdLst/>
            <a:ahLst/>
            <a:cxnLst/>
            <a:rect r="r" b="b" t="t" l="l"/>
            <a:pathLst>
              <a:path h="4804757" w="5137453">
                <a:moveTo>
                  <a:pt x="0" y="0"/>
                </a:moveTo>
                <a:lnTo>
                  <a:pt x="5137453" y="0"/>
                </a:lnTo>
                <a:lnTo>
                  <a:pt x="5137453" y="4804757"/>
                </a:lnTo>
                <a:lnTo>
                  <a:pt x="0" y="4804757"/>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5400000">
            <a:off x="-1210660" y="-989201"/>
            <a:ext cx="5619589" cy="5255670"/>
          </a:xfrm>
          <a:custGeom>
            <a:avLst/>
            <a:gdLst/>
            <a:ahLst/>
            <a:cxnLst/>
            <a:rect r="r" b="b" t="t" l="l"/>
            <a:pathLst>
              <a:path h="5255670" w="5619589">
                <a:moveTo>
                  <a:pt x="0" y="0"/>
                </a:moveTo>
                <a:lnTo>
                  <a:pt x="5619589" y="0"/>
                </a:lnTo>
                <a:lnTo>
                  <a:pt x="5619589" y="5255669"/>
                </a:lnTo>
                <a:lnTo>
                  <a:pt x="0" y="525566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1816550">
            <a:off x="-1712897" y="8499236"/>
            <a:ext cx="8718707" cy="3760358"/>
          </a:xfrm>
          <a:custGeom>
            <a:avLst/>
            <a:gdLst/>
            <a:ahLst/>
            <a:cxnLst/>
            <a:rect r="r" b="b" t="t" l="l"/>
            <a:pathLst>
              <a:path h="3760358" w="8718707">
                <a:moveTo>
                  <a:pt x="0" y="0"/>
                </a:moveTo>
                <a:lnTo>
                  <a:pt x="8718708" y="0"/>
                </a:lnTo>
                <a:lnTo>
                  <a:pt x="8718708" y="3760358"/>
                </a:lnTo>
                <a:lnTo>
                  <a:pt x="0" y="3760358"/>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8277046">
            <a:off x="12472299" y="-847192"/>
            <a:ext cx="8698829" cy="3751785"/>
          </a:xfrm>
          <a:custGeom>
            <a:avLst/>
            <a:gdLst/>
            <a:ahLst/>
            <a:cxnLst/>
            <a:rect r="r" b="b" t="t" l="l"/>
            <a:pathLst>
              <a:path h="3751785" w="8698829">
                <a:moveTo>
                  <a:pt x="0" y="0"/>
                </a:moveTo>
                <a:lnTo>
                  <a:pt x="8698829" y="0"/>
                </a:lnTo>
                <a:lnTo>
                  <a:pt x="8698829" y="3751784"/>
                </a:lnTo>
                <a:lnTo>
                  <a:pt x="0" y="375178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6" id="6"/>
          <p:cNvSpPr txBox="true"/>
          <p:nvPr/>
        </p:nvSpPr>
        <p:spPr>
          <a:xfrm rot="0">
            <a:off x="3600893" y="3200400"/>
            <a:ext cx="11086213" cy="3886200"/>
          </a:xfrm>
          <a:prstGeom prst="rect">
            <a:avLst/>
          </a:prstGeom>
        </p:spPr>
        <p:txBody>
          <a:bodyPr anchor="t" rtlCol="false" tIns="0" lIns="0" bIns="0" rIns="0">
            <a:spAutoFit/>
          </a:bodyPr>
          <a:lstStyle/>
          <a:p>
            <a:pPr algn="ctr">
              <a:lnSpc>
                <a:spcPts val="15360"/>
              </a:lnSpc>
            </a:pPr>
            <a:r>
              <a:rPr lang="en-US" sz="12800">
                <a:solidFill>
                  <a:srgbClr val="343434"/>
                </a:solidFill>
                <a:latin typeface="Open Sans Bold"/>
              </a:rPr>
              <a:t>MANAJEMEN PERSEDIAAN</a:t>
            </a:r>
          </a:p>
        </p:txBody>
      </p:sp>
      <p:sp>
        <p:nvSpPr>
          <p:cNvPr name="TextBox 7" id="7"/>
          <p:cNvSpPr txBox="true"/>
          <p:nvPr/>
        </p:nvSpPr>
        <p:spPr>
          <a:xfrm rot="0">
            <a:off x="4768728" y="7453267"/>
            <a:ext cx="8750544" cy="580390"/>
          </a:xfrm>
          <a:prstGeom prst="rect">
            <a:avLst/>
          </a:prstGeom>
        </p:spPr>
        <p:txBody>
          <a:bodyPr anchor="t" rtlCol="false" tIns="0" lIns="0" bIns="0" rIns="0">
            <a:spAutoFit/>
          </a:bodyPr>
          <a:lstStyle/>
          <a:p>
            <a:pPr algn="ctr">
              <a:lnSpc>
                <a:spcPts val="4759"/>
              </a:lnSpc>
            </a:pPr>
            <a:r>
              <a:rPr lang="en-US" sz="3399">
                <a:solidFill>
                  <a:srgbClr val="343434"/>
                </a:solidFill>
                <a:latin typeface="Open Sans"/>
              </a:rPr>
              <a:t>BY: Chusnul Maulidina Hidayat, S.M., M.M.</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476285">
            <a:off x="-2806917" y="-4256124"/>
            <a:ext cx="7906493" cy="9054418"/>
          </a:xfrm>
          <a:custGeom>
            <a:avLst/>
            <a:gdLst/>
            <a:ahLst/>
            <a:cxnLst/>
            <a:rect r="r" b="b" t="t" l="l"/>
            <a:pathLst>
              <a:path h="9054418" w="7906493">
                <a:moveTo>
                  <a:pt x="0" y="0"/>
                </a:moveTo>
                <a:lnTo>
                  <a:pt x="7906493" y="0"/>
                </a:lnTo>
                <a:lnTo>
                  <a:pt x="7906493" y="9054417"/>
                </a:lnTo>
                <a:lnTo>
                  <a:pt x="0" y="9054417"/>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2379074" y="-779705"/>
            <a:ext cx="6815548" cy="4634573"/>
          </a:xfrm>
          <a:custGeom>
            <a:avLst/>
            <a:gdLst/>
            <a:ahLst/>
            <a:cxnLst/>
            <a:rect r="r" b="b" t="t" l="l"/>
            <a:pathLst>
              <a:path h="4634573" w="6815548">
                <a:moveTo>
                  <a:pt x="0" y="0"/>
                </a:moveTo>
                <a:lnTo>
                  <a:pt x="6815548" y="0"/>
                </a:lnTo>
                <a:lnTo>
                  <a:pt x="6815548" y="4634573"/>
                </a:lnTo>
                <a:lnTo>
                  <a:pt x="0" y="4634573"/>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13365030" y="6462587"/>
            <a:ext cx="6685401" cy="5591426"/>
          </a:xfrm>
          <a:custGeom>
            <a:avLst/>
            <a:gdLst/>
            <a:ahLst/>
            <a:cxnLst/>
            <a:rect r="r" b="b" t="t" l="l"/>
            <a:pathLst>
              <a:path h="5591426" w="6685401">
                <a:moveTo>
                  <a:pt x="0" y="0"/>
                </a:moveTo>
                <a:lnTo>
                  <a:pt x="6685401" y="0"/>
                </a:lnTo>
                <a:lnTo>
                  <a:pt x="6685401" y="5591426"/>
                </a:lnTo>
                <a:lnTo>
                  <a:pt x="0" y="559142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5" id="5"/>
          <p:cNvSpPr txBox="true"/>
          <p:nvPr/>
        </p:nvSpPr>
        <p:spPr>
          <a:xfrm rot="0">
            <a:off x="3479375" y="2555128"/>
            <a:ext cx="12829714" cy="5434330"/>
          </a:xfrm>
          <a:prstGeom prst="rect">
            <a:avLst/>
          </a:prstGeom>
        </p:spPr>
        <p:txBody>
          <a:bodyPr anchor="t" rtlCol="false" tIns="0" lIns="0" bIns="0" rIns="0">
            <a:spAutoFit/>
          </a:bodyPr>
          <a:lstStyle/>
          <a:p>
            <a:pPr>
              <a:lnSpc>
                <a:spcPts val="3919"/>
              </a:lnSpc>
            </a:pPr>
            <a:r>
              <a:rPr lang="en-US" sz="2799">
                <a:solidFill>
                  <a:srgbClr val="000000"/>
                </a:solidFill>
                <a:latin typeface="Open Sans"/>
              </a:rPr>
              <a:t>Metode ini menghitung barang yang terakhir kali dibeli / masuk Gudang akan langsung dijual ketika ada transaksi penjualan.</a:t>
            </a:r>
          </a:p>
          <a:p>
            <a:pPr>
              <a:lnSpc>
                <a:spcPts val="3919"/>
              </a:lnSpc>
            </a:pPr>
          </a:p>
          <a:p>
            <a:pPr>
              <a:lnSpc>
                <a:spcPts val="3919"/>
              </a:lnSpc>
            </a:pPr>
            <a:r>
              <a:rPr lang="en-US" sz="2799">
                <a:solidFill>
                  <a:srgbClr val="000000"/>
                </a:solidFill>
                <a:latin typeface="Open Sans"/>
              </a:rPr>
              <a:t>Contoh :</a:t>
            </a:r>
          </a:p>
          <a:p>
            <a:pPr>
              <a:lnSpc>
                <a:spcPts val="3919"/>
              </a:lnSpc>
            </a:pPr>
            <a:r>
              <a:rPr lang="en-US" sz="2799">
                <a:solidFill>
                  <a:srgbClr val="000000"/>
                </a:solidFill>
                <a:latin typeface="Open Sans"/>
              </a:rPr>
              <a:t>Yang pertama 1000 unit harga 1.000</a:t>
            </a:r>
          </a:p>
          <a:p>
            <a:pPr>
              <a:lnSpc>
                <a:spcPts val="3919"/>
              </a:lnSpc>
            </a:pPr>
            <a:r>
              <a:rPr lang="en-US" sz="2799">
                <a:solidFill>
                  <a:srgbClr val="000000"/>
                </a:solidFill>
                <a:latin typeface="Open Sans"/>
              </a:rPr>
              <a:t>Yang kedua 1000 unit harga 1.500</a:t>
            </a:r>
          </a:p>
          <a:p>
            <a:pPr>
              <a:lnSpc>
                <a:spcPts val="3919"/>
              </a:lnSpc>
            </a:pPr>
            <a:r>
              <a:rPr lang="en-US" sz="2799">
                <a:solidFill>
                  <a:srgbClr val="000000"/>
                </a:solidFill>
                <a:latin typeface="Open Sans"/>
              </a:rPr>
              <a:t>Yang ketiga 1000 unit harga 2.000</a:t>
            </a:r>
          </a:p>
          <a:p>
            <a:pPr>
              <a:lnSpc>
                <a:spcPts val="3919"/>
              </a:lnSpc>
            </a:pPr>
          </a:p>
          <a:p>
            <a:pPr>
              <a:lnSpc>
                <a:spcPts val="3919"/>
              </a:lnSpc>
            </a:pPr>
            <a:r>
              <a:rPr lang="en-US" sz="2799">
                <a:solidFill>
                  <a:srgbClr val="000000"/>
                </a:solidFill>
                <a:latin typeface="Open Sans"/>
              </a:rPr>
              <a:t>Lalu, jika kita akan menjual barang 500 unit, yang keluar terlebih dahulu adalah unit pada harga 2.000.</a:t>
            </a:r>
          </a:p>
          <a:p>
            <a:pPr>
              <a:lnSpc>
                <a:spcPts val="3919"/>
              </a:lnSpc>
            </a:pPr>
          </a:p>
        </p:txBody>
      </p:sp>
      <p:sp>
        <p:nvSpPr>
          <p:cNvPr name="Freeform 6" id="6"/>
          <p:cNvSpPr/>
          <p:nvPr/>
        </p:nvSpPr>
        <p:spPr>
          <a:xfrm flipH="false" flipV="false" rot="0">
            <a:off x="6945370" y="421079"/>
            <a:ext cx="5897725" cy="1629917"/>
          </a:xfrm>
          <a:custGeom>
            <a:avLst/>
            <a:gdLst/>
            <a:ahLst/>
            <a:cxnLst/>
            <a:rect r="r" b="b" t="t" l="l"/>
            <a:pathLst>
              <a:path h="1629917" w="5897725">
                <a:moveTo>
                  <a:pt x="0" y="0"/>
                </a:moveTo>
                <a:lnTo>
                  <a:pt x="5897725" y="0"/>
                </a:lnTo>
                <a:lnTo>
                  <a:pt x="5897725" y="1629916"/>
                </a:lnTo>
                <a:lnTo>
                  <a:pt x="0" y="1629916"/>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7" id="7"/>
          <p:cNvSpPr txBox="true"/>
          <p:nvPr/>
        </p:nvSpPr>
        <p:spPr>
          <a:xfrm rot="0">
            <a:off x="9077648" y="508881"/>
            <a:ext cx="2569938" cy="1028700"/>
          </a:xfrm>
          <a:prstGeom prst="rect">
            <a:avLst/>
          </a:prstGeom>
        </p:spPr>
        <p:txBody>
          <a:bodyPr anchor="t" rtlCol="false" tIns="0" lIns="0" bIns="0" rIns="0">
            <a:spAutoFit/>
          </a:bodyPr>
          <a:lstStyle/>
          <a:p>
            <a:pPr algn="just">
              <a:lnSpc>
                <a:spcPts val="8400"/>
              </a:lnSpc>
            </a:pPr>
            <a:r>
              <a:rPr lang="en-US" sz="6000">
                <a:solidFill>
                  <a:srgbClr val="000000"/>
                </a:solidFill>
                <a:latin typeface="Open Sans Bold"/>
              </a:rPr>
              <a:t>LIFO</a:t>
            </a:r>
          </a:p>
        </p:txBody>
      </p:sp>
    </p:spTree>
  </p:cSld>
  <p:clrMapOvr>
    <a:masterClrMapping/>
  </p:clrMapOvr>
  <p:transition spd="fast">
    <p:fade/>
  </p:transition>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476285">
            <a:off x="-2806917" y="-4256124"/>
            <a:ext cx="7906493" cy="9054418"/>
          </a:xfrm>
          <a:custGeom>
            <a:avLst/>
            <a:gdLst/>
            <a:ahLst/>
            <a:cxnLst/>
            <a:rect r="r" b="b" t="t" l="l"/>
            <a:pathLst>
              <a:path h="9054418" w="7906493">
                <a:moveTo>
                  <a:pt x="0" y="0"/>
                </a:moveTo>
                <a:lnTo>
                  <a:pt x="7906493" y="0"/>
                </a:lnTo>
                <a:lnTo>
                  <a:pt x="7906493" y="9054417"/>
                </a:lnTo>
                <a:lnTo>
                  <a:pt x="0" y="9054417"/>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2379074" y="-779705"/>
            <a:ext cx="6815548" cy="4634573"/>
          </a:xfrm>
          <a:custGeom>
            <a:avLst/>
            <a:gdLst/>
            <a:ahLst/>
            <a:cxnLst/>
            <a:rect r="r" b="b" t="t" l="l"/>
            <a:pathLst>
              <a:path h="4634573" w="6815548">
                <a:moveTo>
                  <a:pt x="0" y="0"/>
                </a:moveTo>
                <a:lnTo>
                  <a:pt x="6815548" y="0"/>
                </a:lnTo>
                <a:lnTo>
                  <a:pt x="6815548" y="4634573"/>
                </a:lnTo>
                <a:lnTo>
                  <a:pt x="0" y="4634573"/>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13365030" y="6462587"/>
            <a:ext cx="6685401" cy="5591426"/>
          </a:xfrm>
          <a:custGeom>
            <a:avLst/>
            <a:gdLst/>
            <a:ahLst/>
            <a:cxnLst/>
            <a:rect r="r" b="b" t="t" l="l"/>
            <a:pathLst>
              <a:path h="5591426" w="6685401">
                <a:moveTo>
                  <a:pt x="0" y="0"/>
                </a:moveTo>
                <a:lnTo>
                  <a:pt x="6685401" y="0"/>
                </a:lnTo>
                <a:lnTo>
                  <a:pt x="6685401" y="5591426"/>
                </a:lnTo>
                <a:lnTo>
                  <a:pt x="0" y="559142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5" id="5"/>
          <p:cNvSpPr txBox="true"/>
          <p:nvPr/>
        </p:nvSpPr>
        <p:spPr>
          <a:xfrm rot="0">
            <a:off x="3479375" y="2555128"/>
            <a:ext cx="12829714" cy="4939030"/>
          </a:xfrm>
          <a:prstGeom prst="rect">
            <a:avLst/>
          </a:prstGeom>
        </p:spPr>
        <p:txBody>
          <a:bodyPr anchor="t" rtlCol="false" tIns="0" lIns="0" bIns="0" rIns="0">
            <a:spAutoFit/>
          </a:bodyPr>
          <a:lstStyle/>
          <a:p>
            <a:pPr>
              <a:lnSpc>
                <a:spcPts val="3919"/>
              </a:lnSpc>
            </a:pPr>
            <a:r>
              <a:rPr lang="en-US" sz="2799">
                <a:solidFill>
                  <a:srgbClr val="000000"/>
                </a:solidFill>
                <a:latin typeface="Open Sans"/>
              </a:rPr>
              <a:t>Merata-rata jumlah stok yang ada digudang</a:t>
            </a:r>
          </a:p>
          <a:p>
            <a:pPr>
              <a:lnSpc>
                <a:spcPts val="3919"/>
              </a:lnSpc>
            </a:pPr>
          </a:p>
          <a:p>
            <a:pPr>
              <a:lnSpc>
                <a:spcPts val="3919"/>
              </a:lnSpc>
            </a:pPr>
            <a:r>
              <a:rPr lang="en-US" sz="2799">
                <a:solidFill>
                  <a:srgbClr val="000000"/>
                </a:solidFill>
                <a:latin typeface="Open Sans"/>
              </a:rPr>
              <a:t>Contoh :</a:t>
            </a:r>
          </a:p>
          <a:p>
            <a:pPr>
              <a:lnSpc>
                <a:spcPts val="3919"/>
              </a:lnSpc>
            </a:pPr>
            <a:r>
              <a:rPr lang="en-US" sz="2799">
                <a:solidFill>
                  <a:srgbClr val="000000"/>
                </a:solidFill>
                <a:latin typeface="Open Sans"/>
              </a:rPr>
              <a:t>Yang pertama 1000 unit harga 1.000</a:t>
            </a:r>
          </a:p>
          <a:p>
            <a:pPr>
              <a:lnSpc>
                <a:spcPts val="3919"/>
              </a:lnSpc>
            </a:pPr>
            <a:r>
              <a:rPr lang="en-US" sz="2799">
                <a:solidFill>
                  <a:srgbClr val="000000"/>
                </a:solidFill>
                <a:latin typeface="Open Sans"/>
              </a:rPr>
              <a:t>Yang kedua 1000 unit harga 1.500</a:t>
            </a:r>
          </a:p>
          <a:p>
            <a:pPr>
              <a:lnSpc>
                <a:spcPts val="3919"/>
              </a:lnSpc>
            </a:pPr>
          </a:p>
          <a:p>
            <a:pPr>
              <a:lnSpc>
                <a:spcPts val="3919"/>
              </a:lnSpc>
            </a:pPr>
            <a:r>
              <a:rPr lang="en-US" sz="2799">
                <a:solidFill>
                  <a:srgbClr val="000000"/>
                </a:solidFill>
                <a:latin typeface="Open Sans"/>
              </a:rPr>
              <a:t>Lalu, jika kita akan menjual barang 500 unit, yang keluar terlebih dahulu adalah unit pada harga 1.000 dan sisanya dirata-rata (sisastok barang 1.500 dengan harga (1.000+1.500)/2 = 1.250.</a:t>
            </a:r>
          </a:p>
          <a:p>
            <a:pPr>
              <a:lnSpc>
                <a:spcPts val="3919"/>
              </a:lnSpc>
            </a:pPr>
          </a:p>
        </p:txBody>
      </p:sp>
      <p:sp>
        <p:nvSpPr>
          <p:cNvPr name="Freeform 6" id="6"/>
          <p:cNvSpPr/>
          <p:nvPr/>
        </p:nvSpPr>
        <p:spPr>
          <a:xfrm flipH="false" flipV="false" rot="0">
            <a:off x="6945370" y="421079"/>
            <a:ext cx="5897725" cy="1629917"/>
          </a:xfrm>
          <a:custGeom>
            <a:avLst/>
            <a:gdLst/>
            <a:ahLst/>
            <a:cxnLst/>
            <a:rect r="r" b="b" t="t" l="l"/>
            <a:pathLst>
              <a:path h="1629917" w="5897725">
                <a:moveTo>
                  <a:pt x="0" y="0"/>
                </a:moveTo>
                <a:lnTo>
                  <a:pt x="5897725" y="0"/>
                </a:lnTo>
                <a:lnTo>
                  <a:pt x="5897725" y="1629916"/>
                </a:lnTo>
                <a:lnTo>
                  <a:pt x="0" y="1629916"/>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7" id="7"/>
          <p:cNvSpPr txBox="true"/>
          <p:nvPr/>
        </p:nvSpPr>
        <p:spPr>
          <a:xfrm rot="0">
            <a:off x="8282518" y="508881"/>
            <a:ext cx="4287382" cy="1028700"/>
          </a:xfrm>
          <a:prstGeom prst="rect">
            <a:avLst/>
          </a:prstGeom>
        </p:spPr>
        <p:txBody>
          <a:bodyPr anchor="t" rtlCol="false" tIns="0" lIns="0" bIns="0" rIns="0">
            <a:spAutoFit/>
          </a:bodyPr>
          <a:lstStyle/>
          <a:p>
            <a:pPr algn="just">
              <a:lnSpc>
                <a:spcPts val="8400"/>
              </a:lnSpc>
            </a:pPr>
            <a:r>
              <a:rPr lang="en-US" sz="6000">
                <a:solidFill>
                  <a:srgbClr val="000000"/>
                </a:solidFill>
                <a:latin typeface="Open Sans Bold"/>
              </a:rPr>
              <a:t>AVERAGE</a:t>
            </a:r>
          </a:p>
        </p:txBody>
      </p:sp>
    </p:spTree>
  </p:cSld>
  <p:clrMapOvr>
    <a:masterClrMapping/>
  </p:clrMapOvr>
  <p:transition spd="fast">
    <p:fade/>
  </p:transition>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476285">
            <a:off x="-2806917" y="-4256124"/>
            <a:ext cx="7906493" cy="9054418"/>
          </a:xfrm>
          <a:custGeom>
            <a:avLst/>
            <a:gdLst/>
            <a:ahLst/>
            <a:cxnLst/>
            <a:rect r="r" b="b" t="t" l="l"/>
            <a:pathLst>
              <a:path h="9054418" w="7906493">
                <a:moveTo>
                  <a:pt x="0" y="0"/>
                </a:moveTo>
                <a:lnTo>
                  <a:pt x="7906493" y="0"/>
                </a:lnTo>
                <a:lnTo>
                  <a:pt x="7906493" y="9054417"/>
                </a:lnTo>
                <a:lnTo>
                  <a:pt x="0" y="9054417"/>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2379074" y="-779705"/>
            <a:ext cx="6815548" cy="4634573"/>
          </a:xfrm>
          <a:custGeom>
            <a:avLst/>
            <a:gdLst/>
            <a:ahLst/>
            <a:cxnLst/>
            <a:rect r="r" b="b" t="t" l="l"/>
            <a:pathLst>
              <a:path h="4634573" w="6815548">
                <a:moveTo>
                  <a:pt x="0" y="0"/>
                </a:moveTo>
                <a:lnTo>
                  <a:pt x="6815548" y="0"/>
                </a:lnTo>
                <a:lnTo>
                  <a:pt x="6815548" y="4634573"/>
                </a:lnTo>
                <a:lnTo>
                  <a:pt x="0" y="4634573"/>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13365030" y="6462587"/>
            <a:ext cx="6685401" cy="5591426"/>
          </a:xfrm>
          <a:custGeom>
            <a:avLst/>
            <a:gdLst/>
            <a:ahLst/>
            <a:cxnLst/>
            <a:rect r="r" b="b" t="t" l="l"/>
            <a:pathLst>
              <a:path h="5591426" w="6685401">
                <a:moveTo>
                  <a:pt x="0" y="0"/>
                </a:moveTo>
                <a:lnTo>
                  <a:pt x="6685401" y="0"/>
                </a:lnTo>
                <a:lnTo>
                  <a:pt x="6685401" y="5591426"/>
                </a:lnTo>
                <a:lnTo>
                  <a:pt x="0" y="559142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false" rot="0">
            <a:off x="3892437" y="3312915"/>
            <a:ext cx="11396838" cy="3149672"/>
          </a:xfrm>
          <a:custGeom>
            <a:avLst/>
            <a:gdLst/>
            <a:ahLst/>
            <a:cxnLst/>
            <a:rect r="r" b="b" t="t" l="l"/>
            <a:pathLst>
              <a:path h="3149672" w="11396838">
                <a:moveTo>
                  <a:pt x="0" y="0"/>
                </a:moveTo>
                <a:lnTo>
                  <a:pt x="11396839" y="0"/>
                </a:lnTo>
                <a:lnTo>
                  <a:pt x="11396839" y="3149672"/>
                </a:lnTo>
                <a:lnTo>
                  <a:pt x="0" y="3149672"/>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6" id="6"/>
          <p:cNvSpPr txBox="true"/>
          <p:nvPr/>
        </p:nvSpPr>
        <p:spPr>
          <a:xfrm rot="0">
            <a:off x="3892437" y="3292984"/>
            <a:ext cx="11396838" cy="2007885"/>
          </a:xfrm>
          <a:prstGeom prst="rect">
            <a:avLst/>
          </a:prstGeom>
        </p:spPr>
        <p:txBody>
          <a:bodyPr anchor="t" rtlCol="false" tIns="0" lIns="0" bIns="0" rIns="0">
            <a:spAutoFit/>
          </a:bodyPr>
          <a:lstStyle/>
          <a:p>
            <a:pPr algn="ctr">
              <a:lnSpc>
                <a:spcPts val="5354"/>
              </a:lnSpc>
              <a:spcBef>
                <a:spcPct val="0"/>
              </a:spcBef>
            </a:pPr>
            <a:r>
              <a:rPr lang="en-US" sz="3824">
                <a:solidFill>
                  <a:srgbClr val="000000"/>
                </a:solidFill>
                <a:latin typeface="Open Sans Bold"/>
              </a:rPr>
              <a:t>Dalam pencatatan persediaan yang diperhatikan hanyalah harga beli saja, harga jual diabaikan !</a:t>
            </a:r>
          </a:p>
        </p:txBody>
      </p:sp>
    </p:spTree>
  </p:cSld>
  <p:clrMapOvr>
    <a:masterClrMapping/>
  </p:clrMapOvr>
  <p:transition spd="fast">
    <p:fade/>
  </p:transition>
</p:sld>
</file>

<file path=ppt/slides/slide1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028700" y="80802"/>
            <a:ext cx="16230600" cy="1228725"/>
          </a:xfrm>
          <a:prstGeom prst="rect">
            <a:avLst/>
          </a:prstGeom>
        </p:spPr>
        <p:txBody>
          <a:bodyPr anchor="t" rtlCol="false" tIns="0" lIns="0" bIns="0" rIns="0">
            <a:spAutoFit/>
          </a:bodyPr>
          <a:lstStyle/>
          <a:p>
            <a:pPr algn="ctr" marL="0" indent="0" lvl="0">
              <a:lnSpc>
                <a:spcPts val="9600"/>
              </a:lnSpc>
              <a:spcBef>
                <a:spcPct val="0"/>
              </a:spcBef>
            </a:pPr>
            <a:r>
              <a:rPr lang="en-US" sz="8000">
                <a:solidFill>
                  <a:srgbClr val="343434"/>
                </a:solidFill>
                <a:latin typeface="Magnolia Script Bold"/>
              </a:rPr>
              <a:t>CONTOH</a:t>
            </a:r>
          </a:p>
        </p:txBody>
      </p:sp>
      <p:grpSp>
        <p:nvGrpSpPr>
          <p:cNvPr name="Group 3" id="3"/>
          <p:cNvGrpSpPr/>
          <p:nvPr/>
        </p:nvGrpSpPr>
        <p:grpSpPr>
          <a:xfrm rot="-10513513">
            <a:off x="13069690" y="-4305679"/>
            <a:ext cx="9330467" cy="8792012"/>
            <a:chOff x="0" y="0"/>
            <a:chExt cx="12440623" cy="11722682"/>
          </a:xfrm>
        </p:grpSpPr>
        <p:sp>
          <p:nvSpPr>
            <p:cNvPr name="Freeform 4" id="4"/>
            <p:cNvSpPr/>
            <p:nvPr/>
          </p:nvSpPr>
          <p:spPr>
            <a:xfrm flipH="false" flipV="false" rot="6677900">
              <a:off x="1871044" y="880614"/>
              <a:ext cx="8698535" cy="9961454"/>
            </a:xfrm>
            <a:custGeom>
              <a:avLst/>
              <a:gdLst/>
              <a:ahLst/>
              <a:cxnLst/>
              <a:rect r="r" b="b" t="t" l="l"/>
              <a:pathLst>
                <a:path h="9961454" w="8698535">
                  <a:moveTo>
                    <a:pt x="0" y="0"/>
                  </a:moveTo>
                  <a:lnTo>
                    <a:pt x="8698535" y="0"/>
                  </a:lnTo>
                  <a:lnTo>
                    <a:pt x="8698535" y="9961454"/>
                  </a:lnTo>
                  <a:lnTo>
                    <a:pt x="0" y="996145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1394474">
              <a:off x="3254688" y="2302988"/>
              <a:ext cx="7498303" cy="5098846"/>
            </a:xfrm>
            <a:custGeom>
              <a:avLst/>
              <a:gdLst/>
              <a:ahLst/>
              <a:cxnLst/>
              <a:rect r="r" b="b" t="t" l="l"/>
              <a:pathLst>
                <a:path h="5098846" w="7498303">
                  <a:moveTo>
                    <a:pt x="0" y="0"/>
                  </a:moveTo>
                  <a:lnTo>
                    <a:pt x="7498303" y="0"/>
                  </a:lnTo>
                  <a:lnTo>
                    <a:pt x="7498303" y="5098846"/>
                  </a:lnTo>
                  <a:lnTo>
                    <a:pt x="0" y="509884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sp>
        <p:nvSpPr>
          <p:cNvPr name="Freeform 6" id="6"/>
          <p:cNvSpPr/>
          <p:nvPr/>
        </p:nvSpPr>
        <p:spPr>
          <a:xfrm flipH="false" flipV="false" rot="0">
            <a:off x="386044" y="2208409"/>
            <a:ext cx="17515913" cy="7714765"/>
          </a:xfrm>
          <a:custGeom>
            <a:avLst/>
            <a:gdLst/>
            <a:ahLst/>
            <a:cxnLst/>
            <a:rect r="r" b="b" t="t" l="l"/>
            <a:pathLst>
              <a:path h="7714765" w="17515913">
                <a:moveTo>
                  <a:pt x="0" y="0"/>
                </a:moveTo>
                <a:lnTo>
                  <a:pt x="17515912" y="0"/>
                </a:lnTo>
                <a:lnTo>
                  <a:pt x="17515912" y="7714765"/>
                </a:lnTo>
                <a:lnTo>
                  <a:pt x="0" y="7714765"/>
                </a:lnTo>
                <a:lnTo>
                  <a:pt x="0" y="0"/>
                </a:lnTo>
                <a:close/>
              </a:path>
            </a:pathLst>
          </a:custGeom>
          <a:blipFill>
            <a:blip r:embed="rId6"/>
            <a:stretch>
              <a:fillRect l="0" t="0" r="0" b="0"/>
            </a:stretch>
          </a:blipFill>
        </p:spPr>
      </p:sp>
    </p:spTree>
  </p:cSld>
  <p:clrMapOvr>
    <a:masterClrMapping/>
  </p:clrMapOvr>
  <p:transition spd="fast">
    <p:fade/>
  </p:transition>
</p:sld>
</file>

<file path=ppt/slides/slide1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028700" y="80802"/>
            <a:ext cx="16230600" cy="1228725"/>
          </a:xfrm>
          <a:prstGeom prst="rect">
            <a:avLst/>
          </a:prstGeom>
        </p:spPr>
        <p:txBody>
          <a:bodyPr anchor="t" rtlCol="false" tIns="0" lIns="0" bIns="0" rIns="0">
            <a:spAutoFit/>
          </a:bodyPr>
          <a:lstStyle/>
          <a:p>
            <a:pPr algn="ctr" marL="0" indent="0" lvl="0">
              <a:lnSpc>
                <a:spcPts val="9600"/>
              </a:lnSpc>
              <a:spcBef>
                <a:spcPct val="0"/>
              </a:spcBef>
            </a:pPr>
            <a:r>
              <a:rPr lang="en-US" sz="8000">
                <a:solidFill>
                  <a:srgbClr val="343434"/>
                </a:solidFill>
                <a:latin typeface="Magnolia Script Bold"/>
              </a:rPr>
              <a:t>FIFO</a:t>
            </a:r>
          </a:p>
        </p:txBody>
      </p:sp>
      <p:grpSp>
        <p:nvGrpSpPr>
          <p:cNvPr name="Group 3" id="3"/>
          <p:cNvGrpSpPr/>
          <p:nvPr/>
        </p:nvGrpSpPr>
        <p:grpSpPr>
          <a:xfrm rot="-10513513">
            <a:off x="13069690" y="-4305679"/>
            <a:ext cx="9330467" cy="8792012"/>
            <a:chOff x="0" y="0"/>
            <a:chExt cx="12440623" cy="11722682"/>
          </a:xfrm>
        </p:grpSpPr>
        <p:sp>
          <p:nvSpPr>
            <p:cNvPr name="Freeform 4" id="4"/>
            <p:cNvSpPr/>
            <p:nvPr/>
          </p:nvSpPr>
          <p:spPr>
            <a:xfrm flipH="false" flipV="false" rot="6677900">
              <a:off x="1871044" y="880614"/>
              <a:ext cx="8698535" cy="9961454"/>
            </a:xfrm>
            <a:custGeom>
              <a:avLst/>
              <a:gdLst/>
              <a:ahLst/>
              <a:cxnLst/>
              <a:rect r="r" b="b" t="t" l="l"/>
              <a:pathLst>
                <a:path h="9961454" w="8698535">
                  <a:moveTo>
                    <a:pt x="0" y="0"/>
                  </a:moveTo>
                  <a:lnTo>
                    <a:pt x="8698535" y="0"/>
                  </a:lnTo>
                  <a:lnTo>
                    <a:pt x="8698535" y="9961454"/>
                  </a:lnTo>
                  <a:lnTo>
                    <a:pt x="0" y="996145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1394474">
              <a:off x="3254688" y="2302988"/>
              <a:ext cx="7498303" cy="5098846"/>
            </a:xfrm>
            <a:custGeom>
              <a:avLst/>
              <a:gdLst/>
              <a:ahLst/>
              <a:cxnLst/>
              <a:rect r="r" b="b" t="t" l="l"/>
              <a:pathLst>
                <a:path h="5098846" w="7498303">
                  <a:moveTo>
                    <a:pt x="0" y="0"/>
                  </a:moveTo>
                  <a:lnTo>
                    <a:pt x="7498303" y="0"/>
                  </a:lnTo>
                  <a:lnTo>
                    <a:pt x="7498303" y="5098846"/>
                  </a:lnTo>
                  <a:lnTo>
                    <a:pt x="0" y="509884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sp>
        <p:nvSpPr>
          <p:cNvPr name="Freeform 6" id="6"/>
          <p:cNvSpPr/>
          <p:nvPr/>
        </p:nvSpPr>
        <p:spPr>
          <a:xfrm flipH="false" flipV="false" rot="0">
            <a:off x="282955" y="1834571"/>
            <a:ext cx="17518722" cy="8452429"/>
          </a:xfrm>
          <a:custGeom>
            <a:avLst/>
            <a:gdLst/>
            <a:ahLst/>
            <a:cxnLst/>
            <a:rect r="r" b="b" t="t" l="l"/>
            <a:pathLst>
              <a:path h="8452429" w="17518722">
                <a:moveTo>
                  <a:pt x="0" y="0"/>
                </a:moveTo>
                <a:lnTo>
                  <a:pt x="17518723" y="0"/>
                </a:lnTo>
                <a:lnTo>
                  <a:pt x="17518723" y="8452429"/>
                </a:lnTo>
                <a:lnTo>
                  <a:pt x="0" y="8452429"/>
                </a:lnTo>
                <a:lnTo>
                  <a:pt x="0" y="0"/>
                </a:lnTo>
                <a:close/>
              </a:path>
            </a:pathLst>
          </a:custGeom>
          <a:blipFill>
            <a:blip r:embed="rId6"/>
            <a:stretch>
              <a:fillRect l="0" t="0" r="0" b="0"/>
            </a:stretch>
          </a:blipFill>
        </p:spPr>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028700" y="80802"/>
            <a:ext cx="16230600" cy="1228725"/>
          </a:xfrm>
          <a:prstGeom prst="rect">
            <a:avLst/>
          </a:prstGeom>
        </p:spPr>
        <p:txBody>
          <a:bodyPr anchor="t" rtlCol="false" tIns="0" lIns="0" bIns="0" rIns="0">
            <a:spAutoFit/>
          </a:bodyPr>
          <a:lstStyle/>
          <a:p>
            <a:pPr algn="ctr" marL="0" indent="0" lvl="0">
              <a:lnSpc>
                <a:spcPts val="9600"/>
              </a:lnSpc>
              <a:spcBef>
                <a:spcPct val="0"/>
              </a:spcBef>
            </a:pPr>
            <a:r>
              <a:rPr lang="en-US" sz="8000">
                <a:solidFill>
                  <a:srgbClr val="343434"/>
                </a:solidFill>
                <a:latin typeface="Magnolia Script Bold"/>
              </a:rPr>
              <a:t>LIFO</a:t>
            </a:r>
          </a:p>
        </p:txBody>
      </p:sp>
      <p:grpSp>
        <p:nvGrpSpPr>
          <p:cNvPr name="Group 3" id="3"/>
          <p:cNvGrpSpPr/>
          <p:nvPr/>
        </p:nvGrpSpPr>
        <p:grpSpPr>
          <a:xfrm rot="-10513513">
            <a:off x="13069690" y="-4305679"/>
            <a:ext cx="9330467" cy="8792012"/>
            <a:chOff x="0" y="0"/>
            <a:chExt cx="12440623" cy="11722682"/>
          </a:xfrm>
        </p:grpSpPr>
        <p:sp>
          <p:nvSpPr>
            <p:cNvPr name="Freeform 4" id="4"/>
            <p:cNvSpPr/>
            <p:nvPr/>
          </p:nvSpPr>
          <p:spPr>
            <a:xfrm flipH="false" flipV="false" rot="6677900">
              <a:off x="1871044" y="880614"/>
              <a:ext cx="8698535" cy="9961454"/>
            </a:xfrm>
            <a:custGeom>
              <a:avLst/>
              <a:gdLst/>
              <a:ahLst/>
              <a:cxnLst/>
              <a:rect r="r" b="b" t="t" l="l"/>
              <a:pathLst>
                <a:path h="9961454" w="8698535">
                  <a:moveTo>
                    <a:pt x="0" y="0"/>
                  </a:moveTo>
                  <a:lnTo>
                    <a:pt x="8698535" y="0"/>
                  </a:lnTo>
                  <a:lnTo>
                    <a:pt x="8698535" y="9961454"/>
                  </a:lnTo>
                  <a:lnTo>
                    <a:pt x="0" y="996145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1394474">
              <a:off x="3254688" y="2302988"/>
              <a:ext cx="7498303" cy="5098846"/>
            </a:xfrm>
            <a:custGeom>
              <a:avLst/>
              <a:gdLst/>
              <a:ahLst/>
              <a:cxnLst/>
              <a:rect r="r" b="b" t="t" l="l"/>
              <a:pathLst>
                <a:path h="5098846" w="7498303">
                  <a:moveTo>
                    <a:pt x="0" y="0"/>
                  </a:moveTo>
                  <a:lnTo>
                    <a:pt x="7498303" y="0"/>
                  </a:lnTo>
                  <a:lnTo>
                    <a:pt x="7498303" y="5098846"/>
                  </a:lnTo>
                  <a:lnTo>
                    <a:pt x="0" y="509884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sp>
        <p:nvSpPr>
          <p:cNvPr name="Freeform 6" id="6"/>
          <p:cNvSpPr/>
          <p:nvPr/>
        </p:nvSpPr>
        <p:spPr>
          <a:xfrm flipH="false" flipV="false" rot="0">
            <a:off x="272570" y="1799265"/>
            <a:ext cx="17462354" cy="8392216"/>
          </a:xfrm>
          <a:custGeom>
            <a:avLst/>
            <a:gdLst/>
            <a:ahLst/>
            <a:cxnLst/>
            <a:rect r="r" b="b" t="t" l="l"/>
            <a:pathLst>
              <a:path h="8392216" w="17462354">
                <a:moveTo>
                  <a:pt x="0" y="0"/>
                </a:moveTo>
                <a:lnTo>
                  <a:pt x="17462354" y="0"/>
                </a:lnTo>
                <a:lnTo>
                  <a:pt x="17462354" y="8392215"/>
                </a:lnTo>
                <a:lnTo>
                  <a:pt x="0" y="8392215"/>
                </a:lnTo>
                <a:lnTo>
                  <a:pt x="0" y="0"/>
                </a:lnTo>
                <a:close/>
              </a:path>
            </a:pathLst>
          </a:custGeom>
          <a:blipFill>
            <a:blip r:embed="rId6"/>
            <a:stretch>
              <a:fillRect l="0" t="0" r="0" b="0"/>
            </a:stretch>
          </a:blipFill>
        </p:spPr>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028700" y="80802"/>
            <a:ext cx="16230600" cy="1228725"/>
          </a:xfrm>
          <a:prstGeom prst="rect">
            <a:avLst/>
          </a:prstGeom>
        </p:spPr>
        <p:txBody>
          <a:bodyPr anchor="t" rtlCol="false" tIns="0" lIns="0" bIns="0" rIns="0">
            <a:spAutoFit/>
          </a:bodyPr>
          <a:lstStyle/>
          <a:p>
            <a:pPr algn="ctr" marL="0" indent="0" lvl="0">
              <a:lnSpc>
                <a:spcPts val="9600"/>
              </a:lnSpc>
              <a:spcBef>
                <a:spcPct val="0"/>
              </a:spcBef>
            </a:pPr>
            <a:r>
              <a:rPr lang="en-US" sz="8000">
                <a:solidFill>
                  <a:srgbClr val="343434"/>
                </a:solidFill>
                <a:latin typeface="Magnolia Script Bold"/>
              </a:rPr>
              <a:t>AVERAGE</a:t>
            </a:r>
          </a:p>
        </p:txBody>
      </p:sp>
      <p:grpSp>
        <p:nvGrpSpPr>
          <p:cNvPr name="Group 3" id="3"/>
          <p:cNvGrpSpPr/>
          <p:nvPr/>
        </p:nvGrpSpPr>
        <p:grpSpPr>
          <a:xfrm rot="-10513513">
            <a:off x="13069690" y="-4305679"/>
            <a:ext cx="9330467" cy="8792012"/>
            <a:chOff x="0" y="0"/>
            <a:chExt cx="12440623" cy="11722682"/>
          </a:xfrm>
        </p:grpSpPr>
        <p:sp>
          <p:nvSpPr>
            <p:cNvPr name="Freeform 4" id="4"/>
            <p:cNvSpPr/>
            <p:nvPr/>
          </p:nvSpPr>
          <p:spPr>
            <a:xfrm flipH="false" flipV="false" rot="6677900">
              <a:off x="1871044" y="880614"/>
              <a:ext cx="8698535" cy="9961454"/>
            </a:xfrm>
            <a:custGeom>
              <a:avLst/>
              <a:gdLst/>
              <a:ahLst/>
              <a:cxnLst/>
              <a:rect r="r" b="b" t="t" l="l"/>
              <a:pathLst>
                <a:path h="9961454" w="8698535">
                  <a:moveTo>
                    <a:pt x="0" y="0"/>
                  </a:moveTo>
                  <a:lnTo>
                    <a:pt x="8698535" y="0"/>
                  </a:lnTo>
                  <a:lnTo>
                    <a:pt x="8698535" y="9961454"/>
                  </a:lnTo>
                  <a:lnTo>
                    <a:pt x="0" y="996145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1394474">
              <a:off x="3254688" y="2302988"/>
              <a:ext cx="7498303" cy="5098846"/>
            </a:xfrm>
            <a:custGeom>
              <a:avLst/>
              <a:gdLst/>
              <a:ahLst/>
              <a:cxnLst/>
              <a:rect r="r" b="b" t="t" l="l"/>
              <a:pathLst>
                <a:path h="5098846" w="7498303">
                  <a:moveTo>
                    <a:pt x="0" y="0"/>
                  </a:moveTo>
                  <a:lnTo>
                    <a:pt x="7498303" y="0"/>
                  </a:lnTo>
                  <a:lnTo>
                    <a:pt x="7498303" y="5098846"/>
                  </a:lnTo>
                  <a:lnTo>
                    <a:pt x="0" y="509884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sp>
        <p:nvSpPr>
          <p:cNvPr name="Freeform 6" id="6"/>
          <p:cNvSpPr/>
          <p:nvPr/>
        </p:nvSpPr>
        <p:spPr>
          <a:xfrm flipH="false" flipV="false" rot="0">
            <a:off x="0" y="2537434"/>
            <a:ext cx="17734924" cy="7669810"/>
          </a:xfrm>
          <a:custGeom>
            <a:avLst/>
            <a:gdLst/>
            <a:ahLst/>
            <a:cxnLst/>
            <a:rect r="r" b="b" t="t" l="l"/>
            <a:pathLst>
              <a:path h="7669810" w="17734924">
                <a:moveTo>
                  <a:pt x="0" y="0"/>
                </a:moveTo>
                <a:lnTo>
                  <a:pt x="17734924" y="0"/>
                </a:lnTo>
                <a:lnTo>
                  <a:pt x="17734924" y="7669810"/>
                </a:lnTo>
                <a:lnTo>
                  <a:pt x="0" y="7669810"/>
                </a:lnTo>
                <a:lnTo>
                  <a:pt x="0" y="0"/>
                </a:lnTo>
                <a:close/>
              </a:path>
            </a:pathLst>
          </a:custGeom>
          <a:blipFill>
            <a:blip r:embed="rId6"/>
            <a:stretch>
              <a:fillRect l="0" t="0" r="0" b="0"/>
            </a:stretch>
          </a:blipFill>
        </p:spPr>
      </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2687022" y="421739"/>
            <a:ext cx="13283725" cy="9443521"/>
          </a:xfrm>
          <a:custGeom>
            <a:avLst/>
            <a:gdLst/>
            <a:ahLst/>
            <a:cxnLst/>
            <a:rect r="r" b="b" t="t" l="l"/>
            <a:pathLst>
              <a:path h="9443521" w="13283725">
                <a:moveTo>
                  <a:pt x="0" y="0"/>
                </a:moveTo>
                <a:lnTo>
                  <a:pt x="13283725" y="0"/>
                </a:lnTo>
                <a:lnTo>
                  <a:pt x="13283725" y="9443522"/>
                </a:lnTo>
                <a:lnTo>
                  <a:pt x="0" y="944352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3554052" y="1149228"/>
            <a:ext cx="11179895" cy="7988543"/>
          </a:xfrm>
          <a:custGeom>
            <a:avLst/>
            <a:gdLst/>
            <a:ahLst/>
            <a:cxnLst/>
            <a:rect r="r" b="b" t="t" l="l"/>
            <a:pathLst>
              <a:path h="7988543" w="11179895">
                <a:moveTo>
                  <a:pt x="0" y="0"/>
                </a:moveTo>
                <a:lnTo>
                  <a:pt x="11179896" y="0"/>
                </a:lnTo>
                <a:lnTo>
                  <a:pt x="11179896" y="7988544"/>
                </a:lnTo>
                <a:lnTo>
                  <a:pt x="0" y="798854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4" id="4"/>
          <p:cNvSpPr txBox="true"/>
          <p:nvPr/>
        </p:nvSpPr>
        <p:spPr>
          <a:xfrm rot="0">
            <a:off x="4324094" y="2938663"/>
            <a:ext cx="9639812" cy="3543300"/>
          </a:xfrm>
          <a:prstGeom prst="rect">
            <a:avLst/>
          </a:prstGeom>
        </p:spPr>
        <p:txBody>
          <a:bodyPr anchor="t" rtlCol="false" tIns="0" lIns="0" bIns="0" rIns="0">
            <a:spAutoFit/>
          </a:bodyPr>
          <a:lstStyle/>
          <a:p>
            <a:pPr algn="ctr">
              <a:lnSpc>
                <a:spcPts val="9360"/>
              </a:lnSpc>
            </a:pPr>
            <a:r>
              <a:rPr lang="en-US" sz="7800">
                <a:solidFill>
                  <a:srgbClr val="343434"/>
                </a:solidFill>
                <a:latin typeface="Magnolia Script Bold"/>
              </a:rPr>
              <a:t>Menentukan Kebijakan Persediaan</a:t>
            </a:r>
          </a:p>
        </p:txBody>
      </p:sp>
      <p:sp>
        <p:nvSpPr>
          <p:cNvPr name="Freeform 5" id="5"/>
          <p:cNvSpPr/>
          <p:nvPr/>
        </p:nvSpPr>
        <p:spPr>
          <a:xfrm flipH="false" flipV="false" rot="0">
            <a:off x="15646704" y="7807861"/>
            <a:ext cx="5282592" cy="4114800"/>
          </a:xfrm>
          <a:custGeom>
            <a:avLst/>
            <a:gdLst/>
            <a:ahLst/>
            <a:cxnLst/>
            <a:rect r="r" b="b" t="t" l="l"/>
            <a:pathLst>
              <a:path h="4114800" w="5282592">
                <a:moveTo>
                  <a:pt x="0" y="0"/>
                </a:moveTo>
                <a:lnTo>
                  <a:pt x="5282592" y="0"/>
                </a:lnTo>
                <a:lnTo>
                  <a:pt x="5282592"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6" id="6"/>
          <p:cNvSpPr/>
          <p:nvPr/>
        </p:nvSpPr>
        <p:spPr>
          <a:xfrm flipH="false" flipV="false" rot="-9447887">
            <a:off x="-2504111" y="-1132507"/>
            <a:ext cx="5282592" cy="4114800"/>
          </a:xfrm>
          <a:custGeom>
            <a:avLst/>
            <a:gdLst/>
            <a:ahLst/>
            <a:cxnLst/>
            <a:rect r="r" b="b" t="t" l="l"/>
            <a:pathLst>
              <a:path h="4114800" w="5282592">
                <a:moveTo>
                  <a:pt x="0" y="0"/>
                </a:moveTo>
                <a:lnTo>
                  <a:pt x="5282592" y="0"/>
                </a:lnTo>
                <a:lnTo>
                  <a:pt x="5282592"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136196">
            <a:off x="14600204" y="7801638"/>
            <a:ext cx="6381430" cy="4970724"/>
          </a:xfrm>
          <a:custGeom>
            <a:avLst/>
            <a:gdLst/>
            <a:ahLst/>
            <a:cxnLst/>
            <a:rect r="r" b="b" t="t" l="l"/>
            <a:pathLst>
              <a:path h="4970724" w="6381430">
                <a:moveTo>
                  <a:pt x="0" y="0"/>
                </a:moveTo>
                <a:lnTo>
                  <a:pt x="6381430" y="0"/>
                </a:lnTo>
                <a:lnTo>
                  <a:pt x="6381430" y="4970724"/>
                </a:lnTo>
                <a:lnTo>
                  <a:pt x="0" y="497072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136196">
            <a:off x="15308469" y="3133754"/>
            <a:ext cx="4964900" cy="3867338"/>
          </a:xfrm>
          <a:custGeom>
            <a:avLst/>
            <a:gdLst/>
            <a:ahLst/>
            <a:cxnLst/>
            <a:rect r="r" b="b" t="t" l="l"/>
            <a:pathLst>
              <a:path h="3867338" w="4964900">
                <a:moveTo>
                  <a:pt x="0" y="0"/>
                </a:moveTo>
                <a:lnTo>
                  <a:pt x="4964900" y="0"/>
                </a:lnTo>
                <a:lnTo>
                  <a:pt x="4964900" y="3867339"/>
                </a:lnTo>
                <a:lnTo>
                  <a:pt x="0" y="386733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136196">
            <a:off x="15308469" y="5164230"/>
            <a:ext cx="4964900" cy="3867338"/>
          </a:xfrm>
          <a:custGeom>
            <a:avLst/>
            <a:gdLst/>
            <a:ahLst/>
            <a:cxnLst/>
            <a:rect r="r" b="b" t="t" l="l"/>
            <a:pathLst>
              <a:path h="3867338" w="4964900">
                <a:moveTo>
                  <a:pt x="0" y="0"/>
                </a:moveTo>
                <a:lnTo>
                  <a:pt x="4964900" y="0"/>
                </a:lnTo>
                <a:lnTo>
                  <a:pt x="4964900" y="3867338"/>
                </a:lnTo>
                <a:lnTo>
                  <a:pt x="0" y="386733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136196">
            <a:off x="15805550" y="616841"/>
            <a:ext cx="4964900" cy="3867338"/>
          </a:xfrm>
          <a:custGeom>
            <a:avLst/>
            <a:gdLst/>
            <a:ahLst/>
            <a:cxnLst/>
            <a:rect r="r" b="b" t="t" l="l"/>
            <a:pathLst>
              <a:path h="3867338" w="4964900">
                <a:moveTo>
                  <a:pt x="0" y="0"/>
                </a:moveTo>
                <a:lnTo>
                  <a:pt x="4964900" y="0"/>
                </a:lnTo>
                <a:lnTo>
                  <a:pt x="4964900" y="3867338"/>
                </a:lnTo>
                <a:lnTo>
                  <a:pt x="0" y="386733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136196">
            <a:off x="14613228" y="-1933669"/>
            <a:ext cx="4964900" cy="3867338"/>
          </a:xfrm>
          <a:custGeom>
            <a:avLst/>
            <a:gdLst/>
            <a:ahLst/>
            <a:cxnLst/>
            <a:rect r="r" b="b" t="t" l="l"/>
            <a:pathLst>
              <a:path h="3867338" w="4964900">
                <a:moveTo>
                  <a:pt x="0" y="0"/>
                </a:moveTo>
                <a:lnTo>
                  <a:pt x="4964900" y="0"/>
                </a:lnTo>
                <a:lnTo>
                  <a:pt x="4964900" y="3867338"/>
                </a:lnTo>
                <a:lnTo>
                  <a:pt x="0" y="386733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7" id="7"/>
          <p:cNvSpPr/>
          <p:nvPr/>
        </p:nvSpPr>
        <p:spPr>
          <a:xfrm flipH="false" flipV="false" rot="-1398329">
            <a:off x="-277897" y="6251563"/>
            <a:ext cx="2538327" cy="3683588"/>
          </a:xfrm>
          <a:custGeom>
            <a:avLst/>
            <a:gdLst/>
            <a:ahLst/>
            <a:cxnLst/>
            <a:rect r="r" b="b" t="t" l="l"/>
            <a:pathLst>
              <a:path h="3683588" w="2538327">
                <a:moveTo>
                  <a:pt x="0" y="0"/>
                </a:moveTo>
                <a:lnTo>
                  <a:pt x="2538327" y="0"/>
                </a:lnTo>
                <a:lnTo>
                  <a:pt x="2538327" y="3683588"/>
                </a:lnTo>
                <a:lnTo>
                  <a:pt x="0" y="3683588"/>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8" id="8"/>
          <p:cNvSpPr txBox="true"/>
          <p:nvPr/>
        </p:nvSpPr>
        <p:spPr>
          <a:xfrm rot="0">
            <a:off x="991267" y="520034"/>
            <a:ext cx="10811584" cy="2362200"/>
          </a:xfrm>
          <a:prstGeom prst="rect">
            <a:avLst/>
          </a:prstGeom>
        </p:spPr>
        <p:txBody>
          <a:bodyPr anchor="t" rtlCol="false" tIns="0" lIns="0" bIns="0" rIns="0">
            <a:spAutoFit/>
          </a:bodyPr>
          <a:lstStyle/>
          <a:p>
            <a:pPr>
              <a:lnSpc>
                <a:spcPts val="9360"/>
              </a:lnSpc>
            </a:pPr>
            <a:r>
              <a:rPr lang="en-US" sz="7800">
                <a:solidFill>
                  <a:srgbClr val="343434"/>
                </a:solidFill>
                <a:latin typeface="Magnolia Script Bold"/>
              </a:rPr>
              <a:t>ECONOMICAL ORDER QUANTITY (EOQ)</a:t>
            </a:r>
          </a:p>
        </p:txBody>
      </p:sp>
      <p:sp>
        <p:nvSpPr>
          <p:cNvPr name="TextBox 9" id="9"/>
          <p:cNvSpPr txBox="true"/>
          <p:nvPr/>
        </p:nvSpPr>
        <p:spPr>
          <a:xfrm rot="0">
            <a:off x="2255615" y="2951223"/>
            <a:ext cx="12620725" cy="6327775"/>
          </a:xfrm>
          <a:prstGeom prst="rect">
            <a:avLst/>
          </a:prstGeom>
        </p:spPr>
        <p:txBody>
          <a:bodyPr anchor="t" rtlCol="false" tIns="0" lIns="0" bIns="0" rIns="0">
            <a:spAutoFit/>
          </a:bodyPr>
          <a:lstStyle/>
          <a:p>
            <a:pPr algn="just">
              <a:lnSpc>
                <a:spcPts val="5600"/>
              </a:lnSpc>
            </a:pPr>
            <a:r>
              <a:rPr lang="en-US" sz="4000">
                <a:solidFill>
                  <a:srgbClr val="000000"/>
                </a:solidFill>
                <a:latin typeface="Proxima Nova"/>
              </a:rPr>
              <a:t>Dalam penentuan persediaan yang optimal dapat digunakan model kuantitas pemesanan yang ekonomis:</a:t>
            </a:r>
          </a:p>
          <a:p>
            <a:pPr algn="ctr">
              <a:lnSpc>
                <a:spcPts val="5600"/>
              </a:lnSpc>
            </a:pPr>
            <a:r>
              <a:rPr lang="en-US" sz="4000">
                <a:solidFill>
                  <a:srgbClr val="000000"/>
                </a:solidFill>
                <a:latin typeface="Proxima Nova Bold Italics"/>
              </a:rPr>
              <a:t>Economic Ordering Quantity Model = EOQ</a:t>
            </a:r>
          </a:p>
          <a:p>
            <a:pPr algn="just">
              <a:lnSpc>
                <a:spcPts val="5600"/>
              </a:lnSpc>
            </a:pPr>
            <a:r>
              <a:rPr lang="en-US" sz="4000">
                <a:solidFill>
                  <a:srgbClr val="000000"/>
                </a:solidFill>
                <a:latin typeface="Proxima Nova"/>
              </a:rPr>
              <a:t>Model ini merupakan formula untuk menentukan kuantitas pesanan yang akan meminimumkan biaya persediaan</a:t>
            </a:r>
          </a:p>
          <a:p>
            <a:pPr algn="just">
              <a:lnSpc>
                <a:spcPts val="5600"/>
              </a:lnSpc>
              <a:spcBef>
                <a:spcPct val="0"/>
              </a:spcBef>
            </a:pPr>
            <a:r>
              <a:rPr lang="en-US" sz="4000">
                <a:solidFill>
                  <a:srgbClr val="000000"/>
                </a:solidFill>
                <a:latin typeface="Proxima Nova Bold"/>
              </a:rPr>
              <a:t>EOQ </a:t>
            </a:r>
            <a:r>
              <a:rPr lang="en-US" sz="4000">
                <a:solidFill>
                  <a:srgbClr val="000000"/>
                </a:solidFill>
                <a:latin typeface="Proxima Nova"/>
              </a:rPr>
              <a:t>adalah </a:t>
            </a:r>
            <a:r>
              <a:rPr lang="en-US" sz="4000">
                <a:solidFill>
                  <a:srgbClr val="000000"/>
                </a:solidFill>
                <a:latin typeface="Proxima Nova Bold"/>
              </a:rPr>
              <a:t>kuantitas persediaan yang optimal</a:t>
            </a:r>
            <a:r>
              <a:rPr lang="en-US" sz="4000">
                <a:solidFill>
                  <a:srgbClr val="000000"/>
                </a:solidFill>
                <a:latin typeface="Proxima Nova"/>
              </a:rPr>
              <a:t> atau yang menyebabkan biaya persediaan mencapai titik terendah.</a:t>
            </a:r>
          </a:p>
        </p:txBody>
      </p:sp>
    </p:spTree>
  </p:cSld>
  <p:clrMapOvr>
    <a:masterClrMapping/>
  </p:clrMapOvr>
  <p:transition spd="fast">
    <p:fade/>
  </p:transition>
</p:sld>
</file>

<file path=ppt/slides/slide1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136196">
            <a:off x="14600204" y="7801638"/>
            <a:ext cx="6381430" cy="4970724"/>
          </a:xfrm>
          <a:custGeom>
            <a:avLst/>
            <a:gdLst/>
            <a:ahLst/>
            <a:cxnLst/>
            <a:rect r="r" b="b" t="t" l="l"/>
            <a:pathLst>
              <a:path h="4970724" w="6381430">
                <a:moveTo>
                  <a:pt x="0" y="0"/>
                </a:moveTo>
                <a:lnTo>
                  <a:pt x="6381430" y="0"/>
                </a:lnTo>
                <a:lnTo>
                  <a:pt x="6381430" y="4970724"/>
                </a:lnTo>
                <a:lnTo>
                  <a:pt x="0" y="497072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136196">
            <a:off x="15308469" y="3133754"/>
            <a:ext cx="4964900" cy="3867338"/>
          </a:xfrm>
          <a:custGeom>
            <a:avLst/>
            <a:gdLst/>
            <a:ahLst/>
            <a:cxnLst/>
            <a:rect r="r" b="b" t="t" l="l"/>
            <a:pathLst>
              <a:path h="3867338" w="4964900">
                <a:moveTo>
                  <a:pt x="0" y="0"/>
                </a:moveTo>
                <a:lnTo>
                  <a:pt x="4964900" y="0"/>
                </a:lnTo>
                <a:lnTo>
                  <a:pt x="4964900" y="3867339"/>
                </a:lnTo>
                <a:lnTo>
                  <a:pt x="0" y="386733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136196">
            <a:off x="15308469" y="5164230"/>
            <a:ext cx="4964900" cy="3867338"/>
          </a:xfrm>
          <a:custGeom>
            <a:avLst/>
            <a:gdLst/>
            <a:ahLst/>
            <a:cxnLst/>
            <a:rect r="r" b="b" t="t" l="l"/>
            <a:pathLst>
              <a:path h="3867338" w="4964900">
                <a:moveTo>
                  <a:pt x="0" y="0"/>
                </a:moveTo>
                <a:lnTo>
                  <a:pt x="4964900" y="0"/>
                </a:lnTo>
                <a:lnTo>
                  <a:pt x="4964900" y="3867338"/>
                </a:lnTo>
                <a:lnTo>
                  <a:pt x="0" y="386733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136196">
            <a:off x="15805550" y="616841"/>
            <a:ext cx="4964900" cy="3867338"/>
          </a:xfrm>
          <a:custGeom>
            <a:avLst/>
            <a:gdLst/>
            <a:ahLst/>
            <a:cxnLst/>
            <a:rect r="r" b="b" t="t" l="l"/>
            <a:pathLst>
              <a:path h="3867338" w="4964900">
                <a:moveTo>
                  <a:pt x="0" y="0"/>
                </a:moveTo>
                <a:lnTo>
                  <a:pt x="4964900" y="0"/>
                </a:lnTo>
                <a:lnTo>
                  <a:pt x="4964900" y="3867338"/>
                </a:lnTo>
                <a:lnTo>
                  <a:pt x="0" y="386733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136196">
            <a:off x="14613228" y="-1933669"/>
            <a:ext cx="4964900" cy="3867338"/>
          </a:xfrm>
          <a:custGeom>
            <a:avLst/>
            <a:gdLst/>
            <a:ahLst/>
            <a:cxnLst/>
            <a:rect r="r" b="b" t="t" l="l"/>
            <a:pathLst>
              <a:path h="3867338" w="4964900">
                <a:moveTo>
                  <a:pt x="0" y="0"/>
                </a:moveTo>
                <a:lnTo>
                  <a:pt x="4964900" y="0"/>
                </a:lnTo>
                <a:lnTo>
                  <a:pt x="4964900" y="3867338"/>
                </a:lnTo>
                <a:lnTo>
                  <a:pt x="0" y="386733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7" id="7"/>
          <p:cNvSpPr/>
          <p:nvPr/>
        </p:nvSpPr>
        <p:spPr>
          <a:xfrm flipH="false" flipV="false" rot="-1398329">
            <a:off x="-277897" y="6251563"/>
            <a:ext cx="2538327" cy="3683588"/>
          </a:xfrm>
          <a:custGeom>
            <a:avLst/>
            <a:gdLst/>
            <a:ahLst/>
            <a:cxnLst/>
            <a:rect r="r" b="b" t="t" l="l"/>
            <a:pathLst>
              <a:path h="3683588" w="2538327">
                <a:moveTo>
                  <a:pt x="0" y="0"/>
                </a:moveTo>
                <a:lnTo>
                  <a:pt x="2538327" y="0"/>
                </a:lnTo>
                <a:lnTo>
                  <a:pt x="2538327" y="3683588"/>
                </a:lnTo>
                <a:lnTo>
                  <a:pt x="0" y="3683588"/>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8" id="8"/>
          <p:cNvSpPr txBox="true"/>
          <p:nvPr/>
        </p:nvSpPr>
        <p:spPr>
          <a:xfrm rot="0">
            <a:off x="991267" y="520034"/>
            <a:ext cx="10811584" cy="2362200"/>
          </a:xfrm>
          <a:prstGeom prst="rect">
            <a:avLst/>
          </a:prstGeom>
        </p:spPr>
        <p:txBody>
          <a:bodyPr anchor="t" rtlCol="false" tIns="0" lIns="0" bIns="0" rIns="0">
            <a:spAutoFit/>
          </a:bodyPr>
          <a:lstStyle/>
          <a:p>
            <a:pPr>
              <a:lnSpc>
                <a:spcPts val="9360"/>
              </a:lnSpc>
            </a:pPr>
            <a:r>
              <a:rPr lang="en-US" sz="7800">
                <a:solidFill>
                  <a:srgbClr val="343434"/>
                </a:solidFill>
                <a:latin typeface="Magnolia Script Bold"/>
              </a:rPr>
              <a:t>ECONOMICAL ORDER QUANTITY (EOQ)</a:t>
            </a:r>
          </a:p>
        </p:txBody>
      </p:sp>
      <p:sp>
        <p:nvSpPr>
          <p:cNvPr name="TextBox 9" id="9"/>
          <p:cNvSpPr txBox="true"/>
          <p:nvPr/>
        </p:nvSpPr>
        <p:spPr>
          <a:xfrm rot="0">
            <a:off x="2339313" y="3298775"/>
            <a:ext cx="12620725" cy="2098675"/>
          </a:xfrm>
          <a:prstGeom prst="rect">
            <a:avLst/>
          </a:prstGeom>
        </p:spPr>
        <p:txBody>
          <a:bodyPr anchor="t" rtlCol="false" tIns="0" lIns="0" bIns="0" rIns="0">
            <a:spAutoFit/>
          </a:bodyPr>
          <a:lstStyle/>
          <a:p>
            <a:pPr algn="just">
              <a:lnSpc>
                <a:spcPts val="5600"/>
              </a:lnSpc>
            </a:pPr>
            <a:r>
              <a:rPr lang="en-US" sz="4000">
                <a:solidFill>
                  <a:srgbClr val="000000"/>
                </a:solidFill>
                <a:latin typeface="Proxima Nova"/>
              </a:rPr>
              <a:t>EOQ terbagi 2:</a:t>
            </a:r>
          </a:p>
          <a:p>
            <a:pPr algn="just">
              <a:lnSpc>
                <a:spcPts val="5600"/>
              </a:lnSpc>
            </a:pPr>
            <a:r>
              <a:rPr lang="en-US" sz="4000">
                <a:solidFill>
                  <a:srgbClr val="000000"/>
                </a:solidFill>
                <a:latin typeface="Proxima Nova"/>
              </a:rPr>
              <a:t>a. Biaya Pesan (Ordering Cost)</a:t>
            </a:r>
          </a:p>
          <a:p>
            <a:pPr algn="just">
              <a:lnSpc>
                <a:spcPts val="5600"/>
              </a:lnSpc>
              <a:spcBef>
                <a:spcPct val="0"/>
              </a:spcBef>
            </a:pPr>
            <a:r>
              <a:rPr lang="en-US" sz="4000">
                <a:solidFill>
                  <a:srgbClr val="000000"/>
                </a:solidFill>
                <a:latin typeface="Proxima Nova"/>
              </a:rPr>
              <a:t>b.Biaya Simpan (Carrying Cost)</a:t>
            </a:r>
          </a:p>
        </p:txBody>
      </p:sp>
    </p:spTree>
  </p:cSld>
  <p:clrMapOvr>
    <a:masterClrMapping/>
  </p:clrMapOvr>
  <p:transition spd="fast">
    <p:fade/>
  </p:transition>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659602">
            <a:off x="-2743616" y="4292169"/>
            <a:ext cx="5487232" cy="5522305"/>
          </a:xfrm>
          <a:custGeom>
            <a:avLst/>
            <a:gdLst/>
            <a:ahLst/>
            <a:cxnLst/>
            <a:rect r="r" b="b" t="t" l="l"/>
            <a:pathLst>
              <a:path h="5522305" w="5487232">
                <a:moveTo>
                  <a:pt x="0" y="0"/>
                </a:moveTo>
                <a:lnTo>
                  <a:pt x="5487232" y="0"/>
                </a:lnTo>
                <a:lnTo>
                  <a:pt x="5487232" y="5522305"/>
                </a:lnTo>
                <a:lnTo>
                  <a:pt x="0" y="552230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9235605">
            <a:off x="-941976" y="6201286"/>
            <a:ext cx="6075197" cy="6114027"/>
          </a:xfrm>
          <a:custGeom>
            <a:avLst/>
            <a:gdLst/>
            <a:ahLst/>
            <a:cxnLst/>
            <a:rect r="r" b="b" t="t" l="l"/>
            <a:pathLst>
              <a:path h="6114027" w="6075197">
                <a:moveTo>
                  <a:pt x="0" y="0"/>
                </a:moveTo>
                <a:lnTo>
                  <a:pt x="6075197" y="0"/>
                </a:lnTo>
                <a:lnTo>
                  <a:pt x="6075197" y="6114028"/>
                </a:lnTo>
                <a:lnTo>
                  <a:pt x="0" y="6114028"/>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14116306" y="-2506522"/>
            <a:ext cx="6285988" cy="6326165"/>
          </a:xfrm>
          <a:custGeom>
            <a:avLst/>
            <a:gdLst/>
            <a:ahLst/>
            <a:cxnLst/>
            <a:rect r="r" b="b" t="t" l="l"/>
            <a:pathLst>
              <a:path h="6326165" w="6285988">
                <a:moveTo>
                  <a:pt x="0" y="0"/>
                </a:moveTo>
                <a:lnTo>
                  <a:pt x="6285988" y="0"/>
                </a:lnTo>
                <a:lnTo>
                  <a:pt x="6285988" y="6326165"/>
                </a:lnTo>
                <a:lnTo>
                  <a:pt x="0" y="632616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321959">
            <a:off x="15358330" y="1019438"/>
            <a:ext cx="5923564" cy="5961426"/>
          </a:xfrm>
          <a:custGeom>
            <a:avLst/>
            <a:gdLst/>
            <a:ahLst/>
            <a:cxnLst/>
            <a:rect r="r" b="b" t="t" l="l"/>
            <a:pathLst>
              <a:path h="5961426" w="5923564">
                <a:moveTo>
                  <a:pt x="0" y="0"/>
                </a:moveTo>
                <a:lnTo>
                  <a:pt x="5923564" y="0"/>
                </a:lnTo>
                <a:lnTo>
                  <a:pt x="5923564" y="5961425"/>
                </a:lnTo>
                <a:lnTo>
                  <a:pt x="0" y="596142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6" id="6"/>
          <p:cNvGrpSpPr/>
          <p:nvPr/>
        </p:nvGrpSpPr>
        <p:grpSpPr>
          <a:xfrm rot="0">
            <a:off x="5166885" y="4511740"/>
            <a:ext cx="465072" cy="465072"/>
            <a:chOff x="0" y="0"/>
            <a:chExt cx="620096" cy="620096"/>
          </a:xfrm>
        </p:grpSpPr>
        <p:grpSp>
          <p:nvGrpSpPr>
            <p:cNvPr name="Group 7" id="7"/>
            <p:cNvGrpSpPr/>
            <p:nvPr/>
          </p:nvGrpSpPr>
          <p:grpSpPr>
            <a:xfrm rot="0">
              <a:off x="0" y="0"/>
              <a:ext cx="620096" cy="620096"/>
              <a:chOff x="0" y="0"/>
              <a:chExt cx="812800" cy="812800"/>
            </a:xfrm>
          </p:grpSpPr>
          <p:sp>
            <p:nvSpPr>
              <p:cNvPr name="Freeform 8" id="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84266"/>
              </a:solidFill>
            </p:spPr>
          </p:sp>
          <p:sp>
            <p:nvSpPr>
              <p:cNvPr name="TextBox 9" id="9"/>
              <p:cNvSpPr txBox="true"/>
              <p:nvPr/>
            </p:nvSpPr>
            <p:spPr>
              <a:xfrm>
                <a:off x="76200" y="38100"/>
                <a:ext cx="660400" cy="698500"/>
              </a:xfrm>
              <a:prstGeom prst="rect">
                <a:avLst/>
              </a:prstGeom>
            </p:spPr>
            <p:txBody>
              <a:bodyPr anchor="ctr" rtlCol="false" tIns="50800" lIns="50800" bIns="50800" rIns="50800"/>
              <a:lstStyle/>
              <a:p>
                <a:pPr algn="ctr">
                  <a:lnSpc>
                    <a:spcPts val="2659"/>
                  </a:lnSpc>
                  <a:spcBef>
                    <a:spcPct val="0"/>
                  </a:spcBef>
                </a:pPr>
              </a:p>
            </p:txBody>
          </p:sp>
        </p:grpSp>
        <p:sp>
          <p:nvSpPr>
            <p:cNvPr name="Freeform 10" id="10"/>
            <p:cNvSpPr/>
            <p:nvPr/>
          </p:nvSpPr>
          <p:spPr>
            <a:xfrm flipH="false" flipV="false" rot="0">
              <a:off x="40334" y="40334"/>
              <a:ext cx="539429" cy="539429"/>
            </a:xfrm>
            <a:custGeom>
              <a:avLst/>
              <a:gdLst/>
              <a:ahLst/>
              <a:cxnLst/>
              <a:rect r="r" b="b" t="t" l="l"/>
              <a:pathLst>
                <a:path h="539429" w="539429">
                  <a:moveTo>
                    <a:pt x="0" y="0"/>
                  </a:moveTo>
                  <a:lnTo>
                    <a:pt x="539429" y="0"/>
                  </a:lnTo>
                  <a:lnTo>
                    <a:pt x="539429" y="539429"/>
                  </a:lnTo>
                  <a:lnTo>
                    <a:pt x="0" y="539429"/>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grpSp>
      <p:grpSp>
        <p:nvGrpSpPr>
          <p:cNvPr name="Group 11" id="11"/>
          <p:cNvGrpSpPr/>
          <p:nvPr/>
        </p:nvGrpSpPr>
        <p:grpSpPr>
          <a:xfrm rot="0">
            <a:off x="5197135" y="6108635"/>
            <a:ext cx="465072" cy="465072"/>
            <a:chOff x="0" y="0"/>
            <a:chExt cx="620096" cy="620096"/>
          </a:xfrm>
        </p:grpSpPr>
        <p:grpSp>
          <p:nvGrpSpPr>
            <p:cNvPr name="Group 12" id="12"/>
            <p:cNvGrpSpPr/>
            <p:nvPr/>
          </p:nvGrpSpPr>
          <p:grpSpPr>
            <a:xfrm rot="0">
              <a:off x="0" y="0"/>
              <a:ext cx="620096" cy="620096"/>
              <a:chOff x="0" y="0"/>
              <a:chExt cx="812800" cy="812800"/>
            </a:xfrm>
          </p:grpSpPr>
          <p:sp>
            <p:nvSpPr>
              <p:cNvPr name="Freeform 13" id="1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84266"/>
              </a:solidFill>
            </p:spPr>
          </p:sp>
          <p:sp>
            <p:nvSpPr>
              <p:cNvPr name="TextBox 14" id="14"/>
              <p:cNvSpPr txBox="true"/>
              <p:nvPr/>
            </p:nvSpPr>
            <p:spPr>
              <a:xfrm>
                <a:off x="76200" y="38100"/>
                <a:ext cx="660400" cy="698500"/>
              </a:xfrm>
              <a:prstGeom prst="rect">
                <a:avLst/>
              </a:prstGeom>
            </p:spPr>
            <p:txBody>
              <a:bodyPr anchor="ctr" rtlCol="false" tIns="50800" lIns="50800" bIns="50800" rIns="50800"/>
              <a:lstStyle/>
              <a:p>
                <a:pPr algn="ctr">
                  <a:lnSpc>
                    <a:spcPts val="2659"/>
                  </a:lnSpc>
                  <a:spcBef>
                    <a:spcPct val="0"/>
                  </a:spcBef>
                </a:pPr>
              </a:p>
            </p:txBody>
          </p:sp>
        </p:grpSp>
        <p:sp>
          <p:nvSpPr>
            <p:cNvPr name="Freeform 15" id="15"/>
            <p:cNvSpPr/>
            <p:nvPr/>
          </p:nvSpPr>
          <p:spPr>
            <a:xfrm flipH="false" flipV="false" rot="0">
              <a:off x="40334" y="40334"/>
              <a:ext cx="539429" cy="539429"/>
            </a:xfrm>
            <a:custGeom>
              <a:avLst/>
              <a:gdLst/>
              <a:ahLst/>
              <a:cxnLst/>
              <a:rect r="r" b="b" t="t" l="l"/>
              <a:pathLst>
                <a:path h="539429" w="539429">
                  <a:moveTo>
                    <a:pt x="0" y="0"/>
                  </a:moveTo>
                  <a:lnTo>
                    <a:pt x="539429" y="0"/>
                  </a:lnTo>
                  <a:lnTo>
                    <a:pt x="539429" y="539429"/>
                  </a:lnTo>
                  <a:lnTo>
                    <a:pt x="0" y="539429"/>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grpSp>
      <p:grpSp>
        <p:nvGrpSpPr>
          <p:cNvPr name="Group 16" id="16"/>
          <p:cNvGrpSpPr/>
          <p:nvPr/>
        </p:nvGrpSpPr>
        <p:grpSpPr>
          <a:xfrm rot="0">
            <a:off x="5197135" y="5310188"/>
            <a:ext cx="465072" cy="465072"/>
            <a:chOff x="0" y="0"/>
            <a:chExt cx="620096" cy="620096"/>
          </a:xfrm>
        </p:grpSpPr>
        <p:grpSp>
          <p:nvGrpSpPr>
            <p:cNvPr name="Group 17" id="17"/>
            <p:cNvGrpSpPr/>
            <p:nvPr/>
          </p:nvGrpSpPr>
          <p:grpSpPr>
            <a:xfrm rot="0">
              <a:off x="0" y="0"/>
              <a:ext cx="620096" cy="620096"/>
              <a:chOff x="0" y="0"/>
              <a:chExt cx="812800" cy="812800"/>
            </a:xfrm>
          </p:grpSpPr>
          <p:sp>
            <p:nvSpPr>
              <p:cNvPr name="Freeform 18" id="1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84266"/>
              </a:solidFill>
            </p:spPr>
          </p:sp>
          <p:sp>
            <p:nvSpPr>
              <p:cNvPr name="TextBox 19" id="19"/>
              <p:cNvSpPr txBox="true"/>
              <p:nvPr/>
            </p:nvSpPr>
            <p:spPr>
              <a:xfrm>
                <a:off x="76200" y="38100"/>
                <a:ext cx="660400" cy="698500"/>
              </a:xfrm>
              <a:prstGeom prst="rect">
                <a:avLst/>
              </a:prstGeom>
            </p:spPr>
            <p:txBody>
              <a:bodyPr anchor="ctr" rtlCol="false" tIns="50800" lIns="50800" bIns="50800" rIns="50800"/>
              <a:lstStyle/>
              <a:p>
                <a:pPr algn="ctr">
                  <a:lnSpc>
                    <a:spcPts val="2659"/>
                  </a:lnSpc>
                  <a:spcBef>
                    <a:spcPct val="0"/>
                  </a:spcBef>
                </a:pPr>
              </a:p>
            </p:txBody>
          </p:sp>
        </p:grpSp>
        <p:sp>
          <p:nvSpPr>
            <p:cNvPr name="Freeform 20" id="20"/>
            <p:cNvSpPr/>
            <p:nvPr/>
          </p:nvSpPr>
          <p:spPr>
            <a:xfrm flipH="false" flipV="false" rot="0">
              <a:off x="40334" y="40334"/>
              <a:ext cx="539429" cy="539429"/>
            </a:xfrm>
            <a:custGeom>
              <a:avLst/>
              <a:gdLst/>
              <a:ahLst/>
              <a:cxnLst/>
              <a:rect r="r" b="b" t="t" l="l"/>
              <a:pathLst>
                <a:path h="539429" w="539429">
                  <a:moveTo>
                    <a:pt x="0" y="0"/>
                  </a:moveTo>
                  <a:lnTo>
                    <a:pt x="539429" y="0"/>
                  </a:lnTo>
                  <a:lnTo>
                    <a:pt x="539429" y="539429"/>
                  </a:lnTo>
                  <a:lnTo>
                    <a:pt x="0" y="539429"/>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grpSp>
      <p:grpSp>
        <p:nvGrpSpPr>
          <p:cNvPr name="Group 21" id="21"/>
          <p:cNvGrpSpPr/>
          <p:nvPr/>
        </p:nvGrpSpPr>
        <p:grpSpPr>
          <a:xfrm rot="0">
            <a:off x="5166885" y="3713293"/>
            <a:ext cx="465072" cy="465072"/>
            <a:chOff x="0" y="0"/>
            <a:chExt cx="620096" cy="620096"/>
          </a:xfrm>
        </p:grpSpPr>
        <p:grpSp>
          <p:nvGrpSpPr>
            <p:cNvPr name="Group 22" id="22"/>
            <p:cNvGrpSpPr/>
            <p:nvPr/>
          </p:nvGrpSpPr>
          <p:grpSpPr>
            <a:xfrm rot="0">
              <a:off x="0" y="0"/>
              <a:ext cx="620096" cy="620096"/>
              <a:chOff x="0" y="0"/>
              <a:chExt cx="812800" cy="812800"/>
            </a:xfrm>
          </p:grpSpPr>
          <p:sp>
            <p:nvSpPr>
              <p:cNvPr name="Freeform 23" id="2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84266"/>
              </a:solidFill>
            </p:spPr>
          </p:sp>
          <p:sp>
            <p:nvSpPr>
              <p:cNvPr name="TextBox 24" id="24"/>
              <p:cNvSpPr txBox="true"/>
              <p:nvPr/>
            </p:nvSpPr>
            <p:spPr>
              <a:xfrm>
                <a:off x="76200" y="38100"/>
                <a:ext cx="660400" cy="698500"/>
              </a:xfrm>
              <a:prstGeom prst="rect">
                <a:avLst/>
              </a:prstGeom>
            </p:spPr>
            <p:txBody>
              <a:bodyPr anchor="ctr" rtlCol="false" tIns="50800" lIns="50800" bIns="50800" rIns="50800"/>
              <a:lstStyle/>
              <a:p>
                <a:pPr algn="ctr">
                  <a:lnSpc>
                    <a:spcPts val="2659"/>
                  </a:lnSpc>
                  <a:spcBef>
                    <a:spcPct val="0"/>
                  </a:spcBef>
                </a:pPr>
              </a:p>
            </p:txBody>
          </p:sp>
        </p:grpSp>
        <p:sp>
          <p:nvSpPr>
            <p:cNvPr name="Freeform 25" id="25"/>
            <p:cNvSpPr/>
            <p:nvPr/>
          </p:nvSpPr>
          <p:spPr>
            <a:xfrm flipH="false" flipV="false" rot="0">
              <a:off x="40334" y="40334"/>
              <a:ext cx="539429" cy="539429"/>
            </a:xfrm>
            <a:custGeom>
              <a:avLst/>
              <a:gdLst/>
              <a:ahLst/>
              <a:cxnLst/>
              <a:rect r="r" b="b" t="t" l="l"/>
              <a:pathLst>
                <a:path h="539429" w="539429">
                  <a:moveTo>
                    <a:pt x="0" y="0"/>
                  </a:moveTo>
                  <a:lnTo>
                    <a:pt x="539429" y="0"/>
                  </a:lnTo>
                  <a:lnTo>
                    <a:pt x="539429" y="539429"/>
                  </a:lnTo>
                  <a:lnTo>
                    <a:pt x="0" y="539429"/>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grpSp>
      <p:sp>
        <p:nvSpPr>
          <p:cNvPr name="TextBox 26" id="26"/>
          <p:cNvSpPr txBox="true"/>
          <p:nvPr/>
        </p:nvSpPr>
        <p:spPr>
          <a:xfrm rot="0">
            <a:off x="4248508" y="1855848"/>
            <a:ext cx="9639812" cy="1181100"/>
          </a:xfrm>
          <a:prstGeom prst="rect">
            <a:avLst/>
          </a:prstGeom>
        </p:spPr>
        <p:txBody>
          <a:bodyPr anchor="t" rtlCol="false" tIns="0" lIns="0" bIns="0" rIns="0">
            <a:spAutoFit/>
          </a:bodyPr>
          <a:lstStyle/>
          <a:p>
            <a:pPr algn="ctr">
              <a:lnSpc>
                <a:spcPts val="9360"/>
              </a:lnSpc>
            </a:pPr>
            <a:r>
              <a:rPr lang="en-US" sz="7800">
                <a:solidFill>
                  <a:srgbClr val="343434"/>
                </a:solidFill>
                <a:latin typeface="Magnolia Script Bold"/>
              </a:rPr>
              <a:t>Topik Bahasan</a:t>
            </a:r>
          </a:p>
        </p:txBody>
      </p:sp>
      <p:sp>
        <p:nvSpPr>
          <p:cNvPr name="TextBox 27" id="27"/>
          <p:cNvSpPr txBox="true"/>
          <p:nvPr/>
        </p:nvSpPr>
        <p:spPr>
          <a:xfrm rot="0">
            <a:off x="6167711" y="3622297"/>
            <a:ext cx="5109356" cy="580390"/>
          </a:xfrm>
          <a:prstGeom prst="rect">
            <a:avLst/>
          </a:prstGeom>
        </p:spPr>
        <p:txBody>
          <a:bodyPr anchor="t" rtlCol="false" tIns="0" lIns="0" bIns="0" rIns="0">
            <a:spAutoFit/>
          </a:bodyPr>
          <a:lstStyle/>
          <a:p>
            <a:pPr>
              <a:lnSpc>
                <a:spcPts val="4759"/>
              </a:lnSpc>
            </a:pPr>
            <a:r>
              <a:rPr lang="en-US" sz="3399">
                <a:solidFill>
                  <a:srgbClr val="343434"/>
                </a:solidFill>
                <a:latin typeface="Open Sans"/>
              </a:rPr>
              <a:t>Pengertian Persediaan</a:t>
            </a:r>
          </a:p>
        </p:txBody>
      </p:sp>
      <p:sp>
        <p:nvSpPr>
          <p:cNvPr name="TextBox 28" id="28"/>
          <p:cNvSpPr txBox="true"/>
          <p:nvPr/>
        </p:nvSpPr>
        <p:spPr>
          <a:xfrm rot="0">
            <a:off x="6167711" y="4396422"/>
            <a:ext cx="4906742" cy="580390"/>
          </a:xfrm>
          <a:prstGeom prst="rect">
            <a:avLst/>
          </a:prstGeom>
        </p:spPr>
        <p:txBody>
          <a:bodyPr anchor="t" rtlCol="false" tIns="0" lIns="0" bIns="0" rIns="0">
            <a:spAutoFit/>
          </a:bodyPr>
          <a:lstStyle/>
          <a:p>
            <a:pPr>
              <a:lnSpc>
                <a:spcPts val="4759"/>
              </a:lnSpc>
            </a:pPr>
            <a:r>
              <a:rPr lang="en-US" sz="3399">
                <a:solidFill>
                  <a:srgbClr val="343434"/>
                </a:solidFill>
                <a:latin typeface="Open Sans"/>
              </a:rPr>
              <a:t>Jenis Persediaan</a:t>
            </a:r>
          </a:p>
        </p:txBody>
      </p:sp>
      <p:sp>
        <p:nvSpPr>
          <p:cNvPr name="TextBox 29" id="29"/>
          <p:cNvSpPr txBox="true"/>
          <p:nvPr/>
        </p:nvSpPr>
        <p:spPr>
          <a:xfrm rot="0">
            <a:off x="6167711" y="5219191"/>
            <a:ext cx="5465126" cy="580390"/>
          </a:xfrm>
          <a:prstGeom prst="rect">
            <a:avLst/>
          </a:prstGeom>
        </p:spPr>
        <p:txBody>
          <a:bodyPr anchor="t" rtlCol="false" tIns="0" lIns="0" bIns="0" rIns="0">
            <a:spAutoFit/>
          </a:bodyPr>
          <a:lstStyle/>
          <a:p>
            <a:pPr>
              <a:lnSpc>
                <a:spcPts val="4759"/>
              </a:lnSpc>
            </a:pPr>
            <a:r>
              <a:rPr lang="en-US" sz="3399">
                <a:solidFill>
                  <a:srgbClr val="343434"/>
                </a:solidFill>
                <a:latin typeface="Open Sans"/>
              </a:rPr>
              <a:t>Persediaan Pengaman</a:t>
            </a:r>
          </a:p>
        </p:txBody>
      </p:sp>
      <p:sp>
        <p:nvSpPr>
          <p:cNvPr name="TextBox 30" id="30"/>
          <p:cNvSpPr txBox="true"/>
          <p:nvPr/>
        </p:nvSpPr>
        <p:spPr>
          <a:xfrm rot="0">
            <a:off x="6167711" y="6041960"/>
            <a:ext cx="7720609" cy="580390"/>
          </a:xfrm>
          <a:prstGeom prst="rect">
            <a:avLst/>
          </a:prstGeom>
        </p:spPr>
        <p:txBody>
          <a:bodyPr anchor="t" rtlCol="false" tIns="0" lIns="0" bIns="0" rIns="0">
            <a:spAutoFit/>
          </a:bodyPr>
          <a:lstStyle/>
          <a:p>
            <a:pPr>
              <a:lnSpc>
                <a:spcPts val="4759"/>
              </a:lnSpc>
            </a:pPr>
            <a:r>
              <a:rPr lang="en-US" sz="3399">
                <a:solidFill>
                  <a:srgbClr val="343434"/>
                </a:solidFill>
                <a:latin typeface="Open Sans"/>
              </a:rPr>
              <a:t>Pengendalian Sistem Persediaam</a:t>
            </a:r>
          </a:p>
        </p:txBody>
      </p:sp>
    </p:spTree>
  </p:cSld>
  <p:clrMapOvr>
    <a:masterClrMapping/>
  </p:clrMapOvr>
  <p:transition spd="fast">
    <p:fade/>
  </p:transition>
</p:sld>
</file>

<file path=ppt/slides/slide2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136196">
            <a:off x="14600204" y="7801638"/>
            <a:ext cx="6381430" cy="4970724"/>
          </a:xfrm>
          <a:custGeom>
            <a:avLst/>
            <a:gdLst/>
            <a:ahLst/>
            <a:cxnLst/>
            <a:rect r="r" b="b" t="t" l="l"/>
            <a:pathLst>
              <a:path h="4970724" w="6381430">
                <a:moveTo>
                  <a:pt x="0" y="0"/>
                </a:moveTo>
                <a:lnTo>
                  <a:pt x="6381430" y="0"/>
                </a:lnTo>
                <a:lnTo>
                  <a:pt x="6381430" y="4970724"/>
                </a:lnTo>
                <a:lnTo>
                  <a:pt x="0" y="497072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136196">
            <a:off x="15308469" y="3133754"/>
            <a:ext cx="4964900" cy="3867338"/>
          </a:xfrm>
          <a:custGeom>
            <a:avLst/>
            <a:gdLst/>
            <a:ahLst/>
            <a:cxnLst/>
            <a:rect r="r" b="b" t="t" l="l"/>
            <a:pathLst>
              <a:path h="3867338" w="4964900">
                <a:moveTo>
                  <a:pt x="0" y="0"/>
                </a:moveTo>
                <a:lnTo>
                  <a:pt x="4964900" y="0"/>
                </a:lnTo>
                <a:lnTo>
                  <a:pt x="4964900" y="3867339"/>
                </a:lnTo>
                <a:lnTo>
                  <a:pt x="0" y="386733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136196">
            <a:off x="15308469" y="5164230"/>
            <a:ext cx="4964900" cy="3867338"/>
          </a:xfrm>
          <a:custGeom>
            <a:avLst/>
            <a:gdLst/>
            <a:ahLst/>
            <a:cxnLst/>
            <a:rect r="r" b="b" t="t" l="l"/>
            <a:pathLst>
              <a:path h="3867338" w="4964900">
                <a:moveTo>
                  <a:pt x="0" y="0"/>
                </a:moveTo>
                <a:lnTo>
                  <a:pt x="4964900" y="0"/>
                </a:lnTo>
                <a:lnTo>
                  <a:pt x="4964900" y="3867338"/>
                </a:lnTo>
                <a:lnTo>
                  <a:pt x="0" y="386733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136196">
            <a:off x="15805550" y="616841"/>
            <a:ext cx="4964900" cy="3867338"/>
          </a:xfrm>
          <a:custGeom>
            <a:avLst/>
            <a:gdLst/>
            <a:ahLst/>
            <a:cxnLst/>
            <a:rect r="r" b="b" t="t" l="l"/>
            <a:pathLst>
              <a:path h="3867338" w="4964900">
                <a:moveTo>
                  <a:pt x="0" y="0"/>
                </a:moveTo>
                <a:lnTo>
                  <a:pt x="4964900" y="0"/>
                </a:lnTo>
                <a:lnTo>
                  <a:pt x="4964900" y="3867338"/>
                </a:lnTo>
                <a:lnTo>
                  <a:pt x="0" y="386733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136196">
            <a:off x="14613228" y="-1933669"/>
            <a:ext cx="4964900" cy="3867338"/>
          </a:xfrm>
          <a:custGeom>
            <a:avLst/>
            <a:gdLst/>
            <a:ahLst/>
            <a:cxnLst/>
            <a:rect r="r" b="b" t="t" l="l"/>
            <a:pathLst>
              <a:path h="3867338" w="4964900">
                <a:moveTo>
                  <a:pt x="0" y="0"/>
                </a:moveTo>
                <a:lnTo>
                  <a:pt x="4964900" y="0"/>
                </a:lnTo>
                <a:lnTo>
                  <a:pt x="4964900" y="3867338"/>
                </a:lnTo>
                <a:lnTo>
                  <a:pt x="0" y="386733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7" id="7"/>
          <p:cNvSpPr/>
          <p:nvPr/>
        </p:nvSpPr>
        <p:spPr>
          <a:xfrm flipH="false" flipV="false" rot="-1398329">
            <a:off x="-277897" y="6251563"/>
            <a:ext cx="2538327" cy="3683588"/>
          </a:xfrm>
          <a:custGeom>
            <a:avLst/>
            <a:gdLst/>
            <a:ahLst/>
            <a:cxnLst/>
            <a:rect r="r" b="b" t="t" l="l"/>
            <a:pathLst>
              <a:path h="3683588" w="2538327">
                <a:moveTo>
                  <a:pt x="0" y="0"/>
                </a:moveTo>
                <a:lnTo>
                  <a:pt x="2538327" y="0"/>
                </a:lnTo>
                <a:lnTo>
                  <a:pt x="2538327" y="3683588"/>
                </a:lnTo>
                <a:lnTo>
                  <a:pt x="0" y="3683588"/>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8" id="8"/>
          <p:cNvSpPr txBox="true"/>
          <p:nvPr/>
        </p:nvSpPr>
        <p:spPr>
          <a:xfrm rot="0">
            <a:off x="991267" y="520034"/>
            <a:ext cx="10811584" cy="2362200"/>
          </a:xfrm>
          <a:prstGeom prst="rect">
            <a:avLst/>
          </a:prstGeom>
        </p:spPr>
        <p:txBody>
          <a:bodyPr anchor="t" rtlCol="false" tIns="0" lIns="0" bIns="0" rIns="0">
            <a:spAutoFit/>
          </a:bodyPr>
          <a:lstStyle/>
          <a:p>
            <a:pPr>
              <a:lnSpc>
                <a:spcPts val="9360"/>
              </a:lnSpc>
            </a:pPr>
            <a:r>
              <a:rPr lang="en-US" sz="7800">
                <a:solidFill>
                  <a:srgbClr val="343434"/>
                </a:solidFill>
                <a:latin typeface="Magnolia Script Bold"/>
              </a:rPr>
              <a:t>ECONOMICAL ORDER QUANTITY (EOQ)</a:t>
            </a:r>
          </a:p>
        </p:txBody>
      </p:sp>
      <p:sp>
        <p:nvSpPr>
          <p:cNvPr name="TextBox 9" id="9"/>
          <p:cNvSpPr txBox="true"/>
          <p:nvPr/>
        </p:nvSpPr>
        <p:spPr>
          <a:xfrm rot="0">
            <a:off x="2339313" y="3298775"/>
            <a:ext cx="12620725" cy="4918075"/>
          </a:xfrm>
          <a:prstGeom prst="rect">
            <a:avLst/>
          </a:prstGeom>
        </p:spPr>
        <p:txBody>
          <a:bodyPr anchor="t" rtlCol="false" tIns="0" lIns="0" bIns="0" rIns="0">
            <a:spAutoFit/>
          </a:bodyPr>
          <a:lstStyle/>
          <a:p>
            <a:pPr algn="just">
              <a:lnSpc>
                <a:spcPts val="5600"/>
              </a:lnSpc>
            </a:pPr>
            <a:r>
              <a:rPr lang="en-US" sz="4000" u="sng">
                <a:solidFill>
                  <a:srgbClr val="000000"/>
                </a:solidFill>
                <a:latin typeface="Proxima Nova Bold"/>
              </a:rPr>
              <a:t>a. Biaya Pesan (Ordering Cost)</a:t>
            </a:r>
          </a:p>
          <a:p>
            <a:pPr algn="just" marL="863601" indent="-431801" lvl="1">
              <a:lnSpc>
                <a:spcPts val="5600"/>
              </a:lnSpc>
              <a:buFont typeface="Arial"/>
              <a:buChar char="•"/>
            </a:pPr>
            <a:r>
              <a:rPr lang="en-US" sz="4000">
                <a:solidFill>
                  <a:srgbClr val="000000"/>
                </a:solidFill>
                <a:latin typeface="Proxima Nova"/>
              </a:rPr>
              <a:t>Biaya yang dikeluarkan dalam proses pemesanan suatu barang</a:t>
            </a:r>
          </a:p>
          <a:p>
            <a:pPr algn="just" marL="863601" indent="-431801" lvl="1">
              <a:lnSpc>
                <a:spcPts val="5600"/>
              </a:lnSpc>
              <a:buFont typeface="Arial"/>
              <a:buChar char="•"/>
            </a:pPr>
            <a:r>
              <a:rPr lang="en-US" sz="4000">
                <a:solidFill>
                  <a:srgbClr val="000000"/>
                </a:solidFill>
                <a:latin typeface="Proxima Nova"/>
              </a:rPr>
              <a:t>Biaya proses pemesanan, biaya pengiriman permintaan, biaya penerimaan bahan, biaya penempatan kegudang, biaya proses pembayaran</a:t>
            </a:r>
          </a:p>
          <a:p>
            <a:pPr algn="just">
              <a:lnSpc>
                <a:spcPts val="5600"/>
              </a:lnSpc>
              <a:spcBef>
                <a:spcPct val="0"/>
              </a:spcBef>
            </a:pPr>
          </a:p>
        </p:txBody>
      </p:sp>
    </p:spTree>
  </p:cSld>
  <p:clrMapOvr>
    <a:masterClrMapping/>
  </p:clrMapOvr>
  <p:transition spd="fast">
    <p:fade/>
  </p:transition>
</p:sld>
</file>

<file path=ppt/slides/slide2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136196">
            <a:off x="14600204" y="7801638"/>
            <a:ext cx="6381430" cy="4970724"/>
          </a:xfrm>
          <a:custGeom>
            <a:avLst/>
            <a:gdLst/>
            <a:ahLst/>
            <a:cxnLst/>
            <a:rect r="r" b="b" t="t" l="l"/>
            <a:pathLst>
              <a:path h="4970724" w="6381430">
                <a:moveTo>
                  <a:pt x="0" y="0"/>
                </a:moveTo>
                <a:lnTo>
                  <a:pt x="6381430" y="0"/>
                </a:lnTo>
                <a:lnTo>
                  <a:pt x="6381430" y="4970724"/>
                </a:lnTo>
                <a:lnTo>
                  <a:pt x="0" y="497072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136196">
            <a:off x="15308469" y="3133754"/>
            <a:ext cx="4964900" cy="3867338"/>
          </a:xfrm>
          <a:custGeom>
            <a:avLst/>
            <a:gdLst/>
            <a:ahLst/>
            <a:cxnLst/>
            <a:rect r="r" b="b" t="t" l="l"/>
            <a:pathLst>
              <a:path h="3867338" w="4964900">
                <a:moveTo>
                  <a:pt x="0" y="0"/>
                </a:moveTo>
                <a:lnTo>
                  <a:pt x="4964900" y="0"/>
                </a:lnTo>
                <a:lnTo>
                  <a:pt x="4964900" y="3867339"/>
                </a:lnTo>
                <a:lnTo>
                  <a:pt x="0" y="386733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136196">
            <a:off x="15308469" y="5164230"/>
            <a:ext cx="4964900" cy="3867338"/>
          </a:xfrm>
          <a:custGeom>
            <a:avLst/>
            <a:gdLst/>
            <a:ahLst/>
            <a:cxnLst/>
            <a:rect r="r" b="b" t="t" l="l"/>
            <a:pathLst>
              <a:path h="3867338" w="4964900">
                <a:moveTo>
                  <a:pt x="0" y="0"/>
                </a:moveTo>
                <a:lnTo>
                  <a:pt x="4964900" y="0"/>
                </a:lnTo>
                <a:lnTo>
                  <a:pt x="4964900" y="3867338"/>
                </a:lnTo>
                <a:lnTo>
                  <a:pt x="0" y="386733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136196">
            <a:off x="15805550" y="616841"/>
            <a:ext cx="4964900" cy="3867338"/>
          </a:xfrm>
          <a:custGeom>
            <a:avLst/>
            <a:gdLst/>
            <a:ahLst/>
            <a:cxnLst/>
            <a:rect r="r" b="b" t="t" l="l"/>
            <a:pathLst>
              <a:path h="3867338" w="4964900">
                <a:moveTo>
                  <a:pt x="0" y="0"/>
                </a:moveTo>
                <a:lnTo>
                  <a:pt x="4964900" y="0"/>
                </a:lnTo>
                <a:lnTo>
                  <a:pt x="4964900" y="3867338"/>
                </a:lnTo>
                <a:lnTo>
                  <a:pt x="0" y="386733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136196">
            <a:off x="14613228" y="-1933669"/>
            <a:ext cx="4964900" cy="3867338"/>
          </a:xfrm>
          <a:custGeom>
            <a:avLst/>
            <a:gdLst/>
            <a:ahLst/>
            <a:cxnLst/>
            <a:rect r="r" b="b" t="t" l="l"/>
            <a:pathLst>
              <a:path h="3867338" w="4964900">
                <a:moveTo>
                  <a:pt x="0" y="0"/>
                </a:moveTo>
                <a:lnTo>
                  <a:pt x="4964900" y="0"/>
                </a:lnTo>
                <a:lnTo>
                  <a:pt x="4964900" y="3867338"/>
                </a:lnTo>
                <a:lnTo>
                  <a:pt x="0" y="386733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7" id="7"/>
          <p:cNvSpPr/>
          <p:nvPr/>
        </p:nvSpPr>
        <p:spPr>
          <a:xfrm flipH="false" flipV="false" rot="-1398329">
            <a:off x="-277897" y="6251563"/>
            <a:ext cx="2538327" cy="3683588"/>
          </a:xfrm>
          <a:custGeom>
            <a:avLst/>
            <a:gdLst/>
            <a:ahLst/>
            <a:cxnLst/>
            <a:rect r="r" b="b" t="t" l="l"/>
            <a:pathLst>
              <a:path h="3683588" w="2538327">
                <a:moveTo>
                  <a:pt x="0" y="0"/>
                </a:moveTo>
                <a:lnTo>
                  <a:pt x="2538327" y="0"/>
                </a:lnTo>
                <a:lnTo>
                  <a:pt x="2538327" y="3683588"/>
                </a:lnTo>
                <a:lnTo>
                  <a:pt x="0" y="3683588"/>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8" id="8"/>
          <p:cNvSpPr txBox="true"/>
          <p:nvPr/>
        </p:nvSpPr>
        <p:spPr>
          <a:xfrm rot="0">
            <a:off x="991267" y="520034"/>
            <a:ext cx="10811584" cy="2362200"/>
          </a:xfrm>
          <a:prstGeom prst="rect">
            <a:avLst/>
          </a:prstGeom>
        </p:spPr>
        <p:txBody>
          <a:bodyPr anchor="t" rtlCol="false" tIns="0" lIns="0" bIns="0" rIns="0">
            <a:spAutoFit/>
          </a:bodyPr>
          <a:lstStyle/>
          <a:p>
            <a:pPr>
              <a:lnSpc>
                <a:spcPts val="9360"/>
              </a:lnSpc>
            </a:pPr>
            <a:r>
              <a:rPr lang="en-US" sz="7800">
                <a:solidFill>
                  <a:srgbClr val="343434"/>
                </a:solidFill>
                <a:latin typeface="Magnolia Script Bold"/>
              </a:rPr>
              <a:t>ECONOMICAL ORDER QUANTITY (EOQ)</a:t>
            </a:r>
          </a:p>
        </p:txBody>
      </p:sp>
      <p:sp>
        <p:nvSpPr>
          <p:cNvPr name="TextBox 9" id="9"/>
          <p:cNvSpPr txBox="true"/>
          <p:nvPr/>
        </p:nvSpPr>
        <p:spPr>
          <a:xfrm rot="0">
            <a:off x="2339313" y="3298775"/>
            <a:ext cx="12620725" cy="4213225"/>
          </a:xfrm>
          <a:prstGeom prst="rect">
            <a:avLst/>
          </a:prstGeom>
        </p:spPr>
        <p:txBody>
          <a:bodyPr anchor="t" rtlCol="false" tIns="0" lIns="0" bIns="0" rIns="0">
            <a:spAutoFit/>
          </a:bodyPr>
          <a:lstStyle/>
          <a:p>
            <a:pPr algn="just">
              <a:lnSpc>
                <a:spcPts val="5600"/>
              </a:lnSpc>
            </a:pPr>
            <a:r>
              <a:rPr lang="en-US" sz="4000" u="sng">
                <a:solidFill>
                  <a:srgbClr val="000000"/>
                </a:solidFill>
                <a:latin typeface="Proxima Nova Bold"/>
              </a:rPr>
              <a:t>b.Biaya Simpan (Carrying Cost)</a:t>
            </a:r>
          </a:p>
          <a:p>
            <a:pPr algn="just" marL="863601" indent="-431801" lvl="1">
              <a:lnSpc>
                <a:spcPts val="5600"/>
              </a:lnSpc>
              <a:buFont typeface="Arial"/>
              <a:buChar char="•"/>
            </a:pPr>
            <a:r>
              <a:rPr lang="en-US" sz="4000">
                <a:solidFill>
                  <a:srgbClr val="000000"/>
                </a:solidFill>
                <a:latin typeface="Proxima Nova"/>
              </a:rPr>
              <a:t>Biaya yang dikeluarkan perusahaan dalam rangka proses penyimpanan atas suatu barang yang dibeli</a:t>
            </a:r>
          </a:p>
          <a:p>
            <a:pPr algn="just" marL="863601" indent="-431801" lvl="1">
              <a:lnSpc>
                <a:spcPts val="5600"/>
              </a:lnSpc>
              <a:buFont typeface="Arial"/>
              <a:buChar char="•"/>
            </a:pPr>
            <a:r>
              <a:rPr lang="en-US" sz="4000">
                <a:solidFill>
                  <a:srgbClr val="000000"/>
                </a:solidFill>
                <a:latin typeface="Proxima Nova"/>
              </a:rPr>
              <a:t>biaya sewa gudang, biaya pemeliharaan bahan digudang, biaya modal, biaya asuransi, biaya kerusakan barang</a:t>
            </a:r>
          </a:p>
        </p:txBody>
      </p:sp>
    </p:spTree>
  </p:cSld>
  <p:clrMapOvr>
    <a:masterClrMapping/>
  </p:clrMapOvr>
  <p:transition spd="fast">
    <p:fade/>
  </p:transition>
</p:sld>
</file>

<file path=ppt/slides/slide2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136196">
            <a:off x="14600204" y="7801638"/>
            <a:ext cx="6381430" cy="4970724"/>
          </a:xfrm>
          <a:custGeom>
            <a:avLst/>
            <a:gdLst/>
            <a:ahLst/>
            <a:cxnLst/>
            <a:rect r="r" b="b" t="t" l="l"/>
            <a:pathLst>
              <a:path h="4970724" w="6381430">
                <a:moveTo>
                  <a:pt x="0" y="0"/>
                </a:moveTo>
                <a:lnTo>
                  <a:pt x="6381430" y="0"/>
                </a:lnTo>
                <a:lnTo>
                  <a:pt x="6381430" y="4970724"/>
                </a:lnTo>
                <a:lnTo>
                  <a:pt x="0" y="497072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136196">
            <a:off x="15308469" y="3133754"/>
            <a:ext cx="4964900" cy="3867338"/>
          </a:xfrm>
          <a:custGeom>
            <a:avLst/>
            <a:gdLst/>
            <a:ahLst/>
            <a:cxnLst/>
            <a:rect r="r" b="b" t="t" l="l"/>
            <a:pathLst>
              <a:path h="3867338" w="4964900">
                <a:moveTo>
                  <a:pt x="0" y="0"/>
                </a:moveTo>
                <a:lnTo>
                  <a:pt x="4964900" y="0"/>
                </a:lnTo>
                <a:lnTo>
                  <a:pt x="4964900" y="3867339"/>
                </a:lnTo>
                <a:lnTo>
                  <a:pt x="0" y="386733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136196">
            <a:off x="15308469" y="5164230"/>
            <a:ext cx="4964900" cy="3867338"/>
          </a:xfrm>
          <a:custGeom>
            <a:avLst/>
            <a:gdLst/>
            <a:ahLst/>
            <a:cxnLst/>
            <a:rect r="r" b="b" t="t" l="l"/>
            <a:pathLst>
              <a:path h="3867338" w="4964900">
                <a:moveTo>
                  <a:pt x="0" y="0"/>
                </a:moveTo>
                <a:lnTo>
                  <a:pt x="4964900" y="0"/>
                </a:lnTo>
                <a:lnTo>
                  <a:pt x="4964900" y="3867338"/>
                </a:lnTo>
                <a:lnTo>
                  <a:pt x="0" y="386733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136196">
            <a:off x="15805550" y="616841"/>
            <a:ext cx="4964900" cy="3867338"/>
          </a:xfrm>
          <a:custGeom>
            <a:avLst/>
            <a:gdLst/>
            <a:ahLst/>
            <a:cxnLst/>
            <a:rect r="r" b="b" t="t" l="l"/>
            <a:pathLst>
              <a:path h="3867338" w="4964900">
                <a:moveTo>
                  <a:pt x="0" y="0"/>
                </a:moveTo>
                <a:lnTo>
                  <a:pt x="4964900" y="0"/>
                </a:lnTo>
                <a:lnTo>
                  <a:pt x="4964900" y="3867338"/>
                </a:lnTo>
                <a:lnTo>
                  <a:pt x="0" y="386733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136196">
            <a:off x="14613228" y="-1933669"/>
            <a:ext cx="4964900" cy="3867338"/>
          </a:xfrm>
          <a:custGeom>
            <a:avLst/>
            <a:gdLst/>
            <a:ahLst/>
            <a:cxnLst/>
            <a:rect r="r" b="b" t="t" l="l"/>
            <a:pathLst>
              <a:path h="3867338" w="4964900">
                <a:moveTo>
                  <a:pt x="0" y="0"/>
                </a:moveTo>
                <a:lnTo>
                  <a:pt x="4964900" y="0"/>
                </a:lnTo>
                <a:lnTo>
                  <a:pt x="4964900" y="3867338"/>
                </a:lnTo>
                <a:lnTo>
                  <a:pt x="0" y="386733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7" id="7"/>
          <p:cNvSpPr/>
          <p:nvPr/>
        </p:nvSpPr>
        <p:spPr>
          <a:xfrm flipH="false" flipV="false" rot="0">
            <a:off x="991267" y="3519548"/>
            <a:ext cx="4498023" cy="2938407"/>
          </a:xfrm>
          <a:custGeom>
            <a:avLst/>
            <a:gdLst/>
            <a:ahLst/>
            <a:cxnLst/>
            <a:rect r="r" b="b" t="t" l="l"/>
            <a:pathLst>
              <a:path h="2938407" w="4498023">
                <a:moveTo>
                  <a:pt x="0" y="0"/>
                </a:moveTo>
                <a:lnTo>
                  <a:pt x="4498022" y="0"/>
                </a:lnTo>
                <a:lnTo>
                  <a:pt x="4498022" y="2938407"/>
                </a:lnTo>
                <a:lnTo>
                  <a:pt x="0" y="2938407"/>
                </a:lnTo>
                <a:lnTo>
                  <a:pt x="0" y="0"/>
                </a:lnTo>
                <a:close/>
              </a:path>
            </a:pathLst>
          </a:custGeom>
          <a:blipFill>
            <a:blip r:embed="rId4"/>
            <a:stretch>
              <a:fillRect l="0" t="0" r="0" b="0"/>
            </a:stretch>
          </a:blipFill>
        </p:spPr>
      </p:sp>
      <p:sp>
        <p:nvSpPr>
          <p:cNvPr name="Freeform 8" id="8"/>
          <p:cNvSpPr/>
          <p:nvPr/>
        </p:nvSpPr>
        <p:spPr>
          <a:xfrm flipH="false" flipV="false" rot="0">
            <a:off x="1426903" y="7241151"/>
            <a:ext cx="4062387" cy="2516914"/>
          </a:xfrm>
          <a:custGeom>
            <a:avLst/>
            <a:gdLst/>
            <a:ahLst/>
            <a:cxnLst/>
            <a:rect r="r" b="b" t="t" l="l"/>
            <a:pathLst>
              <a:path h="2516914" w="4062387">
                <a:moveTo>
                  <a:pt x="0" y="0"/>
                </a:moveTo>
                <a:lnTo>
                  <a:pt x="4062386" y="0"/>
                </a:lnTo>
                <a:lnTo>
                  <a:pt x="4062386" y="2516913"/>
                </a:lnTo>
                <a:lnTo>
                  <a:pt x="0" y="2516913"/>
                </a:lnTo>
                <a:lnTo>
                  <a:pt x="0" y="0"/>
                </a:lnTo>
                <a:close/>
              </a:path>
            </a:pathLst>
          </a:custGeom>
          <a:blipFill>
            <a:blip r:embed="rId5"/>
            <a:stretch>
              <a:fillRect l="0" t="0" r="0" b="0"/>
            </a:stretch>
          </a:blipFill>
        </p:spPr>
      </p:sp>
      <p:sp>
        <p:nvSpPr>
          <p:cNvPr name="Freeform 9" id="9"/>
          <p:cNvSpPr/>
          <p:nvPr/>
        </p:nvSpPr>
        <p:spPr>
          <a:xfrm flipH="false" flipV="false" rot="0">
            <a:off x="6397058" y="3699038"/>
            <a:ext cx="9830901" cy="5517834"/>
          </a:xfrm>
          <a:custGeom>
            <a:avLst/>
            <a:gdLst/>
            <a:ahLst/>
            <a:cxnLst/>
            <a:rect r="r" b="b" t="t" l="l"/>
            <a:pathLst>
              <a:path h="5517834" w="9830901">
                <a:moveTo>
                  <a:pt x="0" y="0"/>
                </a:moveTo>
                <a:lnTo>
                  <a:pt x="9830902" y="0"/>
                </a:lnTo>
                <a:lnTo>
                  <a:pt x="9830902" y="5517834"/>
                </a:lnTo>
                <a:lnTo>
                  <a:pt x="0" y="5517834"/>
                </a:lnTo>
                <a:lnTo>
                  <a:pt x="0" y="0"/>
                </a:lnTo>
                <a:close/>
              </a:path>
            </a:pathLst>
          </a:custGeom>
          <a:blipFill>
            <a:blip r:embed="rId6"/>
            <a:stretch>
              <a:fillRect l="0" t="0" r="0" b="0"/>
            </a:stretch>
          </a:blipFill>
        </p:spPr>
      </p:sp>
      <p:sp>
        <p:nvSpPr>
          <p:cNvPr name="TextBox 10" id="10"/>
          <p:cNvSpPr txBox="true"/>
          <p:nvPr/>
        </p:nvSpPr>
        <p:spPr>
          <a:xfrm rot="0">
            <a:off x="991267" y="188310"/>
            <a:ext cx="10811584" cy="2362200"/>
          </a:xfrm>
          <a:prstGeom prst="rect">
            <a:avLst/>
          </a:prstGeom>
        </p:spPr>
        <p:txBody>
          <a:bodyPr anchor="t" rtlCol="false" tIns="0" lIns="0" bIns="0" rIns="0">
            <a:spAutoFit/>
          </a:bodyPr>
          <a:lstStyle/>
          <a:p>
            <a:pPr>
              <a:lnSpc>
                <a:spcPts val="9360"/>
              </a:lnSpc>
            </a:pPr>
            <a:r>
              <a:rPr lang="en-US" sz="7800">
                <a:solidFill>
                  <a:srgbClr val="343434"/>
                </a:solidFill>
                <a:latin typeface="Magnolia Script Bold"/>
              </a:rPr>
              <a:t>ECONOMICAL ORDER QUANTITY (EOQ)</a:t>
            </a:r>
          </a:p>
        </p:txBody>
      </p:sp>
      <p:sp>
        <p:nvSpPr>
          <p:cNvPr name="TextBox 11" id="11"/>
          <p:cNvSpPr txBox="true"/>
          <p:nvPr/>
        </p:nvSpPr>
        <p:spPr>
          <a:xfrm rot="0">
            <a:off x="1028700" y="2649598"/>
            <a:ext cx="12620725" cy="688975"/>
          </a:xfrm>
          <a:prstGeom prst="rect">
            <a:avLst/>
          </a:prstGeom>
        </p:spPr>
        <p:txBody>
          <a:bodyPr anchor="t" rtlCol="false" tIns="0" lIns="0" bIns="0" rIns="0">
            <a:spAutoFit/>
          </a:bodyPr>
          <a:lstStyle/>
          <a:p>
            <a:pPr algn="just">
              <a:lnSpc>
                <a:spcPts val="5600"/>
              </a:lnSpc>
            </a:pPr>
            <a:r>
              <a:rPr lang="en-US" sz="4000" u="sng">
                <a:solidFill>
                  <a:srgbClr val="000000"/>
                </a:solidFill>
                <a:latin typeface="Proxima Nova Bold"/>
              </a:rPr>
              <a:t>EOQ tercapai jika </a:t>
            </a:r>
            <a:r>
              <a:rPr lang="en-US" sz="4000">
                <a:solidFill>
                  <a:srgbClr val="000000"/>
                </a:solidFill>
                <a:latin typeface="Proxima Nova"/>
              </a:rPr>
              <a:t> </a:t>
            </a:r>
            <a:r>
              <a:rPr lang="en-US" sz="4000">
                <a:solidFill>
                  <a:srgbClr val="C1272D"/>
                </a:solidFill>
                <a:latin typeface="Proxima Nova"/>
              </a:rPr>
              <a:t>Biaya Pesan = Biaya Simpan</a:t>
            </a:r>
          </a:p>
        </p:txBody>
      </p:sp>
      <p:sp>
        <p:nvSpPr>
          <p:cNvPr name="TextBox 12" id="12"/>
          <p:cNvSpPr txBox="true"/>
          <p:nvPr/>
        </p:nvSpPr>
        <p:spPr>
          <a:xfrm rot="0">
            <a:off x="2221932" y="5881888"/>
            <a:ext cx="2472328" cy="1037834"/>
          </a:xfrm>
          <a:prstGeom prst="rect">
            <a:avLst/>
          </a:prstGeom>
        </p:spPr>
        <p:txBody>
          <a:bodyPr anchor="t" rtlCol="false" tIns="0" lIns="0" bIns="0" rIns="0">
            <a:spAutoFit/>
          </a:bodyPr>
          <a:lstStyle/>
          <a:p>
            <a:pPr algn="just">
              <a:lnSpc>
                <a:spcPts val="8573"/>
              </a:lnSpc>
            </a:pPr>
            <a:r>
              <a:rPr lang="en-US" sz="6123">
                <a:solidFill>
                  <a:srgbClr val="000000"/>
                </a:solidFill>
                <a:latin typeface="Proxima Nova"/>
              </a:rPr>
              <a:t>atau</a:t>
            </a:r>
          </a:p>
        </p:txBody>
      </p:sp>
    </p:spTree>
  </p:cSld>
  <p:clrMapOvr>
    <a:masterClrMapping/>
  </p:clrMapOvr>
  <p:transition spd="fast">
    <p:fade/>
  </p:transition>
</p:sld>
</file>

<file path=ppt/slides/slide2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136196">
            <a:off x="14600204" y="7801638"/>
            <a:ext cx="6381430" cy="4970724"/>
          </a:xfrm>
          <a:custGeom>
            <a:avLst/>
            <a:gdLst/>
            <a:ahLst/>
            <a:cxnLst/>
            <a:rect r="r" b="b" t="t" l="l"/>
            <a:pathLst>
              <a:path h="4970724" w="6381430">
                <a:moveTo>
                  <a:pt x="0" y="0"/>
                </a:moveTo>
                <a:lnTo>
                  <a:pt x="6381430" y="0"/>
                </a:lnTo>
                <a:lnTo>
                  <a:pt x="6381430" y="4970724"/>
                </a:lnTo>
                <a:lnTo>
                  <a:pt x="0" y="497072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136196">
            <a:off x="15308469" y="3133754"/>
            <a:ext cx="4964900" cy="3867338"/>
          </a:xfrm>
          <a:custGeom>
            <a:avLst/>
            <a:gdLst/>
            <a:ahLst/>
            <a:cxnLst/>
            <a:rect r="r" b="b" t="t" l="l"/>
            <a:pathLst>
              <a:path h="3867338" w="4964900">
                <a:moveTo>
                  <a:pt x="0" y="0"/>
                </a:moveTo>
                <a:lnTo>
                  <a:pt x="4964900" y="0"/>
                </a:lnTo>
                <a:lnTo>
                  <a:pt x="4964900" y="3867339"/>
                </a:lnTo>
                <a:lnTo>
                  <a:pt x="0" y="386733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136196">
            <a:off x="15308469" y="5164230"/>
            <a:ext cx="4964900" cy="3867338"/>
          </a:xfrm>
          <a:custGeom>
            <a:avLst/>
            <a:gdLst/>
            <a:ahLst/>
            <a:cxnLst/>
            <a:rect r="r" b="b" t="t" l="l"/>
            <a:pathLst>
              <a:path h="3867338" w="4964900">
                <a:moveTo>
                  <a:pt x="0" y="0"/>
                </a:moveTo>
                <a:lnTo>
                  <a:pt x="4964900" y="0"/>
                </a:lnTo>
                <a:lnTo>
                  <a:pt x="4964900" y="3867338"/>
                </a:lnTo>
                <a:lnTo>
                  <a:pt x="0" y="386733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136196">
            <a:off x="15805550" y="616841"/>
            <a:ext cx="4964900" cy="3867338"/>
          </a:xfrm>
          <a:custGeom>
            <a:avLst/>
            <a:gdLst/>
            <a:ahLst/>
            <a:cxnLst/>
            <a:rect r="r" b="b" t="t" l="l"/>
            <a:pathLst>
              <a:path h="3867338" w="4964900">
                <a:moveTo>
                  <a:pt x="0" y="0"/>
                </a:moveTo>
                <a:lnTo>
                  <a:pt x="4964900" y="0"/>
                </a:lnTo>
                <a:lnTo>
                  <a:pt x="4964900" y="3867338"/>
                </a:lnTo>
                <a:lnTo>
                  <a:pt x="0" y="386733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136196">
            <a:off x="14613228" y="-1933669"/>
            <a:ext cx="4964900" cy="3867338"/>
          </a:xfrm>
          <a:custGeom>
            <a:avLst/>
            <a:gdLst/>
            <a:ahLst/>
            <a:cxnLst/>
            <a:rect r="r" b="b" t="t" l="l"/>
            <a:pathLst>
              <a:path h="3867338" w="4964900">
                <a:moveTo>
                  <a:pt x="0" y="0"/>
                </a:moveTo>
                <a:lnTo>
                  <a:pt x="4964900" y="0"/>
                </a:lnTo>
                <a:lnTo>
                  <a:pt x="4964900" y="3867338"/>
                </a:lnTo>
                <a:lnTo>
                  <a:pt x="0" y="386733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7" id="7"/>
          <p:cNvSpPr txBox="true"/>
          <p:nvPr/>
        </p:nvSpPr>
        <p:spPr>
          <a:xfrm rot="0">
            <a:off x="991267" y="188310"/>
            <a:ext cx="10811584" cy="1181100"/>
          </a:xfrm>
          <a:prstGeom prst="rect">
            <a:avLst/>
          </a:prstGeom>
        </p:spPr>
        <p:txBody>
          <a:bodyPr anchor="t" rtlCol="false" tIns="0" lIns="0" bIns="0" rIns="0">
            <a:spAutoFit/>
          </a:bodyPr>
          <a:lstStyle/>
          <a:p>
            <a:pPr>
              <a:lnSpc>
                <a:spcPts val="9360"/>
              </a:lnSpc>
            </a:pPr>
            <a:r>
              <a:rPr lang="en-US" sz="7800">
                <a:solidFill>
                  <a:srgbClr val="343434"/>
                </a:solidFill>
                <a:latin typeface="Magnolia Script Bold"/>
              </a:rPr>
              <a:t>CONTOH</a:t>
            </a:r>
          </a:p>
        </p:txBody>
      </p:sp>
      <p:sp>
        <p:nvSpPr>
          <p:cNvPr name="TextBox 8" id="8"/>
          <p:cNvSpPr txBox="true"/>
          <p:nvPr/>
        </p:nvSpPr>
        <p:spPr>
          <a:xfrm rot="0">
            <a:off x="1028700" y="2649598"/>
            <a:ext cx="12620725" cy="3508375"/>
          </a:xfrm>
          <a:prstGeom prst="rect">
            <a:avLst/>
          </a:prstGeom>
        </p:spPr>
        <p:txBody>
          <a:bodyPr anchor="t" rtlCol="false" tIns="0" lIns="0" bIns="0" rIns="0">
            <a:spAutoFit/>
          </a:bodyPr>
          <a:lstStyle/>
          <a:p>
            <a:pPr algn="just">
              <a:lnSpc>
                <a:spcPts val="5600"/>
              </a:lnSpc>
            </a:pPr>
            <a:r>
              <a:rPr lang="en-US" sz="4000">
                <a:solidFill>
                  <a:srgbClr val="000000"/>
                </a:solidFill>
                <a:latin typeface="Proxima Nova"/>
              </a:rPr>
              <a:t>PT Makmur merencanakan untuk melakukan pembelian bahan selama 1 tahun sebanyak 160.000 unit. Biaya pesan Rp 10.000 setiap kali pesan. Biaya simpan Rp 2 per unit. Harga beli Rp 1.000 per unit. Berapa besarnya jumlah pembelian yang paling ekonomis (EOQ)?</a:t>
            </a:r>
          </a:p>
        </p:txBody>
      </p:sp>
    </p:spTree>
  </p:cSld>
  <p:clrMapOvr>
    <a:masterClrMapping/>
  </p:clrMapOvr>
  <p:transition spd="fast">
    <p:fade/>
  </p:transition>
</p:sld>
</file>

<file path=ppt/slides/slide2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300815" y="344447"/>
            <a:ext cx="5466471" cy="4799053"/>
          </a:xfrm>
          <a:custGeom>
            <a:avLst/>
            <a:gdLst/>
            <a:ahLst/>
            <a:cxnLst/>
            <a:rect r="r" b="b" t="t" l="l"/>
            <a:pathLst>
              <a:path h="4799053" w="5466471">
                <a:moveTo>
                  <a:pt x="0" y="0"/>
                </a:moveTo>
                <a:lnTo>
                  <a:pt x="5466471" y="0"/>
                </a:lnTo>
                <a:lnTo>
                  <a:pt x="5466471" y="4799053"/>
                </a:lnTo>
                <a:lnTo>
                  <a:pt x="0" y="4799053"/>
                </a:lnTo>
                <a:lnTo>
                  <a:pt x="0" y="0"/>
                </a:lnTo>
                <a:close/>
              </a:path>
            </a:pathLst>
          </a:custGeom>
          <a:blipFill>
            <a:blip r:embed="rId2"/>
            <a:stretch>
              <a:fillRect l="0" t="0" r="0" b="0"/>
            </a:stretch>
          </a:blipFill>
        </p:spPr>
      </p:sp>
      <p:sp>
        <p:nvSpPr>
          <p:cNvPr name="Freeform 3" id="3"/>
          <p:cNvSpPr/>
          <p:nvPr/>
        </p:nvSpPr>
        <p:spPr>
          <a:xfrm flipH="false" flipV="false" rot="0">
            <a:off x="300815" y="5143500"/>
            <a:ext cx="9826451" cy="4297563"/>
          </a:xfrm>
          <a:custGeom>
            <a:avLst/>
            <a:gdLst/>
            <a:ahLst/>
            <a:cxnLst/>
            <a:rect r="r" b="b" t="t" l="l"/>
            <a:pathLst>
              <a:path h="4297563" w="9826451">
                <a:moveTo>
                  <a:pt x="0" y="0"/>
                </a:moveTo>
                <a:lnTo>
                  <a:pt x="9826451" y="0"/>
                </a:lnTo>
                <a:lnTo>
                  <a:pt x="9826451" y="4297563"/>
                </a:lnTo>
                <a:lnTo>
                  <a:pt x="0" y="4297563"/>
                </a:lnTo>
                <a:lnTo>
                  <a:pt x="0" y="0"/>
                </a:lnTo>
                <a:close/>
              </a:path>
            </a:pathLst>
          </a:custGeom>
          <a:blipFill>
            <a:blip r:embed="rId3"/>
            <a:stretch>
              <a:fillRect l="0" t="0" r="0" b="0"/>
            </a:stretch>
          </a:blipFill>
        </p:spPr>
      </p:sp>
      <p:sp>
        <p:nvSpPr>
          <p:cNvPr name="Freeform 4" id="4"/>
          <p:cNvSpPr/>
          <p:nvPr/>
        </p:nvSpPr>
        <p:spPr>
          <a:xfrm flipH="false" flipV="false" rot="0">
            <a:off x="6575183" y="7833027"/>
            <a:ext cx="3552083" cy="1425273"/>
          </a:xfrm>
          <a:custGeom>
            <a:avLst/>
            <a:gdLst/>
            <a:ahLst/>
            <a:cxnLst/>
            <a:rect r="r" b="b" t="t" l="l"/>
            <a:pathLst>
              <a:path h="1425273" w="3552083">
                <a:moveTo>
                  <a:pt x="0" y="0"/>
                </a:moveTo>
                <a:lnTo>
                  <a:pt x="3552083" y="0"/>
                </a:lnTo>
                <a:lnTo>
                  <a:pt x="3552083" y="1425273"/>
                </a:lnTo>
                <a:lnTo>
                  <a:pt x="0" y="1425273"/>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pic>
        <p:nvPicPr>
          <p:cNvPr name="Picture 5" id="5"/>
          <p:cNvPicPr>
            <a:picLocks noChangeAspect="true"/>
          </p:cNvPicPr>
          <p:nvPr/>
        </p:nvPicPr>
        <p:blipFill>
          <a:blip r:embed="rId6"/>
          <a:srcRect l="0" t="0" r="0" b="0"/>
          <a:stretch>
            <a:fillRect/>
          </a:stretch>
        </p:blipFill>
        <p:spPr>
          <a:xfrm flipH="false" flipV="false" rot="0">
            <a:off x="10127266" y="6069361"/>
            <a:ext cx="2566116" cy="2476302"/>
          </a:xfrm>
          <a:prstGeom prst="rect">
            <a:avLst/>
          </a:prstGeom>
        </p:spPr>
      </p:pic>
      <p:sp>
        <p:nvSpPr>
          <p:cNvPr name="TextBox 6" id="6"/>
          <p:cNvSpPr txBox="true"/>
          <p:nvPr/>
        </p:nvSpPr>
        <p:spPr>
          <a:xfrm rot="0">
            <a:off x="12693382" y="5620875"/>
            <a:ext cx="4753119" cy="1393825"/>
          </a:xfrm>
          <a:prstGeom prst="rect">
            <a:avLst/>
          </a:prstGeom>
        </p:spPr>
        <p:txBody>
          <a:bodyPr anchor="t" rtlCol="false" tIns="0" lIns="0" bIns="0" rIns="0">
            <a:spAutoFit/>
          </a:bodyPr>
          <a:lstStyle/>
          <a:p>
            <a:pPr algn="just">
              <a:lnSpc>
                <a:spcPts val="5600"/>
              </a:lnSpc>
            </a:pPr>
            <a:r>
              <a:rPr lang="en-US" sz="4000">
                <a:solidFill>
                  <a:srgbClr val="000000"/>
                </a:solidFill>
                <a:latin typeface="Proxima Nova"/>
              </a:rPr>
              <a:t>Kuantitas pesanan paling optimal</a:t>
            </a:r>
          </a:p>
        </p:txBody>
      </p:sp>
    </p:spTree>
  </p:cSld>
  <p:clrMapOvr>
    <a:masterClrMapping/>
  </p:clrMapOvr>
  <p:transition spd="fast">
    <p:fade/>
  </p:transition>
</p:sld>
</file>

<file path=ppt/slides/slide2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136196">
            <a:off x="14600204" y="7801638"/>
            <a:ext cx="6381430" cy="4970724"/>
          </a:xfrm>
          <a:custGeom>
            <a:avLst/>
            <a:gdLst/>
            <a:ahLst/>
            <a:cxnLst/>
            <a:rect r="r" b="b" t="t" l="l"/>
            <a:pathLst>
              <a:path h="4970724" w="6381430">
                <a:moveTo>
                  <a:pt x="0" y="0"/>
                </a:moveTo>
                <a:lnTo>
                  <a:pt x="6381430" y="0"/>
                </a:lnTo>
                <a:lnTo>
                  <a:pt x="6381430" y="4970724"/>
                </a:lnTo>
                <a:lnTo>
                  <a:pt x="0" y="497072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136196">
            <a:off x="15308469" y="3133754"/>
            <a:ext cx="4964900" cy="3867338"/>
          </a:xfrm>
          <a:custGeom>
            <a:avLst/>
            <a:gdLst/>
            <a:ahLst/>
            <a:cxnLst/>
            <a:rect r="r" b="b" t="t" l="l"/>
            <a:pathLst>
              <a:path h="3867338" w="4964900">
                <a:moveTo>
                  <a:pt x="0" y="0"/>
                </a:moveTo>
                <a:lnTo>
                  <a:pt x="4964900" y="0"/>
                </a:lnTo>
                <a:lnTo>
                  <a:pt x="4964900" y="3867339"/>
                </a:lnTo>
                <a:lnTo>
                  <a:pt x="0" y="386733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136196">
            <a:off x="15308469" y="5164230"/>
            <a:ext cx="4964900" cy="3867338"/>
          </a:xfrm>
          <a:custGeom>
            <a:avLst/>
            <a:gdLst/>
            <a:ahLst/>
            <a:cxnLst/>
            <a:rect r="r" b="b" t="t" l="l"/>
            <a:pathLst>
              <a:path h="3867338" w="4964900">
                <a:moveTo>
                  <a:pt x="0" y="0"/>
                </a:moveTo>
                <a:lnTo>
                  <a:pt x="4964900" y="0"/>
                </a:lnTo>
                <a:lnTo>
                  <a:pt x="4964900" y="3867338"/>
                </a:lnTo>
                <a:lnTo>
                  <a:pt x="0" y="386733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136196">
            <a:off x="15805550" y="616841"/>
            <a:ext cx="4964900" cy="3867338"/>
          </a:xfrm>
          <a:custGeom>
            <a:avLst/>
            <a:gdLst/>
            <a:ahLst/>
            <a:cxnLst/>
            <a:rect r="r" b="b" t="t" l="l"/>
            <a:pathLst>
              <a:path h="3867338" w="4964900">
                <a:moveTo>
                  <a:pt x="0" y="0"/>
                </a:moveTo>
                <a:lnTo>
                  <a:pt x="4964900" y="0"/>
                </a:lnTo>
                <a:lnTo>
                  <a:pt x="4964900" y="3867338"/>
                </a:lnTo>
                <a:lnTo>
                  <a:pt x="0" y="386733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136196">
            <a:off x="14613228" y="-1933669"/>
            <a:ext cx="4964900" cy="3867338"/>
          </a:xfrm>
          <a:custGeom>
            <a:avLst/>
            <a:gdLst/>
            <a:ahLst/>
            <a:cxnLst/>
            <a:rect r="r" b="b" t="t" l="l"/>
            <a:pathLst>
              <a:path h="3867338" w="4964900">
                <a:moveTo>
                  <a:pt x="0" y="0"/>
                </a:moveTo>
                <a:lnTo>
                  <a:pt x="4964900" y="0"/>
                </a:lnTo>
                <a:lnTo>
                  <a:pt x="4964900" y="3867338"/>
                </a:lnTo>
                <a:lnTo>
                  <a:pt x="0" y="386733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7" id="7"/>
          <p:cNvSpPr txBox="true"/>
          <p:nvPr/>
        </p:nvSpPr>
        <p:spPr>
          <a:xfrm rot="0">
            <a:off x="991267" y="188310"/>
            <a:ext cx="10811584" cy="2362200"/>
          </a:xfrm>
          <a:prstGeom prst="rect">
            <a:avLst/>
          </a:prstGeom>
        </p:spPr>
        <p:txBody>
          <a:bodyPr anchor="t" rtlCol="false" tIns="0" lIns="0" bIns="0" rIns="0">
            <a:spAutoFit/>
          </a:bodyPr>
          <a:lstStyle/>
          <a:p>
            <a:pPr>
              <a:lnSpc>
                <a:spcPts val="9360"/>
              </a:lnSpc>
            </a:pPr>
            <a:r>
              <a:rPr lang="en-US" sz="7800">
                <a:solidFill>
                  <a:srgbClr val="343434"/>
                </a:solidFill>
                <a:latin typeface="Magnolia Script Bold"/>
              </a:rPr>
              <a:t>ECONOMICAL ORDER QUANTITY (EOQ)</a:t>
            </a:r>
          </a:p>
        </p:txBody>
      </p:sp>
      <p:sp>
        <p:nvSpPr>
          <p:cNvPr name="TextBox 8" id="8"/>
          <p:cNvSpPr txBox="true"/>
          <p:nvPr/>
        </p:nvSpPr>
        <p:spPr>
          <a:xfrm rot="0">
            <a:off x="1028700" y="2649598"/>
            <a:ext cx="12620725" cy="5622925"/>
          </a:xfrm>
          <a:prstGeom prst="rect">
            <a:avLst/>
          </a:prstGeom>
        </p:spPr>
        <p:txBody>
          <a:bodyPr anchor="t" rtlCol="false" tIns="0" lIns="0" bIns="0" rIns="0">
            <a:spAutoFit/>
          </a:bodyPr>
          <a:lstStyle/>
          <a:p>
            <a:pPr algn="just">
              <a:lnSpc>
                <a:spcPts val="5600"/>
              </a:lnSpc>
            </a:pPr>
            <a:r>
              <a:rPr lang="en-US" sz="4000" u="sng">
                <a:solidFill>
                  <a:srgbClr val="000000"/>
                </a:solidFill>
                <a:latin typeface="Proxima Nova Bold"/>
              </a:rPr>
              <a:t>Asumsi </a:t>
            </a:r>
            <a:r>
              <a:rPr lang="en-US" sz="4000">
                <a:solidFill>
                  <a:srgbClr val="000000"/>
                </a:solidFill>
                <a:latin typeface="Proxima Nova"/>
              </a:rPr>
              <a:t>pada yang mendasari berlakunya EOQ:</a:t>
            </a:r>
          </a:p>
          <a:p>
            <a:pPr algn="just" marL="863601" indent="-431801" lvl="1">
              <a:lnSpc>
                <a:spcPts val="5600"/>
              </a:lnSpc>
              <a:buFont typeface="Arial"/>
              <a:buChar char="•"/>
            </a:pPr>
            <a:r>
              <a:rPr lang="en-US" sz="4000">
                <a:solidFill>
                  <a:srgbClr val="000000"/>
                </a:solidFill>
                <a:latin typeface="Proxima Nova"/>
              </a:rPr>
              <a:t>Bahan yang dibutuhkan harus tersedia dipasar ketika dibutuhkan</a:t>
            </a:r>
          </a:p>
          <a:p>
            <a:pPr algn="just" marL="863601" indent="-431801" lvl="1">
              <a:lnSpc>
                <a:spcPts val="5600"/>
              </a:lnSpc>
              <a:buFont typeface="Arial"/>
              <a:buChar char="•"/>
            </a:pPr>
            <a:r>
              <a:rPr lang="en-US" sz="4000">
                <a:solidFill>
                  <a:srgbClr val="000000"/>
                </a:solidFill>
                <a:latin typeface="Proxima Nova"/>
              </a:rPr>
              <a:t>harga barang selalu stabil (tetap) selama periode analisis</a:t>
            </a:r>
          </a:p>
          <a:p>
            <a:pPr algn="just" marL="863601" indent="-431801" lvl="1">
              <a:lnSpc>
                <a:spcPts val="5600"/>
              </a:lnSpc>
              <a:buFont typeface="Arial"/>
              <a:buChar char="•"/>
            </a:pPr>
            <a:r>
              <a:rPr lang="en-US" sz="4000">
                <a:solidFill>
                  <a:srgbClr val="000000"/>
                </a:solidFill>
                <a:latin typeface="Proxima Nova"/>
              </a:rPr>
              <a:t>biaya simpan selalu stabil</a:t>
            </a:r>
          </a:p>
          <a:p>
            <a:pPr algn="just" marL="863601" indent="-431801" lvl="1">
              <a:lnSpc>
                <a:spcPts val="5600"/>
              </a:lnSpc>
              <a:buFont typeface="Arial"/>
              <a:buChar char="•"/>
            </a:pPr>
            <a:r>
              <a:rPr lang="en-US" sz="4000">
                <a:solidFill>
                  <a:srgbClr val="000000"/>
                </a:solidFill>
                <a:latin typeface="Proxima Nova"/>
              </a:rPr>
              <a:t>biaya-biaya yang berhubungan dengan pemesanan relatif tetap.</a:t>
            </a:r>
          </a:p>
        </p:txBody>
      </p:sp>
    </p:spTree>
  </p:cSld>
  <p:clrMapOvr>
    <a:masterClrMapping/>
  </p:clrMapOvr>
</p:sld>
</file>

<file path=ppt/slides/slide2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10781110">
            <a:off x="-3377236" y="-2458718"/>
            <a:ext cx="6381430" cy="4970724"/>
          </a:xfrm>
          <a:custGeom>
            <a:avLst/>
            <a:gdLst/>
            <a:ahLst/>
            <a:cxnLst/>
            <a:rect r="r" b="b" t="t" l="l"/>
            <a:pathLst>
              <a:path h="4970724" w="6381430">
                <a:moveTo>
                  <a:pt x="0" y="0"/>
                </a:moveTo>
                <a:lnTo>
                  <a:pt x="6381430" y="0"/>
                </a:lnTo>
                <a:lnTo>
                  <a:pt x="6381430" y="4970724"/>
                </a:lnTo>
                <a:lnTo>
                  <a:pt x="0" y="497072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10781110">
            <a:off x="-2490897" y="3309513"/>
            <a:ext cx="4964900" cy="3867338"/>
          </a:xfrm>
          <a:custGeom>
            <a:avLst/>
            <a:gdLst/>
            <a:ahLst/>
            <a:cxnLst/>
            <a:rect r="r" b="b" t="t" l="l"/>
            <a:pathLst>
              <a:path h="3867338" w="4964900">
                <a:moveTo>
                  <a:pt x="0" y="0"/>
                </a:moveTo>
                <a:lnTo>
                  <a:pt x="4964900" y="0"/>
                </a:lnTo>
                <a:lnTo>
                  <a:pt x="4964900" y="3867338"/>
                </a:lnTo>
                <a:lnTo>
                  <a:pt x="0" y="386733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10781110">
            <a:off x="-2560170" y="1280220"/>
            <a:ext cx="4964900" cy="3867338"/>
          </a:xfrm>
          <a:custGeom>
            <a:avLst/>
            <a:gdLst/>
            <a:ahLst/>
            <a:cxnLst/>
            <a:rect r="r" b="b" t="t" l="l"/>
            <a:pathLst>
              <a:path h="3867338" w="4964900">
                <a:moveTo>
                  <a:pt x="0" y="0"/>
                </a:moveTo>
                <a:lnTo>
                  <a:pt x="4964900" y="0"/>
                </a:lnTo>
                <a:lnTo>
                  <a:pt x="4964900" y="3867338"/>
                </a:lnTo>
                <a:lnTo>
                  <a:pt x="0" y="386733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10781110">
            <a:off x="-2901820" y="5841920"/>
            <a:ext cx="4964900" cy="3867338"/>
          </a:xfrm>
          <a:custGeom>
            <a:avLst/>
            <a:gdLst/>
            <a:ahLst/>
            <a:cxnLst/>
            <a:rect r="r" b="b" t="t" l="l"/>
            <a:pathLst>
              <a:path h="3867338" w="4964900">
                <a:moveTo>
                  <a:pt x="0" y="0"/>
                </a:moveTo>
                <a:lnTo>
                  <a:pt x="4964900" y="0"/>
                </a:lnTo>
                <a:lnTo>
                  <a:pt x="4964900" y="3867339"/>
                </a:lnTo>
                <a:lnTo>
                  <a:pt x="0" y="386733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10781110">
            <a:off x="-1623177" y="8350267"/>
            <a:ext cx="4964900" cy="3867338"/>
          </a:xfrm>
          <a:custGeom>
            <a:avLst/>
            <a:gdLst/>
            <a:ahLst/>
            <a:cxnLst/>
            <a:rect r="r" b="b" t="t" l="l"/>
            <a:pathLst>
              <a:path h="3867338" w="4964900">
                <a:moveTo>
                  <a:pt x="0" y="0"/>
                </a:moveTo>
                <a:lnTo>
                  <a:pt x="4964900" y="0"/>
                </a:lnTo>
                <a:lnTo>
                  <a:pt x="4964900" y="3867339"/>
                </a:lnTo>
                <a:lnTo>
                  <a:pt x="0" y="386733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7" id="7"/>
          <p:cNvSpPr/>
          <p:nvPr/>
        </p:nvSpPr>
        <p:spPr>
          <a:xfrm flipH="false" flipV="false" rot="-1398329">
            <a:off x="15406871" y="467415"/>
            <a:ext cx="3372052" cy="4893479"/>
          </a:xfrm>
          <a:custGeom>
            <a:avLst/>
            <a:gdLst/>
            <a:ahLst/>
            <a:cxnLst/>
            <a:rect r="r" b="b" t="t" l="l"/>
            <a:pathLst>
              <a:path h="4893479" w="3372052">
                <a:moveTo>
                  <a:pt x="0" y="0"/>
                </a:moveTo>
                <a:lnTo>
                  <a:pt x="3372052" y="0"/>
                </a:lnTo>
                <a:lnTo>
                  <a:pt x="3372052" y="4893479"/>
                </a:lnTo>
                <a:lnTo>
                  <a:pt x="0" y="489347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8" id="8"/>
          <p:cNvSpPr txBox="true"/>
          <p:nvPr/>
        </p:nvSpPr>
        <p:spPr>
          <a:xfrm rot="0">
            <a:off x="3682698" y="1855848"/>
            <a:ext cx="9639812" cy="1181100"/>
          </a:xfrm>
          <a:prstGeom prst="rect">
            <a:avLst/>
          </a:prstGeom>
        </p:spPr>
        <p:txBody>
          <a:bodyPr anchor="t" rtlCol="false" tIns="0" lIns="0" bIns="0" rIns="0">
            <a:spAutoFit/>
          </a:bodyPr>
          <a:lstStyle/>
          <a:p>
            <a:pPr>
              <a:lnSpc>
                <a:spcPts val="9360"/>
              </a:lnSpc>
            </a:pPr>
            <a:r>
              <a:rPr lang="en-US" sz="7800">
                <a:solidFill>
                  <a:srgbClr val="343434"/>
                </a:solidFill>
                <a:latin typeface="Magnolia Script Bold"/>
              </a:rPr>
              <a:t>Reorder Point (ROP)</a:t>
            </a:r>
          </a:p>
        </p:txBody>
      </p:sp>
      <p:sp>
        <p:nvSpPr>
          <p:cNvPr name="TextBox 9" id="9"/>
          <p:cNvSpPr txBox="true"/>
          <p:nvPr/>
        </p:nvSpPr>
        <p:spPr>
          <a:xfrm rot="0">
            <a:off x="3682698" y="3649275"/>
            <a:ext cx="11303604" cy="3453130"/>
          </a:xfrm>
          <a:prstGeom prst="rect">
            <a:avLst/>
          </a:prstGeom>
        </p:spPr>
        <p:txBody>
          <a:bodyPr anchor="t" rtlCol="false" tIns="0" lIns="0" bIns="0" rIns="0">
            <a:spAutoFit/>
          </a:bodyPr>
          <a:lstStyle/>
          <a:p>
            <a:pPr algn="just">
              <a:lnSpc>
                <a:spcPts val="3919"/>
              </a:lnSpc>
            </a:pPr>
            <a:r>
              <a:rPr lang="en-US" sz="2799">
                <a:solidFill>
                  <a:srgbClr val="343434"/>
                </a:solidFill>
                <a:latin typeface="Open Sans Bold"/>
              </a:rPr>
              <a:t>Titik pemesanan kembali, saat harus disediakan pesanan lagi sehingga penerimaan bahan yang dipesan tepat pada waktu persediaan diatas safety stock atau sama dengan 0. (Ketika perusahaan sudah kehabisan persediaan, maka harus melakukan pemesanan ulang)</a:t>
            </a:r>
          </a:p>
          <a:p>
            <a:pPr algn="just">
              <a:lnSpc>
                <a:spcPts val="3919"/>
              </a:lnSpc>
            </a:pPr>
          </a:p>
          <a:p>
            <a:pPr algn="just">
              <a:lnSpc>
                <a:spcPts val="3919"/>
              </a:lnSpc>
            </a:pPr>
            <a:r>
              <a:rPr lang="en-US" sz="2799">
                <a:solidFill>
                  <a:srgbClr val="343434"/>
                </a:solidFill>
                <a:latin typeface="Open Sans Bold"/>
              </a:rPr>
              <a:t>ROP = Kebutuhan safety stock + lead time </a:t>
            </a:r>
          </a:p>
        </p:txBody>
      </p:sp>
    </p:spTree>
  </p:cSld>
  <p:clrMapOvr>
    <a:masterClrMapping/>
  </p:clrMapOvr>
  <p:transition spd="fast">
    <p:fade/>
  </p:transition>
</p:sld>
</file>

<file path=ppt/slides/slide2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10781110">
            <a:off x="-3377236" y="-2458718"/>
            <a:ext cx="6381430" cy="4970724"/>
          </a:xfrm>
          <a:custGeom>
            <a:avLst/>
            <a:gdLst/>
            <a:ahLst/>
            <a:cxnLst/>
            <a:rect r="r" b="b" t="t" l="l"/>
            <a:pathLst>
              <a:path h="4970724" w="6381430">
                <a:moveTo>
                  <a:pt x="0" y="0"/>
                </a:moveTo>
                <a:lnTo>
                  <a:pt x="6381430" y="0"/>
                </a:lnTo>
                <a:lnTo>
                  <a:pt x="6381430" y="4970724"/>
                </a:lnTo>
                <a:lnTo>
                  <a:pt x="0" y="497072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10781110">
            <a:off x="-2490897" y="3309513"/>
            <a:ext cx="4964900" cy="3867338"/>
          </a:xfrm>
          <a:custGeom>
            <a:avLst/>
            <a:gdLst/>
            <a:ahLst/>
            <a:cxnLst/>
            <a:rect r="r" b="b" t="t" l="l"/>
            <a:pathLst>
              <a:path h="3867338" w="4964900">
                <a:moveTo>
                  <a:pt x="0" y="0"/>
                </a:moveTo>
                <a:lnTo>
                  <a:pt x="4964900" y="0"/>
                </a:lnTo>
                <a:lnTo>
                  <a:pt x="4964900" y="3867338"/>
                </a:lnTo>
                <a:lnTo>
                  <a:pt x="0" y="386733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10781110">
            <a:off x="-2560170" y="1280220"/>
            <a:ext cx="4964900" cy="3867338"/>
          </a:xfrm>
          <a:custGeom>
            <a:avLst/>
            <a:gdLst/>
            <a:ahLst/>
            <a:cxnLst/>
            <a:rect r="r" b="b" t="t" l="l"/>
            <a:pathLst>
              <a:path h="3867338" w="4964900">
                <a:moveTo>
                  <a:pt x="0" y="0"/>
                </a:moveTo>
                <a:lnTo>
                  <a:pt x="4964900" y="0"/>
                </a:lnTo>
                <a:lnTo>
                  <a:pt x="4964900" y="3867338"/>
                </a:lnTo>
                <a:lnTo>
                  <a:pt x="0" y="386733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10781110">
            <a:off x="-2901820" y="5841920"/>
            <a:ext cx="4964900" cy="3867338"/>
          </a:xfrm>
          <a:custGeom>
            <a:avLst/>
            <a:gdLst/>
            <a:ahLst/>
            <a:cxnLst/>
            <a:rect r="r" b="b" t="t" l="l"/>
            <a:pathLst>
              <a:path h="3867338" w="4964900">
                <a:moveTo>
                  <a:pt x="0" y="0"/>
                </a:moveTo>
                <a:lnTo>
                  <a:pt x="4964900" y="0"/>
                </a:lnTo>
                <a:lnTo>
                  <a:pt x="4964900" y="3867339"/>
                </a:lnTo>
                <a:lnTo>
                  <a:pt x="0" y="386733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10781110">
            <a:off x="-1623177" y="8350267"/>
            <a:ext cx="4964900" cy="3867338"/>
          </a:xfrm>
          <a:custGeom>
            <a:avLst/>
            <a:gdLst/>
            <a:ahLst/>
            <a:cxnLst/>
            <a:rect r="r" b="b" t="t" l="l"/>
            <a:pathLst>
              <a:path h="3867338" w="4964900">
                <a:moveTo>
                  <a:pt x="0" y="0"/>
                </a:moveTo>
                <a:lnTo>
                  <a:pt x="4964900" y="0"/>
                </a:lnTo>
                <a:lnTo>
                  <a:pt x="4964900" y="3867339"/>
                </a:lnTo>
                <a:lnTo>
                  <a:pt x="0" y="386733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7" id="7"/>
          <p:cNvSpPr/>
          <p:nvPr/>
        </p:nvSpPr>
        <p:spPr>
          <a:xfrm flipH="false" flipV="false" rot="-1398329">
            <a:off x="15406871" y="467415"/>
            <a:ext cx="3372052" cy="4893479"/>
          </a:xfrm>
          <a:custGeom>
            <a:avLst/>
            <a:gdLst/>
            <a:ahLst/>
            <a:cxnLst/>
            <a:rect r="r" b="b" t="t" l="l"/>
            <a:pathLst>
              <a:path h="4893479" w="3372052">
                <a:moveTo>
                  <a:pt x="0" y="0"/>
                </a:moveTo>
                <a:lnTo>
                  <a:pt x="3372052" y="0"/>
                </a:lnTo>
                <a:lnTo>
                  <a:pt x="3372052" y="4893479"/>
                </a:lnTo>
                <a:lnTo>
                  <a:pt x="0" y="489347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8" id="8"/>
          <p:cNvSpPr txBox="true"/>
          <p:nvPr/>
        </p:nvSpPr>
        <p:spPr>
          <a:xfrm rot="0">
            <a:off x="3682698" y="1855848"/>
            <a:ext cx="9639812" cy="1181100"/>
          </a:xfrm>
          <a:prstGeom prst="rect">
            <a:avLst/>
          </a:prstGeom>
        </p:spPr>
        <p:txBody>
          <a:bodyPr anchor="t" rtlCol="false" tIns="0" lIns="0" bIns="0" rIns="0">
            <a:spAutoFit/>
          </a:bodyPr>
          <a:lstStyle/>
          <a:p>
            <a:pPr>
              <a:lnSpc>
                <a:spcPts val="9360"/>
              </a:lnSpc>
            </a:pPr>
            <a:r>
              <a:rPr lang="en-US" sz="7800">
                <a:solidFill>
                  <a:srgbClr val="343434"/>
                </a:solidFill>
                <a:latin typeface="Magnolia Script Bold"/>
              </a:rPr>
              <a:t>Reorder Point (ROP)</a:t>
            </a:r>
          </a:p>
        </p:txBody>
      </p:sp>
      <p:sp>
        <p:nvSpPr>
          <p:cNvPr name="TextBox 9" id="9"/>
          <p:cNvSpPr txBox="true"/>
          <p:nvPr/>
        </p:nvSpPr>
        <p:spPr>
          <a:xfrm rot="0">
            <a:off x="3682698" y="3649275"/>
            <a:ext cx="11303604" cy="4939030"/>
          </a:xfrm>
          <a:prstGeom prst="rect">
            <a:avLst/>
          </a:prstGeom>
        </p:spPr>
        <p:txBody>
          <a:bodyPr anchor="t" rtlCol="false" tIns="0" lIns="0" bIns="0" rIns="0">
            <a:spAutoFit/>
          </a:bodyPr>
          <a:lstStyle/>
          <a:p>
            <a:pPr algn="just">
              <a:lnSpc>
                <a:spcPts val="3919"/>
              </a:lnSpc>
            </a:pPr>
            <a:r>
              <a:rPr lang="en-US" sz="2799">
                <a:solidFill>
                  <a:srgbClr val="343434"/>
                </a:solidFill>
                <a:latin typeface="Open Sans Bold"/>
              </a:rPr>
              <a:t>2 Faktor Penentu Reorder Point (ROP):</a:t>
            </a:r>
          </a:p>
          <a:p>
            <a:pPr algn="just">
              <a:lnSpc>
                <a:spcPts val="3919"/>
              </a:lnSpc>
            </a:pPr>
            <a:r>
              <a:rPr lang="en-US" sz="2799">
                <a:solidFill>
                  <a:srgbClr val="343434"/>
                </a:solidFill>
                <a:latin typeface="Open Sans Bold"/>
              </a:rPr>
              <a:t>a. Penggunaan bahan selama lead time</a:t>
            </a:r>
          </a:p>
          <a:p>
            <a:pPr algn="just" marL="604519" indent="-302260" lvl="1">
              <a:lnSpc>
                <a:spcPts val="3919"/>
              </a:lnSpc>
              <a:buFont typeface="Arial"/>
              <a:buChar char="•"/>
            </a:pPr>
            <a:r>
              <a:rPr lang="en-US" sz="2799">
                <a:solidFill>
                  <a:srgbClr val="343434"/>
                </a:solidFill>
                <a:latin typeface="Open Sans"/>
              </a:rPr>
              <a:t>Lead time = masa tunggu sejak pesanan barang/bahan dilakukan sampai barang/bahan tiba diperusahaan</a:t>
            </a:r>
          </a:p>
          <a:p>
            <a:pPr algn="just" marL="604519" indent="-302260" lvl="1">
              <a:lnSpc>
                <a:spcPts val="3919"/>
              </a:lnSpc>
              <a:buFont typeface="Arial"/>
              <a:buChar char="•"/>
            </a:pPr>
            <a:r>
              <a:rPr lang="en-US" sz="2799">
                <a:solidFill>
                  <a:srgbClr val="343434"/>
                </a:solidFill>
                <a:latin typeface="Open Sans"/>
              </a:rPr>
              <a:t>ditentukan oleh jarak, perusahaan=sumber bahan, penggunaan alat transportasi, dll</a:t>
            </a:r>
          </a:p>
          <a:p>
            <a:pPr algn="just">
              <a:lnSpc>
                <a:spcPts val="3919"/>
              </a:lnSpc>
            </a:pPr>
            <a:r>
              <a:rPr lang="en-US" sz="2799">
                <a:solidFill>
                  <a:srgbClr val="343434"/>
                </a:solidFill>
                <a:latin typeface="Open Sans Bold"/>
              </a:rPr>
              <a:t>b. Safety stock</a:t>
            </a:r>
          </a:p>
          <a:p>
            <a:pPr algn="just" marL="604519" indent="-302260" lvl="1">
              <a:lnSpc>
                <a:spcPts val="3919"/>
              </a:lnSpc>
              <a:buFont typeface="Arial"/>
              <a:buChar char="•"/>
            </a:pPr>
            <a:r>
              <a:rPr lang="en-US" sz="2799">
                <a:solidFill>
                  <a:srgbClr val="343434"/>
                </a:solidFill>
                <a:latin typeface="Open Sans"/>
              </a:rPr>
              <a:t>adalah persediaan minimal yang ada dalam perusahaan</a:t>
            </a:r>
          </a:p>
          <a:p>
            <a:pPr algn="just" marL="604519" indent="-302260" lvl="1">
              <a:lnSpc>
                <a:spcPts val="3919"/>
              </a:lnSpc>
              <a:buFont typeface="Arial"/>
              <a:buChar char="•"/>
            </a:pPr>
            <a:r>
              <a:rPr lang="en-US" sz="2799">
                <a:solidFill>
                  <a:srgbClr val="343434"/>
                </a:solidFill>
                <a:latin typeface="Open Sans"/>
              </a:rPr>
              <a:t>tujuan safety stock adalah berjaga-jaga jika kekurangan bahan &amp; pesanan belum tiba.</a:t>
            </a:r>
          </a:p>
        </p:txBody>
      </p:sp>
    </p:spTree>
  </p:cSld>
  <p:clrMapOvr>
    <a:masterClrMapping/>
  </p:clrMapOvr>
  <p:transition spd="fast">
    <p:fade/>
  </p:transition>
</p:sld>
</file>

<file path=ppt/slides/slide2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10781110">
            <a:off x="-3377236" y="-2458718"/>
            <a:ext cx="6381430" cy="4970724"/>
          </a:xfrm>
          <a:custGeom>
            <a:avLst/>
            <a:gdLst/>
            <a:ahLst/>
            <a:cxnLst/>
            <a:rect r="r" b="b" t="t" l="l"/>
            <a:pathLst>
              <a:path h="4970724" w="6381430">
                <a:moveTo>
                  <a:pt x="0" y="0"/>
                </a:moveTo>
                <a:lnTo>
                  <a:pt x="6381430" y="0"/>
                </a:lnTo>
                <a:lnTo>
                  <a:pt x="6381430" y="4970724"/>
                </a:lnTo>
                <a:lnTo>
                  <a:pt x="0" y="497072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10781110">
            <a:off x="-2490897" y="3309513"/>
            <a:ext cx="4964900" cy="3867338"/>
          </a:xfrm>
          <a:custGeom>
            <a:avLst/>
            <a:gdLst/>
            <a:ahLst/>
            <a:cxnLst/>
            <a:rect r="r" b="b" t="t" l="l"/>
            <a:pathLst>
              <a:path h="3867338" w="4964900">
                <a:moveTo>
                  <a:pt x="0" y="0"/>
                </a:moveTo>
                <a:lnTo>
                  <a:pt x="4964900" y="0"/>
                </a:lnTo>
                <a:lnTo>
                  <a:pt x="4964900" y="3867338"/>
                </a:lnTo>
                <a:lnTo>
                  <a:pt x="0" y="386733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10781110">
            <a:off x="-2560170" y="1280220"/>
            <a:ext cx="4964900" cy="3867338"/>
          </a:xfrm>
          <a:custGeom>
            <a:avLst/>
            <a:gdLst/>
            <a:ahLst/>
            <a:cxnLst/>
            <a:rect r="r" b="b" t="t" l="l"/>
            <a:pathLst>
              <a:path h="3867338" w="4964900">
                <a:moveTo>
                  <a:pt x="0" y="0"/>
                </a:moveTo>
                <a:lnTo>
                  <a:pt x="4964900" y="0"/>
                </a:lnTo>
                <a:lnTo>
                  <a:pt x="4964900" y="3867338"/>
                </a:lnTo>
                <a:lnTo>
                  <a:pt x="0" y="386733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10781110">
            <a:off x="-2901820" y="5841920"/>
            <a:ext cx="4964900" cy="3867338"/>
          </a:xfrm>
          <a:custGeom>
            <a:avLst/>
            <a:gdLst/>
            <a:ahLst/>
            <a:cxnLst/>
            <a:rect r="r" b="b" t="t" l="l"/>
            <a:pathLst>
              <a:path h="3867338" w="4964900">
                <a:moveTo>
                  <a:pt x="0" y="0"/>
                </a:moveTo>
                <a:lnTo>
                  <a:pt x="4964900" y="0"/>
                </a:lnTo>
                <a:lnTo>
                  <a:pt x="4964900" y="3867339"/>
                </a:lnTo>
                <a:lnTo>
                  <a:pt x="0" y="386733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10781110">
            <a:off x="-1623177" y="8350267"/>
            <a:ext cx="4964900" cy="3867338"/>
          </a:xfrm>
          <a:custGeom>
            <a:avLst/>
            <a:gdLst/>
            <a:ahLst/>
            <a:cxnLst/>
            <a:rect r="r" b="b" t="t" l="l"/>
            <a:pathLst>
              <a:path h="3867338" w="4964900">
                <a:moveTo>
                  <a:pt x="0" y="0"/>
                </a:moveTo>
                <a:lnTo>
                  <a:pt x="4964900" y="0"/>
                </a:lnTo>
                <a:lnTo>
                  <a:pt x="4964900" y="3867339"/>
                </a:lnTo>
                <a:lnTo>
                  <a:pt x="0" y="386733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7" id="7"/>
          <p:cNvSpPr/>
          <p:nvPr/>
        </p:nvSpPr>
        <p:spPr>
          <a:xfrm flipH="false" flipV="false" rot="-1398329">
            <a:off x="15406871" y="467415"/>
            <a:ext cx="3372052" cy="4893479"/>
          </a:xfrm>
          <a:custGeom>
            <a:avLst/>
            <a:gdLst/>
            <a:ahLst/>
            <a:cxnLst/>
            <a:rect r="r" b="b" t="t" l="l"/>
            <a:pathLst>
              <a:path h="4893479" w="3372052">
                <a:moveTo>
                  <a:pt x="0" y="0"/>
                </a:moveTo>
                <a:lnTo>
                  <a:pt x="3372052" y="0"/>
                </a:lnTo>
                <a:lnTo>
                  <a:pt x="3372052" y="4893479"/>
                </a:lnTo>
                <a:lnTo>
                  <a:pt x="0" y="489347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8" id="8"/>
          <p:cNvSpPr/>
          <p:nvPr/>
        </p:nvSpPr>
        <p:spPr>
          <a:xfrm flipH="false" flipV="false" rot="0">
            <a:off x="2786065" y="2304354"/>
            <a:ext cx="11488884" cy="7982646"/>
          </a:xfrm>
          <a:custGeom>
            <a:avLst/>
            <a:gdLst/>
            <a:ahLst/>
            <a:cxnLst/>
            <a:rect r="r" b="b" t="t" l="l"/>
            <a:pathLst>
              <a:path h="7982646" w="11488884">
                <a:moveTo>
                  <a:pt x="0" y="0"/>
                </a:moveTo>
                <a:lnTo>
                  <a:pt x="11488884" y="0"/>
                </a:lnTo>
                <a:lnTo>
                  <a:pt x="11488884" y="7982646"/>
                </a:lnTo>
                <a:lnTo>
                  <a:pt x="0" y="7982646"/>
                </a:lnTo>
                <a:lnTo>
                  <a:pt x="0" y="0"/>
                </a:lnTo>
                <a:close/>
              </a:path>
            </a:pathLst>
          </a:custGeom>
          <a:blipFill>
            <a:blip r:embed="rId6"/>
            <a:stretch>
              <a:fillRect l="0" t="0" r="0" b="0"/>
            </a:stretch>
          </a:blipFill>
        </p:spPr>
      </p:sp>
      <p:sp>
        <p:nvSpPr>
          <p:cNvPr name="Freeform 9" id="9"/>
          <p:cNvSpPr/>
          <p:nvPr/>
        </p:nvSpPr>
        <p:spPr>
          <a:xfrm flipH="false" flipV="false" rot="0">
            <a:off x="7367959" y="4790608"/>
            <a:ext cx="1127912" cy="452575"/>
          </a:xfrm>
          <a:custGeom>
            <a:avLst/>
            <a:gdLst/>
            <a:ahLst/>
            <a:cxnLst/>
            <a:rect r="r" b="b" t="t" l="l"/>
            <a:pathLst>
              <a:path h="452575" w="1127912">
                <a:moveTo>
                  <a:pt x="0" y="0"/>
                </a:moveTo>
                <a:lnTo>
                  <a:pt x="1127912" y="0"/>
                </a:lnTo>
                <a:lnTo>
                  <a:pt x="1127912" y="452574"/>
                </a:lnTo>
                <a:lnTo>
                  <a:pt x="0" y="452574"/>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pic>
        <p:nvPicPr>
          <p:cNvPr name="Picture 10" id="10"/>
          <p:cNvPicPr>
            <a:picLocks noChangeAspect="true"/>
          </p:cNvPicPr>
          <p:nvPr/>
        </p:nvPicPr>
        <p:blipFill>
          <a:blip r:embed="rId9"/>
          <a:srcRect l="0" t="0" r="0" b="0"/>
          <a:stretch>
            <a:fillRect/>
          </a:stretch>
        </p:blipFill>
        <p:spPr>
          <a:xfrm flipH="false" flipV="false" rot="-1396198">
            <a:off x="7444337" y="4002165"/>
            <a:ext cx="1051534" cy="1014730"/>
          </a:xfrm>
          <a:prstGeom prst="rect">
            <a:avLst/>
          </a:prstGeom>
        </p:spPr>
      </p:pic>
      <p:sp>
        <p:nvSpPr>
          <p:cNvPr name="TextBox 11" id="11"/>
          <p:cNvSpPr txBox="true"/>
          <p:nvPr/>
        </p:nvSpPr>
        <p:spPr>
          <a:xfrm rot="0">
            <a:off x="3675964" y="438150"/>
            <a:ext cx="9639812" cy="1181100"/>
          </a:xfrm>
          <a:prstGeom prst="rect">
            <a:avLst/>
          </a:prstGeom>
        </p:spPr>
        <p:txBody>
          <a:bodyPr anchor="t" rtlCol="false" tIns="0" lIns="0" bIns="0" rIns="0">
            <a:spAutoFit/>
          </a:bodyPr>
          <a:lstStyle/>
          <a:p>
            <a:pPr>
              <a:lnSpc>
                <a:spcPts val="9360"/>
              </a:lnSpc>
            </a:pPr>
            <a:r>
              <a:rPr lang="en-US" sz="7800">
                <a:solidFill>
                  <a:srgbClr val="343434"/>
                </a:solidFill>
                <a:latin typeface="Magnolia Script Bold"/>
              </a:rPr>
              <a:t>Reorder Point (ROP)</a:t>
            </a:r>
          </a:p>
        </p:txBody>
      </p:sp>
      <p:sp>
        <p:nvSpPr>
          <p:cNvPr name="TextBox 12" id="12"/>
          <p:cNvSpPr txBox="true"/>
          <p:nvPr/>
        </p:nvSpPr>
        <p:spPr>
          <a:xfrm rot="0">
            <a:off x="3675964" y="1562100"/>
            <a:ext cx="11303604" cy="481330"/>
          </a:xfrm>
          <a:prstGeom prst="rect">
            <a:avLst/>
          </a:prstGeom>
        </p:spPr>
        <p:txBody>
          <a:bodyPr anchor="t" rtlCol="false" tIns="0" lIns="0" bIns="0" rIns="0">
            <a:spAutoFit/>
          </a:bodyPr>
          <a:lstStyle/>
          <a:p>
            <a:pPr algn="just">
              <a:lnSpc>
                <a:spcPts val="3919"/>
              </a:lnSpc>
            </a:pPr>
            <a:r>
              <a:rPr lang="en-US" sz="2799">
                <a:solidFill>
                  <a:srgbClr val="C1272D"/>
                </a:solidFill>
                <a:latin typeface="Open Sans Bold"/>
              </a:rPr>
              <a:t>Hubungan ROP, Safety Stock dan Lead Time</a:t>
            </a:r>
          </a:p>
        </p:txBody>
      </p:sp>
      <p:pic>
        <p:nvPicPr>
          <p:cNvPr name="Picture 13" id="13"/>
          <p:cNvPicPr>
            <a:picLocks noChangeAspect="true"/>
          </p:cNvPicPr>
          <p:nvPr/>
        </p:nvPicPr>
        <p:blipFill>
          <a:blip r:embed="rId9"/>
          <a:srcRect l="0" t="0" r="0" b="0"/>
          <a:stretch>
            <a:fillRect/>
          </a:stretch>
        </p:blipFill>
        <p:spPr>
          <a:xfrm flipH="false" flipV="false" rot="-1396198">
            <a:off x="8226012" y="2737375"/>
            <a:ext cx="740480" cy="714563"/>
          </a:xfrm>
          <a:prstGeom prst="rect">
            <a:avLst/>
          </a:prstGeom>
        </p:spPr>
      </p:pic>
      <p:sp>
        <p:nvSpPr>
          <p:cNvPr name="TextBox 14" id="14"/>
          <p:cNvSpPr txBox="true"/>
          <p:nvPr/>
        </p:nvSpPr>
        <p:spPr>
          <a:xfrm rot="0">
            <a:off x="14274949" y="6238527"/>
            <a:ext cx="3964689" cy="1967230"/>
          </a:xfrm>
          <a:prstGeom prst="rect">
            <a:avLst/>
          </a:prstGeom>
        </p:spPr>
        <p:txBody>
          <a:bodyPr anchor="t" rtlCol="false" tIns="0" lIns="0" bIns="0" rIns="0">
            <a:spAutoFit/>
          </a:bodyPr>
          <a:lstStyle/>
          <a:p>
            <a:pPr algn="just">
              <a:lnSpc>
                <a:spcPts val="3919"/>
              </a:lnSpc>
            </a:pPr>
            <a:r>
              <a:rPr lang="en-US" sz="2799">
                <a:solidFill>
                  <a:srgbClr val="343434"/>
                </a:solidFill>
                <a:latin typeface="Open Sans Bold"/>
              </a:rPr>
              <a:t>AB = EOQ</a:t>
            </a:r>
          </a:p>
          <a:p>
            <a:pPr algn="just">
              <a:lnSpc>
                <a:spcPts val="3919"/>
              </a:lnSpc>
            </a:pPr>
            <a:r>
              <a:rPr lang="en-US" sz="2799">
                <a:solidFill>
                  <a:srgbClr val="343434"/>
                </a:solidFill>
                <a:latin typeface="Open Sans Bold"/>
              </a:rPr>
              <a:t>C = ROP</a:t>
            </a:r>
          </a:p>
          <a:p>
            <a:pPr algn="just">
              <a:lnSpc>
                <a:spcPts val="3919"/>
              </a:lnSpc>
            </a:pPr>
            <a:r>
              <a:rPr lang="en-US" sz="2799">
                <a:solidFill>
                  <a:srgbClr val="343434"/>
                </a:solidFill>
                <a:latin typeface="Open Sans Bold"/>
              </a:rPr>
              <a:t>D = stok dipesan tiba</a:t>
            </a:r>
          </a:p>
          <a:p>
            <a:pPr algn="just">
              <a:lnSpc>
                <a:spcPts val="3919"/>
              </a:lnSpc>
            </a:pPr>
            <a:r>
              <a:rPr lang="en-US" sz="2799">
                <a:solidFill>
                  <a:srgbClr val="343434"/>
                </a:solidFill>
                <a:latin typeface="Open Sans Bold"/>
              </a:rPr>
              <a:t>EF = lead time</a:t>
            </a:r>
          </a:p>
        </p:txBody>
      </p:sp>
    </p:spTree>
  </p:cSld>
  <p:clrMapOvr>
    <a:masterClrMapping/>
  </p:clrMapOvr>
  <p:transition spd="fast">
    <p:fade/>
  </p:transition>
</p:sld>
</file>

<file path=ppt/slides/slide2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10781110">
            <a:off x="-3377236" y="-2458718"/>
            <a:ext cx="6381430" cy="4970724"/>
          </a:xfrm>
          <a:custGeom>
            <a:avLst/>
            <a:gdLst/>
            <a:ahLst/>
            <a:cxnLst/>
            <a:rect r="r" b="b" t="t" l="l"/>
            <a:pathLst>
              <a:path h="4970724" w="6381430">
                <a:moveTo>
                  <a:pt x="0" y="0"/>
                </a:moveTo>
                <a:lnTo>
                  <a:pt x="6381430" y="0"/>
                </a:lnTo>
                <a:lnTo>
                  <a:pt x="6381430" y="4970724"/>
                </a:lnTo>
                <a:lnTo>
                  <a:pt x="0" y="497072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10781110">
            <a:off x="-2490897" y="3309513"/>
            <a:ext cx="4964900" cy="3867338"/>
          </a:xfrm>
          <a:custGeom>
            <a:avLst/>
            <a:gdLst/>
            <a:ahLst/>
            <a:cxnLst/>
            <a:rect r="r" b="b" t="t" l="l"/>
            <a:pathLst>
              <a:path h="3867338" w="4964900">
                <a:moveTo>
                  <a:pt x="0" y="0"/>
                </a:moveTo>
                <a:lnTo>
                  <a:pt x="4964900" y="0"/>
                </a:lnTo>
                <a:lnTo>
                  <a:pt x="4964900" y="3867338"/>
                </a:lnTo>
                <a:lnTo>
                  <a:pt x="0" y="386733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10781110">
            <a:off x="-2560170" y="1280220"/>
            <a:ext cx="4964900" cy="3867338"/>
          </a:xfrm>
          <a:custGeom>
            <a:avLst/>
            <a:gdLst/>
            <a:ahLst/>
            <a:cxnLst/>
            <a:rect r="r" b="b" t="t" l="l"/>
            <a:pathLst>
              <a:path h="3867338" w="4964900">
                <a:moveTo>
                  <a:pt x="0" y="0"/>
                </a:moveTo>
                <a:lnTo>
                  <a:pt x="4964900" y="0"/>
                </a:lnTo>
                <a:lnTo>
                  <a:pt x="4964900" y="3867338"/>
                </a:lnTo>
                <a:lnTo>
                  <a:pt x="0" y="386733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10781110">
            <a:off x="-2901820" y="5841920"/>
            <a:ext cx="4964900" cy="3867338"/>
          </a:xfrm>
          <a:custGeom>
            <a:avLst/>
            <a:gdLst/>
            <a:ahLst/>
            <a:cxnLst/>
            <a:rect r="r" b="b" t="t" l="l"/>
            <a:pathLst>
              <a:path h="3867338" w="4964900">
                <a:moveTo>
                  <a:pt x="0" y="0"/>
                </a:moveTo>
                <a:lnTo>
                  <a:pt x="4964900" y="0"/>
                </a:lnTo>
                <a:lnTo>
                  <a:pt x="4964900" y="3867339"/>
                </a:lnTo>
                <a:lnTo>
                  <a:pt x="0" y="386733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10781110">
            <a:off x="-1623177" y="8350267"/>
            <a:ext cx="4964900" cy="3867338"/>
          </a:xfrm>
          <a:custGeom>
            <a:avLst/>
            <a:gdLst/>
            <a:ahLst/>
            <a:cxnLst/>
            <a:rect r="r" b="b" t="t" l="l"/>
            <a:pathLst>
              <a:path h="3867338" w="4964900">
                <a:moveTo>
                  <a:pt x="0" y="0"/>
                </a:moveTo>
                <a:lnTo>
                  <a:pt x="4964900" y="0"/>
                </a:lnTo>
                <a:lnTo>
                  <a:pt x="4964900" y="3867339"/>
                </a:lnTo>
                <a:lnTo>
                  <a:pt x="0" y="386733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7" id="7"/>
          <p:cNvSpPr/>
          <p:nvPr/>
        </p:nvSpPr>
        <p:spPr>
          <a:xfrm flipH="false" flipV="false" rot="-1398329">
            <a:off x="15406871" y="467415"/>
            <a:ext cx="3372052" cy="4893479"/>
          </a:xfrm>
          <a:custGeom>
            <a:avLst/>
            <a:gdLst/>
            <a:ahLst/>
            <a:cxnLst/>
            <a:rect r="r" b="b" t="t" l="l"/>
            <a:pathLst>
              <a:path h="4893479" w="3372052">
                <a:moveTo>
                  <a:pt x="0" y="0"/>
                </a:moveTo>
                <a:lnTo>
                  <a:pt x="3372052" y="0"/>
                </a:lnTo>
                <a:lnTo>
                  <a:pt x="3372052" y="4893479"/>
                </a:lnTo>
                <a:lnTo>
                  <a:pt x="0" y="489347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8" id="8"/>
          <p:cNvSpPr txBox="true"/>
          <p:nvPr/>
        </p:nvSpPr>
        <p:spPr>
          <a:xfrm rot="0">
            <a:off x="3675964" y="438150"/>
            <a:ext cx="9639812" cy="1181100"/>
          </a:xfrm>
          <a:prstGeom prst="rect">
            <a:avLst/>
          </a:prstGeom>
        </p:spPr>
        <p:txBody>
          <a:bodyPr anchor="t" rtlCol="false" tIns="0" lIns="0" bIns="0" rIns="0">
            <a:spAutoFit/>
          </a:bodyPr>
          <a:lstStyle/>
          <a:p>
            <a:pPr>
              <a:lnSpc>
                <a:spcPts val="9360"/>
              </a:lnSpc>
            </a:pPr>
            <a:r>
              <a:rPr lang="en-US" sz="7800">
                <a:solidFill>
                  <a:srgbClr val="343434"/>
                </a:solidFill>
                <a:latin typeface="Magnolia Script Bold"/>
              </a:rPr>
              <a:t>Contoh</a:t>
            </a:r>
          </a:p>
        </p:txBody>
      </p:sp>
      <p:sp>
        <p:nvSpPr>
          <p:cNvPr name="TextBox 9" id="9"/>
          <p:cNvSpPr txBox="true"/>
          <p:nvPr/>
        </p:nvSpPr>
        <p:spPr>
          <a:xfrm rot="0">
            <a:off x="3017802" y="2283712"/>
            <a:ext cx="12167087" cy="3948430"/>
          </a:xfrm>
          <a:prstGeom prst="rect">
            <a:avLst/>
          </a:prstGeom>
        </p:spPr>
        <p:txBody>
          <a:bodyPr anchor="t" rtlCol="false" tIns="0" lIns="0" bIns="0" rIns="0">
            <a:spAutoFit/>
          </a:bodyPr>
          <a:lstStyle/>
          <a:p>
            <a:pPr algn="just">
              <a:lnSpc>
                <a:spcPts val="3919"/>
              </a:lnSpc>
            </a:pPr>
            <a:r>
              <a:rPr lang="en-US" sz="2799">
                <a:solidFill>
                  <a:srgbClr val="343434"/>
                </a:solidFill>
                <a:latin typeface="Open Sans Bold"/>
              </a:rPr>
              <a:t>Kebutuhan PT Makmur selama 1 tahun 480.000 unit, dengan harga per unit Rp 10,-. Biaya pesan (ordering cost) tiap kali pesan Rp 60.000,-. Biaya simpan (carrying cist) sebesar 40% dari nilai rata-rata persediaan. Safety stock 30.000 unit &amp; masa tunggu (lead time) selama 1/2 bulan. Hitunglah:</a:t>
            </a:r>
          </a:p>
          <a:p>
            <a:pPr algn="just">
              <a:lnSpc>
                <a:spcPts val="3919"/>
              </a:lnSpc>
            </a:pPr>
            <a:r>
              <a:rPr lang="en-US" sz="2799">
                <a:solidFill>
                  <a:srgbClr val="343434"/>
                </a:solidFill>
                <a:latin typeface="Open Sans Bold"/>
              </a:rPr>
              <a:t>a. EOQ ?</a:t>
            </a:r>
          </a:p>
          <a:p>
            <a:pPr algn="just">
              <a:lnSpc>
                <a:spcPts val="3919"/>
              </a:lnSpc>
            </a:pPr>
            <a:r>
              <a:rPr lang="en-US" sz="2799">
                <a:solidFill>
                  <a:srgbClr val="343434"/>
                </a:solidFill>
                <a:latin typeface="Open Sans Bold"/>
              </a:rPr>
              <a:t>b. ROP ?</a:t>
            </a:r>
          </a:p>
          <a:p>
            <a:pPr algn="just">
              <a:lnSpc>
                <a:spcPts val="3919"/>
              </a:lnSpc>
            </a:pPr>
            <a:r>
              <a:rPr lang="en-US" sz="2799">
                <a:solidFill>
                  <a:srgbClr val="343434"/>
                </a:solidFill>
                <a:latin typeface="Open Sans Bold"/>
              </a:rPr>
              <a:t>c. Grafik hubungan ROP, safety stock, dan lead time?</a:t>
            </a:r>
          </a:p>
        </p:txBody>
      </p:sp>
    </p:spTree>
  </p:cSld>
  <p:clrMapOvr>
    <a:masterClrMapping/>
  </p:clrMapOvr>
  <p:transition spd="fast">
    <p:fade/>
  </p:transition>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136196">
            <a:off x="14600204" y="7801638"/>
            <a:ext cx="6381430" cy="4970724"/>
          </a:xfrm>
          <a:custGeom>
            <a:avLst/>
            <a:gdLst/>
            <a:ahLst/>
            <a:cxnLst/>
            <a:rect r="r" b="b" t="t" l="l"/>
            <a:pathLst>
              <a:path h="4970724" w="6381430">
                <a:moveTo>
                  <a:pt x="0" y="0"/>
                </a:moveTo>
                <a:lnTo>
                  <a:pt x="6381430" y="0"/>
                </a:lnTo>
                <a:lnTo>
                  <a:pt x="6381430" y="4970724"/>
                </a:lnTo>
                <a:lnTo>
                  <a:pt x="0" y="497072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136196">
            <a:off x="15308469" y="3133754"/>
            <a:ext cx="4964900" cy="3867338"/>
          </a:xfrm>
          <a:custGeom>
            <a:avLst/>
            <a:gdLst/>
            <a:ahLst/>
            <a:cxnLst/>
            <a:rect r="r" b="b" t="t" l="l"/>
            <a:pathLst>
              <a:path h="3867338" w="4964900">
                <a:moveTo>
                  <a:pt x="0" y="0"/>
                </a:moveTo>
                <a:lnTo>
                  <a:pt x="4964900" y="0"/>
                </a:lnTo>
                <a:lnTo>
                  <a:pt x="4964900" y="3867339"/>
                </a:lnTo>
                <a:lnTo>
                  <a:pt x="0" y="386733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136196">
            <a:off x="15308469" y="5164230"/>
            <a:ext cx="4964900" cy="3867338"/>
          </a:xfrm>
          <a:custGeom>
            <a:avLst/>
            <a:gdLst/>
            <a:ahLst/>
            <a:cxnLst/>
            <a:rect r="r" b="b" t="t" l="l"/>
            <a:pathLst>
              <a:path h="3867338" w="4964900">
                <a:moveTo>
                  <a:pt x="0" y="0"/>
                </a:moveTo>
                <a:lnTo>
                  <a:pt x="4964900" y="0"/>
                </a:lnTo>
                <a:lnTo>
                  <a:pt x="4964900" y="3867338"/>
                </a:lnTo>
                <a:lnTo>
                  <a:pt x="0" y="386733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136196">
            <a:off x="15805550" y="616841"/>
            <a:ext cx="4964900" cy="3867338"/>
          </a:xfrm>
          <a:custGeom>
            <a:avLst/>
            <a:gdLst/>
            <a:ahLst/>
            <a:cxnLst/>
            <a:rect r="r" b="b" t="t" l="l"/>
            <a:pathLst>
              <a:path h="3867338" w="4964900">
                <a:moveTo>
                  <a:pt x="0" y="0"/>
                </a:moveTo>
                <a:lnTo>
                  <a:pt x="4964900" y="0"/>
                </a:lnTo>
                <a:lnTo>
                  <a:pt x="4964900" y="3867338"/>
                </a:lnTo>
                <a:lnTo>
                  <a:pt x="0" y="386733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136196">
            <a:off x="14613228" y="-1933669"/>
            <a:ext cx="4964900" cy="3867338"/>
          </a:xfrm>
          <a:custGeom>
            <a:avLst/>
            <a:gdLst/>
            <a:ahLst/>
            <a:cxnLst/>
            <a:rect r="r" b="b" t="t" l="l"/>
            <a:pathLst>
              <a:path h="3867338" w="4964900">
                <a:moveTo>
                  <a:pt x="0" y="0"/>
                </a:moveTo>
                <a:lnTo>
                  <a:pt x="4964900" y="0"/>
                </a:lnTo>
                <a:lnTo>
                  <a:pt x="4964900" y="3867338"/>
                </a:lnTo>
                <a:lnTo>
                  <a:pt x="0" y="386733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7" id="7"/>
          <p:cNvSpPr/>
          <p:nvPr/>
        </p:nvSpPr>
        <p:spPr>
          <a:xfrm flipH="false" flipV="false" rot="-1398329">
            <a:off x="-277897" y="6251563"/>
            <a:ext cx="2538327" cy="3683588"/>
          </a:xfrm>
          <a:custGeom>
            <a:avLst/>
            <a:gdLst/>
            <a:ahLst/>
            <a:cxnLst/>
            <a:rect r="r" b="b" t="t" l="l"/>
            <a:pathLst>
              <a:path h="3683588" w="2538327">
                <a:moveTo>
                  <a:pt x="0" y="0"/>
                </a:moveTo>
                <a:lnTo>
                  <a:pt x="2538327" y="0"/>
                </a:lnTo>
                <a:lnTo>
                  <a:pt x="2538327" y="3683588"/>
                </a:lnTo>
                <a:lnTo>
                  <a:pt x="0" y="3683588"/>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8" id="8"/>
          <p:cNvSpPr/>
          <p:nvPr/>
        </p:nvSpPr>
        <p:spPr>
          <a:xfrm flipH="false" flipV="false" rot="0">
            <a:off x="11704863" y="3702736"/>
            <a:ext cx="3013407" cy="3013407"/>
          </a:xfrm>
          <a:custGeom>
            <a:avLst/>
            <a:gdLst/>
            <a:ahLst/>
            <a:cxnLst/>
            <a:rect r="r" b="b" t="t" l="l"/>
            <a:pathLst>
              <a:path h="3013407" w="3013407">
                <a:moveTo>
                  <a:pt x="0" y="0"/>
                </a:moveTo>
                <a:lnTo>
                  <a:pt x="3013407" y="0"/>
                </a:lnTo>
                <a:lnTo>
                  <a:pt x="3013407" y="3013407"/>
                </a:lnTo>
                <a:lnTo>
                  <a:pt x="0" y="3013407"/>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9" id="9"/>
          <p:cNvSpPr txBox="true"/>
          <p:nvPr/>
        </p:nvSpPr>
        <p:spPr>
          <a:xfrm rot="0">
            <a:off x="2885553" y="1855848"/>
            <a:ext cx="9639812" cy="1181100"/>
          </a:xfrm>
          <a:prstGeom prst="rect">
            <a:avLst/>
          </a:prstGeom>
        </p:spPr>
        <p:txBody>
          <a:bodyPr anchor="t" rtlCol="false" tIns="0" lIns="0" bIns="0" rIns="0">
            <a:spAutoFit/>
          </a:bodyPr>
          <a:lstStyle/>
          <a:p>
            <a:pPr>
              <a:lnSpc>
                <a:spcPts val="9360"/>
              </a:lnSpc>
            </a:pPr>
            <a:r>
              <a:rPr lang="en-US" sz="7800">
                <a:solidFill>
                  <a:srgbClr val="343434"/>
                </a:solidFill>
                <a:latin typeface="Magnolia Script Bold"/>
              </a:rPr>
              <a:t>Persediaan</a:t>
            </a:r>
          </a:p>
        </p:txBody>
      </p:sp>
      <p:sp>
        <p:nvSpPr>
          <p:cNvPr name="TextBox 10" id="10"/>
          <p:cNvSpPr txBox="true"/>
          <p:nvPr/>
        </p:nvSpPr>
        <p:spPr>
          <a:xfrm rot="0">
            <a:off x="1845129" y="3559271"/>
            <a:ext cx="8527747" cy="4050030"/>
          </a:xfrm>
          <a:prstGeom prst="rect">
            <a:avLst/>
          </a:prstGeom>
        </p:spPr>
        <p:txBody>
          <a:bodyPr anchor="t" rtlCol="false" tIns="0" lIns="0" bIns="0" rIns="0">
            <a:spAutoFit/>
          </a:bodyPr>
          <a:lstStyle/>
          <a:p>
            <a:pPr algn="just">
              <a:lnSpc>
                <a:spcPts val="4619"/>
              </a:lnSpc>
            </a:pPr>
            <a:r>
              <a:rPr lang="en-US" sz="3299">
                <a:solidFill>
                  <a:srgbClr val="000000"/>
                </a:solidFill>
                <a:latin typeface="Open Sans"/>
              </a:rPr>
              <a:t>Persediaan merupakan salah satu jenis aktiva lancar yang jumlahnya cukup besar dalam suatu perusahaan. Pengertian persediaan mencakup pengertian yang sangat luas yang mencakup persediaan yang terdapat dalam perusahaan jasa maupun perusahaan manufaktur.</a:t>
            </a:r>
          </a:p>
        </p:txBody>
      </p:sp>
    </p:spTree>
  </p:cSld>
  <p:clrMapOvr>
    <a:masterClrMapping/>
  </p:clrMapOvr>
  <p:transition spd="fast">
    <p:fade/>
  </p:transition>
</p:sld>
</file>

<file path=ppt/slides/slide3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0" y="567904"/>
            <a:ext cx="17649302" cy="7910830"/>
          </a:xfrm>
          <a:prstGeom prst="rect">
            <a:avLst/>
          </a:prstGeom>
        </p:spPr>
        <p:txBody>
          <a:bodyPr anchor="t" rtlCol="false" tIns="0" lIns="0" bIns="0" rIns="0">
            <a:spAutoFit/>
          </a:bodyPr>
          <a:lstStyle/>
          <a:p>
            <a:pPr algn="just">
              <a:lnSpc>
                <a:spcPts val="3919"/>
              </a:lnSpc>
            </a:pPr>
          </a:p>
          <a:p>
            <a:pPr algn="just">
              <a:lnSpc>
                <a:spcPts val="3919"/>
              </a:lnSpc>
            </a:pPr>
            <a:r>
              <a:rPr lang="en-US" sz="2799">
                <a:solidFill>
                  <a:srgbClr val="343434"/>
                </a:solidFill>
                <a:latin typeface="Open Sans Bold"/>
              </a:rPr>
              <a:t>a. EOQ ?</a:t>
            </a:r>
          </a:p>
          <a:p>
            <a:pPr algn="just">
              <a:lnSpc>
                <a:spcPts val="3919"/>
              </a:lnSpc>
            </a:pPr>
          </a:p>
          <a:p>
            <a:pPr algn="just">
              <a:lnSpc>
                <a:spcPts val="3919"/>
              </a:lnSpc>
            </a:pPr>
          </a:p>
          <a:p>
            <a:pPr algn="just">
              <a:lnSpc>
                <a:spcPts val="3919"/>
              </a:lnSpc>
            </a:pPr>
          </a:p>
          <a:p>
            <a:pPr algn="just">
              <a:lnSpc>
                <a:spcPts val="3919"/>
              </a:lnSpc>
            </a:pPr>
          </a:p>
          <a:p>
            <a:pPr algn="just">
              <a:lnSpc>
                <a:spcPts val="3919"/>
              </a:lnSpc>
            </a:pPr>
          </a:p>
          <a:p>
            <a:pPr algn="just">
              <a:lnSpc>
                <a:spcPts val="3919"/>
              </a:lnSpc>
            </a:pPr>
          </a:p>
          <a:p>
            <a:pPr algn="just">
              <a:lnSpc>
                <a:spcPts val="3919"/>
              </a:lnSpc>
            </a:pPr>
          </a:p>
          <a:p>
            <a:pPr algn="just">
              <a:lnSpc>
                <a:spcPts val="3919"/>
              </a:lnSpc>
            </a:pPr>
            <a:r>
              <a:rPr lang="en-US" sz="2799">
                <a:solidFill>
                  <a:srgbClr val="343434"/>
                </a:solidFill>
                <a:latin typeface="Open Sans Bold"/>
              </a:rPr>
              <a:t>b. ROP ?</a:t>
            </a:r>
          </a:p>
          <a:p>
            <a:pPr algn="just">
              <a:lnSpc>
                <a:spcPts val="3919"/>
              </a:lnSpc>
            </a:pPr>
            <a:r>
              <a:rPr lang="en-US" sz="2799">
                <a:solidFill>
                  <a:srgbClr val="343434"/>
                </a:solidFill>
                <a:latin typeface="Open Sans Bold"/>
              </a:rPr>
              <a:t> 1 tahun = 480.000 unit --------&gt; per bulan = 480.000/12 = 40.000 unit</a:t>
            </a:r>
          </a:p>
          <a:p>
            <a:pPr algn="just">
              <a:lnSpc>
                <a:spcPts val="3919"/>
              </a:lnSpc>
            </a:pPr>
            <a:r>
              <a:rPr lang="en-US" sz="2799">
                <a:solidFill>
                  <a:srgbClr val="343434"/>
                </a:solidFill>
                <a:latin typeface="Open Sans Bold"/>
              </a:rPr>
              <a:t>Penggunaan bahan ketika masa tunggu (lead time) = 1/2 bln x 40.000 unit = 20.000 unit</a:t>
            </a:r>
          </a:p>
          <a:p>
            <a:pPr algn="just">
              <a:lnSpc>
                <a:spcPts val="3919"/>
              </a:lnSpc>
            </a:pPr>
            <a:r>
              <a:rPr lang="en-US" sz="2799">
                <a:solidFill>
                  <a:srgbClr val="343434"/>
                </a:solidFill>
                <a:latin typeface="Open Sans Bold"/>
              </a:rPr>
              <a:t>ROP = Safety stock + lead time = 30.000 + 20.000 = 50.000 (Ketika persediaan sudah mencapai 50.000 unit, perusahaan harus melakukan pesanan ulang/ ROP)</a:t>
            </a:r>
          </a:p>
          <a:p>
            <a:pPr algn="just">
              <a:lnSpc>
                <a:spcPts val="3919"/>
              </a:lnSpc>
            </a:pPr>
          </a:p>
          <a:p>
            <a:pPr algn="just">
              <a:lnSpc>
                <a:spcPts val="3919"/>
              </a:lnSpc>
            </a:pPr>
          </a:p>
        </p:txBody>
      </p:sp>
      <p:sp>
        <p:nvSpPr>
          <p:cNvPr name="Freeform 3" id="3"/>
          <p:cNvSpPr/>
          <p:nvPr/>
        </p:nvSpPr>
        <p:spPr>
          <a:xfrm flipH="false" flipV="false" rot="0">
            <a:off x="0" y="1938217"/>
            <a:ext cx="2851284" cy="2613677"/>
          </a:xfrm>
          <a:custGeom>
            <a:avLst/>
            <a:gdLst/>
            <a:ahLst/>
            <a:cxnLst/>
            <a:rect r="r" b="b" t="t" l="l"/>
            <a:pathLst>
              <a:path h="2613677" w="2851284">
                <a:moveTo>
                  <a:pt x="0" y="0"/>
                </a:moveTo>
                <a:lnTo>
                  <a:pt x="2851284" y="0"/>
                </a:lnTo>
                <a:lnTo>
                  <a:pt x="2851284" y="2613677"/>
                </a:lnTo>
                <a:lnTo>
                  <a:pt x="0" y="2613677"/>
                </a:lnTo>
                <a:lnTo>
                  <a:pt x="0" y="0"/>
                </a:lnTo>
                <a:close/>
              </a:path>
            </a:pathLst>
          </a:custGeom>
          <a:blipFill>
            <a:blip r:embed="rId2"/>
            <a:stretch>
              <a:fillRect l="0" t="0" r="0" b="0"/>
            </a:stretch>
          </a:blipFill>
        </p:spPr>
      </p:sp>
      <p:sp>
        <p:nvSpPr>
          <p:cNvPr name="Freeform 4" id="4"/>
          <p:cNvSpPr/>
          <p:nvPr/>
        </p:nvSpPr>
        <p:spPr>
          <a:xfrm flipH="false" flipV="false" rot="0">
            <a:off x="3664579" y="1883074"/>
            <a:ext cx="7370186" cy="2668820"/>
          </a:xfrm>
          <a:custGeom>
            <a:avLst/>
            <a:gdLst/>
            <a:ahLst/>
            <a:cxnLst/>
            <a:rect r="r" b="b" t="t" l="l"/>
            <a:pathLst>
              <a:path h="2668820" w="7370186">
                <a:moveTo>
                  <a:pt x="0" y="0"/>
                </a:moveTo>
                <a:lnTo>
                  <a:pt x="7370186" y="0"/>
                </a:lnTo>
                <a:lnTo>
                  <a:pt x="7370186" y="2668820"/>
                </a:lnTo>
                <a:lnTo>
                  <a:pt x="0" y="2668820"/>
                </a:lnTo>
                <a:lnTo>
                  <a:pt x="0" y="0"/>
                </a:lnTo>
                <a:close/>
              </a:path>
            </a:pathLst>
          </a:custGeom>
          <a:blipFill>
            <a:blip r:embed="rId3"/>
            <a:stretch>
              <a:fillRect l="0" t="0" r="0" b="0"/>
            </a:stretch>
          </a:blipFill>
        </p:spPr>
      </p:sp>
    </p:spTree>
  </p:cSld>
  <p:clrMapOvr>
    <a:masterClrMapping/>
  </p:clrMapOvr>
  <p:transition spd="fast">
    <p:fade/>
  </p:transition>
</p:sld>
</file>

<file path=ppt/slides/slide3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2684357" y="386255"/>
            <a:ext cx="12166005" cy="9900745"/>
          </a:xfrm>
          <a:custGeom>
            <a:avLst/>
            <a:gdLst/>
            <a:ahLst/>
            <a:cxnLst/>
            <a:rect r="r" b="b" t="t" l="l"/>
            <a:pathLst>
              <a:path h="9900745" w="12166005">
                <a:moveTo>
                  <a:pt x="0" y="0"/>
                </a:moveTo>
                <a:lnTo>
                  <a:pt x="12166005" y="0"/>
                </a:lnTo>
                <a:lnTo>
                  <a:pt x="12166005" y="9900745"/>
                </a:lnTo>
                <a:lnTo>
                  <a:pt x="0" y="9900745"/>
                </a:lnTo>
                <a:lnTo>
                  <a:pt x="0" y="0"/>
                </a:lnTo>
                <a:close/>
              </a:path>
            </a:pathLst>
          </a:custGeom>
          <a:blipFill>
            <a:blip r:embed="rId2"/>
            <a:stretch>
              <a:fillRect l="0" t="0" r="0" b="0"/>
            </a:stretch>
          </a:blipFill>
        </p:spPr>
      </p:sp>
      <p:sp>
        <p:nvSpPr>
          <p:cNvPr name="TextBox 3" id="3"/>
          <p:cNvSpPr txBox="true"/>
          <p:nvPr/>
        </p:nvSpPr>
        <p:spPr>
          <a:xfrm rot="0">
            <a:off x="319349" y="-57150"/>
            <a:ext cx="17649302" cy="481330"/>
          </a:xfrm>
          <a:prstGeom prst="rect">
            <a:avLst/>
          </a:prstGeom>
        </p:spPr>
        <p:txBody>
          <a:bodyPr anchor="t" rtlCol="false" tIns="0" lIns="0" bIns="0" rIns="0">
            <a:spAutoFit/>
          </a:bodyPr>
          <a:lstStyle/>
          <a:p>
            <a:pPr algn="just">
              <a:lnSpc>
                <a:spcPts val="3919"/>
              </a:lnSpc>
            </a:pPr>
            <a:r>
              <a:rPr lang="en-US" sz="2799">
                <a:solidFill>
                  <a:srgbClr val="343434"/>
                </a:solidFill>
                <a:latin typeface="Open Sans Bold"/>
              </a:rPr>
              <a:t>c. Hubungan ROP, safety stock dan lead time</a:t>
            </a:r>
          </a:p>
        </p:txBody>
      </p:sp>
    </p:spTree>
  </p:cSld>
  <p:clrMapOvr>
    <a:masterClrMapping/>
  </p:clrMapOvr>
</p:sld>
</file>

<file path=ppt/slides/slide3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2687022" y="421739"/>
            <a:ext cx="13283725" cy="9443521"/>
          </a:xfrm>
          <a:custGeom>
            <a:avLst/>
            <a:gdLst/>
            <a:ahLst/>
            <a:cxnLst/>
            <a:rect r="r" b="b" t="t" l="l"/>
            <a:pathLst>
              <a:path h="9443521" w="13283725">
                <a:moveTo>
                  <a:pt x="0" y="0"/>
                </a:moveTo>
                <a:lnTo>
                  <a:pt x="13283725" y="0"/>
                </a:lnTo>
                <a:lnTo>
                  <a:pt x="13283725" y="9443522"/>
                </a:lnTo>
                <a:lnTo>
                  <a:pt x="0" y="944352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3365304" y="1014359"/>
            <a:ext cx="11557393" cy="8258282"/>
          </a:xfrm>
          <a:custGeom>
            <a:avLst/>
            <a:gdLst/>
            <a:ahLst/>
            <a:cxnLst/>
            <a:rect r="r" b="b" t="t" l="l"/>
            <a:pathLst>
              <a:path h="8258282" w="11557393">
                <a:moveTo>
                  <a:pt x="0" y="0"/>
                </a:moveTo>
                <a:lnTo>
                  <a:pt x="11557392" y="0"/>
                </a:lnTo>
                <a:lnTo>
                  <a:pt x="11557392" y="8258282"/>
                </a:lnTo>
                <a:lnTo>
                  <a:pt x="0" y="825828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15646704" y="7807861"/>
            <a:ext cx="5282592" cy="4114800"/>
          </a:xfrm>
          <a:custGeom>
            <a:avLst/>
            <a:gdLst/>
            <a:ahLst/>
            <a:cxnLst/>
            <a:rect r="r" b="b" t="t" l="l"/>
            <a:pathLst>
              <a:path h="4114800" w="5282592">
                <a:moveTo>
                  <a:pt x="0" y="0"/>
                </a:moveTo>
                <a:lnTo>
                  <a:pt x="5282592" y="0"/>
                </a:lnTo>
                <a:lnTo>
                  <a:pt x="5282592"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5" id="5"/>
          <p:cNvSpPr txBox="true"/>
          <p:nvPr/>
        </p:nvSpPr>
        <p:spPr>
          <a:xfrm rot="0">
            <a:off x="4031151" y="3962400"/>
            <a:ext cx="9639812" cy="1181100"/>
          </a:xfrm>
          <a:prstGeom prst="rect">
            <a:avLst/>
          </a:prstGeom>
        </p:spPr>
        <p:txBody>
          <a:bodyPr anchor="t" rtlCol="false" tIns="0" lIns="0" bIns="0" rIns="0">
            <a:spAutoFit/>
          </a:bodyPr>
          <a:lstStyle/>
          <a:p>
            <a:pPr algn="ctr">
              <a:lnSpc>
                <a:spcPts val="9360"/>
              </a:lnSpc>
            </a:pPr>
            <a:r>
              <a:rPr lang="en-US" sz="7800">
                <a:solidFill>
                  <a:srgbClr val="343434"/>
                </a:solidFill>
                <a:latin typeface="Magnolia Script Bold"/>
              </a:rPr>
              <a:t>Kesimpulan ?</a:t>
            </a:r>
          </a:p>
        </p:txBody>
      </p:sp>
      <p:sp>
        <p:nvSpPr>
          <p:cNvPr name="Freeform 6" id="6"/>
          <p:cNvSpPr/>
          <p:nvPr/>
        </p:nvSpPr>
        <p:spPr>
          <a:xfrm flipH="false" flipV="false" rot="-9447887">
            <a:off x="-2504111" y="-1132507"/>
            <a:ext cx="5282592" cy="4114800"/>
          </a:xfrm>
          <a:custGeom>
            <a:avLst/>
            <a:gdLst/>
            <a:ahLst/>
            <a:cxnLst/>
            <a:rect r="r" b="b" t="t" l="l"/>
            <a:pathLst>
              <a:path h="4114800" w="5282592">
                <a:moveTo>
                  <a:pt x="0" y="0"/>
                </a:moveTo>
                <a:lnTo>
                  <a:pt x="5282592" y="0"/>
                </a:lnTo>
                <a:lnTo>
                  <a:pt x="5282592"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Tree>
  </p:cSld>
  <p:clrMapOvr>
    <a:masterClrMapping/>
  </p:clrMapOvr>
</p:sld>
</file>

<file path=ppt/slides/slide3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7835957">
            <a:off x="-6203196" y="8625739"/>
            <a:ext cx="22816215" cy="8628678"/>
          </a:xfrm>
          <a:custGeom>
            <a:avLst/>
            <a:gdLst/>
            <a:ahLst/>
            <a:cxnLst/>
            <a:rect r="r" b="b" t="t" l="l"/>
            <a:pathLst>
              <a:path h="8628678" w="22816215">
                <a:moveTo>
                  <a:pt x="0" y="0"/>
                </a:moveTo>
                <a:lnTo>
                  <a:pt x="22816215" y="0"/>
                </a:lnTo>
                <a:lnTo>
                  <a:pt x="22816215" y="8628678"/>
                </a:lnTo>
                <a:lnTo>
                  <a:pt x="0" y="862867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9449897">
            <a:off x="-6100762" y="8242507"/>
            <a:ext cx="20849711" cy="7884982"/>
          </a:xfrm>
          <a:custGeom>
            <a:avLst/>
            <a:gdLst/>
            <a:ahLst/>
            <a:cxnLst/>
            <a:rect r="r" b="b" t="t" l="l"/>
            <a:pathLst>
              <a:path h="7884982" w="20849711">
                <a:moveTo>
                  <a:pt x="0" y="0"/>
                </a:moveTo>
                <a:lnTo>
                  <a:pt x="20849711" y="0"/>
                </a:lnTo>
                <a:lnTo>
                  <a:pt x="20849711" y="7884981"/>
                </a:lnTo>
                <a:lnTo>
                  <a:pt x="0" y="7884981"/>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6824842">
            <a:off x="10957845" y="-5328607"/>
            <a:ext cx="9893699" cy="9956936"/>
          </a:xfrm>
          <a:custGeom>
            <a:avLst/>
            <a:gdLst/>
            <a:ahLst/>
            <a:cxnLst/>
            <a:rect r="r" b="b" t="t" l="l"/>
            <a:pathLst>
              <a:path h="9956936" w="9893699">
                <a:moveTo>
                  <a:pt x="0" y="0"/>
                </a:moveTo>
                <a:lnTo>
                  <a:pt x="9893699" y="0"/>
                </a:lnTo>
                <a:lnTo>
                  <a:pt x="9893699" y="9956936"/>
                </a:lnTo>
                <a:lnTo>
                  <a:pt x="0" y="995693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false" rot="-6985384">
            <a:off x="10554803" y="-6388271"/>
            <a:ext cx="10699783" cy="10768172"/>
          </a:xfrm>
          <a:custGeom>
            <a:avLst/>
            <a:gdLst/>
            <a:ahLst/>
            <a:cxnLst/>
            <a:rect r="r" b="b" t="t" l="l"/>
            <a:pathLst>
              <a:path h="10768172" w="10699783">
                <a:moveTo>
                  <a:pt x="0" y="0"/>
                </a:moveTo>
                <a:lnTo>
                  <a:pt x="10699783" y="0"/>
                </a:lnTo>
                <a:lnTo>
                  <a:pt x="10699783" y="10768172"/>
                </a:lnTo>
                <a:lnTo>
                  <a:pt x="0" y="10768172"/>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6" id="6"/>
          <p:cNvSpPr txBox="true"/>
          <p:nvPr/>
        </p:nvSpPr>
        <p:spPr>
          <a:xfrm rot="0">
            <a:off x="4324094" y="4552950"/>
            <a:ext cx="9639812" cy="1181034"/>
          </a:xfrm>
          <a:prstGeom prst="rect">
            <a:avLst/>
          </a:prstGeom>
        </p:spPr>
        <p:txBody>
          <a:bodyPr anchor="t" rtlCol="false" tIns="0" lIns="0" bIns="0" rIns="0">
            <a:spAutoFit/>
          </a:bodyPr>
          <a:lstStyle/>
          <a:p>
            <a:pPr algn="ctr">
              <a:lnSpc>
                <a:spcPts val="9360"/>
              </a:lnSpc>
            </a:pPr>
            <a:r>
              <a:rPr lang="en-US" sz="7800">
                <a:solidFill>
                  <a:srgbClr val="343434"/>
                </a:solidFill>
                <a:latin typeface="Magnolia Script Bold"/>
              </a:rPr>
              <a:t>- Terima Kasih -</a:t>
            </a:r>
          </a:p>
        </p:txBody>
      </p:sp>
    </p:spTree>
  </p:cSld>
  <p:clrMapOvr>
    <a:masterClrMapping/>
  </p:clrMapOvr>
  <p:transition spd="fast">
    <p:fade/>
  </p:transition>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10781110">
            <a:off x="-3377236" y="-2458718"/>
            <a:ext cx="6381430" cy="4970724"/>
          </a:xfrm>
          <a:custGeom>
            <a:avLst/>
            <a:gdLst/>
            <a:ahLst/>
            <a:cxnLst/>
            <a:rect r="r" b="b" t="t" l="l"/>
            <a:pathLst>
              <a:path h="4970724" w="6381430">
                <a:moveTo>
                  <a:pt x="0" y="0"/>
                </a:moveTo>
                <a:lnTo>
                  <a:pt x="6381430" y="0"/>
                </a:lnTo>
                <a:lnTo>
                  <a:pt x="6381430" y="4970724"/>
                </a:lnTo>
                <a:lnTo>
                  <a:pt x="0" y="497072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10781110">
            <a:off x="-2490897" y="3309513"/>
            <a:ext cx="4964900" cy="3867338"/>
          </a:xfrm>
          <a:custGeom>
            <a:avLst/>
            <a:gdLst/>
            <a:ahLst/>
            <a:cxnLst/>
            <a:rect r="r" b="b" t="t" l="l"/>
            <a:pathLst>
              <a:path h="3867338" w="4964900">
                <a:moveTo>
                  <a:pt x="0" y="0"/>
                </a:moveTo>
                <a:lnTo>
                  <a:pt x="4964900" y="0"/>
                </a:lnTo>
                <a:lnTo>
                  <a:pt x="4964900" y="3867338"/>
                </a:lnTo>
                <a:lnTo>
                  <a:pt x="0" y="386733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10781110">
            <a:off x="-2560170" y="1280220"/>
            <a:ext cx="4964900" cy="3867338"/>
          </a:xfrm>
          <a:custGeom>
            <a:avLst/>
            <a:gdLst/>
            <a:ahLst/>
            <a:cxnLst/>
            <a:rect r="r" b="b" t="t" l="l"/>
            <a:pathLst>
              <a:path h="3867338" w="4964900">
                <a:moveTo>
                  <a:pt x="0" y="0"/>
                </a:moveTo>
                <a:lnTo>
                  <a:pt x="4964900" y="0"/>
                </a:lnTo>
                <a:lnTo>
                  <a:pt x="4964900" y="3867338"/>
                </a:lnTo>
                <a:lnTo>
                  <a:pt x="0" y="386733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10781110">
            <a:off x="-2901820" y="5841920"/>
            <a:ext cx="4964900" cy="3867338"/>
          </a:xfrm>
          <a:custGeom>
            <a:avLst/>
            <a:gdLst/>
            <a:ahLst/>
            <a:cxnLst/>
            <a:rect r="r" b="b" t="t" l="l"/>
            <a:pathLst>
              <a:path h="3867338" w="4964900">
                <a:moveTo>
                  <a:pt x="0" y="0"/>
                </a:moveTo>
                <a:lnTo>
                  <a:pt x="4964900" y="0"/>
                </a:lnTo>
                <a:lnTo>
                  <a:pt x="4964900" y="3867339"/>
                </a:lnTo>
                <a:lnTo>
                  <a:pt x="0" y="386733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10781110">
            <a:off x="-1623177" y="8350267"/>
            <a:ext cx="4964900" cy="3867338"/>
          </a:xfrm>
          <a:custGeom>
            <a:avLst/>
            <a:gdLst/>
            <a:ahLst/>
            <a:cxnLst/>
            <a:rect r="r" b="b" t="t" l="l"/>
            <a:pathLst>
              <a:path h="3867338" w="4964900">
                <a:moveTo>
                  <a:pt x="0" y="0"/>
                </a:moveTo>
                <a:lnTo>
                  <a:pt x="4964900" y="0"/>
                </a:lnTo>
                <a:lnTo>
                  <a:pt x="4964900" y="3867339"/>
                </a:lnTo>
                <a:lnTo>
                  <a:pt x="0" y="386733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7" id="7"/>
          <p:cNvSpPr/>
          <p:nvPr/>
        </p:nvSpPr>
        <p:spPr>
          <a:xfrm flipH="false" flipV="false" rot="0">
            <a:off x="14212149" y="5828309"/>
            <a:ext cx="4075851" cy="4592509"/>
          </a:xfrm>
          <a:custGeom>
            <a:avLst/>
            <a:gdLst/>
            <a:ahLst/>
            <a:cxnLst/>
            <a:rect r="r" b="b" t="t" l="l"/>
            <a:pathLst>
              <a:path h="4592509" w="4075851">
                <a:moveTo>
                  <a:pt x="0" y="0"/>
                </a:moveTo>
                <a:lnTo>
                  <a:pt x="4075851" y="0"/>
                </a:lnTo>
                <a:lnTo>
                  <a:pt x="4075851" y="4592509"/>
                </a:lnTo>
                <a:lnTo>
                  <a:pt x="0" y="459250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8" id="8"/>
          <p:cNvSpPr/>
          <p:nvPr/>
        </p:nvSpPr>
        <p:spPr>
          <a:xfrm flipH="false" flipV="false" rot="0">
            <a:off x="782045" y="5828309"/>
            <a:ext cx="8361955" cy="3355235"/>
          </a:xfrm>
          <a:custGeom>
            <a:avLst/>
            <a:gdLst/>
            <a:ahLst/>
            <a:cxnLst/>
            <a:rect r="r" b="b" t="t" l="l"/>
            <a:pathLst>
              <a:path h="3355235" w="8361955">
                <a:moveTo>
                  <a:pt x="0" y="0"/>
                </a:moveTo>
                <a:lnTo>
                  <a:pt x="8361955" y="0"/>
                </a:lnTo>
                <a:lnTo>
                  <a:pt x="8361955" y="3355235"/>
                </a:lnTo>
                <a:lnTo>
                  <a:pt x="0" y="335523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9" id="9"/>
          <p:cNvSpPr txBox="true"/>
          <p:nvPr/>
        </p:nvSpPr>
        <p:spPr>
          <a:xfrm rot="0">
            <a:off x="3682698" y="1855848"/>
            <a:ext cx="9639812" cy="1181100"/>
          </a:xfrm>
          <a:prstGeom prst="rect">
            <a:avLst/>
          </a:prstGeom>
        </p:spPr>
        <p:txBody>
          <a:bodyPr anchor="t" rtlCol="false" tIns="0" lIns="0" bIns="0" rIns="0">
            <a:spAutoFit/>
          </a:bodyPr>
          <a:lstStyle/>
          <a:p>
            <a:pPr>
              <a:lnSpc>
                <a:spcPts val="9360"/>
              </a:lnSpc>
            </a:pPr>
            <a:r>
              <a:rPr lang="en-US" sz="7800">
                <a:solidFill>
                  <a:srgbClr val="343434"/>
                </a:solidFill>
                <a:latin typeface="Magnolia Script Bold"/>
              </a:rPr>
              <a:t>Jenis Persediaan</a:t>
            </a:r>
          </a:p>
        </p:txBody>
      </p:sp>
      <p:sp>
        <p:nvSpPr>
          <p:cNvPr name="TextBox 10" id="10"/>
          <p:cNvSpPr txBox="true"/>
          <p:nvPr/>
        </p:nvSpPr>
        <p:spPr>
          <a:xfrm rot="0">
            <a:off x="2415317" y="3733496"/>
            <a:ext cx="7298871" cy="1957084"/>
          </a:xfrm>
          <a:prstGeom prst="rect">
            <a:avLst/>
          </a:prstGeom>
        </p:spPr>
        <p:txBody>
          <a:bodyPr anchor="t" rtlCol="false" tIns="0" lIns="0" bIns="0" rIns="0">
            <a:spAutoFit/>
          </a:bodyPr>
          <a:lstStyle/>
          <a:p>
            <a:pPr algn="just">
              <a:lnSpc>
                <a:spcPts val="3954"/>
              </a:lnSpc>
            </a:pPr>
            <a:r>
              <a:rPr lang="en-US" sz="2824">
                <a:solidFill>
                  <a:srgbClr val="000000"/>
                </a:solidFill>
                <a:latin typeface="Open Sans Bold"/>
              </a:rPr>
              <a:t>Perusahaan Jasa:</a:t>
            </a:r>
          </a:p>
          <a:p>
            <a:pPr algn="just" marL="609798" indent="-304899" lvl="1">
              <a:lnSpc>
                <a:spcPts val="3954"/>
              </a:lnSpc>
              <a:buFont typeface="Arial"/>
              <a:buChar char="•"/>
            </a:pPr>
            <a:r>
              <a:rPr lang="en-US" sz="2824">
                <a:solidFill>
                  <a:srgbClr val="000000"/>
                </a:solidFill>
                <a:latin typeface="Open Sans Bold"/>
              </a:rPr>
              <a:t>Bahan pembantu</a:t>
            </a:r>
          </a:p>
          <a:p>
            <a:pPr algn="just" marL="609798" indent="-304899" lvl="1">
              <a:lnSpc>
                <a:spcPts val="3954"/>
              </a:lnSpc>
              <a:buFont typeface="Arial"/>
              <a:buChar char="•"/>
            </a:pPr>
            <a:r>
              <a:rPr lang="en-US" sz="2824">
                <a:solidFill>
                  <a:srgbClr val="000000"/>
                </a:solidFill>
                <a:latin typeface="Open Sans Bold"/>
              </a:rPr>
              <a:t>Bahan habis pakai (kertas, lem, tinta, dll)</a:t>
            </a:r>
          </a:p>
        </p:txBody>
      </p:sp>
      <p:sp>
        <p:nvSpPr>
          <p:cNvPr name="TextBox 11" id="11"/>
          <p:cNvSpPr txBox="true"/>
          <p:nvPr/>
        </p:nvSpPr>
        <p:spPr>
          <a:xfrm rot="0">
            <a:off x="2415317" y="6385905"/>
            <a:ext cx="7298871" cy="2452384"/>
          </a:xfrm>
          <a:prstGeom prst="rect">
            <a:avLst/>
          </a:prstGeom>
        </p:spPr>
        <p:txBody>
          <a:bodyPr anchor="t" rtlCol="false" tIns="0" lIns="0" bIns="0" rIns="0">
            <a:spAutoFit/>
          </a:bodyPr>
          <a:lstStyle/>
          <a:p>
            <a:pPr algn="just">
              <a:lnSpc>
                <a:spcPts val="3954"/>
              </a:lnSpc>
            </a:pPr>
            <a:r>
              <a:rPr lang="en-US" sz="2824">
                <a:solidFill>
                  <a:srgbClr val="000000"/>
                </a:solidFill>
                <a:latin typeface="Open Sans Bold"/>
              </a:rPr>
              <a:t>Perusahaan Manufaktur:</a:t>
            </a:r>
          </a:p>
          <a:p>
            <a:pPr algn="just" marL="609798" indent="-304899" lvl="1">
              <a:lnSpc>
                <a:spcPts val="3954"/>
              </a:lnSpc>
              <a:buFont typeface="Arial"/>
              <a:buChar char="•"/>
            </a:pPr>
            <a:r>
              <a:rPr lang="en-US" sz="2824">
                <a:solidFill>
                  <a:srgbClr val="000000"/>
                </a:solidFill>
                <a:latin typeface="Open Sans Bold"/>
              </a:rPr>
              <a:t>Bahan baku</a:t>
            </a:r>
          </a:p>
          <a:p>
            <a:pPr algn="just" marL="609798" indent="-304899" lvl="1">
              <a:lnSpc>
                <a:spcPts val="3954"/>
              </a:lnSpc>
              <a:buFont typeface="Arial"/>
              <a:buChar char="•"/>
            </a:pPr>
            <a:r>
              <a:rPr lang="en-US" sz="2824">
                <a:solidFill>
                  <a:srgbClr val="000000"/>
                </a:solidFill>
                <a:latin typeface="Open Sans Bold"/>
              </a:rPr>
              <a:t>Barang dalam proses</a:t>
            </a:r>
          </a:p>
          <a:p>
            <a:pPr algn="just" marL="609798" indent="-304899" lvl="1">
              <a:lnSpc>
                <a:spcPts val="3954"/>
              </a:lnSpc>
              <a:buFont typeface="Arial"/>
              <a:buChar char="•"/>
            </a:pPr>
            <a:r>
              <a:rPr lang="en-US" sz="2824">
                <a:solidFill>
                  <a:srgbClr val="000000"/>
                </a:solidFill>
                <a:latin typeface="Open Sans Bold"/>
              </a:rPr>
              <a:t>Barang jadi</a:t>
            </a:r>
          </a:p>
          <a:p>
            <a:pPr algn="just">
              <a:lnSpc>
                <a:spcPts val="3954"/>
              </a:lnSpc>
            </a:pPr>
          </a:p>
        </p:txBody>
      </p:sp>
    </p:spTree>
  </p:cSld>
  <p:clrMapOvr>
    <a:masterClrMapping/>
  </p:clrMapOvr>
  <p:transition spd="fast">
    <p:fade/>
  </p:transition>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10781110">
            <a:off x="-3377236" y="-2458718"/>
            <a:ext cx="6381430" cy="4970724"/>
          </a:xfrm>
          <a:custGeom>
            <a:avLst/>
            <a:gdLst/>
            <a:ahLst/>
            <a:cxnLst/>
            <a:rect r="r" b="b" t="t" l="l"/>
            <a:pathLst>
              <a:path h="4970724" w="6381430">
                <a:moveTo>
                  <a:pt x="0" y="0"/>
                </a:moveTo>
                <a:lnTo>
                  <a:pt x="6381430" y="0"/>
                </a:lnTo>
                <a:lnTo>
                  <a:pt x="6381430" y="4970724"/>
                </a:lnTo>
                <a:lnTo>
                  <a:pt x="0" y="497072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10781110">
            <a:off x="-2490897" y="3309513"/>
            <a:ext cx="4964900" cy="3867338"/>
          </a:xfrm>
          <a:custGeom>
            <a:avLst/>
            <a:gdLst/>
            <a:ahLst/>
            <a:cxnLst/>
            <a:rect r="r" b="b" t="t" l="l"/>
            <a:pathLst>
              <a:path h="3867338" w="4964900">
                <a:moveTo>
                  <a:pt x="0" y="0"/>
                </a:moveTo>
                <a:lnTo>
                  <a:pt x="4964900" y="0"/>
                </a:lnTo>
                <a:lnTo>
                  <a:pt x="4964900" y="3867338"/>
                </a:lnTo>
                <a:lnTo>
                  <a:pt x="0" y="386733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10781110">
            <a:off x="-2560170" y="1280220"/>
            <a:ext cx="4964900" cy="3867338"/>
          </a:xfrm>
          <a:custGeom>
            <a:avLst/>
            <a:gdLst/>
            <a:ahLst/>
            <a:cxnLst/>
            <a:rect r="r" b="b" t="t" l="l"/>
            <a:pathLst>
              <a:path h="3867338" w="4964900">
                <a:moveTo>
                  <a:pt x="0" y="0"/>
                </a:moveTo>
                <a:lnTo>
                  <a:pt x="4964900" y="0"/>
                </a:lnTo>
                <a:lnTo>
                  <a:pt x="4964900" y="3867338"/>
                </a:lnTo>
                <a:lnTo>
                  <a:pt x="0" y="386733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10781110">
            <a:off x="-2901820" y="5841920"/>
            <a:ext cx="4964900" cy="3867338"/>
          </a:xfrm>
          <a:custGeom>
            <a:avLst/>
            <a:gdLst/>
            <a:ahLst/>
            <a:cxnLst/>
            <a:rect r="r" b="b" t="t" l="l"/>
            <a:pathLst>
              <a:path h="3867338" w="4964900">
                <a:moveTo>
                  <a:pt x="0" y="0"/>
                </a:moveTo>
                <a:lnTo>
                  <a:pt x="4964900" y="0"/>
                </a:lnTo>
                <a:lnTo>
                  <a:pt x="4964900" y="3867339"/>
                </a:lnTo>
                <a:lnTo>
                  <a:pt x="0" y="386733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10781110">
            <a:off x="-1623177" y="8350267"/>
            <a:ext cx="4964900" cy="3867338"/>
          </a:xfrm>
          <a:custGeom>
            <a:avLst/>
            <a:gdLst/>
            <a:ahLst/>
            <a:cxnLst/>
            <a:rect r="r" b="b" t="t" l="l"/>
            <a:pathLst>
              <a:path h="3867338" w="4964900">
                <a:moveTo>
                  <a:pt x="0" y="0"/>
                </a:moveTo>
                <a:lnTo>
                  <a:pt x="4964900" y="0"/>
                </a:lnTo>
                <a:lnTo>
                  <a:pt x="4964900" y="3867339"/>
                </a:lnTo>
                <a:lnTo>
                  <a:pt x="0" y="386733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7" id="7"/>
          <p:cNvSpPr/>
          <p:nvPr/>
        </p:nvSpPr>
        <p:spPr>
          <a:xfrm flipH="false" flipV="false" rot="-1398329">
            <a:off x="15406871" y="467415"/>
            <a:ext cx="3372052" cy="4893479"/>
          </a:xfrm>
          <a:custGeom>
            <a:avLst/>
            <a:gdLst/>
            <a:ahLst/>
            <a:cxnLst/>
            <a:rect r="r" b="b" t="t" l="l"/>
            <a:pathLst>
              <a:path h="4893479" w="3372052">
                <a:moveTo>
                  <a:pt x="0" y="0"/>
                </a:moveTo>
                <a:lnTo>
                  <a:pt x="3372052" y="0"/>
                </a:lnTo>
                <a:lnTo>
                  <a:pt x="3372052" y="4893479"/>
                </a:lnTo>
                <a:lnTo>
                  <a:pt x="0" y="489347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8" id="8"/>
          <p:cNvSpPr txBox="true"/>
          <p:nvPr/>
        </p:nvSpPr>
        <p:spPr>
          <a:xfrm rot="0">
            <a:off x="3675964" y="851689"/>
            <a:ext cx="9639812" cy="2362200"/>
          </a:xfrm>
          <a:prstGeom prst="rect">
            <a:avLst/>
          </a:prstGeom>
        </p:spPr>
        <p:txBody>
          <a:bodyPr anchor="t" rtlCol="false" tIns="0" lIns="0" bIns="0" rIns="0">
            <a:spAutoFit/>
          </a:bodyPr>
          <a:lstStyle/>
          <a:p>
            <a:pPr>
              <a:lnSpc>
                <a:spcPts val="9360"/>
              </a:lnSpc>
            </a:pPr>
            <a:r>
              <a:rPr lang="en-US" sz="7800">
                <a:solidFill>
                  <a:srgbClr val="343434"/>
                </a:solidFill>
                <a:latin typeface="Magnolia Script Bold"/>
              </a:rPr>
              <a:t> Tujuan Manajemen Persediaan</a:t>
            </a:r>
          </a:p>
        </p:txBody>
      </p:sp>
      <p:sp>
        <p:nvSpPr>
          <p:cNvPr name="TextBox 9" id="9"/>
          <p:cNvSpPr txBox="true"/>
          <p:nvPr/>
        </p:nvSpPr>
        <p:spPr>
          <a:xfrm rot="0">
            <a:off x="3682698" y="3649275"/>
            <a:ext cx="11303604" cy="976630"/>
          </a:xfrm>
          <a:prstGeom prst="rect">
            <a:avLst/>
          </a:prstGeom>
        </p:spPr>
        <p:txBody>
          <a:bodyPr anchor="t" rtlCol="false" tIns="0" lIns="0" bIns="0" rIns="0">
            <a:spAutoFit/>
          </a:bodyPr>
          <a:lstStyle/>
          <a:p>
            <a:pPr>
              <a:lnSpc>
                <a:spcPts val="3919"/>
              </a:lnSpc>
            </a:pPr>
            <a:r>
              <a:rPr lang="en-US" sz="2799">
                <a:solidFill>
                  <a:srgbClr val="343434"/>
                </a:solidFill>
                <a:latin typeface="Open Sans"/>
              </a:rPr>
              <a:t>Menyediakan persediaan yang dibutuhkan untuk proses operasai perusahaan dengan </a:t>
            </a:r>
            <a:r>
              <a:rPr lang="en-US" sz="2799" u="sng">
                <a:solidFill>
                  <a:srgbClr val="343434"/>
                </a:solidFill>
                <a:latin typeface="Open Sans Bold"/>
              </a:rPr>
              <a:t>biaya minimum. </a:t>
            </a:r>
          </a:p>
        </p:txBody>
      </p:sp>
    </p:spTree>
  </p:cSld>
  <p:clrMapOvr>
    <a:masterClrMapping/>
  </p:clrMapOvr>
  <p:transition spd="fast">
    <p:fade/>
  </p:transition>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10781110">
            <a:off x="-3377236" y="-2458718"/>
            <a:ext cx="6381430" cy="4970724"/>
          </a:xfrm>
          <a:custGeom>
            <a:avLst/>
            <a:gdLst/>
            <a:ahLst/>
            <a:cxnLst/>
            <a:rect r="r" b="b" t="t" l="l"/>
            <a:pathLst>
              <a:path h="4970724" w="6381430">
                <a:moveTo>
                  <a:pt x="0" y="0"/>
                </a:moveTo>
                <a:lnTo>
                  <a:pt x="6381430" y="0"/>
                </a:lnTo>
                <a:lnTo>
                  <a:pt x="6381430" y="4970724"/>
                </a:lnTo>
                <a:lnTo>
                  <a:pt x="0" y="497072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10781110">
            <a:off x="-2490897" y="3309513"/>
            <a:ext cx="4964900" cy="3867338"/>
          </a:xfrm>
          <a:custGeom>
            <a:avLst/>
            <a:gdLst/>
            <a:ahLst/>
            <a:cxnLst/>
            <a:rect r="r" b="b" t="t" l="l"/>
            <a:pathLst>
              <a:path h="3867338" w="4964900">
                <a:moveTo>
                  <a:pt x="0" y="0"/>
                </a:moveTo>
                <a:lnTo>
                  <a:pt x="4964900" y="0"/>
                </a:lnTo>
                <a:lnTo>
                  <a:pt x="4964900" y="3867338"/>
                </a:lnTo>
                <a:lnTo>
                  <a:pt x="0" y="386733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10781110">
            <a:off x="-2560170" y="1280220"/>
            <a:ext cx="4964900" cy="3867338"/>
          </a:xfrm>
          <a:custGeom>
            <a:avLst/>
            <a:gdLst/>
            <a:ahLst/>
            <a:cxnLst/>
            <a:rect r="r" b="b" t="t" l="l"/>
            <a:pathLst>
              <a:path h="3867338" w="4964900">
                <a:moveTo>
                  <a:pt x="0" y="0"/>
                </a:moveTo>
                <a:lnTo>
                  <a:pt x="4964900" y="0"/>
                </a:lnTo>
                <a:lnTo>
                  <a:pt x="4964900" y="3867338"/>
                </a:lnTo>
                <a:lnTo>
                  <a:pt x="0" y="386733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10781110">
            <a:off x="-2901820" y="5841920"/>
            <a:ext cx="4964900" cy="3867338"/>
          </a:xfrm>
          <a:custGeom>
            <a:avLst/>
            <a:gdLst/>
            <a:ahLst/>
            <a:cxnLst/>
            <a:rect r="r" b="b" t="t" l="l"/>
            <a:pathLst>
              <a:path h="3867338" w="4964900">
                <a:moveTo>
                  <a:pt x="0" y="0"/>
                </a:moveTo>
                <a:lnTo>
                  <a:pt x="4964900" y="0"/>
                </a:lnTo>
                <a:lnTo>
                  <a:pt x="4964900" y="3867339"/>
                </a:lnTo>
                <a:lnTo>
                  <a:pt x="0" y="386733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10781110">
            <a:off x="-1623177" y="8350267"/>
            <a:ext cx="4964900" cy="3867338"/>
          </a:xfrm>
          <a:custGeom>
            <a:avLst/>
            <a:gdLst/>
            <a:ahLst/>
            <a:cxnLst/>
            <a:rect r="r" b="b" t="t" l="l"/>
            <a:pathLst>
              <a:path h="3867338" w="4964900">
                <a:moveTo>
                  <a:pt x="0" y="0"/>
                </a:moveTo>
                <a:lnTo>
                  <a:pt x="4964900" y="0"/>
                </a:lnTo>
                <a:lnTo>
                  <a:pt x="4964900" y="3867339"/>
                </a:lnTo>
                <a:lnTo>
                  <a:pt x="0" y="386733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7" id="7"/>
          <p:cNvSpPr/>
          <p:nvPr/>
        </p:nvSpPr>
        <p:spPr>
          <a:xfrm flipH="false" flipV="false" rot="-1398329">
            <a:off x="15406871" y="467415"/>
            <a:ext cx="3372052" cy="4893479"/>
          </a:xfrm>
          <a:custGeom>
            <a:avLst/>
            <a:gdLst/>
            <a:ahLst/>
            <a:cxnLst/>
            <a:rect r="r" b="b" t="t" l="l"/>
            <a:pathLst>
              <a:path h="4893479" w="3372052">
                <a:moveTo>
                  <a:pt x="0" y="0"/>
                </a:moveTo>
                <a:lnTo>
                  <a:pt x="3372052" y="0"/>
                </a:lnTo>
                <a:lnTo>
                  <a:pt x="3372052" y="4893479"/>
                </a:lnTo>
                <a:lnTo>
                  <a:pt x="0" y="489347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8" id="8"/>
          <p:cNvSpPr txBox="true"/>
          <p:nvPr/>
        </p:nvSpPr>
        <p:spPr>
          <a:xfrm rot="0">
            <a:off x="3675964" y="851689"/>
            <a:ext cx="12150751" cy="2362200"/>
          </a:xfrm>
          <a:prstGeom prst="rect">
            <a:avLst/>
          </a:prstGeom>
        </p:spPr>
        <p:txBody>
          <a:bodyPr anchor="t" rtlCol="false" tIns="0" lIns="0" bIns="0" rIns="0">
            <a:spAutoFit/>
          </a:bodyPr>
          <a:lstStyle/>
          <a:p>
            <a:pPr>
              <a:lnSpc>
                <a:spcPts val="9360"/>
              </a:lnSpc>
            </a:pPr>
            <a:r>
              <a:rPr lang="en-US" sz="7800">
                <a:solidFill>
                  <a:srgbClr val="343434"/>
                </a:solidFill>
                <a:latin typeface="Magnolia Script Bold"/>
              </a:rPr>
              <a:t> Faktor yang Menentukan Besarnya  Persediaan</a:t>
            </a:r>
          </a:p>
        </p:txBody>
      </p:sp>
      <p:sp>
        <p:nvSpPr>
          <p:cNvPr name="TextBox 9" id="9"/>
          <p:cNvSpPr txBox="true"/>
          <p:nvPr/>
        </p:nvSpPr>
        <p:spPr>
          <a:xfrm rot="0">
            <a:off x="3682698" y="3639750"/>
            <a:ext cx="11303604" cy="2380615"/>
          </a:xfrm>
          <a:prstGeom prst="rect">
            <a:avLst/>
          </a:prstGeom>
        </p:spPr>
        <p:txBody>
          <a:bodyPr anchor="t" rtlCol="false" tIns="0" lIns="0" bIns="0" rIns="0">
            <a:spAutoFit/>
          </a:bodyPr>
          <a:lstStyle/>
          <a:p>
            <a:pPr>
              <a:lnSpc>
                <a:spcPts val="4759"/>
              </a:lnSpc>
            </a:pPr>
            <a:r>
              <a:rPr lang="en-US" sz="3399">
                <a:solidFill>
                  <a:srgbClr val="343434"/>
                </a:solidFill>
                <a:latin typeface="Open Sans"/>
              </a:rPr>
              <a:t>a. Lead time, lamanya masa tunggu bahan yang dipesan</a:t>
            </a:r>
          </a:p>
          <a:p>
            <a:pPr>
              <a:lnSpc>
                <a:spcPts val="4759"/>
              </a:lnSpc>
            </a:pPr>
            <a:r>
              <a:rPr lang="en-US" sz="3399">
                <a:solidFill>
                  <a:srgbClr val="343434"/>
                </a:solidFill>
                <a:latin typeface="Open Sans"/>
              </a:rPr>
              <a:t>b. Frekuensi penggunaan bahan selama 1 periode</a:t>
            </a:r>
          </a:p>
          <a:p>
            <a:pPr>
              <a:lnSpc>
                <a:spcPts val="4759"/>
              </a:lnSpc>
            </a:pPr>
            <a:r>
              <a:rPr lang="en-US" sz="3399">
                <a:solidFill>
                  <a:srgbClr val="343434"/>
                </a:solidFill>
                <a:latin typeface="Open Sans"/>
              </a:rPr>
              <a:t>c. Jumlah dana yang tersedia</a:t>
            </a:r>
          </a:p>
          <a:p>
            <a:pPr>
              <a:lnSpc>
                <a:spcPts val="4759"/>
              </a:lnSpc>
            </a:pPr>
            <a:r>
              <a:rPr lang="en-US" sz="3399">
                <a:solidFill>
                  <a:srgbClr val="343434"/>
                </a:solidFill>
                <a:latin typeface="Open Sans"/>
              </a:rPr>
              <a:t>d. Daya tahan bahan/barang</a:t>
            </a:r>
          </a:p>
        </p:txBody>
      </p:sp>
    </p:spTree>
  </p:cSld>
  <p:clrMapOvr>
    <a:masterClrMapping/>
  </p:clrMapOvr>
  <p:transition spd="fast">
    <p:fade/>
  </p:transition>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2364634">
            <a:off x="14885649" y="4928017"/>
            <a:ext cx="5976261" cy="6843940"/>
          </a:xfrm>
          <a:custGeom>
            <a:avLst/>
            <a:gdLst/>
            <a:ahLst/>
            <a:cxnLst/>
            <a:rect r="r" b="b" t="t" l="l"/>
            <a:pathLst>
              <a:path h="6843940" w="5976261">
                <a:moveTo>
                  <a:pt x="0" y="0"/>
                </a:moveTo>
                <a:lnTo>
                  <a:pt x="5976261" y="0"/>
                </a:lnTo>
                <a:lnTo>
                  <a:pt x="5976261" y="6843939"/>
                </a:lnTo>
                <a:lnTo>
                  <a:pt x="0" y="684393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265213">
            <a:off x="-1557562" y="-970527"/>
            <a:ext cx="5172524" cy="5923510"/>
          </a:xfrm>
          <a:custGeom>
            <a:avLst/>
            <a:gdLst/>
            <a:ahLst/>
            <a:cxnLst/>
            <a:rect r="r" b="b" t="t" l="l"/>
            <a:pathLst>
              <a:path h="5923510" w="5172524">
                <a:moveTo>
                  <a:pt x="0" y="0"/>
                </a:moveTo>
                <a:lnTo>
                  <a:pt x="5172524" y="0"/>
                </a:lnTo>
                <a:lnTo>
                  <a:pt x="5172524" y="5923511"/>
                </a:lnTo>
                <a:lnTo>
                  <a:pt x="0" y="592351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0" y="-469426"/>
            <a:ext cx="4429909" cy="3372546"/>
          </a:xfrm>
          <a:custGeom>
            <a:avLst/>
            <a:gdLst/>
            <a:ahLst/>
            <a:cxnLst/>
            <a:rect r="r" b="b" t="t" l="l"/>
            <a:pathLst>
              <a:path h="3372546" w="4429909">
                <a:moveTo>
                  <a:pt x="0" y="0"/>
                </a:moveTo>
                <a:lnTo>
                  <a:pt x="4429909" y="0"/>
                </a:lnTo>
                <a:lnTo>
                  <a:pt x="4429909" y="3372546"/>
                </a:lnTo>
                <a:lnTo>
                  <a:pt x="0" y="337254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0">
            <a:off x="13838856" y="8120526"/>
            <a:ext cx="4813527" cy="3664600"/>
          </a:xfrm>
          <a:custGeom>
            <a:avLst/>
            <a:gdLst/>
            <a:ahLst/>
            <a:cxnLst/>
            <a:rect r="r" b="b" t="t" l="l"/>
            <a:pathLst>
              <a:path h="3664600" w="4813527">
                <a:moveTo>
                  <a:pt x="0" y="0"/>
                </a:moveTo>
                <a:lnTo>
                  <a:pt x="4813527" y="0"/>
                </a:lnTo>
                <a:lnTo>
                  <a:pt x="4813527" y="3664600"/>
                </a:lnTo>
                <a:lnTo>
                  <a:pt x="0" y="36646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6" id="6"/>
          <p:cNvSpPr txBox="true"/>
          <p:nvPr/>
        </p:nvSpPr>
        <p:spPr>
          <a:xfrm rot="0">
            <a:off x="4199044" y="2215026"/>
            <a:ext cx="9639812" cy="5905500"/>
          </a:xfrm>
          <a:prstGeom prst="rect">
            <a:avLst/>
          </a:prstGeom>
        </p:spPr>
        <p:txBody>
          <a:bodyPr anchor="t" rtlCol="false" tIns="0" lIns="0" bIns="0" rIns="0">
            <a:spAutoFit/>
          </a:bodyPr>
          <a:lstStyle/>
          <a:p>
            <a:pPr algn="ctr">
              <a:lnSpc>
                <a:spcPts val="9360"/>
              </a:lnSpc>
            </a:pPr>
            <a:r>
              <a:rPr lang="en-US" sz="7800">
                <a:solidFill>
                  <a:srgbClr val="343434"/>
                </a:solidFill>
                <a:latin typeface="Magnolia Script Bold"/>
              </a:rPr>
              <a:t>Berapa besar persedian yang optimal pada perusahaan manufaktur???</a:t>
            </a:r>
          </a:p>
        </p:txBody>
      </p:sp>
    </p:spTree>
  </p:cSld>
  <p:clrMapOvr>
    <a:masterClrMapping/>
  </p:clrMapOvr>
  <p:transition spd="fast">
    <p:fade/>
  </p:transition>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3963906" y="6466194"/>
            <a:ext cx="6626110" cy="5084033"/>
          </a:xfrm>
          <a:custGeom>
            <a:avLst/>
            <a:gdLst/>
            <a:ahLst/>
            <a:cxnLst/>
            <a:rect r="r" b="b" t="t" l="l"/>
            <a:pathLst>
              <a:path h="5084033" w="6626110">
                <a:moveTo>
                  <a:pt x="0" y="0"/>
                </a:moveTo>
                <a:lnTo>
                  <a:pt x="6626110" y="0"/>
                </a:lnTo>
                <a:lnTo>
                  <a:pt x="6626110" y="5084034"/>
                </a:lnTo>
                <a:lnTo>
                  <a:pt x="0" y="508403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3888818" y="8195613"/>
            <a:ext cx="6740964" cy="4583855"/>
          </a:xfrm>
          <a:custGeom>
            <a:avLst/>
            <a:gdLst/>
            <a:ahLst/>
            <a:cxnLst/>
            <a:rect r="r" b="b" t="t" l="l"/>
            <a:pathLst>
              <a:path h="4583855" w="6740964">
                <a:moveTo>
                  <a:pt x="0" y="0"/>
                </a:moveTo>
                <a:lnTo>
                  <a:pt x="6740964" y="0"/>
                </a:lnTo>
                <a:lnTo>
                  <a:pt x="6740964" y="4583855"/>
                </a:lnTo>
                <a:lnTo>
                  <a:pt x="0" y="458385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1652745" y="6700722"/>
            <a:ext cx="6014782" cy="4614978"/>
          </a:xfrm>
          <a:custGeom>
            <a:avLst/>
            <a:gdLst/>
            <a:ahLst/>
            <a:cxnLst/>
            <a:rect r="r" b="b" t="t" l="l"/>
            <a:pathLst>
              <a:path h="4614978" w="6014782">
                <a:moveTo>
                  <a:pt x="0" y="0"/>
                </a:moveTo>
                <a:lnTo>
                  <a:pt x="6014782" y="0"/>
                </a:lnTo>
                <a:lnTo>
                  <a:pt x="6014782" y="4614978"/>
                </a:lnTo>
                <a:lnTo>
                  <a:pt x="0" y="461497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0">
            <a:off x="-2704782" y="7185338"/>
            <a:ext cx="6051176" cy="4114800"/>
          </a:xfrm>
          <a:custGeom>
            <a:avLst/>
            <a:gdLst/>
            <a:ahLst/>
            <a:cxnLst/>
            <a:rect r="r" b="b" t="t" l="l"/>
            <a:pathLst>
              <a:path h="4114800" w="6051176">
                <a:moveTo>
                  <a:pt x="0" y="0"/>
                </a:moveTo>
                <a:lnTo>
                  <a:pt x="6051176" y="0"/>
                </a:lnTo>
                <a:lnTo>
                  <a:pt x="6051176"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6" id="6"/>
          <p:cNvSpPr/>
          <p:nvPr/>
        </p:nvSpPr>
        <p:spPr>
          <a:xfrm flipH="false" flipV="false" rot="0">
            <a:off x="6365228" y="4360881"/>
            <a:ext cx="4397260" cy="1215243"/>
          </a:xfrm>
          <a:custGeom>
            <a:avLst/>
            <a:gdLst/>
            <a:ahLst/>
            <a:cxnLst/>
            <a:rect r="r" b="b" t="t" l="l"/>
            <a:pathLst>
              <a:path h="1215243" w="4397260">
                <a:moveTo>
                  <a:pt x="0" y="0"/>
                </a:moveTo>
                <a:lnTo>
                  <a:pt x="4397260" y="0"/>
                </a:lnTo>
                <a:lnTo>
                  <a:pt x="4397260" y="1215243"/>
                </a:lnTo>
                <a:lnTo>
                  <a:pt x="0" y="1215243"/>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7" id="7"/>
          <p:cNvSpPr txBox="true"/>
          <p:nvPr/>
        </p:nvSpPr>
        <p:spPr>
          <a:xfrm rot="0">
            <a:off x="4324094" y="1991228"/>
            <a:ext cx="9639812" cy="1181100"/>
          </a:xfrm>
          <a:prstGeom prst="rect">
            <a:avLst/>
          </a:prstGeom>
        </p:spPr>
        <p:txBody>
          <a:bodyPr anchor="t" rtlCol="false" tIns="0" lIns="0" bIns="0" rIns="0">
            <a:spAutoFit/>
          </a:bodyPr>
          <a:lstStyle/>
          <a:p>
            <a:pPr algn="ctr">
              <a:lnSpc>
                <a:spcPts val="9360"/>
              </a:lnSpc>
            </a:pPr>
            <a:r>
              <a:rPr lang="en-US" sz="7800">
                <a:solidFill>
                  <a:srgbClr val="343434"/>
                </a:solidFill>
                <a:latin typeface="Magnolia Script Bold"/>
              </a:rPr>
              <a:t>Akuntansi Persediaan</a:t>
            </a:r>
          </a:p>
        </p:txBody>
      </p:sp>
      <p:sp>
        <p:nvSpPr>
          <p:cNvPr name="TextBox 8" id="8"/>
          <p:cNvSpPr txBox="true"/>
          <p:nvPr/>
        </p:nvSpPr>
        <p:spPr>
          <a:xfrm rot="0">
            <a:off x="7859031" y="4256106"/>
            <a:ext cx="2569938" cy="863600"/>
          </a:xfrm>
          <a:prstGeom prst="rect">
            <a:avLst/>
          </a:prstGeom>
        </p:spPr>
        <p:txBody>
          <a:bodyPr anchor="t" rtlCol="false" tIns="0" lIns="0" bIns="0" rIns="0">
            <a:spAutoFit/>
          </a:bodyPr>
          <a:lstStyle/>
          <a:p>
            <a:pPr algn="just">
              <a:lnSpc>
                <a:spcPts val="7000"/>
              </a:lnSpc>
            </a:pPr>
            <a:r>
              <a:rPr lang="en-US" sz="5000">
                <a:solidFill>
                  <a:srgbClr val="000000"/>
                </a:solidFill>
                <a:latin typeface="Open Sans Bold"/>
              </a:rPr>
              <a:t>FIFO</a:t>
            </a:r>
          </a:p>
        </p:txBody>
      </p:sp>
      <p:sp>
        <p:nvSpPr>
          <p:cNvPr name="Freeform 9" id="9"/>
          <p:cNvSpPr/>
          <p:nvPr/>
        </p:nvSpPr>
        <p:spPr>
          <a:xfrm flipH="false" flipV="false" rot="0">
            <a:off x="6365228" y="5858573"/>
            <a:ext cx="4397260" cy="1215243"/>
          </a:xfrm>
          <a:custGeom>
            <a:avLst/>
            <a:gdLst/>
            <a:ahLst/>
            <a:cxnLst/>
            <a:rect r="r" b="b" t="t" l="l"/>
            <a:pathLst>
              <a:path h="1215243" w="4397260">
                <a:moveTo>
                  <a:pt x="0" y="0"/>
                </a:moveTo>
                <a:lnTo>
                  <a:pt x="4397260" y="0"/>
                </a:lnTo>
                <a:lnTo>
                  <a:pt x="4397260" y="1215242"/>
                </a:lnTo>
                <a:lnTo>
                  <a:pt x="0" y="1215242"/>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10" id="10"/>
          <p:cNvSpPr txBox="true"/>
          <p:nvPr/>
        </p:nvSpPr>
        <p:spPr>
          <a:xfrm rot="0">
            <a:off x="7859031" y="5837122"/>
            <a:ext cx="2569938" cy="863600"/>
          </a:xfrm>
          <a:prstGeom prst="rect">
            <a:avLst/>
          </a:prstGeom>
        </p:spPr>
        <p:txBody>
          <a:bodyPr anchor="t" rtlCol="false" tIns="0" lIns="0" bIns="0" rIns="0">
            <a:spAutoFit/>
          </a:bodyPr>
          <a:lstStyle/>
          <a:p>
            <a:pPr algn="just">
              <a:lnSpc>
                <a:spcPts val="7000"/>
              </a:lnSpc>
            </a:pPr>
            <a:r>
              <a:rPr lang="en-US" sz="5000">
                <a:solidFill>
                  <a:srgbClr val="000000"/>
                </a:solidFill>
                <a:latin typeface="Open Sans Bold"/>
              </a:rPr>
              <a:t>LIFO</a:t>
            </a:r>
          </a:p>
        </p:txBody>
      </p:sp>
      <p:sp>
        <p:nvSpPr>
          <p:cNvPr name="Freeform 11" id="11"/>
          <p:cNvSpPr/>
          <p:nvPr/>
        </p:nvSpPr>
        <p:spPr>
          <a:xfrm flipH="false" flipV="false" rot="0">
            <a:off x="6418976" y="7587992"/>
            <a:ext cx="4397260" cy="1215243"/>
          </a:xfrm>
          <a:custGeom>
            <a:avLst/>
            <a:gdLst/>
            <a:ahLst/>
            <a:cxnLst/>
            <a:rect r="r" b="b" t="t" l="l"/>
            <a:pathLst>
              <a:path h="1215243" w="4397260">
                <a:moveTo>
                  <a:pt x="0" y="0"/>
                </a:moveTo>
                <a:lnTo>
                  <a:pt x="4397260" y="0"/>
                </a:lnTo>
                <a:lnTo>
                  <a:pt x="4397260" y="1215242"/>
                </a:lnTo>
                <a:lnTo>
                  <a:pt x="0" y="1215242"/>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12" id="12"/>
          <p:cNvSpPr txBox="true"/>
          <p:nvPr/>
        </p:nvSpPr>
        <p:spPr>
          <a:xfrm rot="0">
            <a:off x="7273146" y="7711425"/>
            <a:ext cx="3155823" cy="863600"/>
          </a:xfrm>
          <a:prstGeom prst="rect">
            <a:avLst/>
          </a:prstGeom>
        </p:spPr>
        <p:txBody>
          <a:bodyPr anchor="t" rtlCol="false" tIns="0" lIns="0" bIns="0" rIns="0">
            <a:spAutoFit/>
          </a:bodyPr>
          <a:lstStyle/>
          <a:p>
            <a:pPr algn="just">
              <a:lnSpc>
                <a:spcPts val="7000"/>
              </a:lnSpc>
            </a:pPr>
            <a:r>
              <a:rPr lang="en-US" sz="5000">
                <a:solidFill>
                  <a:srgbClr val="000000"/>
                </a:solidFill>
                <a:latin typeface="Open Sans Bold"/>
              </a:rPr>
              <a:t>AVERAGE</a:t>
            </a:r>
          </a:p>
        </p:txBody>
      </p:sp>
    </p:spTree>
  </p:cSld>
  <p:clrMapOvr>
    <a:masterClrMapping/>
  </p:clrMapOvr>
  <p:transition spd="fast">
    <p:fade/>
  </p:transition>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476285">
            <a:off x="-2806917" y="-4256124"/>
            <a:ext cx="7906493" cy="9054418"/>
          </a:xfrm>
          <a:custGeom>
            <a:avLst/>
            <a:gdLst/>
            <a:ahLst/>
            <a:cxnLst/>
            <a:rect r="r" b="b" t="t" l="l"/>
            <a:pathLst>
              <a:path h="9054418" w="7906493">
                <a:moveTo>
                  <a:pt x="0" y="0"/>
                </a:moveTo>
                <a:lnTo>
                  <a:pt x="7906493" y="0"/>
                </a:lnTo>
                <a:lnTo>
                  <a:pt x="7906493" y="9054417"/>
                </a:lnTo>
                <a:lnTo>
                  <a:pt x="0" y="9054417"/>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2379074" y="-779705"/>
            <a:ext cx="6815548" cy="4634573"/>
          </a:xfrm>
          <a:custGeom>
            <a:avLst/>
            <a:gdLst/>
            <a:ahLst/>
            <a:cxnLst/>
            <a:rect r="r" b="b" t="t" l="l"/>
            <a:pathLst>
              <a:path h="4634573" w="6815548">
                <a:moveTo>
                  <a:pt x="0" y="0"/>
                </a:moveTo>
                <a:lnTo>
                  <a:pt x="6815548" y="0"/>
                </a:lnTo>
                <a:lnTo>
                  <a:pt x="6815548" y="4634573"/>
                </a:lnTo>
                <a:lnTo>
                  <a:pt x="0" y="4634573"/>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13365030" y="6462587"/>
            <a:ext cx="6685401" cy="5591426"/>
          </a:xfrm>
          <a:custGeom>
            <a:avLst/>
            <a:gdLst/>
            <a:ahLst/>
            <a:cxnLst/>
            <a:rect r="r" b="b" t="t" l="l"/>
            <a:pathLst>
              <a:path h="5591426" w="6685401">
                <a:moveTo>
                  <a:pt x="0" y="0"/>
                </a:moveTo>
                <a:lnTo>
                  <a:pt x="6685401" y="0"/>
                </a:lnTo>
                <a:lnTo>
                  <a:pt x="6685401" y="5591426"/>
                </a:lnTo>
                <a:lnTo>
                  <a:pt x="0" y="559142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5" id="5"/>
          <p:cNvSpPr txBox="true"/>
          <p:nvPr/>
        </p:nvSpPr>
        <p:spPr>
          <a:xfrm rot="0">
            <a:off x="3479375" y="2555128"/>
            <a:ext cx="12829714" cy="5434330"/>
          </a:xfrm>
          <a:prstGeom prst="rect">
            <a:avLst/>
          </a:prstGeom>
        </p:spPr>
        <p:txBody>
          <a:bodyPr anchor="t" rtlCol="false" tIns="0" lIns="0" bIns="0" rIns="0">
            <a:spAutoFit/>
          </a:bodyPr>
          <a:lstStyle/>
          <a:p>
            <a:pPr>
              <a:lnSpc>
                <a:spcPts val="3919"/>
              </a:lnSpc>
            </a:pPr>
            <a:r>
              <a:rPr lang="en-US" sz="2799">
                <a:solidFill>
                  <a:srgbClr val="000000"/>
                </a:solidFill>
                <a:latin typeface="Open Sans"/>
              </a:rPr>
              <a:t>Metode ini menghitung barang yang pertama kali dibeli / masuk Gudang akan langsung dijual ketika ada transaksi penjualan.</a:t>
            </a:r>
          </a:p>
          <a:p>
            <a:pPr>
              <a:lnSpc>
                <a:spcPts val="3919"/>
              </a:lnSpc>
            </a:pPr>
          </a:p>
          <a:p>
            <a:pPr>
              <a:lnSpc>
                <a:spcPts val="3919"/>
              </a:lnSpc>
            </a:pPr>
            <a:r>
              <a:rPr lang="en-US" sz="2799">
                <a:solidFill>
                  <a:srgbClr val="000000"/>
                </a:solidFill>
                <a:latin typeface="Open Sans"/>
              </a:rPr>
              <a:t>Contoh :</a:t>
            </a:r>
          </a:p>
          <a:p>
            <a:pPr>
              <a:lnSpc>
                <a:spcPts val="3919"/>
              </a:lnSpc>
            </a:pPr>
            <a:r>
              <a:rPr lang="en-US" sz="2799">
                <a:solidFill>
                  <a:srgbClr val="000000"/>
                </a:solidFill>
                <a:latin typeface="Open Sans"/>
              </a:rPr>
              <a:t>Yang pertama 1000 unit harga 1.000</a:t>
            </a:r>
          </a:p>
          <a:p>
            <a:pPr>
              <a:lnSpc>
                <a:spcPts val="3919"/>
              </a:lnSpc>
            </a:pPr>
            <a:r>
              <a:rPr lang="en-US" sz="2799">
                <a:solidFill>
                  <a:srgbClr val="000000"/>
                </a:solidFill>
                <a:latin typeface="Open Sans"/>
              </a:rPr>
              <a:t>Yang kedua 1000 unit harga 1.500</a:t>
            </a:r>
          </a:p>
          <a:p>
            <a:pPr>
              <a:lnSpc>
                <a:spcPts val="3919"/>
              </a:lnSpc>
            </a:pPr>
            <a:r>
              <a:rPr lang="en-US" sz="2799">
                <a:solidFill>
                  <a:srgbClr val="000000"/>
                </a:solidFill>
                <a:latin typeface="Open Sans"/>
              </a:rPr>
              <a:t>Yang ketiga 1000 unit harga 2.000</a:t>
            </a:r>
          </a:p>
          <a:p>
            <a:pPr>
              <a:lnSpc>
                <a:spcPts val="3919"/>
              </a:lnSpc>
            </a:pPr>
          </a:p>
          <a:p>
            <a:pPr>
              <a:lnSpc>
                <a:spcPts val="3919"/>
              </a:lnSpc>
            </a:pPr>
            <a:r>
              <a:rPr lang="en-US" sz="2799">
                <a:solidFill>
                  <a:srgbClr val="000000"/>
                </a:solidFill>
                <a:latin typeface="Open Sans"/>
              </a:rPr>
              <a:t>Lalu, jika kita akan menjual barang 500 unit, yang keluar terlebih dahulu adalah unit pada harga 1.000.</a:t>
            </a:r>
          </a:p>
          <a:p>
            <a:pPr>
              <a:lnSpc>
                <a:spcPts val="3919"/>
              </a:lnSpc>
            </a:pPr>
          </a:p>
        </p:txBody>
      </p:sp>
      <p:sp>
        <p:nvSpPr>
          <p:cNvPr name="Freeform 6" id="6"/>
          <p:cNvSpPr/>
          <p:nvPr/>
        </p:nvSpPr>
        <p:spPr>
          <a:xfrm flipH="false" flipV="false" rot="0">
            <a:off x="6945370" y="421079"/>
            <a:ext cx="5897725" cy="1629917"/>
          </a:xfrm>
          <a:custGeom>
            <a:avLst/>
            <a:gdLst/>
            <a:ahLst/>
            <a:cxnLst/>
            <a:rect r="r" b="b" t="t" l="l"/>
            <a:pathLst>
              <a:path h="1629917" w="5897725">
                <a:moveTo>
                  <a:pt x="0" y="0"/>
                </a:moveTo>
                <a:lnTo>
                  <a:pt x="5897725" y="0"/>
                </a:lnTo>
                <a:lnTo>
                  <a:pt x="5897725" y="1629916"/>
                </a:lnTo>
                <a:lnTo>
                  <a:pt x="0" y="1629916"/>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7" id="7"/>
          <p:cNvSpPr txBox="true"/>
          <p:nvPr/>
        </p:nvSpPr>
        <p:spPr>
          <a:xfrm rot="0">
            <a:off x="9077648" y="508881"/>
            <a:ext cx="2569938" cy="1028700"/>
          </a:xfrm>
          <a:prstGeom prst="rect">
            <a:avLst/>
          </a:prstGeom>
        </p:spPr>
        <p:txBody>
          <a:bodyPr anchor="t" rtlCol="false" tIns="0" lIns="0" bIns="0" rIns="0">
            <a:spAutoFit/>
          </a:bodyPr>
          <a:lstStyle/>
          <a:p>
            <a:pPr algn="just">
              <a:lnSpc>
                <a:spcPts val="8400"/>
              </a:lnSpc>
            </a:pPr>
            <a:r>
              <a:rPr lang="en-US" sz="6000">
                <a:solidFill>
                  <a:srgbClr val="000000"/>
                </a:solidFill>
                <a:latin typeface="Open Sans Bold"/>
              </a:rPr>
              <a:t>FIFO</a:t>
            </a:r>
          </a:p>
        </p:txBody>
      </p:sp>
    </p:spTree>
  </p:cSld>
  <p:clrMapOvr>
    <a:masterClrMapping/>
  </p:clrMapOvr>
  <p:transition spd="fast">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DAF0G5ZRZlA</dc:identifier>
  <dcterms:modified xsi:type="dcterms:W3CDTF">2011-08-01T06:04:30Z</dcterms:modified>
  <cp:revision>1</cp:revision>
  <dc:title>MANAJEMEN PERSEDIAAN</dc:title>
</cp:coreProperties>
</file>