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60" r:id="rId5"/>
    <p:sldId id="258" r:id="rId6"/>
    <p:sldId id="266" r:id="rId7"/>
    <p:sldId id="261" r:id="rId8"/>
    <p:sldId id="262" r:id="rId9"/>
    <p:sldId id="263" r:id="rId10"/>
    <p:sldId id="264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133C05C-8848-4B4F-863B-B0E6B4EE5A0A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8AA9847-6DBF-4892-8DCE-0E42636EC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Media </a:t>
            </a:r>
            <a:r>
              <a:rPr lang="en-US" dirty="0" err="1" smtClean="0"/>
              <a:t>Grafis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Kelebihan</a:t>
            </a:r>
            <a:r>
              <a:rPr lang="en-US" dirty="0" smtClean="0"/>
              <a:t> Media </a:t>
            </a:r>
            <a:r>
              <a:rPr lang="en-US" dirty="0" err="1" smtClean="0"/>
              <a:t>Grafis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5486400"/>
          </a:xfrm>
        </p:spPr>
        <p:txBody>
          <a:bodyPr>
            <a:normAutofit/>
          </a:bodyPr>
          <a:lstStyle/>
          <a:p>
            <a:pPr lvl="0"/>
            <a:r>
              <a:rPr lang="en-US" sz="3200" dirty="0" err="1" smtClean="0"/>
              <a:t>Menarik</a:t>
            </a:r>
            <a:r>
              <a:rPr lang="en-US" sz="3200" dirty="0" smtClean="0"/>
              <a:t>,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gambar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teks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menyampaikan</a:t>
            </a:r>
            <a:r>
              <a:rPr lang="en-US" sz="3200" dirty="0" smtClean="0"/>
              <a:t> </a:t>
            </a:r>
            <a:r>
              <a:rPr lang="en-US" sz="3200" dirty="0" err="1" smtClean="0"/>
              <a:t>pesan</a:t>
            </a:r>
            <a:r>
              <a:rPr lang="en-US" sz="3200" dirty="0" smtClean="0"/>
              <a:t> (</a:t>
            </a:r>
            <a:r>
              <a:rPr lang="en-US" sz="3200" dirty="0" err="1" smtClean="0"/>
              <a:t>mengandalkan</a:t>
            </a:r>
            <a:r>
              <a:rPr lang="en-US" sz="3200" dirty="0" smtClean="0"/>
              <a:t> </a:t>
            </a:r>
            <a:r>
              <a:rPr lang="en-US" sz="3200" dirty="0" err="1" smtClean="0"/>
              <a:t>kekuatan</a:t>
            </a:r>
            <a:r>
              <a:rPr lang="en-US" sz="3200" dirty="0" smtClean="0"/>
              <a:t> visual)</a:t>
            </a:r>
          </a:p>
          <a:p>
            <a:pPr lvl="0"/>
            <a:r>
              <a:rPr lang="en-US" sz="3200" dirty="0" err="1" smtClean="0"/>
              <a:t>Biaya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 </a:t>
            </a:r>
            <a:r>
              <a:rPr lang="en-US" sz="3200" dirty="0" err="1" smtClean="0"/>
              <a:t>murah</a:t>
            </a:r>
            <a:endParaRPr lang="en-US" sz="3200" dirty="0" smtClean="0"/>
          </a:p>
          <a:p>
            <a:pPr lvl="0"/>
            <a:r>
              <a:rPr lang="en-US" sz="3200" dirty="0" err="1" smtClean="0"/>
              <a:t>Hampir</a:t>
            </a:r>
            <a:r>
              <a:rPr lang="en-US" sz="3200" dirty="0" smtClean="0"/>
              <a:t> </a:t>
            </a:r>
            <a:r>
              <a:rPr lang="en-US" sz="3200" dirty="0" err="1" smtClean="0"/>
              <a:t>sesuai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semua</a:t>
            </a:r>
            <a:r>
              <a:rPr lang="en-US" sz="3200" dirty="0" smtClean="0"/>
              <a:t> </a:t>
            </a:r>
            <a:r>
              <a:rPr lang="en-US" sz="3200" dirty="0" err="1" smtClean="0"/>
              <a:t>materi</a:t>
            </a:r>
            <a:r>
              <a:rPr lang="en-US" sz="3200" dirty="0" smtClean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/ </a:t>
            </a:r>
            <a:r>
              <a:rPr lang="en-US" sz="3200" dirty="0" err="1" smtClean="0"/>
              <a:t>pendidikan</a:t>
            </a:r>
            <a:endParaRPr lang="en-US" sz="3200" dirty="0" smtClean="0"/>
          </a:p>
          <a:p>
            <a:pPr lvl="0"/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berbagai</a:t>
            </a:r>
            <a:r>
              <a:rPr lang="en-US" sz="3200" dirty="0" smtClean="0"/>
              <a:t> </a:t>
            </a:r>
            <a:r>
              <a:rPr lang="en-US" sz="3200" dirty="0" err="1" smtClean="0"/>
              <a:t>lini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tingkatan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/ </a:t>
            </a:r>
            <a:r>
              <a:rPr lang="en-US" sz="3200" dirty="0" err="1" smtClean="0"/>
              <a:t>pembelajaran</a:t>
            </a:r>
            <a:endParaRPr lang="en-US" sz="32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Kelebihan</a:t>
            </a:r>
            <a:r>
              <a:rPr lang="en-US" dirty="0" smtClean="0"/>
              <a:t> Media </a:t>
            </a:r>
            <a:r>
              <a:rPr lang="en-US" dirty="0" err="1" smtClean="0"/>
              <a:t>Grafis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3200" dirty="0" err="1" smtClean="0"/>
              <a:t>Mengkonkritkan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konsep</a:t>
            </a:r>
            <a:r>
              <a:rPr lang="en-US" sz="3200" dirty="0" smtClean="0"/>
              <a:t>/</a:t>
            </a:r>
            <a:r>
              <a:rPr lang="en-US" sz="3200" dirty="0" err="1" smtClean="0"/>
              <a:t>istilah</a:t>
            </a:r>
            <a:r>
              <a:rPr lang="en-US" sz="3200" dirty="0" smtClean="0"/>
              <a:t> yang </a:t>
            </a:r>
            <a:r>
              <a:rPr lang="en-US" sz="3200" dirty="0" err="1" smtClean="0"/>
              <a:t>abstrak</a:t>
            </a:r>
            <a:endParaRPr lang="en-US" sz="3200" dirty="0" smtClean="0"/>
          </a:p>
          <a:p>
            <a:pPr lvl="0"/>
            <a:r>
              <a:rPr lang="en-US" sz="3200" dirty="0" err="1" smtClean="0"/>
              <a:t>Banyak</a:t>
            </a:r>
            <a:r>
              <a:rPr lang="en-US" sz="3200" dirty="0" smtClean="0"/>
              <a:t> </a:t>
            </a:r>
            <a:r>
              <a:rPr lang="en-US" sz="3200" i="1" dirty="0" smtClean="0"/>
              <a:t>software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mendukung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 media </a:t>
            </a:r>
            <a:r>
              <a:rPr lang="en-US" sz="3200" dirty="0" err="1" smtClean="0"/>
              <a:t>grafis</a:t>
            </a:r>
            <a:endParaRPr lang="en-US" sz="3200" dirty="0" smtClean="0"/>
          </a:p>
          <a:p>
            <a:pPr lvl="0"/>
            <a:r>
              <a:rPr lang="en-US" sz="3200" dirty="0" err="1" smtClean="0"/>
              <a:t>Memotivasi</a:t>
            </a:r>
            <a:r>
              <a:rPr lang="en-US" sz="3200" dirty="0" smtClean="0"/>
              <a:t> </a:t>
            </a:r>
            <a:r>
              <a:rPr lang="en-US" sz="3200" dirty="0" err="1" smtClean="0"/>
              <a:t>pebelajar</a:t>
            </a:r>
            <a:endParaRPr lang="en-US" sz="3200" dirty="0" smtClean="0"/>
          </a:p>
          <a:p>
            <a:pPr lvl="0"/>
            <a:r>
              <a:rPr lang="en-US" sz="3200" dirty="0" err="1" smtClean="0"/>
              <a:t>Memudahkan</a:t>
            </a:r>
            <a:r>
              <a:rPr lang="en-US" sz="3200" dirty="0" smtClean="0"/>
              <a:t> </a:t>
            </a:r>
            <a:r>
              <a:rPr lang="en-US" sz="3200" dirty="0" err="1" smtClean="0"/>
              <a:t>pebelajar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memahami</a:t>
            </a:r>
            <a:r>
              <a:rPr lang="en-US" sz="3200" dirty="0" smtClean="0"/>
              <a:t>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yang </a:t>
            </a:r>
            <a:r>
              <a:rPr lang="en-US" sz="3200" dirty="0" err="1" smtClean="0"/>
              <a:t>susah</a:t>
            </a:r>
            <a:r>
              <a:rPr lang="en-US" sz="3200" dirty="0" smtClean="0"/>
              <a:t> </a:t>
            </a:r>
            <a:r>
              <a:rPr lang="en-US" sz="3200" dirty="0" err="1" smtClean="0"/>
              <a:t>jika</a:t>
            </a:r>
            <a:r>
              <a:rPr lang="en-US" sz="3200" dirty="0" smtClean="0"/>
              <a:t> </a:t>
            </a:r>
            <a:r>
              <a:rPr lang="en-US" sz="3200" dirty="0" err="1" smtClean="0"/>
              <a:t>dijelaskan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kata-kata</a:t>
            </a:r>
            <a:r>
              <a:rPr lang="en-US" sz="3200" dirty="0" smtClean="0"/>
              <a:t>.</a:t>
            </a:r>
          </a:p>
          <a:p>
            <a:pPr lvl="0"/>
            <a:r>
              <a:rPr lang="en-US" sz="3200" dirty="0" err="1" smtClean="0"/>
              <a:t>Mengurangi</a:t>
            </a:r>
            <a:r>
              <a:rPr lang="en-US" sz="3200" dirty="0" smtClean="0"/>
              <a:t> </a:t>
            </a:r>
            <a:r>
              <a:rPr lang="en-US" sz="3200" dirty="0" err="1" smtClean="0"/>
              <a:t>verbalisme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Terimakasih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Media </a:t>
            </a:r>
            <a:r>
              <a:rPr lang="en-US" dirty="0" err="1" smtClean="0"/>
              <a:t>Grafis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media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simbol-simbol</a:t>
            </a:r>
            <a:r>
              <a:rPr lang="en-US" dirty="0"/>
              <a:t> visual yang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estetik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lain media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mengandalkan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visual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penyampai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 smtClean="0"/>
              <a:t>pembelajaran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Visual </a:t>
            </a:r>
            <a:r>
              <a:rPr lang="en-US" sz="2400" dirty="0" err="1" smtClean="0">
                <a:solidFill>
                  <a:srgbClr val="FFFF00"/>
                </a:solidFill>
              </a:rPr>
              <a:t>meliputi</a:t>
            </a:r>
            <a:r>
              <a:rPr lang="en-US" sz="2400" dirty="0" smtClean="0">
                <a:solidFill>
                  <a:srgbClr val="FFFF00"/>
                </a:solidFill>
              </a:rPr>
              <a:t> :  </a:t>
            </a:r>
            <a:r>
              <a:rPr lang="en-US" sz="2400" dirty="0" err="1" smtClean="0">
                <a:solidFill>
                  <a:srgbClr val="FFFF00"/>
                </a:solidFill>
              </a:rPr>
              <a:t>warna</a:t>
            </a:r>
            <a:r>
              <a:rPr lang="en-US" sz="2400" dirty="0" smtClean="0">
                <a:solidFill>
                  <a:srgbClr val="FFFF00"/>
                </a:solidFill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</a:rPr>
              <a:t>bentuk</a:t>
            </a:r>
            <a:r>
              <a:rPr lang="en-US" sz="2400" dirty="0" smtClean="0">
                <a:solidFill>
                  <a:srgbClr val="FFFF00"/>
                </a:solidFill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</a:rPr>
              <a:t>tekstur</a:t>
            </a:r>
            <a:r>
              <a:rPr lang="en-US" sz="2400" dirty="0" smtClean="0">
                <a:solidFill>
                  <a:srgbClr val="FFFF00"/>
                </a:solidFill>
              </a:rPr>
              <a:t>, layout, </a:t>
            </a:r>
            <a:r>
              <a:rPr lang="en-US" sz="2400" dirty="0" err="1" smtClean="0">
                <a:solidFill>
                  <a:srgbClr val="FFFF00"/>
                </a:solidFill>
              </a:rPr>
              <a:t>gambar</a:t>
            </a:r>
            <a:r>
              <a:rPr lang="en-US" sz="2400" dirty="0" smtClean="0">
                <a:solidFill>
                  <a:srgbClr val="FFFF00"/>
                </a:solidFill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</a:rPr>
              <a:t>teks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dkk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Media </a:t>
            </a:r>
            <a:r>
              <a:rPr lang="en-US" dirty="0" err="1" smtClean="0"/>
              <a:t>Grafis</a:t>
            </a:r>
            <a:endParaRPr lang="en-US" dirty="0"/>
          </a:p>
        </p:txBody>
      </p:sp>
      <p:pic>
        <p:nvPicPr>
          <p:cNvPr id="4" name="Content Placeholder 3" descr="uncle-sam-i-want-you-post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76400"/>
            <a:ext cx="3327914" cy="4525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susu_proses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752600"/>
            <a:ext cx="4067175" cy="43259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ro_act_Wall_Chart_3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381000"/>
            <a:ext cx="3975100" cy="5962650"/>
          </a:xfrm>
        </p:spPr>
      </p:pic>
      <p:pic>
        <p:nvPicPr>
          <p:cNvPr id="5" name="Picture 4" descr="gambar kerja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676400"/>
            <a:ext cx="4399472" cy="388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r>
              <a:rPr lang="en-US" dirty="0" smtClean="0"/>
              <a:t> Media </a:t>
            </a:r>
            <a:r>
              <a:rPr lang="en-US" dirty="0" err="1" smtClean="0"/>
              <a:t>Grafis</a:t>
            </a:r>
            <a:endParaRPr lang="en-US" dirty="0"/>
          </a:p>
        </p:txBody>
      </p:sp>
      <p:pic>
        <p:nvPicPr>
          <p:cNvPr id="4" name="Content Placeholder 3" descr="huruf mesir kun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2362200"/>
            <a:ext cx="8481392" cy="2438400"/>
          </a:xfrm>
        </p:spPr>
      </p:pic>
      <p:sp>
        <p:nvSpPr>
          <p:cNvPr id="5" name="TextBox 4"/>
          <p:cNvSpPr txBox="1"/>
          <p:nvPr/>
        </p:nvSpPr>
        <p:spPr>
          <a:xfrm>
            <a:off x="381000" y="49530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</a:rPr>
              <a:t>Huruf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mesir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kuno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1960 Visual literacy </a:t>
            </a:r>
            <a:r>
              <a:rPr lang="en-US" dirty="0" smtClean="0"/>
              <a:t>= </a:t>
            </a:r>
            <a:r>
              <a:rPr lang="en-US" dirty="0" err="1" smtClean="0"/>
              <a:t>keterbacaan</a:t>
            </a:r>
            <a:r>
              <a:rPr lang="en-US" dirty="0" smtClean="0"/>
              <a:t> visual</a:t>
            </a:r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rgbClr val="FFC000"/>
                </a:solidFill>
              </a:rPr>
              <a:t>Visual literacy </a:t>
            </a:r>
            <a:r>
              <a:rPr lang="en-US" dirty="0" smtClean="0"/>
              <a:t>=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keterbacaan</a:t>
            </a:r>
            <a:r>
              <a:rPr lang="en-US" dirty="0" smtClean="0"/>
              <a:t> visual.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guru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/ </a:t>
            </a:r>
            <a:r>
              <a:rPr lang="en-US" dirty="0" err="1" smtClean="0"/>
              <a:t>mengartikan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/</a:t>
            </a:r>
            <a:r>
              <a:rPr lang="en-US" dirty="0" err="1" smtClean="0"/>
              <a:t>pesan</a:t>
            </a:r>
            <a:r>
              <a:rPr lang="en-US" dirty="0" smtClean="0"/>
              <a:t> visual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r>
              <a:rPr lang="en-US" dirty="0" smtClean="0"/>
              <a:t> Media </a:t>
            </a:r>
            <a:r>
              <a:rPr lang="en-US" dirty="0" err="1" smtClean="0"/>
              <a:t>Grafis</a:t>
            </a:r>
            <a:r>
              <a:rPr lang="en-US" dirty="0" smtClean="0"/>
              <a:t>/ Visual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John D (1897) 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2286000" y="1295400"/>
            <a:ext cx="5334000" cy="365760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…</a:t>
            </a:r>
            <a:r>
              <a:rPr lang="en-US" sz="2000" dirty="0" err="1" smtClean="0">
                <a:solidFill>
                  <a:schemeClr val="bg1"/>
                </a:solidFill>
              </a:rPr>
              <a:t>penyiapan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penyajian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mata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pelajaran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mungkin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lebih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bijak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menguntungkan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jika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dihabiskan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dalam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melatih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daya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imaji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siswa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sehingga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terus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menerus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menciptakan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imaji</a:t>
            </a:r>
            <a:r>
              <a:rPr lang="en-US" sz="2000" dirty="0" smtClean="0">
                <a:solidFill>
                  <a:schemeClr val="bg1"/>
                </a:solidFill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</a:rPr>
              <a:t>definitif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cerah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berkembang</a:t>
            </a:r>
            <a:r>
              <a:rPr lang="en-US" b="1" dirty="0" smtClean="0">
                <a:solidFill>
                  <a:schemeClr val="bg1"/>
                </a:solidFill>
              </a:rPr>
              <a:t>…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Literasi</a:t>
            </a:r>
            <a:r>
              <a:rPr lang="en-US" dirty="0" smtClean="0"/>
              <a:t> Visual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C000"/>
                </a:solidFill>
              </a:rPr>
              <a:t>Strategi</a:t>
            </a:r>
            <a:r>
              <a:rPr lang="en-US" dirty="0" smtClean="0">
                <a:solidFill>
                  <a:srgbClr val="FFC000"/>
                </a:solidFill>
              </a:rPr>
              <a:t> Input </a:t>
            </a:r>
          </a:p>
          <a:p>
            <a:pPr algn="just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Membaca</a:t>
            </a:r>
            <a:r>
              <a:rPr lang="en-US" sz="2400" dirty="0" smtClean="0"/>
              <a:t>, </a:t>
            </a:r>
            <a:r>
              <a:rPr lang="en-US" sz="2400" dirty="0" err="1" smtClean="0"/>
              <a:t>menganalisis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mengartikan</a:t>
            </a:r>
            <a:r>
              <a:rPr lang="en-US" sz="2400" dirty="0" smtClean="0"/>
              <a:t> </a:t>
            </a:r>
            <a:r>
              <a:rPr lang="en-US" sz="2400" dirty="0" err="1" smtClean="0"/>
              <a:t>pesan</a:t>
            </a:r>
            <a:r>
              <a:rPr lang="en-US" sz="2400" dirty="0" smtClean="0"/>
              <a:t> visual (ex :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kliping</a:t>
            </a:r>
            <a:r>
              <a:rPr lang="en-US" sz="2400" dirty="0" smtClean="0"/>
              <a:t>, 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iklan</a:t>
            </a:r>
            <a:r>
              <a:rPr lang="en-US" sz="2400" dirty="0" smtClean="0"/>
              <a:t>, 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tayangan</a:t>
            </a:r>
            <a:r>
              <a:rPr lang="en-US" sz="2400" dirty="0" smtClean="0"/>
              <a:t> </a:t>
            </a:r>
            <a:r>
              <a:rPr lang="en-US" sz="2400" dirty="0" err="1" smtClean="0"/>
              <a:t>televisi</a:t>
            </a:r>
            <a:r>
              <a:rPr lang="en-US" sz="2400" dirty="0" smtClean="0"/>
              <a:t>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dirty="0" err="1" smtClean="0">
                <a:solidFill>
                  <a:srgbClr val="FFC000"/>
                </a:solidFill>
              </a:rPr>
              <a:t>Strategi</a:t>
            </a:r>
            <a:r>
              <a:rPr lang="en-US" dirty="0" smtClean="0">
                <a:solidFill>
                  <a:srgbClr val="FFC000"/>
                </a:solidFill>
              </a:rPr>
              <a:t> Output</a:t>
            </a:r>
          </a:p>
          <a:p>
            <a:pPr algn="just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pesan</a:t>
            </a:r>
            <a:r>
              <a:rPr lang="en-US" sz="2400" dirty="0" smtClean="0"/>
              <a:t> visual (</a:t>
            </a: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 smtClean="0"/>
              <a:t>presentasi</a:t>
            </a:r>
            <a:r>
              <a:rPr lang="en-US" sz="2400" dirty="0" smtClean="0"/>
              <a:t>), </a:t>
            </a:r>
            <a:r>
              <a:rPr lang="en-US" sz="2400" dirty="0" err="1" smtClean="0"/>
              <a:t>Proyek</a:t>
            </a:r>
            <a:r>
              <a:rPr lang="en-US" sz="2400" dirty="0" smtClean="0"/>
              <a:t> </a:t>
            </a:r>
            <a:r>
              <a:rPr lang="en-US" sz="2400" dirty="0" err="1" smtClean="0"/>
              <a:t>produksi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media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Literasi</a:t>
            </a:r>
            <a:r>
              <a:rPr lang="en-US" dirty="0" smtClean="0"/>
              <a:t> Visual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198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dirty="0" smtClean="0"/>
              <a:t>Visual </a:t>
            </a:r>
            <a:r>
              <a:rPr lang="en-US" sz="3200" dirty="0" err="1" smtClean="0"/>
              <a:t>telah</a:t>
            </a:r>
            <a:r>
              <a:rPr lang="en-US" sz="3200" dirty="0" smtClean="0"/>
              <a:t> </a:t>
            </a:r>
            <a:r>
              <a:rPr lang="en-US" sz="3200" dirty="0" err="1" smtClean="0"/>
              <a:t>membanjiri</a:t>
            </a:r>
            <a:r>
              <a:rPr lang="en-US" sz="3200" dirty="0" smtClean="0"/>
              <a:t> </a:t>
            </a:r>
            <a:r>
              <a:rPr lang="en-US" sz="3200" dirty="0" err="1" smtClean="0"/>
              <a:t>siswa</a:t>
            </a:r>
            <a:r>
              <a:rPr lang="en-US" sz="3200" dirty="0" smtClean="0"/>
              <a:t> </a:t>
            </a:r>
            <a:r>
              <a:rPr lang="en-US" sz="3200" dirty="0" err="1" smtClean="0"/>
              <a:t>saat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</a:p>
          <a:p>
            <a:pPr>
              <a:buNone/>
            </a:pPr>
            <a:r>
              <a:rPr lang="en-US" sz="2000" dirty="0" smtClean="0">
                <a:solidFill>
                  <a:srgbClr val="FFC000"/>
                </a:solidFill>
              </a:rPr>
              <a:t>Ex : Web, CAI, </a:t>
            </a:r>
            <a:r>
              <a:rPr lang="en-US" sz="2000" dirty="0" err="1" smtClean="0">
                <a:solidFill>
                  <a:srgbClr val="FFC000"/>
                </a:solidFill>
              </a:rPr>
              <a:t>buku</a:t>
            </a:r>
            <a:r>
              <a:rPr lang="en-US" sz="2000" dirty="0" smtClean="0">
                <a:solidFill>
                  <a:srgbClr val="FFC000"/>
                </a:solidFill>
              </a:rPr>
              <a:t>, </a:t>
            </a:r>
            <a:r>
              <a:rPr lang="en-US" sz="2000" dirty="0" err="1" smtClean="0">
                <a:solidFill>
                  <a:srgbClr val="FFC000"/>
                </a:solidFill>
              </a:rPr>
              <a:t>modul</a:t>
            </a:r>
            <a:r>
              <a:rPr lang="en-US" sz="2000" dirty="0" smtClean="0">
                <a:solidFill>
                  <a:srgbClr val="FFC000"/>
                </a:solidFill>
              </a:rPr>
              <a:t>, </a:t>
            </a:r>
            <a:r>
              <a:rPr lang="en-US" sz="2000" dirty="0" err="1" smtClean="0">
                <a:solidFill>
                  <a:srgbClr val="FFC000"/>
                </a:solidFill>
              </a:rPr>
              <a:t>wallchart</a:t>
            </a:r>
            <a:r>
              <a:rPr lang="en-US" sz="2000" dirty="0" smtClean="0">
                <a:solidFill>
                  <a:srgbClr val="FFC000"/>
                </a:solidFill>
              </a:rPr>
              <a:t> </a:t>
            </a:r>
            <a:r>
              <a:rPr lang="en-US" sz="2000" dirty="0" err="1" smtClean="0">
                <a:solidFill>
                  <a:srgbClr val="FFC000"/>
                </a:solidFill>
              </a:rPr>
              <a:t>serta</a:t>
            </a:r>
            <a:r>
              <a:rPr lang="en-US" sz="2000" dirty="0" smtClean="0">
                <a:solidFill>
                  <a:srgbClr val="FFC000"/>
                </a:solidFill>
              </a:rPr>
              <a:t> </a:t>
            </a:r>
            <a:r>
              <a:rPr lang="en-US" sz="2000" dirty="0" err="1" smtClean="0">
                <a:solidFill>
                  <a:srgbClr val="FFC000"/>
                </a:solidFill>
              </a:rPr>
              <a:t>berbagai</a:t>
            </a:r>
            <a:r>
              <a:rPr lang="en-US" sz="2000" dirty="0" smtClean="0">
                <a:solidFill>
                  <a:srgbClr val="FFC000"/>
                </a:solidFill>
              </a:rPr>
              <a:t> </a:t>
            </a:r>
            <a:r>
              <a:rPr lang="en-US" sz="2000" dirty="0" err="1" smtClean="0">
                <a:solidFill>
                  <a:srgbClr val="FFC000"/>
                </a:solidFill>
              </a:rPr>
              <a:t>bentuk</a:t>
            </a:r>
            <a:r>
              <a:rPr lang="en-US" sz="2000" dirty="0" smtClean="0">
                <a:solidFill>
                  <a:srgbClr val="FFC000"/>
                </a:solidFill>
              </a:rPr>
              <a:t>  media visual </a:t>
            </a:r>
            <a:r>
              <a:rPr lang="en-US" sz="2000" dirty="0" err="1" smtClean="0">
                <a:solidFill>
                  <a:srgbClr val="FFC000"/>
                </a:solidFill>
              </a:rPr>
              <a:t>lainnya</a:t>
            </a:r>
            <a:r>
              <a:rPr lang="en-US" sz="2000" dirty="0" smtClean="0">
                <a:solidFill>
                  <a:srgbClr val="FFC000"/>
                </a:solidFill>
              </a:rPr>
              <a:t>. </a:t>
            </a:r>
            <a:endParaRPr lang="en-US" sz="2000" dirty="0">
              <a:solidFill>
                <a:srgbClr val="FFC000"/>
              </a:solidFill>
            </a:endParaRPr>
          </a:p>
        </p:txBody>
      </p:sp>
      <p:pic>
        <p:nvPicPr>
          <p:cNvPr id="4" name="Picture 3" descr="KOMIK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3657600"/>
            <a:ext cx="2044296" cy="2971800"/>
          </a:xfrm>
          <a:prstGeom prst="rect">
            <a:avLst/>
          </a:prstGeom>
        </p:spPr>
      </p:pic>
      <p:pic>
        <p:nvPicPr>
          <p:cNvPr id="5" name="Picture 4" descr="poster-200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3657600"/>
            <a:ext cx="3504543" cy="2952533"/>
          </a:xfrm>
          <a:prstGeom prst="rect">
            <a:avLst/>
          </a:prstGeom>
        </p:spPr>
      </p:pic>
      <p:pic>
        <p:nvPicPr>
          <p:cNvPr id="6" name="Picture 5" descr="poster-copy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1800" y="3657600"/>
            <a:ext cx="2057400" cy="2901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114</TotalTime>
  <Words>239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Technic</vt:lpstr>
      <vt:lpstr>Media Grafis</vt:lpstr>
      <vt:lpstr>Definisi Media Grafis</vt:lpstr>
      <vt:lpstr>Contoh Media Grafis</vt:lpstr>
      <vt:lpstr>Slide 4</vt:lpstr>
      <vt:lpstr>Sejarah Media Grafis</vt:lpstr>
      <vt:lpstr>Slide 6</vt:lpstr>
      <vt:lpstr>Sejarah Media Grafis/ Visual</vt:lpstr>
      <vt:lpstr>Literasi Visual </vt:lpstr>
      <vt:lpstr>Literasi Visual dalam Pendidikan</vt:lpstr>
      <vt:lpstr>Kelebihan Media Grafis</vt:lpstr>
      <vt:lpstr>Kelebihan Media Grafis</vt:lpstr>
      <vt:lpstr>Slide 12</vt:lpstr>
    </vt:vector>
  </TitlesOfParts>
  <Company>Microsoft Corp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Grafis</dc:title>
  <dc:creator>user</dc:creator>
  <cp:lastModifiedBy>Utari Dewi</cp:lastModifiedBy>
  <cp:revision>14</cp:revision>
  <dcterms:created xsi:type="dcterms:W3CDTF">2012-09-10T03:08:08Z</dcterms:created>
  <dcterms:modified xsi:type="dcterms:W3CDTF">2015-09-16T02:54:58Z</dcterms:modified>
</cp:coreProperties>
</file>