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5" r:id="rId2"/>
    <p:sldMasterId id="2147483667" r:id="rId3"/>
    <p:sldMasterId id="2147483669" r:id="rId4"/>
    <p:sldMasterId id="2147483673" r:id="rId5"/>
  </p:sldMasterIdLst>
  <p:sldIdLst>
    <p:sldId id="256" r:id="rId6"/>
    <p:sldId id="257" r:id="rId7"/>
    <p:sldId id="258" r:id="rId8"/>
    <p:sldId id="259" r:id="rId9"/>
    <p:sldId id="282" r:id="rId10"/>
    <p:sldId id="260" r:id="rId11"/>
    <p:sldId id="261" r:id="rId12"/>
    <p:sldId id="283" r:id="rId13"/>
    <p:sldId id="284" r:id="rId14"/>
    <p:sldId id="262" r:id="rId15"/>
    <p:sldId id="263" r:id="rId16"/>
    <p:sldId id="285" r:id="rId17"/>
    <p:sldId id="286" r:id="rId18"/>
    <p:sldId id="287" r:id="rId19"/>
    <p:sldId id="288" r:id="rId20"/>
    <p:sldId id="264" r:id="rId21"/>
    <p:sldId id="265" r:id="rId22"/>
    <p:sldId id="266" r:id="rId23"/>
    <p:sldId id="267" r:id="rId24"/>
    <p:sldId id="289" r:id="rId25"/>
    <p:sldId id="290" r:id="rId26"/>
    <p:sldId id="291" r:id="rId27"/>
    <p:sldId id="292" r:id="rId28"/>
    <p:sldId id="268" r:id="rId29"/>
    <p:sldId id="269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270" r:id="rId39"/>
    <p:sldId id="271" r:id="rId40"/>
    <p:sldId id="272" r:id="rId41"/>
    <p:sldId id="273" r:id="rId42"/>
    <p:sldId id="274" r:id="rId43"/>
    <p:sldId id="275" r:id="rId44"/>
    <p:sldId id="276" r:id="rId45"/>
    <p:sldId id="277" r:id="rId46"/>
    <p:sldId id="278" r:id="rId47"/>
    <p:sldId id="279" r:id="rId48"/>
    <p:sldId id="281" r:id="rId49"/>
    <p:sldId id="280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0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4341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7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8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9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9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66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43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82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43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85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43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9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40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40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40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0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0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C32E280-2992-4BF8-8808-CBF0DD6B14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B7D56-6A5C-484B-8D5A-367474A86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8627A-AADE-4360-A3C0-AED7187D5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6C19D7-7059-4C3F-B055-EAD1CE7548F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F5CF0-AB7B-4AE6-95A0-C22F756DB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AE98B-103E-49F1-A829-9DA0B8FCB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3667-F17E-4994-A859-45F60174A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F202E-2F05-487B-93CC-DCB052FD1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3DD37-1CC6-460A-AD50-AC3EADB1C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1CA9A-8925-4DE5-95D3-094F3A6336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F71F1-D4C0-460E-B7CC-57521C289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4C9D0-851A-40CD-A2E1-0599D50E31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FED8C-7CC7-40BC-83B7-92C333A888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6C35-3147-4AEF-8EAA-3B024D4C7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2D612-4005-49CB-A799-D7D60327E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3584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584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3A37FC-22E8-4405-95C3-FB652C1704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/>
      <p:bldP spid="3585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585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66282-5E03-440F-8411-28BE6F9A7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B8C2A-5211-4027-A738-4F4EEEDA8B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CD855-6F07-40B8-AAC7-DB49A5AAD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47BE2-924F-407F-B3CF-5231A806F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3D21F-4123-4318-B93C-5EF7644F0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B2DAD-BF90-4DBD-B41B-DB4D7266C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3D0F-57B1-453F-953D-0B6669B9C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1789-01CC-494E-8294-9BCAFE0D2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C31C5-323A-496B-BC8E-E3F556379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AFD4D-5467-49CF-AFA7-CAA7733FE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A8C6A-B564-452D-8C8B-468B442FB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16D855A-E5B8-46BF-9070-1C232DD44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389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3891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89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96903B9-E0B1-4207-99B6-3CE45F14DA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92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AF580-8F46-41FF-BB25-1D6DC2C64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EB6B5-1C3B-44AB-BB4A-008052614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9365F-4873-423E-B136-2EF7C95991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49C6D-52B7-4AE6-848E-F84E9050C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2FFE1-D355-4F38-98DC-861065D65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AD24B-FC5C-493A-8761-481F5AFF6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2DFC6-B624-4969-ADD7-642ECAAE4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7C2CA-2856-40FA-AD22-69742B393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FA9D5-6B17-491F-8EBF-FFE8604FD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17837-4A32-4DFE-BB16-D2F29F517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E2CF6-915A-4F74-94E9-70549FFA54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7BEF7EC-7F40-452B-8E09-7D5ECCD8B6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26A6B-42BE-4CAB-9D19-955CBFBB3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57313-97BB-4CFF-89E5-974DD6B371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73D60-7CC3-4422-81EC-55A07610D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CC937-4AFF-4B81-B135-30F50105E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8C089-D461-4194-A8D8-275EA0EFF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CBA0F-4AF1-40D3-A1D2-FA4E04D24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57935-A900-4627-BBAB-E7EFBACF9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1E7C-8598-47F4-A364-089CFBD448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568E1-1B5D-423E-8905-9820074234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54A8C-909C-40E7-995F-E5594AC0F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D114D-7282-4A3A-B7F5-7A478658C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1DE35-2D20-4ED8-B4E2-93743B9938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FE94-973D-4020-8FCA-621547AF0B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26887-2C3B-48AF-A809-0775D3345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5D9F6-70B6-4B9C-B58D-D9701FFBB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3315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1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3317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8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9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0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1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3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7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8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9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0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1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2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42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334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58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335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336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7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71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2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3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4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5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6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7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8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7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80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8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8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52E8C91-1291-4892-AE6E-EEF508E757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83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EDA86A-C30E-43DD-BD0E-1EA119D9470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481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48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26F2BFA-DE91-4252-9E07-4638DFE336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25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48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828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789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789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789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789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5B70E3C5-E541-4C06-AD5F-AAE1EEE9D9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AD5979DC-AD75-4B63-8256-AFACFD119E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97075"/>
            <a:ext cx="8610600" cy="1431925"/>
          </a:xfrm>
        </p:spPr>
        <p:txBody>
          <a:bodyPr/>
          <a:lstStyle/>
          <a:p>
            <a:r>
              <a:rPr lang="en-US" sz="4800" b="1"/>
              <a:t>TOEFL PREPARATION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315200" cy="1752600"/>
          </a:xfrm>
        </p:spPr>
        <p:txBody>
          <a:bodyPr/>
          <a:lstStyle/>
          <a:p>
            <a:r>
              <a:rPr lang="en-US" sz="3600" b="1"/>
              <a:t>LISTENING COMPREHENSION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NEGATIVE SENTENCES</a:t>
            </a:r>
            <a:r>
              <a:rPr lang="en-US"/>
              <a:t>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3810000" cy="4114800"/>
          </a:xfrm>
        </p:spPr>
        <p:txBody>
          <a:bodyPr/>
          <a:lstStyle/>
          <a:p>
            <a:r>
              <a:rPr lang="en-US" sz="3200"/>
              <a:t>Tom is </a:t>
            </a:r>
            <a:r>
              <a:rPr lang="en-US" sz="3200" i="1"/>
              <a:t>not</a:t>
            </a:r>
            <a:r>
              <a:rPr lang="en-US" sz="3200"/>
              <a:t> </a:t>
            </a:r>
            <a:r>
              <a:rPr lang="en-US" sz="3200" i="1"/>
              <a:t>sad</a:t>
            </a:r>
            <a:r>
              <a:rPr lang="en-US" sz="3200"/>
              <a:t> about the results.</a:t>
            </a:r>
          </a:p>
          <a:p>
            <a:r>
              <a:rPr lang="en-US" sz="3200"/>
              <a:t>The door </a:t>
            </a:r>
            <a:r>
              <a:rPr lang="en-US" sz="3200" i="1"/>
              <a:t>isn’t open</a:t>
            </a:r>
            <a:r>
              <a:rPr lang="en-US" sz="3200"/>
              <a:t>. </a:t>
            </a:r>
          </a:p>
          <a:p>
            <a:r>
              <a:rPr lang="en-US" sz="3200"/>
              <a:t>Steve </a:t>
            </a:r>
            <a:r>
              <a:rPr lang="en-US" sz="3200" i="1"/>
              <a:t>did not pass</a:t>
            </a:r>
            <a:r>
              <a:rPr lang="en-US" sz="3200"/>
              <a:t> the class. 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r>
              <a:rPr lang="en-US" sz="3200"/>
              <a:t>Tom is </a:t>
            </a:r>
            <a:r>
              <a:rPr lang="en-US" sz="3200" i="1"/>
              <a:t>happy</a:t>
            </a:r>
            <a:r>
              <a:rPr lang="en-US" sz="3200"/>
              <a:t> about the results. </a:t>
            </a:r>
          </a:p>
          <a:p>
            <a:r>
              <a:rPr lang="en-US" sz="3200"/>
              <a:t>The door is </a:t>
            </a:r>
            <a:r>
              <a:rPr lang="en-US" sz="3200" i="1"/>
              <a:t>closed</a:t>
            </a:r>
            <a:r>
              <a:rPr lang="en-US" sz="3200"/>
              <a:t>.</a:t>
            </a:r>
          </a:p>
          <a:p>
            <a:r>
              <a:rPr lang="en-US" sz="3200"/>
              <a:t> Steve </a:t>
            </a:r>
            <a:r>
              <a:rPr lang="en-US" sz="3200" i="1"/>
              <a:t>failed</a:t>
            </a:r>
            <a:r>
              <a:rPr lang="en-US" sz="3200"/>
              <a:t> the class.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3: SUGGESTIONS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371600"/>
            <a:ext cx="77724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 b="1"/>
              <a:t>Example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On the recording, you hear: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(man)         </a:t>
            </a:r>
            <a:r>
              <a:rPr lang="en-US" sz="2800" i="1"/>
              <a:t>I haven’t talked with my parents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i="1"/>
              <a:t>                  in a while.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(woman)     </a:t>
            </a:r>
            <a:r>
              <a:rPr lang="en-US" sz="2800" i="1" u="sng"/>
              <a:t>Why don’t</a:t>
            </a:r>
            <a:r>
              <a:rPr lang="en-US" sz="2800" i="1"/>
              <a:t> you </a:t>
            </a:r>
            <a:r>
              <a:rPr lang="en-US" sz="2800" i="1" u="sng"/>
              <a:t>call</a:t>
            </a:r>
            <a:r>
              <a:rPr lang="en-US" sz="2800" i="1"/>
              <a:t> them now?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(narrator)   </a:t>
            </a:r>
            <a:r>
              <a:rPr lang="en-US" sz="2800" i="1"/>
              <a:t>What does the woman suggest?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In your test book, you read: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(A) Calling off his visit.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(B) Talking about his parents.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(C) Calling his parents in a while.</a:t>
            </a:r>
            <a:endParaRPr lang="en-US" sz="2800" u="sng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(D)</a:t>
            </a:r>
            <a:r>
              <a:rPr lang="en-US" sz="2800" u="sng"/>
              <a:t> Phoning</a:t>
            </a:r>
            <a:r>
              <a:rPr lang="en-US" sz="2800"/>
              <a:t> his family.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229600" cy="5749925"/>
          </a:xfrm>
        </p:spPr>
        <p:txBody>
          <a:bodyPr/>
          <a:lstStyle/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(woman)	I’m going to change my major. 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This major is too hard for me.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(man)	It’s common to feel this way when 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you start out. Why don’t you wait a 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little while and see how things go 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before you make such a big 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decision?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(narrator)	What does the man suggest?</a:t>
            </a:r>
            <a:br>
              <a:rPr lang="en-US" sz="2800"/>
            </a:br>
            <a:endParaRPr lang="en-US" sz="2800"/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(A) Waiting until a decision has been made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(B) Changing her major to something easier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(C) Putting off the decision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(D) Starting over again</a:t>
            </a:r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marL="6350" indent="22225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(woman)	I’m going to change my major.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This major is too hard for me.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(man)	It’s common to feel this way when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you start out. </a:t>
            </a:r>
            <a:r>
              <a:rPr lang="en-US" sz="2800" b="1" u="sng"/>
              <a:t>Why don’t you wait</a:t>
            </a:r>
            <a:r>
              <a:rPr lang="en-US" sz="2800"/>
              <a:t> 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little while and see how things go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</a:t>
            </a:r>
            <a:r>
              <a:rPr lang="en-US" sz="2800" b="1" u="sng"/>
              <a:t>before you make such a big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              </a:t>
            </a:r>
            <a:r>
              <a:rPr lang="en-US" sz="2800" b="1" u="sng"/>
              <a:t>decision</a:t>
            </a:r>
            <a:r>
              <a:rPr lang="en-US" sz="2800"/>
              <a:t>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(narrator)	What does the man suggest?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(A) Waiting until a decision has been made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(B) Changing her major to something easier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(C) </a:t>
            </a:r>
            <a:r>
              <a:rPr lang="en-US" sz="2800" b="1" u="sng"/>
              <a:t>Putting off the decision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(D) Starting over again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	Do you have any suggestions on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 this project for biology class?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I do, but I have a lecture in five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minutes. Let’s talk about the project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over lunch.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	What does the man mean?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has to attend a five-minute lecture.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They can discuss their ideas while they eat.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will discuss the project after lunch.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They can attend the lecture together.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	Do you have any suggestions on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 this project for biology class?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I do, but I have a lecture in five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minutes. </a:t>
            </a:r>
            <a:r>
              <a:rPr lang="en-US" sz="2800" b="1" u="sng"/>
              <a:t>Let’s talk about the project</a:t>
            </a:r>
            <a:r>
              <a:rPr lang="en-US" sz="280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  </a:t>
            </a:r>
            <a:r>
              <a:rPr lang="en-US" sz="2800" b="1" u="sng"/>
              <a:t>over lunch</a:t>
            </a:r>
            <a:r>
              <a:rPr lang="en-US" sz="280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	What does the man mean?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has to attend a five-minute lecture.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They can </a:t>
            </a:r>
            <a:r>
              <a:rPr lang="en-US" sz="2800" b="1" u="sng"/>
              <a:t>discuss their ideas while they eat</a:t>
            </a:r>
            <a:r>
              <a:rPr lang="en-US" sz="280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will discuss the project after lunch.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They can attend the lecture together.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EXPRESSIONS OF SUGGESTION</a:t>
            </a:r>
            <a:r>
              <a:rPr lang="en-US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i="1"/>
              <a:t>Why…not…?</a:t>
            </a:r>
            <a:r>
              <a:rPr lang="en-US" sz="4400"/>
              <a:t> </a:t>
            </a:r>
          </a:p>
          <a:p>
            <a:r>
              <a:rPr lang="en-US" sz="4400" i="1"/>
              <a:t>Why not…?</a:t>
            </a:r>
            <a:r>
              <a:rPr lang="en-US" sz="4400"/>
              <a:t> </a:t>
            </a:r>
          </a:p>
          <a:p>
            <a:r>
              <a:rPr lang="en-US" sz="4400" i="1"/>
              <a:t>Let’s…</a:t>
            </a:r>
            <a:r>
              <a:rPr lang="en-US" sz="44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00112"/>
          </a:xfrm>
        </p:spPr>
        <p:txBody>
          <a:bodyPr/>
          <a:lstStyle/>
          <a:p>
            <a:r>
              <a:rPr lang="en-US"/>
              <a:t>SKILL 4: PASSIVES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b="1"/>
              <a:t>Example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On the recording, you hear: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(man)        </a:t>
            </a:r>
            <a:r>
              <a:rPr lang="en-US" i="1"/>
              <a:t>Is that a new chair?</a:t>
            </a:r>
            <a:endParaRPr lang="en-US"/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(woman)    </a:t>
            </a:r>
            <a:r>
              <a:rPr lang="en-US" i="1"/>
              <a:t>Yes, </a:t>
            </a:r>
            <a:r>
              <a:rPr lang="en-US" b="1" i="1" u="sng"/>
              <a:t>we</a:t>
            </a:r>
            <a:r>
              <a:rPr lang="en-US" i="1"/>
              <a:t> just </a:t>
            </a:r>
            <a:r>
              <a:rPr lang="en-US" b="1" i="1" u="sng"/>
              <a:t>bought it</a:t>
            </a:r>
            <a:r>
              <a:rPr lang="en-US" i="1"/>
              <a:t> last week.</a:t>
            </a:r>
            <a:endParaRPr lang="en-US"/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(narrator)  </a:t>
            </a:r>
            <a:r>
              <a:rPr lang="en-US" i="1"/>
              <a:t>What does the woman mean?</a:t>
            </a:r>
            <a:endParaRPr lang="en-US"/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In your test book, you read: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(A) She brought the chair with her.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(B) The chair was lost for a week.</a:t>
            </a:r>
            <a:endParaRPr lang="en-US" u="sng"/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(C) </a:t>
            </a:r>
            <a:r>
              <a:rPr lang="en-US" u="sng"/>
              <a:t>The chair was purchased</a:t>
            </a:r>
            <a:r>
              <a:rPr lang="en-US"/>
              <a:t> recently.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/>
              <a:t>(D) She bought the last chair from the store.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38200"/>
          </a:xfrm>
        </p:spPr>
        <p:txBody>
          <a:bodyPr/>
          <a:lstStyle/>
          <a:p>
            <a:r>
              <a:rPr lang="en-US" b="1"/>
              <a:t>PASSIVE STATEMENTS</a:t>
            </a:r>
            <a:r>
              <a:rPr lang="en-US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343400"/>
          </a:xfrm>
        </p:spPr>
        <p:txBody>
          <a:bodyPr/>
          <a:lstStyle/>
          <a:p>
            <a:pPr marL="571500" indent="-571500"/>
            <a:r>
              <a:rPr lang="en-US"/>
              <a:t>If the conversation contains a </a:t>
            </a:r>
            <a:r>
              <a:rPr lang="en-US" i="1"/>
              <a:t>passive</a:t>
            </a:r>
            <a:r>
              <a:rPr lang="en-US"/>
              <a:t> statement, the answer to the question is often an </a:t>
            </a:r>
            <a:r>
              <a:rPr lang="en-US" i="1"/>
              <a:t>active</a:t>
            </a:r>
            <a:r>
              <a:rPr lang="en-US"/>
              <a:t> statement.</a:t>
            </a:r>
          </a:p>
          <a:p>
            <a:pPr marL="571500" indent="-571500"/>
            <a:r>
              <a:rPr lang="en-US"/>
              <a:t>If the conversation contains an </a:t>
            </a:r>
            <a:r>
              <a:rPr lang="en-US" i="1"/>
              <a:t>active</a:t>
            </a:r>
            <a:r>
              <a:rPr lang="en-US"/>
              <a:t> statement, the answer to the question is often a </a:t>
            </a:r>
            <a:r>
              <a:rPr lang="en-US" i="1"/>
              <a:t>passive </a:t>
            </a:r>
            <a:r>
              <a:rPr lang="en-US"/>
              <a:t> statement.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0575"/>
          </a:xfrm>
        </p:spPr>
        <p:txBody>
          <a:bodyPr/>
          <a:lstStyle/>
          <a:p>
            <a:r>
              <a:rPr lang="en-US"/>
              <a:t>SKILL 5: </a:t>
            </a:r>
            <a:r>
              <a:rPr lang="en-US" i="1"/>
              <a:t>WHO</a:t>
            </a:r>
            <a:r>
              <a:rPr lang="en-US"/>
              <a:t> AND </a:t>
            </a:r>
            <a:r>
              <a:rPr lang="en-US" i="1"/>
              <a:t>WHERE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 b="1"/>
              <a:t>Example</a:t>
            </a:r>
            <a:endParaRPr lang="en-US" sz="2800"/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On the recording, you hear: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(man)        </a:t>
            </a:r>
            <a:r>
              <a:rPr lang="en-US" sz="2800" i="1"/>
              <a:t>What do you do during your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i="1"/>
              <a:t>                 </a:t>
            </a:r>
            <a:r>
              <a:rPr lang="en-US" sz="2800" i="1" u="sng"/>
              <a:t>performances</a:t>
            </a:r>
            <a:r>
              <a:rPr lang="en-US" sz="2800" i="1"/>
              <a:t>?</a:t>
            </a:r>
            <a:endParaRPr lang="en-US" sz="2800"/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(woman)    </a:t>
            </a:r>
            <a:r>
              <a:rPr lang="en-US" sz="2800" i="1"/>
              <a:t>I play the </a:t>
            </a:r>
            <a:r>
              <a:rPr lang="en-US" sz="2800" i="1" u="sng"/>
              <a:t>piano</a:t>
            </a:r>
            <a:r>
              <a:rPr lang="en-US" sz="2800" i="1"/>
              <a:t> and </a:t>
            </a:r>
            <a:r>
              <a:rPr lang="en-US" sz="2800" i="1" u="sng"/>
              <a:t>sing</a:t>
            </a:r>
            <a:r>
              <a:rPr lang="en-US" sz="2800" i="1"/>
              <a:t>.</a:t>
            </a:r>
            <a:endParaRPr lang="en-US" sz="2800"/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(narrator)  </a:t>
            </a:r>
            <a:r>
              <a:rPr lang="en-US" sz="2800" i="1" u="sng"/>
              <a:t>Who</a:t>
            </a:r>
            <a:r>
              <a:rPr lang="en-US" sz="2800" i="1"/>
              <a:t> is the woman most likely to be?</a:t>
            </a:r>
            <a:endParaRPr lang="en-US" sz="2800"/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In your test book, you read: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(A) An athlete.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(B) A member of the audience.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(C) A clerk in a music store.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(D) A </a:t>
            </a:r>
            <a:r>
              <a:rPr lang="en-US" sz="2800" u="sng"/>
              <a:t>musician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838200"/>
          </a:xfrm>
        </p:spPr>
        <p:txBody>
          <a:bodyPr/>
          <a:lstStyle/>
          <a:p>
            <a:r>
              <a:rPr lang="en-US" sz="4000" b="0"/>
              <a:t>GENERAL STRATEGIES</a:t>
            </a:r>
            <a:r>
              <a:rPr lang="en-US" sz="400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42672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3000" b="1"/>
              <a:t>Be familiar with the directions</a:t>
            </a:r>
            <a:r>
              <a:rPr lang="en-US" sz="300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en-US" sz="3000" b="1"/>
              <a:t>Listen carefully to the conversations and talks</a:t>
            </a:r>
            <a:r>
              <a:rPr lang="en-US" sz="300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en-US" sz="3000" b="1"/>
              <a:t>Know where the easier and more difficult questions are generally found</a:t>
            </a:r>
            <a:r>
              <a:rPr lang="en-US" sz="300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en-US" sz="3000" b="1"/>
              <a:t>Never</a:t>
            </a:r>
            <a:r>
              <a:rPr lang="en-US" sz="3000"/>
              <a:t> </a:t>
            </a:r>
            <a:r>
              <a:rPr lang="en-US" sz="3000" b="1"/>
              <a:t>leave any questions blank on your answer sheet</a:t>
            </a:r>
            <a:r>
              <a:rPr lang="en-US" sz="300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en-US" sz="3000" b="1"/>
              <a:t>Use any remaining time to look ahead at the answers to the questions that follow</a:t>
            </a:r>
            <a:r>
              <a:rPr lang="en-US" sz="30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sz="2800"/>
              <a:t>Man		What do you think I should be doing 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			to improve my finances?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Woman	You definitely need to put a higher 	   	percentage of your salary into a 			savings account and it would also be a 		good idea to invest more in a 			retirement fund.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Who is the woman most likely to be?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cashier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receptionist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financial advisor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business professor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sz="2800"/>
              <a:t>Man		What do you think I should be doing 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			to improve my finances?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Woman	You definitely need to </a:t>
            </a:r>
            <a:r>
              <a:rPr lang="en-US" sz="2800" u="sng">
                <a:solidFill>
                  <a:srgbClr val="FF3300"/>
                </a:solidFill>
              </a:rPr>
              <a:t>put a higher</a:t>
            </a:r>
            <a:endParaRPr lang="en-US" sz="2800"/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           	</a:t>
            </a:r>
            <a:r>
              <a:rPr lang="en-US" sz="2800" u="sng">
                <a:solidFill>
                  <a:srgbClr val="FF3300"/>
                </a:solidFill>
              </a:rPr>
              <a:t>percentage of your salary into a 	</a:t>
            </a:r>
            <a:r>
              <a:rPr lang="en-US" sz="2800">
                <a:solidFill>
                  <a:srgbClr val="FF3300"/>
                </a:solidFill>
              </a:rPr>
              <a:t>		</a:t>
            </a:r>
            <a:r>
              <a:rPr lang="en-US" sz="2800" u="sng">
                <a:solidFill>
                  <a:srgbClr val="FF3300"/>
                </a:solidFill>
              </a:rPr>
              <a:t>savings</a:t>
            </a:r>
            <a:r>
              <a:rPr lang="en-US" sz="2800"/>
              <a:t> </a:t>
            </a:r>
            <a:r>
              <a:rPr lang="en-US" sz="2800" u="sng">
                <a:solidFill>
                  <a:srgbClr val="FF3300"/>
                </a:solidFill>
              </a:rPr>
              <a:t>account</a:t>
            </a:r>
            <a:r>
              <a:rPr lang="en-US" sz="2800"/>
              <a:t> and it would also be a 		good idea to </a:t>
            </a:r>
            <a:r>
              <a:rPr lang="en-US" sz="2800" u="sng">
                <a:solidFill>
                  <a:srgbClr val="FF3300"/>
                </a:solidFill>
              </a:rPr>
              <a:t>invest more in a </a:t>
            </a:r>
            <a:r>
              <a:rPr lang="en-US" sz="2800">
                <a:solidFill>
                  <a:srgbClr val="FF3300"/>
                </a:solidFill>
              </a:rPr>
              <a:t>			</a:t>
            </a:r>
            <a:r>
              <a:rPr lang="en-US" sz="2800" u="sng">
                <a:solidFill>
                  <a:srgbClr val="FF3300"/>
                </a:solidFill>
              </a:rPr>
              <a:t>retirement fund</a:t>
            </a:r>
            <a:r>
              <a:rPr lang="en-US" sz="2800"/>
              <a:t>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Who is the woman most likely to be?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cashier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receptionist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 u="sng">
                <a:solidFill>
                  <a:srgbClr val="FF3300"/>
                </a:solidFill>
              </a:rPr>
              <a:t>A financial advisor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A business professor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Woman	I haven’t been able to do the 			supplementary readings because 		the articles on reserve are always 		checked out.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Man		Thanks for letting me know. I’ll ask 		the librarian to put some more 		copies on reserve. That should 		help.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Who is the man most likely to be?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en-US" sz="800"/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librarian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professor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bookstore clerk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student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Woman	I haven’t been able to do the 			supplementary readings because 		</a:t>
            </a:r>
            <a:r>
              <a:rPr lang="en-US" u="sng">
                <a:solidFill>
                  <a:srgbClr val="FF3300"/>
                </a:solidFill>
              </a:rPr>
              <a:t>the articles on reserve are always</a:t>
            </a:r>
            <a:r>
              <a:rPr lang="en-US"/>
              <a:t> 		</a:t>
            </a:r>
            <a:r>
              <a:rPr lang="en-US" u="sng">
                <a:solidFill>
                  <a:srgbClr val="FF3300"/>
                </a:solidFill>
              </a:rPr>
              <a:t>checked out</a:t>
            </a:r>
            <a:r>
              <a:rPr lang="en-US"/>
              <a:t>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Man		Thanks for letting me know. I’ll </a:t>
            </a:r>
            <a:r>
              <a:rPr lang="en-US" u="sng">
                <a:solidFill>
                  <a:srgbClr val="FF3300"/>
                </a:solidFill>
              </a:rPr>
              <a:t>ask</a:t>
            </a:r>
            <a:r>
              <a:rPr lang="en-US"/>
              <a:t> 		</a:t>
            </a:r>
            <a:r>
              <a:rPr lang="en-US" u="sng">
                <a:solidFill>
                  <a:srgbClr val="FF3300"/>
                </a:solidFill>
              </a:rPr>
              <a:t>the librarian to put some more</a:t>
            </a:r>
            <a:r>
              <a:rPr lang="en-US"/>
              <a:t> 		</a:t>
            </a:r>
            <a:r>
              <a:rPr lang="en-US" u="sng">
                <a:solidFill>
                  <a:srgbClr val="FF3300"/>
                </a:solidFill>
              </a:rPr>
              <a:t>copies on reserve</a:t>
            </a:r>
            <a:r>
              <a:rPr lang="en-US"/>
              <a:t>. That should 		help.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Who is the man most likely to be?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en-US" sz="800"/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librarian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u="sng">
                <a:solidFill>
                  <a:srgbClr val="FF3300"/>
                </a:solidFill>
              </a:rPr>
              <a:t>A professor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bookstore clerk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/>
              <a:t>A student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CONCLUSIONS ABOUT </a:t>
            </a:r>
            <a:r>
              <a:rPr lang="en-US" b="1" i="1"/>
              <a:t>WHO</a:t>
            </a:r>
            <a:r>
              <a:rPr lang="en-US" b="1"/>
              <a:t> AND </a:t>
            </a:r>
            <a:r>
              <a:rPr lang="en-US" b="1" i="1"/>
              <a:t>WHERE</a:t>
            </a:r>
            <a:r>
              <a:rPr lang="en-US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     </a:t>
            </a:r>
            <a:r>
              <a:rPr lang="en-US" sz="3600"/>
              <a:t>It is common for you to be asked to draw the following conclusions in Listening Part A:</a:t>
            </a:r>
          </a:p>
          <a:p>
            <a:pPr marL="609600" indent="-609600"/>
            <a:r>
              <a:rPr lang="en-US" sz="3600" b="1" i="1"/>
              <a:t>Who</a:t>
            </a:r>
            <a:r>
              <a:rPr lang="en-US" sz="3600" i="1"/>
              <a:t> is probably talking</a:t>
            </a:r>
            <a:r>
              <a:rPr lang="en-US" sz="3600"/>
              <a:t>?</a:t>
            </a:r>
          </a:p>
          <a:p>
            <a:pPr marL="609600" indent="-609600"/>
            <a:r>
              <a:rPr lang="en-US" sz="3600" b="1" i="1"/>
              <a:t>Where</a:t>
            </a:r>
            <a:r>
              <a:rPr lang="en-US" sz="3600" i="1"/>
              <a:t> does the conversation probably take place?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6: AGREEMENT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5486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Example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On the recording, you hear: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        </a:t>
            </a:r>
            <a:r>
              <a:rPr lang="en-US" sz="2800" i="1"/>
              <a:t>I thought that the meal was overpriced.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    </a:t>
            </a:r>
            <a:r>
              <a:rPr lang="en-US" sz="2800" i="1" u="sng">
                <a:solidFill>
                  <a:srgbClr val="FF3300"/>
                </a:solidFill>
              </a:rPr>
              <a:t>Me, too</a:t>
            </a:r>
            <a:r>
              <a:rPr lang="en-US" sz="2800" i="1" u="sng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  </a:t>
            </a:r>
            <a:r>
              <a:rPr lang="en-US" sz="2800" i="1"/>
              <a:t>What does the woman mean?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In your test book, you read: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(A) There were too many spices in the meat.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(B) She has the </a:t>
            </a:r>
            <a:r>
              <a:rPr lang="en-US" sz="2800" u="sng">
                <a:solidFill>
                  <a:srgbClr val="FF3300"/>
                </a:solidFill>
              </a:rPr>
              <a:t>same opinion</a:t>
            </a:r>
            <a:r>
              <a:rPr lang="en-US" sz="2800"/>
              <a:t> of the meal as the man.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(C) She wants to share the man’s meal.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(D) The price of the meal was great.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Man		Howard certainly is a talented 			journalist.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Woman	Isn’t he though!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Narrator	What does the woman mean?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doesn’t know if Howard is a journalist.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agrees that Howard is talented.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read Howard’s journal.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doesn’t think that Howard is talented.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sz="2800"/>
              <a:t>Man		Howard certainly is a talented 			journalist.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Woman	</a:t>
            </a:r>
            <a:r>
              <a:rPr lang="en-US" sz="2800" u="sng">
                <a:solidFill>
                  <a:srgbClr val="FF3300"/>
                </a:solidFill>
              </a:rPr>
              <a:t>Isn’t he though!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Narrator	What does the woman mean?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/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She doesn’t know if Howard is a journalist.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 u="sng">
                <a:solidFill>
                  <a:srgbClr val="FF3300"/>
                </a:solidFill>
              </a:rPr>
              <a:t>She agrees that Howard is talented</a:t>
            </a:r>
            <a:r>
              <a:rPr lang="en-US" sz="2800"/>
              <a:t>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She read Howard’s journal.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She doesn’t think that Howard is talented.</a:t>
            </a:r>
          </a:p>
          <a:p>
            <a:pPr marL="571500" indent="-571500">
              <a:buFont typeface="Wingdings" pitchFamily="2" charset="2"/>
              <a:buNone/>
            </a:pPr>
            <a:endParaRPr lang="en-US" sz="900"/>
          </a:p>
          <a:p>
            <a:pPr marL="571500" indent="-571500">
              <a:buFont typeface="Wingdings" pitchFamily="2" charset="2"/>
              <a:buNone/>
            </a:pPr>
            <a:r>
              <a:rPr lang="en-US" sz="900"/>
              <a:t>Peterson 40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sz="2800"/>
              <a:t>Woman	The university should make it 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			easier for students to register for 			classes.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Man		I couldn’t agree with you more!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Narrator	How does the man feel about the 			woman’s idea?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/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completely disagrees with it.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doesn’t believe the university will accept it.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thinks it’s a good one.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wants more information about it.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700"/>
              <a:t>Peterson 41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</a:pPr>
            <a:r>
              <a:rPr lang="en-US" sz="2800"/>
              <a:t>Woman	The university should make it 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			easier for students to register for 			classes.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Man		</a:t>
            </a:r>
            <a:r>
              <a:rPr lang="en-US" sz="2800" u="sng">
                <a:solidFill>
                  <a:srgbClr val="FF3300"/>
                </a:solidFill>
              </a:rPr>
              <a:t>I couldn’t agree with you more!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/>
              <a:t>Narrator	How does the man feel about the 			woman’s idea?</a:t>
            </a:r>
          </a:p>
          <a:p>
            <a:pPr marL="571500" indent="-571500">
              <a:buFont typeface="Wingdings" pitchFamily="2" charset="2"/>
              <a:buNone/>
            </a:pPr>
            <a:endParaRPr lang="en-US" sz="2800"/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completely disagrees with it.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doesn’t believe the university will accept it.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 u="sng">
                <a:solidFill>
                  <a:srgbClr val="FF3300"/>
                </a:solidFill>
              </a:rPr>
              <a:t>He thinks it’s a good one.</a:t>
            </a:r>
          </a:p>
          <a:p>
            <a:pPr marL="571500" indent="-571500">
              <a:buFont typeface="Wingdings" pitchFamily="2" charset="2"/>
              <a:buAutoNum type="alphaUcParenBoth"/>
            </a:pPr>
            <a:r>
              <a:rPr lang="en-US" sz="2800"/>
              <a:t>He wants more information about it.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68363"/>
          </a:xfrm>
        </p:spPr>
        <p:txBody>
          <a:bodyPr/>
          <a:lstStyle/>
          <a:p>
            <a:r>
              <a:rPr lang="en-US" sz="4000" b="1"/>
              <a:t>THE LISTENING PART A QUESTIONS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STRATEGIES FOR THE LISTENING PART A QUESTIONS </a:t>
            </a:r>
          </a:p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endParaRPr lang="en-US" sz="2000" b="1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As you listen to each short conversation, focus on the second line of the conversation</a:t>
            </a:r>
            <a:r>
              <a:rPr lang="en-US" sz="1600"/>
              <a:t>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Keep in mind that the correct answer is probably a restatement of a key word or idea in the second line of the conversation</a:t>
            </a:r>
            <a:r>
              <a:rPr lang="en-US" sz="1600"/>
              <a:t>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Keep in mind that certain structures and expressions are tested regularly in Listening part A</a:t>
            </a:r>
            <a:r>
              <a:rPr lang="en-US" sz="1600"/>
              <a:t>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Keep in mind that these questions generally progress from easy to difficult</a:t>
            </a:r>
            <a:r>
              <a:rPr lang="en-US" sz="1600"/>
              <a:t>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 b="1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Read the answers and choose the best answer to each question. Remember to answer each question even if you are not sure of the correct response.</a:t>
            </a:r>
            <a:r>
              <a:rPr lang="en-US" sz="1600"/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 b="1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Even if you do not understand the complete conversation, you can find the correct answer.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 marL="609600" indent="-609600">
              <a:lnSpc>
                <a:spcPct val="80000"/>
              </a:lnSpc>
            </a:pPr>
            <a:r>
              <a:rPr lang="en-US" sz="1600" b="1"/>
              <a:t>Never choose an answer because it sounds like what you heard in the conversation.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Man		I can’t understand why Arthur dropped 		his chemistry class. He was doing so 		well in it.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Woman	Well, me neither, but he must have a 		good reason.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Narrator	What does the woman mean?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thinks Arthur wasn’t doing well in the class.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She’s not sure why Arthur dropped the class either.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believes Arthur dropped the class for no reason.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decided to drop the class too.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Man		I can’t understand why Arthur dropped 		his chemistry class. He was doing so 		well in it.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Woman	Well, </a:t>
            </a:r>
            <a:r>
              <a:rPr lang="en-US" sz="2800" u="sng">
                <a:solidFill>
                  <a:srgbClr val="FF3300"/>
                </a:solidFill>
              </a:rPr>
              <a:t>me neither</a:t>
            </a:r>
            <a:r>
              <a:rPr lang="en-US" sz="2800"/>
              <a:t>, but he must have a 		good reason.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Narrator	What does the woman mean?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thinks Arthur wasn’t doing well in the class.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 u="sng">
                <a:solidFill>
                  <a:srgbClr val="FF3300"/>
                </a:solidFill>
              </a:rPr>
              <a:t>She’s not sure why Arthur dropped the class either.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believes Arthur dropped the class for no reason.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UcParenBoth"/>
            </a:pPr>
            <a:r>
              <a:rPr lang="en-US" sz="2800"/>
              <a:t>She decided to drop the class too.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5213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Man		Doctor Brighton’s biology quizzes 		are short and tricky.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Woman	Aren’t they, though!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Narrator	What does the woman mean?</a:t>
            </a:r>
          </a:p>
          <a:p>
            <a:pPr marL="609600" indent="-609600">
              <a:buFont typeface="Wingdings" pitchFamily="2" charset="2"/>
              <a:buNone/>
            </a:pPr>
            <a:endParaRPr lang="en-US" sz="1400"/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agrees with the man.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thinks the quizzes are too short.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doesn’t like biology.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thinks the quizzes aren’t tricky.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  <a:noFill/>
          <a:ln/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Man		Doctor Brighton’s biology quizzes 		are short and tricky.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Woman	</a:t>
            </a:r>
            <a:r>
              <a:rPr lang="en-US">
                <a:solidFill>
                  <a:srgbClr val="FF3300"/>
                </a:solidFill>
              </a:rPr>
              <a:t>Aren’t they, though!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Narrator	What does the woman mean?</a:t>
            </a:r>
          </a:p>
          <a:p>
            <a:pPr marL="609600" indent="-609600">
              <a:buFont typeface="Wingdings" pitchFamily="2" charset="2"/>
              <a:buNone/>
            </a:pPr>
            <a:endParaRPr lang="en-US" sz="1400"/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>
                <a:solidFill>
                  <a:srgbClr val="FF3300"/>
                </a:solidFill>
              </a:rPr>
              <a:t>She agrees with the man</a:t>
            </a:r>
            <a:r>
              <a:rPr lang="en-US"/>
              <a:t>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thinks the quizzes are too short.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doesn’t like biology.</a:t>
            </a:r>
          </a:p>
          <a:p>
            <a:pPr marL="609600" indent="-609600">
              <a:buFont typeface="Wingdings" pitchFamily="2" charset="2"/>
              <a:buAutoNum type="alphaUcParenBoth"/>
            </a:pPr>
            <a:r>
              <a:rPr lang="en-US"/>
              <a:t>She thinks the quizzes aren’t tricky.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r>
              <a:rPr lang="en-US" b="1"/>
              <a:t>EXPRESSIONS OF AGREEMENT</a:t>
            </a:r>
            <a:r>
              <a:rPr lang="en-US"/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990600"/>
            <a:ext cx="8540750" cy="5638800"/>
          </a:xfrm>
        </p:spPr>
        <p:txBody>
          <a:bodyPr/>
          <a:lstStyle/>
          <a:p>
            <a:r>
              <a:rPr lang="en-US" sz="2800" i="1"/>
              <a:t>So do I.</a:t>
            </a:r>
            <a:r>
              <a:rPr lang="en-US" sz="2800"/>
              <a:t> </a:t>
            </a:r>
          </a:p>
          <a:p>
            <a:r>
              <a:rPr lang="en-US" sz="2800" i="1"/>
              <a:t>I’ll say.</a:t>
            </a:r>
            <a:r>
              <a:rPr lang="en-US" sz="2800"/>
              <a:t> </a:t>
            </a:r>
          </a:p>
          <a:p>
            <a:r>
              <a:rPr lang="en-US" sz="2800" i="1"/>
              <a:t>Isn’t he/ she/ it though! (Didn’t he/ Wasn’t she/ Hasn’t it though!)</a:t>
            </a:r>
          </a:p>
          <a:p>
            <a:r>
              <a:rPr lang="en-US" sz="2800" i="1"/>
              <a:t>Me, too.</a:t>
            </a:r>
            <a:r>
              <a:rPr lang="en-US" sz="2800"/>
              <a:t> </a:t>
            </a:r>
          </a:p>
          <a:p>
            <a:r>
              <a:rPr lang="en-US" sz="2800" i="1"/>
              <a:t>You can say that again.</a:t>
            </a:r>
            <a:r>
              <a:rPr lang="en-US" sz="2800"/>
              <a:t> </a:t>
            </a:r>
          </a:p>
          <a:p>
            <a:r>
              <a:rPr lang="en-US" sz="2800"/>
              <a:t> </a:t>
            </a:r>
            <a:r>
              <a:rPr lang="en-US" sz="2800" i="1"/>
              <a:t>I couldn’t agree with you more.</a:t>
            </a:r>
          </a:p>
          <a:p>
            <a:r>
              <a:rPr lang="en-US" sz="2800" i="1"/>
              <a:t> You bet!</a:t>
            </a:r>
          </a:p>
          <a:p>
            <a:r>
              <a:rPr lang="en-US" sz="2800" i="1"/>
              <a:t>Who wouldn’t?</a:t>
            </a:r>
          </a:p>
          <a:p>
            <a:r>
              <a:rPr lang="en-US" sz="2800" i="1"/>
              <a:t>Neither do I.</a:t>
            </a:r>
          </a:p>
          <a:p>
            <a:r>
              <a:rPr lang="en-US" sz="2800" i="1"/>
              <a:t>I don’t either.</a:t>
            </a:r>
          </a:p>
          <a:p>
            <a:endParaRPr lang="en-US" sz="2800" i="1"/>
          </a:p>
          <a:p>
            <a:endParaRPr lang="en-US" sz="2800" i="1"/>
          </a:p>
          <a:p>
            <a:pPr>
              <a:buFont typeface="Wingdings" pitchFamily="2" charset="2"/>
              <a:buNone/>
            </a:pPr>
            <a:endParaRPr lang="en-US" sz="28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THE LISTENING PART B QUESTIONS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Trebuchet MS" pitchFamily="34" charset="0"/>
              </a:rPr>
              <a:t>The conversations are often about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>
                <a:latin typeface="Trebuchet MS" pitchFamily="34" charset="0"/>
              </a:rPr>
              <a:t>some aspect of school (how difficult a class is, how to write a research paper; how to register for a course)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>
                <a:latin typeface="Trebuchet MS" pitchFamily="34" charset="0"/>
              </a:rPr>
              <a:t>General living (renting an apartment, playing sports, going to the bank)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>
                <a:latin typeface="Trebuchet MS" pitchFamily="34" charset="0"/>
              </a:rPr>
              <a:t>Topics currently in the news in the United States (desalination of the water supply, recycling of used products, damage from a storm or some other type of natural phenomenon).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latin typeface="Tw Cen MT" pitchFamily="34" charset="0"/>
              </a:rPr>
              <a:t>STRATEGIES FOR THE LISTENING PART B QUESTIONS</a:t>
            </a:r>
            <a:r>
              <a:rPr lang="en-US" sz="3400"/>
              <a:t>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b="1">
                <a:latin typeface="Tw Cen MT" pitchFamily="34" charset="0"/>
              </a:rPr>
              <a:t>If you have the time, preview the answers to the Listening Part B questions</a:t>
            </a:r>
            <a:r>
              <a:rPr lang="en-US">
                <a:latin typeface="Tw Cen MT" pitchFamily="34" charset="0"/>
              </a:rPr>
              <a:t>. 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latin typeface="Tw Cen MT" pitchFamily="34" charset="0"/>
              </a:rPr>
              <a:t>Listen carefully to the first line of the conversation</a:t>
            </a:r>
            <a:r>
              <a:rPr lang="en-US">
                <a:latin typeface="Tw Cen MT" pitchFamily="34" charset="0"/>
              </a:rPr>
              <a:t>. 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latin typeface="Tw Cen MT" pitchFamily="34" charset="0"/>
              </a:rPr>
              <a:t>As you listen to the conversation, follow along with the answers in your test book, and try to determine the correct answers</a:t>
            </a:r>
            <a:r>
              <a:rPr lang="en-US">
                <a:latin typeface="Tw Cen MT" pitchFamily="34" charset="0"/>
              </a:rPr>
              <a:t>. 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latin typeface="Tw Cen MT" pitchFamily="34" charset="0"/>
              </a:rPr>
              <a:t>You should guess even if you are not sure</a:t>
            </a:r>
            <a:r>
              <a:rPr lang="en-US">
                <a:latin typeface="Tw Cen MT" pitchFamily="34" charset="0"/>
              </a:rPr>
              <a:t>. 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latin typeface="Tw Cen MT" pitchFamily="34" charset="0"/>
              </a:rPr>
              <a:t>Use any remaining time to look ahead at the answers to the questions that follow</a:t>
            </a:r>
            <a:r>
              <a:rPr lang="en-US">
                <a:latin typeface="Tw Cen MT" pitchFamily="34" charset="0"/>
              </a:rPr>
              <a:t>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SKILL 7: THE QUESTIONS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3600" b="1"/>
              <a:t>Example</a:t>
            </a:r>
            <a:endParaRPr lang="en-US" sz="3600"/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In your test book, you read:</a:t>
            </a:r>
            <a:endParaRPr lang="en-US" sz="3600" u="sng"/>
          </a:p>
          <a:p>
            <a:pPr marL="609600" indent="-609600">
              <a:buFont typeface="Wingdings" pitchFamily="2" charset="2"/>
              <a:buNone/>
            </a:pPr>
            <a:r>
              <a:rPr lang="en-US" sz="3600" u="sng"/>
              <a:t>(A) On Monday.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 u="sng"/>
              <a:t>(B) Next week</a:t>
            </a:r>
            <a:r>
              <a:rPr lang="en-US" sz="3600"/>
              <a:t>.</a:t>
            </a:r>
            <a:endParaRPr lang="en-US" sz="3600" u="sng"/>
          </a:p>
          <a:p>
            <a:pPr marL="609600" indent="-609600">
              <a:buFont typeface="Wingdings" pitchFamily="2" charset="2"/>
              <a:buNone/>
            </a:pPr>
            <a:r>
              <a:rPr lang="en-US" sz="3600" u="sng"/>
              <a:t>(C) Tomorrow</a:t>
            </a:r>
            <a:r>
              <a:rPr lang="en-US" sz="3600"/>
              <a:t>.</a:t>
            </a:r>
            <a:endParaRPr lang="en-US" sz="3600" u="sng"/>
          </a:p>
          <a:p>
            <a:pPr marL="609600" indent="-609600">
              <a:buFont typeface="Wingdings" pitchFamily="2" charset="2"/>
              <a:buNone/>
            </a:pPr>
            <a:r>
              <a:rPr lang="en-US" sz="3600" u="sng"/>
              <a:t>(D) After class.</a:t>
            </a:r>
            <a:endParaRPr lang="en-US" sz="3600"/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You try to anticipate the question:</a:t>
            </a:r>
            <a:endParaRPr lang="en-US" sz="3600" i="1"/>
          </a:p>
          <a:p>
            <a:pPr marL="609600" indent="-609600">
              <a:buFont typeface="Wingdings" pitchFamily="2" charset="2"/>
              <a:buNone/>
            </a:pPr>
            <a:r>
              <a:rPr lang="en-US" sz="3600" i="1"/>
              <a:t>When will something happen?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/>
              <a:t>SKILL 8: THE TOPIC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Example:</a:t>
            </a:r>
            <a:endParaRPr lang="en-US" sz="2800"/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On the recording, you hear: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	</a:t>
            </a:r>
            <a:r>
              <a:rPr lang="en-US" sz="2800" i="1"/>
              <a:t>Listen to the conversation between 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                  two students</a:t>
            </a:r>
            <a:r>
              <a:rPr lang="en-US" sz="2800"/>
              <a:t>.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</a:t>
            </a:r>
            <a:r>
              <a:rPr lang="en-US" sz="2800" i="1"/>
              <a:t>What did you think of that </a:t>
            </a:r>
            <a:r>
              <a:rPr lang="en-US" sz="2800" i="1" u="sng"/>
              <a:t>history exam</a:t>
            </a:r>
            <a:r>
              <a:rPr lang="en-US" sz="2800"/>
              <a:t>?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	</a:t>
            </a:r>
            <a:r>
              <a:rPr lang="en-US" sz="2800" i="1"/>
              <a:t>That was the </a:t>
            </a:r>
            <a:r>
              <a:rPr lang="en-US" sz="2800" i="1" u="sng"/>
              <a:t>hardest exam</a:t>
            </a:r>
            <a:r>
              <a:rPr lang="en-US" sz="2800" i="1"/>
              <a:t> I’ve ever 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                   seen</a:t>
            </a:r>
            <a:r>
              <a:rPr lang="en-US" sz="2800"/>
              <a:t>.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</a:t>
            </a:r>
            <a:r>
              <a:rPr lang="en-US" sz="2800" i="1"/>
              <a:t>And it wasn’t just hard! It was </a:t>
            </a:r>
            <a:r>
              <a:rPr lang="en-US" sz="2800" i="1" u="sng"/>
              <a:t>long</a:t>
            </a:r>
            <a:r>
              <a:rPr lang="en-US" sz="2800" i="1"/>
              <a:t>, too</a:t>
            </a:r>
            <a:r>
              <a:rPr lang="en-US" sz="2800"/>
              <a:t>.</a:t>
            </a:r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You think:</a:t>
            </a:r>
            <a:endParaRPr lang="en-US" sz="2800" i="1"/>
          </a:p>
          <a:p>
            <a:pPr marL="6350" indent="22225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The topic of conversation is a very and difficult history exam.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SKILL 9: THE ORDER OF THE ANSWERS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835525"/>
          </a:xfrm>
        </p:spPr>
        <p:txBody>
          <a:bodyPr/>
          <a:lstStyle/>
          <a:p>
            <a:pPr marL="1454150" indent="-1454150">
              <a:buFont typeface="Wingdings" pitchFamily="2" charset="2"/>
              <a:buNone/>
            </a:pPr>
            <a:r>
              <a:rPr lang="en-US" sz="2400" b="1"/>
              <a:t>Example</a:t>
            </a:r>
            <a:endParaRPr lang="en-US" sz="2400"/>
          </a:p>
          <a:p>
            <a:pPr marL="1454150" indent="-1454150">
              <a:buFont typeface="Wingdings" pitchFamily="2" charset="2"/>
              <a:buNone/>
            </a:pPr>
            <a:r>
              <a:rPr lang="en-US" sz="2400"/>
              <a:t>On the recording you hear 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/>
              <a:t>(narrator):     </a:t>
            </a:r>
            <a:r>
              <a:rPr lang="en-US" sz="2400" b="1" i="1"/>
              <a:t>Questions 1 and 2.</a:t>
            </a:r>
            <a:r>
              <a:rPr lang="en-US" sz="2400" i="1"/>
              <a:t> Listen to two students on a university campus.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 i="1"/>
              <a:t>	Can you help me? </a:t>
            </a:r>
            <a:r>
              <a:rPr lang="en-US" sz="2400" i="1" u="sng"/>
              <a:t>I’m lost</a:t>
            </a:r>
            <a:r>
              <a:rPr lang="en-US" sz="2400" i="1"/>
              <a:t>.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 i="1"/>
              <a:t>	Sure. Where are you trying to go?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 i="1"/>
              <a:t>	I have a class in Stanfield Hall at 3:00. I thought I knew where I was going, but I guess I was wrong.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 i="1"/>
              <a:t>	You certainly are lost. Stanfield Hall </a:t>
            </a:r>
            <a:r>
              <a:rPr lang="en-US" sz="2400" i="1" u="sng"/>
              <a:t>is on the other side of the university</a:t>
            </a:r>
            <a:r>
              <a:rPr lang="en-US" sz="2400" i="1"/>
              <a:t>. I’m heading in that direction. Come on with me and I’ll show you the way.</a:t>
            </a:r>
          </a:p>
          <a:p>
            <a:pPr marL="1454150" indent="-1454150">
              <a:buFont typeface="Wingdings" pitchFamily="2" charset="2"/>
              <a:buNone/>
            </a:pPr>
            <a:r>
              <a:rPr lang="en-US" sz="2400" i="1"/>
              <a:t>	Thanks. You’re a lifesaver.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1: RESTATEMENT</a:t>
            </a:r>
            <a:r>
              <a:rPr lang="en-US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 b="1"/>
              <a:t>Example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On the recording, you hear: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(woman)  </a:t>
            </a:r>
            <a:r>
              <a:rPr lang="en-US" sz="2800" i="1"/>
              <a:t>Steve, is something the matter? You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                       don’t look very good.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(man)       </a:t>
            </a:r>
            <a:r>
              <a:rPr lang="en-US" sz="2800" i="1"/>
              <a:t>Oh, I’m feeling </a:t>
            </a:r>
            <a:r>
              <a:rPr lang="en-US" sz="2800" i="1" u="sng"/>
              <a:t>a little sick</a:t>
            </a:r>
            <a:r>
              <a:rPr lang="en-US" sz="2800" i="1"/>
              <a:t> today.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(narrator) </a:t>
            </a:r>
            <a:r>
              <a:rPr lang="en-US" sz="2800" i="1"/>
              <a:t>What does the man mean?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en-US" sz="2800"/>
              <a:t>In your test book, you read: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(A) He’s not very good-looking.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(B) He’s </a:t>
            </a:r>
            <a:r>
              <a:rPr lang="en-US" sz="2800" u="sng"/>
              <a:t>a bit ill</a:t>
            </a:r>
            <a:r>
              <a:rPr lang="en-US" sz="280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(C) He looks worse than he feels.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(D) His feet are a little thick.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On the recording, you hear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  1. </a:t>
            </a:r>
            <a:r>
              <a:rPr lang="en-US" sz="2800" i="1"/>
              <a:t>What problem does the man have?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          2. </a:t>
            </a:r>
            <a:r>
              <a:rPr lang="en-US" sz="2800" i="1"/>
              <a:t>Where is Stanfield Hall?</a:t>
            </a:r>
            <a:r>
              <a:rPr lang="en-US" sz="28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In your test book, you read (same time):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1. A. He’s sick.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B. </a:t>
            </a:r>
            <a:r>
              <a:rPr lang="en-US" sz="2800" u="sng"/>
              <a:t>He’s lost.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C. He’s tired.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D. He’s broke.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2. A. Directly in front of them.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B. To the left.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C. Quite nearby.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D. </a:t>
            </a:r>
            <a:r>
              <a:rPr lang="en-US" sz="2800" u="sng"/>
              <a:t>On the other side of campus.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THE LISTENING PART C QUESTIONS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365125" indent="-365125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u="sng"/>
              <a:t>STRATEGIES FOR THE LISTENING PART C QUESTIONS</a:t>
            </a:r>
          </a:p>
          <a:p>
            <a:pPr marL="365125" indent="-365125" algn="ctr">
              <a:lnSpc>
                <a:spcPct val="80000"/>
              </a:lnSpc>
              <a:buFont typeface="Wingdings" pitchFamily="2" charset="2"/>
              <a:buNone/>
            </a:pPr>
            <a:endParaRPr lang="en-US" sz="900" b="1"/>
          </a:p>
          <a:p>
            <a:pPr marL="365125" indent="-365125">
              <a:lnSpc>
                <a:spcPct val="80000"/>
              </a:lnSpc>
            </a:pPr>
            <a:r>
              <a:rPr lang="en-US" sz="2400" b="1"/>
              <a:t>If you have time, preview the answers to the Listening Part C questions</a:t>
            </a:r>
            <a:r>
              <a:rPr lang="en-US" sz="2400"/>
              <a:t>. </a:t>
            </a:r>
          </a:p>
          <a:p>
            <a:pPr marL="365125" indent="-365125">
              <a:lnSpc>
                <a:spcPct val="80000"/>
              </a:lnSpc>
              <a:buFont typeface="Wingdings" pitchFamily="2" charset="2"/>
              <a:buNone/>
            </a:pPr>
            <a:endParaRPr lang="en-US" sz="800" b="1"/>
          </a:p>
          <a:p>
            <a:pPr marL="365125" indent="-365125">
              <a:lnSpc>
                <a:spcPct val="80000"/>
              </a:lnSpc>
            </a:pPr>
            <a:r>
              <a:rPr lang="en-US" sz="2400" b="1"/>
              <a:t>Listen carefully to the first line of the talk</a:t>
            </a:r>
            <a:r>
              <a:rPr lang="en-US" sz="2400"/>
              <a:t>.</a:t>
            </a:r>
          </a:p>
          <a:p>
            <a:pPr marL="365125" indent="-365125">
              <a:lnSpc>
                <a:spcPct val="80000"/>
              </a:lnSpc>
              <a:buFont typeface="Wingdings" pitchFamily="2" charset="2"/>
              <a:buNone/>
            </a:pPr>
            <a:endParaRPr lang="en-US" sz="800" b="1"/>
          </a:p>
          <a:p>
            <a:pPr marL="365125" indent="-365125">
              <a:lnSpc>
                <a:spcPct val="80000"/>
              </a:lnSpc>
            </a:pPr>
            <a:r>
              <a:rPr lang="en-US" sz="2400" b="1"/>
              <a:t>As you listen to the talk, follow along with the answers in your test book and try to determine the correct answers</a:t>
            </a:r>
            <a:r>
              <a:rPr lang="en-US" sz="2400"/>
              <a:t>. </a:t>
            </a:r>
          </a:p>
          <a:p>
            <a:pPr marL="365125" indent="-365125">
              <a:lnSpc>
                <a:spcPct val="80000"/>
              </a:lnSpc>
              <a:buFont typeface="Wingdings" pitchFamily="2" charset="2"/>
              <a:buNone/>
            </a:pPr>
            <a:endParaRPr lang="en-US" sz="800" b="1"/>
          </a:p>
          <a:p>
            <a:pPr marL="365125" indent="-365125">
              <a:lnSpc>
                <a:spcPct val="80000"/>
              </a:lnSpc>
            </a:pPr>
            <a:r>
              <a:rPr lang="en-US" sz="2400" b="1"/>
              <a:t>You should guess even if you are not sure.</a:t>
            </a:r>
            <a:r>
              <a:rPr lang="en-US" sz="2400"/>
              <a:t> </a:t>
            </a:r>
          </a:p>
          <a:p>
            <a:pPr marL="365125" indent="-365125">
              <a:lnSpc>
                <a:spcPct val="80000"/>
              </a:lnSpc>
              <a:buFont typeface="Wingdings" pitchFamily="2" charset="2"/>
              <a:buNone/>
            </a:pPr>
            <a:endParaRPr lang="en-US" sz="800"/>
          </a:p>
          <a:p>
            <a:pPr marL="365125" indent="-365125">
              <a:lnSpc>
                <a:spcPct val="80000"/>
              </a:lnSpc>
            </a:pPr>
            <a:r>
              <a:rPr lang="en-US" sz="2400" b="1"/>
              <a:t>Use any remaining time to look ahead at the answers to the questions that follow</a:t>
            </a:r>
            <a:r>
              <a:rPr lang="en-US" sz="240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10: THE QUESTIONS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b="1"/>
              <a:t>Example</a:t>
            </a:r>
            <a:endParaRPr lang="en-US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In your test book, you read:</a:t>
            </a:r>
            <a:endParaRPr lang="en-US" u="sng"/>
          </a:p>
          <a:p>
            <a:pPr marL="609600" indent="-609600">
              <a:buFont typeface="Wingdings" pitchFamily="2" charset="2"/>
              <a:buNone/>
            </a:pPr>
            <a:r>
              <a:rPr lang="en-US" u="sng"/>
              <a:t>(A) For a week.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u="sng"/>
              <a:t>(B) Since yesterday.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u="sng"/>
              <a:t>(C) For two days</a:t>
            </a:r>
            <a:r>
              <a:rPr lang="en-US"/>
              <a:t>.</a:t>
            </a:r>
            <a:endParaRPr lang="en-US" u="sng"/>
          </a:p>
          <a:p>
            <a:pPr marL="609600" indent="-609600">
              <a:buFont typeface="Wingdings" pitchFamily="2" charset="2"/>
              <a:buNone/>
            </a:pPr>
            <a:r>
              <a:rPr lang="en-US" u="sng"/>
              <a:t>(D) Since 10:00 this morning</a:t>
            </a:r>
            <a:r>
              <a:rPr lang="en-US"/>
              <a:t>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You try to anticipate the question:</a:t>
            </a:r>
            <a:endParaRPr lang="en-US" i="1"/>
          </a:p>
          <a:p>
            <a:pPr marL="609600" indent="-609600">
              <a:buFont typeface="Wingdings" pitchFamily="2" charset="2"/>
              <a:buNone/>
            </a:pPr>
            <a:r>
              <a:rPr lang="en-US" i="1"/>
              <a:t>How long has (something) been going on?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11: THE TOPIC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Example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On the recording, you hear: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(narrator)   </a:t>
            </a:r>
            <a:r>
              <a:rPr lang="en-US" sz="2400" i="1"/>
              <a:t>Listen to a talk at the start of 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                  meeting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(woman)    </a:t>
            </a:r>
            <a:r>
              <a:rPr lang="en-US" sz="2400" i="1"/>
              <a:t>I’d like to call this </a:t>
            </a:r>
            <a:r>
              <a:rPr lang="en-US" sz="2400" i="1" u="sng"/>
              <a:t>meeting</a:t>
            </a:r>
            <a:r>
              <a:rPr lang="en-US" sz="2400" i="1"/>
              <a:t> to order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                  now. This is the third monthly </a:t>
            </a:r>
            <a:r>
              <a:rPr lang="en-US" sz="2400" i="1" u="sng"/>
              <a:t>meeting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                 </a:t>
            </a:r>
            <a:r>
              <a:rPr lang="en-US" sz="2400" i="1" u="sng"/>
              <a:t>of the science club</a:t>
            </a:r>
            <a:r>
              <a:rPr lang="en-US" sz="2400" i="1"/>
              <a:t> this semester, and today we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                need to discuss the upcoming </a:t>
            </a:r>
            <a:r>
              <a:rPr lang="en-US" sz="2400" i="1" u="sng"/>
              <a:t>science fair</a:t>
            </a:r>
            <a:r>
              <a:rPr lang="en-US" sz="2400" i="1"/>
              <a:t>.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You think:</a:t>
            </a:r>
            <a:endParaRPr lang="en-US" sz="24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The topic of the talk is a meeting of the science club to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discuss the science fair.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2667000"/>
          </a:xfrm>
        </p:spPr>
        <p:txBody>
          <a:bodyPr/>
          <a:lstStyle/>
          <a:p>
            <a:r>
              <a:rPr lang="en-US" b="1"/>
              <a:t>SKILL 12: THE ORDER OF THE ANSWERS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	</a:t>
            </a:r>
          </a:p>
        </p:txBody>
      </p:sp>
      <p:graphicFrame>
        <p:nvGraphicFramePr>
          <p:cNvPr id="109661" name="Group 93"/>
          <p:cNvGraphicFramePr>
            <a:graphicFrameLocks noGrp="1"/>
          </p:cNvGraphicFramePr>
          <p:nvPr>
            <p:ph/>
          </p:nvPr>
        </p:nvGraphicFramePr>
        <p:xfrm>
          <a:off x="228600" y="228600"/>
          <a:ext cx="8915400" cy="6419342"/>
        </p:xfrm>
        <a:graphic>
          <a:graphicData uri="http://schemas.openxmlformats.org/drawingml/2006/table">
            <a:tbl>
              <a:tblPr/>
              <a:tblGrid>
                <a:gridCol w="1287463"/>
                <a:gridCol w="4735512"/>
                <a:gridCol w="406400"/>
                <a:gridCol w="2486025"/>
              </a:tblGrid>
              <a:tr h="768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the recording you hear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your test book, you read (same time):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4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(narrator)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(woman)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Questions 1 through 3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Listen to a talk about cats.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Many people are allergic to cats. If they come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contact with cats, </a:t>
                      </a:r>
                      <a:r>
                        <a:rPr kumimoji="0" lang="en-US" sz="16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 sneeze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their skin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turns red, and their eyes begin to burn.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However, it is not only people who suffer from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allergies. </a:t>
                      </a:r>
                      <a:r>
                        <a:rPr kumimoji="0" lang="en-US" sz="16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Cats may also be allergic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pollen,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dust, and perfumes, many of the same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agents that cause allergies in people.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Perhaps your cat is sneezing and has watery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eyes. If you think that your cat has some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allergies, a </a:t>
                      </a:r>
                      <a:r>
                        <a:rPr kumimoji="0" lang="en-US" sz="16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veterinarian can prescribe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medication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help solve the problem.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They shout.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They drive red cars.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 sneeze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 They close their eyes.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They often wear perfume.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 can have allergies.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They don’t ever suffer.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 They like dust and pollen.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Nothing.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Bathe it frequently.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Put it outside.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Give it medicine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0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the recording, you hear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(narrator)  1.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happens to people who suffer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from allergies?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2.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is mentioned about cats?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can someone do with a cat that has allergies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marL="6350" indent="22225">
              <a:buFont typeface="Wingdings" pitchFamily="2" charset="2"/>
              <a:buNone/>
            </a:pPr>
            <a:r>
              <a:rPr lang="en-US" sz="2800"/>
              <a:t>(woman) : I can’t wait until finals are over.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(man)     : Have you been studying much for 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                 your finals?</a:t>
            </a:r>
            <a:br>
              <a:rPr lang="en-US" sz="2800"/>
            </a:br>
            <a:r>
              <a:rPr lang="en-US" sz="2800"/>
              <a:t>(woman) : I’ve been studying so much that I 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                can’t fit anything more in my brain.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(narrator) : What does the woman mean?</a:t>
            </a:r>
            <a:br>
              <a:rPr lang="en-US" sz="2800"/>
            </a:br>
            <a:endParaRPr lang="en-US" sz="2800"/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 (A) She can’t feel any pain.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(B) The feat has drained her.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(C) She has prepared considerably.</a:t>
            </a:r>
          </a:p>
          <a:p>
            <a:pPr marL="6350" indent="22225">
              <a:buFont typeface="Wingdings" pitchFamily="2" charset="2"/>
              <a:buNone/>
            </a:pPr>
            <a:r>
              <a:rPr lang="en-US" sz="2800"/>
              <a:t>(D) It’s finally plain that she can’t ignore it.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CHOOSE ANSWERS WITH RESTATEMENTS</a:t>
            </a:r>
            <a:r>
              <a:rPr lang="en-US" sz="340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76800"/>
          </a:xfrm>
        </p:spPr>
        <p:txBody>
          <a:bodyPr/>
          <a:lstStyle/>
          <a:p>
            <a:pPr marL="571500" indent="-571500"/>
            <a:r>
              <a:rPr lang="en-US"/>
              <a:t>As you listen to the second line of the conversation, you should focus on the key idea(s) in that line.</a:t>
            </a:r>
          </a:p>
          <a:p>
            <a:pPr marL="571500" indent="-571500"/>
            <a:r>
              <a:rPr lang="en-US"/>
              <a:t>If you see a restatement of the key idea(s) in a particular answer, then you have probably found the correct answer.</a:t>
            </a:r>
          </a:p>
          <a:p>
            <a:pPr marL="571500" indent="-571500"/>
            <a:r>
              <a:rPr lang="en-US"/>
              <a:t>Do not choose answers with words that sound similar to the words on the recording.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SKILL 2: NEGATIVES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371600"/>
            <a:ext cx="77724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/>
              <a:t>Example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On the recording, you hear: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(woman)  </a:t>
            </a:r>
            <a:r>
              <a:rPr lang="en-US" sz="2400" i="1"/>
              <a:t>Did you get a lot of work done at the  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i="1"/>
              <a:t>               library today?</a:t>
            </a:r>
            <a:endParaRPr lang="en-US" sz="2400"/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(man)       </a:t>
            </a:r>
            <a:r>
              <a:rPr lang="en-US" sz="2400" i="1"/>
              <a:t>I couldn’t. It was</a:t>
            </a:r>
            <a:r>
              <a:rPr lang="en-US" sz="2400" b="1" i="1" u="sng"/>
              <a:t>n’t</a:t>
            </a:r>
            <a:r>
              <a:rPr lang="en-US" sz="2400" i="1"/>
              <a:t> very </a:t>
            </a:r>
            <a:r>
              <a:rPr lang="en-US" sz="2400" b="1" i="1" u="sng"/>
              <a:t>quiet</a:t>
            </a:r>
            <a:r>
              <a:rPr lang="en-US" sz="2400" i="1"/>
              <a:t> there.</a:t>
            </a:r>
            <a:endParaRPr lang="en-US" sz="2400"/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(narrator) </a:t>
            </a:r>
            <a:r>
              <a:rPr lang="en-US" sz="2400" i="1"/>
              <a:t>What does the man mean?</a:t>
            </a:r>
            <a:endParaRPr lang="en-US" sz="2400"/>
          </a:p>
          <a:p>
            <a:pPr marL="609600" indent="-609600">
              <a:lnSpc>
                <a:spcPct val="90000"/>
              </a:lnSpc>
            </a:pPr>
            <a:r>
              <a:rPr lang="en-US" sz="2400"/>
              <a:t>In your test book, you read: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(A) The library was </a:t>
            </a:r>
            <a:r>
              <a:rPr lang="en-US" sz="2400" u="sng"/>
              <a:t>noisy</a:t>
            </a:r>
            <a:r>
              <a:rPr lang="en-US" sz="240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(B) He got a lot done.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(C) He couldn’t quite get to the library today.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(D) The library’s a good place to work because it’s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/>
              <a:t>      quiet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: What kinds of questions do you think 		will be on the exam?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	: I’ve heard that this professor gives 		lots of long essay questions.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: If there are a lot of essay questions, 		then I’m not going to have an easy time 		of it.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	: What does the man say about the 		exam?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It’s probably going to be hard for him.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It won’t have a lot of essays.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He’s not going to take it.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doesn’t have any questions about it.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: What kinds of questions do you think 		will be on the exam?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(woman)	: I’ve heard that this professor gives 		lots of long essay questions.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(man)	: If there are a lot of essay questions, 		then I’</a:t>
            </a:r>
            <a:r>
              <a:rPr lang="en-US" sz="2800" u="sng"/>
              <a:t>m</a:t>
            </a:r>
            <a:r>
              <a:rPr lang="en-US" sz="2800"/>
              <a:t> </a:t>
            </a:r>
            <a:r>
              <a:rPr lang="en-US" sz="2800" u="sng"/>
              <a:t>not going to have an easy time</a:t>
            </a:r>
            <a:r>
              <a:rPr lang="en-US" sz="2800"/>
              <a:t> 		</a:t>
            </a:r>
            <a:r>
              <a:rPr lang="en-US" sz="2800" u="sng"/>
              <a:t>of it</a:t>
            </a:r>
            <a:r>
              <a:rPr lang="en-US" sz="280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(narrator)	: What does the man say about the 		exam?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It’s probably </a:t>
            </a:r>
            <a:r>
              <a:rPr lang="en-US" sz="2800" u="sng"/>
              <a:t>going to be hard</a:t>
            </a:r>
            <a:r>
              <a:rPr lang="en-US" sz="2800"/>
              <a:t> for him.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It won’t have a lot of essays.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He’s not going to take it.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arenBoth"/>
            </a:pPr>
            <a:r>
              <a:rPr lang="en-US" sz="2800"/>
              <a:t>He doesn’t have any questions about it.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1293</TotalTime>
  <Words>1928</Words>
  <Application>Microsoft PowerPoint</Application>
  <PresentationFormat>On-screen Show (4:3)</PresentationFormat>
  <Paragraphs>440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Arial</vt:lpstr>
      <vt:lpstr>Times New Roman</vt:lpstr>
      <vt:lpstr>Wingdings</vt:lpstr>
      <vt:lpstr>Tahoma</vt:lpstr>
      <vt:lpstr>Verdana</vt:lpstr>
      <vt:lpstr>Trebuchet MS</vt:lpstr>
      <vt:lpstr>Tw Cen MT</vt:lpstr>
      <vt:lpstr>Fading Grid</vt:lpstr>
      <vt:lpstr>Ocean</vt:lpstr>
      <vt:lpstr>Watermark</vt:lpstr>
      <vt:lpstr>Capsules</vt:lpstr>
      <vt:lpstr>Profile</vt:lpstr>
      <vt:lpstr>TOEFL PREPARATION 1</vt:lpstr>
      <vt:lpstr>GENERAL STRATEGIES </vt:lpstr>
      <vt:lpstr>THE LISTENING PART A QUESTIONS</vt:lpstr>
      <vt:lpstr>SKILL 1: RESTATEMENT </vt:lpstr>
      <vt:lpstr>Slide 5</vt:lpstr>
      <vt:lpstr>CHOOSE ANSWERS WITH RESTATEMENTS </vt:lpstr>
      <vt:lpstr>SKILL 2: NEGATIVES</vt:lpstr>
      <vt:lpstr>Slide 8</vt:lpstr>
      <vt:lpstr>Slide 9</vt:lpstr>
      <vt:lpstr>NEGATIVE SENTENCES </vt:lpstr>
      <vt:lpstr>SKILL 3: SUGGESTIONS</vt:lpstr>
      <vt:lpstr>Slide 12</vt:lpstr>
      <vt:lpstr>Slide 13</vt:lpstr>
      <vt:lpstr>Slide 14</vt:lpstr>
      <vt:lpstr>Slide 15</vt:lpstr>
      <vt:lpstr>EXPRESSIONS OF SUGGESTION </vt:lpstr>
      <vt:lpstr>SKILL 4: PASSIVES</vt:lpstr>
      <vt:lpstr>PASSIVE STATEMENTS </vt:lpstr>
      <vt:lpstr>SKILL 5: WHO AND WHERE</vt:lpstr>
      <vt:lpstr>Slide 20</vt:lpstr>
      <vt:lpstr>Slide 21</vt:lpstr>
      <vt:lpstr>Slide 22</vt:lpstr>
      <vt:lpstr>Slide 23</vt:lpstr>
      <vt:lpstr>CONCLUSIONS ABOUT WHO AND WHERE </vt:lpstr>
      <vt:lpstr>SKILL 6: AGREEMENT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EXPRESSIONS OF AGREEMENT </vt:lpstr>
      <vt:lpstr>THE LISTENING PART B QUESTIONS</vt:lpstr>
      <vt:lpstr>STRATEGIES FOR THE LISTENING PART B QUESTIONS </vt:lpstr>
      <vt:lpstr>SKILL 7: THE QUESTIONS</vt:lpstr>
      <vt:lpstr>SKILL 8: THE TOPIC</vt:lpstr>
      <vt:lpstr>SKILL 9: THE ORDER OF THE ANSWERS</vt:lpstr>
      <vt:lpstr>Slide 40</vt:lpstr>
      <vt:lpstr>THE LISTENING PART C QUESTIONS</vt:lpstr>
      <vt:lpstr>SKILL 10: THE QUESTIONS</vt:lpstr>
      <vt:lpstr>SKILL 11: THE TOPIC</vt:lpstr>
      <vt:lpstr>SKILL 12: THE ORDER OF THE ANSWERS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</cp:revision>
  <cp:lastPrinted>1601-01-01T00:00:00Z</cp:lastPrinted>
  <dcterms:created xsi:type="dcterms:W3CDTF">1601-01-01T00:00:00Z</dcterms:created>
  <dcterms:modified xsi:type="dcterms:W3CDTF">2021-05-03T14:59:11Z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