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97" r:id="rId6"/>
    <p:sldId id="261" r:id="rId7"/>
    <p:sldId id="298" r:id="rId8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aleway" panose="020B0604020202020204" charset="0"/>
      <p:regular r:id="rId18"/>
      <p:bold r:id="rId19"/>
      <p:italic r:id="rId20"/>
      <p:boldItalic r:id="rId21"/>
    </p:embeddedFont>
    <p:embeddedFont>
      <p:font typeface="Raleway Thin" panose="020B0604020202020204" charset="0"/>
      <p:bold r:id="rId22"/>
      <p:boldItalic r:id="rId23"/>
    </p:embeddedFont>
    <p:embeddedFont>
      <p:font typeface="Work Sans Regular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8AEA8F-2872-4573-83B6-786F2DF8B1FA}">
  <a:tblStyle styleId="{B28AEA8F-2872-4573-83B6-786F2DF8B1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68701B-E7FF-40CD-BBB2-7382C90321C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94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53775" y="3795498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54971" y="-410153"/>
            <a:ext cx="2805957" cy="2661973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017770" y="693100"/>
            <a:ext cx="1910145" cy="17012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986735">
            <a:off x="654370" y="3671524"/>
            <a:ext cx="2361497" cy="11609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7283088">
            <a:off x="8001790" y="3285780"/>
            <a:ext cx="1578088" cy="1381267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10155561">
            <a:off x="-945733" y="1047694"/>
            <a:ext cx="3985308" cy="1963944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71725" y="550602"/>
            <a:ext cx="1123676" cy="1157073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841169" y="534700"/>
            <a:ext cx="1445085" cy="1017492"/>
          </a:xfrm>
          <a:custGeom>
            <a:avLst/>
            <a:gdLst/>
            <a:ahLst/>
            <a:cxnLst/>
            <a:rect l="l" t="t" r="r" b="b"/>
            <a:pathLst>
              <a:path w="3176012" h="1017492" extrusionOk="0">
                <a:moveTo>
                  <a:pt x="3132430" y="666969"/>
                </a:moveTo>
                <a:cubicBezTo>
                  <a:pt x="3048872" y="666537"/>
                  <a:pt x="2965324" y="665692"/>
                  <a:pt x="2881784" y="664435"/>
                </a:cubicBezTo>
                <a:cubicBezTo>
                  <a:pt x="2911457" y="560567"/>
                  <a:pt x="2629330" y="585051"/>
                  <a:pt x="2573160" y="581778"/>
                </a:cubicBezTo>
                <a:cubicBezTo>
                  <a:pt x="2431445" y="573528"/>
                  <a:pt x="2289782" y="566179"/>
                  <a:pt x="2148177" y="556069"/>
                </a:cubicBezTo>
                <a:cubicBezTo>
                  <a:pt x="2240727" y="555874"/>
                  <a:pt x="2333276" y="556663"/>
                  <a:pt x="2425825" y="558434"/>
                </a:cubicBezTo>
                <a:cubicBezTo>
                  <a:pt x="2478456" y="559458"/>
                  <a:pt x="2566166" y="581688"/>
                  <a:pt x="2608316" y="544824"/>
                </a:cubicBezTo>
                <a:cubicBezTo>
                  <a:pt x="2634593" y="521856"/>
                  <a:pt x="2642475" y="479653"/>
                  <a:pt x="2616256" y="454663"/>
                </a:cubicBezTo>
                <a:cubicBezTo>
                  <a:pt x="2579265" y="419407"/>
                  <a:pt x="2438011" y="441313"/>
                  <a:pt x="2389146" y="440574"/>
                </a:cubicBezTo>
                <a:lnTo>
                  <a:pt x="2590602" y="434326"/>
                </a:lnTo>
                <a:cubicBezTo>
                  <a:pt x="2632162" y="433030"/>
                  <a:pt x="2693051" y="443302"/>
                  <a:pt x="2728454" y="417158"/>
                </a:cubicBezTo>
                <a:cubicBezTo>
                  <a:pt x="2747899" y="402816"/>
                  <a:pt x="2767078" y="370360"/>
                  <a:pt x="2757894" y="345130"/>
                </a:cubicBezTo>
                <a:cubicBezTo>
                  <a:pt x="2742714" y="303452"/>
                  <a:pt x="2686115" y="313698"/>
                  <a:pt x="2651477" y="312804"/>
                </a:cubicBezTo>
                <a:cubicBezTo>
                  <a:pt x="2660837" y="294068"/>
                  <a:pt x="2663839" y="264911"/>
                  <a:pt x="2646986" y="248728"/>
                </a:cubicBezTo>
                <a:cubicBezTo>
                  <a:pt x="2680120" y="248423"/>
                  <a:pt x="3024562" y="270607"/>
                  <a:pt x="2933268" y="147860"/>
                </a:cubicBezTo>
                <a:cubicBezTo>
                  <a:pt x="2897146" y="99292"/>
                  <a:pt x="2784741" y="141185"/>
                  <a:pt x="2733730" y="129746"/>
                </a:cubicBezTo>
                <a:cubicBezTo>
                  <a:pt x="2687191" y="119318"/>
                  <a:pt x="2712340" y="113978"/>
                  <a:pt x="2674228" y="92714"/>
                </a:cubicBezTo>
                <a:cubicBezTo>
                  <a:pt x="2645243" y="76512"/>
                  <a:pt x="2577937" y="90329"/>
                  <a:pt x="2545541" y="90608"/>
                </a:cubicBezTo>
                <a:cubicBezTo>
                  <a:pt x="2178679" y="93790"/>
                  <a:pt x="1798168" y="126162"/>
                  <a:pt x="1433755" y="84322"/>
                </a:cubicBezTo>
                <a:cubicBezTo>
                  <a:pt x="1250435" y="63272"/>
                  <a:pt x="1068009" y="35204"/>
                  <a:pt x="884694" y="14329"/>
                </a:cubicBezTo>
                <a:cubicBezTo>
                  <a:pt x="735538" y="-2670"/>
                  <a:pt x="577346" y="-17628"/>
                  <a:pt x="437822" y="50816"/>
                </a:cubicBezTo>
                <a:cubicBezTo>
                  <a:pt x="408273" y="65313"/>
                  <a:pt x="379241" y="98372"/>
                  <a:pt x="350878" y="109668"/>
                </a:cubicBezTo>
                <a:cubicBezTo>
                  <a:pt x="319765" y="122060"/>
                  <a:pt x="256894" y="110485"/>
                  <a:pt x="223021" y="110776"/>
                </a:cubicBezTo>
                <a:cubicBezTo>
                  <a:pt x="169871" y="111243"/>
                  <a:pt x="91482" y="94445"/>
                  <a:pt x="65516" y="156032"/>
                </a:cubicBezTo>
                <a:cubicBezTo>
                  <a:pt x="14771" y="276459"/>
                  <a:pt x="346820" y="226382"/>
                  <a:pt x="407333" y="225857"/>
                </a:cubicBezTo>
                <a:cubicBezTo>
                  <a:pt x="382988" y="261223"/>
                  <a:pt x="391356" y="241942"/>
                  <a:pt x="371547" y="263673"/>
                </a:cubicBezTo>
                <a:cubicBezTo>
                  <a:pt x="362285" y="273835"/>
                  <a:pt x="349860" y="279920"/>
                  <a:pt x="342859" y="293031"/>
                </a:cubicBezTo>
                <a:cubicBezTo>
                  <a:pt x="330422" y="316362"/>
                  <a:pt x="329650" y="341741"/>
                  <a:pt x="348609" y="360995"/>
                </a:cubicBezTo>
                <a:cubicBezTo>
                  <a:pt x="372423" y="385175"/>
                  <a:pt x="435347" y="372596"/>
                  <a:pt x="466199" y="373400"/>
                </a:cubicBezTo>
                <a:lnTo>
                  <a:pt x="651867" y="378221"/>
                </a:lnTo>
                <a:cubicBezTo>
                  <a:pt x="573879" y="380645"/>
                  <a:pt x="441213" y="359583"/>
                  <a:pt x="368747" y="390892"/>
                </a:cubicBezTo>
                <a:cubicBezTo>
                  <a:pt x="343385" y="401851"/>
                  <a:pt x="318806" y="428856"/>
                  <a:pt x="321827" y="458480"/>
                </a:cubicBezTo>
                <a:cubicBezTo>
                  <a:pt x="326746" y="506685"/>
                  <a:pt x="371898" y="503503"/>
                  <a:pt x="409582" y="508026"/>
                </a:cubicBezTo>
                <a:cubicBezTo>
                  <a:pt x="386553" y="531241"/>
                  <a:pt x="371943" y="584630"/>
                  <a:pt x="411339" y="600884"/>
                </a:cubicBezTo>
                <a:cubicBezTo>
                  <a:pt x="343405" y="598350"/>
                  <a:pt x="166928" y="556814"/>
                  <a:pt x="131772" y="635880"/>
                </a:cubicBezTo>
                <a:cubicBezTo>
                  <a:pt x="90289" y="729204"/>
                  <a:pt x="255649" y="721246"/>
                  <a:pt x="307801" y="727908"/>
                </a:cubicBezTo>
                <a:cubicBezTo>
                  <a:pt x="246264" y="741738"/>
                  <a:pt x="233864" y="812043"/>
                  <a:pt x="286249" y="840461"/>
                </a:cubicBezTo>
                <a:cubicBezTo>
                  <a:pt x="316266" y="856741"/>
                  <a:pt x="382177" y="852127"/>
                  <a:pt x="416433" y="856054"/>
                </a:cubicBezTo>
                <a:cubicBezTo>
                  <a:pt x="459851" y="861049"/>
                  <a:pt x="503294" y="865849"/>
                  <a:pt x="546760" y="870455"/>
                </a:cubicBezTo>
                <a:lnTo>
                  <a:pt x="307074" y="867571"/>
                </a:lnTo>
                <a:cubicBezTo>
                  <a:pt x="234078" y="866696"/>
                  <a:pt x="137690" y="848886"/>
                  <a:pt x="67396" y="864693"/>
                </a:cubicBezTo>
                <a:cubicBezTo>
                  <a:pt x="34339" y="872127"/>
                  <a:pt x="1522" y="890137"/>
                  <a:pt x="64" y="929676"/>
                </a:cubicBezTo>
                <a:cubicBezTo>
                  <a:pt x="-1912" y="983266"/>
                  <a:pt x="42072" y="980823"/>
                  <a:pt x="83198" y="981970"/>
                </a:cubicBezTo>
                <a:cubicBezTo>
                  <a:pt x="403995" y="990907"/>
                  <a:pt x="725407" y="989695"/>
                  <a:pt x="1046308" y="993552"/>
                </a:cubicBezTo>
                <a:lnTo>
                  <a:pt x="2007104" y="1005107"/>
                </a:lnTo>
                <a:lnTo>
                  <a:pt x="2216500" y="1007628"/>
                </a:lnTo>
                <a:cubicBezTo>
                  <a:pt x="2281116" y="1008406"/>
                  <a:pt x="2380661" y="1029870"/>
                  <a:pt x="2442301" y="1008062"/>
                </a:cubicBezTo>
                <a:cubicBezTo>
                  <a:pt x="2472610" y="997343"/>
                  <a:pt x="2504525" y="959819"/>
                  <a:pt x="2492366" y="924777"/>
                </a:cubicBezTo>
                <a:cubicBezTo>
                  <a:pt x="2474159" y="872366"/>
                  <a:pt x="2381750" y="891530"/>
                  <a:pt x="2340339" y="890376"/>
                </a:cubicBezTo>
                <a:cubicBezTo>
                  <a:pt x="2462000" y="767804"/>
                  <a:pt x="2123203" y="781913"/>
                  <a:pt x="2079834" y="779146"/>
                </a:cubicBezTo>
                <a:cubicBezTo>
                  <a:pt x="2324102" y="782416"/>
                  <a:pt x="2568385" y="784145"/>
                  <a:pt x="2812683" y="784331"/>
                </a:cubicBezTo>
                <a:cubicBezTo>
                  <a:pt x="2871480" y="784361"/>
                  <a:pt x="2930277" y="784307"/>
                  <a:pt x="2989075" y="784168"/>
                </a:cubicBezTo>
                <a:cubicBezTo>
                  <a:pt x="3032100" y="784065"/>
                  <a:pt x="3097105" y="797474"/>
                  <a:pt x="3136247" y="778206"/>
                </a:cubicBezTo>
                <a:cubicBezTo>
                  <a:pt x="3182345" y="755575"/>
                  <a:pt x="3205465" y="667332"/>
                  <a:pt x="3132430" y="666969"/>
                </a:cubicBezTo>
                <a:close/>
                <a:moveTo>
                  <a:pt x="587432" y="607728"/>
                </a:moveTo>
                <a:cubicBezTo>
                  <a:pt x="565083" y="606864"/>
                  <a:pt x="542732" y="605999"/>
                  <a:pt x="520380" y="605135"/>
                </a:cubicBezTo>
                <a:lnTo>
                  <a:pt x="750245" y="605135"/>
                </a:lnTo>
                <a:cubicBezTo>
                  <a:pt x="745967" y="625232"/>
                  <a:pt x="610922" y="608687"/>
                  <a:pt x="587432" y="60772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216025" y="1552200"/>
            <a:ext cx="5456700" cy="23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/>
            </a:lvl2pPr>
            <a:lvl3pPr marL="1371600" lvl="2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1216025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9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482850" y="-478441"/>
            <a:ext cx="1691129" cy="1577178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7524748" y="2004302"/>
            <a:ext cx="2169605" cy="2139034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5828734">
            <a:off x="6579602" y="3865726"/>
            <a:ext cx="2358243" cy="11593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2087446">
            <a:off x="-347111" y="4074972"/>
            <a:ext cx="1577102" cy="138040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6000753" y="-218972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258525" y="-549627"/>
            <a:ext cx="2337836" cy="230489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-608751" y="100317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-544275" y="322850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5400000">
            <a:off x="7272240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85804" y="-380379"/>
            <a:ext cx="2346749" cy="209007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237775" y="436811"/>
            <a:ext cx="1780932" cy="1755838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602736" y="4310518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2">
  <p:cSld name="BLANK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-363975" y="-139378"/>
            <a:ext cx="1725952" cy="1537174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-833250" y="9898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 rot="3883627">
            <a:off x="5783707" y="3854784"/>
            <a:ext cx="1547313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 rot="-10111965">
            <a:off x="7102246" y="-359891"/>
            <a:ext cx="2575201" cy="126462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4738425" y="413380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 rot="-1859643">
            <a:off x="7847841" y="325734"/>
            <a:ext cx="945912" cy="1176986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✘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✗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Pembentukan</a:t>
            </a:r>
            <a:r>
              <a:rPr lang="en-ID" dirty="0"/>
              <a:t> Lembaga Negara </a:t>
            </a:r>
            <a:r>
              <a:rPr lang="en-ID" dirty="0" err="1"/>
              <a:t>Independen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B39E6E-0BBB-4EB1-A3F0-40237884B665}"/>
              </a:ext>
            </a:extLst>
          </p:cNvPr>
          <p:cNvSpPr/>
          <p:nvPr/>
        </p:nvSpPr>
        <p:spPr>
          <a:xfrm>
            <a:off x="1701800" y="1490545"/>
            <a:ext cx="574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dirty="0">
                <a:latin typeface="Bookman Old Style" panose="02050604050505020204" pitchFamily="18" charset="0"/>
              </a:rPr>
              <a:t>Lembaga-Lembaga </a:t>
            </a:r>
            <a:r>
              <a:rPr lang="en-ID" sz="2000" dirty="0" err="1">
                <a:latin typeface="Bookman Old Style" panose="02050604050505020204" pitchFamily="18" charset="0"/>
              </a:rPr>
              <a:t>Nonstruktural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adalah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apa</a:t>
            </a:r>
            <a:r>
              <a:rPr lang="en-ID" sz="2000" dirty="0">
                <a:latin typeface="Bookman Old Style" panose="02050604050505020204" pitchFamily="18" charset="0"/>
              </a:rPr>
              <a:t> yang di </a:t>
            </a:r>
            <a:r>
              <a:rPr lang="en-ID" sz="2000" dirty="0" err="1">
                <a:latin typeface="Bookman Old Style" panose="02050604050505020204" pitchFamily="18" charset="0"/>
              </a:rPr>
              <a:t>dalam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</a:p>
          <a:p>
            <a:r>
              <a:rPr lang="en-ID" sz="2000" dirty="0" err="1">
                <a:latin typeface="Bookman Old Style" panose="02050604050505020204" pitchFamily="18" charset="0"/>
              </a:rPr>
              <a:t>literatur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dikenal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sebagai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lembaga</a:t>
            </a:r>
            <a:r>
              <a:rPr lang="en-ID" sz="2000" dirty="0">
                <a:latin typeface="Bookman Old Style" panose="02050604050505020204" pitchFamily="18" charset="0"/>
              </a:rPr>
              <a:t> negara </a:t>
            </a:r>
            <a:r>
              <a:rPr lang="en-ID" sz="2000" dirty="0" err="1">
                <a:latin typeface="Bookman Old Style" panose="02050604050505020204" pitchFamily="18" charset="0"/>
              </a:rPr>
              <a:t>independen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atau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lembaga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</a:p>
          <a:p>
            <a:r>
              <a:rPr lang="en-ID" sz="2000" dirty="0">
                <a:latin typeface="Bookman Old Style" panose="02050604050505020204" pitchFamily="18" charset="0"/>
              </a:rPr>
              <a:t>negara </a:t>
            </a:r>
            <a:r>
              <a:rPr lang="en-ID" sz="2000" dirty="0" err="1">
                <a:latin typeface="Bookman Old Style" panose="02050604050505020204" pitchFamily="18" charset="0"/>
              </a:rPr>
              <a:t>penunjang</a:t>
            </a:r>
            <a:r>
              <a:rPr lang="en-ID" sz="2000" dirty="0">
                <a:latin typeface="Bookman Old Style" panose="02050604050505020204" pitchFamily="18" charset="0"/>
              </a:rPr>
              <a:t> (State </a:t>
            </a:r>
            <a:r>
              <a:rPr lang="en-ID" sz="2000" dirty="0" err="1">
                <a:latin typeface="Bookman Old Style" panose="02050604050505020204" pitchFamily="18" charset="0"/>
              </a:rPr>
              <a:t>Auxilliary</a:t>
            </a:r>
            <a:r>
              <a:rPr lang="en-ID" sz="2000" dirty="0">
                <a:latin typeface="Bookman Old Style" panose="02050604050505020204" pitchFamily="18" charset="0"/>
              </a:rPr>
              <a:t> State). Lembaga Negara Non</a:t>
            </a:r>
          </a:p>
          <a:p>
            <a:r>
              <a:rPr lang="en-ID" sz="2000" dirty="0" err="1">
                <a:latin typeface="Bookman Old Style" panose="02050604050505020204" pitchFamily="18" charset="0"/>
              </a:rPr>
              <a:t>Struktural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ada</a:t>
            </a:r>
            <a:r>
              <a:rPr lang="en-ID" sz="2000" dirty="0">
                <a:latin typeface="Bookman Old Style" panose="02050604050505020204" pitchFamily="18" charset="0"/>
              </a:rPr>
              <a:t> yang </a:t>
            </a:r>
            <a:r>
              <a:rPr lang="en-ID" sz="2000" dirty="0" err="1">
                <a:latin typeface="Bookman Old Style" panose="02050604050505020204" pitchFamily="18" charset="0"/>
              </a:rPr>
              <a:t>disebut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sebagai</a:t>
            </a:r>
            <a:r>
              <a:rPr lang="en-ID" sz="2000" dirty="0">
                <a:latin typeface="Bookman Old Style" panose="02050604050505020204" pitchFamily="18" charset="0"/>
              </a:rPr>
              <a:t> dewan, badan, </a:t>
            </a:r>
            <a:r>
              <a:rPr lang="en-ID" sz="2000" dirty="0" err="1">
                <a:latin typeface="Bookman Old Style" panose="02050604050505020204" pitchFamily="18" charset="0"/>
              </a:rPr>
              <a:t>atau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lembaga</a:t>
            </a:r>
            <a:r>
              <a:rPr lang="en-ID" sz="2000" dirty="0">
                <a:latin typeface="Bookman Old Style" panose="02050604050505020204" pitchFamily="18" charset="0"/>
              </a:rPr>
              <a:t>, </a:t>
            </a:r>
            <a:r>
              <a:rPr lang="en-ID" sz="2000" dirty="0" err="1">
                <a:latin typeface="Bookman Old Style" panose="02050604050505020204" pitchFamily="18" charset="0"/>
              </a:rPr>
              <a:t>ada</a:t>
            </a:r>
            <a:r>
              <a:rPr lang="en-ID" sz="2000" dirty="0">
                <a:latin typeface="Bookman Old Style" panose="02050604050505020204" pitchFamily="18" charset="0"/>
              </a:rPr>
              <a:t> pula yang </a:t>
            </a:r>
            <a:r>
              <a:rPr lang="en-ID" sz="2000" dirty="0" err="1">
                <a:latin typeface="Bookman Old Style" panose="02050604050505020204" pitchFamily="18" charset="0"/>
              </a:rPr>
              <a:t>disebut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komisi-komisi</a:t>
            </a:r>
            <a:r>
              <a:rPr lang="en-ID" sz="2000" dirty="0">
                <a:latin typeface="Bookman Old Style" panose="02050604050505020204" pitchFamily="18" charset="0"/>
              </a:rPr>
              <a:t> negara.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subTitle" idx="4294967295"/>
          </p:nvPr>
        </p:nvSpPr>
        <p:spPr>
          <a:xfrm>
            <a:off x="1091823" y="481377"/>
            <a:ext cx="2991600" cy="218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>
              <a:buNone/>
            </a:pPr>
            <a:r>
              <a:rPr lang="en-ID" sz="1800" dirty="0" err="1"/>
              <a:t>Gejala</a:t>
            </a:r>
            <a:r>
              <a:rPr lang="en-ID" sz="1800" dirty="0"/>
              <a:t> </a:t>
            </a:r>
            <a:r>
              <a:rPr lang="en-ID" sz="1800" dirty="0" err="1"/>
              <a:t>tumbuh</a:t>
            </a:r>
            <a:r>
              <a:rPr lang="en-ID" sz="1800" dirty="0"/>
              <a:t> </a:t>
            </a:r>
            <a:r>
              <a:rPr lang="en-ID" sz="1800" dirty="0" err="1"/>
              <a:t>kembangnya</a:t>
            </a:r>
            <a:r>
              <a:rPr lang="en-ID" sz="1800" dirty="0"/>
              <a:t> Lembaga Negara </a:t>
            </a:r>
            <a:r>
              <a:rPr lang="en-ID" sz="1800" dirty="0" err="1"/>
              <a:t>Nonstruktural</a:t>
            </a:r>
            <a:r>
              <a:rPr lang="en-ID" sz="1800" dirty="0"/>
              <a:t> </a:t>
            </a:r>
            <a:r>
              <a:rPr lang="en-ID" sz="1800" dirty="0" err="1"/>
              <a:t>ini</a:t>
            </a:r>
            <a:r>
              <a:rPr lang="en-ID" sz="1800" dirty="0"/>
              <a:t> </a:t>
            </a:r>
            <a:r>
              <a:rPr lang="en-ID" sz="1800" dirty="0" err="1"/>
              <a:t>merupakan</a:t>
            </a:r>
            <a:r>
              <a:rPr lang="en-ID" sz="1800" dirty="0"/>
              <a:t> </a:t>
            </a:r>
            <a:r>
              <a:rPr lang="en-ID" sz="1800" dirty="0" err="1"/>
              <a:t>gejala</a:t>
            </a:r>
            <a:r>
              <a:rPr lang="en-ID" sz="1800" dirty="0"/>
              <a:t> yang </a:t>
            </a:r>
            <a:r>
              <a:rPr lang="en-ID" sz="1800" dirty="0" err="1"/>
              <a:t>mendunia</a:t>
            </a:r>
            <a:r>
              <a:rPr lang="en-ID" sz="1800" dirty="0"/>
              <a:t>. </a:t>
            </a:r>
            <a:r>
              <a:rPr lang="en-ID" sz="1800" dirty="0" err="1"/>
              <a:t>Selain</a:t>
            </a:r>
            <a:r>
              <a:rPr lang="en-ID" sz="1800" dirty="0"/>
              <a:t> </a:t>
            </a:r>
            <a:r>
              <a:rPr lang="en-ID" sz="1800" dirty="0" err="1"/>
              <a:t>itu</a:t>
            </a:r>
            <a:r>
              <a:rPr lang="en-ID" sz="1800" dirty="0"/>
              <a:t>, </a:t>
            </a:r>
            <a:r>
              <a:rPr lang="en-ID" sz="1800" dirty="0" err="1"/>
              <a:t>lembaga-lembaga</a:t>
            </a:r>
            <a:r>
              <a:rPr lang="en-ID" sz="1800" dirty="0"/>
              <a:t> </a:t>
            </a:r>
            <a:r>
              <a:rPr lang="en-ID" sz="1800" dirty="0" err="1"/>
              <a:t>ini</a:t>
            </a:r>
            <a:r>
              <a:rPr lang="en-ID" sz="1800" dirty="0"/>
              <a:t> </a:t>
            </a:r>
            <a:r>
              <a:rPr lang="en-ID" sz="1800" dirty="0" err="1"/>
              <a:t>lahir</a:t>
            </a:r>
            <a:r>
              <a:rPr lang="en-ID" sz="1800" dirty="0"/>
              <a:t> </a:t>
            </a:r>
            <a:r>
              <a:rPr lang="en-ID" sz="1800" dirty="0" err="1"/>
              <a:t>karena</a:t>
            </a:r>
            <a:r>
              <a:rPr lang="en-ID" sz="1800" dirty="0"/>
              <a:t> </a:t>
            </a:r>
            <a:r>
              <a:rPr lang="en-ID" sz="1800" dirty="0" err="1"/>
              <a:t>kinerja</a:t>
            </a:r>
            <a:r>
              <a:rPr lang="en-ID" sz="1800" dirty="0"/>
              <a:t> </a:t>
            </a:r>
            <a:r>
              <a:rPr lang="en-ID" sz="1800" dirty="0" err="1"/>
              <a:t>lembaga</a:t>
            </a:r>
            <a:r>
              <a:rPr lang="en-ID" sz="1800" dirty="0"/>
              <a:t> </a:t>
            </a:r>
            <a:r>
              <a:rPr lang="en-ID" sz="1800" dirty="0" err="1"/>
              <a:t>utama</a:t>
            </a:r>
            <a:r>
              <a:rPr lang="en-ID" sz="1800" dirty="0"/>
              <a:t> </a:t>
            </a:r>
            <a:r>
              <a:rPr lang="en-ID" sz="1800" dirty="0" err="1"/>
              <a:t>belum</a:t>
            </a:r>
            <a:r>
              <a:rPr lang="en-ID" sz="1800" dirty="0"/>
              <a:t> </a:t>
            </a:r>
            <a:r>
              <a:rPr lang="en-ID" sz="1800" dirty="0" err="1"/>
              <a:t>bekerja</a:t>
            </a:r>
            <a:r>
              <a:rPr lang="en-ID" sz="1800" dirty="0"/>
              <a:t> </a:t>
            </a:r>
            <a:r>
              <a:rPr lang="en-ID" sz="1800" dirty="0" err="1"/>
              <a:t>secara</a:t>
            </a:r>
            <a:r>
              <a:rPr lang="en-ID" sz="1800" dirty="0"/>
              <a:t> </a:t>
            </a:r>
            <a:r>
              <a:rPr lang="en-ID" sz="1800" dirty="0" err="1"/>
              <a:t>efektif</a:t>
            </a:r>
            <a:r>
              <a:rPr lang="en-ID" sz="1800" dirty="0"/>
              <a:t> dan </a:t>
            </a:r>
            <a:r>
              <a:rPr lang="en-ID" sz="1800" dirty="0" err="1"/>
              <a:t>dilatarbelakangi</a:t>
            </a:r>
            <a:r>
              <a:rPr lang="en-ID" sz="1800" dirty="0"/>
              <a:t> oleh </a:t>
            </a:r>
            <a:r>
              <a:rPr lang="en-ID" sz="1800" dirty="0" err="1"/>
              <a:t>desakan</a:t>
            </a:r>
            <a:r>
              <a:rPr lang="en-ID" sz="1800" dirty="0"/>
              <a:t> </a:t>
            </a:r>
            <a:r>
              <a:rPr lang="en-ID" sz="1800" dirty="0" err="1"/>
              <a:t>publik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rangka</a:t>
            </a:r>
            <a:r>
              <a:rPr lang="en-ID" sz="1800" dirty="0"/>
              <a:t> </a:t>
            </a:r>
            <a:r>
              <a:rPr lang="en-ID" sz="1800" dirty="0" err="1"/>
              <a:t>mewujudkan</a:t>
            </a:r>
            <a:r>
              <a:rPr lang="en-ID" sz="1800" dirty="0"/>
              <a:t> </a:t>
            </a:r>
            <a:r>
              <a:rPr lang="en-ID" sz="1800" dirty="0" err="1"/>
              <a:t>penyelenggaraan</a:t>
            </a:r>
            <a:r>
              <a:rPr lang="en-ID" sz="1800" dirty="0"/>
              <a:t> </a:t>
            </a:r>
            <a:r>
              <a:rPr lang="en-ID" sz="1800" dirty="0" err="1"/>
              <a:t>pemerintahan</a:t>
            </a:r>
            <a:r>
              <a:rPr lang="en-ID" sz="1800" dirty="0"/>
              <a:t> yang </a:t>
            </a:r>
            <a:r>
              <a:rPr lang="en-ID" sz="1800" dirty="0" err="1"/>
              <a:t>baik</a:t>
            </a:r>
            <a:r>
              <a:rPr lang="en-ID" sz="1800" dirty="0"/>
              <a:t> (good governance). </a:t>
            </a:r>
            <a:endParaRPr sz="1800" b="1" dirty="0"/>
          </a:p>
        </p:txBody>
      </p:sp>
      <p:pic>
        <p:nvPicPr>
          <p:cNvPr id="128" name="Google Shape;128;p1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250" y="1173450"/>
            <a:ext cx="2796600" cy="2796600"/>
          </a:xfrm>
          <a:prstGeom prst="wedgeRectCallout">
            <a:avLst>
              <a:gd name="adj1" fmla="val -69878"/>
              <a:gd name="adj2" fmla="val -33138"/>
            </a:avLst>
          </a:prstGeom>
          <a:noFill/>
          <a:ln>
            <a:noFill/>
          </a:ln>
        </p:spPr>
      </p:pic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1216025" y="1552200"/>
            <a:ext cx="5456700" cy="23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ID" sz="1400" i="1" dirty="0" err="1"/>
              <a:t>Seperti</a:t>
            </a:r>
            <a:r>
              <a:rPr lang="en-ID" sz="1400" i="1" dirty="0"/>
              <a:t> </a:t>
            </a:r>
            <a:r>
              <a:rPr lang="en-ID" sz="1400" i="1" dirty="0" err="1"/>
              <a:t>dalam</a:t>
            </a:r>
            <a:r>
              <a:rPr lang="en-ID" sz="1400" i="1" dirty="0"/>
              <a:t> </a:t>
            </a:r>
            <a:r>
              <a:rPr lang="en-ID" sz="1400" i="1" dirty="0" err="1"/>
              <a:t>perkembagan</a:t>
            </a:r>
            <a:r>
              <a:rPr lang="en-ID" sz="1400" i="1" dirty="0"/>
              <a:t> di </a:t>
            </a:r>
            <a:r>
              <a:rPr lang="en-ID" sz="1400" i="1" dirty="0" err="1"/>
              <a:t>Inggris</a:t>
            </a:r>
            <a:r>
              <a:rPr lang="en-ID" sz="1400" i="1" dirty="0"/>
              <a:t> dan di Amerika </a:t>
            </a:r>
            <a:r>
              <a:rPr lang="en-ID" sz="1400" i="1" dirty="0" err="1"/>
              <a:t>Serikat</a:t>
            </a:r>
            <a:r>
              <a:rPr lang="en-ID" sz="1400" i="1" dirty="0"/>
              <a:t>, </a:t>
            </a:r>
            <a:r>
              <a:rPr lang="en-ID" sz="1400" i="1" dirty="0" err="1"/>
              <a:t>lembaga-lembaga</a:t>
            </a:r>
            <a:r>
              <a:rPr lang="en-ID" sz="1400" i="1" dirty="0"/>
              <a:t> </a:t>
            </a:r>
            <a:r>
              <a:rPr lang="en-ID" sz="1400" i="1" dirty="0" err="1"/>
              <a:t>atau</a:t>
            </a:r>
            <a:r>
              <a:rPr lang="en-ID" sz="1400" i="1" dirty="0"/>
              <a:t> </a:t>
            </a:r>
            <a:r>
              <a:rPr lang="en-ID" sz="1400" i="1" dirty="0" err="1"/>
              <a:t>komisi-komisi</a:t>
            </a:r>
            <a:r>
              <a:rPr lang="en-ID" sz="1400" i="1" dirty="0"/>
              <a:t> </a:t>
            </a:r>
            <a:r>
              <a:rPr lang="en-ID" sz="1400" i="1" dirty="0" err="1"/>
              <a:t>itu</a:t>
            </a:r>
            <a:r>
              <a:rPr lang="en-ID" sz="1400" i="1" dirty="0"/>
              <a:t> </a:t>
            </a:r>
            <a:r>
              <a:rPr lang="en-ID" sz="1400" i="1" dirty="0" err="1"/>
              <a:t>ada</a:t>
            </a:r>
            <a:r>
              <a:rPr lang="en-ID" sz="1400" i="1" dirty="0"/>
              <a:t> yang </a:t>
            </a:r>
            <a:r>
              <a:rPr lang="en-ID" sz="1400" i="1" dirty="0" err="1"/>
              <a:t>masih</a:t>
            </a:r>
            <a:r>
              <a:rPr lang="en-ID" sz="1400" i="1" dirty="0"/>
              <a:t> </a:t>
            </a:r>
            <a:r>
              <a:rPr lang="en-ID" sz="1400" i="1" dirty="0" err="1"/>
              <a:t>berada</a:t>
            </a:r>
            <a:r>
              <a:rPr lang="en-ID" sz="1400" i="1" dirty="0"/>
              <a:t> </a:t>
            </a:r>
            <a:r>
              <a:rPr lang="en-ID" sz="1400" i="1" dirty="0" err="1"/>
              <a:t>dalam</a:t>
            </a:r>
            <a:r>
              <a:rPr lang="en-ID" sz="1400" i="1" dirty="0"/>
              <a:t> </a:t>
            </a:r>
            <a:r>
              <a:rPr lang="en-ID" sz="1400" i="1" dirty="0" err="1"/>
              <a:t>ranah</a:t>
            </a:r>
            <a:r>
              <a:rPr lang="en-ID" sz="1400" i="1" dirty="0"/>
              <a:t> </a:t>
            </a:r>
            <a:r>
              <a:rPr lang="en-ID" sz="1400" i="1" dirty="0" err="1"/>
              <a:t>kekuasaan</a:t>
            </a:r>
            <a:r>
              <a:rPr lang="en-ID" sz="1400" i="1" dirty="0"/>
              <a:t> </a:t>
            </a:r>
            <a:r>
              <a:rPr lang="en-ID" sz="1400" i="1" dirty="0" err="1"/>
              <a:t>eksekutif</a:t>
            </a:r>
            <a:r>
              <a:rPr lang="en-ID" sz="1400" i="1" dirty="0"/>
              <a:t>, </a:t>
            </a:r>
            <a:r>
              <a:rPr lang="en-ID" sz="1400" i="1" dirty="0" err="1"/>
              <a:t>tetapi</a:t>
            </a:r>
            <a:r>
              <a:rPr lang="en-ID" sz="1400" i="1" dirty="0"/>
              <a:t> </a:t>
            </a:r>
            <a:r>
              <a:rPr lang="en-ID" sz="1400" i="1" dirty="0" err="1"/>
              <a:t>ada</a:t>
            </a:r>
            <a:r>
              <a:rPr lang="en-ID" sz="1400" i="1" dirty="0"/>
              <a:t> pula yang </a:t>
            </a:r>
            <a:r>
              <a:rPr lang="en-ID" sz="1400" i="1" dirty="0" err="1"/>
              <a:t>bersifat</a:t>
            </a:r>
            <a:r>
              <a:rPr lang="en-ID" sz="1400" i="1" dirty="0"/>
              <a:t> </a:t>
            </a:r>
            <a:r>
              <a:rPr lang="en-ID" sz="1400" i="1" dirty="0" err="1"/>
              <a:t>independen</a:t>
            </a:r>
            <a:r>
              <a:rPr lang="en-ID" sz="1400" i="1" dirty="0"/>
              <a:t> dan </a:t>
            </a:r>
            <a:r>
              <a:rPr lang="en-ID" sz="1400" i="1" dirty="0" err="1"/>
              <a:t>berada</a:t>
            </a:r>
            <a:r>
              <a:rPr lang="en-ID" sz="1400" i="1" dirty="0"/>
              <a:t> di </a:t>
            </a:r>
            <a:r>
              <a:rPr lang="en-ID" sz="1400" i="1" dirty="0" err="1"/>
              <a:t>luar</a:t>
            </a:r>
            <a:r>
              <a:rPr lang="en-ID" sz="1400" i="1" dirty="0"/>
              <a:t> wilayah </a:t>
            </a:r>
            <a:r>
              <a:rPr lang="en-ID" sz="1400" i="1" dirty="0" err="1"/>
              <a:t>kekuasaan</a:t>
            </a:r>
            <a:r>
              <a:rPr lang="en-ID" sz="1400" i="1" dirty="0"/>
              <a:t> </a:t>
            </a:r>
            <a:r>
              <a:rPr lang="en-ID" sz="1400" i="1" dirty="0" err="1"/>
              <a:t>eksekutif</a:t>
            </a:r>
            <a:r>
              <a:rPr lang="en-ID" sz="1400" i="1" dirty="0"/>
              <a:t>, </a:t>
            </a:r>
            <a:r>
              <a:rPr lang="en-ID" sz="1400" i="1" dirty="0" err="1"/>
              <a:t>legislatif</a:t>
            </a:r>
            <a:r>
              <a:rPr lang="en-ID" sz="1400" i="1" dirty="0"/>
              <a:t>, </a:t>
            </a:r>
            <a:r>
              <a:rPr lang="en-ID" sz="1400" i="1" dirty="0" err="1"/>
              <a:t>ataupun</a:t>
            </a:r>
            <a:r>
              <a:rPr lang="en-ID" sz="1400" i="1" dirty="0"/>
              <a:t> </a:t>
            </a:r>
            <a:r>
              <a:rPr lang="en-ID" sz="1400" i="1" dirty="0" err="1"/>
              <a:t>yudikatif</a:t>
            </a:r>
            <a:r>
              <a:rPr lang="en-ID" sz="1400" i="1" dirty="0"/>
              <a:t>. Pada </a:t>
            </a:r>
            <a:r>
              <a:rPr lang="en-ID" sz="1400" i="1" dirty="0" err="1"/>
              <a:t>umumnya</a:t>
            </a:r>
            <a:r>
              <a:rPr lang="en-ID" sz="1400" i="1" dirty="0"/>
              <a:t>, </a:t>
            </a:r>
            <a:r>
              <a:rPr lang="en-ID" sz="1400" i="1" dirty="0" err="1"/>
              <a:t>pembentukan</a:t>
            </a:r>
            <a:r>
              <a:rPr lang="en-ID" sz="1400" i="1" dirty="0"/>
              <a:t> </a:t>
            </a:r>
            <a:r>
              <a:rPr lang="en-ID" sz="1400" i="1" dirty="0" err="1"/>
              <a:t>lembaga-lembaga</a:t>
            </a:r>
            <a:r>
              <a:rPr lang="en-ID" sz="1400" i="1" dirty="0"/>
              <a:t> </a:t>
            </a:r>
            <a:r>
              <a:rPr lang="en-ID" sz="1400" i="1" dirty="0" err="1"/>
              <a:t>independen</a:t>
            </a:r>
            <a:r>
              <a:rPr lang="en-ID" sz="1400" i="1" dirty="0"/>
              <a:t> </a:t>
            </a:r>
            <a:r>
              <a:rPr lang="en-ID" sz="1400" i="1" dirty="0" err="1"/>
              <a:t>ini</a:t>
            </a:r>
            <a:r>
              <a:rPr lang="en-ID" sz="1400" i="1" dirty="0"/>
              <a:t> </a:t>
            </a:r>
            <a:r>
              <a:rPr lang="en-ID" sz="1400" i="1" dirty="0" err="1"/>
              <a:t>didorong</a:t>
            </a:r>
            <a:r>
              <a:rPr lang="en-ID" sz="1400" i="1" dirty="0"/>
              <a:t> oleh </a:t>
            </a:r>
            <a:r>
              <a:rPr lang="en-ID" sz="1400" i="1" dirty="0" err="1"/>
              <a:t>kenyataan</a:t>
            </a:r>
            <a:r>
              <a:rPr lang="en-ID" sz="1400" i="1" dirty="0"/>
              <a:t> </a:t>
            </a:r>
            <a:r>
              <a:rPr lang="en-ID" sz="1400" i="1" dirty="0" err="1"/>
              <a:t>bahwa</a:t>
            </a:r>
            <a:r>
              <a:rPr lang="en-ID" sz="1400" i="1" dirty="0"/>
              <a:t> </a:t>
            </a:r>
            <a:r>
              <a:rPr lang="en-ID" sz="1400" i="1" dirty="0" err="1"/>
              <a:t>birokrasi</a:t>
            </a:r>
            <a:r>
              <a:rPr lang="en-ID" sz="1400" i="1" dirty="0"/>
              <a:t> di </a:t>
            </a:r>
            <a:r>
              <a:rPr lang="en-ID" sz="1400" i="1" dirty="0" err="1"/>
              <a:t>lingkungan</a:t>
            </a:r>
            <a:r>
              <a:rPr lang="en-ID" sz="1400" i="1" dirty="0"/>
              <a:t> </a:t>
            </a:r>
            <a:r>
              <a:rPr lang="en-ID" sz="1400" i="1" dirty="0" err="1"/>
              <a:t>pemerintahan</a:t>
            </a:r>
            <a:r>
              <a:rPr lang="en-ID" sz="1400" i="1" dirty="0"/>
              <a:t> </a:t>
            </a:r>
            <a:r>
              <a:rPr lang="en-ID" sz="1400" i="1" dirty="0" err="1"/>
              <a:t>dinilai</a:t>
            </a:r>
            <a:r>
              <a:rPr lang="en-ID" sz="1400" i="1" dirty="0"/>
              <a:t> </a:t>
            </a:r>
            <a:r>
              <a:rPr lang="en-ID" sz="1400" i="1" dirty="0" err="1"/>
              <a:t>tidak</a:t>
            </a:r>
            <a:r>
              <a:rPr lang="en-ID" sz="1400" i="1" dirty="0"/>
              <a:t> </a:t>
            </a:r>
            <a:r>
              <a:rPr lang="en-ID" sz="1400" i="1" dirty="0" err="1"/>
              <a:t>dapat</a:t>
            </a:r>
            <a:r>
              <a:rPr lang="en-ID" sz="1400" i="1" dirty="0"/>
              <a:t> </a:t>
            </a:r>
            <a:r>
              <a:rPr lang="en-ID" sz="1400" i="1" dirty="0" err="1"/>
              <a:t>lagi</a:t>
            </a:r>
            <a:r>
              <a:rPr lang="en-ID" sz="1400" i="1" dirty="0"/>
              <a:t> </a:t>
            </a:r>
            <a:r>
              <a:rPr lang="en-ID" sz="1400" i="1" dirty="0" err="1"/>
              <a:t>memenuhi</a:t>
            </a:r>
            <a:r>
              <a:rPr lang="en-ID" sz="1400" i="1" dirty="0"/>
              <a:t> </a:t>
            </a:r>
            <a:r>
              <a:rPr lang="en-ID" sz="1400" i="1" dirty="0" err="1"/>
              <a:t>tuntutan</a:t>
            </a:r>
            <a:r>
              <a:rPr lang="en-ID" sz="1400" i="1" dirty="0"/>
              <a:t> </a:t>
            </a:r>
            <a:r>
              <a:rPr lang="en-ID" sz="1400" i="1" dirty="0" err="1"/>
              <a:t>kebutuhan</a:t>
            </a:r>
            <a:r>
              <a:rPr lang="en-ID" sz="1400" i="1" dirty="0"/>
              <a:t> </a:t>
            </a:r>
            <a:r>
              <a:rPr lang="en-ID" sz="1400" i="1" dirty="0" err="1"/>
              <a:t>akan</a:t>
            </a:r>
            <a:r>
              <a:rPr lang="en-ID" sz="1400" i="1" dirty="0"/>
              <a:t> </a:t>
            </a:r>
            <a:r>
              <a:rPr lang="en-ID" sz="1400" i="1" dirty="0" err="1"/>
              <a:t>pelayanan</a:t>
            </a:r>
            <a:r>
              <a:rPr lang="en-ID" sz="1400" i="1" dirty="0"/>
              <a:t> </a:t>
            </a:r>
            <a:r>
              <a:rPr lang="en-ID" sz="1400" i="1" dirty="0" err="1"/>
              <a:t>umum</a:t>
            </a:r>
            <a:r>
              <a:rPr lang="en-ID" sz="1400" i="1" dirty="0"/>
              <a:t> </a:t>
            </a:r>
            <a:r>
              <a:rPr lang="en-ID" sz="1400" i="1" dirty="0" err="1"/>
              <a:t>dengan</a:t>
            </a:r>
            <a:r>
              <a:rPr lang="en-ID" sz="1400" i="1" dirty="0"/>
              <a:t> </a:t>
            </a:r>
            <a:r>
              <a:rPr lang="en-ID" sz="1400" i="1" dirty="0" err="1"/>
              <a:t>standar</a:t>
            </a:r>
            <a:r>
              <a:rPr lang="en-ID" sz="1400" i="1" dirty="0"/>
              <a:t> </a:t>
            </a:r>
            <a:r>
              <a:rPr lang="en-ID" sz="1400" i="1" dirty="0" err="1"/>
              <a:t>mutu</a:t>
            </a:r>
            <a:r>
              <a:rPr lang="en-ID" sz="1400" i="1" dirty="0"/>
              <a:t> yang </a:t>
            </a:r>
            <a:r>
              <a:rPr lang="en-ID" sz="1400" i="1" dirty="0" err="1"/>
              <a:t>semakin</a:t>
            </a:r>
            <a:r>
              <a:rPr lang="en-ID" sz="1400" i="1" dirty="0"/>
              <a:t> </a:t>
            </a:r>
            <a:r>
              <a:rPr lang="en-ID" sz="1400" i="1" dirty="0" err="1"/>
              <a:t>meningkat</a:t>
            </a:r>
            <a:r>
              <a:rPr lang="en-ID" sz="1400" i="1" dirty="0"/>
              <a:t> dan </a:t>
            </a:r>
            <a:r>
              <a:rPr lang="en-ID" sz="1400" i="1" dirty="0" err="1"/>
              <a:t>diharapkan</a:t>
            </a:r>
            <a:r>
              <a:rPr lang="en-ID" sz="1400" i="1" dirty="0"/>
              <a:t> </a:t>
            </a:r>
            <a:r>
              <a:rPr lang="en-ID" sz="1400" i="1" dirty="0" err="1"/>
              <a:t>semakin</a:t>
            </a:r>
            <a:r>
              <a:rPr lang="en-ID" sz="1400" i="1" dirty="0"/>
              <a:t> </a:t>
            </a:r>
            <a:r>
              <a:rPr lang="en-ID" sz="1400" i="1" dirty="0" err="1"/>
              <a:t>efisien</a:t>
            </a:r>
            <a:r>
              <a:rPr lang="en-ID" sz="1400" i="1" dirty="0"/>
              <a:t> dan </a:t>
            </a:r>
            <a:r>
              <a:rPr lang="en-ID" sz="1400" i="1" dirty="0" err="1"/>
              <a:t>efektif</a:t>
            </a:r>
            <a:endParaRPr lang="en-ID" sz="1400" i="1" dirty="0"/>
          </a:p>
          <a:p>
            <a:pPr marL="0" lvl="0" indent="0">
              <a:buNone/>
            </a:pPr>
            <a:r>
              <a:rPr lang="en-ID" sz="1400" dirty="0"/>
              <a:t>- </a:t>
            </a:r>
            <a:r>
              <a:rPr lang="en-ID" sz="1400" dirty="0" err="1"/>
              <a:t>Jimly</a:t>
            </a:r>
            <a:r>
              <a:rPr lang="en-ID" sz="1400" dirty="0"/>
              <a:t> </a:t>
            </a:r>
            <a:r>
              <a:rPr lang="en-ID" sz="1400" dirty="0" err="1"/>
              <a:t>Asshiddiqie</a:t>
            </a:r>
            <a:r>
              <a:rPr lang="en-ID" sz="1400" dirty="0"/>
              <a:t>-</a:t>
            </a:r>
            <a:endParaRPr sz="1400" dirty="0"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000" dirty="0" err="1"/>
              <a:t>Kerangka</a:t>
            </a:r>
            <a:r>
              <a:rPr lang="en-ID" sz="3000" dirty="0"/>
              <a:t> </a:t>
            </a:r>
            <a:r>
              <a:rPr lang="en-ID" sz="3000" dirty="0" err="1"/>
              <a:t>Konseptual</a:t>
            </a:r>
            <a:r>
              <a:rPr lang="en-ID" sz="3000" dirty="0"/>
              <a:t> </a:t>
            </a:r>
            <a:r>
              <a:rPr lang="en-ID" sz="3000" dirty="0" err="1"/>
              <a:t>Pembentukan</a:t>
            </a:r>
            <a:r>
              <a:rPr lang="en-ID" sz="3000" dirty="0"/>
              <a:t> Lembaga Negara </a:t>
            </a:r>
            <a:r>
              <a:rPr lang="en-ID" sz="3000" dirty="0" err="1"/>
              <a:t>Independen</a:t>
            </a:r>
            <a:endParaRPr sz="3000" dirty="0"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en-US" dirty="0" err="1"/>
              <a:t>Demokrasi</a:t>
            </a:r>
            <a:r>
              <a:rPr lang="en-US" dirty="0"/>
              <a:t> </a:t>
            </a:r>
            <a:r>
              <a:rPr lang="en-US" dirty="0" err="1"/>
              <a:t>Konstitusional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peletak</a:t>
            </a:r>
            <a:r>
              <a:rPr lang="en-US" dirty="0"/>
              <a:t> </a:t>
            </a:r>
            <a:r>
              <a:rPr lang="en-US" dirty="0" err="1"/>
              <a:t>dasar</a:t>
            </a:r>
            <a:endParaRPr lang="en-US" dirty="0"/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en-US" dirty="0" err="1"/>
              <a:t>Bagian</a:t>
            </a:r>
            <a:r>
              <a:rPr lang="en-US" dirty="0"/>
              <a:t> integral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kekuasaan</a:t>
            </a:r>
            <a:endParaRPr lang="en-US" dirty="0"/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endParaRPr dirty="0"/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517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Demokrasi</a:t>
            </a:r>
            <a:r>
              <a:rPr lang="en-ID" dirty="0"/>
              <a:t> </a:t>
            </a:r>
            <a:r>
              <a:rPr lang="en-ID" dirty="0" err="1"/>
              <a:t>Konstitusional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Peletak</a:t>
            </a:r>
            <a:r>
              <a:rPr lang="en-ID" dirty="0"/>
              <a:t> Dasar </a:t>
            </a:r>
            <a:endParaRPr dirty="0"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dirty="0" err="1"/>
              <a:t>Kelahiran</a:t>
            </a:r>
            <a:r>
              <a:rPr lang="en-US" dirty="0"/>
              <a:t> organ </a:t>
            </a:r>
            <a:r>
              <a:rPr lang="en-US" dirty="0" err="1"/>
              <a:t>baru</a:t>
            </a:r>
            <a:r>
              <a:rPr lang="en-US" dirty="0"/>
              <a:t> negara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ide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pembatasan</a:t>
            </a:r>
            <a:r>
              <a:rPr lang="en-US" dirty="0"/>
              <a:t> dan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 negara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manifestasi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demokrasi</a:t>
            </a:r>
            <a:r>
              <a:rPr lang="en-US" dirty="0"/>
              <a:t> </a:t>
            </a:r>
            <a:r>
              <a:rPr lang="en-US" dirty="0" err="1"/>
              <a:t>konstitusional</a:t>
            </a:r>
            <a:r>
              <a:rPr lang="en-US" dirty="0"/>
              <a:t>.  </a:t>
            </a:r>
            <a:endParaRPr dirty="0"/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6F3E-1130-4D4C-AB0A-A97B26FA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Bagian</a:t>
            </a:r>
            <a:r>
              <a:rPr lang="en-US" dirty="0"/>
              <a:t> integral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kekuasaan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5C05B-E92E-44E7-9E8A-0E4B2F2F6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300" dirty="0" err="1"/>
              <a:t>Semakin</a:t>
            </a:r>
            <a:r>
              <a:rPr lang="en-US" sz="2300" dirty="0"/>
              <a:t> </a:t>
            </a:r>
            <a:r>
              <a:rPr lang="en-US" sz="2300" dirty="0" err="1"/>
              <a:t>kompleksnya</a:t>
            </a:r>
            <a:r>
              <a:rPr lang="en-US" sz="2300" dirty="0"/>
              <a:t> </a:t>
            </a:r>
            <a:r>
              <a:rPr lang="en-US" sz="2300" dirty="0" err="1"/>
              <a:t>sistem</a:t>
            </a:r>
            <a:r>
              <a:rPr lang="en-US" sz="2300" dirty="0"/>
              <a:t> </a:t>
            </a:r>
            <a:r>
              <a:rPr lang="en-US" sz="2300" dirty="0" err="1"/>
              <a:t>ketatanegaraan</a:t>
            </a:r>
            <a:r>
              <a:rPr lang="en-US" sz="2300" dirty="0"/>
              <a:t>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kewajiban</a:t>
            </a:r>
            <a:r>
              <a:rPr lang="en-US" sz="2300" dirty="0"/>
              <a:t> negara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mengurus</a:t>
            </a:r>
            <a:r>
              <a:rPr lang="en-US" sz="2300" dirty="0"/>
              <a:t> </a:t>
            </a:r>
            <a:r>
              <a:rPr lang="en-US" sz="2300" dirty="0" err="1"/>
              <a:t>warganegaranya</a:t>
            </a:r>
            <a:r>
              <a:rPr lang="en-US" sz="2300" dirty="0"/>
              <a:t> </a:t>
            </a:r>
            <a:r>
              <a:rPr lang="en-US" sz="2300" dirty="0" err="1"/>
              <a:t>kehadiran</a:t>
            </a:r>
            <a:r>
              <a:rPr lang="en-US" sz="2300" dirty="0"/>
              <a:t> Lembaga negara yang </a:t>
            </a:r>
            <a:r>
              <a:rPr lang="en-US" sz="2300" dirty="0" err="1"/>
              <a:t>bersifat</a:t>
            </a:r>
            <a:r>
              <a:rPr lang="en-US" sz="2300" dirty="0"/>
              <a:t> administrative </a:t>
            </a:r>
            <a:r>
              <a:rPr lang="en-US" sz="2300" dirty="0" err="1"/>
              <a:t>telah</a:t>
            </a:r>
            <a:r>
              <a:rPr lang="en-US" sz="2300" dirty="0"/>
              <a:t> </a:t>
            </a:r>
            <a:r>
              <a:rPr lang="en-US" sz="2300" dirty="0" err="1"/>
              <a:t>menempatkan</a:t>
            </a:r>
            <a:r>
              <a:rPr lang="en-US" sz="2300" dirty="0"/>
              <a:t> </a:t>
            </a:r>
            <a:r>
              <a:rPr lang="en-US" sz="2300" dirty="0" err="1"/>
              <a:t>lahirnya</a:t>
            </a:r>
            <a:r>
              <a:rPr lang="en-US" sz="2300" dirty="0"/>
              <a:t> ide </a:t>
            </a:r>
            <a:r>
              <a:rPr lang="en-US" sz="2300" dirty="0" err="1"/>
              <a:t>akan</a:t>
            </a:r>
            <a:r>
              <a:rPr lang="en-US" sz="2300" dirty="0"/>
              <a:t> </a:t>
            </a:r>
            <a:r>
              <a:rPr lang="en-US" sz="2300" dirty="0" err="1"/>
              <a:t>eksistensi</a:t>
            </a:r>
            <a:r>
              <a:rPr lang="en-US" sz="2300" dirty="0"/>
              <a:t> </a:t>
            </a:r>
            <a:r>
              <a:rPr lang="en-US" sz="2300" b="1" i="1" dirty="0" err="1"/>
              <a:t>cabang</a:t>
            </a:r>
            <a:r>
              <a:rPr lang="en-US" sz="2300" b="1" i="1" dirty="0"/>
              <a:t> </a:t>
            </a:r>
            <a:r>
              <a:rPr lang="en-US" sz="2300" b="1" i="1" dirty="0" err="1"/>
              <a:t>kekuasaan</a:t>
            </a:r>
            <a:r>
              <a:rPr lang="en-US" sz="2300" b="1" i="1" dirty="0"/>
              <a:t> </a:t>
            </a:r>
            <a:r>
              <a:rPr lang="en-US" sz="2300" b="1" i="1" dirty="0" err="1"/>
              <a:t>keempat</a:t>
            </a:r>
            <a:endParaRPr lang="en-ID" sz="2300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3DAC8-B424-4DF0-BB3A-1BD96689A9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0132515"/>
      </p:ext>
    </p:extLst>
  </p:cSld>
  <p:clrMapOvr>
    <a:masterClrMapping/>
  </p:clrMapOvr>
</p:sld>
</file>

<file path=ppt/theme/theme1.xml><?xml version="1.0" encoding="utf-8"?>
<a:theme xmlns:a="http://schemas.openxmlformats.org/drawingml/2006/main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38C22"/>
      </a:accent2>
      <a:accent3>
        <a:srgbClr val="202024"/>
      </a:accent3>
      <a:accent4>
        <a:srgbClr val="626269"/>
      </a:accent4>
      <a:accent5>
        <a:srgbClr val="9A9AA2"/>
      </a:accent5>
      <a:accent6>
        <a:srgbClr val="D5CFC1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253</Words>
  <Application>Microsoft Office PowerPoint</Application>
  <PresentationFormat>On-screen Show (16:9)</PresentationFormat>
  <Paragraphs>20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Bookman Old Style</vt:lpstr>
      <vt:lpstr>Courier New</vt:lpstr>
      <vt:lpstr>Raleway</vt:lpstr>
      <vt:lpstr>Work Sans Regular</vt:lpstr>
      <vt:lpstr>Raleway Thin</vt:lpstr>
      <vt:lpstr>Calibri</vt:lpstr>
      <vt:lpstr>Arial</vt:lpstr>
      <vt:lpstr>Pisanio template</vt:lpstr>
      <vt:lpstr>Pembentukan Lembaga Negara Independen</vt:lpstr>
      <vt:lpstr>PowerPoint Presentation</vt:lpstr>
      <vt:lpstr>PowerPoint Presentation</vt:lpstr>
      <vt:lpstr>PowerPoint Presentation</vt:lpstr>
      <vt:lpstr>Kerangka Konseptual Pembentukan Lembaga Negara Independen</vt:lpstr>
      <vt:lpstr>Demokrasi Konstitusional sebagai Peletak Dasar </vt:lpstr>
      <vt:lpstr>Bagian integral dari pembagian kekuasaan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Pembentukan Lembaga Negara Independen</dc:title>
  <dc:creator>LENOVO</dc:creator>
  <cp:lastModifiedBy>LENOVO</cp:lastModifiedBy>
  <cp:revision>3</cp:revision>
  <dcterms:modified xsi:type="dcterms:W3CDTF">2021-10-28T09:40:02Z</dcterms:modified>
</cp:coreProperties>
</file>