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196" autoAdjust="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9A3871-B239-48E3-BB95-15FDC30FA383}" type="datetimeFigureOut">
              <a:rPr lang="en-ID" smtClean="0"/>
              <a:t>12/10/2024</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89BBFB-EB92-4F2E-9B8B-5E5CB0AAB8E4}" type="slidenum">
              <a:rPr lang="en-ID" smtClean="0"/>
              <a:t>‹#›</a:t>
            </a:fld>
            <a:endParaRPr lang="en-ID"/>
          </a:p>
        </p:txBody>
      </p:sp>
    </p:spTree>
    <p:extLst>
      <p:ext uri="{BB962C8B-B14F-4D97-AF65-F5344CB8AC3E}">
        <p14:creationId xmlns:p14="http://schemas.microsoft.com/office/powerpoint/2010/main" val="2340120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a:t>"Pertama-tama, mari kita mulai dengan memahami apa itu etnomatematika. Etnomatematika adalah studi tentang bagaimana konsep matematika dikembangkan dan diterapkan dalam konteks budaya tertentu. Ini mencakup cara masyarakat menggunakan matematika dalam kehidupan sehari-hari mereka."</a:t>
            </a:r>
          </a:p>
          <a:p>
            <a:r>
              <a:rPr lang="en-ID" b="1"/>
              <a:t>Pentingnya Etnomatematika</a:t>
            </a:r>
            <a:r>
              <a:rPr lang="en-ID"/>
              <a:t> "Kenapa etnomatematika penting? Dengan mengintegrasikan etnomatematika, kita dapat membuat pembelajaran matematika lebih relevan dan menarik bagi siswa. Ini membantu menjembatani kesenjangan antara teori matematika dan praktik nyata dalam kehidupan mereka, sekaligus menghargai keragaman budaya."</a:t>
            </a:r>
          </a:p>
          <a:p>
            <a:endParaRPr lang="en-ID"/>
          </a:p>
        </p:txBody>
      </p:sp>
      <p:sp>
        <p:nvSpPr>
          <p:cNvPr id="4" name="Slide Number Placeholder 3"/>
          <p:cNvSpPr>
            <a:spLocks noGrp="1"/>
          </p:cNvSpPr>
          <p:nvPr>
            <p:ph type="sldNum" sz="quarter" idx="5"/>
          </p:nvPr>
        </p:nvSpPr>
        <p:spPr/>
        <p:txBody>
          <a:bodyPr/>
          <a:lstStyle/>
          <a:p>
            <a:fld id="{A289BBFB-EB92-4F2E-9B8B-5E5CB0AAB8E4}" type="slidenum">
              <a:rPr lang="en-ID" smtClean="0"/>
              <a:t>2</a:t>
            </a:fld>
            <a:endParaRPr lang="en-ID"/>
          </a:p>
        </p:txBody>
      </p:sp>
    </p:spTree>
    <p:extLst>
      <p:ext uri="{BB962C8B-B14F-4D97-AF65-F5344CB8AC3E}">
        <p14:creationId xmlns:p14="http://schemas.microsoft.com/office/powerpoint/2010/main" val="3426262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b="1"/>
              <a:t>Definisi</a:t>
            </a:r>
            <a:r>
              <a:rPr lang="en-ID"/>
              <a:t> "Etnomatematika adalah bidang studi yang fokus pada cara-cara berbeda yang digunakan berbagai budaya untuk memahami dan mempraktikkan matematika. Ini meliputi pengembangan dan penerapan konsep matematika dalam konteks budaya yang unik."</a:t>
            </a:r>
          </a:p>
          <a:p>
            <a:endParaRPr lang="en-ID" b="1"/>
          </a:p>
          <a:p>
            <a:r>
              <a:rPr lang="en-ID" b="1"/>
              <a:t>Contoh Konkrit</a:t>
            </a:r>
            <a:r>
              <a:rPr lang="en-ID"/>
              <a:t> "Contoh konkret dari etnomatematika termasuk pola batik yang mengandung prinsip simetri dan fraktal, serta sistem pengukuran tradisional seperti 'batang' dalam masyarakat tertentu. Setiap contoh ini menunjukkan bagaimana matematika diterapkan dalam budaya tertentu."</a:t>
            </a:r>
          </a:p>
        </p:txBody>
      </p:sp>
      <p:sp>
        <p:nvSpPr>
          <p:cNvPr id="4" name="Slide Number Placeholder 3"/>
          <p:cNvSpPr>
            <a:spLocks noGrp="1"/>
          </p:cNvSpPr>
          <p:nvPr>
            <p:ph type="sldNum" sz="quarter" idx="5"/>
          </p:nvPr>
        </p:nvSpPr>
        <p:spPr/>
        <p:txBody>
          <a:bodyPr/>
          <a:lstStyle/>
          <a:p>
            <a:fld id="{A289BBFB-EB92-4F2E-9B8B-5E5CB0AAB8E4}" type="slidenum">
              <a:rPr lang="en-ID" smtClean="0"/>
              <a:t>3</a:t>
            </a:fld>
            <a:endParaRPr lang="en-ID"/>
          </a:p>
        </p:txBody>
      </p:sp>
    </p:spTree>
    <p:extLst>
      <p:ext uri="{BB962C8B-B14F-4D97-AF65-F5344CB8AC3E}">
        <p14:creationId xmlns:p14="http://schemas.microsoft.com/office/powerpoint/2010/main" val="307735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b="1"/>
              <a:t>Pentingnya Integrasi</a:t>
            </a:r>
            <a:r>
              <a:rPr lang="en-ID"/>
              <a:t> "Integrasi etnomatematika dalam kurikulum penting karena mengaitkan matematika dengan konteks budaya siswa. Ini membuat pembelajaran lebih relevan dan memotivasi siswa dengan menunjukkan bagaimana matematika diterapkan dalam kehidupan mereka sehari-hari."</a:t>
            </a:r>
          </a:p>
          <a:p>
            <a:r>
              <a:rPr lang="en-ID" b="1"/>
              <a:t>Tujuan Integrasi</a:t>
            </a:r>
            <a:r>
              <a:rPr lang="en-ID"/>
              <a:t> "Tujuan utama dari integrasi ini adalah untuk menjembatani teori matematika dengan praktik budaya yang dikenal siswa, meningkatkan minat mereka terhadap matematika, dan memperkuat pemahaman mereka tentang konsep matematika."</a:t>
            </a:r>
          </a:p>
          <a:p>
            <a:endParaRPr lang="en-ID"/>
          </a:p>
        </p:txBody>
      </p:sp>
      <p:sp>
        <p:nvSpPr>
          <p:cNvPr id="4" name="Slide Number Placeholder 3"/>
          <p:cNvSpPr>
            <a:spLocks noGrp="1"/>
          </p:cNvSpPr>
          <p:nvPr>
            <p:ph type="sldNum" sz="quarter" idx="5"/>
          </p:nvPr>
        </p:nvSpPr>
        <p:spPr/>
        <p:txBody>
          <a:bodyPr/>
          <a:lstStyle/>
          <a:p>
            <a:fld id="{A289BBFB-EB92-4F2E-9B8B-5E5CB0AAB8E4}" type="slidenum">
              <a:rPr lang="en-ID" smtClean="0"/>
              <a:t>4</a:t>
            </a:fld>
            <a:endParaRPr lang="en-ID"/>
          </a:p>
        </p:txBody>
      </p:sp>
    </p:spTree>
    <p:extLst>
      <p:ext uri="{BB962C8B-B14F-4D97-AF65-F5344CB8AC3E}">
        <p14:creationId xmlns:p14="http://schemas.microsoft.com/office/powerpoint/2010/main" val="854437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b="1"/>
              <a:t>Pendekatan Kontekstual</a:t>
            </a:r>
            <a:r>
              <a:rPr lang="en-ID"/>
              <a:t> "Pendekatan kontekstual melibatkan penggunaan masalah matematika yang berkaitan dengan budaya lokal siswa. Misalnya, kita bisa menggunakan pola batik untuk mengajarkan konsep simetri atau pola."</a:t>
            </a:r>
          </a:p>
          <a:p>
            <a:r>
              <a:rPr lang="en-ID" b="1"/>
              <a:t>Proyek Kelas</a:t>
            </a:r>
            <a:r>
              <a:rPr lang="en-ID"/>
              <a:t> "Salah satu cara untuk menerapkan etnomatematika adalah melalui proyek kelas. Siswa bisa melakukan penelitian tentang penggunaan matematika dalam budaya mereka dan mempresentasikan temuan mereka, misalnya, analisis pola budaya atau desain arsitektur tradisional."</a:t>
            </a:r>
          </a:p>
          <a:p>
            <a:r>
              <a:rPr lang="en-ID" b="1"/>
              <a:t>Kolaborasi dengan Komunitas</a:t>
            </a:r>
            <a:r>
              <a:rPr lang="en-ID"/>
              <a:t> "Melibatkan anggota komunitas atau ahli budaya lokal juga sangat bermanfaat. Mereka bisa berbagi pengetahuan tentang praktik matematika dalam budaya mereka, memberikan wawasan yang lebih mendalam dan memperkaya pengalaman belajar siswa."</a:t>
            </a:r>
          </a:p>
        </p:txBody>
      </p:sp>
      <p:sp>
        <p:nvSpPr>
          <p:cNvPr id="4" name="Slide Number Placeholder 3"/>
          <p:cNvSpPr>
            <a:spLocks noGrp="1"/>
          </p:cNvSpPr>
          <p:nvPr>
            <p:ph type="sldNum" sz="quarter" idx="5"/>
          </p:nvPr>
        </p:nvSpPr>
        <p:spPr/>
        <p:txBody>
          <a:bodyPr/>
          <a:lstStyle/>
          <a:p>
            <a:fld id="{A289BBFB-EB92-4F2E-9B8B-5E5CB0AAB8E4}" type="slidenum">
              <a:rPr lang="en-ID" smtClean="0"/>
              <a:t>5</a:t>
            </a:fld>
            <a:endParaRPr lang="en-ID"/>
          </a:p>
        </p:txBody>
      </p:sp>
    </p:spTree>
    <p:extLst>
      <p:ext uri="{BB962C8B-B14F-4D97-AF65-F5344CB8AC3E}">
        <p14:creationId xmlns:p14="http://schemas.microsoft.com/office/powerpoint/2010/main" val="50644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b="1"/>
              <a:t>Pola Batik</a:t>
            </a:r>
            <a:r>
              <a:rPr lang="en-ID"/>
              <a:t> "Salah satu contoh implementasi etnomatematika di Indonesia adalah pola batik. Pola batik seringkali mengandung konsep matematika seperti simetri, fraktal, dan tessellasi, yang bisa digunakan untuk mengajarkan konsep-konsep ini dengan cara yang menarik."</a:t>
            </a:r>
          </a:p>
          <a:p>
            <a:r>
              <a:rPr lang="en-ID" b="1"/>
              <a:t>Rumah Adat</a:t>
            </a:r>
            <a:r>
              <a:rPr lang="en-ID"/>
              <a:t> "Desain rumah adat Indonesia adalah contoh lain yang baik. Prinsip-prinsip geometri diterapkan dalam desain rumah adat, dan ini bisa digunakan untuk mengajarkan konsep-konsep geometri dengan cara yang relevan."</a:t>
            </a:r>
          </a:p>
          <a:p>
            <a:r>
              <a:rPr lang="en-ID" b="1"/>
              <a:t>Sistem Pengukuran Tradisional</a:t>
            </a:r>
            <a:r>
              <a:rPr lang="en-ID"/>
              <a:t> "Sistem pengukuran tradisional, seperti 'batang,' juga merupakan contoh yang relevan. Kita bisa menggunakan sistem ini dalam pengajaran matematika untuk menunjukkan perbedaan dengan sistem metrik dan memperkenalkan konsep pengukuran dalam konteks budaya."</a:t>
            </a:r>
          </a:p>
          <a:p>
            <a:endParaRPr lang="en-ID"/>
          </a:p>
        </p:txBody>
      </p:sp>
      <p:sp>
        <p:nvSpPr>
          <p:cNvPr id="4" name="Slide Number Placeholder 3"/>
          <p:cNvSpPr>
            <a:spLocks noGrp="1"/>
          </p:cNvSpPr>
          <p:nvPr>
            <p:ph type="sldNum" sz="quarter" idx="5"/>
          </p:nvPr>
        </p:nvSpPr>
        <p:spPr/>
        <p:txBody>
          <a:bodyPr/>
          <a:lstStyle/>
          <a:p>
            <a:fld id="{A289BBFB-EB92-4F2E-9B8B-5E5CB0AAB8E4}" type="slidenum">
              <a:rPr lang="en-ID" smtClean="0"/>
              <a:t>6</a:t>
            </a:fld>
            <a:endParaRPr lang="en-ID"/>
          </a:p>
        </p:txBody>
      </p:sp>
    </p:spTree>
    <p:extLst>
      <p:ext uri="{BB962C8B-B14F-4D97-AF65-F5344CB8AC3E}">
        <p14:creationId xmlns:p14="http://schemas.microsoft.com/office/powerpoint/2010/main" val="287109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b="1"/>
              <a:t>Manfaat Integrasi</a:t>
            </a:r>
            <a:r>
              <a:rPr lang="en-ID"/>
              <a:t> "Secara keseluruhan, integrasi etnomatematika dalam kurikulum membawa banyak manfaat, seperti meningkatkan relevansi pembelajaran, memotivasi siswa, dan memperdalam pemahaman mereka terhadap konsep matematika.“</a:t>
            </a:r>
          </a:p>
          <a:p>
            <a:endParaRPr lang="en-ID"/>
          </a:p>
          <a:p>
            <a:r>
              <a:rPr lang="en-ID" b="1"/>
              <a:t>Langkah Selanjutnya</a:t>
            </a:r>
            <a:r>
              <a:rPr lang="en-ID"/>
              <a:t> "Untuk langkah selanjutnya, kita perlu fokus pada pengembangan kurikulum berbasis etnomatematika dan melaksanakan program pelatihan bagi pendidik. Evaluasi dan penyesuaian kurikulum secara berkala juga penting untuk memastikan efektivitasnya."</a:t>
            </a:r>
          </a:p>
        </p:txBody>
      </p:sp>
      <p:sp>
        <p:nvSpPr>
          <p:cNvPr id="4" name="Slide Number Placeholder 3"/>
          <p:cNvSpPr>
            <a:spLocks noGrp="1"/>
          </p:cNvSpPr>
          <p:nvPr>
            <p:ph type="sldNum" sz="quarter" idx="5"/>
          </p:nvPr>
        </p:nvSpPr>
        <p:spPr/>
        <p:txBody>
          <a:bodyPr/>
          <a:lstStyle/>
          <a:p>
            <a:fld id="{A289BBFB-EB92-4F2E-9B8B-5E5CB0AAB8E4}" type="slidenum">
              <a:rPr lang="en-ID" smtClean="0"/>
              <a:t>7</a:t>
            </a:fld>
            <a:endParaRPr lang="en-ID"/>
          </a:p>
        </p:txBody>
      </p:sp>
    </p:spTree>
    <p:extLst>
      <p:ext uri="{BB962C8B-B14F-4D97-AF65-F5344CB8AC3E}">
        <p14:creationId xmlns:p14="http://schemas.microsoft.com/office/powerpoint/2010/main" val="4283557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839F738-038D-4B6E-A477-98EAFB3C2AEB}" type="datetimeFigureOut">
              <a:rPr lang="en-ID" smtClean="0"/>
              <a:t>12/10/2024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59A8551-BF49-427D-A6A0-1621E70109FA}" type="slidenum">
              <a:rPr lang="en-ID" smtClean="0"/>
              <a:t>‹#›</a:t>
            </a:fld>
            <a:endParaRPr lang="en-ID"/>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0692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9F738-038D-4B6E-A477-98EAFB3C2AEB}" type="datetimeFigureOut">
              <a:rPr lang="en-ID" smtClean="0"/>
              <a:t>12/10/2024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39444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9F738-038D-4B6E-A477-98EAFB3C2AEB}" type="datetimeFigureOut">
              <a:rPr lang="en-ID" smtClean="0"/>
              <a:t>12/10/2024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59A8551-BF49-427D-A6A0-1621E70109FA}" type="slidenum">
              <a:rPr lang="en-ID" smtClean="0"/>
              <a:t>‹#›</a:t>
            </a:fld>
            <a:endParaRPr lang="en-ID"/>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98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9F738-038D-4B6E-A477-98EAFB3C2AEB}" type="datetimeFigureOut">
              <a:rPr lang="en-ID" smtClean="0"/>
              <a:t>12/10/2024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724383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39F738-038D-4B6E-A477-98EAFB3C2AEB}" type="datetimeFigureOut">
              <a:rPr lang="en-ID" smtClean="0"/>
              <a:t>12/10/2024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59A8551-BF49-427D-A6A0-1621E70109FA}" type="slidenum">
              <a:rPr lang="en-ID" smtClean="0"/>
              <a:t>‹#›</a:t>
            </a:fld>
            <a:endParaRPr lang="en-ID"/>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98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39F738-038D-4B6E-A477-98EAFB3C2AEB}" type="datetimeFigureOut">
              <a:rPr lang="en-ID" smtClean="0"/>
              <a:t>12/10/2024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83465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39F738-038D-4B6E-A477-98EAFB3C2AEB}" type="datetimeFigureOut">
              <a:rPr lang="en-ID" smtClean="0"/>
              <a:t>12/10/2024</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3165764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39F738-038D-4B6E-A477-98EAFB3C2AEB}" type="datetimeFigureOut">
              <a:rPr lang="en-ID" smtClean="0"/>
              <a:t>12/10/2024</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582494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9F738-038D-4B6E-A477-98EAFB3C2AEB}" type="datetimeFigureOut">
              <a:rPr lang="en-ID" smtClean="0"/>
              <a:t>12/10/2024</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374602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39F738-038D-4B6E-A477-98EAFB3C2AEB}" type="datetimeFigureOut">
              <a:rPr lang="en-ID" smtClean="0"/>
              <a:t>12/10/2024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59A8551-BF49-427D-A6A0-1621E70109FA}" type="slidenum">
              <a:rPr lang="en-ID" smtClean="0"/>
              <a:t>‹#›</a:t>
            </a:fld>
            <a:endParaRPr lang="en-ID"/>
          </a:p>
        </p:txBody>
      </p:sp>
    </p:spTree>
    <p:extLst>
      <p:ext uri="{BB962C8B-B14F-4D97-AF65-F5344CB8AC3E}">
        <p14:creationId xmlns:p14="http://schemas.microsoft.com/office/powerpoint/2010/main" val="1449642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39F738-038D-4B6E-A477-98EAFB3C2AEB}" type="datetimeFigureOut">
              <a:rPr lang="en-ID" smtClean="0"/>
              <a:t>12/10/2024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59A8551-BF49-427D-A6A0-1621E70109FA}" type="slidenum">
              <a:rPr lang="en-ID" smtClean="0"/>
              <a:t>‹#›</a:t>
            </a:fld>
            <a:endParaRPr lang="en-ID"/>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151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839F738-038D-4B6E-A477-98EAFB3C2AEB}" type="datetimeFigureOut">
              <a:rPr lang="en-ID" smtClean="0"/>
              <a:t>12/10/2024</a:t>
            </a:fld>
            <a:endParaRPr lang="en-ID"/>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D"/>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59A8551-BF49-427D-A6A0-1621E70109FA}" type="slidenum">
              <a:rPr lang="en-ID" smtClean="0"/>
              <a:t>‹#›</a:t>
            </a:fld>
            <a:endParaRPr lang="en-ID"/>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77571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DB3A-3B6B-E571-5A21-F620DC2A38F8}"/>
              </a:ext>
            </a:extLst>
          </p:cNvPr>
          <p:cNvSpPr>
            <a:spLocks noGrp="1"/>
          </p:cNvSpPr>
          <p:nvPr>
            <p:ph type="ctrTitle"/>
          </p:nvPr>
        </p:nvSpPr>
        <p:spPr/>
        <p:txBody>
          <a:bodyPr>
            <a:normAutofit/>
          </a:bodyPr>
          <a:lstStyle/>
          <a:p>
            <a:r>
              <a:rPr lang="it-IT"/>
              <a:t>Integrasi Etnomatematika dalam Kurikulum di Indonesia</a:t>
            </a:r>
            <a:endParaRPr lang="en-ID"/>
          </a:p>
        </p:txBody>
      </p:sp>
      <p:sp>
        <p:nvSpPr>
          <p:cNvPr id="3" name="Subtitle 2">
            <a:extLst>
              <a:ext uri="{FF2B5EF4-FFF2-40B4-BE49-F238E27FC236}">
                <a16:creationId xmlns:a16="http://schemas.microsoft.com/office/drawing/2014/main" id="{03740EF6-110F-D5C8-9F5D-BDDE67ECE9CC}"/>
              </a:ext>
            </a:extLst>
          </p:cNvPr>
          <p:cNvSpPr>
            <a:spLocks noGrp="1"/>
          </p:cNvSpPr>
          <p:nvPr>
            <p:ph type="subTitle" idx="1"/>
          </p:nvPr>
        </p:nvSpPr>
        <p:spPr/>
        <p:txBody>
          <a:bodyPr/>
          <a:lstStyle/>
          <a:p>
            <a:r>
              <a:rPr lang="en-US"/>
              <a:t>ASDAR</a:t>
            </a:r>
          </a:p>
          <a:p>
            <a:r>
              <a:rPr lang="en-US"/>
              <a:t>JA’FARUDDIN</a:t>
            </a:r>
          </a:p>
          <a:p>
            <a:r>
              <a:rPr lang="en-US"/>
              <a:t>MUHAMMAD AMMAR NAUFAL</a:t>
            </a:r>
          </a:p>
          <a:p>
            <a:r>
              <a:rPr lang="en-US"/>
              <a:t>NUR WAHIDIN ASHARI</a:t>
            </a:r>
            <a:endParaRPr lang="en-ID"/>
          </a:p>
        </p:txBody>
      </p:sp>
    </p:spTree>
    <p:extLst>
      <p:ext uri="{BB962C8B-B14F-4D97-AF65-F5344CB8AC3E}">
        <p14:creationId xmlns:p14="http://schemas.microsoft.com/office/powerpoint/2010/main" val="225771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71CE1-D577-18BA-939C-3B8F938F6177}"/>
              </a:ext>
            </a:extLst>
          </p:cNvPr>
          <p:cNvSpPr>
            <a:spLocks noGrp="1"/>
          </p:cNvSpPr>
          <p:nvPr>
            <p:ph type="title"/>
          </p:nvPr>
        </p:nvSpPr>
        <p:spPr/>
        <p:txBody>
          <a:bodyPr/>
          <a:lstStyle/>
          <a:p>
            <a:r>
              <a:rPr lang="en-ID" b="1"/>
              <a:t>Pengantar</a:t>
            </a:r>
            <a:endParaRPr lang="en-ID"/>
          </a:p>
        </p:txBody>
      </p:sp>
      <p:sp>
        <p:nvSpPr>
          <p:cNvPr id="3" name="Content Placeholder 2">
            <a:extLst>
              <a:ext uri="{FF2B5EF4-FFF2-40B4-BE49-F238E27FC236}">
                <a16:creationId xmlns:a16="http://schemas.microsoft.com/office/drawing/2014/main" id="{3ADBDA5A-6FD9-0545-CA44-C37ADA38CC9F}"/>
              </a:ext>
            </a:extLst>
          </p:cNvPr>
          <p:cNvSpPr>
            <a:spLocks noGrp="1"/>
          </p:cNvSpPr>
          <p:nvPr>
            <p:ph idx="1"/>
          </p:nvPr>
        </p:nvSpPr>
        <p:spPr/>
        <p:txBody>
          <a:bodyPr/>
          <a:lstStyle/>
          <a:p>
            <a:pPr>
              <a:buFont typeface="Arial" panose="020B0604020202020204" pitchFamily="34" charset="0"/>
              <a:buChar char="•"/>
            </a:pPr>
            <a:r>
              <a:rPr lang="en-ID" b="1"/>
              <a:t>Apa itu Etnomatematika?</a:t>
            </a:r>
            <a:endParaRPr lang="en-ID"/>
          </a:p>
          <a:p>
            <a:pPr marL="742950" lvl="1" indent="-285750">
              <a:buFont typeface="Arial" panose="020B0604020202020204" pitchFamily="34" charset="0"/>
              <a:buChar char="•"/>
            </a:pPr>
            <a:r>
              <a:rPr lang="en-ID"/>
              <a:t>Studi tentang bagaimana matematika diterapkan dalam konteks budaya tertentu.</a:t>
            </a:r>
          </a:p>
          <a:p>
            <a:pPr>
              <a:buFont typeface="Arial" panose="020B0604020202020204" pitchFamily="34" charset="0"/>
              <a:buChar char="•"/>
            </a:pPr>
            <a:r>
              <a:rPr lang="en-ID" b="1"/>
              <a:t>Pentingnya Etnomatematika</a:t>
            </a:r>
            <a:endParaRPr lang="en-ID"/>
          </a:p>
          <a:p>
            <a:pPr marL="742950" lvl="1" indent="-285750">
              <a:buFont typeface="Arial" panose="020B0604020202020204" pitchFamily="34" charset="0"/>
              <a:buChar char="•"/>
            </a:pPr>
            <a:r>
              <a:rPr lang="en-ID"/>
              <a:t>Meningkatkan relevansi pendidikan matematika.</a:t>
            </a:r>
          </a:p>
          <a:p>
            <a:pPr marL="742950" lvl="1" indent="-285750">
              <a:buFont typeface="Arial" panose="020B0604020202020204" pitchFamily="34" charset="0"/>
              <a:buChar char="•"/>
            </a:pPr>
            <a:r>
              <a:rPr lang="en-ID"/>
              <a:t>Menghargai keberagaman budaya.</a:t>
            </a:r>
          </a:p>
          <a:p>
            <a:endParaRPr lang="en-ID"/>
          </a:p>
        </p:txBody>
      </p:sp>
    </p:spTree>
    <p:extLst>
      <p:ext uri="{BB962C8B-B14F-4D97-AF65-F5344CB8AC3E}">
        <p14:creationId xmlns:p14="http://schemas.microsoft.com/office/powerpoint/2010/main" val="55032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4227-50E8-59C9-5F9C-522354E666A2}"/>
              </a:ext>
            </a:extLst>
          </p:cNvPr>
          <p:cNvSpPr>
            <a:spLocks noGrp="1"/>
          </p:cNvSpPr>
          <p:nvPr>
            <p:ph type="title"/>
          </p:nvPr>
        </p:nvSpPr>
        <p:spPr/>
        <p:txBody>
          <a:bodyPr/>
          <a:lstStyle/>
          <a:p>
            <a:r>
              <a:rPr lang="en-ID" b="1"/>
              <a:t>Konsep Etnomatematika</a:t>
            </a:r>
            <a:endParaRPr lang="en-ID"/>
          </a:p>
        </p:txBody>
      </p:sp>
      <p:sp>
        <p:nvSpPr>
          <p:cNvPr id="3" name="Content Placeholder 2">
            <a:extLst>
              <a:ext uri="{FF2B5EF4-FFF2-40B4-BE49-F238E27FC236}">
                <a16:creationId xmlns:a16="http://schemas.microsoft.com/office/drawing/2014/main" id="{2BFF5D01-A606-F2DA-2E16-870DB5AC0E62}"/>
              </a:ext>
            </a:extLst>
          </p:cNvPr>
          <p:cNvSpPr>
            <a:spLocks noGrp="1"/>
          </p:cNvSpPr>
          <p:nvPr>
            <p:ph idx="1"/>
          </p:nvPr>
        </p:nvSpPr>
        <p:spPr/>
        <p:txBody>
          <a:bodyPr/>
          <a:lstStyle/>
          <a:p>
            <a:pPr>
              <a:buFont typeface="Arial" panose="020B0604020202020204" pitchFamily="34" charset="0"/>
              <a:buChar char="•"/>
            </a:pPr>
            <a:r>
              <a:rPr lang="en-ID" b="1"/>
              <a:t>Definisi</a:t>
            </a:r>
            <a:endParaRPr lang="en-ID"/>
          </a:p>
          <a:p>
            <a:pPr marL="742950" lvl="1" indent="-285750">
              <a:buFont typeface="Arial" panose="020B0604020202020204" pitchFamily="34" charset="0"/>
              <a:buChar char="•"/>
            </a:pPr>
            <a:r>
              <a:rPr lang="en-ID"/>
              <a:t>Matematika yang berkembang di dalam masyarakat dan budaya.</a:t>
            </a:r>
          </a:p>
          <a:p>
            <a:pPr>
              <a:buFont typeface="Arial" panose="020B0604020202020204" pitchFamily="34" charset="0"/>
              <a:buChar char="•"/>
            </a:pPr>
            <a:r>
              <a:rPr lang="en-ID" b="1"/>
              <a:t>Contoh Konkrit</a:t>
            </a:r>
            <a:endParaRPr lang="en-ID"/>
          </a:p>
          <a:p>
            <a:pPr marL="742950" lvl="1" indent="-285750">
              <a:buFont typeface="Arial" panose="020B0604020202020204" pitchFamily="34" charset="0"/>
              <a:buChar char="•"/>
            </a:pPr>
            <a:r>
              <a:rPr lang="en-ID"/>
              <a:t>Pola tekstil tradisional.</a:t>
            </a:r>
          </a:p>
          <a:p>
            <a:pPr marL="742950" lvl="1" indent="-285750">
              <a:buFont typeface="Arial" panose="020B0604020202020204" pitchFamily="34" charset="0"/>
              <a:buChar char="•"/>
            </a:pPr>
            <a:r>
              <a:rPr lang="en-ID"/>
              <a:t>Sistem pengukuran lokal.</a:t>
            </a:r>
          </a:p>
          <a:p>
            <a:endParaRPr lang="en-ID"/>
          </a:p>
        </p:txBody>
      </p:sp>
    </p:spTree>
    <p:extLst>
      <p:ext uri="{BB962C8B-B14F-4D97-AF65-F5344CB8AC3E}">
        <p14:creationId xmlns:p14="http://schemas.microsoft.com/office/powerpoint/2010/main" val="37639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E9D8B-39F8-C569-346E-8D14B7C2A6BF}"/>
              </a:ext>
            </a:extLst>
          </p:cNvPr>
          <p:cNvSpPr>
            <a:spLocks noGrp="1"/>
          </p:cNvSpPr>
          <p:nvPr>
            <p:ph type="title"/>
          </p:nvPr>
        </p:nvSpPr>
        <p:spPr/>
        <p:txBody>
          <a:bodyPr/>
          <a:lstStyle/>
          <a:p>
            <a:r>
              <a:rPr lang="en-ID" b="1"/>
              <a:t>Relevansi dalam Kurikulum</a:t>
            </a:r>
            <a:endParaRPr lang="en-ID"/>
          </a:p>
        </p:txBody>
      </p:sp>
      <p:sp>
        <p:nvSpPr>
          <p:cNvPr id="3" name="Content Placeholder 2">
            <a:extLst>
              <a:ext uri="{FF2B5EF4-FFF2-40B4-BE49-F238E27FC236}">
                <a16:creationId xmlns:a16="http://schemas.microsoft.com/office/drawing/2014/main" id="{D8FCDFAB-AB57-36CB-43E7-B964EB580EFC}"/>
              </a:ext>
            </a:extLst>
          </p:cNvPr>
          <p:cNvSpPr>
            <a:spLocks noGrp="1"/>
          </p:cNvSpPr>
          <p:nvPr>
            <p:ph idx="1"/>
          </p:nvPr>
        </p:nvSpPr>
        <p:spPr/>
        <p:txBody>
          <a:bodyPr/>
          <a:lstStyle/>
          <a:p>
            <a:pPr>
              <a:buFont typeface="Arial" panose="020B0604020202020204" pitchFamily="34" charset="0"/>
              <a:buChar char="•"/>
            </a:pPr>
            <a:r>
              <a:rPr lang="en-ID" b="1"/>
              <a:t>Pentingnya Integrasi</a:t>
            </a:r>
            <a:endParaRPr lang="en-ID"/>
          </a:p>
          <a:p>
            <a:pPr marL="742950" lvl="1" indent="-285750">
              <a:buFont typeface="Arial" panose="020B0604020202020204" pitchFamily="34" charset="0"/>
              <a:buChar char="•"/>
            </a:pPr>
            <a:r>
              <a:rPr lang="en-ID"/>
              <a:t>Membantu siswa memahami matematika dalam konteks budaya mereka.</a:t>
            </a:r>
          </a:p>
          <a:p>
            <a:pPr marL="742950" lvl="1" indent="-285750">
              <a:buFont typeface="Arial" panose="020B0604020202020204" pitchFamily="34" charset="0"/>
              <a:buChar char="•"/>
            </a:pPr>
            <a:r>
              <a:rPr lang="en-ID"/>
              <a:t>Meningkatkan motivasi dan keterlibatan siswa.</a:t>
            </a:r>
          </a:p>
          <a:p>
            <a:pPr>
              <a:buFont typeface="Arial" panose="020B0604020202020204" pitchFamily="34" charset="0"/>
              <a:buChar char="•"/>
            </a:pPr>
            <a:r>
              <a:rPr lang="en-ID" b="1"/>
              <a:t>Tujuan Integrasi</a:t>
            </a:r>
            <a:endParaRPr lang="en-ID"/>
          </a:p>
          <a:p>
            <a:pPr marL="742950" lvl="1" indent="-285750">
              <a:buFont typeface="Arial" panose="020B0604020202020204" pitchFamily="34" charset="0"/>
              <a:buChar char="•"/>
            </a:pPr>
            <a:r>
              <a:rPr lang="en-ID"/>
              <a:t>Meningkatkan relevansi pendidikan matematika.</a:t>
            </a:r>
          </a:p>
          <a:p>
            <a:pPr marL="742950" lvl="1" indent="-285750">
              <a:buFont typeface="Arial" panose="020B0604020202020204" pitchFamily="34" charset="0"/>
              <a:buChar char="•"/>
            </a:pPr>
            <a:r>
              <a:rPr lang="en-ID"/>
              <a:t>Mengembangkan sikap positif terhadap matematika.</a:t>
            </a:r>
          </a:p>
        </p:txBody>
      </p:sp>
    </p:spTree>
    <p:extLst>
      <p:ext uri="{BB962C8B-B14F-4D97-AF65-F5344CB8AC3E}">
        <p14:creationId xmlns:p14="http://schemas.microsoft.com/office/powerpoint/2010/main" val="1767633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E9D8B-39F8-C569-346E-8D14B7C2A6BF}"/>
              </a:ext>
            </a:extLst>
          </p:cNvPr>
          <p:cNvSpPr>
            <a:spLocks noGrp="1"/>
          </p:cNvSpPr>
          <p:nvPr>
            <p:ph type="title"/>
          </p:nvPr>
        </p:nvSpPr>
        <p:spPr/>
        <p:txBody>
          <a:bodyPr/>
          <a:lstStyle/>
          <a:p>
            <a:r>
              <a:rPr lang="en-ID"/>
              <a:t>Model Integrasi Etnomatematika</a:t>
            </a:r>
          </a:p>
        </p:txBody>
      </p:sp>
      <p:sp>
        <p:nvSpPr>
          <p:cNvPr id="5" name="Rectangle 2">
            <a:extLst>
              <a:ext uri="{FF2B5EF4-FFF2-40B4-BE49-F238E27FC236}">
                <a16:creationId xmlns:a16="http://schemas.microsoft.com/office/drawing/2014/main" id="{1A50019C-6CC9-187A-6AA2-3B68C2051851}"/>
              </a:ext>
            </a:extLst>
          </p:cNvPr>
          <p:cNvSpPr>
            <a:spLocks noGrp="1" noChangeArrowheads="1"/>
          </p:cNvSpPr>
          <p:nvPr>
            <p:ph idx="1"/>
          </p:nvPr>
        </p:nvSpPr>
        <p:spPr bwMode="auto">
          <a:xfrm>
            <a:off x="838200" y="2708633"/>
            <a:ext cx="748153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a:ln>
                  <a:noFill/>
                </a:ln>
                <a:solidFill>
                  <a:schemeClr val="tx1"/>
                </a:solidFill>
                <a:effectLst/>
                <a:latin typeface="Arial" panose="020B0604020202020204" pitchFamily="34" charset="0"/>
              </a:rPr>
              <a:t>Pendekatan Kontekstual</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a:ln>
                  <a:noFill/>
                </a:ln>
                <a:solidFill>
                  <a:schemeClr val="tx1"/>
                </a:solidFill>
                <a:effectLst/>
                <a:latin typeface="Arial" panose="020B0604020202020204" pitchFamily="34" charset="0"/>
              </a:rPr>
              <a:t>Menggunakan masalah matematika yang relevan dengan budaya lokal.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a:ln>
                  <a:noFill/>
                </a:ln>
                <a:solidFill>
                  <a:schemeClr val="tx1"/>
                </a:solidFill>
                <a:effectLst/>
                <a:latin typeface="Arial" panose="020B0604020202020204" pitchFamily="34" charset="0"/>
              </a:rPr>
              <a:t>Proyek Kelas</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a:ln>
                  <a:noFill/>
                </a:ln>
                <a:solidFill>
                  <a:schemeClr val="tx1"/>
                </a:solidFill>
                <a:effectLst/>
                <a:latin typeface="Arial" panose="020B0604020202020204" pitchFamily="34" charset="0"/>
              </a:rPr>
              <a:t>Penelitian dan presentasi tentang matematika dalam budaya setempat.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a:ln>
                  <a:noFill/>
                </a:ln>
                <a:solidFill>
                  <a:schemeClr val="tx1"/>
                </a:solidFill>
                <a:effectLst/>
                <a:latin typeface="Arial" panose="020B0604020202020204" pitchFamily="34" charset="0"/>
              </a:rPr>
              <a:t>Kolaborasi dengan Komunitas</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a:ln>
                  <a:noFill/>
                </a:ln>
                <a:solidFill>
                  <a:schemeClr val="tx1"/>
                </a:solidFill>
                <a:effectLst/>
                <a:latin typeface="Arial" panose="020B0604020202020204" pitchFamily="34" charset="0"/>
              </a:rPr>
              <a:t>Mengundang ahli budaya lokal untuk berbagi pengetahuan.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09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7F2B6-5D6E-7BC5-6689-383F78E397D6}"/>
              </a:ext>
            </a:extLst>
          </p:cNvPr>
          <p:cNvSpPr>
            <a:spLocks noGrp="1"/>
          </p:cNvSpPr>
          <p:nvPr>
            <p:ph type="title"/>
          </p:nvPr>
        </p:nvSpPr>
        <p:spPr/>
        <p:txBody>
          <a:bodyPr/>
          <a:lstStyle/>
          <a:p>
            <a:r>
              <a:rPr lang="en-ID" b="1"/>
              <a:t>Contoh Implementasi di Indonesia</a:t>
            </a:r>
            <a:endParaRPr lang="en-ID"/>
          </a:p>
        </p:txBody>
      </p:sp>
      <p:sp>
        <p:nvSpPr>
          <p:cNvPr id="3" name="Content Placeholder 2">
            <a:extLst>
              <a:ext uri="{FF2B5EF4-FFF2-40B4-BE49-F238E27FC236}">
                <a16:creationId xmlns:a16="http://schemas.microsoft.com/office/drawing/2014/main" id="{0610B0A2-D422-F65A-3269-B3AD3A5CC935}"/>
              </a:ext>
            </a:extLst>
          </p:cNvPr>
          <p:cNvSpPr>
            <a:spLocks noGrp="1"/>
          </p:cNvSpPr>
          <p:nvPr>
            <p:ph idx="1"/>
          </p:nvPr>
        </p:nvSpPr>
        <p:spPr/>
        <p:txBody>
          <a:bodyPr/>
          <a:lstStyle/>
          <a:p>
            <a:pPr>
              <a:buFont typeface="Arial" panose="020B0604020202020204" pitchFamily="34" charset="0"/>
              <a:buChar char="•"/>
            </a:pPr>
            <a:r>
              <a:rPr lang="en-ID" b="1"/>
              <a:t>Pola Batik</a:t>
            </a:r>
            <a:endParaRPr lang="en-ID"/>
          </a:p>
          <a:p>
            <a:pPr marL="742950" lvl="1" indent="-285750">
              <a:buFont typeface="Arial" panose="020B0604020202020204" pitchFamily="34" charset="0"/>
              <a:buChar char="•"/>
            </a:pPr>
            <a:r>
              <a:rPr lang="en-ID"/>
              <a:t>Penggunaan teori pola dan simetri.</a:t>
            </a:r>
          </a:p>
          <a:p>
            <a:pPr>
              <a:buFont typeface="Arial" panose="020B0604020202020204" pitchFamily="34" charset="0"/>
              <a:buChar char="•"/>
            </a:pPr>
            <a:r>
              <a:rPr lang="en-ID" b="1"/>
              <a:t>Rumah Adat</a:t>
            </a:r>
            <a:endParaRPr lang="en-ID"/>
          </a:p>
          <a:p>
            <a:pPr marL="742950" lvl="1" indent="-285750">
              <a:buFont typeface="Arial" panose="020B0604020202020204" pitchFamily="34" charset="0"/>
              <a:buChar char="•"/>
            </a:pPr>
            <a:r>
              <a:rPr lang="en-ID"/>
              <a:t>Geometri dalam arsitektur tradisional.</a:t>
            </a:r>
          </a:p>
          <a:p>
            <a:pPr>
              <a:buFont typeface="Arial" panose="020B0604020202020204" pitchFamily="34" charset="0"/>
              <a:buChar char="•"/>
            </a:pPr>
            <a:r>
              <a:rPr lang="en-ID" b="1"/>
              <a:t>Sistem Pengukuran Tradisional</a:t>
            </a:r>
            <a:endParaRPr lang="en-ID"/>
          </a:p>
          <a:p>
            <a:pPr marL="742950" lvl="1" indent="-285750">
              <a:buFont typeface="Arial" panose="020B0604020202020204" pitchFamily="34" charset="0"/>
              <a:buChar char="•"/>
            </a:pPr>
            <a:r>
              <a:rPr lang="en-ID"/>
              <a:t>Bandingan ukuran lokal dalam pengajaran matematika.</a:t>
            </a:r>
          </a:p>
          <a:p>
            <a:endParaRPr lang="en-ID"/>
          </a:p>
        </p:txBody>
      </p:sp>
    </p:spTree>
    <p:extLst>
      <p:ext uri="{BB962C8B-B14F-4D97-AF65-F5344CB8AC3E}">
        <p14:creationId xmlns:p14="http://schemas.microsoft.com/office/powerpoint/2010/main" val="2181110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5B4B-4AAB-9354-1982-9925675AF19B}"/>
              </a:ext>
            </a:extLst>
          </p:cNvPr>
          <p:cNvSpPr>
            <a:spLocks noGrp="1"/>
          </p:cNvSpPr>
          <p:nvPr>
            <p:ph type="title"/>
          </p:nvPr>
        </p:nvSpPr>
        <p:spPr/>
        <p:txBody>
          <a:bodyPr/>
          <a:lstStyle/>
          <a:p>
            <a:r>
              <a:rPr lang="en-ID" b="1"/>
              <a:t>Kesimpulan</a:t>
            </a:r>
            <a:endParaRPr lang="en-ID"/>
          </a:p>
        </p:txBody>
      </p:sp>
      <p:sp>
        <p:nvSpPr>
          <p:cNvPr id="3" name="Content Placeholder 2">
            <a:extLst>
              <a:ext uri="{FF2B5EF4-FFF2-40B4-BE49-F238E27FC236}">
                <a16:creationId xmlns:a16="http://schemas.microsoft.com/office/drawing/2014/main" id="{B1877DB6-0454-7550-4FA0-8A7EBC74423A}"/>
              </a:ext>
            </a:extLst>
          </p:cNvPr>
          <p:cNvSpPr>
            <a:spLocks noGrp="1"/>
          </p:cNvSpPr>
          <p:nvPr>
            <p:ph idx="1"/>
          </p:nvPr>
        </p:nvSpPr>
        <p:spPr/>
        <p:txBody>
          <a:bodyPr/>
          <a:lstStyle/>
          <a:p>
            <a:pPr>
              <a:buFont typeface="Arial" panose="020B0604020202020204" pitchFamily="34" charset="0"/>
              <a:buChar char="•"/>
            </a:pPr>
            <a:r>
              <a:rPr lang="en-ID" b="1"/>
              <a:t>Manfaat Integrasi</a:t>
            </a:r>
            <a:endParaRPr lang="en-ID"/>
          </a:p>
          <a:p>
            <a:pPr marL="742950" lvl="1" indent="-285750">
              <a:buFont typeface="Arial" panose="020B0604020202020204" pitchFamily="34" charset="0"/>
              <a:buChar char="•"/>
            </a:pPr>
            <a:r>
              <a:rPr lang="en-ID"/>
              <a:t>Meningkatkan pemahaman dan relevansi.</a:t>
            </a:r>
          </a:p>
          <a:p>
            <a:pPr marL="742950" lvl="1" indent="-285750">
              <a:buFont typeface="Arial" panose="020B0604020202020204" pitchFamily="34" charset="0"/>
              <a:buChar char="•"/>
            </a:pPr>
            <a:r>
              <a:rPr lang="en-ID"/>
              <a:t>Mendukung keberagaman budaya dalam pendidikan.</a:t>
            </a:r>
          </a:p>
          <a:p>
            <a:pPr>
              <a:buFont typeface="Arial" panose="020B0604020202020204" pitchFamily="34" charset="0"/>
              <a:buChar char="•"/>
            </a:pPr>
            <a:r>
              <a:rPr lang="en-ID" b="1"/>
              <a:t>Langkah Selanjutnya</a:t>
            </a:r>
            <a:endParaRPr lang="en-ID"/>
          </a:p>
          <a:p>
            <a:pPr marL="742950" lvl="1" indent="-285750">
              <a:buFont typeface="Arial" panose="020B0604020202020204" pitchFamily="34" charset="0"/>
              <a:buChar char="•"/>
            </a:pPr>
            <a:r>
              <a:rPr lang="en-ID"/>
              <a:t>Pengembangan kurikulum berbasis etnomatematika.</a:t>
            </a:r>
          </a:p>
          <a:p>
            <a:pPr marL="742950" lvl="1" indent="-285750">
              <a:buFont typeface="Arial" panose="020B0604020202020204" pitchFamily="34" charset="0"/>
              <a:buChar char="•"/>
            </a:pPr>
            <a:r>
              <a:rPr lang="en-ID"/>
              <a:t>Pelatihan berkelanjutan bagi pendidik.</a:t>
            </a:r>
          </a:p>
          <a:p>
            <a:endParaRPr lang="en-ID"/>
          </a:p>
        </p:txBody>
      </p:sp>
    </p:spTree>
    <p:extLst>
      <p:ext uri="{BB962C8B-B14F-4D97-AF65-F5344CB8AC3E}">
        <p14:creationId xmlns:p14="http://schemas.microsoft.com/office/powerpoint/2010/main" val="214397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7C9E8-4610-10BB-4AEF-7A802E64DC10}"/>
              </a:ext>
            </a:extLst>
          </p:cNvPr>
          <p:cNvSpPr>
            <a:spLocks noGrp="1"/>
          </p:cNvSpPr>
          <p:nvPr>
            <p:ph type="title"/>
          </p:nvPr>
        </p:nvSpPr>
        <p:spPr/>
        <p:txBody>
          <a:bodyPr/>
          <a:lstStyle/>
          <a:p>
            <a:r>
              <a:rPr lang="en-ID" b="1"/>
              <a:t>Langkah-langkah Pengembangan Materi Ajar</a:t>
            </a:r>
            <a:endParaRPr lang="en-ID"/>
          </a:p>
        </p:txBody>
      </p:sp>
      <p:sp>
        <p:nvSpPr>
          <p:cNvPr id="3" name="Content Placeholder 2">
            <a:extLst>
              <a:ext uri="{FF2B5EF4-FFF2-40B4-BE49-F238E27FC236}">
                <a16:creationId xmlns:a16="http://schemas.microsoft.com/office/drawing/2014/main" id="{3C0F55E7-E11A-EEC0-0FDE-B1C10D49EED6}"/>
              </a:ext>
            </a:extLst>
          </p:cNvPr>
          <p:cNvSpPr>
            <a:spLocks noGrp="1"/>
          </p:cNvSpPr>
          <p:nvPr>
            <p:ph idx="1"/>
          </p:nvPr>
        </p:nvSpPr>
        <p:spPr/>
        <p:txBody>
          <a:bodyPr>
            <a:normAutofit fontScale="92500"/>
          </a:bodyPr>
          <a:lstStyle/>
          <a:p>
            <a:r>
              <a:rPr lang="en-ID" b="1"/>
              <a:t>1. Identifikasi Konteks Budaya</a:t>
            </a:r>
            <a:r>
              <a:rPr lang="en-ID"/>
              <a:t> "Langkah pertama adalah mengidentifikasi elemen budaya yang relevan dengan matematika. Ini bisa berupa pola desain, sistem pengukuran, atau praktik matematika tradisional dari komunitas lokal."</a:t>
            </a:r>
          </a:p>
          <a:p>
            <a:r>
              <a:rPr lang="en-ID" b="1"/>
              <a:t>2. Integrasi Konsep Matematika</a:t>
            </a:r>
            <a:r>
              <a:rPr lang="en-ID"/>
              <a:t> "Integrasikan elemen budaya ini dengan konsep matematika yang diajarkan. Misalnya, menggunakan pola batik untuk mengajarkan simetri atau desain rumah adat untuk mengajarkan geometri."</a:t>
            </a:r>
          </a:p>
          <a:p>
            <a:r>
              <a:rPr lang="en-ID" b="1"/>
              <a:t>3. Pengembangan Bahan Ajar</a:t>
            </a:r>
            <a:r>
              <a:rPr lang="en-ID"/>
              <a:t> "Rancang bahan ajar yang mencakup aktivitas, tugas, dan sumber daya yang menggabungkan elemen budaya dengan konsep matematika. Pastikan bahan ajar ini sesuai dengan standar kurikulum dan mudah dipahami oleh siswa."</a:t>
            </a:r>
          </a:p>
          <a:p>
            <a:r>
              <a:rPr lang="en-ID" b="1"/>
              <a:t>4. Uji Coba dan Evaluasi</a:t>
            </a:r>
            <a:r>
              <a:rPr lang="en-ID"/>
              <a:t> "Uji coba materi ajar di kelas untuk melihat bagaimana siswa merespons dan memahami materi tersebut. Kumpulkan umpan balik dari siswa dan guru untuk mengevaluasi efektivitas dan melakukan penyesuaian yang diperlukan."</a:t>
            </a:r>
          </a:p>
        </p:txBody>
      </p:sp>
    </p:spTree>
    <p:extLst>
      <p:ext uri="{BB962C8B-B14F-4D97-AF65-F5344CB8AC3E}">
        <p14:creationId xmlns:p14="http://schemas.microsoft.com/office/powerpoint/2010/main" val="2685969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60</TotalTime>
  <Words>845</Words>
  <Application>Microsoft Office PowerPoint</Application>
  <PresentationFormat>Widescreen</PresentationFormat>
  <Paragraphs>74</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Tw Cen MT</vt:lpstr>
      <vt:lpstr>Tw Cen MT Condensed</vt:lpstr>
      <vt:lpstr>Wingdings 3</vt:lpstr>
      <vt:lpstr>Integral</vt:lpstr>
      <vt:lpstr>Integrasi Etnomatematika dalam Kurikulum di Indonesia</vt:lpstr>
      <vt:lpstr>Pengantar</vt:lpstr>
      <vt:lpstr>Konsep Etnomatematika</vt:lpstr>
      <vt:lpstr>Relevansi dalam Kurikulum</vt:lpstr>
      <vt:lpstr>Model Integrasi Etnomatematika</vt:lpstr>
      <vt:lpstr>Contoh Implementasi di Indonesia</vt:lpstr>
      <vt:lpstr>Kesimpulan</vt:lpstr>
      <vt:lpstr>Langkah-langkah Pengembangan Materi Ajar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 User</dc:creator>
  <cp:lastModifiedBy>User User</cp:lastModifiedBy>
  <cp:revision>4</cp:revision>
  <dcterms:created xsi:type="dcterms:W3CDTF">2024-09-12T00:06:11Z</dcterms:created>
  <dcterms:modified xsi:type="dcterms:W3CDTF">2024-10-12T08:27:46Z</dcterms:modified>
</cp:coreProperties>
</file>