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6" r:id="rId4"/>
    <p:sldId id="258" r:id="rId5"/>
    <p:sldId id="260" r:id="rId6"/>
    <p:sldId id="259" r:id="rId7"/>
    <p:sldId id="261" r:id="rId8"/>
    <p:sldId id="262" r:id="rId9"/>
    <p:sldId id="265" r:id="rId10"/>
  </p:sldIdLst>
  <p:sldSz cx="18288000" cy="10287000"/>
  <p:notesSz cx="6858000" cy="9144000"/>
  <p:embeddedFontLst>
    <p:embeddedFont>
      <p:font typeface="Barlow SemiCondensed Bold Italics" charset="0"/>
      <p:regular r:id="rId11"/>
    </p:embeddedFont>
    <p:embeddedFont>
      <p:font typeface="Calibri" pitchFamily="34" charset="0"/>
      <p:regular r:id="rId12"/>
      <p:bold r:id="rId13"/>
      <p:italic r:id="rId14"/>
      <p:boldItalic r:id="rId15"/>
    </p:embeddedFont>
    <p:embeddedFont>
      <p:font typeface="Antic Italics" charset="0"/>
      <p:regular r:id="rId16"/>
    </p:embeddedFont>
    <p:embeddedFont>
      <p:font typeface="Barlow SemiCondensed Italics" charset="0"/>
      <p:regular r:id="rId17"/>
    </p:embeddedFont>
    <p:embeddedFont>
      <p:font typeface="Barlow Light Italics" charset="0"/>
      <p:regular r:id="rId18"/>
    </p:embeddedFont>
    <p:embeddedFont>
      <p:font typeface="Barlow Light"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50" d="100"/>
          <a:sy n="50" d="100"/>
        </p:scale>
        <p:origin x="-51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6.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8.png"/><Relationship Id="rId1" Type="http://schemas.openxmlformats.org/officeDocument/2006/relationships/slideLayout" Target="../slideLayouts/slideLayout7.xml"/><Relationship Id="rId11" Type="http://schemas.openxmlformats.org/officeDocument/2006/relationships/image" Target="../media/image14.svg"/><Relationship Id="rId10" Type="http://schemas.openxmlformats.org/officeDocument/2006/relationships/image" Target="../media/image6.png"/><Relationship Id="rId4" Type="http://schemas.openxmlformats.org/officeDocument/2006/relationships/image" Target="../media/image9.png"/><Relationship Id="rId9" Type="http://schemas.openxmlformats.org/officeDocument/2006/relationships/image" Target="../media/image28.svg"/></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40.svg"/><Relationship Id="rId3" Type="http://schemas.openxmlformats.org/officeDocument/2006/relationships/image" Target="../media/image30.svg"/><Relationship Id="rId7" Type="http://schemas.openxmlformats.org/officeDocument/2006/relationships/image" Target="../media/image34.svg"/><Relationship Id="rId12"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38.svg"/><Relationship Id="rId5" Type="http://schemas.openxmlformats.org/officeDocument/2006/relationships/image" Target="../media/image32.svg"/><Relationship Id="rId15" Type="http://schemas.openxmlformats.org/officeDocument/2006/relationships/image" Target="../media/image42.svg"/><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36.sv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44.sv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46.sv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sp>
        <p:nvSpPr>
          <p:cNvPr id="13" name="AutoShape 13"/>
          <p:cNvSpPr/>
          <p:nvPr/>
        </p:nvSpPr>
        <p:spPr>
          <a:xfrm>
            <a:off x="8455772" y="1452910"/>
            <a:ext cx="3273379" cy="0"/>
          </a:xfrm>
          <a:prstGeom prst="line">
            <a:avLst/>
          </a:prstGeom>
          <a:ln w="28575" cap="flat">
            <a:solidFill>
              <a:srgbClr val="D5C5AC"/>
            </a:solidFill>
            <a:prstDash val="solid"/>
            <a:headEnd type="none" w="sm" len="sm"/>
            <a:tailEnd type="oval" w="lg" len="lg"/>
          </a:ln>
        </p:spPr>
      </p:sp>
      <p:sp>
        <p:nvSpPr>
          <p:cNvPr id="14" name="AutoShape 14"/>
          <p:cNvSpPr/>
          <p:nvPr/>
        </p:nvSpPr>
        <p:spPr>
          <a:xfrm>
            <a:off x="8331947" y="1681510"/>
            <a:ext cx="2579674" cy="0"/>
          </a:xfrm>
          <a:prstGeom prst="line">
            <a:avLst/>
          </a:prstGeom>
          <a:ln w="28575" cap="flat">
            <a:solidFill>
              <a:srgbClr val="D5C5AC"/>
            </a:solidFill>
            <a:prstDash val="solid"/>
            <a:headEnd type="none" w="sm" len="sm"/>
            <a:tailEnd type="oval" w="lg" len="lg"/>
          </a:ln>
        </p:spPr>
      </p:sp>
      <p:sp>
        <p:nvSpPr>
          <p:cNvPr id="16" name="AutoShape 16"/>
          <p:cNvSpPr/>
          <p:nvPr/>
        </p:nvSpPr>
        <p:spPr>
          <a:xfrm rot="-4296374">
            <a:off x="7664593" y="8238520"/>
            <a:ext cx="2128063" cy="0"/>
          </a:xfrm>
          <a:prstGeom prst="line">
            <a:avLst/>
          </a:prstGeom>
          <a:ln w="28575" cap="flat">
            <a:solidFill>
              <a:srgbClr val="D5C5AC"/>
            </a:solidFill>
            <a:prstDash val="solid"/>
            <a:headEnd type="oval" w="lg" len="lg"/>
            <a:tailEnd type="oval" w="lg" len="lg"/>
          </a:ln>
        </p:spPr>
      </p:sp>
      <p:sp>
        <p:nvSpPr>
          <p:cNvPr id="17" name="Freeform 17"/>
          <p:cNvSpPr/>
          <p:nvPr/>
        </p:nvSpPr>
        <p:spPr>
          <a:xfrm rot="8100000" flipV="1">
            <a:off x="-115970" y="449132"/>
            <a:ext cx="2289340" cy="1148832"/>
          </a:xfrm>
          <a:custGeom>
            <a:avLst/>
            <a:gdLst/>
            <a:ahLst/>
            <a:cxnLst/>
            <a:rect l="l" t="t" r="r" b="b"/>
            <a:pathLst>
              <a:path w="2289340" h="1148832">
                <a:moveTo>
                  <a:pt x="0" y="1148833"/>
                </a:moveTo>
                <a:lnTo>
                  <a:pt x="2289340" y="1148833"/>
                </a:lnTo>
                <a:lnTo>
                  <a:pt x="2289340" y="0"/>
                </a:lnTo>
                <a:lnTo>
                  <a:pt x="0" y="0"/>
                </a:lnTo>
                <a:lnTo>
                  <a:pt x="0" y="1148833"/>
                </a:lnTo>
                <a:close/>
              </a:path>
            </a:pathLst>
          </a:custGeom>
          <a:blipFill>
            <a:blip r:embed="rId2">
              <a:extLst>
                <a:ext uri="{96DAC541-7B7A-43D3-8B79-37D633B846F1}">
                  <asvg:svgBlip xmlns="" xmlns:asvg="http://schemas.microsoft.com/office/drawing/2016/SVG/main" r:embed="rId5"/>
                </a:ext>
              </a:extLst>
            </a:blip>
            <a:stretch>
              <a:fillRect/>
            </a:stretch>
          </a:blipFill>
        </p:spPr>
      </p:sp>
      <p:sp>
        <p:nvSpPr>
          <p:cNvPr id="18" name="TextBox 18"/>
          <p:cNvSpPr txBox="1"/>
          <p:nvPr/>
        </p:nvSpPr>
        <p:spPr>
          <a:xfrm>
            <a:off x="3961870" y="2505826"/>
            <a:ext cx="12520951" cy="1692771"/>
          </a:xfrm>
          <a:prstGeom prst="rect">
            <a:avLst/>
          </a:prstGeom>
        </p:spPr>
        <p:txBody>
          <a:bodyPr wrap="square" lIns="0" tIns="0" rIns="0" bIns="0" rtlCol="0" anchor="t">
            <a:spAutoFit/>
          </a:bodyPr>
          <a:lstStyle/>
          <a:p>
            <a:pPr>
              <a:lnSpc>
                <a:spcPts val="13200"/>
              </a:lnSpc>
            </a:pPr>
            <a:r>
              <a:rPr lang="id-ID" sz="4000" b="1"/>
              <a:t>TATA LAKSANA </a:t>
            </a:r>
            <a:r>
              <a:rPr lang="id-ID" sz="4400" b="1"/>
              <a:t>MONITORING</a:t>
            </a:r>
            <a:r>
              <a:rPr lang="id-ID" sz="4000" b="1"/>
              <a:t> PELAYANAN </a:t>
            </a:r>
            <a:r>
              <a:rPr lang="id-ID" sz="4000" b="1" smtClean="0"/>
              <a:t>PUBLIK</a:t>
            </a:r>
            <a:endParaRPr lang="en-US" sz="4000" b="1"/>
          </a:p>
        </p:txBody>
      </p:sp>
      <p:sp>
        <p:nvSpPr>
          <p:cNvPr id="19" name="Freeform 19"/>
          <p:cNvSpPr/>
          <p:nvPr/>
        </p:nvSpPr>
        <p:spPr>
          <a:xfrm rot="-2700000">
            <a:off x="14577837" y="4897356"/>
            <a:ext cx="2673220" cy="2673220"/>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24" name="AutoShape 16"/>
          <p:cNvSpPr/>
          <p:nvPr/>
        </p:nvSpPr>
        <p:spPr>
          <a:xfrm rot="-4296374">
            <a:off x="7560520" y="-968865"/>
            <a:ext cx="3245333" cy="9759379"/>
          </a:xfrm>
          <a:prstGeom prst="line">
            <a:avLst/>
          </a:prstGeom>
          <a:ln w="28575" cap="flat">
            <a:solidFill>
              <a:srgbClr val="D5C5AC"/>
            </a:solidFill>
            <a:prstDash val="solid"/>
            <a:headEnd type="oval" w="lg" len="lg"/>
            <a:tailEnd type="oval" w="lg" len="lg"/>
          </a:ln>
        </p:spPr>
      </p:sp>
      <p:sp>
        <p:nvSpPr>
          <p:cNvPr id="25" name="AutoShape 16"/>
          <p:cNvSpPr/>
          <p:nvPr/>
        </p:nvSpPr>
        <p:spPr>
          <a:xfrm rot="-4296374">
            <a:off x="7723656" y="3747820"/>
            <a:ext cx="919706" cy="2765742"/>
          </a:xfrm>
          <a:prstGeom prst="line">
            <a:avLst/>
          </a:prstGeom>
          <a:ln w="28575" cap="flat">
            <a:solidFill>
              <a:srgbClr val="D5C5AC"/>
            </a:solidFill>
            <a:prstDash val="solid"/>
            <a:headEnd type="oval" w="lg" len="lg"/>
            <a:tailEnd type="oval" w="lg" len="lg"/>
          </a:ln>
        </p:spPr>
      </p:sp>
      <p:sp>
        <p:nvSpPr>
          <p:cNvPr id="27" name="Rectangle 26"/>
          <p:cNvSpPr/>
          <p:nvPr/>
        </p:nvSpPr>
        <p:spPr>
          <a:xfrm>
            <a:off x="6853046" y="4636838"/>
            <a:ext cx="3658658" cy="493853"/>
          </a:xfrm>
          <a:prstGeom prst="rect">
            <a:avLst/>
          </a:prstGeom>
        </p:spPr>
        <p:txBody>
          <a:bodyPr wrap="square">
            <a:spAutoFit/>
          </a:bodyPr>
          <a:lstStyle/>
          <a:p>
            <a:pPr lvl="0">
              <a:lnSpc>
                <a:spcPts val="3500"/>
              </a:lnSpc>
              <a:spcBef>
                <a:spcPct val="0"/>
              </a:spcBef>
            </a:pPr>
            <a:r>
              <a:rPr lang="en-US" sz="2000" b="1" spc="250" smtClean="0">
                <a:latin typeface="Antic Italics"/>
              </a:rPr>
              <a:t>Milka, S.Sos., M.A.P</a:t>
            </a:r>
            <a:endParaRPr lang="en-US" sz="2000" b="1" spc="250">
              <a:latin typeface="Antic Itali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6641156" y="9128590"/>
            <a:ext cx="2358485" cy="793952"/>
            <a:chOff x="0" y="0"/>
            <a:chExt cx="1810856" cy="609600"/>
          </a:xfrm>
        </p:grpSpPr>
        <p:sp>
          <p:nvSpPr>
            <p:cNvPr id="12" name="Freeform 12"/>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3" name="TextBox 13"/>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a:off x="1384925" y="4653928"/>
            <a:ext cx="3660947" cy="789210"/>
            <a:chOff x="0" y="0"/>
            <a:chExt cx="2033045" cy="438275"/>
          </a:xfrm>
        </p:grpSpPr>
        <p:sp>
          <p:nvSpPr>
            <p:cNvPr id="15" name="Freeform 15"/>
            <p:cNvSpPr/>
            <p:nvPr/>
          </p:nvSpPr>
          <p:spPr>
            <a:xfrm>
              <a:off x="0" y="0"/>
              <a:ext cx="2033045" cy="438275"/>
            </a:xfrm>
            <a:custGeom>
              <a:avLst/>
              <a:gdLst/>
              <a:ahLst/>
              <a:cxnLst/>
              <a:rect l="l" t="t" r="r" b="b"/>
              <a:pathLst>
                <a:path w="2033045" h="438275">
                  <a:moveTo>
                    <a:pt x="203200" y="0"/>
                  </a:moveTo>
                  <a:lnTo>
                    <a:pt x="2033045" y="0"/>
                  </a:lnTo>
                  <a:lnTo>
                    <a:pt x="1829845" y="438275"/>
                  </a:lnTo>
                  <a:lnTo>
                    <a:pt x="0" y="438275"/>
                  </a:lnTo>
                  <a:lnTo>
                    <a:pt x="203200" y="0"/>
                  </a:lnTo>
                  <a:close/>
                </a:path>
              </a:pathLst>
            </a:custGeom>
            <a:solidFill>
              <a:srgbClr val="E6DBC9"/>
            </a:solidFill>
            <a:ln>
              <a:noFill/>
            </a:ln>
          </p:spPr>
        </p:sp>
        <p:sp>
          <p:nvSpPr>
            <p:cNvPr id="16" name="TextBox 16"/>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7" name="Group 17"/>
          <p:cNvGrpSpPr/>
          <p:nvPr/>
        </p:nvGrpSpPr>
        <p:grpSpPr>
          <a:xfrm>
            <a:off x="2993530" y="3535251"/>
            <a:ext cx="2728617" cy="789210"/>
            <a:chOff x="0" y="0"/>
            <a:chExt cx="1515292" cy="438275"/>
          </a:xfrm>
        </p:grpSpPr>
        <p:sp>
          <p:nvSpPr>
            <p:cNvPr id="18" name="Freeform 18"/>
            <p:cNvSpPr/>
            <p:nvPr/>
          </p:nvSpPr>
          <p:spPr>
            <a:xfrm>
              <a:off x="0" y="0"/>
              <a:ext cx="1515292" cy="438275"/>
            </a:xfrm>
            <a:custGeom>
              <a:avLst/>
              <a:gdLst/>
              <a:ahLst/>
              <a:cxnLst/>
              <a:rect l="l" t="t" r="r" b="b"/>
              <a:pathLst>
                <a:path w="1515292" h="438275">
                  <a:moveTo>
                    <a:pt x="203200" y="0"/>
                  </a:moveTo>
                  <a:lnTo>
                    <a:pt x="1515292" y="0"/>
                  </a:lnTo>
                  <a:lnTo>
                    <a:pt x="1312092" y="438275"/>
                  </a:lnTo>
                  <a:lnTo>
                    <a:pt x="0" y="438275"/>
                  </a:lnTo>
                  <a:lnTo>
                    <a:pt x="203200" y="0"/>
                  </a:lnTo>
                  <a:close/>
                </a:path>
              </a:pathLst>
            </a:custGeom>
            <a:solidFill>
              <a:srgbClr val="D5C5AC"/>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0" name="AutoShape 20"/>
          <p:cNvSpPr/>
          <p:nvPr/>
        </p:nvSpPr>
        <p:spPr>
          <a:xfrm rot="-4297112">
            <a:off x="3720539" y="5404324"/>
            <a:ext cx="6492240" cy="0"/>
          </a:xfrm>
          <a:prstGeom prst="line">
            <a:avLst/>
          </a:prstGeom>
          <a:ln w="38100" cap="flat">
            <a:solidFill>
              <a:srgbClr val="CDBEAA"/>
            </a:solidFill>
            <a:prstDash val="solid"/>
            <a:headEnd type="none" w="sm" len="sm"/>
            <a:tailEnd type="none" w="sm" len="sm"/>
          </a:ln>
        </p:spPr>
      </p:sp>
      <p:sp>
        <p:nvSpPr>
          <p:cNvPr id="21" name="Freeform 21"/>
          <p:cNvSpPr/>
          <p:nvPr/>
        </p:nvSpPr>
        <p:spPr>
          <a:xfrm rot="-5400000">
            <a:off x="381960" y="8088245"/>
            <a:ext cx="1834297" cy="1834297"/>
          </a:xfrm>
          <a:custGeom>
            <a:avLst/>
            <a:gdLst/>
            <a:ahLst/>
            <a:cxnLst/>
            <a:rect l="l" t="t" r="r" b="b"/>
            <a:pathLst>
              <a:path w="1834297" h="1834297">
                <a:moveTo>
                  <a:pt x="0" y="0"/>
                </a:moveTo>
                <a:lnTo>
                  <a:pt x="1834297" y="0"/>
                </a:lnTo>
                <a:lnTo>
                  <a:pt x="1834297" y="1834296"/>
                </a:lnTo>
                <a:lnTo>
                  <a:pt x="0" y="1834296"/>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22" name="TextBox 22"/>
          <p:cNvSpPr txBox="1"/>
          <p:nvPr/>
        </p:nvSpPr>
        <p:spPr>
          <a:xfrm>
            <a:off x="8100617" y="4229100"/>
            <a:ext cx="8761444" cy="2954655"/>
          </a:xfrm>
          <a:prstGeom prst="rect">
            <a:avLst/>
          </a:prstGeom>
        </p:spPr>
        <p:style>
          <a:lnRef idx="1">
            <a:schemeClr val="accent6"/>
          </a:lnRef>
          <a:fillRef idx="2">
            <a:schemeClr val="accent6"/>
          </a:fillRef>
          <a:effectRef idx="1">
            <a:schemeClr val="accent6"/>
          </a:effectRef>
          <a:fontRef idx="minor">
            <a:schemeClr val="dk1"/>
          </a:fontRef>
        </p:style>
        <p:txBody>
          <a:bodyPr wrap="square" lIns="0" tIns="0" rIns="0" bIns="0" rtlCol="0" anchor="t">
            <a:spAutoFit/>
          </a:bodyPr>
          <a:lstStyle/>
          <a:p>
            <a:pPr marL="342900" indent="-342900">
              <a:buFont typeface="Wingdings" pitchFamily="2" charset="2"/>
              <a:buChar char="§"/>
            </a:pPr>
            <a:r>
              <a:rPr lang="en-US" sz="2400"/>
              <a:t>P</a:t>
            </a:r>
            <a:r>
              <a:rPr lang="id-ID" sz="2400" smtClean="0"/>
              <a:t>artisipasi aktif</a:t>
            </a:r>
            <a:endParaRPr lang="en-US" sz="2400" smtClean="0"/>
          </a:p>
          <a:p>
            <a:pPr marL="342900" indent="-342900">
              <a:buFont typeface="Wingdings" pitchFamily="2" charset="2"/>
              <a:buChar char="§"/>
            </a:pPr>
            <a:r>
              <a:rPr lang="en-US" sz="2400" smtClean="0"/>
              <a:t>T</a:t>
            </a:r>
            <a:r>
              <a:rPr lang="id-ID" sz="2400" smtClean="0"/>
              <a:t>egaknya hukum</a:t>
            </a:r>
            <a:endParaRPr lang="en-US" sz="2400"/>
          </a:p>
          <a:p>
            <a:pPr marL="342900" indent="-342900">
              <a:buFont typeface="Wingdings" pitchFamily="2" charset="2"/>
              <a:buChar char="§"/>
            </a:pPr>
            <a:r>
              <a:rPr lang="en-US" sz="2400" smtClean="0"/>
              <a:t>T</a:t>
            </a:r>
            <a:r>
              <a:rPr lang="id-ID" sz="2400" smtClean="0"/>
              <a:t>ransparansi</a:t>
            </a:r>
            <a:endParaRPr lang="en-US" sz="2400" smtClean="0"/>
          </a:p>
          <a:p>
            <a:pPr marL="342900" indent="-342900">
              <a:buFont typeface="Wingdings" pitchFamily="2" charset="2"/>
              <a:buChar char="§"/>
            </a:pPr>
            <a:r>
              <a:rPr lang="en-US" sz="2400" smtClean="0"/>
              <a:t>R</a:t>
            </a:r>
            <a:r>
              <a:rPr lang="id-ID" sz="2400" smtClean="0"/>
              <a:t>esponsif</a:t>
            </a:r>
            <a:endParaRPr lang="en-US" sz="2400" smtClean="0"/>
          </a:p>
          <a:p>
            <a:pPr marL="342900" indent="-342900">
              <a:buFont typeface="Wingdings" pitchFamily="2" charset="2"/>
              <a:buChar char="§"/>
            </a:pPr>
            <a:r>
              <a:rPr lang="en-US" sz="2400"/>
              <a:t>B</a:t>
            </a:r>
            <a:r>
              <a:rPr lang="id-ID" sz="2400" smtClean="0"/>
              <a:t>erorientasi </a:t>
            </a:r>
            <a:r>
              <a:rPr lang="id-ID" sz="2400"/>
              <a:t>akan musyawarah untuk mendapatkan </a:t>
            </a:r>
            <a:r>
              <a:rPr lang="id-ID" sz="2400" smtClean="0"/>
              <a:t>mufakat</a:t>
            </a:r>
            <a:endParaRPr lang="en-US" sz="2400" smtClean="0"/>
          </a:p>
          <a:p>
            <a:pPr marL="342900" indent="-342900">
              <a:buFont typeface="Wingdings" pitchFamily="2" charset="2"/>
              <a:buChar char="§"/>
            </a:pPr>
            <a:r>
              <a:rPr lang="en-US" sz="2400"/>
              <a:t>K</a:t>
            </a:r>
            <a:r>
              <a:rPr lang="id-ID" sz="2400" smtClean="0"/>
              <a:t>eadilan </a:t>
            </a:r>
            <a:r>
              <a:rPr lang="id-ID" sz="2400"/>
              <a:t>dan perlakuan yang sama untuk semua </a:t>
            </a:r>
            <a:r>
              <a:rPr lang="id-ID" sz="2400" smtClean="0"/>
              <a:t>orang</a:t>
            </a:r>
            <a:endParaRPr lang="en-US" sz="2400" smtClean="0"/>
          </a:p>
          <a:p>
            <a:pPr marL="342900" indent="-342900">
              <a:buFont typeface="Wingdings" pitchFamily="2" charset="2"/>
              <a:buChar char="§"/>
            </a:pPr>
            <a:r>
              <a:rPr lang="en-US" sz="2400" smtClean="0"/>
              <a:t>E</a:t>
            </a:r>
            <a:r>
              <a:rPr lang="id-ID" sz="2400" smtClean="0"/>
              <a:t>fektif </a:t>
            </a:r>
            <a:r>
              <a:rPr lang="id-ID" sz="2400"/>
              <a:t>dan </a:t>
            </a:r>
            <a:r>
              <a:rPr lang="id-ID" sz="2400" smtClean="0"/>
              <a:t>ekonomis</a:t>
            </a:r>
            <a:endParaRPr lang="en-US" sz="2400" smtClean="0"/>
          </a:p>
          <a:p>
            <a:pPr marL="342900" indent="-342900">
              <a:buFont typeface="Wingdings" pitchFamily="2" charset="2"/>
              <a:buChar char="§"/>
            </a:pPr>
            <a:r>
              <a:rPr lang="en-US" sz="2400" smtClean="0"/>
              <a:t>D</a:t>
            </a:r>
            <a:r>
              <a:rPr lang="id-ID" sz="2400" smtClean="0"/>
              <a:t>apat </a:t>
            </a:r>
            <a:r>
              <a:rPr lang="id-ID" sz="2400"/>
              <a:t>dipertanggungjawabkan, </a:t>
            </a:r>
            <a:endParaRPr lang="en-US" sz="2400"/>
          </a:p>
        </p:txBody>
      </p:sp>
      <p:sp>
        <p:nvSpPr>
          <p:cNvPr id="23" name="TextBox 23"/>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02</a:t>
            </a:r>
          </a:p>
        </p:txBody>
      </p:sp>
      <p:sp>
        <p:nvSpPr>
          <p:cNvPr id="24" name="TextBox 24"/>
          <p:cNvSpPr txBox="1"/>
          <p:nvPr/>
        </p:nvSpPr>
        <p:spPr>
          <a:xfrm>
            <a:off x="1063485" y="2986882"/>
            <a:ext cx="4834395" cy="1846659"/>
          </a:xfrm>
          <a:prstGeom prst="rect">
            <a:avLst/>
          </a:prstGeom>
        </p:spPr>
        <p:txBody>
          <a:bodyPr lIns="0" tIns="0" rIns="0" bIns="0" rtlCol="0" anchor="t">
            <a:spAutoFit/>
          </a:bodyPr>
          <a:lstStyle/>
          <a:p>
            <a:pPr algn="just"/>
            <a:r>
              <a:rPr lang="id-ID" sz="2400"/>
              <a:t>Tata laksana (business process) merupakan sekumpulan aktivitas kerja terstruktur dan saling terkait yang menghasilkan keluaran yang sesuai dengan kebutuhan pengguna</a:t>
            </a:r>
            <a:endParaRPr lang="en-US" sz="2400">
              <a:solidFill>
                <a:srgbClr val="695941"/>
              </a:solidFill>
              <a:latin typeface="Barlow SemiCondensed Italics"/>
            </a:endParaRPr>
          </a:p>
        </p:txBody>
      </p:sp>
      <p:grpSp>
        <p:nvGrpSpPr>
          <p:cNvPr id="26" name="Group 26"/>
          <p:cNvGrpSpPr/>
          <p:nvPr/>
        </p:nvGrpSpPr>
        <p:grpSpPr>
          <a:xfrm>
            <a:off x="-578688" y="313764"/>
            <a:ext cx="5256593" cy="793952"/>
            <a:chOff x="0" y="0"/>
            <a:chExt cx="4036038" cy="609600"/>
          </a:xfrm>
        </p:grpSpPr>
        <p:sp>
          <p:nvSpPr>
            <p:cNvPr id="27" name="Freeform 27"/>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28" name="TextBox 28"/>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30" name="AutoShape 30"/>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31" name="AutoShape 31"/>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33" name="AutoShape 33"/>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34" name="Rectangle 33"/>
          <p:cNvSpPr/>
          <p:nvPr/>
        </p:nvSpPr>
        <p:spPr>
          <a:xfrm>
            <a:off x="1063485" y="5465020"/>
            <a:ext cx="4834395" cy="2677656"/>
          </a:xfrm>
          <a:prstGeom prst="rect">
            <a:avLst/>
          </a:prstGeom>
        </p:spPr>
        <p:txBody>
          <a:bodyPr wrap="square">
            <a:spAutoFit/>
          </a:bodyPr>
          <a:lstStyle/>
          <a:p>
            <a:pPr algn="just"/>
            <a:r>
              <a:rPr lang="en-US" sz="2400"/>
              <a:t>T</a:t>
            </a:r>
            <a:r>
              <a:rPr lang="id-ID" sz="2400" smtClean="0"/>
              <a:t>ata </a:t>
            </a:r>
            <a:r>
              <a:rPr lang="id-ID" sz="2400"/>
              <a:t>laksana bertujuan untuk meningkatkan efisiensi dan efektivitas sistem, proses, dan prosedur kerja yang jelas, efektif, efisien dan terukur pada masing-masing Kementerian/ Lembaga dan Pemerintah Daerah. </a:t>
            </a:r>
            <a:endParaRPr lang="en-US" sz="2400"/>
          </a:p>
        </p:txBody>
      </p:sp>
      <p:sp>
        <p:nvSpPr>
          <p:cNvPr id="35" name="Rectangle 34"/>
          <p:cNvSpPr/>
          <p:nvPr/>
        </p:nvSpPr>
        <p:spPr>
          <a:xfrm>
            <a:off x="8100955" y="3394899"/>
            <a:ext cx="8761106"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id-ID" sz="2400">
                <a:solidFill>
                  <a:schemeClr val="tx1"/>
                </a:solidFill>
              </a:rPr>
              <a:t>Tata laksana pemerintahan yang baik ini dapat dipahami dengan memberlakukan delapan karakteristik dasarnya, yaitu: </a:t>
            </a:r>
            <a:endParaRPr lang="en-US" sz="240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2541759" y="2514757"/>
            <a:ext cx="6265919" cy="789210"/>
            <a:chOff x="0" y="0"/>
            <a:chExt cx="3479673" cy="438275"/>
          </a:xfrm>
        </p:grpSpPr>
        <p:sp>
          <p:nvSpPr>
            <p:cNvPr id="12" name="Freeform 12"/>
            <p:cNvSpPr/>
            <p:nvPr/>
          </p:nvSpPr>
          <p:spPr>
            <a:xfrm>
              <a:off x="0" y="0"/>
              <a:ext cx="3479673" cy="438275"/>
            </a:xfrm>
            <a:custGeom>
              <a:avLst/>
              <a:gdLst/>
              <a:ahLst/>
              <a:cxnLst/>
              <a:rect l="l" t="t" r="r" b="b"/>
              <a:pathLst>
                <a:path w="3479673" h="438275">
                  <a:moveTo>
                    <a:pt x="203200" y="0"/>
                  </a:moveTo>
                  <a:lnTo>
                    <a:pt x="3479673" y="0"/>
                  </a:lnTo>
                  <a:lnTo>
                    <a:pt x="3276473" y="438275"/>
                  </a:lnTo>
                  <a:lnTo>
                    <a:pt x="0" y="438275"/>
                  </a:lnTo>
                  <a:lnTo>
                    <a:pt x="203200" y="0"/>
                  </a:lnTo>
                  <a:close/>
                </a:path>
              </a:pathLst>
            </a:custGeom>
            <a:solidFill>
              <a:srgbClr val="E6DBC9"/>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8001000" y="3723067"/>
            <a:ext cx="7591423" cy="1258506"/>
            <a:chOff x="0" y="0"/>
            <a:chExt cx="5386833" cy="609600"/>
          </a:xfrm>
        </p:grpSpPr>
        <p:sp>
          <p:nvSpPr>
            <p:cNvPr id="18" name="Freeform 18"/>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3863975" y="5438772"/>
            <a:ext cx="11120997" cy="1258506"/>
            <a:chOff x="0" y="0"/>
            <a:chExt cx="5386833" cy="609600"/>
          </a:xfrm>
        </p:grpSpPr>
        <p:sp>
          <p:nvSpPr>
            <p:cNvPr id="21" name="Freeform 21"/>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2" name="TextBox 2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3" name="Group 23"/>
          <p:cNvGrpSpPr/>
          <p:nvPr/>
        </p:nvGrpSpPr>
        <p:grpSpPr>
          <a:xfrm>
            <a:off x="1696294" y="7144673"/>
            <a:ext cx="11120997" cy="1258506"/>
            <a:chOff x="0" y="0"/>
            <a:chExt cx="5386833" cy="609600"/>
          </a:xfrm>
        </p:grpSpPr>
        <p:sp>
          <p:nvSpPr>
            <p:cNvPr id="24" name="Freeform 24"/>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5" name="TextBox 25"/>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a:off x="3492660" y="5534594"/>
            <a:ext cx="1066862" cy="1066862"/>
            <a:chOff x="0" y="0"/>
            <a:chExt cx="812800" cy="812800"/>
          </a:xfrm>
        </p:grpSpPr>
        <p:sp>
          <p:nvSpPr>
            <p:cNvPr id="30" name="Freeform 30"/>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1" name="TextBox 31"/>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a:off x="2942391" y="7250300"/>
            <a:ext cx="1066862" cy="1066862"/>
            <a:chOff x="0" y="0"/>
            <a:chExt cx="812800" cy="812800"/>
          </a:xfrm>
        </p:grpSpPr>
        <p:sp>
          <p:nvSpPr>
            <p:cNvPr id="33" name="Freeform 33"/>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4" name="TextBox 34"/>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5" name="Freeform 35"/>
          <p:cNvSpPr/>
          <p:nvPr/>
        </p:nvSpPr>
        <p:spPr>
          <a:xfrm rot="19140416">
            <a:off x="950236" y="7684696"/>
            <a:ext cx="1276758" cy="1436967"/>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6" name="TextBox 36"/>
          <p:cNvSpPr txBox="1"/>
          <p:nvPr/>
        </p:nvSpPr>
        <p:spPr>
          <a:xfrm>
            <a:off x="1364375" y="1389128"/>
            <a:ext cx="8668234" cy="1125629"/>
          </a:xfrm>
          <a:prstGeom prst="rect">
            <a:avLst/>
          </a:prstGeom>
        </p:spPr>
        <p:txBody>
          <a:bodyPr lIns="0" tIns="0" rIns="0" bIns="0" rtlCol="0" anchor="t">
            <a:spAutoFit/>
          </a:bodyPr>
          <a:lstStyle/>
          <a:p>
            <a:pPr>
              <a:lnSpc>
                <a:spcPts val="10499"/>
              </a:lnSpc>
            </a:pPr>
            <a:r>
              <a:rPr lang="id-ID" sz="3600" b="1" smtClean="0"/>
              <a:t>Monitoring Pelayanan Publik</a:t>
            </a:r>
            <a:endParaRPr lang="en-US" sz="3600" b="1">
              <a:solidFill>
                <a:srgbClr val="695941"/>
              </a:solidFill>
              <a:latin typeface="Barlow SemiCondensed Italics"/>
            </a:endParaRPr>
          </a:p>
        </p:txBody>
      </p:sp>
      <p:sp>
        <p:nvSpPr>
          <p:cNvPr id="37" name="TextBox 37"/>
          <p:cNvSpPr txBox="1"/>
          <p:nvPr/>
        </p:nvSpPr>
        <p:spPr>
          <a:xfrm>
            <a:off x="3863975" y="3868132"/>
            <a:ext cx="1520021" cy="801501"/>
          </a:xfrm>
          <a:prstGeom prst="rect">
            <a:avLst/>
          </a:prstGeom>
        </p:spPr>
        <p:txBody>
          <a:bodyPr lIns="0" tIns="0" rIns="0" bIns="0" rtlCol="0" anchor="t">
            <a:spAutoFit/>
          </a:bodyPr>
          <a:lstStyle/>
          <a:p>
            <a:pPr algn="ctr">
              <a:lnSpc>
                <a:spcPts val="6999"/>
              </a:lnSpc>
            </a:pPr>
            <a:r>
              <a:rPr lang="en-US" sz="4999" smtClean="0">
                <a:solidFill>
                  <a:srgbClr val="FFFFFF"/>
                </a:solidFill>
                <a:latin typeface="Barlow Light Italics"/>
              </a:rPr>
              <a:t>1</a:t>
            </a:r>
            <a:endParaRPr lang="en-US" sz="4999">
              <a:solidFill>
                <a:srgbClr val="FFFFFF"/>
              </a:solidFill>
              <a:latin typeface="Barlow Light Italics"/>
            </a:endParaRPr>
          </a:p>
        </p:txBody>
      </p:sp>
      <p:sp>
        <p:nvSpPr>
          <p:cNvPr id="41" name="TextBox 4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03</a:t>
            </a:r>
          </a:p>
        </p:txBody>
      </p:sp>
      <p:grpSp>
        <p:nvGrpSpPr>
          <p:cNvPr id="45" name="Group 45"/>
          <p:cNvGrpSpPr/>
          <p:nvPr/>
        </p:nvGrpSpPr>
        <p:grpSpPr>
          <a:xfrm>
            <a:off x="-578688" y="313764"/>
            <a:ext cx="5256593" cy="793952"/>
            <a:chOff x="0" y="0"/>
            <a:chExt cx="4036038" cy="609600"/>
          </a:xfrm>
        </p:grpSpPr>
        <p:sp>
          <p:nvSpPr>
            <p:cNvPr id="46" name="Freeform 46"/>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47" name="TextBox 47"/>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9" name="AutoShape 49"/>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0" name="AutoShape 50"/>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2" name="AutoShape 52"/>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53" name="Rectangle 52"/>
          <p:cNvSpPr/>
          <p:nvPr/>
        </p:nvSpPr>
        <p:spPr>
          <a:xfrm>
            <a:off x="1364373" y="3554468"/>
            <a:ext cx="14228049" cy="129266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600"/>
              <a:t>Monitoring (pemantauan) adalah suatu proses untuk mengetahui pelaksanaan program yang sedang berjalan</a:t>
            </a:r>
            <a:r>
              <a:rPr lang="id-ID" sz="2600" smtClean="0"/>
              <a:t>.</a:t>
            </a:r>
            <a:r>
              <a:rPr lang="en-US" sz="2600" smtClean="0"/>
              <a:t> </a:t>
            </a:r>
            <a:r>
              <a:rPr lang="id-ID" sz="2600"/>
              <a:t>monitoring dapat membantu meningkatkan kualitas program dan mengidentifikasi masalah-masalah yang harus diatasi untuk mencapai tujuan program. </a:t>
            </a:r>
            <a:endParaRPr lang="en-US" sz="2600"/>
          </a:p>
        </p:txBody>
      </p:sp>
      <p:sp>
        <p:nvSpPr>
          <p:cNvPr id="54" name="Rectangle 53"/>
          <p:cNvSpPr/>
          <p:nvPr/>
        </p:nvSpPr>
        <p:spPr>
          <a:xfrm>
            <a:off x="1380830" y="5227575"/>
            <a:ext cx="14293034"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400" smtClean="0"/>
              <a:t>Peraturan </a:t>
            </a:r>
            <a:r>
              <a:rPr lang="id-ID" sz="2400"/>
              <a:t>Pemerintah Nomor 39 Tahun 2006, disebutkan bahwa monitoring merupakan kegiatan mengamati secara seksama suatu keadaan atau kondisi, termasuk perilaku atau kegiatan tertentu, dengan tujuan agar semua data masukan atau informasi yang diperoleh dari hasil pengamatan tersebut dapat menjadi landasan dalam mengambil keputusan tindakan selanjutnya yang diperlukan</a:t>
            </a:r>
            <a:endParaRPr lang="en-US" sz="2400"/>
          </a:p>
        </p:txBody>
      </p:sp>
      <p:sp>
        <p:nvSpPr>
          <p:cNvPr id="55" name="Rectangle 54"/>
          <p:cNvSpPr/>
          <p:nvPr/>
        </p:nvSpPr>
        <p:spPr>
          <a:xfrm>
            <a:off x="1380830" y="7200900"/>
            <a:ext cx="14293034"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id-ID" sz="2400"/>
              <a:t>Tujuan monitoring untuk mengamati/ mengetahui perkembangan dan kemajuan, identifikasi dan permasalahan serta antisipasinya/ upaya pemecahannya. </a:t>
            </a:r>
            <a:endParaRPr lang="en-US" sz="2400"/>
          </a:p>
        </p:txBody>
      </p:sp>
    </p:spTree>
    <p:extLst>
      <p:ext uri="{BB962C8B-B14F-4D97-AF65-F5344CB8AC3E}">
        <p14:creationId xmlns:p14="http://schemas.microsoft.com/office/powerpoint/2010/main" val="107038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2541759" y="2514757"/>
            <a:ext cx="6265919" cy="789210"/>
            <a:chOff x="0" y="0"/>
            <a:chExt cx="3479673" cy="438275"/>
          </a:xfrm>
        </p:grpSpPr>
        <p:sp>
          <p:nvSpPr>
            <p:cNvPr id="12" name="Freeform 12"/>
            <p:cNvSpPr/>
            <p:nvPr/>
          </p:nvSpPr>
          <p:spPr>
            <a:xfrm>
              <a:off x="0" y="0"/>
              <a:ext cx="3479673" cy="438275"/>
            </a:xfrm>
            <a:custGeom>
              <a:avLst/>
              <a:gdLst/>
              <a:ahLst/>
              <a:cxnLst/>
              <a:rect l="l" t="t" r="r" b="b"/>
              <a:pathLst>
                <a:path w="3479673" h="438275">
                  <a:moveTo>
                    <a:pt x="203200" y="0"/>
                  </a:moveTo>
                  <a:lnTo>
                    <a:pt x="3479673" y="0"/>
                  </a:lnTo>
                  <a:lnTo>
                    <a:pt x="3276473" y="438275"/>
                  </a:lnTo>
                  <a:lnTo>
                    <a:pt x="0" y="438275"/>
                  </a:lnTo>
                  <a:lnTo>
                    <a:pt x="203200" y="0"/>
                  </a:lnTo>
                  <a:close/>
                </a:path>
              </a:pathLst>
            </a:custGeom>
            <a:solidFill>
              <a:srgbClr val="E6DBC9"/>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1799586" y="3723067"/>
            <a:ext cx="13792838" cy="1258506"/>
            <a:chOff x="0" y="0"/>
            <a:chExt cx="5386833" cy="609600"/>
          </a:xfrm>
        </p:grpSpPr>
        <p:sp>
          <p:nvSpPr>
            <p:cNvPr id="18" name="Freeform 18"/>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1699567" y="5438772"/>
            <a:ext cx="13285406" cy="1258506"/>
            <a:chOff x="0" y="0"/>
            <a:chExt cx="5386833" cy="609600"/>
          </a:xfrm>
        </p:grpSpPr>
        <p:sp>
          <p:nvSpPr>
            <p:cNvPr id="21" name="Freeform 21"/>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2" name="TextBox 2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3" name="Group 23"/>
          <p:cNvGrpSpPr/>
          <p:nvPr/>
        </p:nvGrpSpPr>
        <p:grpSpPr>
          <a:xfrm>
            <a:off x="1799586" y="7390194"/>
            <a:ext cx="12568592" cy="1258506"/>
            <a:chOff x="0" y="0"/>
            <a:chExt cx="5386833" cy="609600"/>
          </a:xfrm>
        </p:grpSpPr>
        <p:sp>
          <p:nvSpPr>
            <p:cNvPr id="24" name="Freeform 24"/>
            <p:cNvSpPr/>
            <p:nvPr/>
          </p:nvSpPr>
          <p:spPr>
            <a:xfrm>
              <a:off x="0" y="0"/>
              <a:ext cx="5386833" cy="609600"/>
            </a:xfrm>
            <a:custGeom>
              <a:avLst/>
              <a:gdLst/>
              <a:ahLst/>
              <a:cxnLst/>
              <a:rect l="l" t="t" r="r" b="b"/>
              <a:pathLst>
                <a:path w="5386833" h="609600">
                  <a:moveTo>
                    <a:pt x="203200" y="0"/>
                  </a:moveTo>
                  <a:lnTo>
                    <a:pt x="5386833" y="0"/>
                  </a:lnTo>
                  <a:lnTo>
                    <a:pt x="5183633" y="609600"/>
                  </a:lnTo>
                  <a:lnTo>
                    <a:pt x="0" y="609600"/>
                  </a:lnTo>
                  <a:lnTo>
                    <a:pt x="203200" y="0"/>
                  </a:lnTo>
                  <a:close/>
                </a:path>
              </a:pathLst>
            </a:custGeom>
            <a:solidFill>
              <a:srgbClr val="FFFFFF"/>
            </a:solidFill>
          </p:spPr>
        </p:sp>
        <p:sp>
          <p:nvSpPr>
            <p:cNvPr id="25" name="TextBox 25"/>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a:off x="832742" y="3485831"/>
            <a:ext cx="1066862" cy="1066862"/>
            <a:chOff x="0" y="0"/>
            <a:chExt cx="812800" cy="812800"/>
          </a:xfrm>
        </p:grpSpPr>
        <p:sp>
          <p:nvSpPr>
            <p:cNvPr id="27" name="Freeform 27"/>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28" name="TextBox 28"/>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29" name="Group 29"/>
          <p:cNvGrpSpPr/>
          <p:nvPr/>
        </p:nvGrpSpPr>
        <p:grpSpPr>
          <a:xfrm>
            <a:off x="838138" y="5227575"/>
            <a:ext cx="1066862" cy="1066862"/>
            <a:chOff x="0" y="0"/>
            <a:chExt cx="812800" cy="812800"/>
          </a:xfrm>
        </p:grpSpPr>
        <p:sp>
          <p:nvSpPr>
            <p:cNvPr id="30" name="Freeform 30"/>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1" name="TextBox 31"/>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32" name="Group 32"/>
          <p:cNvGrpSpPr/>
          <p:nvPr/>
        </p:nvGrpSpPr>
        <p:grpSpPr>
          <a:xfrm>
            <a:off x="762000" y="7353238"/>
            <a:ext cx="1066862" cy="1066862"/>
            <a:chOff x="0" y="0"/>
            <a:chExt cx="812800" cy="812800"/>
          </a:xfrm>
        </p:grpSpPr>
        <p:sp>
          <p:nvSpPr>
            <p:cNvPr id="33" name="Freeform 33"/>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D5C5AC"/>
            </a:solidFill>
          </p:spPr>
        </p:sp>
        <p:sp>
          <p:nvSpPr>
            <p:cNvPr id="34" name="TextBox 34"/>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5" name="Freeform 35"/>
          <p:cNvSpPr/>
          <p:nvPr/>
        </p:nvSpPr>
        <p:spPr>
          <a:xfrm>
            <a:off x="-588213" y="8002849"/>
            <a:ext cx="2341726" cy="1919691"/>
          </a:xfrm>
          <a:custGeom>
            <a:avLst/>
            <a:gdLst/>
            <a:ahLst/>
            <a:cxnLst/>
            <a:rect l="l" t="t" r="r" b="b"/>
            <a:pathLst>
              <a:path w="2673220" h="2673220">
                <a:moveTo>
                  <a:pt x="0" y="0"/>
                </a:moveTo>
                <a:lnTo>
                  <a:pt x="2673220" y="0"/>
                </a:lnTo>
                <a:lnTo>
                  <a:pt x="2673220" y="2673220"/>
                </a:lnTo>
                <a:lnTo>
                  <a:pt x="0" y="2673220"/>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6" name="TextBox 36"/>
          <p:cNvSpPr txBox="1"/>
          <p:nvPr/>
        </p:nvSpPr>
        <p:spPr>
          <a:xfrm>
            <a:off x="1366173" y="1676531"/>
            <a:ext cx="14228048" cy="1346522"/>
          </a:xfrm>
          <a:prstGeom prst="rect">
            <a:avLst/>
          </a:prstGeom>
        </p:spPr>
        <p:txBody>
          <a:bodyPr wrap="square" lIns="0" tIns="0" rIns="0" bIns="0" rtlCol="0" anchor="t">
            <a:spAutoFit/>
          </a:bodyPr>
          <a:lstStyle/>
          <a:p>
            <a:pPr>
              <a:lnSpc>
                <a:spcPts val="10499"/>
              </a:lnSpc>
            </a:pPr>
            <a:r>
              <a:rPr lang="id-ID" sz="4000"/>
              <a:t>Peran pemangku kepentingan (stakeholder) dalam proses monitoring</a:t>
            </a:r>
            <a:endParaRPr lang="en-US" sz="4000">
              <a:solidFill>
                <a:srgbClr val="695941"/>
              </a:solidFill>
              <a:latin typeface="Barlow SemiCondensed Italics"/>
            </a:endParaRPr>
          </a:p>
        </p:txBody>
      </p:sp>
      <p:sp>
        <p:nvSpPr>
          <p:cNvPr id="37" name="TextBox 37"/>
          <p:cNvSpPr txBox="1"/>
          <p:nvPr/>
        </p:nvSpPr>
        <p:spPr>
          <a:xfrm>
            <a:off x="606162" y="3628156"/>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1.</a:t>
            </a:r>
          </a:p>
        </p:txBody>
      </p:sp>
      <p:sp>
        <p:nvSpPr>
          <p:cNvPr id="38" name="TextBox 38"/>
          <p:cNvSpPr txBox="1"/>
          <p:nvPr/>
        </p:nvSpPr>
        <p:spPr>
          <a:xfrm>
            <a:off x="2097058" y="3656828"/>
            <a:ext cx="13142941" cy="1292662"/>
          </a:xfrm>
          <a:prstGeom prst="rect">
            <a:avLst/>
          </a:prstGeom>
        </p:spPr>
        <p:txBody>
          <a:bodyPr wrap="square" lIns="0" tIns="0" rIns="0" bIns="0" rtlCol="0" anchor="t">
            <a:spAutoFit/>
          </a:bodyPr>
          <a:lstStyle/>
          <a:p>
            <a:r>
              <a:rPr lang="en-US" sz="2800" smtClean="0"/>
              <a:t>P</a:t>
            </a:r>
            <a:r>
              <a:rPr lang="id-ID" sz="2800" smtClean="0"/>
              <a:t>emangku </a:t>
            </a:r>
            <a:r>
              <a:rPr lang="id-ID" sz="2800"/>
              <a:t>kepentingan </a:t>
            </a:r>
            <a:r>
              <a:rPr lang="id-ID" sz="2800" smtClean="0"/>
              <a:t>menjadi </a:t>
            </a:r>
            <a:r>
              <a:rPr lang="id-ID" sz="2800"/>
              <a:t>bagian untuk membantu dalam mengambil tindakan. Mereka dapat mengambil alih departemen tertentu seperti layanan, sumber daya manusia atau penelitian dan pengembangan dan mengelolanya untuk memastikan kesuksesan.</a:t>
            </a:r>
            <a:endParaRPr lang="en-US" sz="2800">
              <a:solidFill>
                <a:srgbClr val="695941"/>
              </a:solidFill>
              <a:latin typeface="Barlow Light"/>
            </a:endParaRPr>
          </a:p>
        </p:txBody>
      </p:sp>
      <p:sp>
        <p:nvSpPr>
          <p:cNvPr id="39" name="TextBox 39"/>
          <p:cNvSpPr txBox="1"/>
          <p:nvPr/>
        </p:nvSpPr>
        <p:spPr>
          <a:xfrm>
            <a:off x="2025342" y="5360599"/>
            <a:ext cx="12816868" cy="2154436"/>
          </a:xfrm>
          <a:prstGeom prst="rect">
            <a:avLst/>
          </a:prstGeom>
        </p:spPr>
        <p:txBody>
          <a:bodyPr wrap="square" lIns="0" tIns="0" rIns="0" bIns="0" rtlCol="0" anchor="t">
            <a:spAutoFit/>
          </a:bodyPr>
          <a:lstStyle/>
          <a:p>
            <a:r>
              <a:rPr lang="en-US" sz="2800"/>
              <a:t>Pemangku kepentingan memainkan peran penting dalam keberhasilan proses pemantauan dan evaluasi (M&amp;E) dalam program dan kebijakan pembangunan. Mereka dapat memberikan masukan yang berharga pada desain dan implementasi program, serta pada pengumpulan, analisis, dan penggunaan data untuk pengambilan keputusan.</a:t>
            </a:r>
          </a:p>
          <a:p>
            <a:endParaRPr lang="en-US" sz="2800">
              <a:solidFill>
                <a:srgbClr val="695941"/>
              </a:solidFill>
              <a:latin typeface="Barlow Light"/>
            </a:endParaRPr>
          </a:p>
        </p:txBody>
      </p:sp>
      <p:sp>
        <p:nvSpPr>
          <p:cNvPr id="40" name="TextBox 40"/>
          <p:cNvSpPr txBox="1"/>
          <p:nvPr/>
        </p:nvSpPr>
        <p:spPr>
          <a:xfrm>
            <a:off x="2025342" y="7412935"/>
            <a:ext cx="12681258" cy="1167179"/>
          </a:xfrm>
          <a:prstGeom prst="rect">
            <a:avLst/>
          </a:prstGeom>
        </p:spPr>
        <p:txBody>
          <a:bodyPr wrap="square" lIns="0" tIns="0" rIns="0" bIns="0" rtlCol="0" anchor="t">
            <a:spAutoFit/>
          </a:bodyPr>
          <a:lstStyle/>
          <a:p>
            <a:pPr>
              <a:lnSpc>
                <a:spcPts val="4759"/>
              </a:lnSpc>
            </a:pPr>
            <a:r>
              <a:rPr lang="en-US" sz="2800"/>
              <a:t>Dalam konteks </a:t>
            </a:r>
            <a:r>
              <a:rPr lang="en-US" sz="2800" smtClean="0"/>
              <a:t> monitoring dan evaluasi (M&amp;E</a:t>
            </a:r>
            <a:r>
              <a:rPr lang="en-US" sz="2800"/>
              <a:t>), pemangku kepentingan adalah mereka yang memiliki kepentingan terhadap keberhasilan proses M&amp;E, temuan, dan hasilnya.</a:t>
            </a:r>
            <a:endParaRPr lang="en-US" sz="2800">
              <a:latin typeface="Barlow Light"/>
            </a:endParaRPr>
          </a:p>
        </p:txBody>
      </p:sp>
      <p:sp>
        <p:nvSpPr>
          <p:cNvPr id="41" name="TextBox 4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03</a:t>
            </a:r>
          </a:p>
        </p:txBody>
      </p:sp>
      <p:sp>
        <p:nvSpPr>
          <p:cNvPr id="42" name="TextBox 42"/>
          <p:cNvSpPr txBox="1"/>
          <p:nvPr/>
        </p:nvSpPr>
        <p:spPr>
          <a:xfrm>
            <a:off x="689779" y="5297949"/>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2.</a:t>
            </a:r>
          </a:p>
        </p:txBody>
      </p:sp>
      <p:sp>
        <p:nvSpPr>
          <p:cNvPr id="43" name="TextBox 43"/>
          <p:cNvSpPr txBox="1"/>
          <p:nvPr/>
        </p:nvSpPr>
        <p:spPr>
          <a:xfrm>
            <a:off x="609600" y="7327899"/>
            <a:ext cx="1520021" cy="863601"/>
          </a:xfrm>
          <a:prstGeom prst="rect">
            <a:avLst/>
          </a:prstGeom>
        </p:spPr>
        <p:txBody>
          <a:bodyPr lIns="0" tIns="0" rIns="0" bIns="0" rtlCol="0" anchor="t">
            <a:spAutoFit/>
          </a:bodyPr>
          <a:lstStyle/>
          <a:p>
            <a:pPr algn="ctr">
              <a:lnSpc>
                <a:spcPts val="6999"/>
              </a:lnSpc>
            </a:pPr>
            <a:r>
              <a:rPr lang="en-US" sz="4999">
                <a:solidFill>
                  <a:srgbClr val="FFFFFF"/>
                </a:solidFill>
                <a:latin typeface="Barlow Light Italics"/>
              </a:rPr>
              <a:t>3.</a:t>
            </a:r>
          </a:p>
        </p:txBody>
      </p:sp>
      <p:grpSp>
        <p:nvGrpSpPr>
          <p:cNvPr id="45" name="Group 45"/>
          <p:cNvGrpSpPr/>
          <p:nvPr/>
        </p:nvGrpSpPr>
        <p:grpSpPr>
          <a:xfrm>
            <a:off x="-578688" y="313764"/>
            <a:ext cx="5256593" cy="793952"/>
            <a:chOff x="0" y="0"/>
            <a:chExt cx="4036038" cy="609600"/>
          </a:xfrm>
        </p:grpSpPr>
        <p:sp>
          <p:nvSpPr>
            <p:cNvPr id="46" name="Freeform 46"/>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47" name="TextBox 47"/>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9" name="AutoShape 49"/>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0" name="AutoShape 50"/>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2" name="AutoShape 52"/>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6641156" y="9128590"/>
            <a:ext cx="2358485" cy="793952"/>
            <a:chOff x="0" y="0"/>
            <a:chExt cx="1810856" cy="609600"/>
          </a:xfrm>
        </p:grpSpPr>
        <p:sp>
          <p:nvSpPr>
            <p:cNvPr id="12" name="Freeform 12"/>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3" name="TextBox 13"/>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a:off x="-402516" y="2517845"/>
            <a:ext cx="19093032" cy="6114037"/>
            <a:chOff x="0" y="0"/>
            <a:chExt cx="5028618" cy="1610281"/>
          </a:xfrm>
        </p:grpSpPr>
        <p:sp>
          <p:nvSpPr>
            <p:cNvPr id="15" name="Freeform 15"/>
            <p:cNvSpPr/>
            <p:nvPr/>
          </p:nvSpPr>
          <p:spPr>
            <a:xfrm>
              <a:off x="0" y="0"/>
              <a:ext cx="5028617" cy="1610281"/>
            </a:xfrm>
            <a:custGeom>
              <a:avLst/>
              <a:gdLst/>
              <a:ahLst/>
              <a:cxnLst/>
              <a:rect l="l" t="t" r="r" b="b"/>
              <a:pathLst>
                <a:path w="5028617" h="1610281">
                  <a:moveTo>
                    <a:pt x="0" y="0"/>
                  </a:moveTo>
                  <a:lnTo>
                    <a:pt x="5028617" y="0"/>
                  </a:lnTo>
                  <a:lnTo>
                    <a:pt x="5028617" y="1610281"/>
                  </a:lnTo>
                  <a:lnTo>
                    <a:pt x="0" y="1610281"/>
                  </a:lnTo>
                  <a:close/>
                </a:path>
              </a:pathLst>
            </a:custGeom>
            <a:solidFill>
              <a:srgbClr val="A69580">
                <a:alpha val="88627"/>
              </a:srgbClr>
            </a:solidFill>
          </p:spPr>
        </p:sp>
        <p:sp>
          <p:nvSpPr>
            <p:cNvPr id="16" name="TextBox 16"/>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2156901" y="5042520"/>
            <a:ext cx="3190300" cy="789210"/>
            <a:chOff x="0" y="0"/>
            <a:chExt cx="1771679" cy="438275"/>
          </a:xfrm>
        </p:grpSpPr>
        <p:sp>
          <p:nvSpPr>
            <p:cNvPr id="18" name="Freeform 18"/>
            <p:cNvSpPr/>
            <p:nvPr/>
          </p:nvSpPr>
          <p:spPr>
            <a:xfrm>
              <a:off x="0" y="0"/>
              <a:ext cx="1771679" cy="438275"/>
            </a:xfrm>
            <a:custGeom>
              <a:avLst/>
              <a:gdLst/>
              <a:ahLst/>
              <a:cxnLst/>
              <a:rect l="l" t="t" r="r" b="b"/>
              <a:pathLst>
                <a:path w="1771679" h="438275">
                  <a:moveTo>
                    <a:pt x="203200" y="0"/>
                  </a:moveTo>
                  <a:lnTo>
                    <a:pt x="1771679" y="0"/>
                  </a:lnTo>
                  <a:lnTo>
                    <a:pt x="1568479" y="438275"/>
                  </a:lnTo>
                  <a:lnTo>
                    <a:pt x="0" y="438275"/>
                  </a:lnTo>
                  <a:lnTo>
                    <a:pt x="203200" y="0"/>
                  </a:lnTo>
                  <a:close/>
                </a:path>
              </a:pathLst>
            </a:custGeom>
            <a:solidFill>
              <a:srgbClr val="D5C5AC"/>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20" name="Group 20"/>
          <p:cNvGrpSpPr/>
          <p:nvPr/>
        </p:nvGrpSpPr>
        <p:grpSpPr>
          <a:xfrm>
            <a:off x="3704426" y="3958471"/>
            <a:ext cx="3190300" cy="789210"/>
            <a:chOff x="0" y="0"/>
            <a:chExt cx="1771679" cy="438275"/>
          </a:xfrm>
        </p:grpSpPr>
        <p:sp>
          <p:nvSpPr>
            <p:cNvPr id="21" name="Freeform 21"/>
            <p:cNvSpPr/>
            <p:nvPr/>
          </p:nvSpPr>
          <p:spPr>
            <a:xfrm>
              <a:off x="0" y="0"/>
              <a:ext cx="1771679" cy="438275"/>
            </a:xfrm>
            <a:custGeom>
              <a:avLst/>
              <a:gdLst/>
              <a:ahLst/>
              <a:cxnLst/>
              <a:rect l="l" t="t" r="r" b="b"/>
              <a:pathLst>
                <a:path w="1771679" h="438275">
                  <a:moveTo>
                    <a:pt x="203200" y="0"/>
                  </a:moveTo>
                  <a:lnTo>
                    <a:pt x="1771679" y="0"/>
                  </a:lnTo>
                  <a:lnTo>
                    <a:pt x="1568479" y="438275"/>
                  </a:lnTo>
                  <a:lnTo>
                    <a:pt x="0" y="438275"/>
                  </a:lnTo>
                  <a:lnTo>
                    <a:pt x="203200" y="0"/>
                  </a:lnTo>
                  <a:close/>
                </a:path>
              </a:pathLst>
            </a:custGeom>
            <a:solidFill>
              <a:srgbClr val="CDBEAA"/>
            </a:solidFill>
            <a:ln>
              <a:noFill/>
            </a:ln>
          </p:spPr>
        </p:sp>
        <p:sp>
          <p:nvSpPr>
            <p:cNvPr id="22" name="TextBox 22"/>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3" name="TextBox 23"/>
          <p:cNvSpPr txBox="1"/>
          <p:nvPr/>
        </p:nvSpPr>
        <p:spPr>
          <a:xfrm>
            <a:off x="1447800" y="4119579"/>
            <a:ext cx="4922665" cy="1107996"/>
          </a:xfrm>
          <a:prstGeom prst="rect">
            <a:avLst/>
          </a:prstGeom>
        </p:spPr>
        <p:txBody>
          <a:bodyPr wrap="square" lIns="0" tIns="0" rIns="0" bIns="0" rtlCol="0" anchor="t">
            <a:spAutoFit/>
          </a:bodyPr>
          <a:lstStyle/>
          <a:p>
            <a:pPr lvl="0"/>
            <a:r>
              <a:rPr lang="id-ID" sz="3600" b="1"/>
              <a:t>Evaluasi dan Pengawasan Pelayanan Publik</a:t>
            </a:r>
            <a:endParaRPr lang="en-US" sz="3600" b="1"/>
          </a:p>
        </p:txBody>
      </p:sp>
      <p:sp>
        <p:nvSpPr>
          <p:cNvPr id="24" name="AutoShape 24"/>
          <p:cNvSpPr/>
          <p:nvPr/>
        </p:nvSpPr>
        <p:spPr>
          <a:xfrm rot="-4328660">
            <a:off x="5140857" y="5438926"/>
            <a:ext cx="4382853" cy="0"/>
          </a:xfrm>
          <a:prstGeom prst="line">
            <a:avLst/>
          </a:prstGeom>
          <a:ln w="38100" cap="flat">
            <a:solidFill>
              <a:srgbClr val="CDBEAA"/>
            </a:solidFill>
            <a:prstDash val="solid"/>
            <a:headEnd type="none" w="sm" len="sm"/>
            <a:tailEnd type="none" w="sm" len="sm"/>
          </a:ln>
        </p:spPr>
      </p:sp>
      <p:sp>
        <p:nvSpPr>
          <p:cNvPr id="25" name="Freeform 25"/>
          <p:cNvSpPr/>
          <p:nvPr/>
        </p:nvSpPr>
        <p:spPr>
          <a:xfrm>
            <a:off x="14769777" y="3958471"/>
            <a:ext cx="1535129" cy="770356"/>
          </a:xfrm>
          <a:custGeom>
            <a:avLst/>
            <a:gdLst/>
            <a:ahLst/>
            <a:cxnLst/>
            <a:rect l="l" t="t" r="r" b="b"/>
            <a:pathLst>
              <a:path w="1535129" h="770356">
                <a:moveTo>
                  <a:pt x="0" y="0"/>
                </a:moveTo>
                <a:lnTo>
                  <a:pt x="1535129" y="0"/>
                </a:lnTo>
                <a:lnTo>
                  <a:pt x="1535129" y="770355"/>
                </a:lnTo>
                <a:lnTo>
                  <a:pt x="0" y="770355"/>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26" name="TextBox 26"/>
          <p:cNvSpPr txBox="1"/>
          <p:nvPr/>
        </p:nvSpPr>
        <p:spPr>
          <a:xfrm>
            <a:off x="8199691" y="4601611"/>
            <a:ext cx="8105215" cy="2215991"/>
          </a:xfrm>
          <a:prstGeom prst="rect">
            <a:avLst/>
          </a:prstGeom>
        </p:spPr>
        <p:txBody>
          <a:bodyPr lIns="0" tIns="0" rIns="0" bIns="0" rtlCol="0" anchor="t">
            <a:spAutoFit/>
          </a:bodyPr>
          <a:lstStyle/>
          <a:p>
            <a:pPr algn="just"/>
            <a:r>
              <a:rPr lang="id-ID" sz="2400"/>
              <a:t>Undang-Undang Nomor 25 tahun 2004 tentang Sistem Perencanaan Pembangunan Nasional mengamanatkan Pengendalian dan Evaluasi terhadap pelaksanaan rencana pembangunan. Evaluasi adalah rangkaian kegiatan membandingkan realisasi masukan (input), keluaran (output), dan hasil (outcome) terhadap rencana dan standar.</a:t>
            </a:r>
            <a:endParaRPr lang="en-US" sz="2400"/>
          </a:p>
        </p:txBody>
      </p:sp>
      <p:sp>
        <p:nvSpPr>
          <p:cNvPr id="27" name="TextBox 27"/>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695941"/>
                </a:solidFill>
                <a:latin typeface="Antic Italics"/>
              </a:rPr>
              <a:t>05</a:t>
            </a:r>
          </a:p>
        </p:txBody>
      </p:sp>
      <p:sp>
        <p:nvSpPr>
          <p:cNvPr id="28" name="Freeform 28"/>
          <p:cNvSpPr/>
          <p:nvPr/>
        </p:nvSpPr>
        <p:spPr>
          <a:xfrm flipH="1" flipV="1">
            <a:off x="1255490" y="8246704"/>
            <a:ext cx="1535129" cy="770356"/>
          </a:xfrm>
          <a:custGeom>
            <a:avLst/>
            <a:gdLst/>
            <a:ahLst/>
            <a:cxnLst/>
            <a:rect l="l" t="t" r="r" b="b"/>
            <a:pathLst>
              <a:path w="1535129" h="770356">
                <a:moveTo>
                  <a:pt x="1535129" y="770356"/>
                </a:moveTo>
                <a:lnTo>
                  <a:pt x="0" y="770356"/>
                </a:lnTo>
                <a:lnTo>
                  <a:pt x="0" y="0"/>
                </a:lnTo>
                <a:lnTo>
                  <a:pt x="1535129" y="0"/>
                </a:lnTo>
                <a:lnTo>
                  <a:pt x="1535129" y="770356"/>
                </a:lnTo>
                <a:close/>
              </a:path>
            </a:pathLst>
          </a:custGeom>
          <a:blipFill>
            <a:blip r:embed="rId2">
              <a:extLst>
                <a:ext uri="{96DAC541-7B7A-43D3-8B79-37D633B846F1}">
                  <asvg:svgBlip xmlns="" xmlns:asvg="http://schemas.microsoft.com/office/drawing/2016/SVG/main" r:embed="rId3"/>
                </a:ext>
              </a:extLst>
            </a:blip>
            <a:stretch>
              <a:fillRect/>
            </a:stretch>
          </a:blipFill>
        </p:spPr>
      </p:sp>
      <p:grpSp>
        <p:nvGrpSpPr>
          <p:cNvPr id="30" name="Group 30"/>
          <p:cNvGrpSpPr/>
          <p:nvPr/>
        </p:nvGrpSpPr>
        <p:grpSpPr>
          <a:xfrm>
            <a:off x="-578688" y="313764"/>
            <a:ext cx="5256593" cy="793952"/>
            <a:chOff x="0" y="0"/>
            <a:chExt cx="4036038" cy="609600"/>
          </a:xfrm>
        </p:grpSpPr>
        <p:sp>
          <p:nvSpPr>
            <p:cNvPr id="31" name="Freeform 31"/>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32" name="TextBox 3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34" name="AutoShape 34"/>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35" name="AutoShape 35"/>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37" name="AutoShape 37"/>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a:off x="7215610" y="4239812"/>
            <a:ext cx="4172811" cy="4997564"/>
            <a:chOff x="0" y="0"/>
            <a:chExt cx="1176777" cy="1284935"/>
          </a:xfrm>
        </p:grpSpPr>
        <p:sp>
          <p:nvSpPr>
            <p:cNvPr id="9" name="Freeform 9"/>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1" name="Group 11"/>
          <p:cNvGrpSpPr/>
          <p:nvPr/>
        </p:nvGrpSpPr>
        <p:grpSpPr>
          <a:xfrm>
            <a:off x="7008727" y="4199056"/>
            <a:ext cx="4172811" cy="4556336"/>
            <a:chOff x="0" y="0"/>
            <a:chExt cx="1176777" cy="1284935"/>
          </a:xfrm>
        </p:grpSpPr>
        <p:sp>
          <p:nvSpPr>
            <p:cNvPr id="12" name="Freeform 12"/>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13" name="TextBox 13"/>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14" name="Group 14"/>
          <p:cNvGrpSpPr/>
          <p:nvPr/>
        </p:nvGrpSpPr>
        <p:grpSpPr>
          <a:xfrm rot="1129566">
            <a:off x="15509346" y="-1359291"/>
            <a:ext cx="810203" cy="12815907"/>
            <a:chOff x="0" y="0"/>
            <a:chExt cx="213387" cy="3375383"/>
          </a:xfrm>
        </p:grpSpPr>
        <p:sp>
          <p:nvSpPr>
            <p:cNvPr id="15" name="Freeform 15"/>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6" name="TextBox 16"/>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7" name="Group 17"/>
          <p:cNvGrpSpPr/>
          <p:nvPr/>
        </p:nvGrpSpPr>
        <p:grpSpPr>
          <a:xfrm>
            <a:off x="16641156" y="9128590"/>
            <a:ext cx="2358485" cy="793952"/>
            <a:chOff x="0" y="0"/>
            <a:chExt cx="1810856" cy="609600"/>
          </a:xfrm>
        </p:grpSpPr>
        <p:sp>
          <p:nvSpPr>
            <p:cNvPr id="18" name="Freeform 18"/>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9" name="TextBox 1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20" name="Group 20"/>
          <p:cNvGrpSpPr/>
          <p:nvPr/>
        </p:nvGrpSpPr>
        <p:grpSpPr>
          <a:xfrm>
            <a:off x="5150163" y="2322583"/>
            <a:ext cx="7987674" cy="789210"/>
            <a:chOff x="0" y="0"/>
            <a:chExt cx="4435820" cy="438275"/>
          </a:xfrm>
        </p:grpSpPr>
        <p:sp>
          <p:nvSpPr>
            <p:cNvPr id="21" name="Freeform 21"/>
            <p:cNvSpPr/>
            <p:nvPr/>
          </p:nvSpPr>
          <p:spPr>
            <a:xfrm>
              <a:off x="0" y="0"/>
              <a:ext cx="4435820" cy="438275"/>
            </a:xfrm>
            <a:custGeom>
              <a:avLst/>
              <a:gdLst/>
              <a:ahLst/>
              <a:cxnLst/>
              <a:rect l="l" t="t" r="r" b="b"/>
              <a:pathLst>
                <a:path w="4435820" h="438275">
                  <a:moveTo>
                    <a:pt x="203200" y="0"/>
                  </a:moveTo>
                  <a:lnTo>
                    <a:pt x="4435820" y="0"/>
                  </a:lnTo>
                  <a:lnTo>
                    <a:pt x="4232620" y="438275"/>
                  </a:lnTo>
                  <a:lnTo>
                    <a:pt x="0" y="438275"/>
                  </a:lnTo>
                  <a:lnTo>
                    <a:pt x="203200" y="0"/>
                  </a:lnTo>
                  <a:close/>
                </a:path>
              </a:pathLst>
            </a:custGeom>
            <a:solidFill>
              <a:srgbClr val="FFFFFF"/>
            </a:solidFill>
            <a:ln>
              <a:noFill/>
            </a:ln>
          </p:spPr>
        </p:sp>
        <p:sp>
          <p:nvSpPr>
            <p:cNvPr id="22" name="TextBox 22"/>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23" name="Group 23"/>
          <p:cNvGrpSpPr/>
          <p:nvPr/>
        </p:nvGrpSpPr>
        <p:grpSpPr>
          <a:xfrm>
            <a:off x="2054188" y="4226444"/>
            <a:ext cx="4172811" cy="4556336"/>
            <a:chOff x="0" y="0"/>
            <a:chExt cx="1176777" cy="1284935"/>
          </a:xfrm>
        </p:grpSpPr>
        <p:sp>
          <p:nvSpPr>
            <p:cNvPr id="24" name="Freeform 24"/>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25" name="TextBox 25"/>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26" name="Group 26"/>
          <p:cNvGrpSpPr/>
          <p:nvPr/>
        </p:nvGrpSpPr>
        <p:grpSpPr>
          <a:xfrm>
            <a:off x="1884862" y="4416218"/>
            <a:ext cx="4172811" cy="4821157"/>
            <a:chOff x="0" y="0"/>
            <a:chExt cx="1176777" cy="1284935"/>
          </a:xfrm>
        </p:grpSpPr>
        <p:sp>
          <p:nvSpPr>
            <p:cNvPr id="27" name="Freeform 27"/>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28" name="TextBox 28"/>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sp>
        <p:nvSpPr>
          <p:cNvPr id="29" name="TextBox 29"/>
          <p:cNvSpPr txBox="1"/>
          <p:nvPr/>
        </p:nvSpPr>
        <p:spPr>
          <a:xfrm>
            <a:off x="7020407" y="4592488"/>
            <a:ext cx="4248517" cy="4320413"/>
          </a:xfrm>
          <a:prstGeom prst="rect">
            <a:avLst/>
          </a:prstGeom>
        </p:spPr>
        <p:txBody>
          <a:bodyPr lIns="0" tIns="0" rIns="0" bIns="0" rtlCol="0" anchor="t">
            <a:spAutoFit/>
          </a:bodyPr>
          <a:lstStyle/>
          <a:p>
            <a:pPr algn="ctr">
              <a:lnSpc>
                <a:spcPts val="3780"/>
              </a:lnSpc>
            </a:pPr>
            <a:r>
              <a:rPr lang="en-US" sz="2200"/>
              <a:t>Pengawasan internal penyelenggaraan pelayanan publik dilakukan </a:t>
            </a:r>
            <a:r>
              <a:rPr lang="en-US" sz="2200" smtClean="0"/>
              <a:t>melalui: pengawasan </a:t>
            </a:r>
            <a:r>
              <a:rPr lang="en-US" sz="2200"/>
              <a:t>oleh atasan langsung sesuai dengan peraturan perundang-undangan; </a:t>
            </a:r>
            <a:r>
              <a:rPr lang="en-US" sz="2200" smtClean="0"/>
              <a:t>dan </a:t>
            </a:r>
            <a:r>
              <a:rPr lang="en-US" sz="2200"/>
              <a:t>pengawasan oleh pengawas fungsional sesuai dengan peraturan perundang-undangan</a:t>
            </a:r>
          </a:p>
          <a:p>
            <a:pPr algn="ctr">
              <a:lnSpc>
                <a:spcPts val="3780"/>
              </a:lnSpc>
            </a:pPr>
            <a:endParaRPr lang="en-US" sz="2200">
              <a:solidFill>
                <a:srgbClr val="695941"/>
              </a:solidFill>
              <a:latin typeface="Barlow Light"/>
            </a:endParaRPr>
          </a:p>
        </p:txBody>
      </p:sp>
      <p:grpSp>
        <p:nvGrpSpPr>
          <p:cNvPr id="30" name="Group 30"/>
          <p:cNvGrpSpPr/>
          <p:nvPr/>
        </p:nvGrpSpPr>
        <p:grpSpPr>
          <a:xfrm>
            <a:off x="1347508" y="4199056"/>
            <a:ext cx="1329417" cy="997063"/>
            <a:chOff x="0" y="0"/>
            <a:chExt cx="812800" cy="609600"/>
          </a:xfrm>
        </p:grpSpPr>
        <p:sp>
          <p:nvSpPr>
            <p:cNvPr id="31" name="Freeform 31"/>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32" name="TextBox 32"/>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33" name="Group 33"/>
          <p:cNvGrpSpPr/>
          <p:nvPr/>
        </p:nvGrpSpPr>
        <p:grpSpPr>
          <a:xfrm>
            <a:off x="12335060" y="4226444"/>
            <a:ext cx="4172811" cy="5010932"/>
            <a:chOff x="0" y="0"/>
            <a:chExt cx="1176777" cy="1284935"/>
          </a:xfrm>
        </p:grpSpPr>
        <p:sp>
          <p:nvSpPr>
            <p:cNvPr id="34" name="Freeform 34"/>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D5C5AC"/>
            </a:solidFill>
          </p:spPr>
        </p:sp>
        <p:sp>
          <p:nvSpPr>
            <p:cNvPr id="35" name="TextBox 35"/>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36" name="Group 36"/>
          <p:cNvGrpSpPr/>
          <p:nvPr/>
        </p:nvGrpSpPr>
        <p:grpSpPr>
          <a:xfrm>
            <a:off x="12125022" y="4353099"/>
            <a:ext cx="4172811" cy="4556336"/>
            <a:chOff x="0" y="0"/>
            <a:chExt cx="1176777" cy="1284935"/>
          </a:xfrm>
        </p:grpSpPr>
        <p:sp>
          <p:nvSpPr>
            <p:cNvPr id="37" name="Freeform 37"/>
            <p:cNvSpPr/>
            <p:nvPr/>
          </p:nvSpPr>
          <p:spPr>
            <a:xfrm>
              <a:off x="0" y="0"/>
              <a:ext cx="1176777" cy="1284935"/>
            </a:xfrm>
            <a:custGeom>
              <a:avLst/>
              <a:gdLst/>
              <a:ahLst/>
              <a:cxnLst/>
              <a:rect l="l" t="t" r="r" b="b"/>
              <a:pathLst>
                <a:path w="1176777" h="1284935">
                  <a:moveTo>
                    <a:pt x="0" y="0"/>
                  </a:moveTo>
                  <a:lnTo>
                    <a:pt x="1176777" y="0"/>
                  </a:lnTo>
                  <a:lnTo>
                    <a:pt x="1176777" y="1284935"/>
                  </a:lnTo>
                  <a:lnTo>
                    <a:pt x="0" y="1284935"/>
                  </a:lnTo>
                  <a:close/>
                </a:path>
              </a:pathLst>
            </a:custGeom>
            <a:solidFill>
              <a:srgbClr val="E6DBC9"/>
            </a:solidFill>
          </p:spPr>
        </p:sp>
        <p:sp>
          <p:nvSpPr>
            <p:cNvPr id="38" name="TextBox 38"/>
            <p:cNvSpPr txBox="1"/>
            <p:nvPr/>
          </p:nvSpPr>
          <p:spPr>
            <a:xfrm>
              <a:off x="0" y="-47625"/>
              <a:ext cx="812800" cy="860425"/>
            </a:xfrm>
            <a:prstGeom prst="rect">
              <a:avLst/>
            </a:prstGeom>
          </p:spPr>
          <p:txBody>
            <a:bodyPr lIns="50800" tIns="50800" rIns="50800" bIns="50800" rtlCol="0" anchor="ctr"/>
            <a:lstStyle/>
            <a:p>
              <a:pPr algn="ctr">
                <a:lnSpc>
                  <a:spcPts val="2659"/>
                </a:lnSpc>
              </a:pPr>
              <a:endParaRPr/>
            </a:p>
          </p:txBody>
        </p:sp>
      </p:grpSp>
      <p:grpSp>
        <p:nvGrpSpPr>
          <p:cNvPr id="39" name="Group 39"/>
          <p:cNvGrpSpPr/>
          <p:nvPr/>
        </p:nvGrpSpPr>
        <p:grpSpPr>
          <a:xfrm>
            <a:off x="6511692" y="4146670"/>
            <a:ext cx="1329417" cy="997063"/>
            <a:chOff x="0" y="0"/>
            <a:chExt cx="812800" cy="609600"/>
          </a:xfrm>
        </p:grpSpPr>
        <p:sp>
          <p:nvSpPr>
            <p:cNvPr id="40" name="Freeform 40"/>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41" name="TextBox 41"/>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42" name="Group 42"/>
          <p:cNvGrpSpPr/>
          <p:nvPr/>
        </p:nvGrpSpPr>
        <p:grpSpPr>
          <a:xfrm>
            <a:off x="11710430" y="4121160"/>
            <a:ext cx="1329417" cy="997063"/>
            <a:chOff x="0" y="0"/>
            <a:chExt cx="812800" cy="609600"/>
          </a:xfrm>
        </p:grpSpPr>
        <p:sp>
          <p:nvSpPr>
            <p:cNvPr id="43" name="Freeform 43"/>
            <p:cNvSpPr/>
            <p:nvPr/>
          </p:nvSpPr>
          <p:spPr>
            <a:xfrm>
              <a:off x="0" y="0"/>
              <a:ext cx="812800" cy="609600"/>
            </a:xfrm>
            <a:custGeom>
              <a:avLst/>
              <a:gdLst/>
              <a:ahLst/>
              <a:cxnLst/>
              <a:rect l="l" t="t" r="r" b="b"/>
              <a:pathLst>
                <a:path w="812800" h="609600">
                  <a:moveTo>
                    <a:pt x="203200" y="0"/>
                  </a:moveTo>
                  <a:lnTo>
                    <a:pt x="812800" y="0"/>
                  </a:lnTo>
                  <a:lnTo>
                    <a:pt x="609600" y="609600"/>
                  </a:lnTo>
                  <a:lnTo>
                    <a:pt x="0" y="609600"/>
                  </a:lnTo>
                  <a:lnTo>
                    <a:pt x="203200" y="0"/>
                  </a:lnTo>
                  <a:close/>
                </a:path>
              </a:pathLst>
            </a:custGeom>
            <a:solidFill>
              <a:srgbClr val="A69580"/>
            </a:solidFill>
          </p:spPr>
        </p:sp>
        <p:sp>
          <p:nvSpPr>
            <p:cNvPr id="44" name="TextBox 44"/>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5" name="Freeform 45"/>
          <p:cNvSpPr/>
          <p:nvPr/>
        </p:nvSpPr>
        <p:spPr>
          <a:xfrm>
            <a:off x="-181089" y="7928176"/>
            <a:ext cx="2482215" cy="2482215"/>
          </a:xfrm>
          <a:custGeom>
            <a:avLst/>
            <a:gdLst/>
            <a:ahLst/>
            <a:cxnLst/>
            <a:rect l="l" t="t" r="r" b="b"/>
            <a:pathLst>
              <a:path w="2482215" h="2482215">
                <a:moveTo>
                  <a:pt x="0" y="0"/>
                </a:moveTo>
                <a:lnTo>
                  <a:pt x="2482215" y="0"/>
                </a:lnTo>
                <a:lnTo>
                  <a:pt x="2482215" y="2482215"/>
                </a:lnTo>
                <a:lnTo>
                  <a:pt x="0" y="2482215"/>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46" name="Freeform 46"/>
          <p:cNvSpPr/>
          <p:nvPr/>
        </p:nvSpPr>
        <p:spPr>
          <a:xfrm rot="-5400000">
            <a:off x="16813414" y="2718598"/>
            <a:ext cx="886300" cy="786390"/>
          </a:xfrm>
          <a:custGeom>
            <a:avLst/>
            <a:gdLst/>
            <a:ahLst/>
            <a:cxnLst/>
            <a:rect l="l" t="t" r="r" b="b"/>
            <a:pathLst>
              <a:path w="886300" h="786390">
                <a:moveTo>
                  <a:pt x="0" y="0"/>
                </a:moveTo>
                <a:lnTo>
                  <a:pt x="886300" y="0"/>
                </a:lnTo>
                <a:lnTo>
                  <a:pt x="886300" y="786390"/>
                </a:lnTo>
                <a:lnTo>
                  <a:pt x="0" y="78639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47" name="TextBox 47"/>
          <p:cNvSpPr txBox="1"/>
          <p:nvPr/>
        </p:nvSpPr>
        <p:spPr>
          <a:xfrm>
            <a:off x="1847305" y="1527245"/>
            <a:ext cx="14660566" cy="1112741"/>
          </a:xfrm>
          <a:prstGeom prst="rect">
            <a:avLst/>
          </a:prstGeom>
        </p:spPr>
        <p:txBody>
          <a:bodyPr wrap="square" lIns="0" tIns="0" rIns="0" bIns="0" rtlCol="0" anchor="t">
            <a:spAutoFit/>
          </a:bodyPr>
          <a:lstStyle/>
          <a:p>
            <a:pPr algn="ctr">
              <a:lnSpc>
                <a:spcPts val="10499"/>
              </a:lnSpc>
            </a:pPr>
            <a:r>
              <a:rPr lang="id-ID" sz="3200" b="1"/>
              <a:t>Penilaian kualitas pelayanan publik melalui evaluasi dan pengawasan</a:t>
            </a:r>
            <a:endParaRPr lang="en-US" sz="3200" b="1">
              <a:solidFill>
                <a:srgbClr val="695941"/>
              </a:solidFill>
              <a:latin typeface="Barlow SemiCondensed Italics"/>
            </a:endParaRPr>
          </a:p>
        </p:txBody>
      </p:sp>
      <p:sp>
        <p:nvSpPr>
          <p:cNvPr id="48" name="TextBox 48"/>
          <p:cNvSpPr txBox="1"/>
          <p:nvPr/>
        </p:nvSpPr>
        <p:spPr>
          <a:xfrm>
            <a:off x="1156904" y="4353099"/>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1.</a:t>
            </a:r>
          </a:p>
        </p:txBody>
      </p:sp>
      <p:sp>
        <p:nvSpPr>
          <p:cNvPr id="49" name="TextBox 49"/>
          <p:cNvSpPr txBox="1"/>
          <p:nvPr/>
        </p:nvSpPr>
        <p:spPr>
          <a:xfrm>
            <a:off x="2016334" y="5655042"/>
            <a:ext cx="4041339" cy="2103140"/>
          </a:xfrm>
          <a:prstGeom prst="rect">
            <a:avLst/>
          </a:prstGeom>
        </p:spPr>
        <p:txBody>
          <a:bodyPr wrap="square" lIns="0" tIns="0" rIns="0" bIns="0" rtlCol="0" anchor="t">
            <a:spAutoFit/>
          </a:bodyPr>
          <a:lstStyle/>
          <a:p>
            <a:pPr algn="just">
              <a:lnSpc>
                <a:spcPts val="4060"/>
              </a:lnSpc>
            </a:pPr>
            <a:r>
              <a:rPr lang="en-US" sz="2200" smtClean="0"/>
              <a:t>Pengawasan penyelenggaraan </a:t>
            </a:r>
            <a:r>
              <a:rPr lang="en-US" sz="2200"/>
              <a:t>pelayanan publik dilakukan oleh pengawas internal dan pengawas eksternal</a:t>
            </a:r>
            <a:endParaRPr lang="en-US" sz="2200">
              <a:solidFill>
                <a:srgbClr val="695941"/>
              </a:solidFill>
              <a:latin typeface="Barlow Light"/>
            </a:endParaRPr>
          </a:p>
        </p:txBody>
      </p:sp>
      <p:sp>
        <p:nvSpPr>
          <p:cNvPr id="50" name="TextBox 50"/>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04</a:t>
            </a:r>
          </a:p>
        </p:txBody>
      </p:sp>
      <p:sp>
        <p:nvSpPr>
          <p:cNvPr id="51" name="TextBox 51"/>
          <p:cNvSpPr txBox="1"/>
          <p:nvPr/>
        </p:nvSpPr>
        <p:spPr>
          <a:xfrm>
            <a:off x="12090325" y="4798695"/>
            <a:ext cx="4248517" cy="4873129"/>
          </a:xfrm>
          <a:prstGeom prst="rect">
            <a:avLst/>
          </a:prstGeom>
        </p:spPr>
        <p:txBody>
          <a:bodyPr lIns="0" tIns="0" rIns="0" bIns="0" rtlCol="0" anchor="t">
            <a:spAutoFit/>
          </a:bodyPr>
          <a:lstStyle/>
          <a:p>
            <a:pPr algn="ctr">
              <a:lnSpc>
                <a:spcPts val="3780"/>
              </a:lnSpc>
            </a:pPr>
            <a:r>
              <a:rPr lang="en-US"/>
              <a:t>Pengawasan eksternal </a:t>
            </a:r>
            <a:r>
              <a:rPr lang="en-US" smtClean="0"/>
              <a:t>dilakukan melalui: pengawasan </a:t>
            </a:r>
            <a:r>
              <a:rPr lang="en-US"/>
              <a:t>oleh masyarakat berupa laporan atau pengaduan masyarakat dalam penyelenggaraan pelayanan publik,  </a:t>
            </a:r>
            <a:r>
              <a:rPr lang="en-US" smtClean="0"/>
              <a:t>pengawasan </a:t>
            </a:r>
            <a:r>
              <a:rPr lang="en-US"/>
              <a:t>oleh Ombudsman sesuai dengan peraturan perundang-undangan; dan </a:t>
            </a:r>
            <a:r>
              <a:rPr lang="en-US" smtClean="0"/>
              <a:t>pengawasan </a:t>
            </a:r>
            <a:r>
              <a:rPr lang="en-US"/>
              <a:t>oleh Dewan Perwakilan Rakyat, Dewan Perwakilan Rakyat Daerah Provinsi, Dewan Perwakilan Rakyat Daerah Kabupaten/Kota.</a:t>
            </a:r>
            <a:endParaRPr lang="en-US">
              <a:solidFill>
                <a:srgbClr val="695941"/>
              </a:solidFill>
              <a:latin typeface="Barlow Light"/>
            </a:endParaRPr>
          </a:p>
        </p:txBody>
      </p:sp>
      <p:sp>
        <p:nvSpPr>
          <p:cNvPr id="52" name="TextBox 52"/>
          <p:cNvSpPr txBox="1"/>
          <p:nvPr/>
        </p:nvSpPr>
        <p:spPr>
          <a:xfrm>
            <a:off x="6455599" y="4261368"/>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2.</a:t>
            </a:r>
          </a:p>
        </p:txBody>
      </p:sp>
      <p:sp>
        <p:nvSpPr>
          <p:cNvPr id="53" name="TextBox 53"/>
          <p:cNvSpPr txBox="1"/>
          <p:nvPr/>
        </p:nvSpPr>
        <p:spPr>
          <a:xfrm>
            <a:off x="11617021" y="4229100"/>
            <a:ext cx="1520021" cy="688975"/>
          </a:xfrm>
          <a:prstGeom prst="rect">
            <a:avLst/>
          </a:prstGeom>
        </p:spPr>
        <p:txBody>
          <a:bodyPr lIns="0" tIns="0" rIns="0" bIns="0" rtlCol="0" anchor="t">
            <a:spAutoFit/>
          </a:bodyPr>
          <a:lstStyle/>
          <a:p>
            <a:pPr algn="ctr">
              <a:lnSpc>
                <a:spcPts val="5599"/>
              </a:lnSpc>
            </a:pPr>
            <a:r>
              <a:rPr lang="en-US" sz="3999">
                <a:solidFill>
                  <a:srgbClr val="FFFFFF"/>
                </a:solidFill>
                <a:latin typeface="Barlow Light"/>
              </a:rPr>
              <a:t>3.</a:t>
            </a:r>
          </a:p>
        </p:txBody>
      </p:sp>
      <p:sp>
        <p:nvSpPr>
          <p:cNvPr id="54" name="Freeform 54"/>
          <p:cNvSpPr/>
          <p:nvPr/>
        </p:nvSpPr>
        <p:spPr>
          <a:xfrm rot="-5400000">
            <a:off x="15998448" y="2718598"/>
            <a:ext cx="886300" cy="786390"/>
          </a:xfrm>
          <a:custGeom>
            <a:avLst/>
            <a:gdLst/>
            <a:ahLst/>
            <a:cxnLst/>
            <a:rect l="l" t="t" r="r" b="b"/>
            <a:pathLst>
              <a:path w="886300" h="786390">
                <a:moveTo>
                  <a:pt x="0" y="0"/>
                </a:moveTo>
                <a:lnTo>
                  <a:pt x="886301" y="0"/>
                </a:lnTo>
                <a:lnTo>
                  <a:pt x="886301" y="786390"/>
                </a:lnTo>
                <a:lnTo>
                  <a:pt x="0" y="78639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grpSp>
        <p:nvGrpSpPr>
          <p:cNvPr id="56" name="Group 56"/>
          <p:cNvGrpSpPr/>
          <p:nvPr/>
        </p:nvGrpSpPr>
        <p:grpSpPr>
          <a:xfrm>
            <a:off x="-578688" y="313764"/>
            <a:ext cx="5256593" cy="793952"/>
            <a:chOff x="0" y="0"/>
            <a:chExt cx="4036038" cy="609600"/>
          </a:xfrm>
        </p:grpSpPr>
        <p:sp>
          <p:nvSpPr>
            <p:cNvPr id="57" name="Freeform 57"/>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58" name="TextBox 58"/>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60" name="AutoShape 60"/>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61" name="AutoShape 61"/>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63" name="AutoShape 63"/>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64" name="Rectangle 63"/>
          <p:cNvSpPr/>
          <p:nvPr/>
        </p:nvSpPr>
        <p:spPr>
          <a:xfrm>
            <a:off x="2054188" y="3138748"/>
            <a:ext cx="14387410" cy="830997"/>
          </a:xfrm>
          <a:prstGeom prst="rect">
            <a:avLst/>
          </a:prstGeom>
        </p:spPr>
        <p:txBody>
          <a:bodyPr wrap="square">
            <a:spAutoFit/>
          </a:bodyPr>
          <a:lstStyle/>
          <a:p>
            <a:r>
              <a:rPr lang="en-US" sz="2400"/>
              <a:t>Pasal 35 UU Nomor 25 Tahun 2009 tentang Pelayanan Publik (UU Pelayanan Publik) mengatur bahwa pengawas pelayanan publik terbagi menjadi 2 yaitu pengawas internal dan eksternal.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1237568" y="4052143"/>
            <a:ext cx="4151730" cy="789210"/>
            <a:chOff x="0" y="0"/>
            <a:chExt cx="2305593" cy="438275"/>
          </a:xfrm>
        </p:grpSpPr>
        <p:sp>
          <p:nvSpPr>
            <p:cNvPr id="12" name="Freeform 12"/>
            <p:cNvSpPr/>
            <p:nvPr/>
          </p:nvSpPr>
          <p:spPr>
            <a:xfrm>
              <a:off x="0" y="0"/>
              <a:ext cx="2305593" cy="438275"/>
            </a:xfrm>
            <a:custGeom>
              <a:avLst/>
              <a:gdLst/>
              <a:ahLst/>
              <a:cxnLst/>
              <a:rect l="l" t="t" r="r" b="b"/>
              <a:pathLst>
                <a:path w="2305593" h="438275">
                  <a:moveTo>
                    <a:pt x="203200" y="0"/>
                  </a:moveTo>
                  <a:lnTo>
                    <a:pt x="2305593" y="0"/>
                  </a:lnTo>
                  <a:lnTo>
                    <a:pt x="2102393" y="438275"/>
                  </a:lnTo>
                  <a:lnTo>
                    <a:pt x="0" y="438275"/>
                  </a:lnTo>
                  <a:lnTo>
                    <a:pt x="203200" y="0"/>
                  </a:lnTo>
                  <a:close/>
                </a:path>
              </a:pathLst>
            </a:custGeom>
            <a:solidFill>
              <a:srgbClr val="FFFFFF"/>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grpSp>
        <p:nvGrpSpPr>
          <p:cNvPr id="17" name="Group 17"/>
          <p:cNvGrpSpPr/>
          <p:nvPr/>
        </p:nvGrpSpPr>
        <p:grpSpPr>
          <a:xfrm>
            <a:off x="2799405" y="2808002"/>
            <a:ext cx="2925568" cy="789210"/>
            <a:chOff x="0" y="0"/>
            <a:chExt cx="1624665" cy="438275"/>
          </a:xfrm>
        </p:grpSpPr>
        <p:sp>
          <p:nvSpPr>
            <p:cNvPr id="18" name="Freeform 18"/>
            <p:cNvSpPr/>
            <p:nvPr/>
          </p:nvSpPr>
          <p:spPr>
            <a:xfrm>
              <a:off x="0" y="0"/>
              <a:ext cx="1624665" cy="438275"/>
            </a:xfrm>
            <a:custGeom>
              <a:avLst/>
              <a:gdLst/>
              <a:ahLst/>
              <a:cxnLst/>
              <a:rect l="l" t="t" r="r" b="b"/>
              <a:pathLst>
                <a:path w="1624665" h="438275">
                  <a:moveTo>
                    <a:pt x="203200" y="0"/>
                  </a:moveTo>
                  <a:lnTo>
                    <a:pt x="1624665" y="0"/>
                  </a:lnTo>
                  <a:lnTo>
                    <a:pt x="1421465" y="438275"/>
                  </a:lnTo>
                  <a:lnTo>
                    <a:pt x="0" y="438275"/>
                  </a:lnTo>
                  <a:lnTo>
                    <a:pt x="203200" y="0"/>
                  </a:lnTo>
                  <a:close/>
                </a:path>
              </a:pathLst>
            </a:custGeom>
            <a:solidFill>
              <a:srgbClr val="E6DBC9"/>
            </a:solidFill>
            <a:ln>
              <a:noFill/>
            </a:ln>
          </p:spPr>
        </p:sp>
        <p:sp>
          <p:nvSpPr>
            <p:cNvPr id="19" name="TextBox 19"/>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sp>
        <p:nvSpPr>
          <p:cNvPr id="20" name="AutoShape 20"/>
          <p:cNvSpPr/>
          <p:nvPr/>
        </p:nvSpPr>
        <p:spPr>
          <a:xfrm rot="-4310942">
            <a:off x="2184491" y="5715739"/>
            <a:ext cx="7331031" cy="0"/>
          </a:xfrm>
          <a:prstGeom prst="line">
            <a:avLst/>
          </a:prstGeom>
          <a:ln w="38100" cap="flat">
            <a:solidFill>
              <a:srgbClr val="CDBEAA"/>
            </a:solidFill>
            <a:prstDash val="solid"/>
            <a:headEnd type="none" w="sm" len="sm"/>
            <a:tailEnd type="none" w="sm" len="sm"/>
          </a:ln>
        </p:spPr>
      </p:sp>
      <p:grpSp>
        <p:nvGrpSpPr>
          <p:cNvPr id="21" name="Group 21"/>
          <p:cNvGrpSpPr/>
          <p:nvPr/>
        </p:nvGrpSpPr>
        <p:grpSpPr>
          <a:xfrm>
            <a:off x="7040264" y="2917098"/>
            <a:ext cx="1326283" cy="1326283"/>
            <a:chOff x="0" y="0"/>
            <a:chExt cx="812800" cy="812800"/>
          </a:xfrm>
        </p:grpSpPr>
        <p:sp>
          <p:nvSpPr>
            <p:cNvPr id="22" name="Freeform 22"/>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8F7F6A"/>
            </a:solidFill>
          </p:spPr>
        </p:sp>
        <p:sp>
          <p:nvSpPr>
            <p:cNvPr id="23" name="TextBox 23"/>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grpSp>
        <p:nvGrpSpPr>
          <p:cNvPr id="27" name="Group 27"/>
          <p:cNvGrpSpPr/>
          <p:nvPr/>
        </p:nvGrpSpPr>
        <p:grpSpPr>
          <a:xfrm>
            <a:off x="12327599" y="2895971"/>
            <a:ext cx="1326283" cy="1326283"/>
            <a:chOff x="0" y="0"/>
            <a:chExt cx="812800" cy="812800"/>
          </a:xfrm>
        </p:grpSpPr>
        <p:sp>
          <p:nvSpPr>
            <p:cNvPr id="28" name="Freeform 28"/>
            <p:cNvSpPr/>
            <p:nvPr/>
          </p:nvSpPr>
          <p:spPr>
            <a:xfrm>
              <a:off x="1813" y="0"/>
              <a:ext cx="809173" cy="812800"/>
            </a:xfrm>
            <a:custGeom>
              <a:avLst/>
              <a:gdLst/>
              <a:ahLst/>
              <a:cxnLst/>
              <a:rect l="l" t="t" r="r" b="b"/>
              <a:pathLst>
                <a:path w="809173" h="812800">
                  <a:moveTo>
                    <a:pt x="404587" y="0"/>
                  </a:moveTo>
                  <a:cubicBezTo>
                    <a:pt x="628326" y="1001"/>
                    <a:pt x="809174" y="182659"/>
                    <a:pt x="809174" y="406400"/>
                  </a:cubicBezTo>
                  <a:cubicBezTo>
                    <a:pt x="809174" y="630141"/>
                    <a:pt x="628326" y="811799"/>
                    <a:pt x="404587" y="812800"/>
                  </a:cubicBezTo>
                  <a:cubicBezTo>
                    <a:pt x="180848" y="811799"/>
                    <a:pt x="0" y="630141"/>
                    <a:pt x="0" y="406400"/>
                  </a:cubicBezTo>
                  <a:cubicBezTo>
                    <a:pt x="0" y="182659"/>
                    <a:pt x="180848" y="1001"/>
                    <a:pt x="404587" y="0"/>
                  </a:cubicBezTo>
                  <a:close/>
                </a:path>
              </a:pathLst>
            </a:custGeom>
            <a:solidFill>
              <a:srgbClr val="8F7F6A"/>
            </a:solidFill>
          </p:spPr>
        </p:sp>
        <p:sp>
          <p:nvSpPr>
            <p:cNvPr id="29" name="TextBox 29"/>
            <p:cNvSpPr txBox="1"/>
            <p:nvPr/>
          </p:nvSpPr>
          <p:spPr>
            <a:xfrm>
              <a:off x="76200" y="28575"/>
              <a:ext cx="660400" cy="708025"/>
            </a:xfrm>
            <a:prstGeom prst="rect">
              <a:avLst/>
            </a:prstGeom>
          </p:spPr>
          <p:txBody>
            <a:bodyPr lIns="50800" tIns="50800" rIns="50800" bIns="50800" rtlCol="0" anchor="ctr"/>
            <a:lstStyle/>
            <a:p>
              <a:pPr algn="ctr">
                <a:lnSpc>
                  <a:spcPts val="2659"/>
                </a:lnSpc>
              </a:pPr>
              <a:endParaRPr/>
            </a:p>
          </p:txBody>
        </p:sp>
      </p:grpSp>
      <p:sp>
        <p:nvSpPr>
          <p:cNvPr id="32" name="TextBox 32"/>
          <p:cNvSpPr txBox="1"/>
          <p:nvPr/>
        </p:nvSpPr>
        <p:spPr>
          <a:xfrm>
            <a:off x="11414980" y="6354856"/>
            <a:ext cx="1077605" cy="1155317"/>
          </a:xfrm>
          <a:prstGeom prst="rect">
            <a:avLst/>
          </a:prstGeom>
        </p:spPr>
        <p:txBody>
          <a:bodyPr lIns="50800" tIns="50800" rIns="50800" bIns="50800" rtlCol="0" anchor="ctr"/>
          <a:lstStyle/>
          <a:p>
            <a:pPr algn="ctr">
              <a:lnSpc>
                <a:spcPts val="2659"/>
              </a:lnSpc>
            </a:pPr>
            <a:endParaRPr/>
          </a:p>
        </p:txBody>
      </p:sp>
      <p:sp>
        <p:nvSpPr>
          <p:cNvPr id="33" name="Freeform 33"/>
          <p:cNvSpPr/>
          <p:nvPr/>
        </p:nvSpPr>
        <p:spPr>
          <a:xfrm>
            <a:off x="7250157" y="3236958"/>
            <a:ext cx="830025" cy="644307"/>
          </a:xfrm>
          <a:custGeom>
            <a:avLst/>
            <a:gdLst/>
            <a:ahLst/>
            <a:cxnLst/>
            <a:rect l="l" t="t" r="r" b="b"/>
            <a:pathLst>
              <a:path w="830025" h="644307">
                <a:moveTo>
                  <a:pt x="0" y="0"/>
                </a:moveTo>
                <a:lnTo>
                  <a:pt x="830025" y="0"/>
                </a:lnTo>
                <a:lnTo>
                  <a:pt x="830025" y="644307"/>
                </a:lnTo>
                <a:lnTo>
                  <a:pt x="0" y="644307"/>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36" name="Freeform 36"/>
          <p:cNvSpPr/>
          <p:nvPr/>
        </p:nvSpPr>
        <p:spPr>
          <a:xfrm>
            <a:off x="12632515" y="3169096"/>
            <a:ext cx="734220" cy="736900"/>
          </a:xfrm>
          <a:custGeom>
            <a:avLst/>
            <a:gdLst/>
            <a:ahLst/>
            <a:cxnLst/>
            <a:rect l="l" t="t" r="r" b="b"/>
            <a:pathLst>
              <a:path w="734220" h="736900">
                <a:moveTo>
                  <a:pt x="0" y="0"/>
                </a:moveTo>
                <a:lnTo>
                  <a:pt x="734221" y="0"/>
                </a:lnTo>
                <a:lnTo>
                  <a:pt x="734221" y="736900"/>
                </a:lnTo>
                <a:lnTo>
                  <a:pt x="0" y="736900"/>
                </a:lnTo>
                <a:lnTo>
                  <a:pt x="0" y="0"/>
                </a:lnTo>
                <a:close/>
              </a:path>
            </a:pathLst>
          </a:custGeom>
          <a:blipFill>
            <a:blip r:embed="rId4">
              <a:extLst>
                <a:ext uri="{96DAC541-7B7A-43D3-8B79-37D633B846F1}">
                  <asvg:svgBlip xmlns="" xmlns:asvg="http://schemas.microsoft.com/office/drawing/2016/SVG/main" r:embed="rId9"/>
                </a:ext>
              </a:extLst>
            </a:blip>
            <a:stretch>
              <a:fillRect/>
            </a:stretch>
          </a:blipFill>
        </p:spPr>
      </p:sp>
      <p:sp>
        <p:nvSpPr>
          <p:cNvPr id="37" name="TextBox 37"/>
          <p:cNvSpPr txBox="1"/>
          <p:nvPr/>
        </p:nvSpPr>
        <p:spPr>
          <a:xfrm>
            <a:off x="8569109" y="3313981"/>
            <a:ext cx="2578848" cy="609782"/>
          </a:xfrm>
          <a:prstGeom prst="rect">
            <a:avLst/>
          </a:prstGeom>
        </p:spPr>
        <p:txBody>
          <a:bodyPr lIns="0" tIns="0" rIns="0" bIns="0" rtlCol="0" anchor="t">
            <a:spAutoFit/>
          </a:bodyPr>
          <a:lstStyle/>
          <a:p>
            <a:pPr>
              <a:lnSpc>
                <a:spcPts val="5739"/>
              </a:lnSpc>
            </a:pPr>
            <a:r>
              <a:rPr lang="en-US" sz="2400" b="1" smtClean="0">
                <a:solidFill>
                  <a:srgbClr val="695941"/>
                </a:solidFill>
                <a:latin typeface="Barlow SemiCondensed Italics"/>
              </a:rPr>
              <a:t>Pihak Internal</a:t>
            </a:r>
            <a:endParaRPr lang="en-US" sz="2400" b="1">
              <a:solidFill>
                <a:srgbClr val="695941"/>
              </a:solidFill>
              <a:latin typeface="Barlow SemiCondensed Italics"/>
            </a:endParaRPr>
          </a:p>
        </p:txBody>
      </p:sp>
      <p:sp>
        <p:nvSpPr>
          <p:cNvPr id="38" name="TextBox 38"/>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06</a:t>
            </a:r>
          </a:p>
        </p:txBody>
      </p:sp>
      <p:sp>
        <p:nvSpPr>
          <p:cNvPr id="41" name="TextBox 41"/>
          <p:cNvSpPr txBox="1"/>
          <p:nvPr/>
        </p:nvSpPr>
        <p:spPr>
          <a:xfrm>
            <a:off x="13903972" y="3232655"/>
            <a:ext cx="2578848" cy="609782"/>
          </a:xfrm>
          <a:prstGeom prst="rect">
            <a:avLst/>
          </a:prstGeom>
        </p:spPr>
        <p:txBody>
          <a:bodyPr lIns="0" tIns="0" rIns="0" bIns="0" rtlCol="0" anchor="t">
            <a:spAutoFit/>
          </a:bodyPr>
          <a:lstStyle/>
          <a:p>
            <a:pPr>
              <a:lnSpc>
                <a:spcPts val="5739"/>
              </a:lnSpc>
            </a:pPr>
            <a:r>
              <a:rPr lang="en-US" sz="2400" b="1" smtClean="0">
                <a:solidFill>
                  <a:srgbClr val="695941"/>
                </a:solidFill>
                <a:latin typeface="Barlow SemiCondensed Italics"/>
              </a:rPr>
              <a:t>Pihak Eksternal</a:t>
            </a:r>
            <a:endParaRPr lang="en-US" sz="2400" b="1">
              <a:solidFill>
                <a:srgbClr val="695941"/>
              </a:solidFill>
              <a:latin typeface="Barlow SemiCondensed Italics"/>
            </a:endParaRPr>
          </a:p>
        </p:txBody>
      </p:sp>
      <p:sp>
        <p:nvSpPr>
          <p:cNvPr id="43" name="TextBox 43"/>
          <p:cNvSpPr txBox="1"/>
          <p:nvPr/>
        </p:nvSpPr>
        <p:spPr>
          <a:xfrm>
            <a:off x="6625917" y="4402330"/>
            <a:ext cx="4711861" cy="4924425"/>
          </a:xfrm>
          <a:prstGeom prst="rect">
            <a:avLst/>
          </a:prstGeom>
        </p:spPr>
        <p:txBody>
          <a:bodyPr wrap="square" lIns="0" tIns="0" rIns="0" bIns="0" rtlCol="0" anchor="t">
            <a:spAutoFit/>
          </a:bodyPr>
          <a:lstStyle/>
          <a:p>
            <a:pPr marL="342900" indent="-342900" algn="just">
              <a:buFont typeface="Wingdings" pitchFamily="2" charset="2"/>
              <a:buChar char="§"/>
            </a:pPr>
            <a:r>
              <a:rPr lang="fi-FI" sz="2000" smtClean="0"/>
              <a:t>Melakukan </a:t>
            </a:r>
            <a:r>
              <a:rPr lang="fi-FI" sz="2000"/>
              <a:t>evaluasi kinerja penyelenggaraan pelayanan </a:t>
            </a:r>
            <a:r>
              <a:rPr lang="fi-FI" sz="2000" smtClean="0"/>
              <a:t>publik yang dilakukanoleh atasan langsung.</a:t>
            </a:r>
            <a:endParaRPr lang="en-US" sz="2000">
              <a:solidFill>
                <a:srgbClr val="695941"/>
              </a:solidFill>
              <a:latin typeface="Barlow Light"/>
            </a:endParaRPr>
          </a:p>
          <a:p>
            <a:pPr marL="342900" indent="-342900" algn="just">
              <a:buFont typeface="Wingdings" pitchFamily="2" charset="2"/>
              <a:buChar char="§"/>
            </a:pPr>
            <a:r>
              <a:rPr lang="fi-FI" sz="2000"/>
              <a:t>M</a:t>
            </a:r>
            <a:r>
              <a:rPr lang="fi-FI" sz="2000" smtClean="0"/>
              <a:t>enjamin </a:t>
            </a:r>
            <a:r>
              <a:rPr lang="fi-FI" sz="2000"/>
              <a:t>bahwa suatu kegiatan dapat berjalan secara efisien, efektif dan sesuai dengan aturannya dalam mencapai tujuan organisasi</a:t>
            </a:r>
            <a:r>
              <a:rPr lang="fi-FI" sz="2000" smtClean="0"/>
              <a:t>.</a:t>
            </a:r>
          </a:p>
          <a:p>
            <a:pPr marL="342900" indent="-342900" algn="just">
              <a:buFont typeface="Wingdings" pitchFamily="2" charset="2"/>
              <a:buChar char="§"/>
            </a:pPr>
            <a:r>
              <a:rPr lang="fi-FI" sz="2000"/>
              <a:t>Pengawas internal berfungsi sebagai fungsi pengawasan pada level dasar, karena pengawas internal berada di dalam instansi diharapkan dapat lebih banyak mengetahui seluk beluk dan karakter pelaksana pelayanan publik beserta potensi penyimpangan yang mungki terjadi</a:t>
            </a:r>
          </a:p>
          <a:p>
            <a:pPr marL="342900" indent="-342900" algn="just">
              <a:buFont typeface="Wingdings" pitchFamily="2" charset="2"/>
              <a:buChar char="§"/>
            </a:pPr>
            <a:endParaRPr lang="fi-FI" sz="2000"/>
          </a:p>
        </p:txBody>
      </p:sp>
      <p:sp>
        <p:nvSpPr>
          <p:cNvPr id="47" name="Freeform 47"/>
          <p:cNvSpPr/>
          <p:nvPr/>
        </p:nvSpPr>
        <p:spPr>
          <a:xfrm>
            <a:off x="-181089" y="7928176"/>
            <a:ext cx="2482215" cy="2482215"/>
          </a:xfrm>
          <a:custGeom>
            <a:avLst/>
            <a:gdLst/>
            <a:ahLst/>
            <a:cxnLst/>
            <a:rect l="l" t="t" r="r" b="b"/>
            <a:pathLst>
              <a:path w="2482215" h="2482215">
                <a:moveTo>
                  <a:pt x="0" y="0"/>
                </a:moveTo>
                <a:lnTo>
                  <a:pt x="2482215" y="0"/>
                </a:lnTo>
                <a:lnTo>
                  <a:pt x="2482215" y="2482215"/>
                </a:lnTo>
                <a:lnTo>
                  <a:pt x="0" y="2482215"/>
                </a:lnTo>
                <a:lnTo>
                  <a:pt x="0" y="0"/>
                </a:lnTo>
                <a:close/>
              </a:path>
            </a:pathLst>
          </a:custGeom>
          <a:blipFill>
            <a:blip r:embed="rId10">
              <a:extLst>
                <a:ext uri="{96DAC541-7B7A-43D3-8B79-37D633B846F1}">
                  <asvg:svgBlip xmlns="" xmlns:asvg="http://schemas.microsoft.com/office/drawing/2016/SVG/main" r:embed="rId11"/>
                </a:ext>
              </a:extLst>
            </a:blip>
            <a:stretch>
              <a:fillRect/>
            </a:stretch>
          </a:blipFill>
        </p:spPr>
      </p:sp>
      <p:grpSp>
        <p:nvGrpSpPr>
          <p:cNvPr id="49" name="Group 49"/>
          <p:cNvGrpSpPr/>
          <p:nvPr/>
        </p:nvGrpSpPr>
        <p:grpSpPr>
          <a:xfrm>
            <a:off x="-578688" y="313764"/>
            <a:ext cx="5256593" cy="793952"/>
            <a:chOff x="0" y="0"/>
            <a:chExt cx="4036038" cy="609600"/>
          </a:xfrm>
        </p:grpSpPr>
        <p:sp>
          <p:nvSpPr>
            <p:cNvPr id="50" name="Freeform 50"/>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51" name="TextBox 51"/>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53" name="AutoShape 53"/>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54" name="AutoShape 54"/>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56" name="AutoShape 56"/>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
        <p:nvSpPr>
          <p:cNvPr id="57" name="Rectangle 56"/>
          <p:cNvSpPr/>
          <p:nvPr/>
        </p:nvSpPr>
        <p:spPr>
          <a:xfrm>
            <a:off x="1060018" y="922230"/>
            <a:ext cx="15018182" cy="1438855"/>
          </a:xfrm>
          <a:prstGeom prst="rect">
            <a:avLst/>
          </a:prstGeom>
        </p:spPr>
        <p:txBody>
          <a:bodyPr wrap="square">
            <a:spAutoFit/>
          </a:bodyPr>
          <a:lstStyle/>
          <a:p>
            <a:pPr algn="ctr">
              <a:lnSpc>
                <a:spcPts val="10499"/>
              </a:lnSpc>
            </a:pPr>
            <a:r>
              <a:rPr lang="id-ID" sz="3600"/>
              <a:t>Penilaian kualitas pelayanan publik melalui evaluasi dan pengawasan</a:t>
            </a:r>
            <a:endParaRPr lang="en-US" sz="3600">
              <a:solidFill>
                <a:srgbClr val="695941"/>
              </a:solidFill>
              <a:latin typeface="Barlow SemiCondensed Italics"/>
            </a:endParaRPr>
          </a:p>
        </p:txBody>
      </p:sp>
      <p:sp>
        <p:nvSpPr>
          <p:cNvPr id="58" name="Rectangle 57"/>
          <p:cNvSpPr/>
          <p:nvPr/>
        </p:nvSpPr>
        <p:spPr>
          <a:xfrm>
            <a:off x="1121900" y="3797179"/>
            <a:ext cx="4728106" cy="1569660"/>
          </a:xfrm>
          <a:prstGeom prst="rect">
            <a:avLst/>
          </a:prstGeom>
        </p:spPr>
        <p:txBody>
          <a:bodyPr wrap="square">
            <a:spAutoFit/>
          </a:bodyPr>
          <a:lstStyle/>
          <a:p>
            <a:r>
              <a:rPr lang="id-ID" sz="3200"/>
              <a:t>Peran pihak internal dan eksternal dalam evaluasi pelayanan publik</a:t>
            </a:r>
            <a:endParaRPr lang="en-US" sz="3200"/>
          </a:p>
        </p:txBody>
      </p:sp>
      <p:sp>
        <p:nvSpPr>
          <p:cNvPr id="39" name="Rectangle 38"/>
          <p:cNvSpPr/>
          <p:nvPr/>
        </p:nvSpPr>
        <p:spPr>
          <a:xfrm>
            <a:off x="12330557" y="4446748"/>
            <a:ext cx="4839900" cy="3170099"/>
          </a:xfrm>
          <a:prstGeom prst="rect">
            <a:avLst/>
          </a:prstGeom>
        </p:spPr>
        <p:txBody>
          <a:bodyPr wrap="square">
            <a:spAutoFit/>
          </a:bodyPr>
          <a:lstStyle/>
          <a:p>
            <a:pPr marL="285750" indent="-285750" algn="just">
              <a:buFont typeface="Wingdings" pitchFamily="2" charset="2"/>
              <a:buChar char="§"/>
            </a:pPr>
            <a:r>
              <a:rPr lang="en-US" sz="2000" smtClean="0"/>
              <a:t>Jika </a:t>
            </a:r>
            <a:r>
              <a:rPr lang="en-US" sz="2000"/>
              <a:t>fungsi pengawasan oleh pengawas internal gagal bereaksi atau berfungsi dengan baik, maka harus ada peran dari fungsi pengawasan level lanjutan, yakni pengawasan eksternal</a:t>
            </a:r>
            <a:r>
              <a:rPr lang="en-US" sz="2000" smtClean="0"/>
              <a:t>.</a:t>
            </a:r>
          </a:p>
          <a:p>
            <a:pPr marL="285750" indent="-285750" algn="just">
              <a:buFont typeface="Wingdings" pitchFamily="2" charset="2"/>
              <a:buChar char="§"/>
            </a:pPr>
            <a:r>
              <a:rPr lang="en-US" sz="2000" smtClean="0"/>
              <a:t>Sebagai Lembaga </a:t>
            </a:r>
            <a:r>
              <a:rPr lang="en-US" sz="2000"/>
              <a:t>pemberi pengaruh dalam pengawasan pelayanan publik. Hal ini </a:t>
            </a:r>
            <a:r>
              <a:rPr lang="en-US" sz="2000" smtClean="0"/>
              <a:t>akan </a:t>
            </a:r>
            <a:r>
              <a:rPr lang="en-US" sz="2000"/>
              <a:t>meningkatkan kinerja aparatur pelayanan publik dalam memberikan layanan terbaiknya kepada masyarakat.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1ECE5"/>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F6F2EE"/>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F6F2EE"/>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110545" y="-662074"/>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F6F2EE"/>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11" name="Group 11"/>
          <p:cNvGrpSpPr/>
          <p:nvPr/>
        </p:nvGrpSpPr>
        <p:grpSpPr>
          <a:xfrm>
            <a:off x="5770037" y="2397758"/>
            <a:ext cx="6747927" cy="666719"/>
            <a:chOff x="0" y="0"/>
            <a:chExt cx="4435820" cy="438275"/>
          </a:xfrm>
        </p:grpSpPr>
        <p:sp>
          <p:nvSpPr>
            <p:cNvPr id="12" name="Freeform 12"/>
            <p:cNvSpPr/>
            <p:nvPr/>
          </p:nvSpPr>
          <p:spPr>
            <a:xfrm>
              <a:off x="0" y="0"/>
              <a:ext cx="4435820" cy="438275"/>
            </a:xfrm>
            <a:custGeom>
              <a:avLst/>
              <a:gdLst/>
              <a:ahLst/>
              <a:cxnLst/>
              <a:rect l="l" t="t" r="r" b="b"/>
              <a:pathLst>
                <a:path w="4435820" h="438275">
                  <a:moveTo>
                    <a:pt x="203200" y="0"/>
                  </a:moveTo>
                  <a:lnTo>
                    <a:pt x="4435820" y="0"/>
                  </a:lnTo>
                  <a:lnTo>
                    <a:pt x="4232620" y="438275"/>
                  </a:lnTo>
                  <a:lnTo>
                    <a:pt x="0" y="438275"/>
                  </a:lnTo>
                  <a:lnTo>
                    <a:pt x="203200" y="0"/>
                  </a:lnTo>
                  <a:close/>
                </a:path>
              </a:pathLst>
            </a:custGeom>
            <a:solidFill>
              <a:srgbClr val="FFFFFF"/>
            </a:solidFill>
            <a:ln>
              <a:noFill/>
            </a:ln>
          </p:spPr>
        </p:sp>
        <p:sp>
          <p:nvSpPr>
            <p:cNvPr id="13" name="TextBox 13"/>
            <p:cNvSpPr txBox="1"/>
            <p:nvPr/>
          </p:nvSpPr>
          <p:spPr>
            <a:xfrm>
              <a:off x="101600" y="-47625"/>
              <a:ext cx="609600" cy="657225"/>
            </a:xfrm>
            <a:prstGeom prst="rect">
              <a:avLst/>
            </a:prstGeom>
          </p:spPr>
          <p:txBody>
            <a:bodyPr lIns="50800" tIns="50800" rIns="50800" bIns="50800" rtlCol="0" anchor="ctr"/>
            <a:lstStyle/>
            <a:p>
              <a:pPr marL="0" lvl="0" indent="0" algn="ctr">
                <a:lnSpc>
                  <a:spcPts val="2659"/>
                </a:lnSpc>
                <a:spcBef>
                  <a:spcPct val="0"/>
                </a:spcBef>
              </a:pPr>
              <a:endParaRPr/>
            </a:p>
          </p:txBody>
        </p:sp>
      </p:grpSp>
      <p:grpSp>
        <p:nvGrpSpPr>
          <p:cNvPr id="14" name="Group 14"/>
          <p:cNvGrpSpPr/>
          <p:nvPr/>
        </p:nvGrpSpPr>
        <p:grpSpPr>
          <a:xfrm>
            <a:off x="16641156" y="9128590"/>
            <a:ext cx="2358485" cy="793952"/>
            <a:chOff x="0" y="0"/>
            <a:chExt cx="1810856" cy="609600"/>
          </a:xfrm>
        </p:grpSpPr>
        <p:sp>
          <p:nvSpPr>
            <p:cNvPr id="15" name="Freeform 15"/>
            <p:cNvSpPr/>
            <p:nvPr/>
          </p:nvSpPr>
          <p:spPr>
            <a:xfrm>
              <a:off x="0" y="0"/>
              <a:ext cx="1810856" cy="609600"/>
            </a:xfrm>
            <a:custGeom>
              <a:avLst/>
              <a:gdLst/>
              <a:ahLst/>
              <a:cxnLst/>
              <a:rect l="l" t="t" r="r" b="b"/>
              <a:pathLst>
                <a:path w="1810856" h="609600">
                  <a:moveTo>
                    <a:pt x="203200" y="0"/>
                  </a:moveTo>
                  <a:lnTo>
                    <a:pt x="1810856" y="0"/>
                  </a:lnTo>
                  <a:lnTo>
                    <a:pt x="1607656" y="609600"/>
                  </a:lnTo>
                  <a:lnTo>
                    <a:pt x="0" y="609600"/>
                  </a:lnTo>
                  <a:lnTo>
                    <a:pt x="203200" y="0"/>
                  </a:lnTo>
                  <a:close/>
                </a:path>
              </a:pathLst>
            </a:custGeom>
            <a:solidFill>
              <a:srgbClr val="CDBEAA"/>
            </a:solidFill>
          </p:spPr>
        </p:sp>
        <p:sp>
          <p:nvSpPr>
            <p:cNvPr id="16" name="TextBox 16"/>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17" name="Freeform 17"/>
          <p:cNvSpPr/>
          <p:nvPr/>
        </p:nvSpPr>
        <p:spPr>
          <a:xfrm rot="2700000">
            <a:off x="6225273" y="3717353"/>
            <a:ext cx="4500173" cy="4475626"/>
          </a:xfrm>
          <a:custGeom>
            <a:avLst/>
            <a:gdLst/>
            <a:ahLst/>
            <a:cxnLst/>
            <a:rect l="l" t="t" r="r" b="b"/>
            <a:pathLst>
              <a:path w="4500173" h="4475626">
                <a:moveTo>
                  <a:pt x="0" y="0"/>
                </a:moveTo>
                <a:lnTo>
                  <a:pt x="4500172" y="0"/>
                </a:lnTo>
                <a:lnTo>
                  <a:pt x="4500172" y="4475626"/>
                </a:lnTo>
                <a:lnTo>
                  <a:pt x="0" y="4475626"/>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18" name="Freeform 18"/>
          <p:cNvSpPr/>
          <p:nvPr/>
        </p:nvSpPr>
        <p:spPr>
          <a:xfrm>
            <a:off x="9962463" y="4004757"/>
            <a:ext cx="1301556" cy="587922"/>
          </a:xfrm>
          <a:custGeom>
            <a:avLst/>
            <a:gdLst/>
            <a:ahLst/>
            <a:cxnLst/>
            <a:rect l="l" t="t" r="r" b="b"/>
            <a:pathLst>
              <a:path w="1301556" h="587922">
                <a:moveTo>
                  <a:pt x="0" y="0"/>
                </a:moveTo>
                <a:lnTo>
                  <a:pt x="1301555" y="0"/>
                </a:lnTo>
                <a:lnTo>
                  <a:pt x="1301555" y="587922"/>
                </a:lnTo>
                <a:lnTo>
                  <a:pt x="0" y="587922"/>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9" name="Freeform 19"/>
          <p:cNvSpPr/>
          <p:nvPr/>
        </p:nvSpPr>
        <p:spPr>
          <a:xfrm>
            <a:off x="605987" y="6501855"/>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20" name="TextBox 20"/>
          <p:cNvSpPr txBox="1"/>
          <p:nvPr/>
        </p:nvSpPr>
        <p:spPr>
          <a:xfrm>
            <a:off x="1718531" y="6389380"/>
            <a:ext cx="3981823" cy="2135393"/>
          </a:xfrm>
          <a:prstGeom prst="rect">
            <a:avLst/>
          </a:prstGeom>
        </p:spPr>
        <p:txBody>
          <a:bodyPr lIns="0" tIns="0" rIns="0" bIns="0" rtlCol="0" anchor="t">
            <a:spAutoFit/>
          </a:bodyPr>
          <a:lstStyle/>
          <a:p>
            <a:pPr algn="just">
              <a:lnSpc>
                <a:spcPts val="3360"/>
              </a:lnSpc>
            </a:pPr>
            <a:r>
              <a:rPr lang="en-US" sz="2000" b="1"/>
              <a:t>Tindakan pencegahan adalah tindakan untuk menghilangkan penyebab potensi ketidaksesuaian atau potensi situasi lainnya yang tidak diinginkan</a:t>
            </a:r>
            <a:endParaRPr lang="en-US" sz="2000" b="1">
              <a:solidFill>
                <a:srgbClr val="695941"/>
              </a:solidFill>
              <a:latin typeface="Barlow Light"/>
            </a:endParaRPr>
          </a:p>
        </p:txBody>
      </p:sp>
      <p:sp>
        <p:nvSpPr>
          <p:cNvPr id="21" name="Freeform 21"/>
          <p:cNvSpPr/>
          <p:nvPr/>
        </p:nvSpPr>
        <p:spPr>
          <a:xfrm flipH="1" flipV="1">
            <a:off x="5924593" y="7310095"/>
            <a:ext cx="1466806" cy="585321"/>
          </a:xfrm>
          <a:custGeom>
            <a:avLst/>
            <a:gdLst/>
            <a:ahLst/>
            <a:cxnLst/>
            <a:rect l="l" t="t" r="r" b="b"/>
            <a:pathLst>
              <a:path w="1301556" h="587922">
                <a:moveTo>
                  <a:pt x="1301556" y="587922"/>
                </a:moveTo>
                <a:lnTo>
                  <a:pt x="0" y="587922"/>
                </a:lnTo>
                <a:lnTo>
                  <a:pt x="0" y="0"/>
                </a:lnTo>
                <a:lnTo>
                  <a:pt x="1301556" y="0"/>
                </a:lnTo>
                <a:lnTo>
                  <a:pt x="1301556" y="587922"/>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22" name="Freeform 22"/>
          <p:cNvSpPr/>
          <p:nvPr/>
        </p:nvSpPr>
        <p:spPr>
          <a:xfrm rot="1702398">
            <a:off x="9639305" y="7331318"/>
            <a:ext cx="1277711" cy="440317"/>
          </a:xfrm>
          <a:custGeom>
            <a:avLst/>
            <a:gdLst/>
            <a:ahLst/>
            <a:cxnLst/>
            <a:rect l="l" t="t" r="r" b="b"/>
            <a:pathLst>
              <a:path w="1277711" h="440317">
                <a:moveTo>
                  <a:pt x="0" y="0"/>
                </a:moveTo>
                <a:lnTo>
                  <a:pt x="1277711" y="0"/>
                </a:lnTo>
                <a:lnTo>
                  <a:pt x="1277711" y="440317"/>
                </a:lnTo>
                <a:lnTo>
                  <a:pt x="0" y="440317"/>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23" name="Freeform 23"/>
          <p:cNvSpPr/>
          <p:nvPr/>
        </p:nvSpPr>
        <p:spPr>
          <a:xfrm rot="-9426446">
            <a:off x="6213084" y="3827512"/>
            <a:ext cx="1277711" cy="440317"/>
          </a:xfrm>
          <a:custGeom>
            <a:avLst/>
            <a:gdLst/>
            <a:ahLst/>
            <a:cxnLst/>
            <a:rect l="l" t="t" r="r" b="b"/>
            <a:pathLst>
              <a:path w="1277711" h="440317">
                <a:moveTo>
                  <a:pt x="0" y="0"/>
                </a:moveTo>
                <a:lnTo>
                  <a:pt x="1277711" y="0"/>
                </a:lnTo>
                <a:lnTo>
                  <a:pt x="1277711" y="440317"/>
                </a:lnTo>
                <a:lnTo>
                  <a:pt x="0" y="440317"/>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24" name="Freeform 24"/>
          <p:cNvSpPr/>
          <p:nvPr/>
        </p:nvSpPr>
        <p:spPr>
          <a:xfrm>
            <a:off x="605987" y="3285122"/>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0">
              <a:extLst>
                <a:ext uri="{96DAC541-7B7A-43D3-8B79-37D633B846F1}">
                  <asvg:svgBlip xmlns="" xmlns:asvg="http://schemas.microsoft.com/office/drawing/2016/SVG/main" r:embed="rId11"/>
                </a:ext>
              </a:extLst>
            </a:blip>
            <a:stretch>
              <a:fillRect/>
            </a:stretch>
          </a:blipFill>
        </p:spPr>
      </p:sp>
      <p:sp>
        <p:nvSpPr>
          <p:cNvPr id="25" name="Freeform 25"/>
          <p:cNvSpPr/>
          <p:nvPr/>
        </p:nvSpPr>
        <p:spPr>
          <a:xfrm>
            <a:off x="16641156" y="3665619"/>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2">
              <a:extLst>
                <a:ext uri="{96DAC541-7B7A-43D3-8B79-37D633B846F1}">
                  <asvg:svgBlip xmlns="" xmlns:asvg="http://schemas.microsoft.com/office/drawing/2016/SVG/main" r:embed="rId13"/>
                </a:ext>
              </a:extLst>
            </a:blip>
            <a:stretch>
              <a:fillRect/>
            </a:stretch>
          </a:blipFill>
        </p:spPr>
      </p:sp>
      <p:sp>
        <p:nvSpPr>
          <p:cNvPr id="26" name="Freeform 26"/>
          <p:cNvSpPr/>
          <p:nvPr/>
        </p:nvSpPr>
        <p:spPr>
          <a:xfrm>
            <a:off x="16606838" y="7055420"/>
            <a:ext cx="1074026" cy="1074026"/>
          </a:xfrm>
          <a:custGeom>
            <a:avLst/>
            <a:gdLst/>
            <a:ahLst/>
            <a:cxnLst/>
            <a:rect l="l" t="t" r="r" b="b"/>
            <a:pathLst>
              <a:path w="1074026" h="1074026">
                <a:moveTo>
                  <a:pt x="0" y="0"/>
                </a:moveTo>
                <a:lnTo>
                  <a:pt x="1074026" y="0"/>
                </a:lnTo>
                <a:lnTo>
                  <a:pt x="1074026" y="1074026"/>
                </a:lnTo>
                <a:lnTo>
                  <a:pt x="0" y="1074026"/>
                </a:lnTo>
                <a:lnTo>
                  <a:pt x="0" y="0"/>
                </a:lnTo>
                <a:close/>
              </a:path>
            </a:pathLst>
          </a:custGeom>
          <a:blipFill>
            <a:blip r:embed="rId14">
              <a:extLst>
                <a:ext uri="{96DAC541-7B7A-43D3-8B79-37D633B846F1}">
                  <asvg:svgBlip xmlns="" xmlns:asvg="http://schemas.microsoft.com/office/drawing/2016/SVG/main" r:embed="rId15"/>
                </a:ext>
              </a:extLst>
            </a:blip>
            <a:stretch>
              <a:fillRect/>
            </a:stretch>
          </a:blipFill>
        </p:spPr>
      </p:sp>
      <p:sp>
        <p:nvSpPr>
          <p:cNvPr id="27" name="TextBox 27"/>
          <p:cNvSpPr txBox="1"/>
          <p:nvPr/>
        </p:nvSpPr>
        <p:spPr>
          <a:xfrm>
            <a:off x="5359949" y="1719015"/>
            <a:ext cx="7568102" cy="1107996"/>
          </a:xfrm>
          <a:prstGeom prst="rect">
            <a:avLst/>
          </a:prstGeom>
        </p:spPr>
        <p:txBody>
          <a:bodyPr lIns="0" tIns="0" rIns="0" bIns="0" rtlCol="0" anchor="t">
            <a:spAutoFit/>
          </a:bodyPr>
          <a:lstStyle/>
          <a:p>
            <a:pPr algn="ctr"/>
            <a:r>
              <a:rPr lang="id-ID" sz="3600"/>
              <a:t>Implementasi tindakan korektif dan perbaikan hasil monitoring</a:t>
            </a:r>
            <a:endParaRPr lang="en-US" sz="3600">
              <a:solidFill>
                <a:srgbClr val="695941"/>
              </a:solidFill>
              <a:latin typeface="Barlow SemiCondensed Italics"/>
            </a:endParaRPr>
          </a:p>
        </p:txBody>
      </p:sp>
      <p:sp>
        <p:nvSpPr>
          <p:cNvPr id="28" name="TextBox 28"/>
          <p:cNvSpPr txBox="1"/>
          <p:nvPr/>
        </p:nvSpPr>
        <p:spPr>
          <a:xfrm>
            <a:off x="1896623" y="3293644"/>
            <a:ext cx="4239588" cy="1661993"/>
          </a:xfrm>
          <a:prstGeom prst="rect">
            <a:avLst/>
          </a:prstGeom>
        </p:spPr>
        <p:txBody>
          <a:bodyPr wrap="square" lIns="0" tIns="0" rIns="0" bIns="0" rtlCol="0" anchor="t">
            <a:spAutoFit/>
          </a:bodyPr>
          <a:lstStyle/>
          <a:p>
            <a:pPr algn="just">
              <a:lnSpc>
                <a:spcPct val="150000"/>
              </a:lnSpc>
            </a:pPr>
            <a:r>
              <a:rPr lang="id-ID" b="1"/>
              <a:t>Tindakan korektif adalah tindakan untuk menghilangkan faktor penyebab terjadinya ketidaksesuaian yang terdeteksi atau situasi yang tidak diinginkan lainnya.</a:t>
            </a:r>
            <a:endParaRPr lang="en-US" b="1">
              <a:solidFill>
                <a:srgbClr val="695941"/>
              </a:solidFill>
              <a:latin typeface="Barlow SemiCondensed Italics"/>
            </a:endParaRPr>
          </a:p>
        </p:txBody>
      </p:sp>
      <p:sp>
        <p:nvSpPr>
          <p:cNvPr id="31" name="TextBox 31"/>
          <p:cNvSpPr txBox="1"/>
          <p:nvPr/>
        </p:nvSpPr>
        <p:spPr>
          <a:xfrm>
            <a:off x="16304906" y="9237376"/>
            <a:ext cx="1344853" cy="523875"/>
          </a:xfrm>
          <a:prstGeom prst="rect">
            <a:avLst/>
          </a:prstGeom>
        </p:spPr>
        <p:txBody>
          <a:bodyPr lIns="0" tIns="0" rIns="0" bIns="0" rtlCol="0" anchor="t">
            <a:spAutoFit/>
          </a:bodyPr>
          <a:lstStyle/>
          <a:p>
            <a:pPr algn="r">
              <a:lnSpc>
                <a:spcPts val="4200"/>
              </a:lnSpc>
            </a:pPr>
            <a:r>
              <a:rPr lang="en-US" sz="3000">
                <a:solidFill>
                  <a:srgbClr val="FFFFFF"/>
                </a:solidFill>
                <a:latin typeface="Antic Italics"/>
              </a:rPr>
              <a:t>07</a:t>
            </a:r>
          </a:p>
        </p:txBody>
      </p:sp>
      <p:sp>
        <p:nvSpPr>
          <p:cNvPr id="34" name="TextBox 34"/>
          <p:cNvSpPr txBox="1"/>
          <p:nvPr/>
        </p:nvSpPr>
        <p:spPr>
          <a:xfrm>
            <a:off x="11319967" y="3211570"/>
            <a:ext cx="5088767" cy="3488134"/>
          </a:xfrm>
          <a:prstGeom prst="rect">
            <a:avLst/>
          </a:prstGeom>
        </p:spPr>
        <p:txBody>
          <a:bodyPr wrap="square" lIns="0" tIns="0" rIns="0" bIns="0" rtlCol="0" anchor="t">
            <a:spAutoFit/>
          </a:bodyPr>
          <a:lstStyle/>
          <a:p>
            <a:pPr algn="just">
              <a:lnSpc>
                <a:spcPts val="3360"/>
              </a:lnSpc>
            </a:pPr>
            <a:r>
              <a:rPr lang="en-US" b="1">
                <a:latin typeface="Barlow Light"/>
              </a:rPr>
              <a:t>K</a:t>
            </a:r>
            <a:r>
              <a:rPr lang="en-US" b="1" smtClean="0">
                <a:latin typeface="Barlow Light"/>
              </a:rPr>
              <a:t>etidaksesuaian </a:t>
            </a:r>
            <a:r>
              <a:rPr lang="en-US" b="1">
                <a:latin typeface="Barlow Light"/>
              </a:rPr>
              <a:t>produk yang dikeluhkan oleh </a:t>
            </a:r>
            <a:r>
              <a:rPr lang="en-US" b="1" smtClean="0">
                <a:latin typeface="Barlow Light"/>
              </a:rPr>
              <a:t>pelanggan telah </a:t>
            </a:r>
            <a:r>
              <a:rPr lang="en-US" b="1">
                <a:latin typeface="Barlow Light"/>
              </a:rPr>
              <a:t>diselidiki </a:t>
            </a:r>
            <a:r>
              <a:rPr lang="en-US" b="1" smtClean="0">
                <a:latin typeface="Barlow Light"/>
              </a:rPr>
              <a:t>oleh MR  (</a:t>
            </a:r>
            <a:r>
              <a:rPr lang="id-ID" b="1"/>
              <a:t>Management </a:t>
            </a:r>
            <a:r>
              <a:rPr lang="id-ID" b="1" smtClean="0"/>
              <a:t>Representative</a:t>
            </a:r>
            <a:r>
              <a:rPr lang="en-US" b="1" smtClean="0"/>
              <a:t>) </a:t>
            </a:r>
            <a:r>
              <a:rPr lang="en-US" b="1" smtClean="0">
                <a:latin typeface="Barlow Light"/>
              </a:rPr>
              <a:t>dan </a:t>
            </a:r>
            <a:r>
              <a:rPr lang="en-US" b="1">
                <a:latin typeface="Barlow Light"/>
              </a:rPr>
              <a:t>Koordinator Bidang </a:t>
            </a:r>
            <a:r>
              <a:rPr lang="en-US" b="1" smtClean="0">
                <a:latin typeface="Barlow Light"/>
              </a:rPr>
              <a:t>yang bersangkutan</a:t>
            </a:r>
            <a:r>
              <a:rPr lang="en-US" b="1">
                <a:latin typeface="Barlow Light"/>
              </a:rPr>
              <a:t>, maka laporan diberikan ke tim </a:t>
            </a:r>
            <a:r>
              <a:rPr lang="en-US" b="1"/>
              <a:t>Gugus Jaminan Mutu (</a:t>
            </a:r>
            <a:r>
              <a:rPr lang="en-US" b="1" i="1"/>
              <a:t>GJM</a:t>
            </a:r>
            <a:r>
              <a:rPr lang="en-US" b="1" smtClean="0"/>
              <a:t>) </a:t>
            </a:r>
            <a:r>
              <a:rPr lang="en-US" b="1" smtClean="0">
                <a:latin typeface="Barlow Light"/>
              </a:rPr>
              <a:t>yang </a:t>
            </a:r>
            <a:r>
              <a:rPr lang="en-US" b="1">
                <a:latin typeface="Barlow Light"/>
              </a:rPr>
              <a:t>merupakan penanggung </a:t>
            </a:r>
            <a:r>
              <a:rPr lang="en-US" b="1" smtClean="0">
                <a:latin typeface="Barlow Light"/>
              </a:rPr>
              <a:t>jawab untuk </a:t>
            </a:r>
            <a:r>
              <a:rPr lang="en-US" b="1">
                <a:latin typeface="Barlow Light"/>
              </a:rPr>
              <a:t>memastikan </a:t>
            </a:r>
            <a:r>
              <a:rPr lang="en-US" b="1" smtClean="0">
                <a:latin typeface="Barlow Light"/>
              </a:rPr>
              <a:t>bahwa keluhan </a:t>
            </a:r>
            <a:r>
              <a:rPr lang="en-US" b="1">
                <a:latin typeface="Barlow Light"/>
              </a:rPr>
              <a:t>tersebut telah dijawab sampai terdapat </a:t>
            </a:r>
            <a:r>
              <a:rPr lang="en-US" b="1" smtClean="0">
                <a:latin typeface="Barlow Light"/>
              </a:rPr>
              <a:t>kesepakatan dengan </a:t>
            </a:r>
            <a:r>
              <a:rPr lang="en-US" b="1">
                <a:latin typeface="Barlow Light"/>
              </a:rPr>
              <a:t>pelanggan.</a:t>
            </a:r>
          </a:p>
        </p:txBody>
      </p:sp>
      <p:sp>
        <p:nvSpPr>
          <p:cNvPr id="35" name="TextBox 35"/>
          <p:cNvSpPr txBox="1"/>
          <p:nvPr/>
        </p:nvSpPr>
        <p:spPr>
          <a:xfrm>
            <a:off x="11287361" y="7023385"/>
            <a:ext cx="5080371" cy="1744067"/>
          </a:xfrm>
          <a:prstGeom prst="rect">
            <a:avLst/>
          </a:prstGeom>
        </p:spPr>
        <p:txBody>
          <a:bodyPr wrap="square" lIns="0" tIns="0" rIns="0" bIns="0" rtlCol="0" anchor="t">
            <a:spAutoFit/>
          </a:bodyPr>
          <a:lstStyle/>
          <a:p>
            <a:pPr algn="just">
              <a:lnSpc>
                <a:spcPts val="3360"/>
              </a:lnSpc>
            </a:pPr>
            <a:r>
              <a:rPr lang="en-US" sz="2000" b="1" smtClean="0"/>
              <a:t>M</a:t>
            </a:r>
            <a:r>
              <a:rPr lang="id-ID" sz="2000" b="1" smtClean="0"/>
              <a:t>elibatkan </a:t>
            </a:r>
            <a:r>
              <a:rPr lang="id-ID" sz="2000" b="1"/>
              <a:t>identifikasi, dokumentasi, dan penghapusan akar penyebab ketidaksesuaian atau masalah untuk mencegah masalah berulang kembali</a:t>
            </a:r>
            <a:r>
              <a:rPr lang="id-ID" sz="2000"/>
              <a:t>.</a:t>
            </a:r>
            <a:endParaRPr lang="en-US" sz="2000">
              <a:solidFill>
                <a:srgbClr val="695941"/>
              </a:solidFill>
              <a:latin typeface="Barlow Light"/>
            </a:endParaRPr>
          </a:p>
        </p:txBody>
      </p:sp>
      <p:grpSp>
        <p:nvGrpSpPr>
          <p:cNvPr id="37" name="Group 37"/>
          <p:cNvGrpSpPr/>
          <p:nvPr/>
        </p:nvGrpSpPr>
        <p:grpSpPr>
          <a:xfrm>
            <a:off x="-578688" y="313764"/>
            <a:ext cx="5256593" cy="793952"/>
            <a:chOff x="0" y="0"/>
            <a:chExt cx="4036038" cy="609600"/>
          </a:xfrm>
        </p:grpSpPr>
        <p:sp>
          <p:nvSpPr>
            <p:cNvPr id="38" name="Freeform 38"/>
            <p:cNvSpPr/>
            <p:nvPr/>
          </p:nvSpPr>
          <p:spPr>
            <a:xfrm>
              <a:off x="0" y="0"/>
              <a:ext cx="4036038" cy="609600"/>
            </a:xfrm>
            <a:custGeom>
              <a:avLst/>
              <a:gdLst/>
              <a:ahLst/>
              <a:cxnLst/>
              <a:rect l="l" t="t" r="r" b="b"/>
              <a:pathLst>
                <a:path w="4036038" h="609600">
                  <a:moveTo>
                    <a:pt x="203200" y="0"/>
                  </a:moveTo>
                  <a:lnTo>
                    <a:pt x="4036038" y="0"/>
                  </a:lnTo>
                  <a:lnTo>
                    <a:pt x="3832838" y="609600"/>
                  </a:lnTo>
                  <a:lnTo>
                    <a:pt x="0" y="609600"/>
                  </a:lnTo>
                  <a:lnTo>
                    <a:pt x="203200" y="0"/>
                  </a:lnTo>
                  <a:close/>
                </a:path>
              </a:pathLst>
            </a:custGeom>
            <a:solidFill>
              <a:srgbClr val="D5C5AC"/>
            </a:solidFill>
          </p:spPr>
        </p:sp>
        <p:sp>
          <p:nvSpPr>
            <p:cNvPr id="39" name="TextBox 39"/>
            <p:cNvSpPr txBox="1"/>
            <p:nvPr/>
          </p:nvSpPr>
          <p:spPr>
            <a:xfrm>
              <a:off x="101600" y="-47625"/>
              <a:ext cx="609600" cy="657225"/>
            </a:xfrm>
            <a:prstGeom prst="rect">
              <a:avLst/>
            </a:prstGeom>
          </p:spPr>
          <p:txBody>
            <a:bodyPr lIns="50800" tIns="50800" rIns="50800" bIns="50800" rtlCol="0" anchor="ctr"/>
            <a:lstStyle/>
            <a:p>
              <a:pPr algn="ctr">
                <a:lnSpc>
                  <a:spcPts val="2659"/>
                </a:lnSpc>
              </a:pPr>
              <a:endParaRPr/>
            </a:p>
          </p:txBody>
        </p:sp>
      </p:grpSp>
      <p:sp>
        <p:nvSpPr>
          <p:cNvPr id="41" name="AutoShape 41"/>
          <p:cNvSpPr/>
          <p:nvPr/>
        </p:nvSpPr>
        <p:spPr>
          <a:xfrm>
            <a:off x="4446936" y="564418"/>
            <a:ext cx="8611039" cy="0"/>
          </a:xfrm>
          <a:prstGeom prst="line">
            <a:avLst/>
          </a:prstGeom>
          <a:ln w="38100" cap="flat">
            <a:solidFill>
              <a:srgbClr val="D5C5AC"/>
            </a:solidFill>
            <a:prstDash val="solid"/>
            <a:headEnd type="none" w="sm" len="sm"/>
            <a:tailEnd type="none" w="sm" len="sm"/>
          </a:ln>
        </p:spPr>
      </p:sp>
      <p:sp>
        <p:nvSpPr>
          <p:cNvPr id="42" name="AutoShape 42"/>
          <p:cNvSpPr/>
          <p:nvPr/>
        </p:nvSpPr>
        <p:spPr>
          <a:xfrm>
            <a:off x="12715937" y="1622495"/>
            <a:ext cx="5915855" cy="0"/>
          </a:xfrm>
          <a:prstGeom prst="line">
            <a:avLst/>
          </a:prstGeom>
          <a:ln w="38100" cap="flat">
            <a:solidFill>
              <a:srgbClr val="D5C5AC"/>
            </a:solidFill>
            <a:prstDash val="solid"/>
            <a:headEnd type="none" w="sm" len="sm"/>
            <a:tailEnd type="none" w="sm" len="sm"/>
          </a:ln>
        </p:spPr>
      </p:sp>
      <p:sp>
        <p:nvSpPr>
          <p:cNvPr id="44" name="AutoShape 44"/>
          <p:cNvSpPr/>
          <p:nvPr/>
        </p:nvSpPr>
        <p:spPr>
          <a:xfrm rot="-4326899">
            <a:off x="12304079" y="1105963"/>
            <a:ext cx="1125794" cy="0"/>
          </a:xfrm>
          <a:prstGeom prst="line">
            <a:avLst/>
          </a:prstGeom>
          <a:ln w="38100" cap="flat">
            <a:solidFill>
              <a:srgbClr val="CDBEAA"/>
            </a:solidFill>
            <a:prstDash val="solid"/>
            <a:headEnd type="none" w="sm" len="sm"/>
            <a:tailEnd type="none" w="sm" len="sm"/>
          </a:ln>
        </p:spPr>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F7F6A"/>
        </a:solidFill>
        <a:effectLst/>
      </p:bgPr>
    </p:bg>
    <p:spTree>
      <p:nvGrpSpPr>
        <p:cNvPr id="1" name=""/>
        <p:cNvGrpSpPr/>
        <p:nvPr/>
      </p:nvGrpSpPr>
      <p:grpSpPr>
        <a:xfrm>
          <a:off x="0" y="0"/>
          <a:ext cx="0" cy="0"/>
          <a:chOff x="0" y="0"/>
          <a:chExt cx="0" cy="0"/>
        </a:xfrm>
      </p:grpSpPr>
      <p:grpSp>
        <p:nvGrpSpPr>
          <p:cNvPr id="2" name="Group 2"/>
          <p:cNvGrpSpPr/>
          <p:nvPr/>
        </p:nvGrpSpPr>
        <p:grpSpPr>
          <a:xfrm rot="1129566">
            <a:off x="7466663" y="-976168"/>
            <a:ext cx="1920558" cy="12407487"/>
            <a:chOff x="0" y="0"/>
            <a:chExt cx="505826" cy="3267816"/>
          </a:xfrm>
        </p:grpSpPr>
        <p:sp>
          <p:nvSpPr>
            <p:cNvPr id="3" name="Freeform 3"/>
            <p:cNvSpPr/>
            <p:nvPr/>
          </p:nvSpPr>
          <p:spPr>
            <a:xfrm>
              <a:off x="0" y="0"/>
              <a:ext cx="505826" cy="3267816"/>
            </a:xfrm>
            <a:custGeom>
              <a:avLst/>
              <a:gdLst/>
              <a:ahLst/>
              <a:cxnLst/>
              <a:rect l="l" t="t" r="r" b="b"/>
              <a:pathLst>
                <a:path w="505826" h="3267816">
                  <a:moveTo>
                    <a:pt x="0" y="0"/>
                  </a:moveTo>
                  <a:lnTo>
                    <a:pt x="505826" y="0"/>
                  </a:lnTo>
                  <a:lnTo>
                    <a:pt x="505826" y="3267816"/>
                  </a:lnTo>
                  <a:lnTo>
                    <a:pt x="0" y="3267816"/>
                  </a:lnTo>
                  <a:close/>
                </a:path>
              </a:pathLst>
            </a:custGeom>
            <a:solidFill>
              <a:srgbClr val="A69580"/>
            </a:solidFill>
          </p:spPr>
        </p:sp>
        <p:sp>
          <p:nvSpPr>
            <p:cNvPr id="4" name="TextBox 4"/>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5" name="Group 5"/>
          <p:cNvGrpSpPr/>
          <p:nvPr/>
        </p:nvGrpSpPr>
        <p:grpSpPr>
          <a:xfrm rot="1129566">
            <a:off x="10474086" y="-1380932"/>
            <a:ext cx="4014845" cy="13023247"/>
            <a:chOff x="0" y="0"/>
            <a:chExt cx="1057408" cy="3429991"/>
          </a:xfrm>
        </p:grpSpPr>
        <p:sp>
          <p:nvSpPr>
            <p:cNvPr id="6" name="Freeform 6"/>
            <p:cNvSpPr/>
            <p:nvPr/>
          </p:nvSpPr>
          <p:spPr>
            <a:xfrm>
              <a:off x="0" y="0"/>
              <a:ext cx="1057408" cy="3429991"/>
            </a:xfrm>
            <a:custGeom>
              <a:avLst/>
              <a:gdLst/>
              <a:ahLst/>
              <a:cxnLst/>
              <a:rect l="l" t="t" r="r" b="b"/>
              <a:pathLst>
                <a:path w="1057408" h="3429991">
                  <a:moveTo>
                    <a:pt x="0" y="0"/>
                  </a:moveTo>
                  <a:lnTo>
                    <a:pt x="1057408" y="0"/>
                  </a:lnTo>
                  <a:lnTo>
                    <a:pt x="1057408" y="3429991"/>
                  </a:lnTo>
                  <a:lnTo>
                    <a:pt x="0" y="3429991"/>
                  </a:lnTo>
                  <a:close/>
                </a:path>
              </a:pathLst>
            </a:custGeom>
            <a:solidFill>
              <a:srgbClr val="A69580"/>
            </a:solidFill>
          </p:spPr>
        </p:sp>
        <p:sp>
          <p:nvSpPr>
            <p:cNvPr id="7" name="TextBox 7"/>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grpSp>
        <p:nvGrpSpPr>
          <p:cNvPr id="8" name="Group 8"/>
          <p:cNvGrpSpPr/>
          <p:nvPr/>
        </p:nvGrpSpPr>
        <p:grpSpPr>
          <a:xfrm rot="1129566">
            <a:off x="15509346" y="-1359291"/>
            <a:ext cx="810203" cy="12815907"/>
            <a:chOff x="0" y="0"/>
            <a:chExt cx="213387" cy="3375383"/>
          </a:xfrm>
        </p:grpSpPr>
        <p:sp>
          <p:nvSpPr>
            <p:cNvPr id="9" name="Freeform 9"/>
            <p:cNvSpPr/>
            <p:nvPr/>
          </p:nvSpPr>
          <p:spPr>
            <a:xfrm>
              <a:off x="0" y="0"/>
              <a:ext cx="213387" cy="3375383"/>
            </a:xfrm>
            <a:custGeom>
              <a:avLst/>
              <a:gdLst/>
              <a:ahLst/>
              <a:cxnLst/>
              <a:rect l="l" t="t" r="r" b="b"/>
              <a:pathLst>
                <a:path w="213387" h="3375383">
                  <a:moveTo>
                    <a:pt x="0" y="0"/>
                  </a:moveTo>
                  <a:lnTo>
                    <a:pt x="213387" y="0"/>
                  </a:lnTo>
                  <a:lnTo>
                    <a:pt x="213387" y="3375383"/>
                  </a:lnTo>
                  <a:lnTo>
                    <a:pt x="0" y="3375383"/>
                  </a:lnTo>
                  <a:close/>
                </a:path>
              </a:pathLst>
            </a:custGeom>
            <a:solidFill>
              <a:srgbClr val="A69580"/>
            </a:solidFill>
          </p:spPr>
        </p:sp>
        <p:sp>
          <p:nvSpPr>
            <p:cNvPr id="10" name="TextBox 10"/>
            <p:cNvSpPr txBox="1"/>
            <p:nvPr/>
          </p:nvSpPr>
          <p:spPr>
            <a:xfrm>
              <a:off x="0" y="-47625"/>
              <a:ext cx="812800" cy="860425"/>
            </a:xfrm>
            <a:prstGeom prst="rect">
              <a:avLst/>
            </a:prstGeom>
          </p:spPr>
          <p:txBody>
            <a:bodyPr lIns="50800" tIns="50800" rIns="50800" bIns="50800" rtlCol="0" anchor="ctr"/>
            <a:lstStyle/>
            <a:p>
              <a:pPr algn="ctr">
                <a:lnSpc>
                  <a:spcPts val="2799"/>
                </a:lnSpc>
              </a:pPr>
              <a:endParaRPr/>
            </a:p>
          </p:txBody>
        </p:sp>
      </p:grpSp>
      <p:sp>
        <p:nvSpPr>
          <p:cNvPr id="11" name="TextBox 11"/>
          <p:cNvSpPr txBox="1"/>
          <p:nvPr/>
        </p:nvSpPr>
        <p:spPr>
          <a:xfrm>
            <a:off x="2676825" y="4303604"/>
            <a:ext cx="12172157" cy="1778001"/>
          </a:xfrm>
          <a:prstGeom prst="rect">
            <a:avLst/>
          </a:prstGeom>
        </p:spPr>
        <p:txBody>
          <a:bodyPr lIns="0" tIns="0" rIns="0" bIns="0" rtlCol="0" anchor="t">
            <a:spAutoFit/>
          </a:bodyPr>
          <a:lstStyle/>
          <a:p>
            <a:pPr>
              <a:lnSpc>
                <a:spcPts val="13750"/>
              </a:lnSpc>
            </a:pPr>
            <a:r>
              <a:rPr lang="en-US" sz="12500" spc="625">
                <a:solidFill>
                  <a:srgbClr val="F1ECE5"/>
                </a:solidFill>
                <a:latin typeface="Barlow SemiCondensed Bold Italics"/>
              </a:rPr>
              <a:t>TERIMA KASIH</a:t>
            </a:r>
          </a:p>
        </p:txBody>
      </p:sp>
      <p:sp>
        <p:nvSpPr>
          <p:cNvPr id="12" name="Freeform 12"/>
          <p:cNvSpPr/>
          <p:nvPr/>
        </p:nvSpPr>
        <p:spPr>
          <a:xfrm rot="-5400000">
            <a:off x="2880784" y="1913439"/>
            <a:ext cx="1344853" cy="1752770"/>
          </a:xfrm>
          <a:custGeom>
            <a:avLst/>
            <a:gdLst/>
            <a:ahLst/>
            <a:cxnLst/>
            <a:rect l="l" t="t" r="r" b="b"/>
            <a:pathLst>
              <a:path w="1344853" h="1752770">
                <a:moveTo>
                  <a:pt x="0" y="0"/>
                </a:moveTo>
                <a:lnTo>
                  <a:pt x="1344853" y="0"/>
                </a:lnTo>
                <a:lnTo>
                  <a:pt x="1344853" y="1752770"/>
                </a:lnTo>
                <a:lnTo>
                  <a:pt x="0" y="1752770"/>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13" name="Freeform 13"/>
          <p:cNvSpPr/>
          <p:nvPr/>
        </p:nvSpPr>
        <p:spPr>
          <a:xfrm rot="-5400000">
            <a:off x="4843678" y="1913439"/>
            <a:ext cx="1344853" cy="1752770"/>
          </a:xfrm>
          <a:custGeom>
            <a:avLst/>
            <a:gdLst/>
            <a:ahLst/>
            <a:cxnLst/>
            <a:rect l="l" t="t" r="r" b="b"/>
            <a:pathLst>
              <a:path w="1344853" h="1752770">
                <a:moveTo>
                  <a:pt x="0" y="0"/>
                </a:moveTo>
                <a:lnTo>
                  <a:pt x="1344853" y="0"/>
                </a:lnTo>
                <a:lnTo>
                  <a:pt x="1344853" y="1752770"/>
                </a:lnTo>
                <a:lnTo>
                  <a:pt x="0" y="1752770"/>
                </a:lnTo>
                <a:lnTo>
                  <a:pt x="0" y="0"/>
                </a:lnTo>
                <a:close/>
              </a:path>
            </a:pathLst>
          </a:custGeom>
          <a:blipFill>
            <a:blip r:embed="rId2">
              <a:extLst>
                <a:ext uri="{96DAC541-7B7A-43D3-8B79-37D633B846F1}">
                  <asvg:svgBlip xmlns="" xmlns:asvg="http://schemas.microsoft.com/office/drawing/2016/SVG/main" r:embed="rId3"/>
                </a:ext>
              </a:extLst>
            </a:blip>
            <a:stretch>
              <a:fillRect/>
            </a:stretch>
          </a:blipFill>
        </p:spPr>
      </p:sp>
      <p:sp>
        <p:nvSpPr>
          <p:cNvPr id="14" name="Freeform 14"/>
          <p:cNvSpPr/>
          <p:nvPr/>
        </p:nvSpPr>
        <p:spPr>
          <a:xfrm flipH="1" flipV="1">
            <a:off x="15687658" y="7753561"/>
            <a:ext cx="1907919" cy="1907919"/>
          </a:xfrm>
          <a:custGeom>
            <a:avLst/>
            <a:gdLst/>
            <a:ahLst/>
            <a:cxnLst/>
            <a:rect l="l" t="t" r="r" b="b"/>
            <a:pathLst>
              <a:path w="1907919" h="1907919">
                <a:moveTo>
                  <a:pt x="1907920" y="1907919"/>
                </a:moveTo>
                <a:lnTo>
                  <a:pt x="0" y="1907919"/>
                </a:lnTo>
                <a:lnTo>
                  <a:pt x="0" y="0"/>
                </a:lnTo>
                <a:lnTo>
                  <a:pt x="1907920" y="0"/>
                </a:lnTo>
                <a:lnTo>
                  <a:pt x="1907920" y="1907919"/>
                </a:lnTo>
                <a:close/>
              </a:path>
            </a:pathLst>
          </a:custGeom>
          <a:blipFill>
            <a:blip r:embed="rId4">
              <a:extLst>
                <a:ext uri="{96DAC541-7B7A-43D3-8B79-37D633B846F1}">
                  <asvg:svgBlip xmlns="" xmlns:asvg="http://schemas.microsoft.com/office/drawing/2016/SVG/main" r:embed="rId5"/>
                </a:ext>
              </a:extLst>
            </a:blip>
            <a:stretch>
              <a:fillRect/>
            </a:stretch>
          </a:blipFill>
        </p:spPr>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TotalTime>
  <Words>766</Words>
  <Application>Microsoft Office PowerPoint</Application>
  <PresentationFormat>Custom</PresentationFormat>
  <Paragraphs>57</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Barlow SemiCondensed Bold Italics</vt:lpstr>
      <vt:lpstr>Calibri</vt:lpstr>
      <vt:lpstr>Antic Italics</vt:lpstr>
      <vt:lpstr>Barlow SemiCondensed Italics</vt:lpstr>
      <vt:lpstr>Barlow Light Italics</vt:lpstr>
      <vt:lpstr>Wingdings</vt:lpstr>
      <vt:lpstr>Barlow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Coklat elegan estetik presentasi seminar proposal formal simpel</dc:title>
  <dc:creator>Pardiah</dc:creator>
  <cp:lastModifiedBy>HP</cp:lastModifiedBy>
  <cp:revision>22</cp:revision>
  <dcterms:created xsi:type="dcterms:W3CDTF">2006-08-16T00:00:00Z</dcterms:created>
  <dcterms:modified xsi:type="dcterms:W3CDTF">2023-08-28T13:12:01Z</dcterms:modified>
  <dc:identifier>DAFqUK7GNek</dc:identifier>
</cp:coreProperties>
</file>