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69" r:id="rId3"/>
    <p:sldId id="257" r:id="rId4"/>
    <p:sldId id="258" r:id="rId5"/>
    <p:sldId id="259" r:id="rId6"/>
    <p:sldId id="260" r:id="rId7"/>
    <p:sldId id="273" r:id="rId8"/>
    <p:sldId id="266" r:id="rId9"/>
    <p:sldId id="274" r:id="rId10"/>
    <p:sldId id="275" r:id="rId11"/>
    <p:sldId id="267" r:id="rId12"/>
    <p:sldId id="268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70" r:id="rId21"/>
    <p:sldId id="271" r:id="rId22"/>
    <p:sldId id="272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2" y="3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384DDB-51F3-4E4F-9F9B-0E8873C994FB}" type="datetimeFigureOut">
              <a:rPr lang="en-ID" smtClean="0"/>
              <a:t>10/11/2020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3B536-609D-4531-A87E-A35948F2BC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6305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3B536-609D-4531-A87E-A35948F2BC44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6228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048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570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856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022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463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3289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657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409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215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550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60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56DA7-FBF1-4FE9-9B76-B36D37EE784E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835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4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5.sv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8001000" cy="1470025"/>
          </a:xfrm>
        </p:spPr>
        <p:txBody>
          <a:bodyPr>
            <a:normAutofit/>
          </a:bodyPr>
          <a:lstStyle/>
          <a:p>
            <a:pPr algn="l"/>
            <a:b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  <a:t>PERANCANGAN KOTA</a:t>
            </a:r>
            <a:endParaRPr lang="id-ID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endPara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DOSEN :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DIAN PUTERI NURBAITY, S.T., M.T</a:t>
            </a:r>
            <a:endParaRPr lang="id-ID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31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139010" y="145613"/>
            <a:ext cx="6152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w Cen MT" panose="020B0602020104020603" pitchFamily="34" charset="0"/>
              </a:rPr>
              <a:t>CARA PERKEMBANGAN KOTA</a:t>
            </a:r>
            <a:endParaRPr lang="id-ID" sz="3600" b="1" dirty="0">
              <a:latin typeface="Tw Cen MT" panose="020B0602020104020603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913285" y="1257429"/>
            <a:ext cx="79800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52600" y="1072763"/>
            <a:ext cx="2511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w Cen MT" panose="020B0602020104020603" pitchFamily="34" charset="0"/>
              </a:rPr>
              <a:t>SKALA MIKRO </a:t>
            </a:r>
            <a:endParaRPr lang="id-ID" b="1" dirty="0">
              <a:latin typeface="Tw Cen MT" panose="020B06020201040206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3849BB-0CBD-4857-B10C-A83D6647584A}"/>
              </a:ext>
            </a:extLst>
          </p:cNvPr>
          <p:cNvSpPr txBox="1"/>
          <p:nvPr/>
        </p:nvSpPr>
        <p:spPr>
          <a:xfrm>
            <a:off x="-161828" y="1072763"/>
            <a:ext cx="2511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PERKEMBANGAN</a:t>
            </a:r>
            <a:endParaRPr lang="id-ID" b="1" dirty="0">
              <a:latin typeface="Tw Cen MT" panose="020B06020201040206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826BF7-D6E4-4B4D-9EB7-AB131E3415D2}"/>
              </a:ext>
            </a:extLst>
          </p:cNvPr>
          <p:cNvSpPr/>
          <p:nvPr/>
        </p:nvSpPr>
        <p:spPr>
          <a:xfrm>
            <a:off x="4711285" y="1039915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b="1" dirty="0" err="1">
                <a:solidFill>
                  <a:srgbClr val="000000"/>
                </a:solidFill>
              </a:rPr>
              <a:t>wujud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objek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sangat</a:t>
            </a:r>
            <a:endParaRPr lang="en-ID" sz="1600" b="1" dirty="0">
              <a:solidFill>
                <a:srgbClr val="000000"/>
              </a:solidFill>
            </a:endParaRPr>
          </a:p>
          <a:p>
            <a:r>
              <a:rPr lang="en-ID" sz="1600" b="1" dirty="0" err="1">
                <a:solidFill>
                  <a:srgbClr val="000000"/>
                </a:solidFill>
              </a:rPr>
              <a:t>Berbeda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satu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dengan</a:t>
            </a:r>
            <a:r>
              <a:rPr lang="en-ID" sz="1600" dirty="0">
                <a:solidFill>
                  <a:srgbClr val="000000"/>
                </a:solidFill>
              </a:rPr>
              <a:t> yang </a:t>
            </a:r>
            <a:r>
              <a:rPr lang="en-ID" sz="1600" dirty="0" err="1">
                <a:solidFill>
                  <a:srgbClr val="000000"/>
                </a:solidFill>
              </a:rPr>
              <a:t>lainnya</a:t>
            </a:r>
            <a:r>
              <a:rPr lang="en-ID" sz="1600" dirty="0">
                <a:solidFill>
                  <a:srgbClr val="000000"/>
                </a:solidFill>
              </a:rPr>
              <a:t>, dan </a:t>
            </a:r>
            <a:r>
              <a:rPr lang="en-ID" sz="1600" dirty="0" err="1">
                <a:solidFill>
                  <a:srgbClr val="000000"/>
                </a:solidFill>
              </a:rPr>
              <a:t>kualitas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elemen-elemen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arsitektural</a:t>
            </a:r>
            <a:r>
              <a:rPr lang="en-ID" sz="1600" dirty="0">
                <a:solidFill>
                  <a:srgbClr val="000000"/>
                </a:solidFill>
              </a:rPr>
              <a:t> yang </a:t>
            </a:r>
          </a:p>
          <a:p>
            <a:r>
              <a:rPr lang="en-ID" sz="1600" dirty="0" err="1">
                <a:solidFill>
                  <a:srgbClr val="000000"/>
                </a:solidFill>
              </a:rPr>
              <a:t>dipakai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didalam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skala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mikro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kurang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baik</a:t>
            </a:r>
            <a:r>
              <a:rPr lang="en-ID" sz="1600" dirty="0">
                <a:solidFill>
                  <a:srgbClr val="000000"/>
                </a:solidFill>
              </a:rPr>
              <a:t>. </a:t>
            </a:r>
            <a:r>
              <a:rPr lang="en-ID" sz="1600" dirty="0" err="1">
                <a:solidFill>
                  <a:srgbClr val="000000"/>
                </a:solidFill>
              </a:rPr>
              <a:t>Namun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keadaan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mikro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tersebut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dapat</a:t>
            </a:r>
            <a:endParaRPr lang="en-ID" sz="1600" dirty="0">
              <a:solidFill>
                <a:srgbClr val="000000"/>
              </a:solidFill>
            </a:endParaRPr>
          </a:p>
          <a:p>
            <a:r>
              <a:rPr lang="en-ID" sz="1600" dirty="0" err="1">
                <a:solidFill>
                  <a:srgbClr val="000000"/>
                </a:solidFill>
              </a:rPr>
              <a:t>diimbangi</a:t>
            </a:r>
            <a:r>
              <a:rPr lang="en-ID" sz="1600" dirty="0">
                <a:solidFill>
                  <a:srgbClr val="000000"/>
                </a:solidFill>
              </a:rPr>
              <a:t> oleh </a:t>
            </a:r>
            <a:r>
              <a:rPr lang="en-ID" sz="1600" dirty="0" err="1">
                <a:solidFill>
                  <a:srgbClr val="000000"/>
                </a:solidFill>
              </a:rPr>
              <a:t>keadaan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tingkat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makro</a:t>
            </a:r>
            <a:r>
              <a:rPr lang="en-ID" sz="1600" dirty="0">
                <a:solidFill>
                  <a:srgbClr val="000000"/>
                </a:solidFill>
              </a:rPr>
              <a:t> yang </a:t>
            </a:r>
            <a:r>
              <a:rPr lang="en-ID" sz="1600" dirty="0" err="1">
                <a:solidFill>
                  <a:srgbClr val="000000"/>
                </a:solidFill>
              </a:rPr>
              <a:t>agak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jelas</a:t>
            </a:r>
            <a:r>
              <a:rPr lang="en-ID" sz="1600" dirty="0">
                <a:solidFill>
                  <a:srgbClr val="000000"/>
                </a:solidFill>
              </a:rPr>
              <a:t>, </a:t>
            </a:r>
            <a:r>
              <a:rPr lang="en-ID" sz="1600" dirty="0" err="1">
                <a:solidFill>
                  <a:srgbClr val="000000"/>
                </a:solidFill>
              </a:rPr>
              <a:t>sehingga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perkembangan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objek</a:t>
            </a:r>
            <a:endParaRPr lang="en-ID" sz="1600" dirty="0">
              <a:solidFill>
                <a:srgbClr val="000000"/>
              </a:solidFill>
            </a:endParaRPr>
          </a:p>
          <a:p>
            <a:r>
              <a:rPr lang="en-ID" sz="1600" dirty="0" err="1">
                <a:solidFill>
                  <a:srgbClr val="000000"/>
                </a:solidFill>
              </a:rPr>
              <a:t>tetap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dapat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dimengerti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sebagai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slah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satu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bagian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dari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keseluruhan</a:t>
            </a:r>
            <a:r>
              <a:rPr lang="en-ID" sz="1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20D4E8-E497-4E02-9E45-F9DD0B41ED9D}"/>
              </a:ext>
            </a:extLst>
          </p:cNvPr>
          <p:cNvSpPr/>
          <p:nvPr/>
        </p:nvSpPr>
        <p:spPr>
          <a:xfrm>
            <a:off x="460374" y="4297408"/>
            <a:ext cx="70834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dirty="0">
                <a:solidFill>
                  <a:srgbClr val="000000"/>
                </a:solidFill>
              </a:rPr>
              <a:t>a. </a:t>
            </a:r>
            <a:r>
              <a:rPr lang="en-ID" sz="1600" dirty="0" err="1">
                <a:solidFill>
                  <a:srgbClr val="000000"/>
                </a:solidFill>
              </a:rPr>
              <a:t>Sirkulasi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utama</a:t>
            </a:r>
            <a:r>
              <a:rPr lang="en-ID" sz="1600" dirty="0">
                <a:solidFill>
                  <a:srgbClr val="000000"/>
                </a:solidFill>
              </a:rPr>
              <a:t> (</a:t>
            </a:r>
            <a:r>
              <a:rPr lang="en-ID" sz="1600" dirty="0" err="1">
                <a:solidFill>
                  <a:srgbClr val="000000"/>
                </a:solidFill>
              </a:rPr>
              <a:t>biasanya</a:t>
            </a:r>
            <a:r>
              <a:rPr lang="en-ID" sz="1600" dirty="0">
                <a:solidFill>
                  <a:srgbClr val="000000"/>
                </a:solidFill>
              </a:rPr>
              <a:t> di </a:t>
            </a:r>
            <a:r>
              <a:rPr lang="en-ID" sz="1600" dirty="0" err="1">
                <a:solidFill>
                  <a:srgbClr val="000000"/>
                </a:solidFill>
              </a:rPr>
              <a:t>tengah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bangunan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dengan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cahaya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alamiah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dari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atas</a:t>
            </a:r>
            <a:r>
              <a:rPr lang="en-ID" sz="1600" dirty="0">
                <a:solidFill>
                  <a:srgbClr val="000000"/>
                </a:solidFill>
              </a:rPr>
              <a:t>);</a:t>
            </a:r>
          </a:p>
          <a:p>
            <a:r>
              <a:rPr lang="es-ES" sz="1600" dirty="0">
                <a:solidFill>
                  <a:srgbClr val="000000"/>
                </a:solidFill>
              </a:rPr>
              <a:t>b. Toko-</a:t>
            </a:r>
            <a:r>
              <a:rPr lang="es-ES" sz="1600" dirty="0" err="1">
                <a:solidFill>
                  <a:srgbClr val="000000"/>
                </a:solidFill>
              </a:rPr>
              <a:t>toko</a:t>
            </a:r>
            <a:r>
              <a:rPr lang="es-ES" sz="1600" dirty="0">
                <a:solidFill>
                  <a:srgbClr val="000000"/>
                </a:solidFill>
              </a:rPr>
              <a:t> besar (pasar </a:t>
            </a:r>
            <a:r>
              <a:rPr lang="es-ES" sz="1600" dirty="0" err="1">
                <a:solidFill>
                  <a:srgbClr val="000000"/>
                </a:solidFill>
              </a:rPr>
              <a:t>swalayan</a:t>
            </a:r>
            <a:r>
              <a:rPr lang="es-ES" sz="1600" dirty="0">
                <a:solidFill>
                  <a:srgbClr val="000000"/>
                </a:solidFill>
              </a:rPr>
              <a:t>);</a:t>
            </a:r>
          </a:p>
          <a:p>
            <a:r>
              <a:rPr lang="en-ID" sz="1600" dirty="0">
                <a:solidFill>
                  <a:srgbClr val="000000"/>
                </a:solidFill>
              </a:rPr>
              <a:t>c. </a:t>
            </a:r>
            <a:r>
              <a:rPr lang="en-ID" sz="1600" dirty="0" err="1">
                <a:solidFill>
                  <a:srgbClr val="000000"/>
                </a:solidFill>
              </a:rPr>
              <a:t>Toko-toko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kecil</a:t>
            </a:r>
            <a:r>
              <a:rPr lang="en-ID" sz="1600" dirty="0">
                <a:solidFill>
                  <a:srgbClr val="000000"/>
                </a:solidFill>
              </a:rPr>
              <a:t> (</a:t>
            </a:r>
            <a:r>
              <a:rPr lang="en-ID" sz="1600" dirty="0" err="1">
                <a:solidFill>
                  <a:srgbClr val="000000"/>
                </a:solidFill>
              </a:rPr>
              <a:t>butik</a:t>
            </a:r>
            <a:r>
              <a:rPr lang="en-ID" sz="1600" dirty="0">
                <a:solidFill>
                  <a:srgbClr val="000000"/>
                </a:solidFill>
              </a:rPr>
              <a:t>), </a:t>
            </a:r>
            <a:r>
              <a:rPr lang="en-ID" sz="1600" dirty="0" err="1">
                <a:solidFill>
                  <a:srgbClr val="000000"/>
                </a:solidFill>
              </a:rPr>
              <a:t>termasuk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rumah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makan</a:t>
            </a:r>
            <a:r>
              <a:rPr lang="en-ID" sz="1600" dirty="0">
                <a:solidFill>
                  <a:srgbClr val="000000"/>
                </a:solidFill>
              </a:rPr>
              <a:t> dan </a:t>
            </a:r>
            <a:r>
              <a:rPr lang="en-ID" sz="1600" dirty="0" err="1">
                <a:solidFill>
                  <a:srgbClr val="000000"/>
                </a:solidFill>
              </a:rPr>
              <a:t>kios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sajian</a:t>
            </a:r>
            <a:r>
              <a:rPr lang="en-ID" sz="1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8F5531-B1A8-4AF2-B495-A92F3F8ECCBE}"/>
              </a:ext>
            </a:extLst>
          </p:cNvPr>
          <p:cNvSpPr/>
          <p:nvPr/>
        </p:nvSpPr>
        <p:spPr>
          <a:xfrm>
            <a:off x="460374" y="3193572"/>
            <a:ext cx="50260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dirty="0" err="1">
                <a:solidFill>
                  <a:srgbClr val="000000"/>
                </a:solidFill>
              </a:rPr>
              <a:t>Dinamika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sebuah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b="1" dirty="0">
                <a:solidFill>
                  <a:srgbClr val="000000"/>
                </a:solidFill>
              </a:rPr>
              <a:t>mal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berbeda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sekali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dengan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b="1" dirty="0">
                <a:solidFill>
                  <a:srgbClr val="000000"/>
                </a:solidFill>
              </a:rPr>
              <a:t>pasar </a:t>
            </a:r>
            <a:r>
              <a:rPr lang="en-ID" sz="1600" b="1" dirty="0" err="1">
                <a:solidFill>
                  <a:srgbClr val="000000"/>
                </a:solidFill>
              </a:rPr>
              <a:t>tradisional</a:t>
            </a:r>
            <a:r>
              <a:rPr lang="en-ID" sz="1600" b="1" dirty="0">
                <a:solidFill>
                  <a:srgbClr val="000000"/>
                </a:solidFill>
              </a:rPr>
              <a:t>.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Pandangan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tersebut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kurang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benar</a:t>
            </a:r>
            <a:r>
              <a:rPr lang="en-ID" sz="1600" dirty="0">
                <a:solidFill>
                  <a:srgbClr val="000000"/>
                </a:solidFill>
              </a:rPr>
              <a:t>, </a:t>
            </a:r>
            <a:r>
              <a:rPr lang="en-ID" sz="1600" dirty="0" err="1">
                <a:solidFill>
                  <a:srgbClr val="000000"/>
                </a:solidFill>
              </a:rPr>
              <a:t>karena</a:t>
            </a:r>
            <a:r>
              <a:rPr lang="en-ID" sz="1600" dirty="0">
                <a:solidFill>
                  <a:srgbClr val="000000"/>
                </a:solidFill>
              </a:rPr>
              <a:t> di </a:t>
            </a:r>
            <a:r>
              <a:rPr lang="en-ID" sz="1600" b="1" dirty="0" err="1">
                <a:solidFill>
                  <a:srgbClr val="000000"/>
                </a:solidFill>
              </a:rPr>
              <a:t>dalam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bangunan</a:t>
            </a:r>
            <a:r>
              <a:rPr lang="en-ID" sz="1600" b="1" dirty="0">
                <a:solidFill>
                  <a:srgbClr val="000000"/>
                </a:solidFill>
              </a:rPr>
              <a:t> mal </a:t>
            </a:r>
            <a:r>
              <a:rPr lang="en-ID" sz="1600" dirty="0">
                <a:solidFill>
                  <a:srgbClr val="000000"/>
                </a:solidFill>
              </a:rPr>
              <a:t>paling </a:t>
            </a:r>
            <a:r>
              <a:rPr lang="en-ID" sz="1600" dirty="0" err="1">
                <a:solidFill>
                  <a:srgbClr val="000000"/>
                </a:solidFill>
              </a:rPr>
              <a:t>sedikit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terdapat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tiga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</a:p>
          <a:p>
            <a:r>
              <a:rPr lang="en-ID" sz="1600" b="1" dirty="0">
                <a:solidFill>
                  <a:srgbClr val="000000"/>
                </a:solidFill>
              </a:rPr>
              <a:t>zona,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yaitu</a:t>
            </a:r>
            <a:r>
              <a:rPr lang="en-ID" sz="1600" dirty="0">
                <a:solidFill>
                  <a:srgbClr val="000000"/>
                </a:solidFill>
              </a:rPr>
              <a:t>;</a:t>
            </a: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1590435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198079" y="369333"/>
            <a:ext cx="6152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w Cen MT" panose="020B0602020104020603" pitchFamily="34" charset="0"/>
              </a:rPr>
              <a:t>CARA PERKEMBANGAN KOTA</a:t>
            </a:r>
            <a:endParaRPr lang="id-ID" sz="3600" b="1" dirty="0">
              <a:latin typeface="Tw Cen MT" panose="020B06020201040206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975" y="1905000"/>
            <a:ext cx="25114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ROGER TRANCIK, 3 HAL YANG MENJADI MASALAH DASAR DALAM PERKEMBANGAN KAWASAN PERKOTAAN </a:t>
            </a:r>
            <a:endParaRPr lang="id-ID" b="1" dirty="0">
              <a:latin typeface="Tw Cen MT" panose="020B0602020104020603" pitchFamily="34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819400" y="2370683"/>
            <a:ext cx="1143000" cy="8382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4063401" y="1927123"/>
            <a:ext cx="41638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w Cen MT" panose="020B0602020104020603" pitchFamily="34" charset="0"/>
              </a:rPr>
              <a:t>Bangunan-bangunan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perkotaan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lebih</a:t>
            </a:r>
            <a:r>
              <a:rPr lang="en-US" dirty="0">
                <a:latin typeface="Tw Cen MT" panose="020B0602020104020603" pitchFamily="34" charset="0"/>
              </a:rPr>
              <a:t> </a:t>
            </a:r>
          </a:p>
          <a:p>
            <a:r>
              <a:rPr lang="en-US" dirty="0" err="1">
                <a:latin typeface="Tw Cen MT" panose="020B0602020104020603" pitchFamily="34" charset="0"/>
              </a:rPr>
              <a:t>diperlakukan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sebagai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objek</a:t>
            </a:r>
            <a:r>
              <a:rPr lang="en-US" dirty="0">
                <a:latin typeface="Tw Cen MT" panose="020B0602020104020603" pitchFamily="34" charset="0"/>
              </a:rPr>
              <a:t> yang </a:t>
            </a:r>
            <a:r>
              <a:rPr lang="en-US" dirty="0" err="1">
                <a:latin typeface="Tw Cen MT" panose="020B0602020104020603" pitchFamily="34" charset="0"/>
              </a:rPr>
              <a:t>terpisah</a:t>
            </a:r>
            <a:r>
              <a:rPr lang="en-US" dirty="0">
                <a:latin typeface="Tw Cen MT" panose="020B0602020104020603" pitchFamily="34" charset="0"/>
              </a:rPr>
              <a:t> </a:t>
            </a:r>
          </a:p>
          <a:p>
            <a:r>
              <a:rPr lang="en-US" b="1" dirty="0" err="1">
                <a:latin typeface="Tw Cen MT" panose="020B0602020104020603" pitchFamily="34" charset="0"/>
              </a:rPr>
              <a:t>daripada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sebagai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bagian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dari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pola</a:t>
            </a:r>
            <a:r>
              <a:rPr lang="en-US" dirty="0">
                <a:latin typeface="Tw Cen MT" panose="020B0602020104020603" pitchFamily="34" charset="0"/>
              </a:rPr>
              <a:t> </a:t>
            </a:r>
          </a:p>
          <a:p>
            <a:r>
              <a:rPr lang="en-US" dirty="0">
                <a:latin typeface="Tw Cen MT" panose="020B0602020104020603" pitchFamily="34" charset="0"/>
              </a:rPr>
              <a:t>yang </a:t>
            </a:r>
            <a:r>
              <a:rPr lang="en-US" dirty="0" err="1">
                <a:latin typeface="Tw Cen MT" panose="020B0602020104020603" pitchFamily="34" charset="0"/>
              </a:rPr>
              <a:t>lebih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besar</a:t>
            </a:r>
            <a:endParaRPr lang="id-ID" dirty="0">
              <a:latin typeface="Tw Cen MT" panose="020B06020201040206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3401" y="3261360"/>
            <a:ext cx="51110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Keputusan2 </a:t>
            </a:r>
            <a:r>
              <a:rPr lang="en-US" dirty="0" err="1">
                <a:latin typeface="Tw Cen MT" panose="020B0602020104020603" pitchFamily="34" charset="0"/>
              </a:rPr>
              <a:t>terhadap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perkembangan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kawasan</a:t>
            </a:r>
            <a:endParaRPr lang="en-US" dirty="0">
              <a:latin typeface="Tw Cen MT" panose="020B0602020104020603" pitchFamily="34" charset="0"/>
            </a:endParaRPr>
          </a:p>
          <a:p>
            <a:r>
              <a:rPr lang="en-US" dirty="0" err="1">
                <a:latin typeface="Tw Cen MT" panose="020B0602020104020603" pitchFamily="34" charset="0"/>
              </a:rPr>
              <a:t>perkotaan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sering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diambil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berdasarkan</a:t>
            </a:r>
            <a:r>
              <a:rPr lang="en-US" dirty="0">
                <a:latin typeface="Tw Cen MT" panose="020B0602020104020603" pitchFamily="34" charset="0"/>
              </a:rPr>
              <a:t> rencana2 </a:t>
            </a:r>
          </a:p>
          <a:p>
            <a:r>
              <a:rPr lang="en-US" dirty="0">
                <a:latin typeface="Tw Cen MT" panose="020B0602020104020603" pitchFamily="34" charset="0"/>
              </a:rPr>
              <a:t>yang </a:t>
            </a:r>
            <a:r>
              <a:rPr lang="en-US" dirty="0" err="1">
                <a:latin typeface="Tw Cen MT" panose="020B0602020104020603" pitchFamily="34" charset="0"/>
              </a:rPr>
              <a:t>bersifat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dua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dimensi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saja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b="1" dirty="0" err="1">
                <a:latin typeface="Tw Cen MT" panose="020B0602020104020603" pitchFamily="34" charset="0"/>
              </a:rPr>
              <a:t>tanpa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memperhatikan</a:t>
            </a:r>
            <a:endParaRPr lang="en-US" dirty="0">
              <a:latin typeface="Tw Cen MT" panose="020B0602020104020603" pitchFamily="34" charset="0"/>
            </a:endParaRPr>
          </a:p>
          <a:p>
            <a:r>
              <a:rPr lang="en-US" dirty="0" err="1">
                <a:latin typeface="Tw Cen MT" panose="020B0602020104020603" pitchFamily="34" charset="0"/>
              </a:rPr>
              <a:t>hubungan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antara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bangunan</a:t>
            </a:r>
            <a:r>
              <a:rPr lang="en-US" dirty="0">
                <a:latin typeface="Tw Cen MT" panose="020B0602020104020603" pitchFamily="34" charset="0"/>
              </a:rPr>
              <a:t> dan </a:t>
            </a:r>
            <a:r>
              <a:rPr lang="en-US" dirty="0" err="1">
                <a:latin typeface="Tw Cen MT" panose="020B0602020104020603" pitchFamily="34" charset="0"/>
              </a:rPr>
              <a:t>ruang</a:t>
            </a:r>
            <a:endParaRPr lang="id-ID" dirty="0">
              <a:latin typeface="Tw Cen MT" panose="020B06020201040206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3401" y="4648200"/>
            <a:ext cx="350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w Cen MT" panose="020B0602020104020603" pitchFamily="34" charset="0"/>
              </a:rPr>
              <a:t>Kurang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memahami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perilaku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manusia</a:t>
            </a:r>
            <a:endParaRPr lang="id-ID" dirty="0">
              <a:latin typeface="Tw Cen MT" panose="020B06020201040206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7B1E1B-12FA-4540-BD75-974FEF3C2DD2}"/>
              </a:ext>
            </a:extLst>
          </p:cNvPr>
          <p:cNvSpPr txBox="1"/>
          <p:nvPr/>
        </p:nvSpPr>
        <p:spPr>
          <a:xfrm>
            <a:off x="3848100" y="19294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en-ID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F11FDE-AB06-4F5F-911C-C97F5CF715C1}"/>
              </a:ext>
            </a:extLst>
          </p:cNvPr>
          <p:cNvSpPr txBox="1"/>
          <p:nvPr/>
        </p:nvSpPr>
        <p:spPr>
          <a:xfrm>
            <a:off x="3848100" y="3275066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en-ID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03F3FF-78A3-4FF2-8AF8-631E1A57104F}"/>
              </a:ext>
            </a:extLst>
          </p:cNvPr>
          <p:cNvSpPr txBox="1"/>
          <p:nvPr/>
        </p:nvSpPr>
        <p:spPr>
          <a:xfrm>
            <a:off x="3848100" y="46482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61939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601c786-4481-4e57-adfb-4a2df9bd21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ce03262d-ba2b-4180-92ba-e4a1e93f2e7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55575" y="50287"/>
            <a:ext cx="8610600" cy="1066799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CARA PERKEMBANGAN KOTA</a:t>
            </a:r>
            <a:endParaRPr lang="id-ID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6071"/>
            <a:ext cx="5887332" cy="479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10400" y="886739"/>
            <a:ext cx="2044470" cy="36933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KOTA TRADISIONAL</a:t>
            </a:r>
            <a:endParaRPr lang="id-ID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902081" y="1524000"/>
            <a:ext cx="3241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KEAMANAN DAN PERSATUAN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KETERBATASAN BAHAN DAN TEKNOLOGI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KETERBATASAN MOBILITAS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STRUKTUR SOSIAL KAKU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PERKEMBANGAN AGAK LAMBAT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29477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601c786-4481-4e57-adfb-4a2df9bd21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ce03262d-ba2b-4180-92ba-e4a1e93f2e7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55575" y="50287"/>
            <a:ext cx="8610600" cy="1066799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CARA PERKEMBANGAN KOTA</a:t>
            </a:r>
            <a:endParaRPr lang="id-ID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0" y="886739"/>
            <a:ext cx="2044470" cy="36933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KOTA TRADISIONAL</a:t>
            </a:r>
            <a:endParaRPr lang="id-ID" b="1" dirty="0"/>
          </a:p>
        </p:txBody>
      </p:sp>
      <p:sp>
        <p:nvSpPr>
          <p:cNvPr id="8" name="Pentagon 7"/>
          <p:cNvSpPr/>
          <p:nvPr/>
        </p:nvSpPr>
        <p:spPr>
          <a:xfrm>
            <a:off x="460375" y="1828800"/>
            <a:ext cx="3425825" cy="99060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w Cen MT" panose="020B0602020104020603" pitchFamily="34" charset="0"/>
                <a:cs typeface="Aharoni" panose="02010803020104030203" pitchFamily="2" charset="-79"/>
              </a:rPr>
              <a:t>PENDEKATAN TEKNOLOGI DALAM KOTA</a:t>
            </a:r>
            <a:endParaRPr lang="id-ID" dirty="0">
              <a:solidFill>
                <a:schemeClr val="tx1"/>
              </a:solidFill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4191000" y="1828800"/>
            <a:ext cx="990600" cy="9906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4876800" y="1828800"/>
            <a:ext cx="990600" cy="9906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1752600"/>
            <a:ext cx="305962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Tw Cen MT" panose="020B0602020104020603" pitchFamily="34" charset="0"/>
              </a:rPr>
              <a:t>POPULASI YANG BERTAMBAH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Tw Cen MT" panose="020B0602020104020603" pitchFamily="34" charset="0"/>
              </a:rPr>
              <a:t>ORGANISASI MASYARAKAT YANG </a:t>
            </a:r>
          </a:p>
          <a:p>
            <a:r>
              <a:rPr lang="en-US" sz="1400" dirty="0">
                <a:latin typeface="Tw Cen MT" panose="020B0602020104020603" pitchFamily="34" charset="0"/>
              </a:rPr>
              <a:t>MAKIN KOMPLEKS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Tw Cen MT" panose="020B0602020104020603" pitchFamily="34" charset="0"/>
              </a:rPr>
              <a:t> LINGKUNGAN SEBAGAI SUMBER </a:t>
            </a:r>
          </a:p>
          <a:p>
            <a:r>
              <a:rPr lang="en-US" sz="1400" dirty="0">
                <a:latin typeface="Tw Cen MT" panose="020B0602020104020603" pitchFamily="34" charset="0"/>
              </a:rPr>
              <a:t>PRODUKSI PERTANIAN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Tw Cen MT" panose="020B0602020104020603" pitchFamily="34" charset="0"/>
              </a:rPr>
              <a:t>TEKNOLOGI YANG MELUAS</a:t>
            </a:r>
            <a:endParaRPr lang="id-ID" sz="1400" dirty="0">
              <a:latin typeface="Tw Cen MT" panose="020B0602020104020603" pitchFamily="34" charset="0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460374" y="3162995"/>
            <a:ext cx="3425825" cy="990600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w Cen MT" panose="020B0602020104020603" pitchFamily="34" charset="0"/>
                <a:cs typeface="Aharoni" panose="02010803020104030203" pitchFamily="2" charset="-79"/>
              </a:rPr>
              <a:t>PENDEKATAN EKONOMI DALAM KOTA</a:t>
            </a:r>
            <a:endParaRPr lang="id-ID" dirty="0">
              <a:solidFill>
                <a:schemeClr val="tx1"/>
              </a:solidFill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4114800" y="3162995"/>
            <a:ext cx="990600" cy="990600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4800600" y="3162995"/>
            <a:ext cx="990600" cy="990600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07099" y="3340100"/>
            <a:ext cx="33173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Tw Cen MT" panose="020B0602020104020603" pitchFamily="34" charset="0"/>
              </a:rPr>
              <a:t>FAKTOR PERDAGANGAN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Tw Cen MT" panose="020B0602020104020603" pitchFamily="34" charset="0"/>
              </a:rPr>
              <a:t>LOKASI SERTA HUBUNGAN </a:t>
            </a:r>
          </a:p>
          <a:p>
            <a:r>
              <a:rPr lang="en-US" sz="1400" dirty="0">
                <a:latin typeface="Tw Cen MT" panose="020B0602020104020603" pitchFamily="34" charset="0"/>
              </a:rPr>
              <a:t>LINGKUNGAN MENJADI FAKTOR </a:t>
            </a:r>
          </a:p>
          <a:p>
            <a:r>
              <a:rPr lang="en-US" sz="1400" dirty="0">
                <a:latin typeface="Tw Cen MT" panose="020B0602020104020603" pitchFamily="34" charset="0"/>
              </a:rPr>
              <a:t>STRATEGIS DALAM PERKEMBANGAN KOTA</a:t>
            </a:r>
            <a:endParaRPr lang="id-ID" sz="1400" dirty="0">
              <a:latin typeface="Tw Cen MT" panose="020B0602020104020603" pitchFamily="34" charset="0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460374" y="4495800"/>
            <a:ext cx="3425825" cy="99060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w Cen MT" panose="020B0602020104020603" pitchFamily="34" charset="0"/>
                <a:cs typeface="Aharoni" panose="02010803020104030203" pitchFamily="2" charset="-79"/>
              </a:rPr>
              <a:t>PENDEKATAN IDEOLOGI DALAM KOTA</a:t>
            </a:r>
            <a:endParaRPr lang="id-ID" dirty="0">
              <a:solidFill>
                <a:schemeClr val="tx1"/>
              </a:solidFill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4089400" y="4495800"/>
            <a:ext cx="990600" cy="99060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4775200" y="4495800"/>
            <a:ext cx="990600" cy="99060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9800" y="4559300"/>
            <a:ext cx="2854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latin typeface="Tw Cen MT" panose="020B0602020104020603" pitchFamily="34" charset="0"/>
              </a:rPr>
              <a:t>BUDAYA, YANG DIEKSPRESIKAN </a:t>
            </a:r>
          </a:p>
          <a:p>
            <a:r>
              <a:rPr lang="en-US" sz="1400" dirty="0">
                <a:latin typeface="Tw Cen MT" panose="020B0602020104020603" pitchFamily="34" charset="0"/>
              </a:rPr>
              <a:t>SECARA RELIGIUS-SIMBOLIK</a:t>
            </a:r>
            <a:endParaRPr lang="id-ID" sz="14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47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601c786-4481-4e57-adfb-4a2df9bd21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ce03262d-ba2b-4180-92ba-e4a1e93f2e7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7086830" y="617538"/>
            <a:ext cx="1828570" cy="36933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KOTA BEIJING</a:t>
            </a:r>
            <a:endParaRPr lang="id-ID" b="1" dirty="0"/>
          </a:p>
        </p:txBody>
      </p:sp>
      <p:sp>
        <p:nvSpPr>
          <p:cNvPr id="5" name="AutoShape 2" descr="blob:https://web.whatsapp.com/3a8283f5-54dd-41e7-9461-b5e594213fb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" t="3901"/>
          <a:stretch/>
        </p:blipFill>
        <p:spPr bwMode="auto">
          <a:xfrm>
            <a:off x="32774" y="274489"/>
            <a:ext cx="3838963" cy="3175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5" descr="blob:https://web.whatsapp.com/3a04d8e4-4f1c-4a30-8baa-38f09defd4c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460" y="160338"/>
            <a:ext cx="3047999" cy="440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061430" y="1242142"/>
            <a:ext cx="20571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SIMBOL-SIMBOL </a:t>
            </a:r>
          </a:p>
          <a:p>
            <a:r>
              <a:rPr lang="en-US" sz="1400" dirty="0"/>
              <a:t>UNTUK MENGKOMUNIKASIKAN</a:t>
            </a:r>
          </a:p>
          <a:p>
            <a:r>
              <a:rPr lang="en-US" sz="1400" dirty="0"/>
              <a:t> MAKNA SUSUNAN TERTENTU</a:t>
            </a:r>
          </a:p>
          <a:p>
            <a:endParaRPr lang="en-US" sz="1400" dirty="0"/>
          </a:p>
          <a:p>
            <a:r>
              <a:rPr lang="en-US" sz="1400" dirty="0"/>
              <a:t>SEL YANG DIKELILINGI JALAN2 KECIL YANG SEMPIT DAN DIBANGUN DALAM BENTUK LURUS.</a:t>
            </a:r>
          </a:p>
          <a:p>
            <a:endParaRPr lang="en-US" sz="1400" dirty="0"/>
          </a:p>
          <a:p>
            <a:endParaRPr lang="id-ID" sz="1400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4" y="3643534"/>
            <a:ext cx="3905358" cy="3214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444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601c786-4481-4e57-adfb-4a2df9bd21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ce03262d-ba2b-4180-92ba-e4a1e93f2e7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6934200" y="219357"/>
            <a:ext cx="2019527" cy="36933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KOTA YOGYAKARTA</a:t>
            </a:r>
            <a:endParaRPr lang="id-ID" b="1" dirty="0"/>
          </a:p>
        </p:txBody>
      </p:sp>
      <p:sp>
        <p:nvSpPr>
          <p:cNvPr id="5" name="AutoShape 2" descr="blob:https://web.whatsapp.com/3a8283f5-54dd-41e7-9461-b5e594213fb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AutoShape 5" descr="blob:https://web.whatsapp.com/3a04d8e4-4f1c-4a30-8baa-38f09defd4c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AutoShape 2" descr="blob:https://web.whatsapp.com/d69660fe-8939-4a8a-8d03-1520a746b4da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1" name="Group 10"/>
          <p:cNvGrpSpPr/>
          <p:nvPr/>
        </p:nvGrpSpPr>
        <p:grpSpPr>
          <a:xfrm>
            <a:off x="7374" y="0"/>
            <a:ext cx="4432191" cy="6858000"/>
            <a:chOff x="7374" y="0"/>
            <a:chExt cx="4432191" cy="6858000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4" y="22814"/>
              <a:ext cx="4432191" cy="6835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7374" y="0"/>
              <a:ext cx="2507226" cy="213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575687" y="1307068"/>
            <a:ext cx="468185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DALAM TRADISI DAN BUDAYA, KOTA DIANGGAP </a:t>
            </a:r>
          </a:p>
          <a:p>
            <a:r>
              <a:rPr lang="en-US" dirty="0"/>
              <a:t>SEBAGAI SUATU YANG HIDUP, SEHINGGA </a:t>
            </a:r>
          </a:p>
          <a:p>
            <a:r>
              <a:rPr lang="en-US" dirty="0"/>
              <a:t>DISUSUN SESUAI TUBUH MANUSIA</a:t>
            </a:r>
          </a:p>
          <a:p>
            <a:endParaRPr lang="en-US" dirty="0"/>
          </a:p>
          <a:p>
            <a:endParaRPr lang="id-ID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429000" y="2784396"/>
            <a:ext cx="1676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13283" y="2593629"/>
            <a:ext cx="9779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KRATON</a:t>
            </a:r>
          </a:p>
          <a:p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4580942" y="294222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GABUNGAN KEHIDUPAN MIKROKOSMOS </a:t>
            </a:r>
          </a:p>
          <a:p>
            <a:r>
              <a:rPr lang="en-US" dirty="0"/>
              <a:t> (YANG TAMPAK), </a:t>
            </a:r>
          </a:p>
          <a:p>
            <a:r>
              <a:rPr lang="en-US" dirty="0"/>
              <a:t>DENGAN KEHIDUPAN MAKROKOSMOS (YANG TIDAK TAMPAK)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17177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601c786-4481-4e57-adfb-4a2df9bd21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ce03262d-ba2b-4180-92ba-e4a1e93f2e7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6934200" y="219357"/>
            <a:ext cx="1637308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KOTA MODERN</a:t>
            </a:r>
            <a:endParaRPr lang="id-ID" b="1" dirty="0"/>
          </a:p>
        </p:txBody>
      </p:sp>
      <p:sp>
        <p:nvSpPr>
          <p:cNvPr id="5" name="AutoShape 2" descr="blob:https://web.whatsapp.com/3a8283f5-54dd-41e7-9461-b5e594213fb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AutoShape 5" descr="blob:https://web.whatsapp.com/3a04d8e4-4f1c-4a30-8baa-38f09defd4c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AutoShape 2" descr="blob:https://web.whatsapp.com/d69660fe-8939-4a8a-8d03-1520a746b4da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AutoShape 2" descr="blob:https://web.whatsapp.com/29ca0889-b401-4552-ac1a-4a7d02992c7a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46"/>
          <a:stretch/>
        </p:blipFill>
        <p:spPr bwMode="auto">
          <a:xfrm>
            <a:off x="155575" y="769937"/>
            <a:ext cx="3404112" cy="210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05" b="20561"/>
          <a:stretch/>
        </p:blipFill>
        <p:spPr bwMode="auto">
          <a:xfrm>
            <a:off x="179223" y="3733800"/>
            <a:ext cx="3404112" cy="214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79223" y="325930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MODERN</a:t>
            </a:r>
            <a:endParaRPr lang="id-ID" dirty="0"/>
          </a:p>
        </p:txBody>
      </p:sp>
      <p:sp>
        <p:nvSpPr>
          <p:cNvPr id="20" name="TextBox 19"/>
          <p:cNvSpPr txBox="1"/>
          <p:nvPr/>
        </p:nvSpPr>
        <p:spPr>
          <a:xfrm>
            <a:off x="179223" y="3327791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TRADISIONAL</a:t>
            </a:r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3614866" y="980145"/>
            <a:ext cx="579831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KETIDAKTERBATASAN KOMUNIKASI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w Cen MT" panose="020B0602020104020603" pitchFamily="34" charset="0"/>
              </a:rPr>
              <a:t> DAN PENGARUH PADA MASYARAKAT SECARA INDIVIDU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w Cen MT" panose="020B0602020104020603" pitchFamily="34" charset="0"/>
              </a:rPr>
              <a:t>MENGENAI IDE-IDE BARU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KETIDAKTERBATASAN TEKNOLOGI DAN PENGGUNAAN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w Cen MT" panose="020B0602020104020603" pitchFamily="34" charset="0"/>
              </a:rPr>
              <a:t>BAHAN YANG MENYEBABKAN PERBEDAAN BENTUK2 KOTA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w Cen MT" panose="020B0602020104020603" pitchFamily="34" charset="0"/>
              </a:rPr>
              <a:t>DAN CITRA KOTA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KETIDAKTERBATASAN MOBILITAS YANG MENGARAH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w Cen MT" panose="020B0602020104020603" pitchFamily="34" charset="0"/>
              </a:rPr>
              <a:t>PADA PERLUASAN DAN KEPADATAN KAWASAN KOTA</a:t>
            </a:r>
            <a:endParaRPr lang="id-ID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17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601c786-4481-4e57-adfb-4a2df9bd21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ce03262d-ba2b-4180-92ba-e4a1e93f2e7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AutoShape 2" descr="blob:https://web.whatsapp.com/3a8283f5-54dd-41e7-9461-b5e594213fb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AutoShape 5" descr="blob:https://web.whatsapp.com/3a04d8e4-4f1c-4a30-8baa-38f09defd4c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AutoShape 2" descr="blob:https://web.whatsapp.com/d69660fe-8939-4a8a-8d03-1520a746b4da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AutoShape 2" descr="blob:https://web.whatsapp.com/29ca0889-b401-4552-ac1a-4a7d02992c7a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TextBox 12"/>
          <p:cNvSpPr txBox="1"/>
          <p:nvPr/>
        </p:nvSpPr>
        <p:spPr>
          <a:xfrm>
            <a:off x="179223" y="325930"/>
            <a:ext cx="6563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KECENDERUNGAN KOTA MODERN PADA MASA KINI</a:t>
            </a:r>
            <a:endParaRPr lang="id-ID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AutoShape 2" descr="blob:https://web.whatsapp.com/c35e68ed-2035-4833-9ee3-b0b1ef9dfa85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8915400" cy="3575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V="1">
            <a:off x="6348248" y="1219200"/>
            <a:ext cx="0" cy="15922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46591" y="922337"/>
            <a:ext cx="4995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MENEKANKAN MINIMALISM DAN FUNGSIONALISM</a:t>
            </a:r>
            <a:endParaRPr lang="id-ID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36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601c786-4481-4e57-adfb-4a2df9bd21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ce03262d-ba2b-4180-92ba-e4a1e93f2e7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AutoShape 2" descr="blob:https://web.whatsapp.com/3a8283f5-54dd-41e7-9461-b5e594213fb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AutoShape 5" descr="blob:https://web.whatsapp.com/3a04d8e4-4f1c-4a30-8baa-38f09defd4c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AutoShape 2" descr="blob:https://web.whatsapp.com/d69660fe-8939-4a8a-8d03-1520a746b4da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AutoShape 2" descr="blob:https://web.whatsapp.com/29ca0889-b401-4552-ac1a-4a7d02992c7a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TextBox 12"/>
          <p:cNvSpPr txBox="1"/>
          <p:nvPr/>
        </p:nvSpPr>
        <p:spPr>
          <a:xfrm>
            <a:off x="179223" y="325930"/>
            <a:ext cx="6563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KECENDERUNGAN KOTA MODERN PADA MASA KINI</a:t>
            </a:r>
            <a:endParaRPr lang="id-ID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AutoShape 2" descr="blob:https://web.whatsapp.com/c35e68ed-2035-4833-9ee3-b0b1ef9dfa85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" r="6423" b="2268"/>
          <a:stretch/>
        </p:blipFill>
        <p:spPr bwMode="auto">
          <a:xfrm>
            <a:off x="62792" y="927593"/>
            <a:ext cx="4442211" cy="587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769937"/>
            <a:ext cx="3757883" cy="6027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938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601c786-4481-4e57-adfb-4a2df9bd21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ce03262d-ba2b-4180-92ba-e4a1e93f2e7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AutoShape 2" descr="blob:https://web.whatsapp.com/3a8283f5-54dd-41e7-9461-b5e594213fb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AutoShape 5" descr="blob:https://web.whatsapp.com/3a04d8e4-4f1c-4a30-8baa-38f09defd4c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AutoShape 2" descr="blob:https://web.whatsapp.com/d69660fe-8939-4a8a-8d03-1520a746b4da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AutoShape 2" descr="blob:https://web.whatsapp.com/29ca0889-b401-4552-ac1a-4a7d02992c7a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AutoShape 2" descr="blob:https://web.whatsapp.com/c35e68ed-2035-4833-9ee3-b0b1ef9dfa85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6" name="Group 25"/>
          <p:cNvGrpSpPr/>
          <p:nvPr/>
        </p:nvGrpSpPr>
        <p:grpSpPr>
          <a:xfrm>
            <a:off x="740287" y="203417"/>
            <a:ext cx="7845425" cy="3352800"/>
            <a:chOff x="740287" y="203417"/>
            <a:chExt cx="7845425" cy="3352800"/>
          </a:xfrm>
        </p:grpSpPr>
        <p:sp>
          <p:nvSpPr>
            <p:cNvPr id="6" name="Oval 5"/>
            <p:cNvSpPr/>
            <p:nvPr/>
          </p:nvSpPr>
          <p:spPr>
            <a:xfrm>
              <a:off x="740287" y="586006"/>
              <a:ext cx="2587625" cy="2587625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Tw Cen MT" panose="020B0602020104020603" pitchFamily="34" charset="0"/>
                </a:rPr>
                <a:t>ARSITEKTUR KOTA</a:t>
              </a:r>
              <a:endParaRPr lang="id-ID" sz="2400" dirty="0">
                <a:latin typeface="Tw Cen MT" panose="020B0602020104020603" pitchFamily="34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3480312" y="649803"/>
              <a:ext cx="1524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232912" y="465137"/>
              <a:ext cx="1063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haroni" panose="02010803020104030203" pitchFamily="2" charset="-79"/>
                  <a:cs typeface="Aharoni" panose="02010803020104030203" pitchFamily="2" charset="-79"/>
                </a:rPr>
                <a:t>BENTUK</a:t>
              </a:r>
              <a:endParaRPr lang="id-ID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3498705" y="1879818"/>
              <a:ext cx="1524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251305" y="1695152"/>
              <a:ext cx="10198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haroni" panose="02010803020104030203" pitchFamily="2" charset="-79"/>
                  <a:cs typeface="Aharoni" panose="02010803020104030203" pitchFamily="2" charset="-79"/>
                </a:rPr>
                <a:t>WAKTU</a:t>
              </a:r>
              <a:endParaRPr lang="id-ID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3483999" y="2990005"/>
              <a:ext cx="1524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5236599" y="2805339"/>
              <a:ext cx="18133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haroni" panose="02010803020104030203" pitchFamily="2" charset="-79"/>
                  <a:cs typeface="Aharoni" panose="02010803020104030203" pitchFamily="2" charset="-79"/>
                </a:rPr>
                <a:t>SUSUNANNYA</a:t>
              </a:r>
              <a:endParaRPr lang="id-ID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7049916" y="203417"/>
              <a:ext cx="0" cy="33528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049916" y="310157"/>
              <a:ext cx="1535796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MELIBATKAN ASPEK DAN PRINSIP ARSITEKTURAL YANG BERSIFAT UNIVERSAL, TETAPI PERLU DITERAPKAN SECARA KONTEKSTUAL</a:t>
              </a:r>
              <a:endParaRPr lang="id-ID" dirty="0"/>
            </a:p>
          </p:txBody>
        </p:sp>
      </p:grpSp>
      <p:sp>
        <p:nvSpPr>
          <p:cNvPr id="25" name="Pentagon 24"/>
          <p:cNvSpPr/>
          <p:nvPr/>
        </p:nvSpPr>
        <p:spPr>
          <a:xfrm>
            <a:off x="612772" y="3738742"/>
            <a:ext cx="8226425" cy="680857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w Cen MT" panose="020B0602020104020603" pitchFamily="34" charset="0"/>
              </a:rPr>
              <a:t>RUANG PERKOTAAN ADALAH RUANG YANG BERSIFAT FISIK DENGAN DIMENSINYA YANG SOSIAL DAN MENTAL (PSIKIS). BENTUK KOTA ADALAH SEBUAH GEOMETRI DARI RUANG TERSEBUT</a:t>
            </a:r>
            <a:endParaRPr lang="id-ID" sz="16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28" name="Pentagon 27"/>
          <p:cNvSpPr/>
          <p:nvPr/>
        </p:nvSpPr>
        <p:spPr>
          <a:xfrm>
            <a:off x="612771" y="4648200"/>
            <a:ext cx="8226425" cy="9027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w Cen MT" panose="020B0602020104020603" pitchFamily="34" charset="0"/>
              </a:rPr>
              <a:t>PEMAHAMAN RUANG KOTA DARI DUA TINGKAT, “DARI ATAS” MEMAHAMI PERSPEKTIF EKONOMI POLITIK, DIMANA SISTEM2 DAN KEKUATAN DILANGSUNGKAN UNTUK MENCIPTAKAN LINGKUNGAN2 PEMBANGUNAN. “DARI BAWAH” MEMAHAMI PERSPEKTIF KEHIDUPAN SEHARI2</a:t>
            </a:r>
            <a:endParaRPr lang="id-ID" sz="16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30" name="Pentagon 29"/>
          <p:cNvSpPr/>
          <p:nvPr/>
        </p:nvSpPr>
        <p:spPr>
          <a:xfrm>
            <a:off x="612775" y="5720834"/>
            <a:ext cx="8226425" cy="67996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w Cen MT" panose="020B0602020104020603" pitchFamily="34" charset="0"/>
              </a:rPr>
              <a:t>PEMAHAMAN RUANG PERKOTAAN DALAM SEGALA DIMENSINYA, PALING DIMUNGKINKAN MELALUI PERHATIAN PADA PROSES PERKEMBANGANNYA. MELALUI PROSES PERKEMBANGAN TERSEBUT KITA BISA MENGHUNBUNGKAN DUNIA ‘ARTEFAK’ DENGAN DUNIA ‘ORANG’</a:t>
            </a:r>
            <a:endParaRPr lang="id-ID" sz="16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875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438400"/>
            <a:ext cx="8001000" cy="1470025"/>
          </a:xfrm>
        </p:spPr>
        <p:txBody>
          <a:bodyPr>
            <a:normAutofit/>
          </a:bodyPr>
          <a:lstStyle/>
          <a:p>
            <a:pPr algn="l"/>
            <a: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  <a:t>DIMENSI </a:t>
            </a:r>
            <a:b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  <a:t>KOTA</a:t>
            </a:r>
            <a:endParaRPr lang="id-ID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BA6193-D7F5-43D4-95A7-01B0E21D76F8}"/>
              </a:ext>
            </a:extLst>
          </p:cNvPr>
          <p:cNvCxnSpPr/>
          <p:nvPr/>
        </p:nvCxnSpPr>
        <p:spPr>
          <a:xfrm>
            <a:off x="2286000" y="3657600"/>
            <a:ext cx="914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358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248400"/>
            <a:ext cx="9136626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46482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SUSUNAN KOTA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Oval 7"/>
          <p:cNvSpPr/>
          <p:nvPr/>
        </p:nvSpPr>
        <p:spPr>
          <a:xfrm>
            <a:off x="304800" y="1173900"/>
            <a:ext cx="2133600" cy="21336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438400" y="1324016"/>
            <a:ext cx="1600200" cy="5334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4191000" y="1371600"/>
            <a:ext cx="49375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RUANG DAN WAKTU</a:t>
            </a:r>
          </a:p>
          <a:p>
            <a:r>
              <a:rPr lang="en-US" sz="2800" spc="600" dirty="0">
                <a:latin typeface="Aharoni" panose="02010803020104030203" pitchFamily="2" charset="-79"/>
                <a:cs typeface="Aharoni" panose="02010803020104030203" pitchFamily="2" charset="-79"/>
              </a:rPr>
              <a:t>(SPACE AND TIME)</a:t>
            </a:r>
            <a:endParaRPr lang="id-ID" sz="2800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3865" y="1383010"/>
            <a:ext cx="19554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haroni" panose="02010803020104030203" pitchFamily="2" charset="-79"/>
                <a:cs typeface="Aharoni" panose="02010803020104030203" pitchFamily="2" charset="-79"/>
              </a:rPr>
              <a:t>ARSITEKTUR KOTA BERSIFAT 3 DIMENSI YANG TERBENTUK OLEH SUSUNAN YANG SIFATNYA SPASIAL</a:t>
            </a:r>
            <a:endParaRPr lang="id-ID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Chevron 18"/>
          <p:cNvSpPr/>
          <p:nvPr/>
        </p:nvSpPr>
        <p:spPr>
          <a:xfrm rot="5400000">
            <a:off x="6105414" y="2214751"/>
            <a:ext cx="685800" cy="838200"/>
          </a:xfrm>
          <a:prstGeom prst="chevron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28789" y="3212995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  <a:cs typeface="Aharoni" panose="02010803020104030203" pitchFamily="2" charset="-79"/>
              </a:rPr>
              <a:t>ARSITEKTUR </a:t>
            </a:r>
            <a:endParaRPr lang="id-ID" dirty="0"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cxnSp>
        <p:nvCxnSpPr>
          <p:cNvPr id="21" name="Straight Connector 20"/>
          <p:cNvCxnSpPr>
            <a:stCxn id="20" idx="3"/>
          </p:cNvCxnSpPr>
          <p:nvPr/>
        </p:nvCxnSpPr>
        <p:spPr>
          <a:xfrm>
            <a:off x="4483647" y="3397661"/>
            <a:ext cx="80192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62274" y="3198247"/>
            <a:ext cx="2575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  <a:cs typeface="Aharoni" panose="02010803020104030203" pitchFamily="2" charset="-79"/>
              </a:rPr>
              <a:t>ARSITEKTUR PERKOTAAN </a:t>
            </a:r>
            <a:endParaRPr lang="id-ID" dirty="0"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912851" y="3397661"/>
            <a:ext cx="59353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085987" y="339766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941484" y="4065639"/>
            <a:ext cx="217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  <a:cs typeface="Aharoni" panose="02010803020104030203" pitchFamily="2" charset="-79"/>
              </a:rPr>
              <a:t>STATIS DAN DINAMIS</a:t>
            </a:r>
            <a:endParaRPr lang="id-ID" dirty="0"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05224" y="4884045"/>
            <a:ext cx="2804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  <a:cs typeface="Aharoni" panose="02010803020104030203" pitchFamily="2" charset="-79"/>
              </a:rPr>
              <a:t>TIDAK SELALU TAMPAK BAIK</a:t>
            </a:r>
            <a:endParaRPr lang="id-ID" dirty="0"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19973" y="5400238"/>
            <a:ext cx="2067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  <a:cs typeface="Aharoni" panose="02010803020104030203" pitchFamily="2" charset="-79"/>
              </a:rPr>
              <a:t>TIDAK SELALU JELAS</a:t>
            </a:r>
            <a:endParaRPr lang="id-ID" dirty="0"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5613494" y="4928107"/>
            <a:ext cx="0" cy="934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5209620" y="4928107"/>
            <a:ext cx="4038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4800" y="4668602"/>
            <a:ext cx="4671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w Cen MT" panose="020B0602020104020603" pitchFamily="34" charset="0"/>
                <a:cs typeface="Aharoni" panose="02010803020104030203" pitchFamily="2" charset="-79"/>
              </a:rPr>
              <a:t>SUSUNAN KAWASAN BERSIFAT TIDAK JELAS DENGAN</a:t>
            </a:r>
          </a:p>
          <a:p>
            <a:r>
              <a:rPr lang="en-US" sz="1600" dirty="0">
                <a:latin typeface="Tw Cen MT" panose="020B0602020104020603" pitchFamily="34" charset="0"/>
                <a:cs typeface="Aharoni" panose="02010803020104030203" pitchFamily="2" charset="-79"/>
              </a:rPr>
              <a:t>KECENDERUNGAN </a:t>
            </a:r>
            <a:r>
              <a:rPr lang="en-US" sz="1600" i="1" dirty="0">
                <a:latin typeface="Tw Cen MT" panose="020B0602020104020603" pitchFamily="34" charset="0"/>
                <a:cs typeface="Aharoni" panose="02010803020104030203" pitchFamily="2" charset="-79"/>
              </a:rPr>
              <a:t>CHAOS</a:t>
            </a:r>
            <a:r>
              <a:rPr lang="en-US" sz="1600" dirty="0">
                <a:latin typeface="Tw Cen MT" panose="020B0602020104020603" pitchFamily="34" charset="0"/>
                <a:cs typeface="Aharoni" panose="02010803020104030203" pitchFamily="2" charset="-79"/>
              </a:rPr>
              <a:t> (KACAU)</a:t>
            </a:r>
            <a:endParaRPr lang="id-ID" sz="1600" dirty="0">
              <a:latin typeface="Tw Cen MT" panose="020B0602020104020603" pitchFamily="34" charset="0"/>
              <a:cs typeface="Aharoni" panose="02010803020104030203" pitchFamily="2" charset="-79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5209620" y="5361099"/>
            <a:ext cx="4038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04800" y="5277769"/>
            <a:ext cx="45308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w Cen MT" panose="020B0602020104020603" pitchFamily="34" charset="0"/>
                <a:cs typeface="Aharoni" panose="02010803020104030203" pitchFamily="2" charset="-79"/>
              </a:rPr>
              <a:t>SUSUNAN KAWASAN YANG BERSIFAT HETEROGEN</a:t>
            </a:r>
          </a:p>
          <a:p>
            <a:r>
              <a:rPr lang="en-US" sz="1600" dirty="0">
                <a:latin typeface="Tw Cen MT" panose="020B0602020104020603" pitchFamily="34" charset="0"/>
                <a:cs typeface="Aharoni" panose="02010803020104030203" pitchFamily="2" charset="-79"/>
              </a:rPr>
              <a:t>DIMANA 2 ATAU LEBIH POLA SALING BERBENTURAN</a:t>
            </a:r>
          </a:p>
        </p:txBody>
      </p:sp>
      <p:cxnSp>
        <p:nvCxnSpPr>
          <p:cNvPr id="45" name="Straight Arrow Connector 44"/>
          <p:cNvCxnSpPr>
            <a:stCxn id="22" idx="2"/>
          </p:cNvCxnSpPr>
          <p:nvPr/>
        </p:nvCxnSpPr>
        <p:spPr>
          <a:xfrm>
            <a:off x="6849934" y="3567579"/>
            <a:ext cx="17480" cy="10806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5209620" y="5862544"/>
            <a:ext cx="4038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04800" y="5845642"/>
            <a:ext cx="44600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w Cen MT" panose="020B0602020104020603" pitchFamily="34" charset="0"/>
                <a:cs typeface="Aharoni" panose="02010803020104030203" pitchFamily="2" charset="-79"/>
              </a:rPr>
              <a:t>SUSUNAN KAWASAN BERSIFAT HOMOGEN TETAPI </a:t>
            </a:r>
          </a:p>
          <a:p>
            <a:r>
              <a:rPr lang="en-US" sz="1600" dirty="0">
                <a:latin typeface="Tw Cen MT" panose="020B0602020104020603" pitchFamily="34" charset="0"/>
                <a:cs typeface="Aharoni" panose="02010803020104030203" pitchFamily="2" charset="-79"/>
              </a:rPr>
              <a:t>TIDAK DIMENGERTI SEBAGAI SATU KESATUAN</a:t>
            </a:r>
          </a:p>
        </p:txBody>
      </p:sp>
    </p:spTree>
    <p:extLst>
      <p:ext uri="{BB962C8B-B14F-4D97-AF65-F5344CB8AC3E}">
        <p14:creationId xmlns:p14="http://schemas.microsoft.com/office/powerpoint/2010/main" val="1241497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46482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SUSUNAN KOTA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Oval 5"/>
          <p:cNvSpPr/>
          <p:nvPr/>
        </p:nvSpPr>
        <p:spPr>
          <a:xfrm>
            <a:off x="533400" y="1173900"/>
            <a:ext cx="2133600" cy="21336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4464" y="1425092"/>
            <a:ext cx="28759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Tw Cen MT" panose="020B0602020104020603" pitchFamily="34" charset="0"/>
              </a:rPr>
              <a:t>D</a:t>
            </a:r>
            <a:r>
              <a:rPr lang="id-ID" sz="1600" b="1" dirty="0">
                <a:latin typeface="Tw Cen MT" panose="020B0602020104020603" pitchFamily="34" charset="0"/>
              </a:rPr>
              <a:t>inamika kota </a:t>
            </a:r>
            <a:r>
              <a:rPr lang="id-ID" sz="1600" dirty="0">
                <a:latin typeface="Tw Cen MT" panose="020B0602020104020603" pitchFamily="34" charset="0"/>
              </a:rPr>
              <a:t>dipengaruhi oleh</a:t>
            </a:r>
          </a:p>
          <a:p>
            <a:r>
              <a:rPr lang="id-ID" sz="1600" b="1" dirty="0">
                <a:latin typeface="Tw Cen MT" panose="020B0602020104020603" pitchFamily="34" charset="0"/>
              </a:rPr>
              <a:t>perkembangan masyarakatnya </a:t>
            </a:r>
            <a:r>
              <a:rPr lang="id-ID" sz="1600" dirty="0">
                <a:latin typeface="Tw Cen MT" panose="020B0602020104020603" pitchFamily="34" charset="0"/>
              </a:rPr>
              <a:t>dan demikian pula sebaliknya sehingga perkembangan</a:t>
            </a:r>
          </a:p>
          <a:p>
            <a:r>
              <a:rPr lang="sv-SE" sz="1600" dirty="0">
                <a:latin typeface="Tw Cen MT" panose="020B0602020104020603" pitchFamily="34" charset="0"/>
              </a:rPr>
              <a:t>masyarakat terungkap dalam </a:t>
            </a:r>
            <a:r>
              <a:rPr lang="sv-SE" sz="1600" b="1" dirty="0">
                <a:latin typeface="Tw Cen MT" panose="020B0602020104020603" pitchFamily="34" charset="0"/>
              </a:rPr>
              <a:t>perkembangan kota</a:t>
            </a:r>
            <a:endParaRPr lang="id-ID" sz="1600" b="1" dirty="0">
              <a:latin typeface="Tw Cen MT" panose="020B06020201040206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715000" y="1173900"/>
            <a:ext cx="2133600" cy="21336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95800" y="3810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>
                <a:latin typeface="Tw Cen MT" panose="020B0602020104020603" pitchFamily="34" charset="0"/>
              </a:rPr>
              <a:t>karena </a:t>
            </a:r>
            <a:r>
              <a:rPr lang="id-ID" b="1" dirty="0">
                <a:latin typeface="Tw Cen MT" panose="020B0602020104020603" pitchFamily="34" charset="0"/>
              </a:rPr>
              <a:t>masyarakat </a:t>
            </a:r>
            <a:r>
              <a:rPr lang="id-ID" dirty="0">
                <a:latin typeface="Tw Cen MT" panose="020B0602020104020603" pitchFamily="34" charset="0"/>
              </a:rPr>
              <a:t>yang hidup selalu mempunyai ke</a:t>
            </a:r>
            <a:r>
              <a:rPr lang="id-ID" b="1" dirty="0">
                <a:latin typeface="Tw Cen MT" panose="020B0602020104020603" pitchFamily="34" charset="0"/>
              </a:rPr>
              <a:t>cenderung</a:t>
            </a:r>
            <a:r>
              <a:rPr lang="id-ID" dirty="0">
                <a:latin typeface="Tw Cen MT" panose="020B0602020104020603" pitchFamily="34" charset="0"/>
              </a:rPr>
              <a:t>an untuk</a:t>
            </a:r>
          </a:p>
          <a:p>
            <a:r>
              <a:rPr lang="id-ID" b="1" dirty="0">
                <a:latin typeface="Tw Cen MT" panose="020B0602020104020603" pitchFamily="34" charset="0"/>
              </a:rPr>
              <a:t>mengekspresikan kehidupan melalui perkembangannya</a:t>
            </a:r>
            <a:r>
              <a:rPr lang="id-ID" dirty="0">
                <a:latin typeface="Tw Cen MT" panose="020B0602020104020603" pitchFamily="34" charset="0"/>
              </a:rPr>
              <a:t>. </a:t>
            </a:r>
          </a:p>
        </p:txBody>
      </p:sp>
      <p:cxnSp>
        <p:nvCxnSpPr>
          <p:cNvPr id="10" name="Straight Arrow Connector 9"/>
          <p:cNvCxnSpPr>
            <a:stCxn id="7" idx="3"/>
          </p:cNvCxnSpPr>
          <p:nvPr/>
        </p:nvCxnSpPr>
        <p:spPr>
          <a:xfrm>
            <a:off x="3200399" y="2240700"/>
            <a:ext cx="2209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644725" y="2056034"/>
            <a:ext cx="232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latin typeface="Tw Cen MT" panose="020B0602020104020603" pitchFamily="34" charset="0"/>
              </a:rPr>
              <a:t>terjadi secara </a:t>
            </a:r>
            <a:r>
              <a:rPr lang="sv-SE" b="1" dirty="0">
                <a:latin typeface="Tw Cen MT" panose="020B0602020104020603" pitchFamily="34" charset="0"/>
              </a:rPr>
              <a:t>alamiah</a:t>
            </a:r>
          </a:p>
        </p:txBody>
      </p:sp>
      <p:cxnSp>
        <p:nvCxnSpPr>
          <p:cNvPr id="13" name="Straight Arrow Connector 12"/>
          <p:cNvCxnSpPr>
            <a:stCxn id="8" idx="4"/>
            <a:endCxn id="2" idx="0"/>
          </p:cNvCxnSpPr>
          <p:nvPr/>
        </p:nvCxnSpPr>
        <p:spPr>
          <a:xfrm>
            <a:off x="6781800" y="3307500"/>
            <a:ext cx="0" cy="502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403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019800"/>
            <a:ext cx="9136626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46482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SUSUNAN KOTA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5974" y="1332637"/>
            <a:ext cx="22859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Bentuk kota secara keseluruhan mencerminkan posisinya secara geografis dan karakteristik tempatnya. </a:t>
            </a:r>
          </a:p>
          <a:p>
            <a:r>
              <a:rPr lang="sv-SE" dirty="0"/>
              <a:t>Pola-pola </a:t>
            </a:r>
            <a:r>
              <a:rPr lang="nn-NO" dirty="0"/>
              <a:t>susunan/perkembangan kota secara f isik diilustrasikan sebagai berikut: </a:t>
            </a:r>
            <a:endParaRPr lang="id-ID" dirty="0"/>
          </a:p>
        </p:txBody>
      </p:sp>
      <p:sp>
        <p:nvSpPr>
          <p:cNvPr id="9" name="Oval 8"/>
          <p:cNvSpPr/>
          <p:nvPr/>
        </p:nvSpPr>
        <p:spPr>
          <a:xfrm>
            <a:off x="811161" y="4648200"/>
            <a:ext cx="1066800" cy="1066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/>
          <p:cNvSpPr/>
          <p:nvPr/>
        </p:nvSpPr>
        <p:spPr>
          <a:xfrm>
            <a:off x="583790" y="4858434"/>
            <a:ext cx="1521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dirty="0">
                <a:latin typeface="Tw Cen MT" panose="020B0602020104020603" pitchFamily="34" charset="0"/>
              </a:rPr>
              <a:t>skala yang lebih luas</a:t>
            </a:r>
            <a:endParaRPr lang="id-ID" dirty="0">
              <a:latin typeface="Tw Cen MT" panose="020B0602020104020603" pitchFamily="34" charset="0"/>
            </a:endParaRPr>
          </a:p>
        </p:txBody>
      </p:sp>
      <p:pic>
        <p:nvPicPr>
          <p:cNvPr id="1026" name="Picture 2" descr="D:\Documents\UNIVERSITAS MUHAMMADIYAH KENDARI\MATERI BAHAN KULIAH\PERKOTAAN\02-01 Pola Umum Perkembangan Perkotaan (Branch, 1996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2545677" y="1143001"/>
            <a:ext cx="6598324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120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019800"/>
            <a:ext cx="9136626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46482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SUSUNAN KOTA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71D277-4813-4CAC-A9DF-59F8A87BAB62}"/>
              </a:ext>
            </a:extLst>
          </p:cNvPr>
          <p:cNvSpPr/>
          <p:nvPr/>
        </p:nvSpPr>
        <p:spPr>
          <a:xfrm>
            <a:off x="265043" y="1186935"/>
            <a:ext cx="30308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1400" b="1" dirty="0" err="1">
                <a:solidFill>
                  <a:srgbClr val="000000"/>
                </a:solidFill>
              </a:rPr>
              <a:t>Susunan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kota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secara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sosial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terdiri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atas</a:t>
            </a:r>
            <a:r>
              <a:rPr lang="en-ID" sz="1400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653FC5-4FAB-4602-B8A0-C9D8C0913AC0}"/>
              </a:ext>
            </a:extLst>
          </p:cNvPr>
          <p:cNvSpPr/>
          <p:nvPr/>
        </p:nvSpPr>
        <p:spPr>
          <a:xfrm>
            <a:off x="626572" y="3008160"/>
            <a:ext cx="5698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000000"/>
                </a:solidFill>
              </a:rPr>
              <a:t>Penduduk lanjut usia </a:t>
            </a:r>
            <a:r>
              <a:rPr lang="sv-SE" sz="1400" dirty="0">
                <a:solidFill>
                  <a:srgbClr val="000000"/>
                </a:solidFill>
              </a:rPr>
              <a:t>berupa kemajuan di bidang kedokteran telah mampu </a:t>
            </a:r>
            <a:r>
              <a:rPr lang="en-ID" sz="1400" dirty="0" err="1">
                <a:solidFill>
                  <a:srgbClr val="000000"/>
                </a:solidFill>
              </a:rPr>
              <a:t>menambah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tingkat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harapan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hidup</a:t>
            </a:r>
            <a:endParaRPr lang="en-ID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E80115-2F29-43B6-9237-9233E86CB350}"/>
              </a:ext>
            </a:extLst>
          </p:cNvPr>
          <p:cNvSpPr/>
          <p:nvPr/>
        </p:nvSpPr>
        <p:spPr>
          <a:xfrm>
            <a:off x="626572" y="1592387"/>
            <a:ext cx="59266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b="1" dirty="0" err="1">
                <a:solidFill>
                  <a:srgbClr val="000000"/>
                </a:solidFill>
              </a:rPr>
              <a:t>Besaran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jumlah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penduduk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berhubungan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dengan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jenis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utilitas</a:t>
            </a:r>
            <a:r>
              <a:rPr lang="en-ID" sz="1400" dirty="0">
                <a:solidFill>
                  <a:srgbClr val="000000"/>
                </a:solidFill>
              </a:rPr>
              <a:t> dan </a:t>
            </a:r>
            <a:r>
              <a:rPr lang="en-ID" sz="1400" dirty="0" err="1">
                <a:solidFill>
                  <a:srgbClr val="000000"/>
                </a:solidFill>
              </a:rPr>
              <a:t>hampir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semua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</a:p>
          <a:p>
            <a:r>
              <a:rPr lang="en-ID" sz="1400" dirty="0" err="1">
                <a:solidFill>
                  <a:srgbClr val="000000"/>
                </a:solidFill>
              </a:rPr>
              <a:t>bentuk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pelayanan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umum</a:t>
            </a:r>
            <a:r>
              <a:rPr lang="en-ID" sz="1400" dirty="0">
                <a:solidFill>
                  <a:srgbClr val="000000"/>
                </a:solidFill>
              </a:rPr>
              <a:t> di </a:t>
            </a:r>
            <a:r>
              <a:rPr lang="en-ID" sz="1400" dirty="0" err="1">
                <a:solidFill>
                  <a:srgbClr val="000000"/>
                </a:solidFill>
              </a:rPr>
              <a:t>kota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dihadapkan</a:t>
            </a:r>
            <a:r>
              <a:rPr lang="en-ID" sz="1400" dirty="0">
                <a:solidFill>
                  <a:srgbClr val="000000"/>
                </a:solidFill>
              </a:rPr>
              <a:t> pada “</a:t>
            </a:r>
            <a:r>
              <a:rPr lang="en-ID" sz="1400" dirty="0" err="1">
                <a:solidFill>
                  <a:srgbClr val="000000"/>
                </a:solidFill>
              </a:rPr>
              <a:t>masalah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beban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puncak</a:t>
            </a:r>
            <a:r>
              <a:rPr lang="en-ID" sz="1400" dirty="0">
                <a:solidFill>
                  <a:srgbClr val="000000"/>
                </a:solidFill>
              </a:rPr>
              <a:t>”.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DF84B0-9361-44D0-B6D3-116BCC7BC09D}"/>
              </a:ext>
            </a:extLst>
          </p:cNvPr>
          <p:cNvSpPr/>
          <p:nvPr/>
        </p:nvSpPr>
        <p:spPr>
          <a:xfrm>
            <a:off x="626572" y="2418733"/>
            <a:ext cx="5698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b="1" dirty="0" err="1">
                <a:solidFill>
                  <a:srgbClr val="000000"/>
                </a:solidFill>
              </a:rPr>
              <a:t>Komposisi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penduduk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diwujudkan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dengan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menajamkan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perhitungan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kebutuhan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fi-FI" sz="1400" dirty="0">
                <a:solidFill>
                  <a:srgbClr val="000000"/>
                </a:solidFill>
              </a:rPr>
              <a:t>akan kegiatan dan pelayanan kota tertentu.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901A13-36A2-4EA7-85E8-6A670B3A08BA}"/>
              </a:ext>
            </a:extLst>
          </p:cNvPr>
          <p:cNvSpPr/>
          <p:nvPr/>
        </p:nvSpPr>
        <p:spPr>
          <a:xfrm>
            <a:off x="274982" y="3706133"/>
            <a:ext cx="6278217" cy="135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400" dirty="0" err="1">
                <a:solidFill>
                  <a:srgbClr val="000000"/>
                </a:solidFill>
              </a:rPr>
              <a:t>Sedangkan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susunan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kota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secara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ekonomi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terdiri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atas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tiga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bagian</a:t>
            </a:r>
            <a:r>
              <a:rPr lang="en-ID" sz="1400" dirty="0">
                <a:solidFill>
                  <a:srgbClr val="000000"/>
                </a:solidFill>
              </a:rPr>
              <a:t>, </a:t>
            </a:r>
            <a:r>
              <a:rPr lang="en-ID" sz="1400" dirty="0" err="1">
                <a:solidFill>
                  <a:srgbClr val="000000"/>
                </a:solidFill>
              </a:rPr>
              <a:t>yaitu</a:t>
            </a:r>
            <a:r>
              <a:rPr lang="en-ID" sz="1400" dirty="0">
                <a:solidFill>
                  <a:srgbClr val="000000"/>
                </a:solidFill>
              </a:rPr>
              <a:t> 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D" sz="1400" b="1" dirty="0" err="1">
                <a:solidFill>
                  <a:srgbClr val="000000"/>
                </a:solidFill>
              </a:rPr>
              <a:t>anggaran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pemerintah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kota</a:t>
            </a:r>
            <a:endParaRPr lang="en-ID" sz="1400" b="1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D" sz="1400" b="1" dirty="0" err="1">
                <a:solidFill>
                  <a:srgbClr val="000000"/>
                </a:solidFill>
              </a:rPr>
              <a:t>distrik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khusus</a:t>
            </a:r>
            <a:r>
              <a:rPr lang="en-ID" sz="1400" b="1" dirty="0">
                <a:solidFill>
                  <a:srgbClr val="000000"/>
                </a:solidFill>
              </a:rPr>
              <a:t>, dan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D" sz="1400" b="1" dirty="0" err="1">
                <a:solidFill>
                  <a:srgbClr val="000000"/>
                </a:solidFill>
              </a:rPr>
              <a:t>sistem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pendidikan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setempat</a:t>
            </a:r>
            <a:r>
              <a:rPr lang="en-ID" sz="14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C989FF67-B566-4BE8-B96A-96C9A0B56BC3}"/>
              </a:ext>
            </a:extLst>
          </p:cNvPr>
          <p:cNvSpPr/>
          <p:nvPr/>
        </p:nvSpPr>
        <p:spPr>
          <a:xfrm>
            <a:off x="381000" y="1803179"/>
            <a:ext cx="178021" cy="178021"/>
          </a:xfrm>
          <a:prstGeom prst="chevr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CCDF608F-25D0-4F72-B209-F74C328DC7BC}"/>
              </a:ext>
            </a:extLst>
          </p:cNvPr>
          <p:cNvSpPr/>
          <p:nvPr/>
        </p:nvSpPr>
        <p:spPr>
          <a:xfrm>
            <a:off x="381000" y="2587209"/>
            <a:ext cx="178021" cy="178021"/>
          </a:xfrm>
          <a:prstGeom prst="chevr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A51F8F94-BAED-41E5-97E2-7257B9BF58E5}"/>
              </a:ext>
            </a:extLst>
          </p:cNvPr>
          <p:cNvSpPr/>
          <p:nvPr/>
        </p:nvSpPr>
        <p:spPr>
          <a:xfrm>
            <a:off x="381000" y="3162739"/>
            <a:ext cx="178021" cy="178021"/>
          </a:xfrm>
          <a:prstGeom prst="chevr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94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019800"/>
            <a:ext cx="9136626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46482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SUSUNAN KOTA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AA1468-8691-445C-9137-F759C240326C}"/>
              </a:ext>
            </a:extLst>
          </p:cNvPr>
          <p:cNvSpPr/>
          <p:nvPr/>
        </p:nvSpPr>
        <p:spPr>
          <a:xfrm>
            <a:off x="321365" y="990600"/>
            <a:ext cx="31076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Zaman renaissance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ID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kabanyakan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kota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di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barat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dirancang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dalam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tradisi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menyusun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kota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secara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teknis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131BC1-E1AB-41AD-A840-0CDE77CD731C}"/>
              </a:ext>
            </a:extLst>
          </p:cNvPr>
          <p:cNvSpPr/>
          <p:nvPr/>
        </p:nvSpPr>
        <p:spPr>
          <a:xfrm>
            <a:off x="337930" y="2104073"/>
            <a:ext cx="30910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Sebelum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modern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ID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kebanyakan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kota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di </a:t>
            </a:r>
            <a:r>
              <a:rPr lang="en-ID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luar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dunia </a:t>
            </a:r>
            <a:r>
              <a:rPr lang="en-ID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barat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dibentuk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oleh</a:t>
            </a:r>
          </a:p>
          <a:p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tradisi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disusun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secara</a:t>
            </a:r>
            <a:r>
              <a:rPr lang="en-ID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organis</a:t>
            </a:r>
            <a:r>
              <a:rPr lang="en-ID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fi-FI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4DFB1C-1085-4A3A-B0B1-231915F57561}"/>
              </a:ext>
            </a:extLst>
          </p:cNvPr>
          <p:cNvSpPr/>
          <p:nvPr/>
        </p:nvSpPr>
        <p:spPr>
          <a:xfrm>
            <a:off x="4267200" y="1174309"/>
            <a:ext cx="48768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perbedaan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bahwa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kota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terencana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mempunyai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struktur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teknis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sedangkan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kota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tumbuh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mempunyai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struktur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organis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. Ada </a:t>
            </a:r>
            <a:r>
              <a:rPr lang="en-ID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pandangan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luas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bahwa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sistem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perencanaan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kota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secara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teknis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lebih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baik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karena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dianggap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lebih</a:t>
            </a:r>
            <a:endParaRPr lang="en-ID" sz="16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modern dan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lebih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cocok</a:t>
            </a:r>
            <a:r>
              <a:rPr lang="en-ID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pada masa </a:t>
            </a:r>
            <a:r>
              <a:rPr lang="en-ID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kini</a:t>
            </a:r>
            <a:r>
              <a:rPr lang="en-ID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ID" sz="1600" dirty="0"/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2BC664F9-5E73-4FB2-A3C4-1771C158279C}"/>
              </a:ext>
            </a:extLst>
          </p:cNvPr>
          <p:cNvSpPr/>
          <p:nvPr/>
        </p:nvSpPr>
        <p:spPr>
          <a:xfrm>
            <a:off x="3747052" y="1705208"/>
            <a:ext cx="304800" cy="512802"/>
          </a:xfrm>
          <a:prstGeom prst="chevron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D7D53F-9826-4E4D-A19E-F231E4510B6F}"/>
              </a:ext>
            </a:extLst>
          </p:cNvPr>
          <p:cNvSpPr/>
          <p:nvPr/>
        </p:nvSpPr>
        <p:spPr>
          <a:xfrm>
            <a:off x="337930" y="3195651"/>
            <a:ext cx="84250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000000"/>
                </a:solidFill>
              </a:rPr>
              <a:t>Sistem perencanan kota </a:t>
            </a:r>
            <a:r>
              <a:rPr lang="sv-SE" dirty="0">
                <a:solidFill>
                  <a:srgbClr val="000000"/>
                </a:solidFill>
              </a:rPr>
              <a:t>yang bersifat </a:t>
            </a:r>
            <a:r>
              <a:rPr lang="sv-SE" b="1" dirty="0">
                <a:solidFill>
                  <a:srgbClr val="000000"/>
                </a:solidFill>
              </a:rPr>
              <a:t>organis perlu diutamakan</a:t>
            </a:r>
            <a:r>
              <a:rPr lang="sv-SE" dirty="0">
                <a:solidFill>
                  <a:srgbClr val="000000"/>
                </a:solidFill>
              </a:rPr>
              <a:t>, karena sistem</a:t>
            </a:r>
          </a:p>
          <a:p>
            <a:r>
              <a:rPr lang="en-ID" dirty="0" err="1">
                <a:solidFill>
                  <a:srgbClr val="000000"/>
                </a:solidFill>
              </a:rPr>
              <a:t>perencanaan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secara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organis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memang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memiliki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banyak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potensi</a:t>
            </a:r>
            <a:r>
              <a:rPr lang="en-ID" b="1" dirty="0">
                <a:solidFill>
                  <a:srgbClr val="000000"/>
                </a:solidFill>
              </a:rPr>
              <a:t> yang </a:t>
            </a:r>
            <a:r>
              <a:rPr lang="en-ID" b="1" dirty="0" err="1">
                <a:solidFill>
                  <a:srgbClr val="000000"/>
                </a:solidFill>
              </a:rPr>
              <a:t>sering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kurang</a:t>
            </a:r>
            <a:endParaRPr lang="en-ID" b="1" dirty="0">
              <a:solidFill>
                <a:srgbClr val="000000"/>
              </a:solidFill>
            </a:endParaRPr>
          </a:p>
          <a:p>
            <a:r>
              <a:rPr lang="en-ID" b="1" dirty="0" err="1">
                <a:solidFill>
                  <a:srgbClr val="000000"/>
                </a:solidFill>
              </a:rPr>
              <a:t>diperhatikan</a:t>
            </a:r>
            <a:r>
              <a:rPr lang="en-ID" dirty="0">
                <a:solidFill>
                  <a:srgbClr val="000000"/>
                </a:solidFill>
              </a:rPr>
              <a:t>, </a:t>
            </a:r>
            <a:r>
              <a:rPr lang="en-ID" dirty="0" err="1">
                <a:solidFill>
                  <a:srgbClr val="000000"/>
                </a:solidFill>
              </a:rPr>
              <a:t>terutama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dari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segi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aspek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ekologinya</a:t>
            </a:r>
            <a:r>
              <a:rPr lang="en-ID" dirty="0">
                <a:solidFill>
                  <a:srgbClr val="000000"/>
                </a:solidFill>
              </a:rPr>
              <a:t>. </a:t>
            </a:r>
          </a:p>
          <a:p>
            <a:endParaRPr lang="en-ID" dirty="0">
              <a:solidFill>
                <a:srgbClr val="000000"/>
              </a:solidFill>
            </a:endParaRPr>
          </a:p>
          <a:p>
            <a:r>
              <a:rPr lang="en-ID" dirty="0">
                <a:solidFill>
                  <a:srgbClr val="000000"/>
                </a:solidFill>
              </a:rPr>
              <a:t>Spiro </a:t>
            </a:r>
            <a:r>
              <a:rPr lang="en-ID" dirty="0" err="1">
                <a:solidFill>
                  <a:srgbClr val="000000"/>
                </a:solidFill>
              </a:rPr>
              <a:t>Kostof</a:t>
            </a:r>
            <a:r>
              <a:rPr lang="en-ID" dirty="0">
                <a:solidFill>
                  <a:srgbClr val="000000"/>
                </a:solidFill>
              </a:rPr>
              <a:t> (1992)</a:t>
            </a:r>
          </a:p>
          <a:p>
            <a:r>
              <a:rPr lang="en-ID" dirty="0" err="1">
                <a:solidFill>
                  <a:srgbClr val="000000"/>
                </a:solidFill>
              </a:rPr>
              <a:t>menyimpulkan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bahwa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misalnya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pemakaian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sistem</a:t>
            </a:r>
            <a:r>
              <a:rPr lang="en-ID" b="1" dirty="0">
                <a:solidFill>
                  <a:srgbClr val="000000"/>
                </a:solidFill>
              </a:rPr>
              <a:t> grid yang </a:t>
            </a:r>
            <a:r>
              <a:rPr lang="en-ID" b="1" dirty="0" err="1">
                <a:solidFill>
                  <a:srgbClr val="000000"/>
                </a:solidFill>
              </a:rPr>
              <a:t>bersifat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sangat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teknis</a:t>
            </a:r>
            <a:endParaRPr lang="en-ID" b="1" dirty="0">
              <a:solidFill>
                <a:srgbClr val="000000"/>
              </a:solidFill>
            </a:endParaRPr>
          </a:p>
          <a:p>
            <a:r>
              <a:rPr lang="en-ID" b="1" dirty="0" err="1">
                <a:solidFill>
                  <a:srgbClr val="000000"/>
                </a:solidFill>
              </a:rPr>
              <a:t>boleh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dianggap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netral</a:t>
            </a:r>
            <a:r>
              <a:rPr lang="en-ID" b="1" dirty="0">
                <a:solidFill>
                  <a:srgbClr val="000000"/>
                </a:solidFill>
              </a:rPr>
              <a:t>, </a:t>
            </a:r>
            <a:r>
              <a:rPr lang="en-ID" b="1" dirty="0" err="1">
                <a:solidFill>
                  <a:srgbClr val="000000"/>
                </a:solidFill>
              </a:rPr>
              <a:t>sehingga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hanya</a:t>
            </a:r>
            <a:r>
              <a:rPr lang="en-ID" b="1" dirty="0">
                <a:solidFill>
                  <a:srgbClr val="000000"/>
                </a:solidFill>
              </a:rPr>
              <a:t> “</a:t>
            </a:r>
            <a:r>
              <a:rPr lang="en-ID" b="1" dirty="0" err="1">
                <a:solidFill>
                  <a:srgbClr val="000000"/>
                </a:solidFill>
              </a:rPr>
              <a:t>isinya</a:t>
            </a:r>
            <a:r>
              <a:rPr lang="en-ID" b="1" dirty="0">
                <a:solidFill>
                  <a:srgbClr val="000000"/>
                </a:solidFill>
              </a:rPr>
              <a:t>” </a:t>
            </a:r>
            <a:r>
              <a:rPr lang="en-ID" b="1" dirty="0" err="1">
                <a:solidFill>
                  <a:srgbClr val="000000"/>
                </a:solidFill>
              </a:rPr>
              <a:t>sendiri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akan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membuktikan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kesuksesan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</a:p>
          <a:p>
            <a:r>
              <a:rPr lang="en-ID" b="1" dirty="0" err="1">
                <a:solidFill>
                  <a:srgbClr val="000000"/>
                </a:solidFill>
              </a:rPr>
              <a:t>atau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kesalahan</a:t>
            </a:r>
            <a:r>
              <a:rPr lang="en-ID" b="1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9275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4648200" cy="990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MODA TRANSPORTASI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EB1F7-857E-4358-91E6-B6532D89D7FD}"/>
              </a:ext>
            </a:extLst>
          </p:cNvPr>
          <p:cNvSpPr/>
          <p:nvPr/>
        </p:nvSpPr>
        <p:spPr>
          <a:xfrm>
            <a:off x="3044501" y="1265875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1600" dirty="0">
                <a:solidFill>
                  <a:srgbClr val="000000"/>
                </a:solidFill>
              </a:rPr>
              <a:t>Salah </a:t>
            </a:r>
            <a:r>
              <a:rPr lang="en-ID" sz="1600" dirty="0" err="1">
                <a:solidFill>
                  <a:srgbClr val="000000"/>
                </a:solidFill>
              </a:rPr>
              <a:t>satu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unsur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penting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dirty="0">
                <a:solidFill>
                  <a:srgbClr val="000000"/>
                </a:solidFill>
              </a:rPr>
              <a:t>yang </a:t>
            </a:r>
            <a:r>
              <a:rPr lang="en-ID" sz="1600" b="1" dirty="0" err="1">
                <a:solidFill>
                  <a:srgbClr val="000000"/>
                </a:solidFill>
              </a:rPr>
              <a:t>menentukan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lokasi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sebuah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kota</a:t>
            </a:r>
            <a:r>
              <a:rPr lang="en-ID" sz="1600" b="1" dirty="0">
                <a:solidFill>
                  <a:srgbClr val="000000"/>
                </a:solidFill>
              </a:rPr>
              <a:t> dan </a:t>
            </a:r>
          </a:p>
          <a:p>
            <a:r>
              <a:rPr lang="en-ID" sz="1600" b="1" dirty="0" err="1">
                <a:solidFill>
                  <a:srgbClr val="000000"/>
                </a:solidFill>
              </a:rPr>
              <a:t>perkembangan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dirty="0">
                <a:solidFill>
                  <a:srgbClr val="000000"/>
                </a:solidFill>
              </a:rPr>
              <a:t>yang </a:t>
            </a:r>
            <a:r>
              <a:rPr lang="en-ID" sz="1600" dirty="0" err="1">
                <a:solidFill>
                  <a:srgbClr val="000000"/>
                </a:solidFill>
              </a:rPr>
              <a:t>terjadi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didalamnya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ialah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transportasi</a:t>
            </a:r>
            <a:r>
              <a:rPr lang="en-ID" sz="1600" b="1" dirty="0">
                <a:solidFill>
                  <a:srgbClr val="000000"/>
                </a:solidFill>
              </a:rPr>
              <a:t>. </a:t>
            </a:r>
            <a:endParaRPr lang="en-ID" sz="16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838C3D2-0020-42EA-AF0F-48686FAE37BC}"/>
              </a:ext>
            </a:extLst>
          </p:cNvPr>
          <p:cNvSpPr/>
          <p:nvPr/>
        </p:nvSpPr>
        <p:spPr>
          <a:xfrm>
            <a:off x="3230094" y="4730740"/>
            <a:ext cx="50042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rgbClr val="000000"/>
                </a:solidFill>
              </a:rPr>
              <a:t>Pertumbuhan kawasan per</a:t>
            </a:r>
            <a:r>
              <a:rPr lang="fi-FI" sz="1400" b="1" dirty="0">
                <a:solidFill>
                  <a:srgbClr val="000000"/>
                </a:solidFill>
              </a:rPr>
              <a:t>kota</a:t>
            </a:r>
            <a:r>
              <a:rPr lang="fi-FI" sz="1400" dirty="0">
                <a:solidFill>
                  <a:srgbClr val="000000"/>
                </a:solidFill>
              </a:rPr>
              <a:t>an pasti mem</a:t>
            </a:r>
            <a:r>
              <a:rPr lang="fi-FI" sz="1400" b="1" dirty="0">
                <a:solidFill>
                  <a:srgbClr val="000000"/>
                </a:solidFill>
              </a:rPr>
              <a:t>butuh</a:t>
            </a:r>
            <a:r>
              <a:rPr lang="fi-FI" sz="1400" dirty="0">
                <a:solidFill>
                  <a:srgbClr val="000000"/>
                </a:solidFill>
              </a:rPr>
              <a:t>kan</a:t>
            </a:r>
            <a:r>
              <a:rPr lang="fi-FI" sz="1400" b="1" dirty="0">
                <a:solidFill>
                  <a:srgbClr val="000000"/>
                </a:solidFill>
              </a:rPr>
              <a:t> sistem transportasi </a:t>
            </a:r>
            <a:r>
              <a:rPr lang="fi-FI" sz="1400" dirty="0">
                <a:solidFill>
                  <a:srgbClr val="000000"/>
                </a:solidFill>
              </a:rPr>
              <a:t>yang </a:t>
            </a:r>
            <a:r>
              <a:rPr lang="en-ID" sz="1400" b="1" dirty="0" err="1">
                <a:solidFill>
                  <a:srgbClr val="000000"/>
                </a:solidFill>
              </a:rPr>
              <a:t>menghubungkan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pusat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kota</a:t>
            </a:r>
            <a:r>
              <a:rPr lang="en-ID" sz="1400" b="1" dirty="0">
                <a:solidFill>
                  <a:srgbClr val="000000"/>
                </a:solidFill>
              </a:rPr>
              <a:t> dan </a:t>
            </a:r>
            <a:r>
              <a:rPr lang="en-ID" sz="1400" b="1" dirty="0" err="1">
                <a:solidFill>
                  <a:srgbClr val="000000"/>
                </a:solidFill>
              </a:rPr>
              <a:t>kawasan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pinggiran</a:t>
            </a:r>
            <a:r>
              <a:rPr lang="en-ID" sz="1400" b="1" dirty="0">
                <a:solidFill>
                  <a:srgbClr val="000000"/>
                </a:solidFill>
              </a:rPr>
              <a:t>. </a:t>
            </a:r>
            <a:endParaRPr lang="en-ID" sz="1400" b="1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4CB4AD-3760-4454-B05F-724B3E3E1D9D}"/>
              </a:ext>
            </a:extLst>
          </p:cNvPr>
          <p:cNvSpPr/>
          <p:nvPr/>
        </p:nvSpPr>
        <p:spPr>
          <a:xfrm>
            <a:off x="1527175" y="3602768"/>
            <a:ext cx="7061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b="1" dirty="0" err="1"/>
              <a:t>Moda</a:t>
            </a:r>
            <a:r>
              <a:rPr lang="en-ID" sz="1600" b="1" dirty="0"/>
              <a:t> </a:t>
            </a:r>
            <a:r>
              <a:rPr lang="en-ID" sz="1600" b="1" dirty="0" err="1"/>
              <a:t>transportasi</a:t>
            </a:r>
            <a:r>
              <a:rPr lang="en-ID" sz="1600" b="1" dirty="0"/>
              <a:t> air </a:t>
            </a:r>
            <a:r>
              <a:rPr lang="en-ID" sz="1400" dirty="0" err="1"/>
              <a:t>merupakan</a:t>
            </a:r>
            <a:r>
              <a:rPr lang="en-ID" sz="1400" dirty="0"/>
              <a:t> </a:t>
            </a:r>
            <a:r>
              <a:rPr lang="en-ID" sz="1600" b="1" dirty="0" err="1"/>
              <a:t>satu-satunya</a:t>
            </a:r>
            <a:r>
              <a:rPr lang="en-ID" sz="1600" b="1" dirty="0"/>
              <a:t> </a:t>
            </a:r>
            <a:r>
              <a:rPr lang="en-ID" sz="1600" b="1" dirty="0" err="1"/>
              <a:t>moda</a:t>
            </a:r>
            <a:r>
              <a:rPr lang="en-ID" sz="1600" b="1" dirty="0"/>
              <a:t> yang </a:t>
            </a:r>
            <a:r>
              <a:rPr lang="en-ID" sz="1600" b="1" dirty="0" err="1"/>
              <a:t>menyediakan</a:t>
            </a:r>
            <a:r>
              <a:rPr lang="en-ID" sz="1600" b="1" dirty="0"/>
              <a:t> </a:t>
            </a:r>
            <a:r>
              <a:rPr lang="en-ID" sz="1600" b="1" dirty="0" err="1"/>
              <a:t>akses</a:t>
            </a:r>
            <a:r>
              <a:rPr lang="en-ID" sz="1600" b="1" dirty="0"/>
              <a:t> </a:t>
            </a:r>
            <a:r>
              <a:rPr lang="en-ID" sz="1600" b="1" dirty="0" err="1"/>
              <a:t>dari</a:t>
            </a:r>
            <a:r>
              <a:rPr lang="en-ID" sz="1600" b="1" dirty="0"/>
              <a:t> </a:t>
            </a:r>
            <a:r>
              <a:rPr lang="en-ID" sz="1600" b="1" dirty="0" err="1"/>
              <a:t>luar</a:t>
            </a:r>
            <a:r>
              <a:rPr lang="en-ID" sz="1600" b="1" dirty="0"/>
              <a:t> </a:t>
            </a:r>
            <a:r>
              <a:rPr lang="en-ID" sz="1600" b="1" dirty="0" err="1"/>
              <a:t>wilayah</a:t>
            </a:r>
            <a:r>
              <a:rPr lang="en-ID" sz="1600" b="1" dirty="0"/>
              <a:t> </a:t>
            </a:r>
            <a:r>
              <a:rPr lang="en-ID" sz="1600" b="1" dirty="0" err="1"/>
              <a:t>hingga</a:t>
            </a:r>
            <a:r>
              <a:rPr lang="en-ID" sz="1600" b="1" dirty="0"/>
              <a:t> </a:t>
            </a:r>
            <a:r>
              <a:rPr lang="en-ID" sz="1600" b="1" dirty="0" err="1"/>
              <a:t>masuk</a:t>
            </a:r>
            <a:r>
              <a:rPr lang="en-ID" sz="1600" b="1" dirty="0"/>
              <a:t> </a:t>
            </a:r>
            <a:r>
              <a:rPr lang="en-ID" sz="1600" b="1" dirty="0" err="1"/>
              <a:t>jauh</a:t>
            </a:r>
            <a:r>
              <a:rPr lang="en-ID" sz="1600" b="1" dirty="0"/>
              <a:t> </a:t>
            </a:r>
            <a:r>
              <a:rPr lang="en-ID" sz="1600" b="1" dirty="0" err="1"/>
              <a:t>ke</a:t>
            </a:r>
            <a:r>
              <a:rPr lang="en-ID" sz="1600" b="1" dirty="0"/>
              <a:t> </a:t>
            </a:r>
            <a:r>
              <a:rPr lang="en-ID" sz="1600" b="1" dirty="0" err="1"/>
              <a:t>pedalaman</a:t>
            </a:r>
            <a:r>
              <a:rPr lang="en-ID" sz="1400" dirty="0"/>
              <a:t> yang </a:t>
            </a:r>
            <a:r>
              <a:rPr lang="en-ID" sz="1400" dirty="0" err="1"/>
              <a:t>menjadi</a:t>
            </a:r>
            <a:r>
              <a:rPr lang="en-ID" sz="1400" dirty="0"/>
              <a:t> </a:t>
            </a:r>
            <a:r>
              <a:rPr lang="en-ID" sz="1400" dirty="0" err="1"/>
              <a:t>wilayah</a:t>
            </a:r>
            <a:r>
              <a:rPr lang="en-ID" sz="1400" dirty="0"/>
              <a:t> </a:t>
            </a:r>
            <a:r>
              <a:rPr lang="en-ID" sz="1400" dirty="0" err="1"/>
              <a:t>pendukung</a:t>
            </a:r>
            <a:r>
              <a:rPr lang="en-ID" sz="1400" dirty="0"/>
              <a:t> (</a:t>
            </a:r>
            <a:r>
              <a:rPr lang="en-ID" sz="1400" b="1" i="1" dirty="0"/>
              <a:t>hinterland</a:t>
            </a:r>
            <a:r>
              <a:rPr lang="en-ID" sz="1400" i="1" dirty="0"/>
              <a:t>). </a:t>
            </a:r>
            <a:r>
              <a:rPr lang="en-ID" sz="1400" dirty="0"/>
              <a:t>Hal </a:t>
            </a:r>
            <a:r>
              <a:rPr lang="en-ID" sz="1400" dirty="0" err="1"/>
              <a:t>ini</a:t>
            </a:r>
            <a:r>
              <a:rPr lang="en-ID" sz="1400" dirty="0"/>
              <a:t> yang </a:t>
            </a:r>
            <a:r>
              <a:rPr lang="en-ID" sz="1400" dirty="0" err="1"/>
              <a:t>terbentuknya</a:t>
            </a:r>
            <a:r>
              <a:rPr lang="en-ID" sz="1400" dirty="0"/>
              <a:t> </a:t>
            </a:r>
            <a:r>
              <a:rPr lang="en-ID" sz="1400" dirty="0" err="1"/>
              <a:t>kota</a:t>
            </a:r>
            <a:r>
              <a:rPr lang="en-ID" sz="1400" dirty="0"/>
              <a:t> </a:t>
            </a:r>
            <a:r>
              <a:rPr lang="en-ID" sz="1400" dirty="0" err="1"/>
              <a:t>pelabuhan</a:t>
            </a:r>
            <a:r>
              <a:rPr lang="en-ID" sz="1400" dirty="0"/>
              <a:t>, di mana </a:t>
            </a:r>
            <a:r>
              <a:rPr lang="en-ID" sz="1400" dirty="0" err="1"/>
              <a:t>banyak</a:t>
            </a:r>
            <a:r>
              <a:rPr lang="en-ID" sz="1400" dirty="0"/>
              <a:t> </a:t>
            </a:r>
            <a:r>
              <a:rPr lang="en-ID" sz="1400" dirty="0" err="1"/>
              <a:t>kota</a:t>
            </a:r>
            <a:r>
              <a:rPr lang="en-ID" sz="1400" dirty="0"/>
              <a:t> </a:t>
            </a:r>
            <a:r>
              <a:rPr lang="en-ID" sz="1400" dirty="0" err="1"/>
              <a:t>pelabuhan</a:t>
            </a:r>
            <a:r>
              <a:rPr lang="en-ID" sz="1400" dirty="0"/>
              <a:t> di dunia </a:t>
            </a:r>
            <a:r>
              <a:rPr lang="en-ID" sz="1400" dirty="0" err="1"/>
              <a:t>tetap</a:t>
            </a:r>
            <a:r>
              <a:rPr lang="en-ID" sz="1400" dirty="0"/>
              <a:t> </a:t>
            </a:r>
            <a:r>
              <a:rPr lang="en-ID" sz="1400" dirty="0" err="1"/>
              <a:t>bertahan</a:t>
            </a:r>
            <a:r>
              <a:rPr lang="en-ID" sz="1400" dirty="0"/>
              <a:t> </a:t>
            </a:r>
            <a:r>
              <a:rPr lang="en-ID" sz="1400" dirty="0" err="1"/>
              <a:t>hingga</a:t>
            </a:r>
            <a:r>
              <a:rPr lang="en-ID" sz="1400" dirty="0"/>
              <a:t> </a:t>
            </a:r>
            <a:r>
              <a:rPr lang="en-ID" sz="1400" dirty="0" err="1"/>
              <a:t>saat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. </a:t>
            </a:r>
            <a:endParaRPr lang="en-ID" sz="1100" dirty="0">
              <a:solidFill>
                <a:srgbClr val="000000"/>
              </a:solidFill>
            </a:endParaRPr>
          </a:p>
        </p:txBody>
      </p:sp>
      <p:pic>
        <p:nvPicPr>
          <p:cNvPr id="3" name="Graphic 2" descr="Train">
            <a:extLst>
              <a:ext uri="{FF2B5EF4-FFF2-40B4-BE49-F238E27FC236}">
                <a16:creationId xmlns:a16="http://schemas.microsoft.com/office/drawing/2014/main" id="{8F3B4E45-AFAC-48E5-A226-9AFA2D310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38300" y="2574404"/>
            <a:ext cx="914400" cy="91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2BF1F0-56B7-4430-A3EF-363CDCA28BB8}"/>
              </a:ext>
            </a:extLst>
          </p:cNvPr>
          <p:cNvSpPr/>
          <p:nvPr/>
        </p:nvSpPr>
        <p:spPr>
          <a:xfrm>
            <a:off x="2406258" y="2565127"/>
            <a:ext cx="58484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dirty="0" err="1">
                <a:solidFill>
                  <a:srgbClr val="000000"/>
                </a:solidFill>
              </a:rPr>
              <a:t>Sebelum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munculnya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kereta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api</a:t>
            </a:r>
            <a:r>
              <a:rPr lang="en-ID" sz="1400" dirty="0">
                <a:solidFill>
                  <a:srgbClr val="000000"/>
                </a:solidFill>
              </a:rPr>
              <a:t>, </a:t>
            </a:r>
            <a:r>
              <a:rPr lang="en-ID" sz="1600" b="1" dirty="0" err="1">
                <a:solidFill>
                  <a:srgbClr val="000000"/>
                </a:solidFill>
              </a:rPr>
              <a:t>hampir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semua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kota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besar</a:t>
            </a:r>
            <a:r>
              <a:rPr lang="en-ID" sz="1600" b="1" dirty="0">
                <a:solidFill>
                  <a:srgbClr val="000000"/>
                </a:solidFill>
              </a:rPr>
              <a:t> dunia </a:t>
            </a:r>
            <a:r>
              <a:rPr lang="en-ID" sz="1600" b="1" dirty="0" err="1">
                <a:solidFill>
                  <a:srgbClr val="000000"/>
                </a:solidFill>
              </a:rPr>
              <a:t>terletak</a:t>
            </a:r>
            <a:r>
              <a:rPr lang="en-ID" sz="1600" b="1" dirty="0">
                <a:solidFill>
                  <a:srgbClr val="000000"/>
                </a:solidFill>
              </a:rPr>
              <a:t> di </a:t>
            </a:r>
            <a:r>
              <a:rPr lang="en-ID" sz="1600" b="1" dirty="0" err="1">
                <a:solidFill>
                  <a:srgbClr val="000000"/>
                </a:solidFill>
              </a:rPr>
              <a:t>tepi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kawasan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perairan</a:t>
            </a:r>
            <a:r>
              <a:rPr lang="en-ID" sz="1400" dirty="0">
                <a:solidFill>
                  <a:srgbClr val="000000"/>
                </a:solidFill>
              </a:rPr>
              <a:t>, </a:t>
            </a:r>
            <a:r>
              <a:rPr lang="en-ID" sz="1400" dirty="0" err="1">
                <a:solidFill>
                  <a:srgbClr val="000000"/>
                </a:solidFill>
              </a:rPr>
              <a:t>baik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sungai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maupun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laut</a:t>
            </a:r>
            <a:r>
              <a:rPr lang="en-ID" sz="1400" dirty="0">
                <a:solidFill>
                  <a:srgbClr val="000000"/>
                </a:solidFill>
              </a:rPr>
              <a:t>. </a:t>
            </a:r>
            <a:endParaRPr lang="en-ID" sz="1400" dirty="0"/>
          </a:p>
        </p:txBody>
      </p:sp>
      <p:pic>
        <p:nvPicPr>
          <p:cNvPr id="9" name="Graphic 8" descr="Tugboat">
            <a:extLst>
              <a:ext uri="{FF2B5EF4-FFF2-40B4-BE49-F238E27FC236}">
                <a16:creationId xmlns:a16="http://schemas.microsoft.com/office/drawing/2014/main" id="{51E355D4-FF52-45BC-8E48-851AAD2E14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775" y="3611818"/>
            <a:ext cx="914400" cy="914400"/>
          </a:xfrm>
          <a:prstGeom prst="rect">
            <a:avLst/>
          </a:prstGeom>
        </p:spPr>
      </p:pic>
      <p:pic>
        <p:nvPicPr>
          <p:cNvPr id="12" name="Graphic 11" descr="City">
            <a:extLst>
              <a:ext uri="{FF2B5EF4-FFF2-40B4-BE49-F238E27FC236}">
                <a16:creationId xmlns:a16="http://schemas.microsoft.com/office/drawing/2014/main" id="{2D2969C1-24F6-4A42-B476-45611721E6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15694" y="45911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93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127630" y="196530"/>
            <a:ext cx="4648200" cy="990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MODA TRANSPORTASI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2AA7A97-3C21-48B9-BC89-1557812B08C0}"/>
              </a:ext>
            </a:extLst>
          </p:cNvPr>
          <p:cNvSpPr/>
          <p:nvPr/>
        </p:nvSpPr>
        <p:spPr>
          <a:xfrm>
            <a:off x="3496455" y="4486240"/>
            <a:ext cx="5409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dirty="0" err="1">
                <a:solidFill>
                  <a:srgbClr val="000000"/>
                </a:solidFill>
              </a:rPr>
              <a:t>Jika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keempat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hal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tersebut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dipertimbangkan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dengan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baik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maka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sistem</a:t>
            </a:r>
            <a:endParaRPr lang="en-ID" sz="1400" dirty="0">
              <a:solidFill>
                <a:srgbClr val="000000"/>
              </a:solidFill>
            </a:endParaRPr>
          </a:p>
          <a:p>
            <a:r>
              <a:rPr lang="fi-FI" sz="1400" dirty="0">
                <a:solidFill>
                  <a:srgbClr val="000000"/>
                </a:solidFill>
              </a:rPr>
              <a:t>transportasi perkotaan akan mendukung pertumbuhan kota. </a:t>
            </a:r>
            <a:endParaRPr lang="en-ID" sz="14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20F18B1-7EE9-45F0-968C-34500BCEF440}"/>
              </a:ext>
            </a:extLst>
          </p:cNvPr>
          <p:cNvGrpSpPr/>
          <p:nvPr/>
        </p:nvGrpSpPr>
        <p:grpSpPr>
          <a:xfrm>
            <a:off x="39971" y="-17429"/>
            <a:ext cx="877604" cy="1261189"/>
            <a:chOff x="144556" y="1052148"/>
            <a:chExt cx="1121396" cy="1584216"/>
          </a:xfrm>
        </p:grpSpPr>
        <p:pic>
          <p:nvPicPr>
            <p:cNvPr id="18" name="Graphic 17" descr="Train">
              <a:extLst>
                <a:ext uri="{FF2B5EF4-FFF2-40B4-BE49-F238E27FC236}">
                  <a16:creationId xmlns:a16="http://schemas.microsoft.com/office/drawing/2014/main" id="{A18DA337-D9CF-45B1-896D-0FEF166D8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4556" y="1629685"/>
              <a:ext cx="587897" cy="587897"/>
            </a:xfrm>
            <a:prstGeom prst="rect">
              <a:avLst/>
            </a:prstGeom>
          </p:spPr>
        </p:pic>
        <p:pic>
          <p:nvPicPr>
            <p:cNvPr id="19" name="Graphic 18" descr="Bus">
              <a:extLst>
                <a:ext uri="{FF2B5EF4-FFF2-40B4-BE49-F238E27FC236}">
                  <a16:creationId xmlns:a16="http://schemas.microsoft.com/office/drawing/2014/main" id="{866A81BD-A1FD-43BC-844D-6823CB3A5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2490" y="1676338"/>
              <a:ext cx="533462" cy="533462"/>
            </a:xfrm>
            <a:prstGeom prst="rect">
              <a:avLst/>
            </a:prstGeom>
          </p:spPr>
        </p:pic>
        <p:pic>
          <p:nvPicPr>
            <p:cNvPr id="29" name="Graphic 28" descr="Taxi">
              <a:extLst>
                <a:ext uri="{FF2B5EF4-FFF2-40B4-BE49-F238E27FC236}">
                  <a16:creationId xmlns:a16="http://schemas.microsoft.com/office/drawing/2014/main" id="{DDFBA39D-AC15-4D5E-AD45-497A30F71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53335" y="1052148"/>
              <a:ext cx="912617" cy="912617"/>
            </a:xfrm>
            <a:prstGeom prst="rect">
              <a:avLst/>
            </a:prstGeom>
          </p:spPr>
        </p:pic>
        <p:pic>
          <p:nvPicPr>
            <p:cNvPr id="30" name="Graphic 29" descr="Cruise ship">
              <a:extLst>
                <a:ext uri="{FF2B5EF4-FFF2-40B4-BE49-F238E27FC236}">
                  <a16:creationId xmlns:a16="http://schemas.microsoft.com/office/drawing/2014/main" id="{C22BD340-5D62-44AD-A97F-1E2371282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55938" y="1903287"/>
              <a:ext cx="733077" cy="733077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9E0DA1A-C7A3-46E6-88F3-23EC66A34C6B}"/>
              </a:ext>
            </a:extLst>
          </p:cNvPr>
          <p:cNvSpPr/>
          <p:nvPr/>
        </p:nvSpPr>
        <p:spPr>
          <a:xfrm>
            <a:off x="765174" y="1602452"/>
            <a:ext cx="5711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srgbClr val="000000"/>
                </a:solidFill>
              </a:rPr>
              <a:t>Setiap perubahan yang terjadi pada sistem transportasi kota akan </a:t>
            </a:r>
            <a:r>
              <a:rPr lang="es-ES" dirty="0" err="1">
                <a:solidFill>
                  <a:srgbClr val="000000"/>
                </a:solidFill>
              </a:rPr>
              <a:t>mengubah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pola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pemanfaatan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lahan</a:t>
            </a:r>
            <a:r>
              <a:rPr lang="es-ES" dirty="0">
                <a:solidFill>
                  <a:srgbClr val="000000"/>
                </a:solidFill>
              </a:rPr>
              <a:t>. </a:t>
            </a:r>
            <a:endParaRPr lang="en-ID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AC599CC-62D4-4710-8D3D-FEAC1960C9E6}"/>
              </a:ext>
            </a:extLst>
          </p:cNvPr>
          <p:cNvSpPr/>
          <p:nvPr/>
        </p:nvSpPr>
        <p:spPr>
          <a:xfrm>
            <a:off x="924201" y="2613246"/>
            <a:ext cx="1597025" cy="15970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AE4DCD-D85A-44FA-9EF0-28B980476BBE}"/>
              </a:ext>
            </a:extLst>
          </p:cNvPr>
          <p:cNvSpPr/>
          <p:nvPr/>
        </p:nvSpPr>
        <p:spPr>
          <a:xfrm>
            <a:off x="622714" y="3127269"/>
            <a:ext cx="2294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trip generation model </a:t>
            </a:r>
            <a:endParaRPr lang="en-ID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467404-CDCC-4585-BE45-A8DCDE81AB6F}"/>
              </a:ext>
            </a:extLst>
          </p:cNvPr>
          <p:cNvSpPr txBox="1"/>
          <p:nvPr/>
        </p:nvSpPr>
        <p:spPr>
          <a:xfrm>
            <a:off x="3054626" y="241359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cs typeface="Aharoni" panose="02010803020104030203" pitchFamily="2" charset="-79"/>
              </a:rPr>
              <a:t>01</a:t>
            </a:r>
            <a:endParaRPr lang="en-ID" dirty="0">
              <a:cs typeface="Aharoni" panose="02010803020104030203" pitchFamily="2" charset="-79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E7BF01-DCDD-4EA3-B07A-B23B9B741937}"/>
              </a:ext>
            </a:extLst>
          </p:cNvPr>
          <p:cNvSpPr/>
          <p:nvPr/>
        </p:nvSpPr>
        <p:spPr>
          <a:xfrm>
            <a:off x="3458356" y="2444376"/>
            <a:ext cx="53493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dirty="0" err="1">
                <a:solidFill>
                  <a:srgbClr val="000000"/>
                </a:solidFill>
              </a:rPr>
              <a:t>Mengidentifikasi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berapa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jumlah</a:t>
            </a:r>
            <a:r>
              <a:rPr lang="en-ID" sz="1400" dirty="0">
                <a:solidFill>
                  <a:srgbClr val="000000"/>
                </a:solidFill>
              </a:rPr>
              <a:t> orang yang </a:t>
            </a:r>
            <a:r>
              <a:rPr lang="en-ID" sz="1400" dirty="0" err="1">
                <a:solidFill>
                  <a:srgbClr val="000000"/>
                </a:solidFill>
              </a:rPr>
              <a:t>akan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melakukan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perjalanan</a:t>
            </a:r>
            <a:endParaRPr lang="en-ID" sz="1400" dirty="0">
              <a:solidFill>
                <a:srgbClr val="00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20E96C-7B44-40BF-AA7C-3190EC8DBDD0}"/>
              </a:ext>
            </a:extLst>
          </p:cNvPr>
          <p:cNvSpPr txBox="1"/>
          <p:nvPr/>
        </p:nvSpPr>
        <p:spPr>
          <a:xfrm>
            <a:off x="3054626" y="288035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cs typeface="Aharoni" panose="02010803020104030203" pitchFamily="2" charset="-79"/>
              </a:rPr>
              <a:t>02</a:t>
            </a:r>
            <a:endParaRPr lang="en-ID" dirty="0">
              <a:cs typeface="Aharoni" panose="02010803020104030203" pitchFamily="2" charset="-79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B7BA19-ED78-4E93-8FC3-B048AF3256BA}"/>
              </a:ext>
            </a:extLst>
          </p:cNvPr>
          <p:cNvSpPr/>
          <p:nvPr/>
        </p:nvSpPr>
        <p:spPr>
          <a:xfrm>
            <a:off x="3496456" y="2885454"/>
            <a:ext cx="53112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dirty="0" err="1">
                <a:solidFill>
                  <a:srgbClr val="000000"/>
                </a:solidFill>
              </a:rPr>
              <a:t>Mengidentifikasi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dari</a:t>
            </a:r>
            <a:r>
              <a:rPr lang="en-ID" sz="1400" dirty="0">
                <a:solidFill>
                  <a:srgbClr val="000000"/>
                </a:solidFill>
              </a:rPr>
              <a:t> mana dan </a:t>
            </a:r>
            <a:r>
              <a:rPr lang="en-ID" sz="1400" dirty="0" err="1">
                <a:solidFill>
                  <a:srgbClr val="000000"/>
                </a:solidFill>
              </a:rPr>
              <a:t>akan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kemana</a:t>
            </a:r>
            <a:r>
              <a:rPr lang="en-ID" sz="1400" dirty="0">
                <a:solidFill>
                  <a:srgbClr val="000000"/>
                </a:solidFill>
              </a:rPr>
              <a:t> orang yang </a:t>
            </a:r>
            <a:r>
              <a:rPr lang="en-ID" sz="1400" dirty="0" err="1">
                <a:solidFill>
                  <a:srgbClr val="000000"/>
                </a:solidFill>
              </a:rPr>
              <a:t>melakukan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</a:p>
          <a:p>
            <a:r>
              <a:rPr lang="en-ID" sz="1400" dirty="0" err="1">
                <a:solidFill>
                  <a:srgbClr val="000000"/>
                </a:solidFill>
              </a:rPr>
              <a:t>perjalanan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tersebut</a:t>
            </a:r>
            <a:endParaRPr lang="en-ID" sz="1400" dirty="0">
              <a:solidFill>
                <a:srgbClr val="00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7DDD1A-8427-44BA-87F4-D4B58EFB5B05}"/>
              </a:ext>
            </a:extLst>
          </p:cNvPr>
          <p:cNvSpPr txBox="1"/>
          <p:nvPr/>
        </p:nvSpPr>
        <p:spPr>
          <a:xfrm>
            <a:off x="3054626" y="3430622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cs typeface="Aharoni" panose="02010803020104030203" pitchFamily="2" charset="-79"/>
              </a:rPr>
              <a:t>03</a:t>
            </a:r>
            <a:endParaRPr lang="en-ID" dirty="0">
              <a:cs typeface="Aharoni" panose="02010803020104030203" pitchFamily="2" charset="-79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09E746-F01D-4E47-A039-9905954B32C4}"/>
              </a:ext>
            </a:extLst>
          </p:cNvPr>
          <p:cNvSpPr txBox="1"/>
          <p:nvPr/>
        </p:nvSpPr>
        <p:spPr>
          <a:xfrm>
            <a:off x="3054626" y="3881107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cs typeface="Aharoni" panose="02010803020104030203" pitchFamily="2" charset="-79"/>
              </a:rPr>
              <a:t>04</a:t>
            </a:r>
            <a:endParaRPr lang="en-ID" dirty="0">
              <a:cs typeface="Aharoni" panose="02010803020104030203" pitchFamily="2" charset="-79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58CC32-E7A8-412B-B843-DB64573D6FBC}"/>
              </a:ext>
            </a:extLst>
          </p:cNvPr>
          <p:cNvSpPr txBox="1"/>
          <p:nvPr/>
        </p:nvSpPr>
        <p:spPr>
          <a:xfrm>
            <a:off x="3054626" y="4474302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cs typeface="Aharoni" panose="02010803020104030203" pitchFamily="2" charset="-79"/>
              </a:rPr>
              <a:t>05</a:t>
            </a:r>
            <a:endParaRPr lang="en-ID" dirty="0">
              <a:cs typeface="Aharoni" panose="02010803020104030203" pitchFamily="2" charset="-79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C7E847-D70F-4238-997A-A2EAA7284512}"/>
              </a:ext>
            </a:extLst>
          </p:cNvPr>
          <p:cNvSpPr/>
          <p:nvPr/>
        </p:nvSpPr>
        <p:spPr>
          <a:xfrm>
            <a:off x="3501617" y="3462269"/>
            <a:ext cx="31733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>
                <a:solidFill>
                  <a:srgbClr val="000000"/>
                </a:solidFill>
              </a:rPr>
              <a:t>Lewat jalur mana orang akan berpergian;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946EC8-1755-422F-ACEB-84DF3E0E9B03}"/>
              </a:ext>
            </a:extLst>
          </p:cNvPr>
          <p:cNvSpPr/>
          <p:nvPr/>
        </p:nvSpPr>
        <p:spPr>
          <a:xfrm>
            <a:off x="3503220" y="3886685"/>
            <a:ext cx="5409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dirty="0" err="1">
                <a:solidFill>
                  <a:srgbClr val="000000"/>
                </a:solidFill>
              </a:rPr>
              <a:t>Mempertimbangkan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dengan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moda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transportasi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apa</a:t>
            </a:r>
            <a:r>
              <a:rPr lang="en-ID" sz="1400" dirty="0">
                <a:solidFill>
                  <a:srgbClr val="000000"/>
                </a:solidFill>
              </a:rPr>
              <a:t> orang </a:t>
            </a:r>
            <a:r>
              <a:rPr lang="en-ID" sz="1400" dirty="0" err="1">
                <a:solidFill>
                  <a:srgbClr val="000000"/>
                </a:solidFill>
              </a:rPr>
              <a:t>akan</a:t>
            </a:r>
            <a:r>
              <a:rPr lang="en-ID" sz="1400" dirty="0">
                <a:solidFill>
                  <a:srgbClr val="000000"/>
                </a:solidFill>
              </a:rPr>
              <a:t> </a:t>
            </a:r>
            <a:r>
              <a:rPr lang="en-ID" sz="1400" dirty="0" err="1">
                <a:solidFill>
                  <a:srgbClr val="000000"/>
                </a:solidFill>
              </a:rPr>
              <a:t>bepergian</a:t>
            </a:r>
            <a:r>
              <a:rPr lang="en-ID" sz="14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8C5F13-E6FE-497B-868A-E3E3E7A549F1}"/>
              </a:ext>
            </a:extLst>
          </p:cNvPr>
          <p:cNvSpPr/>
          <p:nvPr/>
        </p:nvSpPr>
        <p:spPr>
          <a:xfrm>
            <a:off x="857365" y="5021637"/>
            <a:ext cx="62292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dirty="0" err="1">
                <a:solidFill>
                  <a:srgbClr val="000000"/>
                </a:solidFill>
              </a:rPr>
              <a:t>Jika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keempat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hal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tersebut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dipertimbangkan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dengan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baik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maka</a:t>
            </a:r>
            <a:r>
              <a:rPr lang="en-ID" sz="1600" dirty="0">
                <a:solidFill>
                  <a:srgbClr val="000000"/>
                </a:solidFill>
              </a:rPr>
              <a:t> </a:t>
            </a:r>
            <a:r>
              <a:rPr lang="en-ID" sz="1600" dirty="0" err="1">
                <a:solidFill>
                  <a:srgbClr val="000000"/>
                </a:solidFill>
              </a:rPr>
              <a:t>sistem</a:t>
            </a:r>
            <a:endParaRPr lang="en-ID" sz="1600" dirty="0">
              <a:solidFill>
                <a:srgbClr val="000000"/>
              </a:solidFill>
            </a:endParaRPr>
          </a:p>
          <a:p>
            <a:r>
              <a:rPr lang="fi-FI" sz="1600" dirty="0">
                <a:solidFill>
                  <a:srgbClr val="000000"/>
                </a:solidFill>
              </a:rPr>
              <a:t>transportasi perkotaan akan mendukung pertumbuhan kota. </a:t>
            </a: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268159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371300"/>
            <a:ext cx="9136626" cy="48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46482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UKURAN KOTA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Oval 7"/>
          <p:cNvSpPr/>
          <p:nvPr/>
        </p:nvSpPr>
        <p:spPr>
          <a:xfrm>
            <a:off x="304800" y="1173900"/>
            <a:ext cx="1905000" cy="1905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UKURAN ATAU LUAS KOTA </a:t>
            </a:r>
            <a:endParaRPr lang="id-ID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438400" y="1324016"/>
            <a:ext cx="1600200" cy="5334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4187618" y="1389253"/>
            <a:ext cx="4632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RATA-RATA DIBEDAKAN BERDASARKAN SKALANYA SAJA</a:t>
            </a:r>
            <a:endParaRPr lang="id-ID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964536" y="1973410"/>
            <a:ext cx="0" cy="5383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2507" y="4781974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SKALA </a:t>
            </a:r>
            <a:endParaRPr lang="id-ID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cxnSp>
        <p:nvCxnSpPr>
          <p:cNvPr id="16" name="Straight Arrow Connector 15"/>
          <p:cNvCxnSpPr>
            <a:cxnSpLocks/>
            <a:stCxn id="15" idx="3"/>
          </p:cNvCxnSpPr>
          <p:nvPr/>
        </p:nvCxnSpPr>
        <p:spPr>
          <a:xfrm>
            <a:off x="1210660" y="4966640"/>
            <a:ext cx="4416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52288" y="4791185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MAKRO (KOTA)</a:t>
            </a:r>
            <a:endParaRPr lang="id-ID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3903" y="2845864"/>
            <a:ext cx="20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MIKRO (RUMAH)</a:t>
            </a:r>
            <a:endParaRPr lang="id-ID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0864FB-C8B8-47C6-B160-4C1A725F12F1}"/>
              </a:ext>
            </a:extLst>
          </p:cNvPr>
          <p:cNvSpPr/>
          <p:nvPr/>
        </p:nvSpPr>
        <p:spPr>
          <a:xfrm>
            <a:off x="1930186" y="3337757"/>
            <a:ext cx="7144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ID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prinsip-prinsip</a:t>
            </a:r>
            <a:r>
              <a:rPr lang="en-ID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arsitekturalnya</a:t>
            </a:r>
            <a:r>
              <a:rPr lang="en-ID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sebenarnya</a:t>
            </a:r>
            <a:r>
              <a:rPr lang="en-ID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ID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ID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8949E9-ADC4-42E0-9073-67292BA49E1C}"/>
              </a:ext>
            </a:extLst>
          </p:cNvPr>
          <p:cNvSpPr/>
          <p:nvPr/>
        </p:nvSpPr>
        <p:spPr>
          <a:xfrm>
            <a:off x="228600" y="3885257"/>
            <a:ext cx="922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srgbClr val="000000"/>
                </a:solidFill>
              </a:rPr>
              <a:t>sangat penting dilakukan dalam </a:t>
            </a:r>
            <a:r>
              <a:rPr lang="en-ID" dirty="0" err="1">
                <a:solidFill>
                  <a:srgbClr val="000000"/>
                </a:solidFill>
              </a:rPr>
              <a:t>perancangan</a:t>
            </a:r>
            <a:r>
              <a:rPr lang="en-ID" dirty="0">
                <a:solidFill>
                  <a:srgbClr val="000000"/>
                </a:solidFill>
              </a:rPr>
              <a:t>, </a:t>
            </a:r>
            <a:r>
              <a:rPr lang="en-ID" dirty="0" err="1">
                <a:solidFill>
                  <a:srgbClr val="000000"/>
                </a:solidFill>
              </a:rPr>
              <a:t>karena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banyak</a:t>
            </a:r>
            <a:r>
              <a:rPr lang="en-ID" dirty="0">
                <a:solidFill>
                  <a:srgbClr val="000000"/>
                </a:solidFill>
              </a:rPr>
              <a:t> yang </a:t>
            </a:r>
            <a:r>
              <a:rPr lang="en-ID" dirty="0" err="1">
                <a:solidFill>
                  <a:srgbClr val="000000"/>
                </a:solidFill>
              </a:rPr>
              <a:t>menganggap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prinsip-prinsip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arsitektur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hanya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berlaku</a:t>
            </a:r>
            <a:r>
              <a:rPr lang="en-ID" dirty="0">
                <a:solidFill>
                  <a:srgbClr val="000000"/>
                </a:solidFill>
              </a:rPr>
              <a:t> pada </a:t>
            </a:r>
            <a:r>
              <a:rPr lang="en-ID" dirty="0" err="1">
                <a:solidFill>
                  <a:srgbClr val="000000"/>
                </a:solidFill>
              </a:rPr>
              <a:t>skala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mikro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saja</a:t>
            </a:r>
            <a:r>
              <a:rPr lang="en-ID" dirty="0">
                <a:solidFill>
                  <a:srgbClr val="000000"/>
                </a:solidFill>
              </a:rPr>
              <a:t> dan </a:t>
            </a:r>
            <a:r>
              <a:rPr lang="en-ID" dirty="0" err="1">
                <a:solidFill>
                  <a:srgbClr val="000000"/>
                </a:solidFill>
              </a:rPr>
              <a:t>kurang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memperhatikan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skala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makro</a:t>
            </a:r>
            <a:r>
              <a:rPr lang="en-ID" dirty="0">
                <a:solidFill>
                  <a:srgbClr val="000000"/>
                </a:solidFill>
              </a:rPr>
              <a:t>.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61BCA40-0346-4C73-87DE-6C8C6EDEBC45}"/>
              </a:ext>
            </a:extLst>
          </p:cNvPr>
          <p:cNvCxnSpPr>
            <a:cxnSpLocks/>
          </p:cNvCxnSpPr>
          <p:nvPr/>
        </p:nvCxnSpPr>
        <p:spPr>
          <a:xfrm>
            <a:off x="1257300" y="3156160"/>
            <a:ext cx="0" cy="7290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D5F61673-7F5A-4F79-ADB7-309B9E35D151}"/>
              </a:ext>
            </a:extLst>
          </p:cNvPr>
          <p:cNvSpPr/>
          <p:nvPr/>
        </p:nvSpPr>
        <p:spPr>
          <a:xfrm>
            <a:off x="3505205" y="4781974"/>
            <a:ext cx="5943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050" b="1" dirty="0" err="1">
                <a:solidFill>
                  <a:srgbClr val="000000"/>
                </a:solidFill>
              </a:rPr>
              <a:t>bukan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050" dirty="0" err="1">
                <a:solidFill>
                  <a:srgbClr val="000000"/>
                </a:solidFill>
              </a:rPr>
              <a:t>sesuatu</a:t>
            </a:r>
            <a:r>
              <a:rPr lang="en-ID" sz="1050" dirty="0">
                <a:solidFill>
                  <a:srgbClr val="000000"/>
                </a:solidFill>
              </a:rPr>
              <a:t> yang </a:t>
            </a:r>
            <a:r>
              <a:rPr lang="en-ID" sz="1600" b="1" dirty="0" err="1">
                <a:solidFill>
                  <a:srgbClr val="000000"/>
                </a:solidFill>
              </a:rPr>
              <a:t>abstrak</a:t>
            </a:r>
            <a:r>
              <a:rPr lang="en-ID" sz="1050" dirty="0">
                <a:solidFill>
                  <a:srgbClr val="000000"/>
                </a:solidFill>
              </a:rPr>
              <a:t> di </a:t>
            </a:r>
            <a:r>
              <a:rPr lang="en-ID" sz="1050" dirty="0" err="1">
                <a:solidFill>
                  <a:srgbClr val="000000"/>
                </a:solidFill>
              </a:rPr>
              <a:t>luar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050" dirty="0" err="1">
                <a:solidFill>
                  <a:srgbClr val="000000"/>
                </a:solidFill>
              </a:rPr>
              <a:t>jangkauan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050" dirty="0" err="1">
                <a:solidFill>
                  <a:srgbClr val="000000"/>
                </a:solidFill>
              </a:rPr>
              <a:t>pemikiran</a:t>
            </a:r>
            <a:r>
              <a:rPr lang="en-ID" sz="1050" dirty="0">
                <a:solidFill>
                  <a:srgbClr val="000000"/>
                </a:solidFill>
              </a:rPr>
              <a:t> orang, </a:t>
            </a:r>
            <a:r>
              <a:rPr lang="en-ID" sz="1050" dirty="0" err="1">
                <a:solidFill>
                  <a:srgbClr val="000000"/>
                </a:solidFill>
              </a:rPr>
              <a:t>melainkan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600" b="1" dirty="0" err="1">
                <a:solidFill>
                  <a:srgbClr val="000000"/>
                </a:solidFill>
              </a:rPr>
              <a:t>bersifat</a:t>
            </a:r>
            <a:endParaRPr lang="en-ID" sz="1600" b="1" dirty="0">
              <a:solidFill>
                <a:srgbClr val="000000"/>
              </a:solidFill>
            </a:endParaRPr>
          </a:p>
          <a:p>
            <a:r>
              <a:rPr lang="fi-FI" sz="1600" b="1" dirty="0">
                <a:solidFill>
                  <a:srgbClr val="000000"/>
                </a:solidFill>
              </a:rPr>
              <a:t>nyata sebagai tanda kehidupan perkotaan</a:t>
            </a:r>
            <a:r>
              <a:rPr lang="fi-FI" sz="1050" dirty="0">
                <a:solidFill>
                  <a:srgbClr val="000000"/>
                </a:solidFill>
              </a:rPr>
              <a:t>. </a:t>
            </a:r>
            <a:endParaRPr lang="en-ID" sz="105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C91BC7-AEA2-420F-95B7-7CDC8862404A}"/>
              </a:ext>
            </a:extLst>
          </p:cNvPr>
          <p:cNvSpPr/>
          <p:nvPr/>
        </p:nvSpPr>
        <p:spPr>
          <a:xfrm>
            <a:off x="198783" y="5463554"/>
            <a:ext cx="87630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050" dirty="0">
                <a:solidFill>
                  <a:srgbClr val="000000"/>
                </a:solidFill>
              </a:rPr>
              <a:t>Jika kawasan-kawasan perkotaan </a:t>
            </a:r>
            <a:r>
              <a:rPr lang="fi-FI" sz="1400" b="1" dirty="0">
                <a:solidFill>
                  <a:srgbClr val="000000"/>
                </a:solidFill>
              </a:rPr>
              <a:t>tidak </a:t>
            </a:r>
            <a:r>
              <a:rPr lang="en-ID" sz="1400" b="1" dirty="0" err="1">
                <a:solidFill>
                  <a:srgbClr val="000000"/>
                </a:solidFill>
              </a:rPr>
              <a:t>memiliki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beberapa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prinsip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arsitektural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dalam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skala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makro</a:t>
            </a:r>
            <a:r>
              <a:rPr lang="en-ID" sz="1050" dirty="0">
                <a:solidFill>
                  <a:srgbClr val="000000"/>
                </a:solidFill>
              </a:rPr>
              <a:t>, </a:t>
            </a:r>
            <a:r>
              <a:rPr lang="en-ID" sz="1050" dirty="0" err="1">
                <a:solidFill>
                  <a:srgbClr val="000000"/>
                </a:solidFill>
              </a:rPr>
              <a:t>maka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akan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050" dirty="0" err="1">
                <a:solidFill>
                  <a:srgbClr val="000000"/>
                </a:solidFill>
              </a:rPr>
              <a:t>menimbulkan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</a:p>
          <a:p>
            <a:r>
              <a:rPr lang="en-ID" sz="1050" dirty="0" err="1">
                <a:solidFill>
                  <a:srgbClr val="000000"/>
                </a:solidFill>
              </a:rPr>
              <a:t>masalah</a:t>
            </a:r>
            <a:r>
              <a:rPr lang="en-ID" sz="1050" dirty="0">
                <a:solidFill>
                  <a:srgbClr val="000000"/>
                </a:solidFill>
              </a:rPr>
              <a:t> yang </a:t>
            </a:r>
            <a:r>
              <a:rPr lang="en-ID" sz="1050" dirty="0" err="1">
                <a:solidFill>
                  <a:srgbClr val="000000"/>
                </a:solidFill>
              </a:rPr>
              <a:t>cenderung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400" b="1" dirty="0">
                <a:solidFill>
                  <a:srgbClr val="000000"/>
                </a:solidFill>
              </a:rPr>
              <a:t>fatal </a:t>
            </a:r>
            <a:r>
              <a:rPr lang="en-ID" sz="1400" b="1" dirty="0" err="1">
                <a:solidFill>
                  <a:srgbClr val="000000"/>
                </a:solidFill>
              </a:rPr>
              <a:t>dalam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kehidupan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masyarakat</a:t>
            </a:r>
            <a:r>
              <a:rPr lang="en-ID" sz="1050" dirty="0">
                <a:solidFill>
                  <a:srgbClr val="000000"/>
                </a:solidFill>
              </a:rPr>
              <a:t>. </a:t>
            </a:r>
            <a:r>
              <a:rPr lang="en-ID" sz="1050" dirty="0" err="1">
                <a:solidFill>
                  <a:srgbClr val="000000"/>
                </a:solidFill>
              </a:rPr>
              <a:t>Jika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ukuan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sebuah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kota</a:t>
            </a:r>
            <a:r>
              <a:rPr lang="en-ID" sz="1400" b="1" dirty="0">
                <a:solidFill>
                  <a:srgbClr val="000000"/>
                </a:solidFill>
              </a:rPr>
              <a:t> dan </a:t>
            </a:r>
            <a:r>
              <a:rPr lang="en-ID" sz="1400" b="1" dirty="0" err="1">
                <a:solidFill>
                  <a:srgbClr val="000000"/>
                </a:solidFill>
              </a:rPr>
              <a:t>wilayahnya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tidak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disusun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dengan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menciptakan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ruang-ruang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efektif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melalui</a:t>
            </a:r>
            <a:r>
              <a:rPr lang="en-ID" sz="1400" b="1" dirty="0">
                <a:solidFill>
                  <a:srgbClr val="000000"/>
                </a:solidFill>
              </a:rPr>
              <a:t> organ </a:t>
            </a:r>
            <a:r>
              <a:rPr lang="en-ID" sz="1400" b="1" dirty="0" err="1">
                <a:solidFill>
                  <a:srgbClr val="000000"/>
                </a:solidFill>
              </a:rPr>
              <a:t>isasi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ruang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kota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berdasarkan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hierarki-hierarki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tertentur</a:t>
            </a:r>
            <a:r>
              <a:rPr lang="en-ID" sz="1050" dirty="0">
                <a:solidFill>
                  <a:srgbClr val="000000"/>
                </a:solidFill>
              </a:rPr>
              <a:t>, </a:t>
            </a:r>
            <a:r>
              <a:rPr lang="en-ID" sz="1050" dirty="0" err="1">
                <a:solidFill>
                  <a:srgbClr val="000000"/>
                </a:solidFill>
              </a:rPr>
              <a:t>maka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kualitas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identitas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masyarakat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perkotaan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050" dirty="0" err="1">
                <a:solidFill>
                  <a:srgbClr val="000000"/>
                </a:solidFill>
              </a:rPr>
              <a:t>terhadap</a:t>
            </a:r>
            <a:r>
              <a:rPr lang="en-ID" sz="1050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tempat</a:t>
            </a:r>
            <a:r>
              <a:rPr lang="en-ID" sz="1400" b="1" dirty="0">
                <a:solidFill>
                  <a:srgbClr val="000000"/>
                </a:solidFill>
              </a:rPr>
              <a:t> dan </a:t>
            </a:r>
            <a:r>
              <a:rPr lang="en-ID" sz="1400" b="1" dirty="0" err="1">
                <a:solidFill>
                  <a:srgbClr val="000000"/>
                </a:solidFill>
              </a:rPr>
              <a:t>lingkungannya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akan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menurun</a:t>
            </a:r>
            <a:r>
              <a:rPr lang="en-ID" sz="1400" b="1" dirty="0">
                <a:solidFill>
                  <a:srgbClr val="000000"/>
                </a:solidFill>
              </a:rPr>
              <a:t>. </a:t>
            </a:r>
            <a:endParaRPr lang="en-ID" sz="105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EC64F6-7AE4-4D9D-8016-305C6A0C9B10}"/>
              </a:ext>
            </a:extLst>
          </p:cNvPr>
          <p:cNvSpPr txBox="1"/>
          <p:nvPr/>
        </p:nvSpPr>
        <p:spPr>
          <a:xfrm>
            <a:off x="4610100" y="2511726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SKALA </a:t>
            </a:r>
            <a:endParaRPr lang="id-ID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F228872-736D-4777-9DFC-28E9218B2FAA}"/>
              </a:ext>
            </a:extLst>
          </p:cNvPr>
          <p:cNvCxnSpPr>
            <a:cxnSpLocks/>
          </p:cNvCxnSpPr>
          <p:nvPr/>
        </p:nvCxnSpPr>
        <p:spPr>
          <a:xfrm>
            <a:off x="5502275" y="3005937"/>
            <a:ext cx="4416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91F6FDF-8721-4DF4-A63E-A7467247287F}"/>
              </a:ext>
            </a:extLst>
          </p:cNvPr>
          <p:cNvSpPr txBox="1"/>
          <p:nvPr/>
        </p:nvSpPr>
        <p:spPr>
          <a:xfrm>
            <a:off x="5961207" y="2492513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MAKRO (KOTA)</a:t>
            </a:r>
            <a:endParaRPr lang="id-ID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D0A4BD9-FD1D-4127-B9FE-577323E1AA8F}"/>
              </a:ext>
            </a:extLst>
          </p:cNvPr>
          <p:cNvCxnSpPr>
            <a:cxnSpLocks/>
          </p:cNvCxnSpPr>
          <p:nvPr/>
        </p:nvCxnSpPr>
        <p:spPr>
          <a:xfrm>
            <a:off x="5502275" y="2640705"/>
            <a:ext cx="4416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656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78158" y="251375"/>
            <a:ext cx="5248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Aspek</a:t>
            </a:r>
            <a:r>
              <a:rPr lang="en-US" sz="2400" spc="600" dirty="0">
                <a:latin typeface="Aharoni" panose="02010803020104030203" pitchFamily="2" charset="-79"/>
                <a:cs typeface="Aharoni" panose="02010803020104030203" pitchFamily="2" charset="-79"/>
              </a:rPr>
              <a:t> Skala </a:t>
            </a:r>
            <a:r>
              <a:rPr lang="en-US" sz="2400" spc="600" dirty="0" err="1">
                <a:latin typeface="Aharoni" panose="02010803020104030203" pitchFamily="2" charset="-79"/>
                <a:cs typeface="Aharoni" panose="02010803020104030203" pitchFamily="2" charset="-79"/>
              </a:rPr>
              <a:t>Perkotaan</a:t>
            </a:r>
            <a:endParaRPr lang="id-ID" sz="2400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33" name="Picture 9" descr="C:\Users\Super\Downloads\WhatsApp Image 2019-04-29 at 9.02.19 AM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9" t="24199" r="10806" b="52250"/>
          <a:stretch/>
        </p:blipFill>
        <p:spPr bwMode="auto">
          <a:xfrm>
            <a:off x="6104156" y="1905000"/>
            <a:ext cx="3060911" cy="392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Super\Downloads\WhatsApp Image 2019-04-29 at 9.02.19 AM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9" t="2399" r="10806" b="74900"/>
          <a:stretch/>
        </p:blipFill>
        <p:spPr bwMode="auto">
          <a:xfrm>
            <a:off x="12290" y="1290605"/>
            <a:ext cx="3235838" cy="399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971800" y="1404674"/>
            <a:ext cx="2951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KOTA SECARA KESELURUHAN</a:t>
            </a:r>
            <a:endParaRPr lang="id-ID" dirty="0">
              <a:latin typeface="Tw Cen MT" panose="020B0602020104020603" pitchFamily="34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362200" y="158934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5398899" y="3657600"/>
            <a:ext cx="5891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152771" y="3472934"/>
            <a:ext cx="2246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SKALA MAKRO BESAR</a:t>
            </a:r>
          </a:p>
          <a:p>
            <a:r>
              <a:rPr lang="en-US" dirty="0">
                <a:latin typeface="Tw Cen MT" panose="020B0602020104020603" pitchFamily="34" charset="0"/>
              </a:rPr>
              <a:t>(WILAYAH KOTA)</a:t>
            </a:r>
            <a:endParaRPr lang="id-ID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99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26" name="Picture 9" descr="C:\Users\Super\Downloads\WhatsApp Image 2019-04-29 at 9.02.19 AM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9" t="48325" r="10806" b="29033"/>
          <a:stretch/>
        </p:blipFill>
        <p:spPr bwMode="auto">
          <a:xfrm>
            <a:off x="320265" y="1281700"/>
            <a:ext cx="2954142" cy="363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C:\Users\Super\Downloads\WhatsApp Image 2019-04-29 at 9.02.19 AM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9" t="72075" r="10806" b="6391"/>
          <a:stretch/>
        </p:blipFill>
        <p:spPr bwMode="auto">
          <a:xfrm>
            <a:off x="6185749" y="2100023"/>
            <a:ext cx="2862763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274407" y="1490422"/>
            <a:ext cx="58862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67602" y="1305756"/>
            <a:ext cx="3961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SKALA MAKRO KECIL (KAWASAN KOTA)</a:t>
            </a:r>
            <a:endParaRPr lang="id-ID" dirty="0">
              <a:latin typeface="Tw Cen MT" panose="020B0602020104020603" pitchFamily="34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848112" y="3469893"/>
            <a:ext cx="3230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68721" y="3285645"/>
            <a:ext cx="2408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SKALA MIKRO (RUMAH)</a:t>
            </a:r>
            <a:endParaRPr lang="id-ID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34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5575" y="2680"/>
            <a:ext cx="4648200" cy="990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UKURAN KOTA</a:t>
            </a:r>
            <a:endParaRPr lang="id-ID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Oval 6"/>
          <p:cNvSpPr/>
          <p:nvPr/>
        </p:nvSpPr>
        <p:spPr>
          <a:xfrm>
            <a:off x="307975" y="1099436"/>
            <a:ext cx="2353025" cy="221444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Tw Cen MT" panose="020B0602020104020603" pitchFamily="34" charset="0"/>
              </a:rPr>
              <a:t>3 SYARAT UNTUK MENGEMBANGKAN BENTUK KOTA</a:t>
            </a:r>
            <a:endParaRPr lang="id-ID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A571B6-2C1A-4009-AFDC-07C85AF1DF65}"/>
              </a:ext>
            </a:extLst>
          </p:cNvPr>
          <p:cNvGrpSpPr/>
          <p:nvPr/>
        </p:nvGrpSpPr>
        <p:grpSpPr>
          <a:xfrm>
            <a:off x="4983153" y="3038626"/>
            <a:ext cx="1676400" cy="1066800"/>
            <a:chOff x="4495800" y="1524000"/>
            <a:chExt cx="1676400" cy="1066800"/>
          </a:xfrm>
        </p:grpSpPr>
        <p:sp>
          <p:nvSpPr>
            <p:cNvPr id="8" name="Oval 7"/>
            <p:cNvSpPr/>
            <p:nvPr/>
          </p:nvSpPr>
          <p:spPr>
            <a:xfrm>
              <a:off x="4724400" y="1524000"/>
              <a:ext cx="1066800" cy="1066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95800" y="1850611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FLEKSIBILITAS</a:t>
              </a:r>
              <a:endParaRPr lang="id-ID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6764143-C640-465B-AD62-B05102953580}"/>
              </a:ext>
            </a:extLst>
          </p:cNvPr>
          <p:cNvGrpSpPr/>
          <p:nvPr/>
        </p:nvGrpSpPr>
        <p:grpSpPr>
          <a:xfrm>
            <a:off x="4144953" y="1895626"/>
            <a:ext cx="1676400" cy="1440109"/>
            <a:chOff x="5882148" y="2819400"/>
            <a:chExt cx="1676400" cy="1524000"/>
          </a:xfrm>
        </p:grpSpPr>
        <p:sp>
          <p:nvSpPr>
            <p:cNvPr id="24" name="Oval 23"/>
            <p:cNvSpPr/>
            <p:nvPr/>
          </p:nvSpPr>
          <p:spPr>
            <a:xfrm>
              <a:off x="5943600" y="2819400"/>
              <a:ext cx="1524000" cy="1524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882148" y="3387213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KOMPLEKSITAS</a:t>
              </a:r>
              <a:endParaRPr lang="id-ID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50FDF5C-3EE0-4F42-AAFF-640C8C109771}"/>
              </a:ext>
            </a:extLst>
          </p:cNvPr>
          <p:cNvGrpSpPr/>
          <p:nvPr/>
        </p:nvGrpSpPr>
        <p:grpSpPr>
          <a:xfrm>
            <a:off x="3464284" y="828823"/>
            <a:ext cx="1767348" cy="1428761"/>
            <a:chOff x="4139381" y="4114798"/>
            <a:chExt cx="1767348" cy="1428761"/>
          </a:xfrm>
        </p:grpSpPr>
        <p:sp>
          <p:nvSpPr>
            <p:cNvPr id="25" name="Oval 24"/>
            <p:cNvSpPr/>
            <p:nvPr/>
          </p:nvSpPr>
          <p:spPr>
            <a:xfrm>
              <a:off x="4139381" y="4114798"/>
              <a:ext cx="1445312" cy="1428761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230329" y="4615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IDENTITAS</a:t>
              </a:r>
              <a:endParaRPr lang="id-ID" dirty="0"/>
            </a:p>
          </p:txBody>
        </p:sp>
      </p:grp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58DB58B7-3F23-4458-A457-9753697C20A9}"/>
              </a:ext>
            </a:extLst>
          </p:cNvPr>
          <p:cNvSpPr/>
          <p:nvPr/>
        </p:nvSpPr>
        <p:spPr>
          <a:xfrm>
            <a:off x="3044489" y="1895626"/>
            <a:ext cx="304800" cy="571500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1598B8-B8C0-4708-AE48-E46CAC43D9B0}"/>
              </a:ext>
            </a:extLst>
          </p:cNvPr>
          <p:cNvSpPr/>
          <p:nvPr/>
        </p:nvSpPr>
        <p:spPr>
          <a:xfrm>
            <a:off x="6278552" y="1613727"/>
            <a:ext cx="31246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srgbClr val="000000"/>
                </a:solidFill>
              </a:rPr>
              <a:t>Ketiga syarat dapat dikatakan berkualitas bagi sebuah kehidupan kota kalau </a:t>
            </a:r>
            <a:r>
              <a:rPr lang="en-ID" dirty="0" err="1">
                <a:solidFill>
                  <a:srgbClr val="000000"/>
                </a:solidFill>
              </a:rPr>
              <a:t>diperhatikan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secara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terpadu</a:t>
            </a:r>
            <a:r>
              <a:rPr lang="en-ID" dirty="0">
                <a:solidFill>
                  <a:srgbClr val="000000"/>
                </a:solidFill>
              </a:rPr>
              <a:t> (integral). </a:t>
            </a:r>
            <a:endParaRPr lang="en-ID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AD593A-E1C0-4031-8586-E6E76F686E80}"/>
              </a:ext>
            </a:extLst>
          </p:cNvPr>
          <p:cNvSpPr/>
          <p:nvPr/>
        </p:nvSpPr>
        <p:spPr>
          <a:xfrm>
            <a:off x="163858" y="4401139"/>
            <a:ext cx="8877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</a:rPr>
              <a:t>Ukuran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suatu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kota</a:t>
            </a:r>
            <a:r>
              <a:rPr lang="en-ID" dirty="0">
                <a:solidFill>
                  <a:srgbClr val="000000"/>
                </a:solidFill>
              </a:rPr>
              <a:t> juga </a:t>
            </a:r>
            <a:r>
              <a:rPr lang="en-ID" dirty="0" err="1">
                <a:solidFill>
                  <a:srgbClr val="000000"/>
                </a:solidFill>
              </a:rPr>
              <a:t>dapat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ditinjau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dari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ketersediaan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>
                <a:solidFill>
                  <a:srgbClr val="000000"/>
                </a:solidFill>
              </a:rPr>
              <a:t>Kawasan </a:t>
            </a:r>
            <a:r>
              <a:rPr lang="en-ID" b="1" dirty="0" err="1">
                <a:solidFill>
                  <a:srgbClr val="000000"/>
                </a:solidFill>
              </a:rPr>
              <a:t>komersial</a:t>
            </a:r>
            <a:r>
              <a:rPr lang="en-ID" dirty="0" err="1">
                <a:solidFill>
                  <a:srgbClr val="000000"/>
                </a:solidFill>
              </a:rPr>
              <a:t>nya</a:t>
            </a:r>
            <a:r>
              <a:rPr lang="en-ID" dirty="0">
                <a:solidFill>
                  <a:srgbClr val="000000"/>
                </a:solidFill>
              </a:rPr>
              <a:t>,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6D9BE98-72BC-42BC-9D9E-14300FDD662F}"/>
              </a:ext>
            </a:extLst>
          </p:cNvPr>
          <p:cNvCxnSpPr/>
          <p:nvPr/>
        </p:nvCxnSpPr>
        <p:spPr>
          <a:xfrm>
            <a:off x="6477000" y="4760634"/>
            <a:ext cx="0" cy="404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62DF14E-AE98-40AD-95CD-A560775C74A6}"/>
              </a:ext>
            </a:extLst>
          </p:cNvPr>
          <p:cNvSpPr/>
          <p:nvPr/>
        </p:nvSpPr>
        <p:spPr>
          <a:xfrm>
            <a:off x="1905000" y="5127569"/>
            <a:ext cx="68119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b="1" dirty="0" err="1">
                <a:solidFill>
                  <a:srgbClr val="000000"/>
                </a:solidFill>
              </a:rPr>
              <a:t>dilihat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dari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kelengkapan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fungsi-fungsi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bangunan</a:t>
            </a:r>
            <a:r>
              <a:rPr lang="en-ID" sz="1400" b="1" dirty="0">
                <a:solidFill>
                  <a:srgbClr val="000000"/>
                </a:solidFill>
              </a:rPr>
              <a:t> yang </a:t>
            </a:r>
            <a:r>
              <a:rPr lang="en-ID" sz="1400" b="1" dirty="0" err="1">
                <a:solidFill>
                  <a:srgbClr val="000000"/>
                </a:solidFill>
              </a:rPr>
              <a:t>bonafit</a:t>
            </a:r>
            <a:r>
              <a:rPr lang="en-ID" sz="1400" b="1" dirty="0">
                <a:solidFill>
                  <a:srgbClr val="000000"/>
                </a:solidFill>
              </a:rPr>
              <a:t>, </a:t>
            </a:r>
            <a:r>
              <a:rPr lang="en-ID" sz="1400" b="1" dirty="0" err="1">
                <a:solidFill>
                  <a:srgbClr val="000000"/>
                </a:solidFill>
              </a:rPr>
              <a:t>maupun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skala</a:t>
            </a:r>
            <a:r>
              <a:rPr lang="en-ID" sz="1400" b="1" dirty="0">
                <a:solidFill>
                  <a:srgbClr val="000000"/>
                </a:solidFill>
              </a:rPr>
              <a:t> dan </a:t>
            </a:r>
            <a:r>
              <a:rPr lang="en-ID" sz="1400" b="1" dirty="0" err="1">
                <a:solidFill>
                  <a:srgbClr val="000000"/>
                </a:solidFill>
              </a:rPr>
              <a:t>tipe</a:t>
            </a:r>
            <a:endParaRPr lang="en-ID" sz="1400" b="1" dirty="0">
              <a:solidFill>
                <a:srgbClr val="000000"/>
              </a:solidFill>
            </a:endParaRPr>
          </a:p>
          <a:p>
            <a:r>
              <a:rPr lang="en-ID" sz="1400" b="1" dirty="0" err="1">
                <a:solidFill>
                  <a:srgbClr val="000000"/>
                </a:solidFill>
              </a:rPr>
              <a:t>bangunan-bangunan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komersial</a:t>
            </a:r>
            <a:r>
              <a:rPr lang="en-ID" sz="1400" b="1" dirty="0">
                <a:solidFill>
                  <a:srgbClr val="000000"/>
                </a:solidFill>
              </a:rPr>
              <a:t> </a:t>
            </a:r>
            <a:r>
              <a:rPr lang="en-ID" sz="1400" b="1" dirty="0" err="1">
                <a:solidFill>
                  <a:srgbClr val="000000"/>
                </a:solidFill>
              </a:rPr>
              <a:t>tersebut</a:t>
            </a:r>
            <a:r>
              <a:rPr lang="en-ID" sz="1400" b="1" dirty="0">
                <a:solidFill>
                  <a:srgbClr val="000000"/>
                </a:solidFill>
              </a:rPr>
              <a:t>. </a:t>
            </a:r>
            <a:endParaRPr lang="en-ID" sz="1400" b="1" dirty="0"/>
          </a:p>
        </p:txBody>
      </p:sp>
    </p:spTree>
    <p:extLst>
      <p:ext uri="{BB962C8B-B14F-4D97-AF65-F5344CB8AC3E}">
        <p14:creationId xmlns:p14="http://schemas.microsoft.com/office/powerpoint/2010/main" val="401667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5574" y="2680"/>
            <a:ext cx="7312025" cy="990600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DIMENSI WAKTU DALAM KOTA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5B1442-A901-4238-B293-E077DE2EE7F6}"/>
              </a:ext>
            </a:extLst>
          </p:cNvPr>
          <p:cNvSpPr/>
          <p:nvPr/>
        </p:nvSpPr>
        <p:spPr>
          <a:xfrm>
            <a:off x="4413114" y="1828800"/>
            <a:ext cx="36640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</a:rPr>
              <a:t>Berdasarkan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sejarah</a:t>
            </a:r>
            <a:r>
              <a:rPr lang="en-ID" dirty="0">
                <a:solidFill>
                  <a:srgbClr val="000000"/>
                </a:solidFill>
              </a:rPr>
              <a:t>, </a:t>
            </a:r>
            <a:r>
              <a:rPr lang="en-ID" dirty="0" err="1">
                <a:solidFill>
                  <a:srgbClr val="000000"/>
                </a:solidFill>
              </a:rPr>
              <a:t>dapat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diamati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bagaimana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dinamika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kota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dipengaruhi</a:t>
            </a:r>
            <a:r>
              <a:rPr lang="en-ID" b="1" dirty="0">
                <a:solidFill>
                  <a:srgbClr val="000000"/>
                </a:solidFill>
              </a:rPr>
              <a:t> oleh</a:t>
            </a:r>
          </a:p>
          <a:p>
            <a:r>
              <a:rPr lang="en-ID" b="1" dirty="0" err="1">
                <a:solidFill>
                  <a:srgbClr val="000000"/>
                </a:solidFill>
              </a:rPr>
              <a:t>perkembangan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masyarakatnya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dirty="0">
                <a:solidFill>
                  <a:srgbClr val="000000"/>
                </a:solidFill>
              </a:rPr>
              <a:t>dan </a:t>
            </a:r>
            <a:r>
              <a:rPr lang="en-ID" dirty="0" err="1">
                <a:solidFill>
                  <a:srgbClr val="000000"/>
                </a:solidFill>
              </a:rPr>
              <a:t>demikian</a:t>
            </a:r>
            <a:r>
              <a:rPr lang="en-ID" dirty="0">
                <a:solidFill>
                  <a:srgbClr val="000000"/>
                </a:solidFill>
              </a:rPr>
              <a:t> pula </a:t>
            </a:r>
            <a:r>
              <a:rPr lang="en-ID" dirty="0" err="1">
                <a:solidFill>
                  <a:srgbClr val="000000"/>
                </a:solidFill>
              </a:rPr>
              <a:t>sebaliknya</a:t>
            </a:r>
            <a:r>
              <a:rPr lang="en-ID" dirty="0">
                <a:solidFill>
                  <a:srgbClr val="000000"/>
                </a:solidFill>
              </a:rPr>
              <a:t>.</a:t>
            </a:r>
          </a:p>
          <a:p>
            <a:r>
              <a:rPr lang="en-ID" dirty="0" err="1">
                <a:solidFill>
                  <a:srgbClr val="000000"/>
                </a:solidFill>
              </a:rPr>
              <a:t>Dinamika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ini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terjadi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secara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alamiah</a:t>
            </a:r>
            <a:endParaRPr lang="en-ID" dirty="0">
              <a:solidFill>
                <a:srgbClr val="000000"/>
              </a:solidFill>
            </a:endParaRPr>
          </a:p>
          <a:p>
            <a:r>
              <a:rPr lang="en-ID" dirty="0" err="1">
                <a:solidFill>
                  <a:srgbClr val="000000"/>
                </a:solidFill>
              </a:rPr>
              <a:t>karena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masyarakat</a:t>
            </a:r>
            <a:r>
              <a:rPr lang="en-ID" b="1" dirty="0">
                <a:solidFill>
                  <a:srgbClr val="000000"/>
                </a:solidFill>
              </a:rPr>
              <a:t> yang </a:t>
            </a:r>
            <a:r>
              <a:rPr lang="en-ID" b="1" dirty="0" err="1">
                <a:solidFill>
                  <a:srgbClr val="000000"/>
                </a:solidFill>
              </a:rPr>
              <a:t>hidup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selalu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mempunyai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kecenderungan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untuk</a:t>
            </a:r>
            <a:endParaRPr lang="en-ID" b="1" dirty="0">
              <a:solidFill>
                <a:srgbClr val="000000"/>
              </a:solidFill>
            </a:endParaRPr>
          </a:p>
          <a:p>
            <a:r>
              <a:rPr lang="en-ID" b="1" dirty="0" err="1">
                <a:solidFill>
                  <a:srgbClr val="000000"/>
                </a:solidFill>
              </a:rPr>
              <a:t>mengekspresikan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kehidupan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melalui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perkembangannya</a:t>
            </a:r>
            <a:r>
              <a:rPr lang="en-ID" b="1" dirty="0">
                <a:solidFill>
                  <a:srgbClr val="000000"/>
                </a:solidFill>
              </a:rPr>
              <a:t>.</a:t>
            </a:r>
            <a:endParaRPr lang="en-ID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42B66B3-B755-4A3C-A575-0D68D3CFA670}"/>
              </a:ext>
            </a:extLst>
          </p:cNvPr>
          <p:cNvSpPr/>
          <p:nvPr/>
        </p:nvSpPr>
        <p:spPr>
          <a:xfrm>
            <a:off x="158886" y="1164897"/>
            <a:ext cx="25081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000000"/>
                </a:solidFill>
              </a:rPr>
              <a:t>Dinamika kota </a:t>
            </a:r>
            <a:r>
              <a:rPr lang="sv-SE" dirty="0">
                <a:solidFill>
                  <a:srgbClr val="000000"/>
                </a:solidFill>
              </a:rPr>
              <a:t>perlu diperhatikan karena </a:t>
            </a:r>
            <a:r>
              <a:rPr lang="sv-SE" b="1" dirty="0">
                <a:solidFill>
                  <a:srgbClr val="000000"/>
                </a:solidFill>
              </a:rPr>
              <a:t>wujud kota tidak</a:t>
            </a:r>
            <a:r>
              <a:rPr lang="sv-SE" dirty="0">
                <a:solidFill>
                  <a:srgbClr val="000000"/>
                </a:solidFill>
              </a:rPr>
              <a:t> boleh dipandang</a:t>
            </a:r>
          </a:p>
          <a:p>
            <a:r>
              <a:rPr lang="en-ID" dirty="0" err="1">
                <a:solidFill>
                  <a:srgbClr val="000000"/>
                </a:solidFill>
              </a:rPr>
              <a:t>dari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tiga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dimensinya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saja</a:t>
            </a:r>
            <a:r>
              <a:rPr lang="en-ID" dirty="0">
                <a:solidFill>
                  <a:srgbClr val="000000"/>
                </a:solidFill>
              </a:rPr>
              <a:t>, </a:t>
            </a:r>
            <a:r>
              <a:rPr lang="en-ID" dirty="0" err="1">
                <a:solidFill>
                  <a:srgbClr val="000000"/>
                </a:solidFill>
              </a:rPr>
              <a:t>tetapi</a:t>
            </a:r>
            <a:r>
              <a:rPr lang="en-ID" dirty="0">
                <a:solidFill>
                  <a:srgbClr val="000000"/>
                </a:solidFill>
              </a:rPr>
              <a:t> </a:t>
            </a:r>
          </a:p>
          <a:p>
            <a:r>
              <a:rPr lang="en-ID" b="1" dirty="0" err="1">
                <a:solidFill>
                  <a:srgbClr val="000000"/>
                </a:solidFill>
              </a:rPr>
              <a:t>dimensi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waktu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dirty="0">
                <a:solidFill>
                  <a:srgbClr val="000000"/>
                </a:solidFill>
              </a:rPr>
              <a:t>juga </a:t>
            </a:r>
            <a:r>
              <a:rPr lang="en-ID" dirty="0" err="1">
                <a:solidFill>
                  <a:srgbClr val="000000"/>
                </a:solidFill>
              </a:rPr>
              <a:t>menjadi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unsur</a:t>
            </a:r>
            <a:r>
              <a:rPr lang="en-ID" dirty="0">
                <a:solidFill>
                  <a:srgbClr val="000000"/>
                </a:solidFill>
              </a:rPr>
              <a:t> yang </a:t>
            </a:r>
            <a:r>
              <a:rPr lang="en-ID" dirty="0" err="1">
                <a:solidFill>
                  <a:srgbClr val="000000"/>
                </a:solidFill>
              </a:rPr>
              <a:t>sangat</a:t>
            </a:r>
            <a:endParaRPr lang="en-ID" dirty="0">
              <a:solidFill>
                <a:srgbClr val="000000"/>
              </a:solidFill>
            </a:endParaRPr>
          </a:p>
          <a:p>
            <a:r>
              <a:rPr lang="en-ID" b="1" dirty="0" err="1">
                <a:solidFill>
                  <a:srgbClr val="000000"/>
                </a:solidFill>
              </a:rPr>
              <a:t>mempengaruhi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kehidupan</a:t>
            </a:r>
            <a:r>
              <a:rPr lang="en-ID" b="1" dirty="0">
                <a:solidFill>
                  <a:srgbClr val="000000"/>
                </a:solidFill>
              </a:rPr>
              <a:t> di </a:t>
            </a:r>
            <a:r>
              <a:rPr lang="en-ID" b="1" dirty="0" err="1">
                <a:solidFill>
                  <a:srgbClr val="000000"/>
                </a:solidFill>
              </a:rPr>
              <a:t>kota</a:t>
            </a:r>
            <a:r>
              <a:rPr lang="en-ID" b="1" dirty="0">
                <a:solidFill>
                  <a:srgbClr val="000000"/>
                </a:solidFill>
              </a:rPr>
              <a:t>, </a:t>
            </a:r>
            <a:r>
              <a:rPr lang="en-ID" b="1" dirty="0" err="1">
                <a:solidFill>
                  <a:srgbClr val="000000"/>
                </a:solidFill>
              </a:rPr>
              <a:t>khusunya</a:t>
            </a:r>
            <a:r>
              <a:rPr lang="en-ID" b="1" dirty="0">
                <a:solidFill>
                  <a:srgbClr val="000000"/>
                </a:solidFill>
              </a:rPr>
              <a:t> pada masa </a:t>
            </a:r>
            <a:r>
              <a:rPr lang="en-ID" b="1" dirty="0" err="1">
                <a:solidFill>
                  <a:srgbClr val="000000"/>
                </a:solidFill>
              </a:rPr>
              <a:t>kini</a:t>
            </a:r>
            <a:r>
              <a:rPr lang="en-ID" b="1" dirty="0">
                <a:solidFill>
                  <a:srgbClr val="000000"/>
                </a:solidFill>
              </a:rPr>
              <a:t>.</a:t>
            </a:r>
            <a:r>
              <a:rPr lang="en-ID" dirty="0">
                <a:solidFill>
                  <a:srgbClr val="000000"/>
                </a:solidFill>
              </a:rPr>
              <a:t> </a:t>
            </a:r>
            <a:endParaRPr lang="en-ID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174B500-C520-426C-90D9-67E241A0F2FC}"/>
              </a:ext>
            </a:extLst>
          </p:cNvPr>
          <p:cNvCxnSpPr>
            <a:cxnSpLocks/>
          </p:cNvCxnSpPr>
          <p:nvPr/>
        </p:nvCxnSpPr>
        <p:spPr>
          <a:xfrm>
            <a:off x="4495800" y="4691122"/>
            <a:ext cx="4114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266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198079" y="369333"/>
            <a:ext cx="6152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w Cen MT" panose="020B0602020104020603" pitchFamily="34" charset="0"/>
              </a:rPr>
              <a:t>CARA PERKEMBANGAN KOTA</a:t>
            </a:r>
            <a:endParaRPr lang="id-ID" sz="3600" b="1" dirty="0">
              <a:latin typeface="Tw Cen MT" panose="020B06020201040206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975" y="1905000"/>
            <a:ext cx="25114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KOTA  </a:t>
            </a:r>
            <a:r>
              <a:rPr lang="en-US" b="1" dirty="0">
                <a:latin typeface="Tw Cen MT" panose="020B0602020104020603" pitchFamily="34" charset="0"/>
              </a:rPr>
              <a:t>BUKAN</a:t>
            </a:r>
            <a:r>
              <a:rPr lang="en-US" dirty="0">
                <a:latin typeface="Tw Cen MT" panose="020B0602020104020603" pitchFamily="34" charset="0"/>
              </a:rPr>
              <a:t> SESUATU YANG BERSIFAT STATIS KARENA MEMILIKI HUBUNGAN ERAT DENGAN KEHIDUPAN PELAKUNYA YANG DILAKSANAKAN DALAM DIMENSI KEEMPAT , YAITU </a:t>
            </a:r>
            <a:r>
              <a:rPr lang="en-US" b="1" dirty="0">
                <a:latin typeface="Tw Cen MT" panose="020B0602020104020603" pitchFamily="34" charset="0"/>
              </a:rPr>
              <a:t>WAKTU</a:t>
            </a:r>
            <a:endParaRPr lang="id-ID" b="1" dirty="0">
              <a:latin typeface="Tw Cen MT" panose="020B0602020104020603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831399" y="3314700"/>
            <a:ext cx="7980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775587" y="2514600"/>
            <a:ext cx="1600200" cy="16002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3319974" y="2853035"/>
            <a:ext cx="2511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DINAMIKA PERKEMBANGAN KOTA PADA PRINSIPNYA </a:t>
            </a:r>
            <a:endParaRPr lang="id-ID" b="1" dirty="0">
              <a:latin typeface="Tw Cen MT" panose="020B06020201040206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63055" y="2901909"/>
            <a:ext cx="2511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EKSPRESI PERKEMBANGAN MASYARAKAT DI DALAM KOTA TERSEBUT</a:t>
            </a:r>
            <a:endParaRPr lang="id-ID" b="1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072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2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AutoShape 4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AutoShape 6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AutoShape 8" descr="blob:https://web.whatsapp.com/ba59cd77-33c4-4dfb-8ee2-408182fd733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139010" y="145613"/>
            <a:ext cx="6152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w Cen MT" panose="020B0602020104020603" pitchFamily="34" charset="0"/>
              </a:rPr>
              <a:t>CARA PERKEMBANGAN KOTA</a:t>
            </a:r>
            <a:endParaRPr lang="id-ID" sz="3600" b="1" dirty="0">
              <a:latin typeface="Tw Cen MT" panose="020B0602020104020603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913285" y="1257429"/>
            <a:ext cx="79800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52600" y="1072763"/>
            <a:ext cx="2511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w Cen MT" panose="020B0602020104020603" pitchFamily="34" charset="0"/>
              </a:rPr>
              <a:t>SKALA MAKRO </a:t>
            </a:r>
            <a:endParaRPr lang="id-ID" b="1" dirty="0">
              <a:latin typeface="Tw Cen MT" panose="020B06020201040206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3849BB-0CBD-4857-B10C-A83D6647584A}"/>
              </a:ext>
            </a:extLst>
          </p:cNvPr>
          <p:cNvSpPr txBox="1"/>
          <p:nvPr/>
        </p:nvSpPr>
        <p:spPr>
          <a:xfrm>
            <a:off x="-161828" y="1072763"/>
            <a:ext cx="2511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PERKEMBANGAN</a:t>
            </a:r>
            <a:endParaRPr lang="id-ID" b="1" dirty="0">
              <a:latin typeface="Tw Cen MT" panose="020B06020201040206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3C269A-28B7-4F33-B1B5-B57F91B278B9}"/>
              </a:ext>
            </a:extLst>
          </p:cNvPr>
          <p:cNvSpPr/>
          <p:nvPr/>
        </p:nvSpPr>
        <p:spPr>
          <a:xfrm>
            <a:off x="4879976" y="1044454"/>
            <a:ext cx="4264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000000"/>
                </a:solidFill>
              </a:rPr>
              <a:t>RUMIT</a:t>
            </a:r>
            <a:r>
              <a:rPr lang="en-ID" dirty="0">
                <a:solidFill>
                  <a:srgbClr val="000000"/>
                </a:solidFill>
              </a:rPr>
              <a:t>,  </a:t>
            </a:r>
            <a:r>
              <a:rPr lang="en-ID" dirty="0" err="1">
                <a:solidFill>
                  <a:srgbClr val="000000"/>
                </a:solidFill>
              </a:rPr>
              <a:t>karena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perasaan</a:t>
            </a:r>
            <a:endParaRPr lang="en-ID" b="1" dirty="0">
              <a:solidFill>
                <a:srgbClr val="000000"/>
              </a:solidFill>
            </a:endParaRPr>
          </a:p>
          <a:p>
            <a:r>
              <a:rPr lang="en-ID" b="1" dirty="0" err="1">
                <a:solidFill>
                  <a:srgbClr val="000000"/>
                </a:solidFill>
              </a:rPr>
              <a:t>akan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identitas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terhadap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suatu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kawasan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perkotaan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dipengaruhi</a:t>
            </a:r>
            <a:r>
              <a:rPr lang="en-ID" b="1" dirty="0">
                <a:solidFill>
                  <a:srgbClr val="000000"/>
                </a:solidFill>
              </a:rPr>
              <a:t> oleh </a:t>
            </a:r>
            <a:r>
              <a:rPr lang="en-ID" b="1" dirty="0" err="1">
                <a:solidFill>
                  <a:srgbClr val="000000"/>
                </a:solidFill>
              </a:rPr>
              <a:t>berbagai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faktor</a:t>
            </a:r>
            <a:r>
              <a:rPr lang="en-ID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E93CD-6E02-41B6-827D-81F7FFA84374}"/>
              </a:ext>
            </a:extLst>
          </p:cNvPr>
          <p:cNvSpPr/>
          <p:nvPr/>
        </p:nvSpPr>
        <p:spPr>
          <a:xfrm>
            <a:off x="4879976" y="2113292"/>
            <a:ext cx="44033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</a:rPr>
              <a:t>Meskipun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dapat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dikatakan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bahwa</a:t>
            </a:r>
            <a:r>
              <a:rPr lang="en-ID" dirty="0">
                <a:solidFill>
                  <a:srgbClr val="000000"/>
                </a:solidFill>
              </a:rPr>
              <a:t> rasa </a:t>
            </a:r>
          </a:p>
          <a:p>
            <a:r>
              <a:rPr lang="en-ID" dirty="0">
                <a:solidFill>
                  <a:srgbClr val="000000"/>
                </a:solidFill>
              </a:rPr>
              <a:t>” </a:t>
            </a:r>
            <a:r>
              <a:rPr lang="en-ID" dirty="0" err="1">
                <a:solidFill>
                  <a:srgbClr val="000000"/>
                </a:solidFill>
              </a:rPr>
              <a:t>memiliki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bersama</a:t>
            </a:r>
            <a:r>
              <a:rPr lang="en-ID" dirty="0">
                <a:solidFill>
                  <a:srgbClr val="000000"/>
                </a:solidFill>
              </a:rPr>
              <a:t>” </a:t>
            </a:r>
          </a:p>
          <a:p>
            <a:r>
              <a:rPr lang="en-ID" dirty="0" err="1">
                <a:solidFill>
                  <a:srgbClr val="000000"/>
                </a:solidFill>
              </a:rPr>
              <a:t>tidak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selalu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dipengaruhi</a:t>
            </a:r>
            <a:endParaRPr lang="en-ID" dirty="0">
              <a:solidFill>
                <a:srgbClr val="000000"/>
              </a:solidFill>
            </a:endParaRPr>
          </a:p>
          <a:p>
            <a:r>
              <a:rPr lang="sv-SE" dirty="0">
                <a:solidFill>
                  <a:srgbClr val="000000"/>
                </a:solidFill>
              </a:rPr>
              <a:t>hanya oleh faktor-faktor status kepemilikan tanah dan rumah di kawasan perkotaan</a:t>
            </a:r>
          </a:p>
          <a:p>
            <a:r>
              <a:rPr lang="en-ID" dirty="0" err="1">
                <a:solidFill>
                  <a:srgbClr val="000000"/>
                </a:solidFill>
              </a:rPr>
              <a:t>tersebut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melainkan</a:t>
            </a:r>
            <a:r>
              <a:rPr lang="en-ID" dirty="0">
                <a:solidFill>
                  <a:srgbClr val="000000"/>
                </a:solidFill>
              </a:rPr>
              <a:t> oleh </a:t>
            </a:r>
            <a:r>
              <a:rPr lang="en-ID" dirty="0" err="1">
                <a:solidFill>
                  <a:srgbClr val="000000"/>
                </a:solidFill>
              </a:rPr>
              <a:t>faktor-faktor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seperti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pandangan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terhadap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tempat</a:t>
            </a:r>
            <a:r>
              <a:rPr lang="en-ID" b="1" dirty="0">
                <a:solidFill>
                  <a:srgbClr val="000000"/>
                </a:solidFill>
              </a:rPr>
              <a:t> </a:t>
            </a:r>
            <a:r>
              <a:rPr lang="en-ID" b="1" dirty="0" err="1">
                <a:solidFill>
                  <a:srgbClr val="000000"/>
                </a:solidFill>
              </a:rPr>
              <a:t>atau</a:t>
            </a:r>
            <a:r>
              <a:rPr lang="en-ID" b="1" dirty="0">
                <a:solidFill>
                  <a:srgbClr val="000000"/>
                </a:solidFill>
              </a:rPr>
              <a:t> rasa </a:t>
            </a:r>
            <a:r>
              <a:rPr lang="en-ID" b="1" dirty="0" err="1"/>
              <a:t>kebersamaan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mengembangkan</a:t>
            </a:r>
            <a:r>
              <a:rPr lang="en-ID" b="1" dirty="0"/>
              <a:t> </a:t>
            </a:r>
            <a:r>
              <a:rPr lang="en-ID" b="1" dirty="0" err="1"/>
              <a:t>lingkungan</a:t>
            </a:r>
            <a:r>
              <a:rPr lang="en-ID" b="1" dirty="0"/>
              <a:t>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A452F2-86D2-4722-88B2-2E1490779F76}"/>
              </a:ext>
            </a:extLst>
          </p:cNvPr>
          <p:cNvSpPr/>
          <p:nvPr/>
        </p:nvSpPr>
        <p:spPr>
          <a:xfrm>
            <a:off x="223630" y="4731242"/>
            <a:ext cx="8975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Elemen-elemen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arsitektur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sv-SE" dirty="0">
                <a:solidFill>
                  <a:srgbClr val="000000"/>
                </a:solidFill>
                <a:latin typeface="Times New Roman" panose="02020603050405020304" pitchFamily="18" charset="0"/>
              </a:rPr>
              <a:t>bersifat perkotaan perlu diperhatikan dan diterapkan di dalam skala makro sesuai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cirri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khas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perkembangan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kawasan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kota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baik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dan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benar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47590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10975</TotalTime>
  <Words>1427</Words>
  <Application>Microsoft Office PowerPoint</Application>
  <PresentationFormat>On-screen Show (4:3)</PresentationFormat>
  <Paragraphs>221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Aharoni</vt:lpstr>
      <vt:lpstr>Arial</vt:lpstr>
      <vt:lpstr>Calibri</vt:lpstr>
      <vt:lpstr>Times New Roman</vt:lpstr>
      <vt:lpstr>Tw Cen MT</vt:lpstr>
      <vt:lpstr>Wingdings</vt:lpstr>
      <vt:lpstr>Office Theme</vt:lpstr>
      <vt:lpstr> PERANCANGAN KOTA</vt:lpstr>
      <vt:lpstr>DIMENSI  KOTA</vt:lpstr>
      <vt:lpstr>UKURAN KOTA</vt:lpstr>
      <vt:lpstr>PowerPoint Presentation</vt:lpstr>
      <vt:lpstr>PowerPoint Presentation</vt:lpstr>
      <vt:lpstr>UKURAN KOTA</vt:lpstr>
      <vt:lpstr>DIMENSI WAKTU DALAM KOTA</vt:lpstr>
      <vt:lpstr>PowerPoint Presentation</vt:lpstr>
      <vt:lpstr>PowerPoint Presentation</vt:lpstr>
      <vt:lpstr>PowerPoint Presentation</vt:lpstr>
      <vt:lpstr>PowerPoint Presentation</vt:lpstr>
      <vt:lpstr>CARA PERKEMBANGAN KOTA</vt:lpstr>
      <vt:lpstr>CARA PERKEMBANGAN KOTA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SUSUNAN KOTA</vt:lpstr>
      <vt:lpstr>SUSUNAN KOTA</vt:lpstr>
      <vt:lpstr>SUSUNAN KOTA</vt:lpstr>
      <vt:lpstr>SUSUNAN KOTA</vt:lpstr>
      <vt:lpstr>SUSUNAN KOTA</vt:lpstr>
      <vt:lpstr>MODA TRANSPORTASI</vt:lpstr>
      <vt:lpstr>MODA TRANSPORTASI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PERENCANAAN DAN  PERANCANGAN KOTA</dc:title>
  <dc:creator>Super</dc:creator>
  <cp:lastModifiedBy>USER</cp:lastModifiedBy>
  <cp:revision>60</cp:revision>
  <dcterms:created xsi:type="dcterms:W3CDTF">2019-04-22T22:00:41Z</dcterms:created>
  <dcterms:modified xsi:type="dcterms:W3CDTF">2020-11-10T14:03:07Z</dcterms:modified>
</cp:coreProperties>
</file>