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425" r:id="rId2"/>
    <p:sldId id="426" r:id="rId3"/>
    <p:sldId id="436" r:id="rId4"/>
    <p:sldId id="435" r:id="rId5"/>
    <p:sldId id="434" r:id="rId6"/>
    <p:sldId id="433" r:id="rId7"/>
    <p:sldId id="432" r:id="rId8"/>
    <p:sldId id="437" r:id="rId9"/>
    <p:sldId id="442" r:id="rId10"/>
    <p:sldId id="443" r:id="rId11"/>
    <p:sldId id="445" r:id="rId12"/>
    <p:sldId id="446" r:id="rId13"/>
    <p:sldId id="643" r:id="rId14"/>
    <p:sldId id="644" r:id="rId1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9"/>
    <p:restoredTop sz="93457"/>
  </p:normalViewPr>
  <p:slideViewPr>
    <p:cSldViewPr snapToGrid="0" snapToObjects="1">
      <p:cViewPr varScale="1">
        <p:scale>
          <a:sx n="61" d="100"/>
          <a:sy n="61" d="100"/>
        </p:scale>
        <p:origin x="15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6D9C13-6997-7644-94B1-A4C22D641D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5F6BA9-9966-3E48-9DE0-060EA3A9D87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E5BAF7D-51AA-2547-85FB-F293317E9FD7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C3F5946-5FE5-4144-9FB3-CC2C26FACA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1893B3A-8ED9-E945-8E6C-5C889F615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3CE4C-8782-E64E-893F-71CABC876F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F58FF-B0E0-1C41-BC02-2D18BF21D7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2755742-B1B4-E945-9F3B-3D75954FFB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6A847-9788-9340-BBEF-C956E016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F87A8-21FF-0A4D-8E4F-0C844B8E6B05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F1AFF-5F6E-2440-800D-FBA20DCA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811A8-EEFE-474A-8603-69C87C6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AB721-7B63-2540-98D2-96ADE3CE5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88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71615-82D8-1D4D-B80D-E5E14E2FD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69A96-6A04-8341-A61F-0BAAAE947660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3D240-B77E-F947-A232-04210F4F9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5DF98-75A6-3047-A349-7980E0DF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DE073-6D80-4D4F-8F51-1DE6B03AC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28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CA35C-9584-1C46-AA3B-B919EFB7C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66A6C-5E35-2942-AADF-D5853BACB338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02E42-69B6-3143-A55E-1E94E858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DFC41-A343-A746-BFA1-A8EDB4D8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5FDDD-8867-7340-8F27-ACAC218C81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11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B21FF-3267-2444-B113-0B0D8921F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15E5F-A0C1-FA47-9FE2-F6F06B4709AF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791BC-D87C-8C47-951B-2A520738A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F8C88-C17F-AC4A-B3C8-1164FADA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37C9C-252F-054A-9404-AC462F0701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92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CC30B-2EC5-3540-9AC8-2FA217BB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36A69-C757-F14C-AA60-D2E5B87AB091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4C182-0FB1-554E-B347-B2E99B8B7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C15E3-6F86-FC48-A771-2AEC63C9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AEA5E-F414-0941-A04C-82476E9CBC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95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534E28-5D38-EE4E-A464-33B6411A9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B1A0B-246B-9D47-A94E-968A43309A03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4EFD54-FA3E-BD45-859D-360868C71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F86466-8B3C-4F4C-8C72-6A2ECF2BC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93EE3-1729-D549-9F26-1173E66222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24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8CEDAB-C966-DC46-80EB-0BDC06D9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BE56D-C41E-C84B-8616-D2C3BC1CA9D6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DAC928E-D106-7D4D-9978-2CD2A1574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543859-DB62-FA4E-B8FB-DAB001D4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56AAD-34C8-1D47-9135-4AE9A9010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88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F7E3793-B367-674D-81A6-590FE0E38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470E5-EEE4-DA45-AFE1-5DA269923D01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998821-FB78-7A40-A61D-8E753BFAF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740FF0-3AD5-2D4B-85BA-3063F3A12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D112B-7E6E-7945-87C6-0FC10C0169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91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B62066F-64F4-B34F-BC84-17920FB79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320F3-BF33-6A4D-9207-A337461488B8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AB957EF-106C-7141-B040-F4DCDD2E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2A5592E-18BA-1648-97CF-C7DF5D9F9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E7ECB-D716-3248-8C5A-0981580CC8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04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C2D89A-B3E4-274A-A921-E8125C1C5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1AA0-B89B-8B4F-933A-B81AB69B26B9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441CF8-68B1-4F44-9C30-498F3F9A9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9CB605-8FAE-F94C-BD0F-9002AF00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1782E-DFD2-4E4D-811A-03AD07CD71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36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4F3CC0-CEB3-F54D-B832-7D935A7C7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A63BB-0422-514B-9340-839CD5F76A9F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FD2E78-52F4-A74A-A2B1-4A0F1BEE9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2AA6BF-358B-FC48-94C5-CAE438F0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AD0DD-BA36-214A-A069-9AF1DFB46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81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A2CCB74-F819-0144-9C0F-22F701E3E31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78DD5AD-23B4-7148-8284-FE328E6D18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A8964-7AF7-D24F-BC6B-2F1BBC3781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71DE638-69D4-C145-AAB2-CBB7B0E202DD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3B77C-36ED-EF45-AF72-73830D20B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3EB83-CF44-454D-845E-48BA4B636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E4625AD-4AA6-6348-BFDA-67997495E7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background with a gavel&#10;&#10;Description automatically generated">
            <a:extLst>
              <a:ext uri="{FF2B5EF4-FFF2-40B4-BE49-F238E27FC236}">
                <a16:creationId xmlns:a16="http://schemas.microsoft.com/office/drawing/2014/main" id="{8302EB54-7E0E-45C6-914A-C2C83C5AB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8417" name="Title 1">
            <a:extLst>
              <a:ext uri="{FF2B5EF4-FFF2-40B4-BE49-F238E27FC236}">
                <a16:creationId xmlns:a16="http://schemas.microsoft.com/office/drawing/2014/main" id="{0BAB0907-314E-F845-8446-C8527B470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47675"/>
            <a:ext cx="7772400" cy="5408613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  <a:defRPr/>
            </a:pPr>
            <a:br>
              <a:rPr lang="en-US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Edwardian Script ITC" panose="030303020407070D0804" pitchFamily="66" charset="77"/>
                <a:ea typeface="ＭＳ Ｐゴシック" panose="020B0600070205080204" pitchFamily="34" charset="-128"/>
              </a:rPr>
            </a:br>
            <a:r>
              <a:rPr lang="en-US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 Pro Semibold" panose="020B0604020202020204" pitchFamily="18" charset="0"/>
                <a:ea typeface="ＭＳ Ｐゴシック" panose="020B0600070205080204" pitchFamily="34" charset="-128"/>
              </a:rPr>
              <a:t>IDEOLOGI BESAR SELAIN PANCASILA I</a:t>
            </a:r>
            <a:br>
              <a:rPr lang="en-US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Edwardian Script ITC" panose="030303020407070D0804" pitchFamily="66" charset="77"/>
                <a:ea typeface="ＭＳ Ｐゴシック" panose="020B0600070205080204" pitchFamily="34" charset="-128"/>
              </a:rPr>
            </a:br>
            <a:r>
              <a:rPr lang="en-US" altLang="en-US" sz="20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Dosen</a:t>
            </a:r>
            <a:r>
              <a:rPr lang="en-US" altLang="en-US" sz="2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Pengampu</a:t>
            </a:r>
            <a:r>
              <a:rPr lang="en-US" altLang="en-US" sz="2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: </a:t>
            </a:r>
            <a:br>
              <a:rPr lang="en-US" altLang="en-US" sz="2000" b="1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br>
              <a:rPr lang="en-US" altLang="en-US" sz="2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2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Demson </a:t>
            </a:r>
            <a:r>
              <a:rPr lang="en-US" altLang="en-US" sz="20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Tiopan,S.H.,M.H</a:t>
            </a:r>
            <a:r>
              <a:rPr lang="en-US" altLang="en-US" sz="2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*</a:t>
            </a:r>
            <a:br>
              <a:rPr lang="en-US" altLang="en-US" sz="2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sz="2000" b="1" dirty="0" err="1">
                <a:solidFill>
                  <a:schemeClr val="bg1"/>
                </a:solidFill>
              </a:rPr>
              <a:t>Irzani</a:t>
            </a:r>
            <a:r>
              <a:rPr lang="en-US" sz="2000" b="1" dirty="0">
                <a:solidFill>
                  <a:schemeClr val="bg1"/>
                </a:solidFill>
              </a:rPr>
              <a:t> Abdulrahman S.H., M.H**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Universitas Kristen Maranatha*- Universitas Muhammadiyah </a:t>
            </a: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Kupang</a:t>
            </a: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**</a:t>
            </a:r>
            <a:b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endParaRPr lang="en-US" altLang="en-US" sz="7200" dirty="0">
              <a:latin typeface="Edwardian Script ITC" panose="030303020407070D0804" pitchFamily="66" charset="77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81883C-55A5-4EA3-98B0-0F82B8784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6721" name="Title 1">
            <a:extLst>
              <a:ext uri="{FF2B5EF4-FFF2-40B4-BE49-F238E27FC236}">
                <a16:creationId xmlns:a16="http://schemas.microsoft.com/office/drawing/2014/main" id="{96350945-634D-C948-A29B-EA479FDA0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863"/>
            <a:ext cx="7656513" cy="493712"/>
          </a:xfrm>
        </p:spPr>
        <p:txBody>
          <a:bodyPr/>
          <a:lstStyle/>
          <a:p>
            <a:pPr algn="r"/>
            <a:r>
              <a:rPr lang="en-US" altLang="en-US" sz="2000" dirty="0" err="1">
                <a:ea typeface="ＭＳ Ｐゴシック" panose="020B0600070205080204" pitchFamily="34" charset="-128"/>
              </a:rPr>
              <a:t>Ideologi-Ideologi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besar</a:t>
            </a:r>
            <a:r>
              <a:rPr lang="en-US" altLang="en-US" sz="2000" dirty="0">
                <a:ea typeface="ＭＳ Ｐゴシック" panose="020B0600070205080204" pitchFamily="34" charset="-128"/>
              </a:rPr>
              <a:t> dunia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selain</a:t>
            </a:r>
            <a:r>
              <a:rPr lang="en-US" altLang="en-US" sz="2000" dirty="0">
                <a:ea typeface="ＭＳ Ｐゴシック" panose="020B0600070205080204" pitchFamily="34" charset="-128"/>
              </a:rPr>
              <a:t> PANCASILA</a:t>
            </a:r>
          </a:p>
        </p:txBody>
      </p:sp>
      <p:sp>
        <p:nvSpPr>
          <p:cNvPr id="105474" name="Content Placeholder 2">
            <a:extLst>
              <a:ext uri="{FF2B5EF4-FFF2-40B4-BE49-F238E27FC236}">
                <a16:creationId xmlns:a16="http://schemas.microsoft.com/office/drawing/2014/main" id="{1D87056C-76CC-844B-B4E1-5E9527704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6913"/>
            <a:ext cx="8229600" cy="60515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>
                <a:solidFill>
                  <a:srgbClr val="660066"/>
                </a:solidFill>
              </a:rPr>
              <a:t>SEKULARISME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algn="just">
              <a:buFont typeface="Arial" charset="0"/>
              <a:buChar char="•"/>
              <a:defRPr/>
            </a:pPr>
            <a:r>
              <a:rPr lang="en-US" sz="2000" dirty="0"/>
              <a:t>≠ Anti agama, </a:t>
            </a:r>
            <a:r>
              <a:rPr lang="en-US" sz="2000" u="sng" dirty="0" err="1"/>
              <a:t>tetapi</a:t>
            </a:r>
            <a:r>
              <a:rPr lang="en-US" sz="2000" dirty="0"/>
              <a:t> PEMISAHAN AGAMA DARI SISTEM PEMERINTAHAN.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paham</a:t>
            </a:r>
            <a:r>
              <a:rPr lang="en-US" sz="2000" dirty="0"/>
              <a:t> / </a:t>
            </a:r>
            <a:r>
              <a:rPr lang="en-US" sz="2000" dirty="0" err="1"/>
              <a:t>prinsip</a:t>
            </a:r>
            <a:r>
              <a:rPr lang="en-US" sz="2000" dirty="0"/>
              <a:t> </a:t>
            </a:r>
            <a:r>
              <a:rPr lang="en-US" sz="2000" dirty="0" err="1"/>
              <a:t>politik</a:t>
            </a:r>
            <a:r>
              <a:rPr lang="en-US" sz="2000" dirty="0"/>
              <a:t> yang </a:t>
            </a:r>
            <a:r>
              <a:rPr lang="en-US" sz="2000" dirty="0" err="1"/>
              <a:t>menegaskan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Kenegaraan</a:t>
            </a:r>
            <a:r>
              <a:rPr lang="en-US" sz="2000" dirty="0"/>
              <a:t> HARUS DIPISAHKAN </a:t>
            </a:r>
            <a:r>
              <a:rPr lang="en-US" sz="2000" dirty="0" err="1"/>
              <a:t>dengan</a:t>
            </a:r>
            <a:r>
              <a:rPr lang="en-US" sz="2000" dirty="0"/>
              <a:t> agama.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sz="2000" dirty="0" err="1"/>
              <a:t>Jadi</a:t>
            </a:r>
            <a:r>
              <a:rPr lang="en-US" sz="2000" dirty="0"/>
              <a:t> </a:t>
            </a:r>
            <a:r>
              <a:rPr lang="en-US" sz="2000" dirty="0" err="1"/>
              <a:t>negara</a:t>
            </a:r>
            <a:r>
              <a:rPr lang="en-US" sz="2000" dirty="0"/>
              <a:t> yang </a:t>
            </a:r>
            <a:r>
              <a:rPr lang="en-US" sz="2000" dirty="0" err="1"/>
              <a:t>sekuler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mengenyampingkan</a:t>
            </a:r>
            <a:r>
              <a:rPr lang="en-US" sz="2000" dirty="0"/>
              <a:t> </a:t>
            </a:r>
            <a:r>
              <a:rPr lang="en-US" sz="2000" dirty="0" err="1"/>
              <a:t>aspek</a:t>
            </a:r>
            <a:r>
              <a:rPr lang="en-US" sz="2000" dirty="0"/>
              <a:t> agama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penerapan</a:t>
            </a:r>
            <a:r>
              <a:rPr lang="en-US" sz="2000" dirty="0"/>
              <a:t> </a:t>
            </a:r>
            <a:r>
              <a:rPr lang="en-US" sz="2000" dirty="0" err="1"/>
              <a:t>ketatanegaraannya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 </a:t>
            </a:r>
            <a:r>
              <a:rPr lang="en-US" sz="2000" dirty="0" err="1">
                <a:sym typeface="Wingdings"/>
              </a:rPr>
              <a:t>misalnya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dalam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hal</a:t>
            </a:r>
            <a:r>
              <a:rPr lang="en-US" sz="2000" dirty="0">
                <a:sym typeface="Wingdings"/>
              </a:rPr>
              <a:t>: </a:t>
            </a:r>
            <a:r>
              <a:rPr lang="en-US" sz="2000" dirty="0" err="1">
                <a:sym typeface="Wingdings"/>
              </a:rPr>
              <a:t>pembuatan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peraturan</a:t>
            </a:r>
            <a:r>
              <a:rPr lang="en-US" sz="2000" dirty="0">
                <a:sym typeface="Wingdings"/>
              </a:rPr>
              <a:t> per-UU-an, </a:t>
            </a:r>
            <a:r>
              <a:rPr lang="en-US" sz="2000" dirty="0" err="1">
                <a:sym typeface="Wingdings"/>
              </a:rPr>
              <a:t>penegakan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hukum</a:t>
            </a:r>
            <a:r>
              <a:rPr lang="en-US" sz="2000" dirty="0">
                <a:sym typeface="Wingdings"/>
              </a:rPr>
              <a:t>, </a:t>
            </a:r>
            <a:r>
              <a:rPr lang="en-US" sz="2000" dirty="0" err="1">
                <a:sym typeface="Wingdings"/>
              </a:rPr>
              <a:t>pelaksanaan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kebijakan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pemerintah</a:t>
            </a:r>
            <a:r>
              <a:rPr lang="en-US" sz="2000" dirty="0">
                <a:sym typeface="Wingdings"/>
              </a:rPr>
              <a:t>, </a:t>
            </a:r>
            <a:r>
              <a:rPr lang="en-US" sz="2000" dirty="0" err="1">
                <a:sym typeface="Wingdings"/>
              </a:rPr>
              <a:t>dll</a:t>
            </a:r>
            <a:r>
              <a:rPr lang="en-US" sz="2000" dirty="0">
                <a:sym typeface="Wingdings"/>
              </a:rPr>
              <a:t>.  </a:t>
            </a:r>
            <a:r>
              <a:rPr lang="en-US" sz="2000" b="1" dirty="0" err="1">
                <a:sym typeface="Wingdings"/>
              </a:rPr>
              <a:t>Harus</a:t>
            </a:r>
            <a:r>
              <a:rPr lang="en-US" sz="2000" b="1" dirty="0">
                <a:sym typeface="Wingdings"/>
              </a:rPr>
              <a:t> </a:t>
            </a:r>
            <a:r>
              <a:rPr lang="en-US" sz="2000" b="1" dirty="0" err="1">
                <a:sym typeface="Wingdings"/>
              </a:rPr>
              <a:t>netral</a:t>
            </a:r>
            <a:r>
              <a:rPr lang="en-US" sz="2000" b="1" dirty="0">
                <a:sym typeface="Wingdings"/>
              </a:rPr>
              <a:t> &amp; </a:t>
            </a:r>
            <a:r>
              <a:rPr lang="en-US" sz="2000" b="1" dirty="0" err="1">
                <a:sym typeface="Wingdings"/>
              </a:rPr>
              <a:t>tidak</a:t>
            </a:r>
            <a:r>
              <a:rPr lang="en-US" sz="2000" b="1" dirty="0">
                <a:sym typeface="Wingdings"/>
              </a:rPr>
              <a:t> </a:t>
            </a:r>
            <a:r>
              <a:rPr lang="en-US" sz="2000" b="1" dirty="0" err="1">
                <a:sym typeface="Wingdings"/>
              </a:rPr>
              <a:t>didasarkan</a:t>
            </a:r>
            <a:r>
              <a:rPr lang="en-US" sz="2000" b="1" dirty="0">
                <a:sym typeface="Wingdings"/>
              </a:rPr>
              <a:t> </a:t>
            </a:r>
            <a:r>
              <a:rPr lang="en-US" sz="2000" b="1" dirty="0" err="1">
                <a:sym typeface="Wingdings"/>
              </a:rPr>
              <a:t>pada</a:t>
            </a:r>
            <a:r>
              <a:rPr lang="en-US" sz="2000" b="1" dirty="0">
                <a:sym typeface="Wingdings"/>
              </a:rPr>
              <a:t> </a:t>
            </a:r>
            <a:r>
              <a:rPr lang="en-US" sz="2000" b="1" dirty="0" err="1">
                <a:sym typeface="Wingdings"/>
              </a:rPr>
              <a:t>ajaran</a:t>
            </a:r>
            <a:r>
              <a:rPr lang="en-US" sz="2000" b="1" dirty="0">
                <a:sym typeface="Wingdings"/>
              </a:rPr>
              <a:t> agama </a:t>
            </a:r>
            <a:r>
              <a:rPr lang="en-US" sz="2000" b="1" dirty="0" err="1">
                <a:sym typeface="Wingdings"/>
              </a:rPr>
              <a:t>manapun</a:t>
            </a:r>
            <a:r>
              <a:rPr lang="en-US" sz="2000" dirty="0">
                <a:sym typeface="Wingdings"/>
              </a:rPr>
              <a:t>.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sym typeface="Wingdings"/>
              </a:rPr>
              <a:t>Agama </a:t>
            </a:r>
            <a:r>
              <a:rPr lang="en-US" sz="2000" b="1" dirty="0" err="1">
                <a:solidFill>
                  <a:schemeClr val="bg1"/>
                </a:solidFill>
                <a:sym typeface="Wingdings"/>
              </a:rPr>
              <a:t>adalah</a:t>
            </a:r>
            <a:r>
              <a:rPr lang="en-US" sz="20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sym typeface="Wingdings"/>
              </a:rPr>
              <a:t>urusan</a:t>
            </a:r>
            <a:r>
              <a:rPr lang="en-US" sz="20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sym typeface="Wingdings"/>
              </a:rPr>
              <a:t>pribadi</a:t>
            </a:r>
            <a:r>
              <a:rPr lang="en-US" sz="20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sym typeface="Wingdings"/>
              </a:rPr>
              <a:t>masing-masing</a:t>
            </a:r>
            <a:r>
              <a:rPr lang="en-US" sz="20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sym typeface="Wingdings"/>
              </a:rPr>
              <a:t>individu</a:t>
            </a:r>
            <a:r>
              <a:rPr lang="en-US" sz="2000" dirty="0">
                <a:solidFill>
                  <a:schemeClr val="bg1"/>
                </a:solidFill>
                <a:sym typeface="Wingdings"/>
              </a:rPr>
              <a:t>.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sz="2000" dirty="0" err="1">
                <a:solidFill>
                  <a:schemeClr val="bg1"/>
                </a:solidFill>
                <a:sym typeface="Wingdings"/>
              </a:rPr>
              <a:t>Masyarakat</a:t>
            </a:r>
            <a:r>
              <a:rPr lang="en-US" sz="2000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2000" dirty="0" err="1">
                <a:solidFill>
                  <a:schemeClr val="bg1"/>
                </a:solidFill>
                <a:sym typeface="Wingdings"/>
              </a:rPr>
              <a:t>boleh</a:t>
            </a:r>
            <a:r>
              <a:rPr lang="en-US" sz="2000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2000" dirty="0" err="1">
                <a:solidFill>
                  <a:schemeClr val="bg1"/>
                </a:solidFill>
                <a:sym typeface="Wingdings"/>
              </a:rPr>
              <a:t>punya</a:t>
            </a:r>
            <a:r>
              <a:rPr lang="en-US" sz="2000" dirty="0">
                <a:solidFill>
                  <a:schemeClr val="bg1"/>
                </a:solidFill>
                <a:sym typeface="Wingdings"/>
              </a:rPr>
              <a:t> agama, </a:t>
            </a:r>
            <a:r>
              <a:rPr lang="en-US" sz="2000" dirty="0" err="1">
                <a:solidFill>
                  <a:schemeClr val="bg1"/>
                </a:solidFill>
                <a:sym typeface="Wingdings"/>
              </a:rPr>
              <a:t>tetapi</a:t>
            </a:r>
            <a:r>
              <a:rPr lang="en-US" sz="2000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2000" dirty="0" err="1">
                <a:solidFill>
                  <a:schemeClr val="bg1"/>
                </a:solidFill>
                <a:sym typeface="Wingdings"/>
              </a:rPr>
              <a:t>urusan</a:t>
            </a:r>
            <a:r>
              <a:rPr lang="en-US" sz="2000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2000" dirty="0" err="1">
                <a:solidFill>
                  <a:schemeClr val="bg1"/>
                </a:solidFill>
                <a:sym typeface="Wingdings"/>
              </a:rPr>
              <a:t>politik</a:t>
            </a:r>
            <a:r>
              <a:rPr lang="en-US" sz="2000" dirty="0">
                <a:solidFill>
                  <a:schemeClr val="bg1"/>
                </a:solidFill>
                <a:sym typeface="Wingdings"/>
              </a:rPr>
              <a:t>, </a:t>
            </a:r>
            <a:r>
              <a:rPr lang="en-US" sz="2000" dirty="0" err="1">
                <a:solidFill>
                  <a:schemeClr val="bg1"/>
                </a:solidFill>
                <a:sym typeface="Wingdings"/>
              </a:rPr>
              <a:t>kebijakan</a:t>
            </a:r>
            <a:r>
              <a:rPr lang="en-US" sz="2000" dirty="0">
                <a:solidFill>
                  <a:schemeClr val="bg1"/>
                </a:solidFill>
                <a:sym typeface="Wingdings"/>
              </a:rPr>
              <a:t>, </a:t>
            </a:r>
            <a:r>
              <a:rPr lang="en-US" sz="2000" dirty="0" err="1">
                <a:solidFill>
                  <a:schemeClr val="bg1"/>
                </a:solidFill>
                <a:sym typeface="Wingdings"/>
              </a:rPr>
              <a:t>ekonomi</a:t>
            </a:r>
            <a:r>
              <a:rPr lang="en-US" sz="2000" dirty="0">
                <a:solidFill>
                  <a:schemeClr val="bg1"/>
                </a:solidFill>
                <a:sym typeface="Wingdings"/>
              </a:rPr>
              <a:t>, </a:t>
            </a:r>
            <a:r>
              <a:rPr lang="en-US" sz="2000" dirty="0" err="1">
                <a:solidFill>
                  <a:schemeClr val="bg1"/>
                </a:solidFill>
                <a:sym typeface="Wingdings"/>
              </a:rPr>
              <a:t>dll</a:t>
            </a:r>
            <a:r>
              <a:rPr lang="en-US" sz="2000" dirty="0">
                <a:solidFill>
                  <a:schemeClr val="bg1"/>
                </a:solidFill>
                <a:sym typeface="Wingdings"/>
              </a:rPr>
              <a:t>. </a:t>
            </a:r>
            <a:r>
              <a:rPr lang="en-US" sz="2000" b="1" dirty="0">
                <a:solidFill>
                  <a:schemeClr val="bg1"/>
                </a:solidFill>
                <a:sym typeface="Wingdings"/>
              </a:rPr>
              <a:t>HARUS NETRAL </a:t>
            </a:r>
            <a:r>
              <a:rPr lang="en-US" sz="2000" b="1" dirty="0" err="1">
                <a:solidFill>
                  <a:schemeClr val="bg1"/>
                </a:solidFill>
                <a:sym typeface="Wingdings"/>
              </a:rPr>
              <a:t>terhadap</a:t>
            </a:r>
            <a:r>
              <a:rPr lang="en-US" sz="20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sym typeface="Wingdings"/>
              </a:rPr>
              <a:t>pengaruh</a:t>
            </a:r>
            <a:r>
              <a:rPr lang="en-US" sz="2000" b="1" dirty="0">
                <a:solidFill>
                  <a:schemeClr val="bg1"/>
                </a:solidFill>
                <a:sym typeface="Wingdings"/>
              </a:rPr>
              <a:t> agama </a:t>
            </a:r>
            <a:r>
              <a:rPr lang="en-US" sz="2000" b="1" dirty="0" err="1">
                <a:solidFill>
                  <a:schemeClr val="bg1"/>
                </a:solidFill>
                <a:sym typeface="Wingdings"/>
              </a:rPr>
              <a:t>manapun</a:t>
            </a:r>
            <a:r>
              <a:rPr lang="en-US" sz="2000" dirty="0">
                <a:solidFill>
                  <a:schemeClr val="bg1"/>
                </a:solidFill>
                <a:sym typeface="Wingdings"/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" name="Picture 1" descr="2376767916.jpg">
            <a:extLst>
              <a:ext uri="{FF2B5EF4-FFF2-40B4-BE49-F238E27FC236}">
                <a16:creationId xmlns:a16="http://schemas.microsoft.com/office/drawing/2014/main" id="{5978DF97-F9D5-3747-B833-447AD43E93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7325" y="693738"/>
            <a:ext cx="4116388" cy="20383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F8E770-E618-48DB-8A89-CF9E08E5C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7745" name="Title 1">
            <a:extLst>
              <a:ext uri="{FF2B5EF4-FFF2-40B4-BE49-F238E27FC236}">
                <a16:creationId xmlns:a16="http://schemas.microsoft.com/office/drawing/2014/main" id="{DC6FD71F-9630-144E-AEC6-B7DD66A2B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83214" cy="681037"/>
          </a:xfrm>
        </p:spPr>
        <p:txBody>
          <a:bodyPr/>
          <a:lstStyle/>
          <a:p>
            <a:pPr algn="r"/>
            <a:r>
              <a:rPr lang="en-US" altLang="en-US" sz="2000" dirty="0" err="1">
                <a:ea typeface="ＭＳ Ｐゴシック" panose="020B0600070205080204" pitchFamily="34" charset="-128"/>
              </a:rPr>
              <a:t>Ideologi-Ideologi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besar</a:t>
            </a:r>
            <a:r>
              <a:rPr lang="en-US" altLang="en-US" sz="2000" dirty="0">
                <a:ea typeface="ＭＳ Ｐゴシック" panose="020B0600070205080204" pitchFamily="34" charset="-128"/>
              </a:rPr>
              <a:t> dunia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selain</a:t>
            </a:r>
            <a:r>
              <a:rPr lang="en-US" altLang="en-US" sz="2000" dirty="0">
                <a:ea typeface="ＭＳ Ｐゴシック" panose="020B0600070205080204" pitchFamily="34" charset="-128"/>
              </a:rPr>
              <a:t> PANCASILA</a:t>
            </a:r>
          </a:p>
        </p:txBody>
      </p:sp>
      <p:sp>
        <p:nvSpPr>
          <p:cNvPr id="105474" name="Content Placeholder 2">
            <a:extLst>
              <a:ext uri="{FF2B5EF4-FFF2-40B4-BE49-F238E27FC236}">
                <a16:creationId xmlns:a16="http://schemas.microsoft.com/office/drawing/2014/main" id="{BB6620C6-21A8-FA49-B914-00D537A5B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5713"/>
            <a:ext cx="8229600" cy="534828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KONSERVATISME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algn="just">
              <a:buFont typeface="Arial" charset="0"/>
              <a:buChar char="•"/>
              <a:defRPr/>
            </a:pPr>
            <a:r>
              <a:rPr lang="en-US" sz="2400" dirty="0" err="1"/>
              <a:t>Paham</a:t>
            </a:r>
            <a:r>
              <a:rPr lang="en-US" sz="2400" dirty="0"/>
              <a:t> yang </a:t>
            </a:r>
            <a:r>
              <a:rPr lang="en-US" sz="2400" u="sng" dirty="0" err="1"/>
              <a:t>mempertahankan</a:t>
            </a:r>
            <a:r>
              <a:rPr lang="en-US" sz="2400" u="sng" dirty="0"/>
              <a:t> </a:t>
            </a:r>
            <a:r>
              <a:rPr lang="en-US" sz="2400" u="sng" dirty="0" err="1"/>
              <a:t>nilai-nilai</a:t>
            </a:r>
            <a:r>
              <a:rPr lang="en-US" sz="2400" u="sng" dirty="0"/>
              <a:t> </a:t>
            </a:r>
            <a:r>
              <a:rPr lang="en-US" sz="2400" u="sng" dirty="0" err="1"/>
              <a:t>tradisi</a:t>
            </a:r>
            <a:r>
              <a:rPr lang="en-US" sz="2400" u="sng" dirty="0"/>
              <a:t> &amp; </a:t>
            </a:r>
            <a:r>
              <a:rPr lang="en-US" sz="2400" u="sng" dirty="0" err="1"/>
              <a:t>budaya</a:t>
            </a:r>
            <a:r>
              <a:rPr lang="en-US" sz="2400" dirty="0"/>
              <a:t> yang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mengakar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komunitas</a:t>
            </a:r>
            <a:r>
              <a:rPr lang="en-US" sz="2400" dirty="0"/>
              <a:t> / </a:t>
            </a:r>
            <a:r>
              <a:rPr lang="en-US" sz="2400" dirty="0" err="1"/>
              <a:t>masyarakat</a:t>
            </a:r>
            <a:r>
              <a:rPr lang="en-US" sz="2400" dirty="0"/>
              <a:t> / </a:t>
            </a:r>
            <a:r>
              <a:rPr lang="en-US" sz="2400" dirty="0" err="1"/>
              <a:t>negara</a:t>
            </a:r>
            <a:r>
              <a:rPr lang="en-US" sz="2400" dirty="0"/>
              <a:t>.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sz="2400" b="1" dirty="0" err="1"/>
              <a:t>Paham</a:t>
            </a:r>
            <a:r>
              <a:rPr lang="en-US" sz="2400" b="1" dirty="0"/>
              <a:t> yang MENOLAK </a:t>
            </a:r>
            <a:r>
              <a:rPr lang="en-US" sz="2400" b="1" dirty="0" err="1"/>
              <a:t>segala</a:t>
            </a:r>
            <a:r>
              <a:rPr lang="en-US" sz="2400" b="1" dirty="0"/>
              <a:t> </a:t>
            </a:r>
            <a:r>
              <a:rPr lang="en-US" sz="2400" b="1" dirty="0" err="1"/>
              <a:t>hal</a:t>
            </a:r>
            <a:r>
              <a:rPr lang="en-US" sz="2400" b="1" dirty="0"/>
              <a:t> </a:t>
            </a:r>
            <a:r>
              <a:rPr lang="en-US" sz="2400" b="1" dirty="0" err="1"/>
              <a:t>apapun</a:t>
            </a:r>
            <a:r>
              <a:rPr lang="en-US" sz="2400" b="1" dirty="0"/>
              <a:t> yang MERUBAH NILAI TRADISI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berupaya</a:t>
            </a:r>
            <a:r>
              <a:rPr lang="en-US" sz="2400" b="1" dirty="0"/>
              <a:t> TETAP MELESTARIKAN APA YANG SUDAH BERJALAN</a:t>
            </a:r>
            <a:r>
              <a:rPr lang="en-US" sz="2400" dirty="0"/>
              <a:t>.  </a:t>
            </a:r>
            <a:r>
              <a:rPr lang="en-US" sz="2400" dirty="0" err="1"/>
              <a:t>Bentuknya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macam-macam</a:t>
            </a:r>
            <a:r>
              <a:rPr lang="en-US" sz="2400" dirty="0"/>
              <a:t>: </a:t>
            </a:r>
            <a:r>
              <a:rPr lang="en-US" sz="2400" dirty="0" err="1"/>
              <a:t>budaya</a:t>
            </a:r>
            <a:r>
              <a:rPr lang="en-US" sz="2400" dirty="0"/>
              <a:t>, agama, </a:t>
            </a:r>
            <a:r>
              <a:rPr lang="en-US" sz="2400" dirty="0" err="1"/>
              <a:t>dll</a:t>
            </a:r>
            <a:r>
              <a:rPr lang="en-US" sz="2400" dirty="0"/>
              <a:t>.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sz="2400" dirty="0" err="1"/>
              <a:t>Lawannya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PROGRESIF.</a:t>
            </a:r>
          </a:p>
          <a:p>
            <a:pPr algn="just">
              <a:buFont typeface="Arial" charset="0"/>
              <a:buChar char="•"/>
              <a:defRPr/>
            </a:pPr>
            <a:endParaRPr lang="en-US" sz="2400" dirty="0"/>
          </a:p>
          <a:p>
            <a:pPr algn="just">
              <a:buFont typeface="Arial" charset="0"/>
              <a:buChar char="•"/>
              <a:defRPr/>
            </a:pPr>
            <a:r>
              <a:rPr lang="en-US" sz="2400" dirty="0" err="1">
                <a:solidFill>
                  <a:schemeClr val="bg1"/>
                </a:solidFill>
              </a:rPr>
              <a:t>Urgenitasnya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dirty="0" err="1">
                <a:solidFill>
                  <a:schemeClr val="bg1"/>
                </a:solidFill>
              </a:rPr>
              <a:t>Stabilitas</a:t>
            </a:r>
            <a:r>
              <a:rPr lang="en-US" sz="2400" dirty="0">
                <a:solidFill>
                  <a:schemeClr val="bg1"/>
                </a:solidFill>
              </a:rPr>
              <a:t> status quo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kelestarian</a:t>
            </a:r>
            <a:r>
              <a:rPr lang="en-US" sz="2400" dirty="0">
                <a:solidFill>
                  <a:schemeClr val="bg1"/>
                </a:solidFill>
              </a:rPr>
              <a:t> dari </a:t>
            </a:r>
            <a:r>
              <a:rPr lang="en-US" sz="2400" dirty="0" err="1">
                <a:solidFill>
                  <a:schemeClr val="bg1"/>
                </a:solidFill>
              </a:rPr>
              <a:t>tradisi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772BA5-8789-4ADD-AAE6-0A2B99EC4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8769" name="Title 1">
            <a:extLst>
              <a:ext uri="{FF2B5EF4-FFF2-40B4-BE49-F238E27FC236}">
                <a16:creationId xmlns:a16="http://schemas.microsoft.com/office/drawing/2014/main" id="{82E33EDC-1355-8947-AC68-8D7A29BD4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752" y="274638"/>
            <a:ext cx="5097517" cy="681037"/>
          </a:xfrm>
        </p:spPr>
        <p:txBody>
          <a:bodyPr/>
          <a:lstStyle/>
          <a:p>
            <a:r>
              <a:rPr lang="en-US" altLang="en-US" sz="3200" dirty="0" err="1">
                <a:ea typeface="ＭＳ Ｐゴシック" panose="020B0600070205080204" pitchFamily="34" charset="-128"/>
              </a:rPr>
              <a:t>Ideologi-Ideologi</a:t>
            </a:r>
            <a:r>
              <a:rPr lang="en-US" altLang="en-US" sz="3200" dirty="0"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ea typeface="ＭＳ Ｐゴシック" panose="020B0600070205080204" pitchFamily="34" charset="-128"/>
              </a:rPr>
              <a:t>besar</a:t>
            </a:r>
            <a:r>
              <a:rPr lang="en-US" altLang="en-US" sz="3200" dirty="0">
                <a:ea typeface="ＭＳ Ｐゴシック" panose="020B0600070205080204" pitchFamily="34" charset="-128"/>
              </a:rPr>
              <a:t> dunia </a:t>
            </a:r>
            <a:r>
              <a:rPr lang="en-US" altLang="en-US" sz="3200" dirty="0" err="1">
                <a:ea typeface="ＭＳ Ｐゴシック" panose="020B0600070205080204" pitchFamily="34" charset="-128"/>
              </a:rPr>
              <a:t>selain</a:t>
            </a:r>
            <a:r>
              <a:rPr lang="en-US" altLang="en-US" sz="3200" dirty="0">
                <a:ea typeface="ＭＳ Ｐゴシック" panose="020B0600070205080204" pitchFamily="34" charset="-128"/>
              </a:rPr>
              <a:t> </a:t>
            </a:r>
            <a:r>
              <a:rPr lang="en-US" altLang="en-US" sz="3200" dirty="0">
                <a:solidFill>
                  <a:srgbClr val="31859C"/>
                </a:solidFill>
                <a:ea typeface="ＭＳ Ｐゴシック" panose="020B0600070205080204" pitchFamily="34" charset="-128"/>
              </a:rPr>
              <a:t>PANCASILA</a:t>
            </a:r>
          </a:p>
        </p:txBody>
      </p:sp>
      <p:sp>
        <p:nvSpPr>
          <p:cNvPr id="104450" name="Content Placeholder 2">
            <a:extLst>
              <a:ext uri="{FF2B5EF4-FFF2-40B4-BE49-F238E27FC236}">
                <a16:creationId xmlns:a16="http://schemas.microsoft.com/office/drawing/2014/main" id="{A35D7C3B-2A68-E04A-9707-58E686768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0938"/>
            <a:ext cx="8229600" cy="5602287"/>
          </a:xfrm>
        </p:spPr>
        <p:txBody>
          <a:bodyPr/>
          <a:lstStyle/>
          <a:p>
            <a:pPr algn="just"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</a:rPr>
              <a:t>DEMOKRASI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 :</a:t>
            </a:r>
          </a:p>
          <a:p>
            <a:pPr marL="4303713" indent="0" algn="just">
              <a:buFont typeface="Arial" charset="0"/>
              <a:buNone/>
              <a:defRPr/>
            </a:pPr>
            <a:r>
              <a:rPr lang="en-US" sz="2400" dirty="0"/>
              <a:t>LIBERALISME / </a:t>
            </a:r>
          </a:p>
          <a:p>
            <a:pPr marL="4303713" indent="0" algn="just">
              <a:buFont typeface="Arial" charset="0"/>
              <a:buNone/>
              <a:defRPr/>
            </a:pPr>
            <a:r>
              <a:rPr lang="en-US" sz="2400" dirty="0"/>
              <a:t>KONSERVATIF / </a:t>
            </a:r>
          </a:p>
          <a:p>
            <a:pPr marL="4303713" indent="0" algn="just">
              <a:buFont typeface="Arial" charset="0"/>
              <a:buNone/>
              <a:defRPr/>
            </a:pPr>
            <a:r>
              <a:rPr lang="en-US" sz="2400" dirty="0"/>
              <a:t>KAPITALIS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</a:rPr>
              <a:t>FASISME</a:t>
            </a:r>
            <a:r>
              <a:rPr lang="en-US" sz="2400" dirty="0"/>
              <a:t> &gt;&lt; </a:t>
            </a:r>
            <a:r>
              <a:rPr lang="en-US" sz="2400" dirty="0">
                <a:solidFill>
                  <a:srgbClr val="FF0000"/>
                </a:solidFill>
              </a:rPr>
              <a:t>ANARKISME</a:t>
            </a:r>
          </a:p>
          <a:p>
            <a:pPr algn="just">
              <a:buFont typeface="Arial" charset="0"/>
              <a:buChar char="•"/>
              <a:defRPr/>
            </a:pPr>
            <a:endParaRPr lang="en-US" sz="2400" dirty="0"/>
          </a:p>
          <a:p>
            <a:pPr algn="just"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</a:rPr>
              <a:t>KAPITALISME</a:t>
            </a:r>
            <a:r>
              <a:rPr lang="en-US" sz="2400" dirty="0"/>
              <a:t> &gt;&lt;  </a:t>
            </a:r>
            <a:r>
              <a:rPr lang="en-US" sz="2400" dirty="0">
                <a:solidFill>
                  <a:srgbClr val="FF0000"/>
                </a:solidFill>
              </a:rPr>
              <a:t>KOMUNISME</a:t>
            </a:r>
          </a:p>
        </p:txBody>
      </p:sp>
      <p:pic>
        <p:nvPicPr>
          <p:cNvPr id="288771" name="Picture 1">
            <a:extLst>
              <a:ext uri="{FF2B5EF4-FFF2-40B4-BE49-F238E27FC236}">
                <a16:creationId xmlns:a16="http://schemas.microsoft.com/office/drawing/2014/main" id="{A35B92DD-0645-7E43-9507-1F853CEE4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4452938"/>
            <a:ext cx="3960812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9E83FB-1DD9-4648-B7B3-9D56CF139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5217" name="Title 1">
            <a:extLst>
              <a:ext uri="{FF2B5EF4-FFF2-40B4-BE49-F238E27FC236}">
                <a16:creationId xmlns:a16="http://schemas.microsoft.com/office/drawing/2014/main" id="{67F545E0-2C8F-C145-A554-76CACFDBE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076" y="169863"/>
            <a:ext cx="5339255" cy="876300"/>
          </a:xfrm>
        </p:spPr>
        <p:txBody>
          <a:bodyPr/>
          <a:lstStyle/>
          <a:p>
            <a:pPr algn="r"/>
            <a:r>
              <a:rPr lang="en-US" altLang="en-US" sz="2400" b="1" dirty="0">
                <a:ea typeface="ＭＳ Ｐゴシック" panose="020B0600070205080204" pitchFamily="34" charset="-128"/>
              </a:rPr>
              <a:t>Pancasila </a:t>
            </a:r>
            <a:r>
              <a:rPr lang="en-US" altLang="en-US" sz="2400" b="1" dirty="0" err="1">
                <a:ea typeface="ＭＳ Ｐゴシック" panose="020B0600070205080204" pitchFamily="34" charset="-128"/>
              </a:rPr>
              <a:t>berbeda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 err="1">
                <a:ea typeface="ＭＳ Ｐゴシック" panose="020B0600070205080204" pitchFamily="34" charset="-128"/>
              </a:rPr>
              <a:t>ideologi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 err="1">
                <a:ea typeface="ＭＳ Ｐゴシック" panose="020B0600070205080204" pitchFamily="34" charset="-128"/>
              </a:rPr>
              <a:t>politik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 negara lain</a:t>
            </a:r>
            <a:br>
              <a:rPr lang="en-US" altLang="en-US" sz="2400" b="1" dirty="0">
                <a:ea typeface="ＭＳ Ｐゴシック" panose="020B0600070205080204" pitchFamily="34" charset="-128"/>
              </a:rPr>
            </a:br>
            <a:r>
              <a:rPr lang="en-US" altLang="en-US" sz="1400" dirty="0" err="1">
                <a:ea typeface="ＭＳ Ｐゴシック" panose="020B0600070205080204" pitchFamily="34" charset="-128"/>
              </a:rPr>
              <a:t>Hariyono</a:t>
            </a:r>
            <a:r>
              <a:rPr lang="en-US" altLang="en-US" sz="1400" dirty="0">
                <a:ea typeface="ＭＳ Ｐゴシック" panose="020B0600070205080204" pitchFamily="34" charset="-128"/>
              </a:rPr>
              <a:t>,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Plt</a:t>
            </a:r>
            <a:r>
              <a:rPr lang="en-US" altLang="en-US" sz="1400" dirty="0">
                <a:ea typeface="ＭＳ Ｐゴシック" panose="020B0600070205080204" pitchFamily="34" charset="-128"/>
              </a:rPr>
              <a:t>.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Ketua</a:t>
            </a:r>
            <a:r>
              <a:rPr lang="en-US" altLang="en-US" sz="1400" dirty="0">
                <a:ea typeface="ＭＳ Ｐゴシック" panose="020B0600070205080204" pitchFamily="34" charset="-128"/>
              </a:rPr>
              <a:t> Badan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Pembinaan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Ideologi</a:t>
            </a:r>
            <a:r>
              <a:rPr lang="en-US" altLang="en-US" sz="1400" dirty="0">
                <a:ea typeface="ＭＳ Ｐゴシック" panose="020B0600070205080204" pitchFamily="34" charset="-128"/>
              </a:rPr>
              <a:t> Pancasila - KOMPAS, 30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Oktober</a:t>
            </a:r>
            <a:r>
              <a:rPr lang="en-US" altLang="en-US" sz="1400" dirty="0">
                <a:ea typeface="ＭＳ Ｐゴシック" panose="020B0600070205080204" pitchFamily="34" charset="-128"/>
              </a:rPr>
              <a:t> 2019</a:t>
            </a: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sp>
        <p:nvSpPr>
          <p:cNvPr id="265218" name="Content Placeholder 2">
            <a:extLst>
              <a:ext uri="{FF2B5EF4-FFF2-40B4-BE49-F238E27FC236}">
                <a16:creationId xmlns:a16="http://schemas.microsoft.com/office/drawing/2014/main" id="{A0924549-7333-BC42-A5AB-24617774F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0163"/>
            <a:ext cx="8229600" cy="5453062"/>
          </a:xfrm>
        </p:spPr>
        <p:txBody>
          <a:bodyPr/>
          <a:lstStyle/>
          <a:p>
            <a:pPr algn="just"/>
            <a:r>
              <a:rPr lang="en-US" altLang="en-US" sz="2400" dirty="0">
                <a:ea typeface="ＭＳ Ｐゴシック" panose="020B0600070205080204" pitchFamily="34" charset="-128"/>
              </a:rPr>
              <a:t>Pancasila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berbeda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ideologi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politik</a:t>
            </a:r>
            <a:r>
              <a:rPr lang="en-US" altLang="en-US" sz="2400" dirty="0">
                <a:ea typeface="ＭＳ Ｐゴシック" panose="020B0600070205080204" pitchFamily="34" charset="-128"/>
              </a:rPr>
              <a:t> negara-negara lain,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karena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cakupannya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melebihi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aturan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kepemerintahan</a:t>
            </a:r>
            <a:r>
              <a:rPr lang="en-US" altLang="en-US" sz="2400" dirty="0">
                <a:ea typeface="ＭＳ Ｐゴシック" panose="020B0600070205080204" pitchFamily="34" charset="-128"/>
              </a:rPr>
              <a:t>.</a:t>
            </a:r>
          </a:p>
          <a:p>
            <a:pPr algn="just"/>
            <a:r>
              <a:rPr lang="en-US" altLang="en-US" sz="2400" dirty="0">
                <a:ea typeface="ＭＳ Ｐゴシック" panose="020B0600070205080204" pitchFamily="34" charset="-128"/>
              </a:rPr>
              <a:t>Pancasila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masuk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ke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nilai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sosial</a:t>
            </a:r>
            <a:r>
              <a:rPr lang="en-US" altLang="en-US" sz="2400" dirty="0">
                <a:ea typeface="ＭＳ Ｐゴシック" panose="020B0600070205080204" pitchFamily="34" charset="-128"/>
              </a:rPr>
              <a:t>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ekonomi</a:t>
            </a:r>
            <a:r>
              <a:rPr lang="en-US" altLang="en-US" sz="2400" dirty="0">
                <a:ea typeface="ＭＳ Ｐゴシック" panose="020B0600070205080204" pitchFamily="34" charset="-128"/>
              </a:rPr>
              <a:t>, dan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keagamaan</a:t>
            </a:r>
            <a:r>
              <a:rPr lang="en-US" altLang="en-US" sz="2400" dirty="0">
                <a:ea typeface="ＭＳ Ｐゴシック" panose="020B0600070205080204" pitchFamily="34" charset="-128"/>
              </a:rPr>
              <a:t>.</a:t>
            </a:r>
          </a:p>
          <a:p>
            <a:pPr marL="0" indent="0" algn="just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	= PANDANGAN HIDUP</a:t>
            </a:r>
          </a:p>
          <a:p>
            <a:pPr algn="just"/>
            <a:endParaRPr lang="en-US" altLang="en-US" sz="2400" dirty="0">
              <a:ea typeface="ＭＳ Ｐゴシック" panose="020B0600070205080204" pitchFamily="34" charset="-128"/>
            </a:endParaRPr>
          </a:p>
          <a:p>
            <a:pPr algn="just"/>
            <a:r>
              <a:rPr lang="en-US" altLang="en-US" sz="2400" dirty="0">
                <a:ea typeface="ＭＳ Ｐゴシック" panose="020B0600070205080204" pitchFamily="34" charset="-128"/>
              </a:rPr>
              <a:t>Amerika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Serikat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berideologi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liberalisme</a:t>
            </a:r>
            <a:r>
              <a:rPr lang="en-US" altLang="en-US" sz="2400" dirty="0">
                <a:ea typeface="ＭＳ Ｐゴシック" panose="020B0600070205080204" pitchFamily="34" charset="-128"/>
              </a:rPr>
              <a:t> dan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paham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ekonomi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kapitalisme</a:t>
            </a:r>
            <a:r>
              <a:rPr lang="en-US" altLang="en-US" sz="24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mempercayai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pemikiran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ilmiah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ekonom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Skotlandia</a:t>
            </a:r>
            <a:r>
              <a:rPr lang="en-US" altLang="en-US" sz="2400" dirty="0">
                <a:ea typeface="ＭＳ Ｐゴシック" panose="020B0600070205080204" pitchFamily="34" charset="-128"/>
              </a:rPr>
              <a:t>: Adam Smith yang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meyakini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pencarian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keuntungan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adalah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segalanya</a:t>
            </a:r>
            <a:r>
              <a:rPr lang="en-US" altLang="en-US" sz="2400" dirty="0">
                <a:ea typeface="ＭＳ Ｐゴシック" panose="020B0600070205080204" pitchFamily="34" charset="-128"/>
              </a:rPr>
              <a:t>.</a:t>
            </a:r>
          </a:p>
          <a:p>
            <a:pPr algn="just"/>
            <a:endParaRPr lang="en-US" altLang="en-US" sz="2400" dirty="0">
              <a:ea typeface="ＭＳ Ｐゴシック" panose="020B0600070205080204" pitchFamily="34" charset="-128"/>
            </a:endParaRPr>
          </a:p>
          <a:p>
            <a:pPr algn="just"/>
            <a:r>
              <a:rPr lang="en-US" altLang="en-US" sz="2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Psikolog</a:t>
            </a:r>
            <a:r>
              <a:rPr lang="en-US" altLang="en-US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Rusia</a:t>
            </a:r>
            <a:r>
              <a:rPr lang="en-US" altLang="en-US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Ivan Pavlov </a:t>
            </a:r>
            <a:r>
              <a:rPr lang="en-US" altLang="en-US" sz="2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melandaskan</a:t>
            </a:r>
            <a:r>
              <a:rPr lang="en-US" altLang="en-US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teori</a:t>
            </a:r>
            <a:r>
              <a:rPr lang="en-US" altLang="en-US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kodisional</a:t>
            </a:r>
            <a:r>
              <a:rPr lang="en-US" altLang="en-US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klasiknya</a:t>
            </a:r>
            <a:r>
              <a:rPr lang="en-US" altLang="en-US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pada </a:t>
            </a:r>
            <a:r>
              <a:rPr lang="en-US" altLang="en-US" sz="2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ideologi</a:t>
            </a:r>
            <a:r>
              <a:rPr lang="en-US" altLang="en-US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histrorionis</a:t>
            </a:r>
            <a:r>
              <a:rPr lang="en-US" altLang="en-US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Marxisme</a:t>
            </a:r>
            <a:r>
              <a:rPr lang="en-US" altLang="en-US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 </a:t>
            </a:r>
          </a:p>
          <a:p>
            <a:pPr algn="just"/>
            <a:endParaRPr lang="en-US" altLang="en-US" sz="16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173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4034B-7755-4914-84B6-4BFB7C459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0CE8CE-6D82-4C51-A04A-9FA9CC48B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654219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0C02926C-EF31-4713-A920-33BB3FD54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8529" name="Title 1">
            <a:extLst>
              <a:ext uri="{FF2B5EF4-FFF2-40B4-BE49-F238E27FC236}">
                <a16:creationId xmlns:a16="http://schemas.microsoft.com/office/drawing/2014/main" id="{FDA62887-0B35-AF47-B90E-EEFE54F2D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648" y="274638"/>
            <a:ext cx="5197646" cy="681037"/>
          </a:xfrm>
        </p:spPr>
        <p:txBody>
          <a:bodyPr/>
          <a:lstStyle/>
          <a:p>
            <a:r>
              <a:rPr lang="en-US" altLang="en-US" sz="3200" dirty="0" err="1">
                <a:ea typeface="ＭＳ Ｐゴシック" panose="020B0600070205080204" pitchFamily="34" charset="-128"/>
              </a:rPr>
              <a:t>Ideologi-Ideologi</a:t>
            </a:r>
            <a:r>
              <a:rPr lang="en-US" altLang="en-US" sz="3200" dirty="0"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ea typeface="ＭＳ Ｐゴシック" panose="020B0600070205080204" pitchFamily="34" charset="-128"/>
              </a:rPr>
              <a:t>besar</a:t>
            </a:r>
            <a:r>
              <a:rPr lang="en-US" altLang="en-US" sz="3200" dirty="0">
                <a:ea typeface="ＭＳ Ｐゴシック" panose="020B0600070205080204" pitchFamily="34" charset="-128"/>
              </a:rPr>
              <a:t> dunia </a:t>
            </a:r>
            <a:r>
              <a:rPr lang="en-US" altLang="en-US" sz="3200" dirty="0" err="1">
                <a:ea typeface="ＭＳ Ｐゴシック" panose="020B0600070205080204" pitchFamily="34" charset="-128"/>
              </a:rPr>
              <a:t>selain</a:t>
            </a:r>
            <a:r>
              <a:rPr lang="en-US" altLang="en-US" sz="3200" dirty="0">
                <a:ea typeface="ＭＳ Ｐゴシック" panose="020B0600070205080204" pitchFamily="34" charset="-128"/>
              </a:rPr>
              <a:t> PANCASILA</a:t>
            </a:r>
          </a:p>
        </p:txBody>
      </p:sp>
      <p:sp>
        <p:nvSpPr>
          <p:cNvPr id="278530" name="Content Placeholder 2">
            <a:extLst>
              <a:ext uri="{FF2B5EF4-FFF2-40B4-BE49-F238E27FC236}">
                <a16:creationId xmlns:a16="http://schemas.microsoft.com/office/drawing/2014/main" id="{E7B2C842-12A4-5643-AE86-7DF0678D0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5713"/>
            <a:ext cx="8229600" cy="5348287"/>
          </a:xfrm>
        </p:spPr>
        <p:txBody>
          <a:bodyPr/>
          <a:lstStyle/>
          <a:p>
            <a:pPr algn="just"/>
            <a:r>
              <a:rPr lang="en-US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LIBERALISME</a:t>
            </a:r>
          </a:p>
          <a:p>
            <a:pPr algn="just"/>
            <a:r>
              <a:rPr lang="en-US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KAPITALISME</a:t>
            </a:r>
          </a:p>
          <a:p>
            <a:pPr algn="just"/>
            <a:r>
              <a:rPr lang="en-US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SOSIALISME</a:t>
            </a:r>
          </a:p>
          <a:p>
            <a:pPr algn="just"/>
            <a:r>
              <a:rPr lang="en-US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KOMUNISME</a:t>
            </a:r>
          </a:p>
          <a:p>
            <a:pPr algn="just"/>
            <a:r>
              <a:rPr lang="en-US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FASISME</a:t>
            </a:r>
          </a:p>
          <a:p>
            <a:pPr algn="just"/>
            <a:r>
              <a:rPr lang="en-US" altLang="en-US" sz="2800">
                <a:ea typeface="ＭＳ Ｐゴシック" panose="020B0600070205080204" pitchFamily="34" charset="-128"/>
              </a:rPr>
              <a:t>ANARKISME</a:t>
            </a:r>
          </a:p>
          <a:p>
            <a:pPr algn="just"/>
            <a:r>
              <a:rPr lang="en-US" altLang="en-US" sz="2800">
                <a:ea typeface="ＭＳ Ｐゴシック" panose="020B0600070205080204" pitchFamily="34" charset="-128"/>
              </a:rPr>
              <a:t>DEMOKRASI</a:t>
            </a:r>
          </a:p>
          <a:p>
            <a:pPr algn="just"/>
            <a:r>
              <a:rPr lang="en-US" altLang="en-US" sz="2800">
                <a:ea typeface="ＭＳ Ｐゴシック" panose="020B0600070205080204" pitchFamily="34" charset="-128"/>
              </a:rPr>
              <a:t>SEKULARISME</a:t>
            </a:r>
          </a:p>
          <a:p>
            <a:pPr algn="just"/>
            <a:r>
              <a:rPr lang="en-US" altLang="en-US" sz="2800">
                <a:ea typeface="ＭＳ Ｐゴシック" panose="020B0600070205080204" pitchFamily="34" charset="-128"/>
              </a:rPr>
              <a:t>KONSERVATISME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70C479-4938-3746-A8E6-F0BDAB80174E}"/>
              </a:ext>
            </a:extLst>
          </p:cNvPr>
          <p:cNvSpPr>
            <a:spLocks noChangeArrowheads="1"/>
          </p:cNvSpPr>
          <p:nvPr/>
        </p:nvSpPr>
        <p:spPr bwMode="auto">
          <a:xfrm rot="-2012941">
            <a:off x="4348163" y="3033713"/>
            <a:ext cx="3586162" cy="914400"/>
          </a:xfrm>
          <a:prstGeom prst="rect">
            <a:avLst/>
          </a:prstGeom>
          <a:noFill/>
          <a:ln w="9525">
            <a:solidFill>
              <a:srgbClr val="4A7EBB"/>
            </a:solidFill>
            <a:prstDash val="dash"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halkduster"/>
                <a:ea typeface="+mn-ea"/>
                <a:cs typeface="Chalkduster"/>
              </a:rPr>
              <a:t>Sekedar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halkduster"/>
                <a:ea typeface="+mn-ea"/>
                <a:cs typeface="Chalkduster"/>
              </a:rPr>
              <a:t>pengetahuan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Chalkduster"/>
              <a:ea typeface="+mn-ea"/>
              <a:cs typeface="Chalkdus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37CF533B-2D1A-4DC2-9E0A-097027D06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9553" name="Title 1">
            <a:extLst>
              <a:ext uri="{FF2B5EF4-FFF2-40B4-BE49-F238E27FC236}">
                <a16:creationId xmlns:a16="http://schemas.microsoft.com/office/drawing/2014/main" id="{167EBBF7-0AFB-E545-90D3-578867ED1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152290" cy="681037"/>
          </a:xfrm>
        </p:spPr>
        <p:txBody>
          <a:bodyPr/>
          <a:lstStyle/>
          <a:p>
            <a:pPr algn="r"/>
            <a:r>
              <a:rPr lang="en-US" altLang="en-US" sz="2000" dirty="0" err="1">
                <a:ea typeface="ＭＳ Ｐゴシック" panose="020B0600070205080204" pitchFamily="34" charset="-128"/>
              </a:rPr>
              <a:t>Ideologi-Ideologi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besar</a:t>
            </a:r>
            <a:r>
              <a:rPr lang="en-US" altLang="en-US" sz="2000" dirty="0">
                <a:ea typeface="ＭＳ Ｐゴシック" panose="020B0600070205080204" pitchFamily="34" charset="-128"/>
              </a:rPr>
              <a:t> dunia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selain</a:t>
            </a:r>
            <a:r>
              <a:rPr lang="en-US" altLang="en-US" sz="2000" dirty="0">
                <a:ea typeface="ＭＳ Ｐゴシック" panose="020B0600070205080204" pitchFamily="34" charset="-128"/>
              </a:rPr>
              <a:t> PANCASILA</a:t>
            </a:r>
          </a:p>
        </p:txBody>
      </p:sp>
      <p:sp>
        <p:nvSpPr>
          <p:cNvPr id="190466" name="Content Placeholder 2">
            <a:extLst>
              <a:ext uri="{FF2B5EF4-FFF2-40B4-BE49-F238E27FC236}">
                <a16:creationId xmlns:a16="http://schemas.microsoft.com/office/drawing/2014/main" id="{BD136037-12BC-1849-98F4-8135282B4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5675"/>
            <a:ext cx="8229600" cy="56340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solidFill>
                  <a:srgbClr val="3366FF"/>
                </a:solidFill>
                <a:ea typeface="ＭＳ Ｐゴシック" panose="020B0600070205080204" pitchFamily="34" charset="-128"/>
              </a:rPr>
              <a:t>                                           LIBERALISME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360363" indent="-360363" algn="just">
              <a:defRPr/>
            </a:pPr>
            <a:r>
              <a:rPr lang="en-US" altLang="en-US" sz="1800" dirty="0" err="1">
                <a:ea typeface="ＭＳ Ｐゴシック" panose="020B0600070205080204" pitchFamily="34" charset="-128"/>
              </a:rPr>
              <a:t>Fokus</a:t>
            </a:r>
            <a:r>
              <a:rPr lang="en-US" altLang="en-US" sz="1800" dirty="0">
                <a:ea typeface="ＭＳ Ｐゴシック" panose="020B0600070205080204" pitchFamily="34" charset="-128"/>
              </a:rPr>
              <a:t>: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Penghargaan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atas</a:t>
            </a:r>
            <a:r>
              <a:rPr lang="en-US" altLang="en-US" sz="1800" dirty="0">
                <a:ea typeface="ＭＳ Ｐゴシック" panose="020B0600070205080204" pitchFamily="34" charset="-128"/>
              </a:rPr>
              <a:t> KEBEBASAN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HAK INDIVIDU</a:t>
            </a:r>
          </a:p>
          <a:p>
            <a:pPr marL="360363" indent="-360363" algn="just">
              <a:defRPr/>
            </a:pPr>
            <a:r>
              <a:rPr lang="en-US" altLang="en-US" sz="1800" dirty="0" err="1">
                <a:ea typeface="ＭＳ Ｐゴシック" panose="020B0600070205080204" pitchFamily="34" charset="-128"/>
              </a:rPr>
              <a:t>Contoh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hal</a:t>
            </a:r>
            <a:r>
              <a:rPr lang="en-US" altLang="en-US" sz="1800" dirty="0">
                <a:ea typeface="ＭＳ Ｐゴシック" panose="020B0600070205080204" pitchFamily="34" charset="-128"/>
              </a:rPr>
              <a:t>: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berekspresi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menyampaikan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pendapat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memiliki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barang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pribadi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beribadah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hak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hidup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hak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untuk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mati</a:t>
            </a:r>
            <a:r>
              <a:rPr lang="en-US" altLang="en-US" sz="1800" dirty="0">
                <a:ea typeface="ＭＳ Ｐゴシック" panose="020B0600070205080204" pitchFamily="34" charset="-128"/>
              </a:rPr>
              <a:t> (euthanasia)</a:t>
            </a:r>
          </a:p>
          <a:p>
            <a:pPr marL="360363" indent="-360363" algn="just"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360363" indent="-360363" algn="just">
              <a:defRPr/>
            </a:pPr>
            <a:r>
              <a:rPr lang="en-US" altLang="en-US" sz="1800" dirty="0" err="1">
                <a:ea typeface="ＭＳ Ｐゴシック" panose="020B0600070205080204" pitchFamily="34" charset="-128"/>
              </a:rPr>
              <a:t>Liberalisme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berevolusi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menjadi</a:t>
            </a:r>
            <a:r>
              <a:rPr lang="en-US" altLang="en-US" sz="1800" dirty="0">
                <a:ea typeface="ＭＳ Ｐゴシック" panose="020B0600070205080204" pitchFamily="34" charset="-128"/>
              </a:rPr>
              <a:t>: LIBERALISME KLASIK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SOSIAL LIBERALISME</a:t>
            </a:r>
          </a:p>
          <a:p>
            <a:pPr marL="360363" indent="-360363" algn="just">
              <a:defRPr/>
            </a:pPr>
            <a:r>
              <a:rPr lang="en-US" altLang="en-US" sz="1800" dirty="0" err="1">
                <a:ea typeface="ＭＳ Ｐゴシック" panose="020B0600070205080204" pitchFamily="34" charset="-128"/>
              </a:rPr>
              <a:t>Perbedaannya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adalah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pada</a:t>
            </a:r>
            <a:r>
              <a:rPr lang="en-US" altLang="en-US" sz="1800" dirty="0">
                <a:ea typeface="ＭＳ Ｐゴシック" panose="020B0600070205080204" pitchFamily="34" charset="-128"/>
              </a:rPr>
              <a:t>: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Bagaimana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memandang</a:t>
            </a:r>
            <a:r>
              <a:rPr lang="en-US" altLang="en-US" sz="1800" dirty="0">
                <a:ea typeface="ＭＳ Ｐゴシック" panose="020B0600070205080204" pitchFamily="34" charset="-128"/>
              </a:rPr>
              <a:t> PERAN PEMERINTAH</a:t>
            </a:r>
          </a:p>
          <a:p>
            <a:pPr marL="360363" indent="-360363" algn="just">
              <a:defRPr/>
            </a:pPr>
            <a:r>
              <a:rPr lang="en-US" altLang="en-US" sz="1800" dirty="0" err="1">
                <a:ea typeface="ＭＳ Ｐゴシック" panose="020B0600070205080204" pitchFamily="34" charset="-128"/>
              </a:rPr>
              <a:t>Pada</a:t>
            </a:r>
            <a:r>
              <a:rPr lang="en-US" altLang="en-US" sz="1800" dirty="0">
                <a:ea typeface="ＭＳ Ｐゴシック" panose="020B0600070205080204" pitchFamily="34" charset="-128"/>
              </a:rPr>
              <a:t> LIBERALISME KLASIK: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Pemerintah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adalah</a:t>
            </a:r>
            <a:r>
              <a:rPr lang="en-US" altLang="en-US" sz="1800" dirty="0">
                <a:ea typeface="ＭＳ Ｐゴシック" panose="020B0600070205080204" pitchFamily="34" charset="-128"/>
              </a:rPr>
              <a:t> ‘</a:t>
            </a:r>
            <a:r>
              <a:rPr lang="en-US" altLang="ja-JP" sz="1800" dirty="0" err="1">
                <a:ea typeface="ＭＳ Ｐゴシック" panose="020B0600070205080204" pitchFamily="34" charset="-128"/>
              </a:rPr>
              <a:t>musuh</a:t>
            </a:r>
            <a:r>
              <a:rPr lang="en-US" altLang="en-US" sz="1800" dirty="0">
                <a:ea typeface="ＭＳ Ｐゴシック" panose="020B0600070205080204" pitchFamily="34" charset="-128"/>
              </a:rPr>
              <a:t>’</a:t>
            </a:r>
            <a:r>
              <a:rPr lang="en-US" altLang="ja-JP" sz="1800" dirty="0">
                <a:ea typeface="ＭＳ Ｐゴシック" panose="020B0600070205080204" pitchFamily="34" charset="-128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</a:rPr>
              <a:t>dari</a:t>
            </a:r>
            <a:r>
              <a:rPr lang="en-US" altLang="ja-JP" sz="1800" dirty="0">
                <a:ea typeface="ＭＳ Ｐゴシック" panose="020B0600070205080204" pitchFamily="34" charset="-128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</a:rPr>
              <a:t>kebebasan</a:t>
            </a:r>
            <a:r>
              <a:rPr lang="en-US" altLang="ja-JP" sz="1800" dirty="0">
                <a:ea typeface="ＭＳ Ｐゴシック" panose="020B0600070205080204" pitchFamily="34" charset="-128"/>
              </a:rPr>
              <a:t>; </a:t>
            </a:r>
            <a:r>
              <a:rPr lang="en-US" altLang="ja-JP" sz="1800" dirty="0" err="1">
                <a:ea typeface="ＭＳ Ｐゴシック" panose="020B0600070205080204" pitchFamily="34" charset="-128"/>
              </a:rPr>
              <a:t>karenanya</a:t>
            </a:r>
            <a:r>
              <a:rPr lang="en-US" altLang="ja-JP" sz="1800" dirty="0">
                <a:ea typeface="ＭＳ Ｐゴシック" panose="020B0600070205080204" pitchFamily="34" charset="-128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</a:rPr>
              <a:t>peran</a:t>
            </a:r>
            <a:r>
              <a:rPr lang="en-US" altLang="ja-JP" sz="1800" dirty="0">
                <a:ea typeface="ＭＳ Ｐゴシック" panose="020B0600070205080204" pitchFamily="34" charset="-128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</a:rPr>
              <a:t>pemerintah</a:t>
            </a:r>
            <a:r>
              <a:rPr lang="en-US" altLang="ja-JP" sz="1800" dirty="0">
                <a:ea typeface="ＭＳ Ｐゴシック" panose="020B0600070205080204" pitchFamily="34" charset="-128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</a:rPr>
              <a:t>dibuat</a:t>
            </a:r>
            <a:r>
              <a:rPr lang="en-US" altLang="ja-JP" sz="1800" dirty="0">
                <a:ea typeface="ＭＳ Ｐゴシック" panose="020B0600070205080204" pitchFamily="34" charset="-128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</a:rPr>
              <a:t>seminimal</a:t>
            </a:r>
            <a:r>
              <a:rPr lang="en-US" altLang="ja-JP" sz="1800" dirty="0">
                <a:ea typeface="ＭＳ Ｐゴシック" panose="020B0600070205080204" pitchFamily="34" charset="-128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</a:rPr>
              <a:t>mungkin</a:t>
            </a:r>
            <a:r>
              <a:rPr lang="en-US" altLang="ja-JP" sz="1800" dirty="0">
                <a:ea typeface="ＭＳ Ｐゴシック" panose="020B0600070205080204" pitchFamily="34" charset="-128"/>
              </a:rPr>
              <a:t>. </a:t>
            </a:r>
            <a:r>
              <a:rPr lang="en-US" altLang="ja-JP" sz="1800" dirty="0" err="1">
                <a:ea typeface="ＭＳ Ｐゴシック" panose="020B0600070205080204" pitchFamily="34" charset="-128"/>
              </a:rPr>
              <a:t>Contoh</a:t>
            </a:r>
            <a:r>
              <a:rPr lang="en-US" altLang="ja-JP" sz="1800" dirty="0">
                <a:ea typeface="ＭＳ Ｐゴシック" panose="020B0600070205080204" pitchFamily="34" charset="-128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</a:rPr>
              <a:t>dalam</a:t>
            </a:r>
            <a:r>
              <a:rPr lang="en-US" altLang="ja-JP" sz="1800" dirty="0">
                <a:ea typeface="ＭＳ Ｐゴシック" panose="020B0600070205080204" pitchFamily="34" charset="-128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</a:rPr>
              <a:t>urusan</a:t>
            </a:r>
            <a:r>
              <a:rPr lang="en-US" altLang="ja-JP" sz="1800" dirty="0">
                <a:ea typeface="ＭＳ Ｐゴシック" panose="020B0600070205080204" pitchFamily="34" charset="-128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</a:rPr>
              <a:t>keyakinan</a:t>
            </a:r>
            <a:r>
              <a:rPr lang="en-US" altLang="ja-JP" sz="1800" dirty="0">
                <a:ea typeface="ＭＳ Ｐゴシック" panose="020B0600070205080204" pitchFamily="34" charset="-128"/>
              </a:rPr>
              <a:t>, agama, </a:t>
            </a:r>
            <a:r>
              <a:rPr lang="en-US" altLang="ja-JP" sz="1800" dirty="0" err="1">
                <a:ea typeface="ＭＳ Ｐゴシック" panose="020B0600070205080204" pitchFamily="34" charset="-128"/>
              </a:rPr>
              <a:t>seksualitas</a:t>
            </a:r>
            <a:r>
              <a:rPr lang="en-US" altLang="ja-JP" sz="1800" dirty="0">
                <a:ea typeface="ＭＳ Ｐゴシック" panose="020B0600070205080204" pitchFamily="34" charset="-128"/>
              </a:rPr>
              <a:t>, </a:t>
            </a:r>
            <a:r>
              <a:rPr lang="en-US" altLang="ja-JP" sz="1800" dirty="0" err="1">
                <a:ea typeface="ＭＳ Ｐゴシック" panose="020B0600070205080204" pitchFamily="34" charset="-128"/>
              </a:rPr>
              <a:t>pernikahan</a:t>
            </a:r>
            <a:r>
              <a:rPr lang="en-US" altLang="ja-JP" sz="1800" dirty="0">
                <a:ea typeface="ＭＳ Ｐゴシック" panose="020B0600070205080204" pitchFamily="34" charset="-128"/>
              </a:rPr>
              <a:t>, </a:t>
            </a:r>
            <a:r>
              <a:rPr lang="en-US" altLang="ja-JP" sz="1800" dirty="0" err="1">
                <a:ea typeface="ＭＳ Ｐゴシック" panose="020B0600070205080204" pitchFamily="34" charset="-128"/>
              </a:rPr>
              <a:t>dll</a:t>
            </a:r>
            <a:r>
              <a:rPr lang="en-US" altLang="ja-JP" sz="1800" dirty="0">
                <a:ea typeface="ＭＳ Ｐゴシック" panose="020B0600070205080204" pitchFamily="34" charset="-128"/>
              </a:rPr>
              <a:t>.</a:t>
            </a:r>
          </a:p>
          <a:p>
            <a:pPr marL="360363" indent="-360363" algn="just">
              <a:defRPr/>
            </a:pPr>
            <a:r>
              <a:rPr lang="en-US" altLang="en-US" sz="1800" dirty="0" err="1">
                <a:ea typeface="ＭＳ Ｐゴシック" panose="020B0600070205080204" pitchFamily="34" charset="-128"/>
              </a:rPr>
              <a:t>Pada</a:t>
            </a:r>
            <a:r>
              <a:rPr lang="en-US" altLang="en-US" sz="1800" dirty="0">
                <a:ea typeface="ＭＳ Ｐゴシック" panose="020B0600070205080204" pitchFamily="34" charset="-128"/>
              </a:rPr>
              <a:t> SOSIAL LIBERALISME: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Pemerintah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dapat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berperan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aktif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menjamin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kebebasan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kebebasan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individu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tetap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dijunjung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tinggi</a:t>
            </a:r>
            <a:r>
              <a:rPr lang="en-US" altLang="en-US" sz="1800" dirty="0">
                <a:ea typeface="ＭＳ Ｐゴシック" panose="020B0600070205080204" pitchFamily="34" charset="-128"/>
              </a:rPr>
              <a:t>;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jadi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pemerintah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bertanggung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jawab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melindungi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kebebasan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serta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hak-hak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individu</a:t>
            </a:r>
            <a:r>
              <a:rPr lang="en-US" altLang="en-US" sz="1800" dirty="0">
                <a:ea typeface="ＭＳ Ｐゴシック" panose="020B0600070205080204" pitchFamily="34" charset="-128"/>
              </a:rPr>
              <a:t>.</a:t>
            </a:r>
          </a:p>
          <a:p>
            <a:pPr marL="360363" indent="-360363" algn="just"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360363" indent="-360363" algn="just">
              <a:defRPr/>
            </a:pPr>
            <a:r>
              <a:rPr lang="en-US" altLang="en-US" sz="1800" dirty="0" err="1">
                <a:ea typeface="ＭＳ Ｐゴシック" panose="020B0600070205080204" pitchFamily="34" charset="-128"/>
              </a:rPr>
              <a:t>Tokoh</a:t>
            </a:r>
            <a:r>
              <a:rPr lang="en-US" altLang="en-US" sz="1800" dirty="0">
                <a:ea typeface="ＭＳ Ｐゴシック" panose="020B0600070205080204" pitchFamily="34" charset="-128"/>
              </a:rPr>
              <a:t>: Voltaire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John Stuart Mill</a:t>
            </a:r>
          </a:p>
        </p:txBody>
      </p:sp>
      <p:pic>
        <p:nvPicPr>
          <p:cNvPr id="105475" name="Picture 1" descr="e24a7e8d273d92e18ecbd8d2a27ec868.jpg">
            <a:extLst>
              <a:ext uri="{FF2B5EF4-FFF2-40B4-BE49-F238E27FC236}">
                <a16:creationId xmlns:a16="http://schemas.microsoft.com/office/drawing/2014/main" id="{60706EE1-6DE6-F04F-8867-F2939944EA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3713" y="955675"/>
            <a:ext cx="1843087" cy="1449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8786A65B-A838-4691-84AE-C324A6F31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0577" name="Title 1">
            <a:extLst>
              <a:ext uri="{FF2B5EF4-FFF2-40B4-BE49-F238E27FC236}">
                <a16:creationId xmlns:a16="http://schemas.microsoft.com/office/drawing/2014/main" id="{2B8B7B67-B10A-364C-B4A4-FEEAB1DFF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31" cy="681037"/>
          </a:xfrm>
        </p:spPr>
        <p:txBody>
          <a:bodyPr/>
          <a:lstStyle/>
          <a:p>
            <a:pPr algn="r"/>
            <a:r>
              <a:rPr lang="en-US" altLang="en-US" sz="2000" dirty="0" err="1">
                <a:ea typeface="ＭＳ Ｐゴシック" panose="020B0600070205080204" pitchFamily="34" charset="-128"/>
              </a:rPr>
              <a:t>Ideologi-Ideologi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besar</a:t>
            </a:r>
            <a:r>
              <a:rPr lang="en-US" altLang="en-US" sz="2000" dirty="0">
                <a:ea typeface="ＭＳ Ｐゴシック" panose="020B0600070205080204" pitchFamily="34" charset="-128"/>
              </a:rPr>
              <a:t> dunia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selain</a:t>
            </a:r>
            <a:r>
              <a:rPr lang="en-US" altLang="en-US" sz="2000" dirty="0">
                <a:ea typeface="ＭＳ Ｐゴシック" panose="020B0600070205080204" pitchFamily="34" charset="-128"/>
              </a:rPr>
              <a:t> PANCASILA</a:t>
            </a:r>
          </a:p>
        </p:txBody>
      </p:sp>
      <p:sp>
        <p:nvSpPr>
          <p:cNvPr id="106498" name="Content Placeholder 2">
            <a:extLst>
              <a:ext uri="{FF2B5EF4-FFF2-40B4-BE49-F238E27FC236}">
                <a16:creationId xmlns:a16="http://schemas.microsoft.com/office/drawing/2014/main" id="{72A5CE38-A273-9745-AB15-6ACEAC818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5675"/>
            <a:ext cx="8229600" cy="56483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>
                <a:solidFill>
                  <a:srgbClr val="3366FF"/>
                </a:solidFill>
              </a:rPr>
              <a:t>                                      KAPITALISME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algn="just">
              <a:buFont typeface="Arial" charset="0"/>
              <a:buChar char="•"/>
              <a:defRPr/>
            </a:pPr>
            <a:endParaRPr lang="en-US" sz="1800" dirty="0"/>
          </a:p>
          <a:p>
            <a:pPr algn="just">
              <a:buFont typeface="Arial" charset="0"/>
              <a:buChar char="•"/>
              <a:defRPr/>
            </a:pPr>
            <a:r>
              <a:rPr lang="en-US" sz="1800" dirty="0" err="1"/>
              <a:t>Paham</a:t>
            </a:r>
            <a:r>
              <a:rPr lang="en-US" sz="1800" dirty="0"/>
              <a:t> yang </a:t>
            </a:r>
            <a:r>
              <a:rPr lang="en-US" sz="1800" dirty="0" err="1"/>
              <a:t>menjunjung</a:t>
            </a:r>
            <a:r>
              <a:rPr lang="en-US" sz="1800" dirty="0"/>
              <a:t> </a:t>
            </a:r>
            <a:r>
              <a:rPr lang="en-US" sz="1800" dirty="0" err="1"/>
              <a:t>tinggi</a:t>
            </a:r>
            <a:r>
              <a:rPr lang="en-US" sz="1800" dirty="0"/>
              <a:t> </a:t>
            </a:r>
            <a:r>
              <a:rPr lang="en-US" sz="1800" dirty="0" err="1"/>
              <a:t>kebebasan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sektor</a:t>
            </a:r>
            <a:r>
              <a:rPr lang="en-US" sz="1800" dirty="0"/>
              <a:t> </a:t>
            </a:r>
            <a:r>
              <a:rPr lang="en-US" sz="1800" dirty="0" err="1"/>
              <a:t>swasta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peran</a:t>
            </a:r>
            <a:r>
              <a:rPr lang="en-US" sz="1800" dirty="0"/>
              <a:t> </a:t>
            </a:r>
            <a:r>
              <a:rPr lang="en-US" sz="1800" dirty="0" err="1"/>
              <a:t>aktifnya</a:t>
            </a:r>
            <a:r>
              <a:rPr lang="en-US" sz="1800" dirty="0"/>
              <a:t> di </a:t>
            </a:r>
            <a:r>
              <a:rPr lang="en-US" sz="1800" dirty="0" err="1"/>
              <a:t>bidang</a:t>
            </a:r>
            <a:r>
              <a:rPr lang="en-US" sz="1800" dirty="0"/>
              <a:t> </a:t>
            </a:r>
            <a:r>
              <a:rPr lang="en-US" sz="1800" dirty="0" err="1"/>
              <a:t>ekonomi</a:t>
            </a:r>
            <a:r>
              <a:rPr lang="en-US" sz="1800" dirty="0"/>
              <a:t>.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sz="1800" dirty="0" err="1"/>
              <a:t>Sektor</a:t>
            </a:r>
            <a:r>
              <a:rPr lang="en-US" sz="1800" dirty="0"/>
              <a:t> </a:t>
            </a:r>
            <a:r>
              <a:rPr lang="en-US" sz="1800" dirty="0" err="1"/>
              <a:t>swasta</a:t>
            </a:r>
            <a:r>
              <a:rPr lang="en-US" sz="1800" dirty="0"/>
              <a:t> = </a:t>
            </a:r>
            <a:r>
              <a:rPr lang="en-US" sz="1800" dirty="0" err="1"/>
              <a:t>pelaku</a:t>
            </a:r>
            <a:r>
              <a:rPr lang="en-US" sz="1800" dirty="0"/>
              <a:t> </a:t>
            </a:r>
            <a:r>
              <a:rPr lang="en-US" sz="1800" dirty="0" err="1"/>
              <a:t>ekonomi</a:t>
            </a:r>
            <a:r>
              <a:rPr lang="en-US" sz="1800" dirty="0"/>
              <a:t> </a:t>
            </a:r>
            <a:r>
              <a:rPr lang="en-US" sz="1800" dirty="0" err="1"/>
              <a:t>selain</a:t>
            </a:r>
            <a:r>
              <a:rPr lang="en-US" sz="1800" dirty="0"/>
              <a:t> </a:t>
            </a:r>
            <a:r>
              <a:rPr lang="en-US" sz="1800" dirty="0" err="1"/>
              <a:t>pemerintah</a:t>
            </a:r>
            <a:r>
              <a:rPr lang="en-US" sz="1800" dirty="0"/>
              <a:t>.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sz="1800" dirty="0" err="1"/>
              <a:t>Berawal</a:t>
            </a:r>
            <a:r>
              <a:rPr lang="en-US" sz="1800" dirty="0"/>
              <a:t> dari </a:t>
            </a:r>
            <a:r>
              <a:rPr lang="en-US" sz="1800" dirty="0" err="1"/>
              <a:t>menjunjung</a:t>
            </a:r>
            <a:r>
              <a:rPr lang="en-US" sz="1800" dirty="0"/>
              <a:t> </a:t>
            </a:r>
            <a:r>
              <a:rPr lang="en-US" sz="1800" dirty="0" err="1"/>
              <a:t>tinggi</a:t>
            </a:r>
            <a:r>
              <a:rPr lang="en-US" sz="1800" dirty="0"/>
              <a:t> </a:t>
            </a:r>
            <a:r>
              <a:rPr lang="en-US" sz="1800" dirty="0" err="1"/>
              <a:t>sektor</a:t>
            </a:r>
            <a:r>
              <a:rPr lang="en-US" sz="1800" dirty="0"/>
              <a:t> </a:t>
            </a:r>
            <a:r>
              <a:rPr lang="en-US" sz="1800" dirty="0" err="1"/>
              <a:t>swasta</a:t>
            </a:r>
            <a:r>
              <a:rPr lang="en-US" sz="1800" dirty="0"/>
              <a:t> </a:t>
            </a:r>
            <a:r>
              <a:rPr lang="en-US" sz="1800" dirty="0" err="1"/>
              <a:t>muncul</a:t>
            </a:r>
            <a:r>
              <a:rPr lang="en-US" sz="1800" dirty="0"/>
              <a:t> </a:t>
            </a:r>
            <a:r>
              <a:rPr lang="en-US" sz="1800" dirty="0" err="1"/>
              <a:t>fenomena-fenomena</a:t>
            </a:r>
            <a:r>
              <a:rPr lang="en-US" sz="1800" dirty="0"/>
              <a:t> yang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konsekuensi</a:t>
            </a:r>
            <a:r>
              <a:rPr lang="en-US" sz="1800" dirty="0"/>
              <a:t> </a:t>
            </a:r>
            <a:r>
              <a:rPr lang="en-US" sz="1800" dirty="0" err="1"/>
              <a:t>adanya</a:t>
            </a:r>
            <a:r>
              <a:rPr lang="en-US" sz="1800" dirty="0"/>
              <a:t> </a:t>
            </a:r>
            <a:r>
              <a:rPr lang="en-US" sz="1800" dirty="0" err="1"/>
              <a:t>kebebasan-kebebasan</a:t>
            </a:r>
            <a:r>
              <a:rPr lang="en-US" sz="1800" dirty="0"/>
              <a:t> </a:t>
            </a:r>
            <a:r>
              <a:rPr lang="en-US" sz="1800" dirty="0" err="1"/>
              <a:t>itu</a:t>
            </a:r>
            <a:r>
              <a:rPr lang="en-US" sz="1800" dirty="0"/>
              <a:t>, </a:t>
            </a:r>
            <a:r>
              <a:rPr lang="en-US" sz="1800" dirty="0" err="1"/>
              <a:t>yaitu</a:t>
            </a:r>
            <a:r>
              <a:rPr lang="en-US" sz="1800" dirty="0"/>
              <a:t>: MONOPOLI, PERDAGANGAN BEBAS, </a:t>
            </a:r>
            <a:r>
              <a:rPr lang="en-US" sz="1800" dirty="0" err="1"/>
              <a:t>dll</a:t>
            </a:r>
            <a:r>
              <a:rPr lang="en-US" sz="1800" dirty="0"/>
              <a:t>.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sz="1800" dirty="0" err="1"/>
              <a:t>Masyarakat</a:t>
            </a:r>
            <a:r>
              <a:rPr lang="en-US" sz="1800" dirty="0"/>
              <a:t> yang ideal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terbentuk</a:t>
            </a:r>
            <a:r>
              <a:rPr lang="en-US" sz="1800" dirty="0"/>
              <a:t> dari </a:t>
            </a:r>
            <a:r>
              <a:rPr lang="en-US" sz="1800" dirty="0" err="1"/>
              <a:t>adanya</a:t>
            </a:r>
            <a:r>
              <a:rPr lang="en-US" sz="1800" dirty="0"/>
              <a:t> </a:t>
            </a:r>
            <a:r>
              <a:rPr lang="en-US" sz="1800" dirty="0" err="1"/>
              <a:t>kebebasan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berbisnis</a:t>
            </a:r>
            <a:r>
              <a:rPr lang="en-US" sz="1800" dirty="0"/>
              <a:t> </a:t>
            </a:r>
            <a:r>
              <a:rPr lang="en-US" sz="1800" dirty="0">
                <a:sym typeface="Wingdings"/>
              </a:rPr>
              <a:t> </a:t>
            </a:r>
            <a:r>
              <a:rPr lang="en-US" sz="1800" dirty="0" err="1">
                <a:sym typeface="Wingdings"/>
              </a:rPr>
              <a:t>persaingan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usaha</a:t>
            </a:r>
            <a:r>
              <a:rPr lang="en-US" sz="1800" dirty="0">
                <a:sym typeface="Wingdings"/>
              </a:rPr>
              <a:t>  </a:t>
            </a:r>
            <a:r>
              <a:rPr lang="en-US" sz="1800" dirty="0" err="1">
                <a:sym typeface="Wingdings"/>
              </a:rPr>
              <a:t>kualitas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barang</a:t>
            </a:r>
            <a:r>
              <a:rPr lang="en-US" sz="1800" dirty="0">
                <a:sym typeface="Wingdings"/>
              </a:rPr>
              <a:t> &amp; </a:t>
            </a:r>
            <a:r>
              <a:rPr lang="en-US" sz="1800" dirty="0" err="1">
                <a:sym typeface="Wingdings"/>
              </a:rPr>
              <a:t>jasa</a:t>
            </a:r>
            <a:r>
              <a:rPr lang="en-US" sz="1800" dirty="0">
                <a:sym typeface="Wingdings"/>
              </a:rPr>
              <a:t> yang </a:t>
            </a:r>
            <a:r>
              <a:rPr lang="en-US" sz="1800" dirty="0" err="1">
                <a:sym typeface="Wingdings"/>
              </a:rPr>
              <a:t>ditawarkan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menjadi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lebih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baik</a:t>
            </a:r>
            <a:r>
              <a:rPr lang="en-US" sz="1800" dirty="0">
                <a:sym typeface="Wingdings"/>
              </a:rPr>
              <a:t>.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sz="1800" dirty="0" err="1">
                <a:sym typeface="Wingdings"/>
              </a:rPr>
              <a:t>Dengan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adanya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perdagangan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bebas</a:t>
            </a:r>
            <a:r>
              <a:rPr lang="en-US" sz="1800" dirty="0">
                <a:sym typeface="Wingdings"/>
              </a:rPr>
              <a:t>, </a:t>
            </a:r>
            <a:r>
              <a:rPr lang="en-US" sz="1800" dirty="0" err="1">
                <a:sym typeface="Wingdings"/>
              </a:rPr>
              <a:t>setiap</a:t>
            </a:r>
            <a:r>
              <a:rPr lang="en-US" sz="1800" dirty="0">
                <a:sym typeface="Wingdings"/>
              </a:rPr>
              <a:t> orang </a:t>
            </a:r>
            <a:r>
              <a:rPr lang="en-US" sz="1800" dirty="0" err="1">
                <a:sym typeface="Wingdings"/>
              </a:rPr>
              <a:t>memiliki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hak</a:t>
            </a:r>
            <a:r>
              <a:rPr lang="en-US" sz="1800" dirty="0">
                <a:sym typeface="Wingdings"/>
              </a:rPr>
              <a:t> yang </a:t>
            </a:r>
            <a:r>
              <a:rPr lang="en-US" sz="1800" dirty="0" err="1">
                <a:sym typeface="Wingdings"/>
              </a:rPr>
              <a:t>sama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untuk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olidFill>
                  <a:schemeClr val="bg1"/>
                </a:solidFill>
                <a:sym typeface="Wingdings"/>
              </a:rPr>
              <a:t>mendapatkan</a:t>
            </a:r>
            <a:r>
              <a:rPr lang="en-US" sz="1800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800" dirty="0" err="1">
                <a:solidFill>
                  <a:schemeClr val="bg1"/>
                </a:solidFill>
                <a:sym typeface="Wingdings"/>
              </a:rPr>
              <a:t>keuntungan</a:t>
            </a:r>
            <a:r>
              <a:rPr lang="en-US" sz="1800" dirty="0">
                <a:solidFill>
                  <a:schemeClr val="bg1"/>
                </a:solidFill>
                <a:sym typeface="Wingdings"/>
              </a:rPr>
              <a:t>  </a:t>
            </a:r>
            <a:r>
              <a:rPr lang="en-US" sz="1800" dirty="0" err="1">
                <a:solidFill>
                  <a:schemeClr val="bg1"/>
                </a:solidFill>
                <a:sym typeface="Wingdings"/>
              </a:rPr>
              <a:t>roda</a:t>
            </a:r>
            <a:r>
              <a:rPr lang="en-US" sz="1800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800" dirty="0" err="1">
                <a:solidFill>
                  <a:schemeClr val="bg1"/>
                </a:solidFill>
                <a:sym typeface="Wingdings"/>
              </a:rPr>
              <a:t>ekonomi</a:t>
            </a:r>
            <a:r>
              <a:rPr lang="en-US" sz="1800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800" dirty="0" err="1">
                <a:solidFill>
                  <a:schemeClr val="bg1"/>
                </a:solidFill>
                <a:sym typeface="Wingdings"/>
              </a:rPr>
              <a:t>berputar</a:t>
            </a:r>
            <a:r>
              <a:rPr lang="en-US" sz="1800" dirty="0">
                <a:solidFill>
                  <a:schemeClr val="bg1"/>
                </a:solidFill>
                <a:sym typeface="Wingdings"/>
              </a:rPr>
              <a:t>  </a:t>
            </a:r>
            <a:r>
              <a:rPr lang="en-US" sz="1800" dirty="0" err="1">
                <a:solidFill>
                  <a:schemeClr val="bg1"/>
                </a:solidFill>
                <a:sym typeface="Wingdings"/>
              </a:rPr>
              <a:t>lapangan</a:t>
            </a:r>
            <a:r>
              <a:rPr lang="en-US" sz="1800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800" dirty="0" err="1">
                <a:solidFill>
                  <a:schemeClr val="bg1"/>
                </a:solidFill>
                <a:sym typeface="Wingdings"/>
              </a:rPr>
              <a:t>kerja</a:t>
            </a:r>
            <a:r>
              <a:rPr lang="en-US" sz="1800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800" dirty="0" err="1">
                <a:solidFill>
                  <a:schemeClr val="bg1"/>
                </a:solidFill>
                <a:sym typeface="Wingdings"/>
              </a:rPr>
              <a:t>luas</a:t>
            </a:r>
            <a:r>
              <a:rPr lang="en-US" sz="1800" dirty="0">
                <a:solidFill>
                  <a:schemeClr val="bg1"/>
                </a:solidFill>
                <a:sym typeface="Wingdings"/>
              </a:rPr>
              <a:t>, </a:t>
            </a:r>
            <a:r>
              <a:rPr lang="en-US" sz="1800" dirty="0" err="1">
                <a:solidFill>
                  <a:schemeClr val="bg1"/>
                </a:solidFill>
                <a:sym typeface="Wingdings"/>
              </a:rPr>
              <a:t>pengangguran</a:t>
            </a:r>
            <a:r>
              <a:rPr lang="en-US" sz="1800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800" dirty="0" err="1">
                <a:solidFill>
                  <a:schemeClr val="bg1"/>
                </a:solidFill>
                <a:sym typeface="Wingdings"/>
              </a:rPr>
              <a:t>ditekan</a:t>
            </a:r>
            <a:r>
              <a:rPr lang="en-US" sz="1800" dirty="0">
                <a:solidFill>
                  <a:schemeClr val="bg1"/>
                </a:solidFill>
                <a:sym typeface="Wingdings"/>
              </a:rPr>
              <a:t>, </a:t>
            </a:r>
            <a:r>
              <a:rPr lang="en-US" sz="1800" dirty="0" err="1">
                <a:solidFill>
                  <a:schemeClr val="bg1"/>
                </a:solidFill>
                <a:sym typeface="Wingdings"/>
              </a:rPr>
              <a:t>banyak</a:t>
            </a:r>
            <a:r>
              <a:rPr lang="en-US" sz="1800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800" dirty="0" err="1">
                <a:solidFill>
                  <a:schemeClr val="bg1"/>
                </a:solidFill>
                <a:sym typeface="Wingdings"/>
              </a:rPr>
              <a:t>industri</a:t>
            </a:r>
            <a:r>
              <a:rPr lang="en-US" sz="1800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800" dirty="0" err="1">
                <a:solidFill>
                  <a:schemeClr val="bg1"/>
                </a:solidFill>
                <a:sym typeface="Wingdings"/>
              </a:rPr>
              <a:t>baru</a:t>
            </a:r>
            <a:r>
              <a:rPr lang="en-US" sz="1800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800" dirty="0" err="1">
                <a:solidFill>
                  <a:schemeClr val="bg1"/>
                </a:solidFill>
                <a:sym typeface="Wingdings"/>
              </a:rPr>
              <a:t>lahir</a:t>
            </a:r>
            <a:r>
              <a:rPr lang="en-US" sz="1800" dirty="0">
                <a:solidFill>
                  <a:schemeClr val="bg1"/>
                </a:solidFill>
                <a:sym typeface="Wingdings"/>
              </a:rPr>
              <a:t>, </a:t>
            </a:r>
            <a:r>
              <a:rPr lang="en-US" sz="1800" dirty="0" err="1">
                <a:solidFill>
                  <a:schemeClr val="bg1"/>
                </a:solidFill>
                <a:sym typeface="Wingdings"/>
              </a:rPr>
              <a:t>dll</a:t>
            </a:r>
            <a:r>
              <a:rPr lang="en-US" sz="1800" dirty="0">
                <a:solidFill>
                  <a:schemeClr val="bg1"/>
                </a:solidFill>
                <a:sym typeface="Wingdings"/>
              </a:rPr>
              <a:t>.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sz="1800" dirty="0" err="1">
                <a:solidFill>
                  <a:schemeClr val="bg1"/>
                </a:solidFill>
              </a:rPr>
              <a:t>Tokoh</a:t>
            </a:r>
            <a:r>
              <a:rPr lang="en-US" sz="1800" dirty="0">
                <a:solidFill>
                  <a:schemeClr val="bg1"/>
                </a:solidFill>
              </a:rPr>
              <a:t>: Adam Smith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106499" name="Picture 1" descr="061714_0126_mendukungme2.png">
            <a:extLst>
              <a:ext uri="{FF2B5EF4-FFF2-40B4-BE49-F238E27FC236}">
                <a16:creationId xmlns:a16="http://schemas.microsoft.com/office/drawing/2014/main" id="{F61B13E7-6F87-5F4F-B37C-952D79A146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7463" y="955675"/>
            <a:ext cx="2319337" cy="18113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CD254DF3-2CF3-4E57-86D0-55246ED02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1601" name="Title 1">
            <a:extLst>
              <a:ext uri="{FF2B5EF4-FFF2-40B4-BE49-F238E27FC236}">
                <a16:creationId xmlns:a16="http://schemas.microsoft.com/office/drawing/2014/main" id="{E6A35F0E-AF15-8E41-8638-59D77AE92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988"/>
            <a:ext cx="7562193" cy="681037"/>
          </a:xfrm>
        </p:spPr>
        <p:txBody>
          <a:bodyPr/>
          <a:lstStyle/>
          <a:p>
            <a:pPr algn="r"/>
            <a:r>
              <a:rPr lang="en-US" altLang="en-US" sz="2000" dirty="0" err="1">
                <a:ea typeface="ＭＳ Ｐゴシック" panose="020B0600070205080204" pitchFamily="34" charset="-128"/>
              </a:rPr>
              <a:t>Ideologi-Ideologi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besar</a:t>
            </a:r>
            <a:r>
              <a:rPr lang="en-US" altLang="en-US" sz="2000" dirty="0">
                <a:ea typeface="ＭＳ Ｐゴシック" panose="020B0600070205080204" pitchFamily="34" charset="-128"/>
              </a:rPr>
              <a:t> dunia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selain</a:t>
            </a:r>
            <a:r>
              <a:rPr lang="en-US" altLang="en-US" sz="2000" dirty="0">
                <a:ea typeface="ＭＳ Ｐゴシック" panose="020B0600070205080204" pitchFamily="34" charset="-128"/>
              </a:rPr>
              <a:t> PANCASILA</a:t>
            </a:r>
          </a:p>
        </p:txBody>
      </p:sp>
      <p:sp>
        <p:nvSpPr>
          <p:cNvPr id="192514" name="Content Placeholder 2">
            <a:extLst>
              <a:ext uri="{FF2B5EF4-FFF2-40B4-BE49-F238E27FC236}">
                <a16:creationId xmlns:a16="http://schemas.microsoft.com/office/drawing/2014/main" id="{8C8D3465-1334-0041-B40D-655667D10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8025"/>
            <a:ext cx="8229600" cy="61499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SOSIALISME</a:t>
            </a:r>
          </a:p>
          <a:p>
            <a:pPr marL="360363" indent="-360363" algn="just">
              <a:defRPr/>
            </a:pPr>
            <a:r>
              <a:rPr lang="en-US" altLang="en-US" sz="1800" dirty="0" err="1">
                <a:ea typeface="ＭＳ Ｐゴシック" panose="020B0600070205080204" pitchFamily="34" charset="-128"/>
              </a:rPr>
              <a:t>Bentuk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perlawanan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terhadap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konsep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kepemilikan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privat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atas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alat-alat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produksi</a:t>
            </a:r>
            <a:r>
              <a:rPr lang="en-US" altLang="en-US" sz="1800" dirty="0">
                <a:ea typeface="ＭＳ Ｐゴシック" panose="020B0600070205080204" pitchFamily="34" charset="-128"/>
              </a:rPr>
              <a:t>.</a:t>
            </a:r>
          </a:p>
          <a:p>
            <a:pPr marL="360363" indent="-360363" algn="just">
              <a:defRPr/>
            </a:pPr>
            <a:r>
              <a:rPr lang="en-US" altLang="en-US" sz="1800" dirty="0" err="1">
                <a:ea typeface="ＭＳ Ｐゴシック" panose="020B0600070205080204" pitchFamily="34" charset="-128"/>
              </a:rPr>
              <a:t>Memperjuangkan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konsep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kepemilikan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kolektif</a:t>
            </a:r>
            <a:r>
              <a:rPr lang="en-US" altLang="en-US" sz="1800" dirty="0">
                <a:ea typeface="ＭＳ Ｐゴシック" panose="020B0600070205080204" pitchFamily="34" charset="-128"/>
              </a:rPr>
              <a:t>.</a:t>
            </a:r>
          </a:p>
          <a:p>
            <a:pPr marL="360363" indent="-360363" algn="just">
              <a:defRPr/>
            </a:pPr>
            <a:r>
              <a:rPr lang="en-US" altLang="en-US" sz="1800" dirty="0" err="1">
                <a:ea typeface="ＭＳ Ｐゴシック" panose="020B0600070205080204" pitchFamily="34" charset="-128"/>
              </a:rPr>
              <a:t>Kontrol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demokratis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atas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alat-alat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produksi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oleh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kaum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pekerja</a:t>
            </a:r>
            <a:r>
              <a:rPr lang="en-US" altLang="en-US" sz="1800" dirty="0">
                <a:ea typeface="ＭＳ Ｐゴシック" panose="020B0600070205080204" pitchFamily="34" charset="-128"/>
              </a:rPr>
              <a:t>.</a:t>
            </a:r>
          </a:p>
          <a:p>
            <a:pPr marL="0" indent="0" algn="just"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altLang="en-US" sz="1800" dirty="0">
                <a:ea typeface="ＭＳ Ｐゴシック" panose="020B0600070205080204" pitchFamily="34" charset="-128"/>
              </a:rPr>
              <a:t>SOSIALISME </a:t>
            </a:r>
            <a:r>
              <a:rPr lang="en-US" altLang="en-US" sz="1800" u="sng" dirty="0" err="1">
                <a:ea typeface="ＭＳ Ｐゴシック" panose="020B0600070205080204" pitchFamily="34" charset="-128"/>
              </a:rPr>
              <a:t>versi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KARL MARX </a:t>
            </a:r>
            <a:r>
              <a:rPr lang="en-US" altLang="en-US" sz="1800" dirty="0">
                <a:ea typeface="ＭＳ Ｐゴシック" panose="020B0600070205080204" pitchFamily="34" charset="-128"/>
              </a:rPr>
              <a:t>&amp;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FRIEDRICH ENGELS</a:t>
            </a:r>
          </a:p>
          <a:p>
            <a:pPr marL="360363" indent="-360363" algn="just">
              <a:defRPr/>
            </a:pPr>
            <a:r>
              <a:rPr lang="en-US" altLang="en-US" sz="1800" dirty="0" err="1">
                <a:ea typeface="ＭＳ Ｐゴシック" panose="020B0600070205080204" pitchFamily="34" charset="-128"/>
              </a:rPr>
              <a:t>Sosialisme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adalah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fase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ekonomi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setelah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runtuhnya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fase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kapitalis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fase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perantara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sebelum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fase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komunis</a:t>
            </a:r>
            <a:r>
              <a:rPr lang="en-US" altLang="en-US" sz="1800" dirty="0">
                <a:ea typeface="ＭＳ Ｐゴシック" panose="020B0600070205080204" pitchFamily="34" charset="-128"/>
              </a:rPr>
              <a:t>.</a:t>
            </a:r>
          </a:p>
          <a:p>
            <a:pPr marL="360363" indent="-360363" algn="just">
              <a:defRPr/>
            </a:pPr>
            <a:r>
              <a:rPr lang="en-US" altLang="en-US" sz="1800" dirty="0">
                <a:ea typeface="ＭＳ Ｐゴシック" panose="020B0600070205080204" pitchFamily="34" charset="-128"/>
              </a:rPr>
              <a:t>Primitive 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 Slavery 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Feodalism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 Capitalism  Socialism  Communism.</a:t>
            </a:r>
          </a:p>
          <a:p>
            <a:pPr marL="360363" indent="-360363" algn="just">
              <a:defRPr/>
            </a:pPr>
            <a:r>
              <a:rPr lang="en-US" altLang="en-US" sz="1800" dirty="0" err="1">
                <a:ea typeface="ＭＳ Ｐゴシック" panose="020B0600070205080204" pitchFamily="34" charset="-128"/>
              </a:rPr>
              <a:t>Kapitalisme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cepat</a:t>
            </a:r>
            <a:r>
              <a:rPr lang="en-US" altLang="en-US" sz="1800" dirty="0">
                <a:ea typeface="ＭＳ Ｐゴシック" panose="020B0600070205080204" pitchFamily="34" charset="-128"/>
              </a:rPr>
              <a:t>/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lambat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akan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menghancurkan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dirinya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karena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sistem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tersebut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membagi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jurang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kelas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sosial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semakin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jauh</a:t>
            </a:r>
            <a:r>
              <a:rPr lang="en-US" altLang="en-US" sz="1800" dirty="0">
                <a:ea typeface="ＭＳ Ｐゴシック" panose="020B0600070205080204" pitchFamily="34" charset="-128"/>
              </a:rPr>
              <a:t> dan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hanya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menyalurkan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kesejahteraan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bagi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kaum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pemilik</a:t>
            </a:r>
            <a:r>
              <a:rPr lang="en-US" altLang="en-US" sz="1800" dirty="0">
                <a:ea typeface="ＭＳ Ｐゴシック" panose="020B0600070205080204" pitchFamily="34" charset="-128"/>
              </a:rPr>
              <a:t> modal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saja</a:t>
            </a:r>
            <a:r>
              <a:rPr lang="en-US" altLang="en-US" sz="1800" dirty="0">
                <a:ea typeface="ＭＳ Ｐゴシック" panose="020B0600070205080204" pitchFamily="34" charset="-128"/>
              </a:rPr>
              <a:t>. 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Pada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saatnya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kaum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pekerja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akan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bersatu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mengambil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alih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alat-alat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produksi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dari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pemilik</a:t>
            </a:r>
            <a:r>
              <a:rPr lang="en-US" altLang="en-US" sz="1800" dirty="0">
                <a:ea typeface="ＭＳ Ｐゴシック" panose="020B0600070205080204" pitchFamily="34" charset="-128"/>
              </a:rPr>
              <a:t> modal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untuk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menciptakan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sistem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ekonomi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baru</a:t>
            </a:r>
            <a:r>
              <a:rPr lang="en-US" altLang="en-US" sz="1800" dirty="0">
                <a:ea typeface="ＭＳ Ｐゴシック" panose="020B0600070205080204" pitchFamily="34" charset="-128"/>
              </a:rPr>
              <a:t>.</a:t>
            </a:r>
          </a:p>
          <a:p>
            <a:pPr marL="0" indent="0" algn="just"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altLang="en-US" sz="1800" dirty="0">
                <a:ea typeface="ＭＳ Ｐゴシック" panose="020B0600070205080204" pitchFamily="34" charset="-128"/>
              </a:rPr>
              <a:t>SOSIALISME </a:t>
            </a:r>
            <a:r>
              <a:rPr lang="en-US" altLang="en-US" sz="1800" u="sng" dirty="0" err="1">
                <a:ea typeface="ＭＳ Ｐゴシック" panose="020B0600070205080204" pitchFamily="34" charset="-128"/>
              </a:rPr>
              <a:t>versi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SOSIALIST-MARXIST</a:t>
            </a:r>
          </a:p>
          <a:p>
            <a:pPr marL="360363" indent="-360363" algn="just">
              <a:defRPr/>
            </a:pP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Pemerintah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mengambil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alih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segala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bentuk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perputaran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ekonomi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</a:t>
            </a:r>
          </a:p>
          <a:p>
            <a:pPr marL="360363" indent="-360363" algn="just">
              <a:defRPr/>
            </a:pP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Karenanya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: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Tidak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ada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sektor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swasta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tidak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ada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pasar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tidak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ada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perdagangan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tidak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ada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pengusaha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</a:t>
            </a:r>
          </a:p>
          <a:p>
            <a:pPr marL="0" indent="0" algn="just"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107523" name="Picture 1" descr="images.jpeg">
            <a:extLst>
              <a:ext uri="{FF2B5EF4-FFF2-40B4-BE49-F238E27FC236}">
                <a16:creationId xmlns:a16="http://schemas.microsoft.com/office/drawing/2014/main" id="{ACD4BF0E-5B20-F943-942F-E0811E1A84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32371">
            <a:off x="6897399" y="1717965"/>
            <a:ext cx="1997529" cy="901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70192416-EDF1-4ECF-BED4-A82666DE3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2625" name="Title 1">
            <a:extLst>
              <a:ext uri="{FF2B5EF4-FFF2-40B4-BE49-F238E27FC236}">
                <a16:creationId xmlns:a16="http://schemas.microsoft.com/office/drawing/2014/main" id="{5F060973-2CBB-0E44-AC0B-7BE5682BE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1037"/>
          </a:xfrm>
        </p:spPr>
        <p:txBody>
          <a:bodyPr/>
          <a:lstStyle/>
          <a:p>
            <a:pPr algn="r"/>
            <a:r>
              <a:rPr lang="en-US" altLang="en-US" sz="2000" dirty="0" err="1">
                <a:ea typeface="ＭＳ Ｐゴシック" panose="020B0600070205080204" pitchFamily="34" charset="-128"/>
              </a:rPr>
              <a:t>Ideologi-Ideologi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besar</a:t>
            </a:r>
            <a:r>
              <a:rPr lang="en-US" altLang="en-US" sz="2000" dirty="0">
                <a:ea typeface="ＭＳ Ｐゴシック" panose="020B0600070205080204" pitchFamily="34" charset="-128"/>
              </a:rPr>
              <a:t> dunia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selain</a:t>
            </a:r>
            <a:r>
              <a:rPr lang="en-US" altLang="en-US" sz="2000" dirty="0">
                <a:ea typeface="ＭＳ Ｐゴシック" panose="020B0600070205080204" pitchFamily="34" charset="-128"/>
              </a:rPr>
              <a:t> PANCASILA</a:t>
            </a:r>
          </a:p>
        </p:txBody>
      </p:sp>
      <p:sp>
        <p:nvSpPr>
          <p:cNvPr id="193538" name="Content Placeholder 2">
            <a:extLst>
              <a:ext uri="{FF2B5EF4-FFF2-40B4-BE49-F238E27FC236}">
                <a16:creationId xmlns:a16="http://schemas.microsoft.com/office/drawing/2014/main" id="{2F83B2FE-5A9C-644B-B38C-5E45090F6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5713"/>
            <a:ext cx="8229600" cy="53482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KOMUNISME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360363" indent="-360363" algn="just">
              <a:defRPr/>
            </a:pPr>
            <a:r>
              <a:rPr lang="en-US" altLang="en-US" sz="1800" dirty="0">
                <a:ea typeface="ＭＳ Ｐゴシック" panose="020B0600070205080204" pitchFamily="34" charset="-128"/>
              </a:rPr>
              <a:t>≠  Anti Pancasila / Anti Agama. </a:t>
            </a:r>
          </a:p>
          <a:p>
            <a:pPr marL="360363" indent="-360363" algn="just"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360363" indent="-360363" algn="just">
              <a:defRPr/>
            </a:pPr>
            <a:r>
              <a:rPr lang="en-US" altLang="en-US" sz="1800" dirty="0" err="1">
                <a:ea typeface="ＭＳ Ｐゴシック" panose="020B0600070205080204" pitchFamily="34" charset="-128"/>
              </a:rPr>
              <a:t>Gagasan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tentang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sistem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ekonomi</a:t>
            </a:r>
            <a:r>
              <a:rPr lang="en-US" altLang="en-US" sz="18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dirancang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oleh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Karl Marx</a:t>
            </a:r>
            <a:r>
              <a:rPr lang="en-US" altLang="en-US" sz="1800" dirty="0">
                <a:ea typeface="ＭＳ Ｐゴシック" panose="020B0600070205080204" pitchFamily="34" charset="-128"/>
              </a:rPr>
              <a:t> &amp;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Friedrich Engels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buku</a:t>
            </a:r>
            <a:r>
              <a:rPr lang="en-US" altLang="en-US" sz="18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berjudul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Das </a:t>
            </a:r>
            <a:r>
              <a:rPr lang="en-US" altLang="en-US" sz="1800" i="1" dirty="0" err="1">
                <a:ea typeface="ＭＳ Ｐゴシック" panose="020B0600070205080204" pitchFamily="34" charset="-128"/>
              </a:rPr>
              <a:t>Kapital</a:t>
            </a:r>
            <a:r>
              <a:rPr lang="en-US" altLang="en-US" sz="1800" dirty="0">
                <a:ea typeface="ＭＳ Ｐゴシック" panose="020B0600070205080204" pitchFamily="34" charset="-128"/>
              </a:rPr>
              <a:t>.</a:t>
            </a:r>
          </a:p>
          <a:p>
            <a:pPr marL="360363" indent="-360363" algn="just"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360363" indent="-360363" algn="just">
              <a:defRPr/>
            </a:pPr>
            <a:r>
              <a:rPr lang="en-US" altLang="en-US" sz="1800" dirty="0" err="1">
                <a:ea typeface="ＭＳ Ｐゴシック" panose="020B0600070205080204" pitchFamily="34" charset="-128"/>
              </a:rPr>
              <a:t>Sebagai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bentuk</a:t>
            </a:r>
            <a:r>
              <a:rPr lang="en-US" altLang="en-US" sz="1800" dirty="0">
                <a:ea typeface="ＭＳ Ｐゴシック" panose="020B0600070205080204" pitchFamily="34" charset="-128"/>
              </a:rPr>
              <a:t> anti-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tesis</a:t>
            </a:r>
            <a:r>
              <a:rPr lang="en-US" altLang="en-US" sz="1800" dirty="0">
                <a:ea typeface="ＭＳ Ｐゴシック" panose="020B0600070205080204" pitchFamily="34" charset="-128"/>
              </a:rPr>
              <a:t> (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pertentangan</a:t>
            </a:r>
            <a:r>
              <a:rPr lang="en-US" altLang="en-US" sz="1800" dirty="0">
                <a:ea typeface="ＭＳ Ｐゴシック" panose="020B0600070205080204" pitchFamily="34" charset="-128"/>
              </a:rPr>
              <a:t>)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terhadap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sistem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ekonomi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kapitalis</a:t>
            </a:r>
            <a:r>
              <a:rPr lang="en-US" altLang="en-US" sz="18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saat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itu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berkembang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pesat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seiring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berjalannya</a:t>
            </a:r>
            <a:r>
              <a:rPr lang="en-US" altLang="en-US" sz="1800" dirty="0">
                <a:ea typeface="ＭＳ Ｐゴシック" panose="020B0600070205080204" pitchFamily="34" charset="-128"/>
              </a:rPr>
              <a:t> REVOLUSI INDUSTRI.</a:t>
            </a:r>
          </a:p>
          <a:p>
            <a:pPr marL="360363" indent="-360363" algn="just"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360363" indent="-360363" algn="just">
              <a:defRPr/>
            </a:pPr>
            <a:r>
              <a:rPr lang="en-US" altLang="en-US" sz="1800" dirty="0" err="1">
                <a:ea typeface="ＭＳ Ｐゴシック" panose="020B0600070205080204" pitchFamily="34" charset="-128"/>
              </a:rPr>
              <a:t>Cita-cita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komunisme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ala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Marx</a:t>
            </a:r>
            <a:r>
              <a:rPr lang="en-US" altLang="en-US" sz="1800" dirty="0">
                <a:ea typeface="ＭＳ Ｐゴシック" panose="020B0600070205080204" pitchFamily="34" charset="-128"/>
              </a:rPr>
              <a:t>:</a:t>
            </a:r>
          </a:p>
          <a:p>
            <a:pPr marL="360363" indent="0" algn="just">
              <a:buFont typeface="Arial" panose="020B0604020202020204" pitchFamily="34" charset="0"/>
              <a:buNone/>
              <a:defRPr/>
            </a:pPr>
            <a:r>
              <a:rPr lang="en-US" altLang="en-US" sz="1800" dirty="0" err="1">
                <a:ea typeface="ＭＳ Ｐゴシック" panose="020B0600070205080204" pitchFamily="34" charset="-128"/>
              </a:rPr>
              <a:t>Tercipta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masyarakat</a:t>
            </a:r>
            <a:r>
              <a:rPr lang="en-US" altLang="en-US" sz="18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setara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tidak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ada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lagi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kelas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sosial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tidak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ada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kepemilikan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pribadi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tidak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ada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lagi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sektor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swasta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tidak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ada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konsep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uang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tidak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ada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pasar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tidak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ada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perdagangan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dll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Semua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orang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akan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mengerjakan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apa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yang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mereka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inginkan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serta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saling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memenuhi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kebutuhan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satu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sama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lain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secara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sukarela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</a:t>
            </a:r>
          </a:p>
        </p:txBody>
      </p:sp>
      <p:pic>
        <p:nvPicPr>
          <p:cNvPr id="193539" name="Picture 1" descr="karl-marx.jpg">
            <a:extLst>
              <a:ext uri="{FF2B5EF4-FFF2-40B4-BE49-F238E27FC236}">
                <a16:creationId xmlns:a16="http://schemas.microsoft.com/office/drawing/2014/main" id="{D67800A0-BA91-F14B-9DD0-2B0700874A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486400" y="1163638"/>
            <a:ext cx="1506538" cy="1725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C02666-FFE4-9B4F-9B2D-1C98687BB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169150" y="1163638"/>
            <a:ext cx="1338263" cy="1739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250290-BD3E-4044-8DA0-56CE017D5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3649" name="Title 1">
            <a:extLst>
              <a:ext uri="{FF2B5EF4-FFF2-40B4-BE49-F238E27FC236}">
                <a16:creationId xmlns:a16="http://schemas.microsoft.com/office/drawing/2014/main" id="{832FB8EF-CC88-4D49-BF81-28A19215B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681037"/>
          </a:xfrm>
        </p:spPr>
        <p:txBody>
          <a:bodyPr/>
          <a:lstStyle/>
          <a:p>
            <a:pPr algn="r"/>
            <a:r>
              <a:rPr lang="en-US" altLang="en-US" sz="2000" dirty="0" err="1">
                <a:ea typeface="ＭＳ Ｐゴシック" panose="020B0600070205080204" pitchFamily="34" charset="-128"/>
              </a:rPr>
              <a:t>Ideologi-Ideologi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besar</a:t>
            </a:r>
            <a:r>
              <a:rPr lang="en-US" altLang="en-US" sz="2000" dirty="0">
                <a:ea typeface="ＭＳ Ｐゴシック" panose="020B0600070205080204" pitchFamily="34" charset="-128"/>
              </a:rPr>
              <a:t> dunia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selain</a:t>
            </a:r>
            <a:r>
              <a:rPr lang="en-US" altLang="en-US" sz="2000" dirty="0">
                <a:ea typeface="ＭＳ Ｐゴシック" panose="020B0600070205080204" pitchFamily="34" charset="-128"/>
              </a:rPr>
              <a:t> PANCASILA</a:t>
            </a:r>
          </a:p>
        </p:txBody>
      </p:sp>
      <p:sp>
        <p:nvSpPr>
          <p:cNvPr id="109570" name="Content Placeholder 2">
            <a:extLst>
              <a:ext uri="{FF2B5EF4-FFF2-40B4-BE49-F238E27FC236}">
                <a16:creationId xmlns:a16="http://schemas.microsoft.com/office/drawing/2014/main" id="{335876CA-BB2F-0F45-9C2E-3AD77EDA7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5675"/>
            <a:ext cx="8229600" cy="56483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>
                <a:solidFill>
                  <a:srgbClr val="000090"/>
                </a:solidFill>
              </a:rPr>
              <a:t>FASISME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algn="just">
              <a:buFont typeface="Arial" charset="0"/>
              <a:buChar char="•"/>
              <a:defRPr/>
            </a:pPr>
            <a:r>
              <a:rPr lang="en-US" sz="1800" dirty="0" err="1"/>
              <a:t>Muncul</a:t>
            </a:r>
            <a:r>
              <a:rPr lang="en-US" sz="1800" dirty="0"/>
              <a:t> </a:t>
            </a:r>
            <a:r>
              <a:rPr lang="en-US" sz="1800" dirty="0" err="1"/>
              <a:t>setelah</a:t>
            </a:r>
            <a:r>
              <a:rPr lang="en-US" sz="1800" dirty="0"/>
              <a:t> </a:t>
            </a:r>
            <a:r>
              <a:rPr lang="en-US" sz="1800" dirty="0" err="1"/>
              <a:t>perang</a:t>
            </a:r>
            <a:r>
              <a:rPr lang="en-US" sz="1800" dirty="0"/>
              <a:t> dunia, di </a:t>
            </a:r>
            <a:r>
              <a:rPr lang="en-US" sz="1800" dirty="0" err="1"/>
              <a:t>abad</a:t>
            </a:r>
            <a:r>
              <a:rPr lang="en-US" sz="1800" dirty="0"/>
              <a:t> ke-20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sz="1800" dirty="0" err="1"/>
              <a:t>Gagasan</a:t>
            </a:r>
            <a:r>
              <a:rPr lang="en-US" sz="1800" dirty="0"/>
              <a:t> </a:t>
            </a:r>
            <a:r>
              <a:rPr lang="en-US" sz="1800" dirty="0" err="1"/>
              <a:t>tentang</a:t>
            </a:r>
            <a:r>
              <a:rPr lang="en-US" sz="1800" dirty="0"/>
              <a:t> </a:t>
            </a:r>
            <a:r>
              <a:rPr lang="en-US" sz="1800" dirty="0" err="1"/>
              <a:t>kondisi</a:t>
            </a:r>
            <a:r>
              <a:rPr lang="en-US" sz="1800" dirty="0"/>
              <a:t> </a:t>
            </a:r>
            <a:r>
              <a:rPr lang="en-US" sz="1800" dirty="0" err="1"/>
              <a:t>masyarakat</a:t>
            </a:r>
            <a:r>
              <a:rPr lang="en-US" sz="1800" dirty="0"/>
              <a:t> yang </a:t>
            </a:r>
            <a:r>
              <a:rPr lang="en-US" sz="1800" u="sng" dirty="0" err="1"/>
              <a:t>dipimpin</a:t>
            </a:r>
            <a:r>
              <a:rPr lang="en-US" sz="1800" u="sng" dirty="0"/>
              <a:t> </a:t>
            </a:r>
            <a:r>
              <a:rPr lang="en-US" sz="1800" u="sng" dirty="0" err="1"/>
              <a:t>oleh</a:t>
            </a:r>
            <a:r>
              <a:rPr lang="en-US" sz="1800" u="sng" dirty="0"/>
              <a:t> </a:t>
            </a:r>
            <a:r>
              <a:rPr lang="en-US" sz="1800" u="sng" dirty="0" err="1"/>
              <a:t>kekuasaan</a:t>
            </a:r>
            <a:r>
              <a:rPr lang="en-US" sz="1800" u="sng" dirty="0"/>
              <a:t> </a:t>
            </a:r>
            <a:r>
              <a:rPr lang="en-US" sz="1800" u="sng" dirty="0" err="1"/>
              <a:t>tunggal</a:t>
            </a:r>
            <a:r>
              <a:rPr lang="en-US" sz="1800" u="sng" dirty="0"/>
              <a:t> </a:t>
            </a:r>
            <a:r>
              <a:rPr lang="en-US" sz="1800" u="sng" dirty="0" err="1"/>
              <a:t>berbasis</a:t>
            </a:r>
            <a:r>
              <a:rPr lang="en-US" sz="1800" u="sng" dirty="0"/>
              <a:t> MILITER</a:t>
            </a:r>
            <a:r>
              <a:rPr lang="en-US" sz="1800" dirty="0"/>
              <a:t>.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sz="1800" dirty="0" err="1"/>
              <a:t>Menolak</a:t>
            </a:r>
            <a:r>
              <a:rPr lang="en-US" sz="1800" dirty="0"/>
              <a:t> </a:t>
            </a:r>
            <a:r>
              <a:rPr lang="en-US" sz="1800" dirty="0" err="1"/>
              <a:t>adanya</a:t>
            </a:r>
            <a:r>
              <a:rPr lang="en-US" sz="1800" dirty="0"/>
              <a:t> </a:t>
            </a:r>
            <a:r>
              <a:rPr lang="en-US" sz="1800" dirty="0" err="1"/>
              <a:t>kaum</a:t>
            </a:r>
            <a:r>
              <a:rPr lang="en-US" sz="1800" dirty="0"/>
              <a:t> </a:t>
            </a:r>
            <a:r>
              <a:rPr lang="en-US" sz="1800" dirty="0" err="1"/>
              <a:t>oposisi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pemerintahannya</a:t>
            </a:r>
            <a:r>
              <a:rPr lang="en-US" sz="1800" dirty="0"/>
              <a:t> (</a:t>
            </a:r>
            <a:r>
              <a:rPr lang="en-US" sz="1800" dirty="0" err="1"/>
              <a:t>biasanya</a:t>
            </a:r>
            <a:r>
              <a:rPr lang="en-US" sz="1800" dirty="0"/>
              <a:t> </a:t>
            </a:r>
            <a:r>
              <a:rPr lang="en-US" sz="1800" dirty="0" err="1"/>
              <a:t>hanya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1 </a:t>
            </a:r>
            <a:r>
              <a:rPr lang="en-US" sz="1800" dirty="0" err="1"/>
              <a:t>partai</a:t>
            </a:r>
            <a:r>
              <a:rPr lang="en-US" sz="1800" dirty="0"/>
              <a:t> </a:t>
            </a:r>
            <a:r>
              <a:rPr lang="en-US" sz="1800" dirty="0" err="1"/>
              <a:t>tunggal</a:t>
            </a:r>
            <a:r>
              <a:rPr lang="en-US" sz="1800" dirty="0"/>
              <a:t>).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sz="1800" dirty="0" err="1"/>
              <a:t>Kepentingan</a:t>
            </a:r>
            <a:r>
              <a:rPr lang="en-US" sz="1800" dirty="0"/>
              <a:t> </a:t>
            </a:r>
            <a:r>
              <a:rPr lang="en-US" sz="1800" dirty="0" err="1"/>
              <a:t>negara</a:t>
            </a:r>
            <a:r>
              <a:rPr lang="en-US" sz="1800" dirty="0"/>
              <a:t> </a:t>
            </a:r>
            <a:r>
              <a:rPr lang="en-US" sz="1800" dirty="0" err="1"/>
              <a:t>jadi</a:t>
            </a:r>
            <a:r>
              <a:rPr lang="en-US" sz="1800" dirty="0"/>
              <a:t> </a:t>
            </a:r>
            <a:r>
              <a:rPr lang="en-US" sz="1800" dirty="0" err="1"/>
              <a:t>prioritas</a:t>
            </a:r>
            <a:r>
              <a:rPr lang="en-US" sz="1800" dirty="0"/>
              <a:t> </a:t>
            </a:r>
            <a:r>
              <a:rPr lang="en-US" sz="1800" dirty="0" err="1"/>
              <a:t>utama</a:t>
            </a:r>
            <a:r>
              <a:rPr lang="en-US" sz="1800" dirty="0"/>
              <a:t> di </a:t>
            </a:r>
            <a:r>
              <a:rPr lang="en-US" sz="1800" dirty="0" err="1"/>
              <a:t>atas</a:t>
            </a:r>
            <a:r>
              <a:rPr lang="en-US" sz="1800" dirty="0"/>
              <a:t> </a:t>
            </a:r>
            <a:r>
              <a:rPr lang="en-US" sz="1800" dirty="0" err="1"/>
              <a:t>kepentingan</a:t>
            </a:r>
            <a:r>
              <a:rPr lang="en-US" sz="1800" dirty="0"/>
              <a:t> </a:t>
            </a:r>
            <a:r>
              <a:rPr lang="en-US" sz="1800" dirty="0" err="1"/>
              <a:t>individu</a:t>
            </a:r>
            <a:r>
              <a:rPr lang="en-US" sz="1800" dirty="0"/>
              <a:t>/</a:t>
            </a:r>
            <a:r>
              <a:rPr lang="en-US" sz="1800" dirty="0" err="1"/>
              <a:t>kelompok</a:t>
            </a:r>
            <a:r>
              <a:rPr lang="en-US" sz="1800" dirty="0"/>
              <a:t>.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sz="1800" dirty="0" err="1"/>
              <a:t>Pandangan</a:t>
            </a:r>
            <a:r>
              <a:rPr lang="en-US" sz="1800" dirty="0"/>
              <a:t> ultra-</a:t>
            </a:r>
            <a:r>
              <a:rPr lang="en-US" sz="1800" dirty="0" err="1"/>
              <a:t>nasionalis</a:t>
            </a:r>
            <a:r>
              <a:rPr lang="en-US" sz="1800" dirty="0"/>
              <a:t> yang </a:t>
            </a:r>
            <a:r>
              <a:rPr lang="en-US" sz="1800" dirty="0" err="1"/>
              <a:t>menolak</a:t>
            </a:r>
            <a:r>
              <a:rPr lang="en-US" sz="1800" dirty="0"/>
              <a:t> </a:t>
            </a:r>
            <a:r>
              <a:rPr lang="en-US" sz="1800" dirty="0" err="1"/>
              <a:t>adanya</a:t>
            </a:r>
            <a:r>
              <a:rPr lang="en-US" sz="1800" dirty="0"/>
              <a:t> </a:t>
            </a:r>
            <a:r>
              <a:rPr lang="en-US" sz="1800" dirty="0" err="1"/>
              <a:t>entitas</a:t>
            </a:r>
            <a:r>
              <a:rPr lang="en-US" sz="1800" dirty="0"/>
              <a:t> lain di </a:t>
            </a:r>
            <a:r>
              <a:rPr lang="en-US" sz="1800" dirty="0" err="1"/>
              <a:t>luar</a:t>
            </a:r>
            <a:r>
              <a:rPr lang="en-US" sz="1800" dirty="0"/>
              <a:t> </a:t>
            </a:r>
            <a:r>
              <a:rPr lang="en-US" sz="1800" dirty="0" err="1"/>
              <a:t>negara</a:t>
            </a:r>
            <a:r>
              <a:rPr lang="en-US" sz="1800" dirty="0"/>
              <a:t> (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boleh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</a:t>
            </a:r>
            <a:r>
              <a:rPr lang="en-US" sz="1800" dirty="0" err="1"/>
              <a:t>sektor</a:t>
            </a:r>
            <a:r>
              <a:rPr lang="en-US" sz="1800" dirty="0"/>
              <a:t> </a:t>
            </a:r>
            <a:r>
              <a:rPr lang="en-US" sz="1800" dirty="0" err="1"/>
              <a:t>swasta</a:t>
            </a:r>
            <a:r>
              <a:rPr lang="en-US" sz="1800" dirty="0"/>
              <a:t>/ </a:t>
            </a:r>
            <a:r>
              <a:rPr lang="en-US" sz="1800" dirty="0" err="1"/>
              <a:t>kepemilikan</a:t>
            </a:r>
            <a:r>
              <a:rPr lang="en-US" sz="1800" dirty="0"/>
              <a:t> </a:t>
            </a:r>
            <a:r>
              <a:rPr lang="en-US" sz="1800" dirty="0" err="1"/>
              <a:t>atas</a:t>
            </a:r>
            <a:r>
              <a:rPr lang="en-US" sz="1800" dirty="0"/>
              <a:t> </a:t>
            </a:r>
            <a:r>
              <a:rPr lang="en-US" sz="1800" dirty="0" err="1"/>
              <a:t>nama</a:t>
            </a:r>
            <a:r>
              <a:rPr lang="en-US" sz="1800" dirty="0"/>
              <a:t> </a:t>
            </a:r>
            <a:r>
              <a:rPr lang="en-US" sz="1800" dirty="0" err="1"/>
              <a:t>pribadi</a:t>
            </a:r>
            <a:r>
              <a:rPr lang="en-US" sz="1800" dirty="0"/>
              <a:t>).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sz="1800" dirty="0" err="1"/>
              <a:t>Fasisme</a:t>
            </a:r>
            <a:r>
              <a:rPr lang="en-US" sz="1800" dirty="0"/>
              <a:t> </a:t>
            </a:r>
            <a:r>
              <a:rPr lang="en-US" sz="1800" u="sng" dirty="0" err="1"/>
              <a:t>menolak</a:t>
            </a:r>
            <a:r>
              <a:rPr lang="en-US" sz="1800" dirty="0"/>
              <a:t>: </a:t>
            </a:r>
            <a:r>
              <a:rPr lang="en-US" sz="1800" dirty="0" err="1"/>
              <a:t>kebebasan</a:t>
            </a:r>
            <a:r>
              <a:rPr lang="en-US" sz="1800" dirty="0"/>
              <a:t> </a:t>
            </a:r>
            <a:r>
              <a:rPr lang="en-US" sz="1800" dirty="0" err="1"/>
              <a:t>berpendapat</a:t>
            </a:r>
            <a:r>
              <a:rPr lang="en-US" sz="1800" dirty="0"/>
              <a:t> (</a:t>
            </a:r>
            <a:r>
              <a:rPr lang="en-US" sz="1800" i="1" dirty="0"/>
              <a:t>anti-free speech</a:t>
            </a:r>
            <a:r>
              <a:rPr lang="en-US" sz="1800" dirty="0"/>
              <a:t>), </a:t>
            </a:r>
            <a:r>
              <a:rPr lang="en-US" sz="1800" dirty="0" err="1"/>
              <a:t>kebebasan</a:t>
            </a:r>
            <a:r>
              <a:rPr lang="en-US" sz="1800" dirty="0"/>
              <a:t> </a:t>
            </a:r>
            <a:r>
              <a:rPr lang="en-US" sz="1800" dirty="0" err="1"/>
              <a:t>individu</a:t>
            </a:r>
            <a:r>
              <a:rPr lang="en-US" sz="1800" dirty="0"/>
              <a:t> (</a:t>
            </a:r>
            <a:r>
              <a:rPr lang="en-US" sz="1800" i="1" dirty="0"/>
              <a:t>anti-liberalism</a:t>
            </a:r>
            <a:r>
              <a:rPr lang="en-US" sz="1800" dirty="0"/>
              <a:t>), </a:t>
            </a:r>
            <a:r>
              <a:rPr lang="en-US" sz="1800" dirty="0" err="1"/>
              <a:t>kebebasan</a:t>
            </a:r>
            <a:r>
              <a:rPr lang="en-US" sz="1800" dirty="0"/>
              <a:t> </a:t>
            </a:r>
            <a:r>
              <a:rPr lang="en-US" sz="1800" dirty="0" err="1"/>
              <a:t>pers</a:t>
            </a:r>
            <a:r>
              <a:rPr lang="en-US" sz="1800" dirty="0"/>
              <a:t> (</a:t>
            </a:r>
            <a:r>
              <a:rPr lang="en-US" sz="1800" i="1" dirty="0"/>
              <a:t>anti freedom of </a:t>
            </a:r>
            <a:r>
              <a:rPr lang="en-US" sz="1800" i="1" dirty="0" err="1"/>
              <a:t>pres</a:t>
            </a:r>
            <a:r>
              <a:rPr lang="en-US" sz="1800" dirty="0"/>
              <a:t>), </a:t>
            </a:r>
            <a:r>
              <a:rPr lang="en-US" sz="1800" dirty="0" err="1"/>
              <a:t>kesetaraan</a:t>
            </a:r>
            <a:r>
              <a:rPr lang="en-US" sz="1800" dirty="0"/>
              <a:t> </a:t>
            </a:r>
            <a:r>
              <a:rPr lang="en-US" sz="1800" dirty="0" err="1"/>
              <a:t>individu</a:t>
            </a:r>
            <a:r>
              <a:rPr lang="en-US" sz="1800" dirty="0"/>
              <a:t> (</a:t>
            </a:r>
            <a:r>
              <a:rPr lang="en-US" sz="1800" dirty="0">
                <a:solidFill>
                  <a:schemeClr val="bg1"/>
                </a:solidFill>
              </a:rPr>
              <a:t>anti-egalitarian), </a:t>
            </a:r>
            <a:r>
              <a:rPr lang="en-US" sz="1800" dirty="0" err="1">
                <a:solidFill>
                  <a:schemeClr val="bg1"/>
                </a:solidFill>
              </a:rPr>
              <a:t>segala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bentuk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kerjasama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dengan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negara</a:t>
            </a:r>
            <a:r>
              <a:rPr lang="en-US" sz="1800" dirty="0">
                <a:solidFill>
                  <a:schemeClr val="bg1"/>
                </a:solidFill>
              </a:rPr>
              <a:t> lain (</a:t>
            </a:r>
            <a:r>
              <a:rPr lang="en-US" sz="1800" i="1" dirty="0">
                <a:solidFill>
                  <a:schemeClr val="bg1"/>
                </a:solidFill>
              </a:rPr>
              <a:t>anti-</a:t>
            </a:r>
            <a:r>
              <a:rPr lang="en-US" sz="1800" i="1" dirty="0" err="1">
                <a:solidFill>
                  <a:schemeClr val="bg1"/>
                </a:solidFill>
              </a:rPr>
              <a:t>internasional</a:t>
            </a:r>
            <a:r>
              <a:rPr lang="en-US" sz="1800" dirty="0">
                <a:solidFill>
                  <a:schemeClr val="bg1"/>
                </a:solidFill>
              </a:rPr>
              <a:t>).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sz="1800" dirty="0" err="1">
                <a:solidFill>
                  <a:schemeClr val="bg1"/>
                </a:solidFill>
              </a:rPr>
              <a:t>Tokoh</a:t>
            </a:r>
            <a:r>
              <a:rPr lang="en-US" sz="1800" dirty="0">
                <a:solidFill>
                  <a:schemeClr val="bg1"/>
                </a:solidFill>
              </a:rPr>
              <a:t>: </a:t>
            </a:r>
            <a:r>
              <a:rPr lang="en-US" sz="1800" b="1" dirty="0">
                <a:solidFill>
                  <a:schemeClr val="bg1"/>
                </a:solidFill>
              </a:rPr>
              <a:t>Adolf Hitler 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dirty="0" err="1">
                <a:solidFill>
                  <a:schemeClr val="bg1"/>
                </a:solidFill>
              </a:rPr>
              <a:t>Jerman</a:t>
            </a:r>
            <a:r>
              <a:rPr lang="en-US" sz="1800" dirty="0">
                <a:solidFill>
                  <a:schemeClr val="bg1"/>
                </a:solidFill>
              </a:rPr>
              <a:t>), </a:t>
            </a:r>
            <a:r>
              <a:rPr lang="en-US" sz="1800" b="1" dirty="0">
                <a:solidFill>
                  <a:schemeClr val="bg1"/>
                </a:solidFill>
              </a:rPr>
              <a:t>Benito Mussolini </a:t>
            </a:r>
            <a:r>
              <a:rPr lang="en-US" sz="1800" dirty="0">
                <a:solidFill>
                  <a:schemeClr val="bg1"/>
                </a:solidFill>
              </a:rPr>
              <a:t>(Italia), Portugal, Chili, </a:t>
            </a:r>
            <a:r>
              <a:rPr lang="en-US" sz="1800" dirty="0" err="1">
                <a:solidFill>
                  <a:schemeClr val="bg1"/>
                </a:solidFill>
              </a:rPr>
              <a:t>Irak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Spanyol</a:t>
            </a:r>
            <a:r>
              <a:rPr lang="en-US" sz="1800" dirty="0">
                <a:solidFill>
                  <a:schemeClr val="bg1"/>
                </a:solidFill>
              </a:rPr>
              <a:t>, Argentina.</a:t>
            </a:r>
          </a:p>
        </p:txBody>
      </p:sp>
      <p:pic>
        <p:nvPicPr>
          <p:cNvPr id="2" name="Picture 1" descr="dea551b38c4220c7501a7b7fa6d35e0ab604dda0.jpg">
            <a:extLst>
              <a:ext uri="{FF2B5EF4-FFF2-40B4-BE49-F238E27FC236}">
                <a16:creationId xmlns:a16="http://schemas.microsoft.com/office/drawing/2014/main" id="{767041B9-0C7B-F949-A795-DD5700C9C2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1588" y="1073150"/>
            <a:ext cx="3605212" cy="16779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27ED44-D4F3-452C-8EEE-6B90D936A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4673" name="Title 1">
            <a:extLst>
              <a:ext uri="{FF2B5EF4-FFF2-40B4-BE49-F238E27FC236}">
                <a16:creationId xmlns:a16="http://schemas.microsoft.com/office/drawing/2014/main" id="{F0573FBE-6606-E64B-84C6-937874626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88621" cy="681037"/>
          </a:xfrm>
        </p:spPr>
        <p:txBody>
          <a:bodyPr/>
          <a:lstStyle/>
          <a:p>
            <a:pPr algn="r"/>
            <a:r>
              <a:rPr lang="en-US" altLang="en-US" sz="2000" dirty="0" err="1">
                <a:ea typeface="ＭＳ Ｐゴシック" panose="020B0600070205080204" pitchFamily="34" charset="-128"/>
              </a:rPr>
              <a:t>Ideologi-Ideologi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besar</a:t>
            </a:r>
            <a:r>
              <a:rPr lang="en-US" altLang="en-US" sz="2000" dirty="0">
                <a:ea typeface="ＭＳ Ｐゴシック" panose="020B0600070205080204" pitchFamily="34" charset="-128"/>
              </a:rPr>
              <a:t> dunia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selain</a:t>
            </a:r>
            <a:r>
              <a:rPr lang="en-US" altLang="en-US" sz="2000" dirty="0">
                <a:ea typeface="ＭＳ Ｐゴシック" panose="020B0600070205080204" pitchFamily="34" charset="-128"/>
              </a:rPr>
              <a:t> PANCASILA</a:t>
            </a:r>
          </a:p>
        </p:txBody>
      </p:sp>
      <p:sp>
        <p:nvSpPr>
          <p:cNvPr id="110594" name="Content Placeholder 2">
            <a:extLst>
              <a:ext uri="{FF2B5EF4-FFF2-40B4-BE49-F238E27FC236}">
                <a16:creationId xmlns:a16="http://schemas.microsoft.com/office/drawing/2014/main" id="{5C9EC605-9E28-874F-8E11-F89B9C7DB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5713"/>
            <a:ext cx="8229600" cy="534828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ANARKISME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algn="just">
              <a:buFont typeface="Arial" charset="0"/>
              <a:buChar char="•"/>
              <a:defRPr/>
            </a:pPr>
            <a:r>
              <a:rPr lang="en-US" sz="2000" dirty="0" err="1"/>
              <a:t>Tidak</a:t>
            </a:r>
            <a:r>
              <a:rPr lang="en-US" sz="2000" dirty="0"/>
              <a:t> / </a:t>
            </a:r>
            <a:r>
              <a:rPr lang="en-US" sz="2000" dirty="0" err="1"/>
              <a:t>Bukan</a:t>
            </a:r>
            <a:r>
              <a:rPr lang="en-US" sz="2000" dirty="0"/>
              <a:t> = PREMANISME, PERUSAKAN, KEKERASAN (</a:t>
            </a:r>
            <a:r>
              <a:rPr lang="en-US" sz="2000" dirty="0" err="1"/>
              <a:t>Vandalisme</a:t>
            </a:r>
            <a:r>
              <a:rPr lang="en-US" sz="2000" dirty="0"/>
              <a:t>)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sz="2000" dirty="0" err="1"/>
              <a:t>Gagasan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</a:t>
            </a:r>
            <a:r>
              <a:rPr lang="en-US" sz="2000" u="sng" dirty="0" err="1"/>
              <a:t>tanpa</a:t>
            </a:r>
            <a:r>
              <a:rPr lang="en-US" sz="2000" u="sng" dirty="0"/>
              <a:t> </a:t>
            </a:r>
            <a:r>
              <a:rPr lang="en-US" sz="2000" u="sng" dirty="0" err="1"/>
              <a:t>ada</a:t>
            </a:r>
            <a:r>
              <a:rPr lang="en-US" sz="2000" u="sng" dirty="0"/>
              <a:t> </a:t>
            </a:r>
            <a:r>
              <a:rPr lang="en-US" sz="2000" u="sng" dirty="0" err="1"/>
              <a:t>figur</a:t>
            </a:r>
            <a:r>
              <a:rPr lang="en-US" sz="2000" u="sng" dirty="0"/>
              <a:t> </a:t>
            </a:r>
            <a:r>
              <a:rPr lang="en-US" sz="2000" u="sng" dirty="0" err="1"/>
              <a:t>pemimpin</a:t>
            </a:r>
            <a:r>
              <a:rPr lang="en-US" sz="2000" dirty="0"/>
              <a:t>, </a:t>
            </a:r>
            <a:r>
              <a:rPr lang="en-US" sz="2000" u="sng" dirty="0" err="1"/>
              <a:t>tanpa</a:t>
            </a:r>
            <a:r>
              <a:rPr lang="en-US" sz="2000" u="sng" dirty="0"/>
              <a:t> </a:t>
            </a:r>
            <a:r>
              <a:rPr lang="en-US" sz="2000" u="sng" dirty="0" err="1"/>
              <a:t>ada</a:t>
            </a:r>
            <a:r>
              <a:rPr lang="en-US" sz="2000" u="sng" dirty="0"/>
              <a:t> </a:t>
            </a:r>
            <a:r>
              <a:rPr lang="en-US" sz="2000" u="sng" dirty="0" err="1"/>
              <a:t>hirarki</a:t>
            </a:r>
            <a:r>
              <a:rPr lang="en-US" sz="2000" u="sng" dirty="0"/>
              <a:t> </a:t>
            </a:r>
            <a:r>
              <a:rPr lang="en-US" sz="2000" u="sng" dirty="0" err="1"/>
              <a:t>kewenangan</a:t>
            </a:r>
            <a:r>
              <a:rPr lang="en-US" sz="2000" u="sng" dirty="0"/>
              <a:t> </a:t>
            </a:r>
            <a:r>
              <a:rPr lang="en-US" sz="2000" u="sng" dirty="0" err="1"/>
              <a:t>vertikal</a:t>
            </a:r>
            <a:r>
              <a:rPr lang="en-US" sz="2000" dirty="0"/>
              <a:t>, </a:t>
            </a:r>
            <a:r>
              <a:rPr lang="en-US" sz="2000" u="sng" dirty="0" err="1"/>
              <a:t>tanpa</a:t>
            </a:r>
            <a:r>
              <a:rPr lang="en-US" sz="2000" u="sng" dirty="0"/>
              <a:t> </a:t>
            </a:r>
            <a:r>
              <a:rPr lang="en-US" sz="2000" u="sng" dirty="0" err="1"/>
              <a:t>ada</a:t>
            </a:r>
            <a:r>
              <a:rPr lang="en-US" sz="2000" u="sng" dirty="0"/>
              <a:t> </a:t>
            </a:r>
            <a:r>
              <a:rPr lang="en-US" sz="2000" u="sng" dirty="0" err="1"/>
              <a:t>bentuk</a:t>
            </a:r>
            <a:r>
              <a:rPr lang="en-US" sz="2000" u="sng" dirty="0"/>
              <a:t> </a:t>
            </a:r>
            <a:r>
              <a:rPr lang="en-US" sz="2000" u="sng" dirty="0" err="1"/>
              <a:t>otoritas</a:t>
            </a:r>
            <a:r>
              <a:rPr lang="en-US" sz="2000" u="sng" dirty="0"/>
              <a:t> </a:t>
            </a:r>
            <a:r>
              <a:rPr lang="en-US" sz="2000" u="sng" dirty="0" err="1"/>
              <a:t>apapun</a:t>
            </a:r>
            <a:r>
              <a:rPr lang="en-US" sz="2000" dirty="0"/>
              <a:t>, </a:t>
            </a:r>
            <a:r>
              <a:rPr lang="en-US" sz="2000" dirty="0" err="1"/>
              <a:t>termasuk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pemerintahan</a:t>
            </a:r>
            <a:r>
              <a:rPr lang="en-US" sz="2000" dirty="0"/>
              <a:t>.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sz="2000" b="1" dirty="0" err="1"/>
              <a:t>Terjadi</a:t>
            </a:r>
            <a:r>
              <a:rPr lang="en-US" sz="2000" b="1" dirty="0"/>
              <a:t> </a:t>
            </a:r>
            <a:r>
              <a:rPr lang="en-US" sz="2000" b="1" dirty="0" err="1"/>
              <a:t>karena</a:t>
            </a:r>
            <a:r>
              <a:rPr lang="en-US" sz="2000" dirty="0"/>
              <a:t>: </a:t>
            </a:r>
            <a:r>
              <a:rPr lang="en-US" sz="2000" dirty="0" err="1"/>
              <a:t>dorongan</a:t>
            </a:r>
            <a:r>
              <a:rPr lang="en-US" sz="2000" dirty="0"/>
              <a:t> </a:t>
            </a:r>
            <a:r>
              <a:rPr lang="en-US" sz="2000" dirty="0" err="1"/>
              <a:t>aktif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terbentuk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natural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</a:t>
            </a:r>
            <a:r>
              <a:rPr lang="en-US" sz="2000" dirty="0" err="1"/>
              <a:t>terisolasi</a:t>
            </a:r>
            <a:r>
              <a:rPr lang="en-US" sz="2000" dirty="0"/>
              <a:t>.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sz="2000" dirty="0" err="1"/>
              <a:t>Contoh</a:t>
            </a:r>
            <a:r>
              <a:rPr lang="en-US" sz="2000" dirty="0"/>
              <a:t>: </a:t>
            </a:r>
            <a:r>
              <a:rPr lang="en-US" sz="2000" b="1" dirty="0"/>
              <a:t>Eskimo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sz="2000" dirty="0" err="1"/>
              <a:t>Simbol</a:t>
            </a:r>
            <a:r>
              <a:rPr lang="en-US" sz="2000" dirty="0"/>
              <a:t>:</a:t>
            </a:r>
          </a:p>
          <a:p>
            <a:pPr marL="0" indent="0" algn="just">
              <a:buFont typeface="Arial" charset="0"/>
              <a:buNone/>
              <a:defRPr/>
            </a:pPr>
            <a:endParaRPr lang="en-US" sz="1800" dirty="0"/>
          </a:p>
        </p:txBody>
      </p:sp>
      <p:pic>
        <p:nvPicPr>
          <p:cNvPr id="110595" name="Picture 1" descr="anarki-796534.jpg">
            <a:extLst>
              <a:ext uri="{FF2B5EF4-FFF2-40B4-BE49-F238E27FC236}">
                <a16:creationId xmlns:a16="http://schemas.microsoft.com/office/drawing/2014/main" id="{099875A7-983F-2B4F-B80A-18617F6C22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9550" y="4567238"/>
            <a:ext cx="1957388" cy="18907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E101F3-33E9-4D89-BF51-987E7C5AD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5697" name="Title 1">
            <a:extLst>
              <a:ext uri="{FF2B5EF4-FFF2-40B4-BE49-F238E27FC236}">
                <a16:creationId xmlns:a16="http://schemas.microsoft.com/office/drawing/2014/main" id="{3EB83627-31D6-3E49-A397-7980DF43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4463"/>
            <a:ext cx="7530662" cy="681037"/>
          </a:xfrm>
        </p:spPr>
        <p:txBody>
          <a:bodyPr/>
          <a:lstStyle/>
          <a:p>
            <a:pPr algn="r"/>
            <a:r>
              <a:rPr lang="en-US" altLang="en-US" sz="2000" dirty="0" err="1">
                <a:ea typeface="ＭＳ Ｐゴシック" panose="020B0600070205080204" pitchFamily="34" charset="-128"/>
              </a:rPr>
              <a:t>Ideologi-Ideologi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besar</a:t>
            </a:r>
            <a:r>
              <a:rPr lang="en-US" altLang="en-US" sz="2000" dirty="0">
                <a:ea typeface="ＭＳ Ｐゴシック" panose="020B0600070205080204" pitchFamily="34" charset="-128"/>
              </a:rPr>
              <a:t> dunia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selain</a:t>
            </a:r>
            <a:r>
              <a:rPr lang="en-US" altLang="en-US" sz="2000" dirty="0">
                <a:ea typeface="ＭＳ Ｐゴシック" panose="020B0600070205080204" pitchFamily="34" charset="-128"/>
              </a:rPr>
              <a:t> PANCASILA</a:t>
            </a:r>
          </a:p>
        </p:txBody>
      </p:sp>
      <p:sp>
        <p:nvSpPr>
          <p:cNvPr id="105474" name="Content Placeholder 2">
            <a:extLst>
              <a:ext uri="{FF2B5EF4-FFF2-40B4-BE49-F238E27FC236}">
                <a16:creationId xmlns:a16="http://schemas.microsoft.com/office/drawing/2014/main" id="{EC010DA2-9C28-F942-814A-844E0D347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5713"/>
            <a:ext cx="8424863" cy="534828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>
                <a:solidFill>
                  <a:srgbClr val="660066"/>
                </a:solidFill>
              </a:rPr>
              <a:t>DEMOKRASI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algn="just">
              <a:buFont typeface="Arial" charset="0"/>
              <a:buChar char="•"/>
              <a:defRPr/>
            </a:pPr>
            <a:r>
              <a:rPr lang="en-US" sz="2000" dirty="0"/>
              <a:t>Ide </a:t>
            </a:r>
            <a:r>
              <a:rPr lang="en-US" sz="2000" dirty="0" err="1"/>
              <a:t>pokoknya</a:t>
            </a:r>
            <a:r>
              <a:rPr lang="en-US" sz="2000" dirty="0"/>
              <a:t>: </a:t>
            </a:r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 </a:t>
            </a:r>
            <a:r>
              <a:rPr lang="en-US" sz="2000" dirty="0" err="1"/>
              <a:t>pengambilan</a:t>
            </a:r>
            <a:r>
              <a:rPr lang="en-US" sz="2000" dirty="0"/>
              <a:t> </a:t>
            </a:r>
            <a:r>
              <a:rPr lang="en-US" sz="2000" dirty="0" err="1"/>
              <a:t>keputusan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kelompok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, </a:t>
            </a:r>
            <a:r>
              <a:rPr lang="en-US" sz="2000" dirty="0" err="1"/>
              <a:t>yangmana</a:t>
            </a:r>
            <a:r>
              <a:rPr lang="en-US" sz="2000" dirty="0"/>
              <a:t> </a:t>
            </a:r>
            <a:r>
              <a:rPr lang="en-US" sz="2000" u="sng" dirty="0" err="1"/>
              <a:t>masyarakat</a:t>
            </a:r>
            <a:r>
              <a:rPr lang="en-US" sz="2000" u="sng" dirty="0"/>
              <a:t> </a:t>
            </a:r>
            <a:r>
              <a:rPr lang="en-US" sz="2000" u="sng" dirty="0" err="1"/>
              <a:t>ikut</a:t>
            </a:r>
            <a:r>
              <a:rPr lang="en-US" sz="2000" u="sng" dirty="0"/>
              <a:t> DILIBATKAN </a:t>
            </a:r>
            <a:r>
              <a:rPr lang="en-US" sz="2000" u="sng" dirty="0" err="1"/>
              <a:t>dalam</a:t>
            </a:r>
            <a:r>
              <a:rPr lang="en-US" sz="2000" u="sng" dirty="0"/>
              <a:t> </a:t>
            </a:r>
            <a:r>
              <a:rPr lang="en-US" sz="2000" u="sng" dirty="0" err="1"/>
              <a:t>pengambilan</a:t>
            </a:r>
            <a:r>
              <a:rPr lang="en-US" sz="2000" u="sng" dirty="0"/>
              <a:t> </a:t>
            </a:r>
            <a:r>
              <a:rPr lang="en-US" sz="2000" u="sng" dirty="0" err="1"/>
              <a:t>keputusan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individu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suara</a:t>
            </a:r>
            <a:r>
              <a:rPr lang="en-US" sz="2000" dirty="0"/>
              <a:t> yang </a:t>
            </a:r>
            <a:r>
              <a:rPr lang="en-US" sz="2000" dirty="0" err="1"/>
              <a:t>setara</a:t>
            </a:r>
            <a:r>
              <a:rPr lang="en-US" sz="2000" dirty="0"/>
              <a:t>.</a:t>
            </a:r>
          </a:p>
          <a:p>
            <a:pPr algn="just">
              <a:buFont typeface="Arial" charset="0"/>
              <a:buChar char="•"/>
              <a:defRPr/>
            </a:pPr>
            <a:endParaRPr lang="en-US" sz="2000" dirty="0"/>
          </a:p>
          <a:p>
            <a:pPr algn="just">
              <a:buFont typeface="Arial" charset="0"/>
              <a:buChar char="•"/>
              <a:defRPr/>
            </a:pPr>
            <a:r>
              <a:rPr lang="en-US" sz="2000" dirty="0" err="1">
                <a:solidFill>
                  <a:schemeClr val="bg1"/>
                </a:solidFill>
              </a:rPr>
              <a:t>Tokoh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Montesque</a:t>
            </a:r>
            <a:r>
              <a:rPr lang="en-US" sz="2000" dirty="0">
                <a:solidFill>
                  <a:schemeClr val="bg1"/>
                </a:solidFill>
              </a:rPr>
              <a:t> (</a:t>
            </a:r>
            <a:r>
              <a:rPr lang="en-US" sz="2000" dirty="0" err="1">
                <a:solidFill>
                  <a:schemeClr val="bg1"/>
                </a:solidFill>
              </a:rPr>
              <a:t>Modifikasinya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adalah</a:t>
            </a:r>
            <a:r>
              <a:rPr lang="en-US" sz="2000" dirty="0">
                <a:solidFill>
                  <a:schemeClr val="bg1"/>
                </a:solidFill>
              </a:rPr>
              <a:t> TRIAS POLITIKA), John Locke, J.J. Rousseau, Thomas </a:t>
            </a:r>
            <a:r>
              <a:rPr lang="en-US" sz="2000" dirty="0" err="1">
                <a:solidFill>
                  <a:schemeClr val="bg1"/>
                </a:solidFill>
              </a:rPr>
              <a:t>Hobes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" name="Picture 1" descr="Demokrasi.jpg">
            <a:extLst>
              <a:ext uri="{FF2B5EF4-FFF2-40B4-BE49-F238E27FC236}">
                <a16:creationId xmlns:a16="http://schemas.microsoft.com/office/drawing/2014/main" id="{17BFAFF1-EFE6-484B-9FB2-A8C029769F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6450" y="955675"/>
            <a:ext cx="5386388" cy="29305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17541</TotalTime>
  <Words>1086</Words>
  <Application>Microsoft Office PowerPoint</Application>
  <PresentationFormat>On-screen Show (4:3)</PresentationFormat>
  <Paragraphs>122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Chalkduster</vt:lpstr>
      <vt:lpstr>Edwardian Script ITC</vt:lpstr>
      <vt:lpstr>Georgia Pro Semibold</vt:lpstr>
      <vt:lpstr>Office Theme</vt:lpstr>
      <vt:lpstr> IDEOLOGI BESAR SELAIN PANCASILA I Dosen Pengampu:   Demson Tiopan,S.H.,M.H* Irzani Abdulrahman S.H., M.H** Universitas Kristen Maranatha*- Universitas Muhammadiyah Kupang** </vt:lpstr>
      <vt:lpstr>Ideologi-Ideologi besar dunia selain PANCASILA</vt:lpstr>
      <vt:lpstr>Ideologi-Ideologi besar dunia selain PANCASILA</vt:lpstr>
      <vt:lpstr>Ideologi-Ideologi besar dunia selain PANCASILA</vt:lpstr>
      <vt:lpstr>Ideologi-Ideologi besar dunia selain PANCASILA</vt:lpstr>
      <vt:lpstr>Ideologi-Ideologi besar dunia selain PANCASILA</vt:lpstr>
      <vt:lpstr>Ideologi-Ideologi besar dunia selain PANCASILA</vt:lpstr>
      <vt:lpstr>Ideologi-Ideologi besar dunia selain PANCASILA</vt:lpstr>
      <vt:lpstr>Ideologi-Ideologi besar dunia selain PANCASILA</vt:lpstr>
      <vt:lpstr>Ideologi-Ideologi besar dunia selain PANCASILA</vt:lpstr>
      <vt:lpstr>Ideologi-Ideologi besar dunia selain PANCASILA</vt:lpstr>
      <vt:lpstr>Ideologi-Ideologi besar dunia selain PANCASILA</vt:lpstr>
      <vt:lpstr>Pancasila berbeda dengan ideologi politik negara lain Hariyono, Plt. Ketua Badan Pembinaan Ideologi Pancasila - KOMPAS, 30 Oktober 2019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Filsafat  Hukum</dc:title>
  <dc:creator>Agus Setiawan</dc:creator>
  <cp:lastModifiedBy>demson tiopan</cp:lastModifiedBy>
  <cp:revision>759</cp:revision>
  <dcterms:created xsi:type="dcterms:W3CDTF">2015-07-03T07:15:25Z</dcterms:created>
  <dcterms:modified xsi:type="dcterms:W3CDTF">2023-09-20T06:57:26Z</dcterms:modified>
</cp:coreProperties>
</file>