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60" r:id="rId23"/>
    <p:sldId id="258" r:id="rId24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33" autoAdjust="0"/>
  </p:normalViewPr>
  <p:slideViewPr>
    <p:cSldViewPr snapToGrid="0">
      <p:cViewPr varScale="1">
        <p:scale>
          <a:sx n="69" d="100"/>
          <a:sy n="69" d="100"/>
        </p:scale>
        <p:origin x="70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6829BF2-7BAB-4FF6-8303-9C1C6C563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5608" r="92845"/>
                    </a14:imgEffect>
                    <a14:imgEffect>
                      <a14:artisticPencilSketch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53"/>
          <a:stretch/>
        </p:blipFill>
        <p:spPr bwMode="auto">
          <a:xfrm>
            <a:off x="0" y="1254807"/>
            <a:ext cx="6096000" cy="49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279E10-921D-49F9-9142-556A965B020E}"/>
              </a:ext>
            </a:extLst>
          </p:cNvPr>
          <p:cNvSpPr/>
          <p:nvPr/>
        </p:nvSpPr>
        <p:spPr>
          <a:xfrm>
            <a:off x="0" y="-73890"/>
            <a:ext cx="12192000" cy="2444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86696B-5EDF-43DE-AC20-02BE1A37FAC4}"/>
              </a:ext>
            </a:extLst>
          </p:cNvPr>
          <p:cNvSpPr/>
          <p:nvPr/>
        </p:nvSpPr>
        <p:spPr>
          <a:xfrm>
            <a:off x="4987636" y="6438134"/>
            <a:ext cx="7204364" cy="4377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45A682-1A98-429C-95E0-410DBAE79343}"/>
              </a:ext>
            </a:extLst>
          </p:cNvPr>
          <p:cNvSpPr/>
          <p:nvPr/>
        </p:nvSpPr>
        <p:spPr>
          <a:xfrm>
            <a:off x="879397" y="379030"/>
            <a:ext cx="1921163" cy="20092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14ECD9-7FB3-475F-97DF-C6723DE056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96" y="517571"/>
            <a:ext cx="1279763" cy="16389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800E75-E452-41EC-94F1-A21C68251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1927" y="2170548"/>
            <a:ext cx="7435273" cy="1108508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440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421C2-14DE-4228-A36D-5AAA455D8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1927" y="3371131"/>
            <a:ext cx="7435273" cy="16557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560CC-D7C1-4FA8-83A6-C44D2E39D68E}"/>
              </a:ext>
            </a:extLst>
          </p:cNvPr>
          <p:cNvSpPr/>
          <p:nvPr/>
        </p:nvSpPr>
        <p:spPr>
          <a:xfrm>
            <a:off x="1" y="6435406"/>
            <a:ext cx="4987634" cy="437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B21BC95-16E5-4727-9331-54F4C9D34D8C}"/>
              </a:ext>
            </a:extLst>
          </p:cNvPr>
          <p:cNvSpPr txBox="1">
            <a:spLocks/>
          </p:cNvSpPr>
          <p:nvPr/>
        </p:nvSpPr>
        <p:spPr>
          <a:xfrm>
            <a:off x="6658789" y="6473517"/>
            <a:ext cx="3862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latin typeface="Monotype Corsiva" panose="03010101010201010101" pitchFamily="66" charset="0"/>
              </a:rPr>
              <a:t>Membumi dan Mendunia</a:t>
            </a:r>
            <a:endParaRPr lang="id-ID" sz="2000" b="0" dirty="0">
              <a:latin typeface="Monotype Corsiva" panose="03010101010201010101" pitchFamily="66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4816BF7-5E8D-4A9E-8C46-63F9F7F64E25}"/>
              </a:ext>
            </a:extLst>
          </p:cNvPr>
          <p:cNvSpPr txBox="1">
            <a:spLocks/>
          </p:cNvSpPr>
          <p:nvPr/>
        </p:nvSpPr>
        <p:spPr>
          <a:xfrm>
            <a:off x="1490730" y="6460872"/>
            <a:ext cx="1631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latin typeface="Bahnschrift SemiCondensed" panose="020B0502040204020203" pitchFamily="34" charset="0"/>
              </a:rPr>
              <a:t>uts.ac.id</a:t>
            </a:r>
            <a:endParaRPr lang="id-ID" sz="2000" b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5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9612-9002-4914-B9A2-70CB173D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158" y="3015961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0DD4DD-7639-4EBC-8643-0622DAFCB013}"/>
              </a:ext>
            </a:extLst>
          </p:cNvPr>
          <p:cNvSpPr/>
          <p:nvPr/>
        </p:nvSpPr>
        <p:spPr>
          <a:xfrm>
            <a:off x="0" y="-1"/>
            <a:ext cx="5070764" cy="136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7C7F3B-B109-4733-A994-4974683DA21E}"/>
              </a:ext>
            </a:extLst>
          </p:cNvPr>
          <p:cNvSpPr/>
          <p:nvPr/>
        </p:nvSpPr>
        <p:spPr>
          <a:xfrm>
            <a:off x="5021260" y="2555"/>
            <a:ext cx="2124000" cy="13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59AC3C-408F-442C-9B23-F87707ED7370}"/>
              </a:ext>
            </a:extLst>
          </p:cNvPr>
          <p:cNvSpPr/>
          <p:nvPr/>
        </p:nvSpPr>
        <p:spPr>
          <a:xfrm>
            <a:off x="7141390" y="-5555"/>
            <a:ext cx="5050609" cy="136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86A1DC-CC6F-4FC6-9A76-EBD036962719}"/>
              </a:ext>
            </a:extLst>
          </p:cNvPr>
          <p:cNvGrpSpPr/>
          <p:nvPr/>
        </p:nvGrpSpPr>
        <p:grpSpPr>
          <a:xfrm>
            <a:off x="5433438" y="147465"/>
            <a:ext cx="1413039" cy="1461556"/>
            <a:chOff x="9661234" y="48233"/>
            <a:chExt cx="1921163" cy="200923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3E3F0F2-66B1-45CC-8D6F-1D50E0F1EE99}"/>
                </a:ext>
              </a:extLst>
            </p:cNvPr>
            <p:cNvSpPr/>
            <p:nvPr/>
          </p:nvSpPr>
          <p:spPr>
            <a:xfrm>
              <a:off x="9661234" y="48233"/>
              <a:ext cx="1921163" cy="20092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CF3A01E-0EC9-4826-AA38-22ED96A6C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833" y="183604"/>
              <a:ext cx="1279763" cy="1638957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586696B-5EDF-43DE-AC20-02BE1A37FAC4}"/>
              </a:ext>
            </a:extLst>
          </p:cNvPr>
          <p:cNvSpPr/>
          <p:nvPr/>
        </p:nvSpPr>
        <p:spPr>
          <a:xfrm>
            <a:off x="4987636" y="6438134"/>
            <a:ext cx="7204364" cy="4377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0560CC-D7C1-4FA8-83A6-C44D2E39D68E}"/>
              </a:ext>
            </a:extLst>
          </p:cNvPr>
          <p:cNvSpPr/>
          <p:nvPr/>
        </p:nvSpPr>
        <p:spPr>
          <a:xfrm>
            <a:off x="1" y="6435406"/>
            <a:ext cx="4987634" cy="437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4B21BC95-16E5-4727-9331-54F4C9D34D8C}"/>
              </a:ext>
            </a:extLst>
          </p:cNvPr>
          <p:cNvSpPr txBox="1">
            <a:spLocks/>
          </p:cNvSpPr>
          <p:nvPr/>
        </p:nvSpPr>
        <p:spPr>
          <a:xfrm>
            <a:off x="6658789" y="6473517"/>
            <a:ext cx="3862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latin typeface="Monotype Corsiva" panose="03010101010201010101" pitchFamily="66" charset="0"/>
              </a:rPr>
              <a:t>Membumi dan Mendunia</a:t>
            </a:r>
            <a:endParaRPr lang="id-ID" sz="2000" b="0" dirty="0">
              <a:latin typeface="Monotype Corsiva" panose="03010101010201010101" pitchFamily="66" charset="0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94816BF7-5E8D-4A9E-8C46-63F9F7F64E25}"/>
              </a:ext>
            </a:extLst>
          </p:cNvPr>
          <p:cNvSpPr txBox="1">
            <a:spLocks/>
          </p:cNvSpPr>
          <p:nvPr/>
        </p:nvSpPr>
        <p:spPr>
          <a:xfrm>
            <a:off x="1490730" y="6460872"/>
            <a:ext cx="1631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latin typeface="Bahnschrift SemiCondensed" panose="020B0502040204020203" pitchFamily="34" charset="0"/>
              </a:rPr>
              <a:t>uts.ac.id</a:t>
            </a:r>
            <a:endParaRPr lang="id-ID" sz="2000" b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3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D4E4-334D-4FC6-AA28-1EB7B861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D714CC-5B55-4223-A935-8071CB269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28BAD-8388-415D-89B2-BEA3534C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B3B6-6DA4-4DE2-A881-254DDBFCDC20}" type="datetimeFigureOut">
              <a:rPr lang="id-ID" smtClean="0"/>
              <a:pPr/>
              <a:t>16/11/2023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E9970-B4F8-47DD-82D9-DBB37B7B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A744B-82C4-459A-B5D0-CEF04997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B4B6-C606-4993-A397-96C64A2DB19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1275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C523DB-16B7-4354-BA4E-317F429F3A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E6C67C-131C-4413-B0BE-FE7D1470C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33EAC-6EDB-4810-97B8-9A1E5D30C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B3B6-6DA4-4DE2-A881-254DDBFCDC20}" type="datetimeFigureOut">
              <a:rPr lang="id-ID" smtClean="0"/>
              <a:pPr/>
              <a:t>16/11/2023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95309-AEEF-4DFE-A528-8857A30B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05BED-8884-4B5E-B874-8E35967A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B4B6-C606-4993-A397-96C64A2DB19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112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D5EF3-A405-4325-AFDF-2F4D3FED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18" y="439015"/>
            <a:ext cx="9772071" cy="724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543B0-E520-48CB-908F-E1E6AA7AD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8" y="1579418"/>
            <a:ext cx="11305308" cy="45975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20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8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1F3496-3110-4C77-845D-E276F15CA322}"/>
              </a:ext>
            </a:extLst>
          </p:cNvPr>
          <p:cNvSpPr/>
          <p:nvPr/>
        </p:nvSpPr>
        <p:spPr>
          <a:xfrm>
            <a:off x="0" y="0"/>
            <a:ext cx="7767782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27267D-F7D4-4CE2-A4C1-00A185262180}"/>
              </a:ext>
            </a:extLst>
          </p:cNvPr>
          <p:cNvSpPr/>
          <p:nvPr/>
        </p:nvSpPr>
        <p:spPr>
          <a:xfrm>
            <a:off x="7763504" y="2670"/>
            <a:ext cx="4032000" cy="1282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AA999-8DDA-45B3-B0B4-96E064B780AF}"/>
              </a:ext>
            </a:extLst>
          </p:cNvPr>
          <p:cNvSpPr/>
          <p:nvPr/>
        </p:nvSpPr>
        <p:spPr>
          <a:xfrm>
            <a:off x="11767126" y="-5556"/>
            <a:ext cx="424873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D66479-19F7-4375-9026-7F3B3C402138}"/>
              </a:ext>
            </a:extLst>
          </p:cNvPr>
          <p:cNvGrpSpPr/>
          <p:nvPr/>
        </p:nvGrpSpPr>
        <p:grpSpPr>
          <a:xfrm>
            <a:off x="11028220" y="182899"/>
            <a:ext cx="1163779" cy="1217132"/>
            <a:chOff x="9661232" y="48233"/>
            <a:chExt cx="1921163" cy="200923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9549C7-CAED-483D-97EC-2FE899DC6813}"/>
                </a:ext>
              </a:extLst>
            </p:cNvPr>
            <p:cNvSpPr/>
            <p:nvPr/>
          </p:nvSpPr>
          <p:spPr>
            <a:xfrm>
              <a:off x="9661232" y="48233"/>
              <a:ext cx="1921163" cy="20092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EA04F51-A18A-4A48-BD98-37A2638C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833" y="183603"/>
              <a:ext cx="1279762" cy="163895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586696B-5EDF-43DE-AC20-02BE1A37FAC4}"/>
              </a:ext>
            </a:extLst>
          </p:cNvPr>
          <p:cNvSpPr/>
          <p:nvPr/>
        </p:nvSpPr>
        <p:spPr>
          <a:xfrm>
            <a:off x="4987636" y="6438134"/>
            <a:ext cx="7204364" cy="4377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0560CC-D7C1-4FA8-83A6-C44D2E39D68E}"/>
              </a:ext>
            </a:extLst>
          </p:cNvPr>
          <p:cNvSpPr/>
          <p:nvPr/>
        </p:nvSpPr>
        <p:spPr>
          <a:xfrm>
            <a:off x="1" y="6435406"/>
            <a:ext cx="4987634" cy="437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B21BC95-16E5-4727-9331-54F4C9D34D8C}"/>
              </a:ext>
            </a:extLst>
          </p:cNvPr>
          <p:cNvSpPr txBox="1">
            <a:spLocks/>
          </p:cNvSpPr>
          <p:nvPr/>
        </p:nvSpPr>
        <p:spPr>
          <a:xfrm>
            <a:off x="6658789" y="6473517"/>
            <a:ext cx="3862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latin typeface="Monotype Corsiva" panose="03010101010201010101" pitchFamily="66" charset="0"/>
              </a:rPr>
              <a:t>Membumi dan Mendunia</a:t>
            </a:r>
            <a:endParaRPr lang="id-ID" sz="2000" b="0" dirty="0">
              <a:latin typeface="Monotype Corsiva" panose="03010101010201010101" pitchFamily="66" charset="0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94816BF7-5E8D-4A9E-8C46-63F9F7F64E25}"/>
              </a:ext>
            </a:extLst>
          </p:cNvPr>
          <p:cNvSpPr txBox="1">
            <a:spLocks/>
          </p:cNvSpPr>
          <p:nvPr/>
        </p:nvSpPr>
        <p:spPr>
          <a:xfrm>
            <a:off x="1490730" y="6460872"/>
            <a:ext cx="1631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latin typeface="Bahnschrift SemiCondensed" panose="020B0502040204020203" pitchFamily="34" charset="0"/>
              </a:rPr>
              <a:t>uts.ac.id</a:t>
            </a:r>
            <a:endParaRPr lang="id-ID" sz="2000" b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6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7A805-B9EA-4EFD-8858-A67E93B4E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9AEB9-28A6-4000-8389-73B0B48E6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1F3496-3110-4C77-845D-E276F15CA322}"/>
              </a:ext>
            </a:extLst>
          </p:cNvPr>
          <p:cNvSpPr/>
          <p:nvPr/>
        </p:nvSpPr>
        <p:spPr>
          <a:xfrm>
            <a:off x="0" y="0"/>
            <a:ext cx="7767782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27267D-F7D4-4CE2-A4C1-00A185262180}"/>
              </a:ext>
            </a:extLst>
          </p:cNvPr>
          <p:cNvSpPr/>
          <p:nvPr/>
        </p:nvSpPr>
        <p:spPr>
          <a:xfrm>
            <a:off x="7763504" y="2670"/>
            <a:ext cx="4032000" cy="1282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FAA999-8DDA-45B3-B0B4-96E064B780AF}"/>
              </a:ext>
            </a:extLst>
          </p:cNvPr>
          <p:cNvSpPr/>
          <p:nvPr/>
        </p:nvSpPr>
        <p:spPr>
          <a:xfrm>
            <a:off x="11767126" y="-5556"/>
            <a:ext cx="424873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D66479-19F7-4375-9026-7F3B3C402138}"/>
              </a:ext>
            </a:extLst>
          </p:cNvPr>
          <p:cNvGrpSpPr/>
          <p:nvPr/>
        </p:nvGrpSpPr>
        <p:grpSpPr>
          <a:xfrm>
            <a:off x="11028220" y="182899"/>
            <a:ext cx="1163779" cy="1217132"/>
            <a:chOff x="9661232" y="48233"/>
            <a:chExt cx="1921163" cy="200923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9549C7-CAED-483D-97EC-2FE899DC6813}"/>
                </a:ext>
              </a:extLst>
            </p:cNvPr>
            <p:cNvSpPr/>
            <p:nvPr/>
          </p:nvSpPr>
          <p:spPr>
            <a:xfrm>
              <a:off x="9661232" y="48233"/>
              <a:ext cx="1921163" cy="20092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EA04F51-A18A-4A48-BD98-37A2638C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833" y="183603"/>
              <a:ext cx="1279762" cy="1638958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586696B-5EDF-43DE-AC20-02BE1A37FAC4}"/>
              </a:ext>
            </a:extLst>
          </p:cNvPr>
          <p:cNvSpPr/>
          <p:nvPr/>
        </p:nvSpPr>
        <p:spPr>
          <a:xfrm>
            <a:off x="4987636" y="6438134"/>
            <a:ext cx="7204364" cy="4377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0560CC-D7C1-4FA8-83A6-C44D2E39D68E}"/>
              </a:ext>
            </a:extLst>
          </p:cNvPr>
          <p:cNvSpPr/>
          <p:nvPr/>
        </p:nvSpPr>
        <p:spPr>
          <a:xfrm>
            <a:off x="1" y="6435406"/>
            <a:ext cx="4987634" cy="437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4B21BC95-16E5-4727-9331-54F4C9D34D8C}"/>
              </a:ext>
            </a:extLst>
          </p:cNvPr>
          <p:cNvSpPr txBox="1">
            <a:spLocks/>
          </p:cNvSpPr>
          <p:nvPr/>
        </p:nvSpPr>
        <p:spPr>
          <a:xfrm>
            <a:off x="6658789" y="6473517"/>
            <a:ext cx="3862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latin typeface="Monotype Corsiva" panose="03010101010201010101" pitchFamily="66" charset="0"/>
              </a:rPr>
              <a:t>Membumi dan Mendunia</a:t>
            </a:r>
            <a:endParaRPr lang="id-ID" sz="2000" b="0" dirty="0">
              <a:latin typeface="Monotype Corsiva" panose="03010101010201010101" pitchFamily="66" charset="0"/>
            </a:endParaRP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94816BF7-5E8D-4A9E-8C46-63F9F7F64E25}"/>
              </a:ext>
            </a:extLst>
          </p:cNvPr>
          <p:cNvSpPr txBox="1">
            <a:spLocks/>
          </p:cNvSpPr>
          <p:nvPr/>
        </p:nvSpPr>
        <p:spPr>
          <a:xfrm>
            <a:off x="1490730" y="6460872"/>
            <a:ext cx="1631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latin typeface="Bahnschrift SemiCondensed" panose="020B0502040204020203" pitchFamily="34" charset="0"/>
              </a:rPr>
              <a:t>uts.ac.id</a:t>
            </a:r>
            <a:endParaRPr lang="id-ID" sz="2000" b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0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CB180-CFB3-4E2D-86BA-AFCC873D2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818" y="1825625"/>
            <a:ext cx="5557982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72D27-DC42-4494-8DC3-53FA17268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94926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149007B-A43C-4299-A086-B50743B0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18" y="439015"/>
            <a:ext cx="9772071" cy="724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1F3496-3110-4C77-845D-E276F15CA322}"/>
              </a:ext>
            </a:extLst>
          </p:cNvPr>
          <p:cNvSpPr/>
          <p:nvPr/>
        </p:nvSpPr>
        <p:spPr>
          <a:xfrm>
            <a:off x="0" y="0"/>
            <a:ext cx="7767782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27267D-F7D4-4CE2-A4C1-00A185262180}"/>
              </a:ext>
            </a:extLst>
          </p:cNvPr>
          <p:cNvSpPr/>
          <p:nvPr/>
        </p:nvSpPr>
        <p:spPr>
          <a:xfrm>
            <a:off x="7763504" y="2670"/>
            <a:ext cx="4032000" cy="1282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FAA999-8DDA-45B3-B0B4-96E064B780AF}"/>
              </a:ext>
            </a:extLst>
          </p:cNvPr>
          <p:cNvSpPr/>
          <p:nvPr/>
        </p:nvSpPr>
        <p:spPr>
          <a:xfrm>
            <a:off x="11767126" y="-5556"/>
            <a:ext cx="424873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D66479-19F7-4375-9026-7F3B3C402138}"/>
              </a:ext>
            </a:extLst>
          </p:cNvPr>
          <p:cNvGrpSpPr/>
          <p:nvPr/>
        </p:nvGrpSpPr>
        <p:grpSpPr>
          <a:xfrm>
            <a:off x="11028220" y="182899"/>
            <a:ext cx="1163779" cy="1217132"/>
            <a:chOff x="9661232" y="48233"/>
            <a:chExt cx="1921163" cy="200923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F9549C7-CAED-483D-97EC-2FE899DC6813}"/>
                </a:ext>
              </a:extLst>
            </p:cNvPr>
            <p:cNvSpPr/>
            <p:nvPr/>
          </p:nvSpPr>
          <p:spPr>
            <a:xfrm>
              <a:off x="9661232" y="48233"/>
              <a:ext cx="1921163" cy="20092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EA04F51-A18A-4A48-BD98-37A2638C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833" y="183603"/>
              <a:ext cx="1279762" cy="1638958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586696B-5EDF-43DE-AC20-02BE1A37FAC4}"/>
              </a:ext>
            </a:extLst>
          </p:cNvPr>
          <p:cNvSpPr/>
          <p:nvPr/>
        </p:nvSpPr>
        <p:spPr>
          <a:xfrm>
            <a:off x="4987636" y="6438134"/>
            <a:ext cx="7204364" cy="4377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0560CC-D7C1-4FA8-83A6-C44D2E39D68E}"/>
              </a:ext>
            </a:extLst>
          </p:cNvPr>
          <p:cNvSpPr/>
          <p:nvPr/>
        </p:nvSpPr>
        <p:spPr>
          <a:xfrm>
            <a:off x="1" y="6435406"/>
            <a:ext cx="4987634" cy="437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4B21BC95-16E5-4727-9331-54F4C9D34D8C}"/>
              </a:ext>
            </a:extLst>
          </p:cNvPr>
          <p:cNvSpPr txBox="1">
            <a:spLocks/>
          </p:cNvSpPr>
          <p:nvPr/>
        </p:nvSpPr>
        <p:spPr>
          <a:xfrm>
            <a:off x="6658789" y="6473517"/>
            <a:ext cx="3862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latin typeface="Monotype Corsiva" panose="03010101010201010101" pitchFamily="66" charset="0"/>
              </a:rPr>
              <a:t>Membumi dan Mendunia</a:t>
            </a:r>
            <a:endParaRPr lang="id-ID" sz="2000" b="0" dirty="0">
              <a:latin typeface="Monotype Corsiva" panose="03010101010201010101" pitchFamily="66" charset="0"/>
            </a:endParaRP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94816BF7-5E8D-4A9E-8C46-63F9F7F64E25}"/>
              </a:ext>
            </a:extLst>
          </p:cNvPr>
          <p:cNvSpPr txBox="1">
            <a:spLocks/>
          </p:cNvSpPr>
          <p:nvPr/>
        </p:nvSpPr>
        <p:spPr>
          <a:xfrm>
            <a:off x="1490730" y="6460872"/>
            <a:ext cx="1631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latin typeface="Bahnschrift SemiCondensed" panose="020B0502040204020203" pitchFamily="34" charset="0"/>
              </a:rPr>
              <a:t>uts.ac.id</a:t>
            </a:r>
            <a:endParaRPr lang="id-ID" sz="2000" b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5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433C-FEE7-45C3-8691-0E6952BC9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818" y="1681163"/>
            <a:ext cx="553575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818A3-4D02-41FF-9F7A-4343327B3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818" y="2505075"/>
            <a:ext cx="553575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E7205-89D7-41A4-BCD2-7BEDA674B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9492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7D9A9C-5541-485F-A982-922583F07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94926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AE42703-0A85-4880-BE31-53EDB682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18" y="439015"/>
            <a:ext cx="9772071" cy="724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1F3496-3110-4C77-845D-E276F15CA322}"/>
              </a:ext>
            </a:extLst>
          </p:cNvPr>
          <p:cNvSpPr/>
          <p:nvPr/>
        </p:nvSpPr>
        <p:spPr>
          <a:xfrm>
            <a:off x="0" y="0"/>
            <a:ext cx="7767782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27267D-F7D4-4CE2-A4C1-00A185262180}"/>
              </a:ext>
            </a:extLst>
          </p:cNvPr>
          <p:cNvSpPr/>
          <p:nvPr/>
        </p:nvSpPr>
        <p:spPr>
          <a:xfrm>
            <a:off x="7763504" y="2670"/>
            <a:ext cx="4032000" cy="1282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FAA999-8DDA-45B3-B0B4-96E064B780AF}"/>
              </a:ext>
            </a:extLst>
          </p:cNvPr>
          <p:cNvSpPr/>
          <p:nvPr/>
        </p:nvSpPr>
        <p:spPr>
          <a:xfrm>
            <a:off x="11767126" y="-5556"/>
            <a:ext cx="424873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D66479-19F7-4375-9026-7F3B3C402138}"/>
              </a:ext>
            </a:extLst>
          </p:cNvPr>
          <p:cNvGrpSpPr/>
          <p:nvPr/>
        </p:nvGrpSpPr>
        <p:grpSpPr>
          <a:xfrm>
            <a:off x="11028220" y="182899"/>
            <a:ext cx="1163779" cy="1217132"/>
            <a:chOff x="9661232" y="48233"/>
            <a:chExt cx="1921163" cy="200923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F9549C7-CAED-483D-97EC-2FE899DC6813}"/>
                </a:ext>
              </a:extLst>
            </p:cNvPr>
            <p:cNvSpPr/>
            <p:nvPr/>
          </p:nvSpPr>
          <p:spPr>
            <a:xfrm>
              <a:off x="9661232" y="48233"/>
              <a:ext cx="1921163" cy="20092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A04F51-A18A-4A48-BD98-37A2638C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833" y="183603"/>
              <a:ext cx="1279762" cy="1638958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586696B-5EDF-43DE-AC20-02BE1A37FAC4}"/>
              </a:ext>
            </a:extLst>
          </p:cNvPr>
          <p:cNvSpPr/>
          <p:nvPr/>
        </p:nvSpPr>
        <p:spPr>
          <a:xfrm>
            <a:off x="4987636" y="6438134"/>
            <a:ext cx="7204364" cy="4377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0560CC-D7C1-4FA8-83A6-C44D2E39D68E}"/>
              </a:ext>
            </a:extLst>
          </p:cNvPr>
          <p:cNvSpPr/>
          <p:nvPr/>
        </p:nvSpPr>
        <p:spPr>
          <a:xfrm>
            <a:off x="1" y="6435406"/>
            <a:ext cx="4987634" cy="437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4B21BC95-16E5-4727-9331-54F4C9D34D8C}"/>
              </a:ext>
            </a:extLst>
          </p:cNvPr>
          <p:cNvSpPr txBox="1">
            <a:spLocks/>
          </p:cNvSpPr>
          <p:nvPr/>
        </p:nvSpPr>
        <p:spPr>
          <a:xfrm>
            <a:off x="6658789" y="6473517"/>
            <a:ext cx="3862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latin typeface="Monotype Corsiva" panose="03010101010201010101" pitchFamily="66" charset="0"/>
              </a:rPr>
              <a:t>Membumi dan Mendunia</a:t>
            </a:r>
            <a:endParaRPr lang="id-ID" sz="2000" b="0" dirty="0">
              <a:latin typeface="Monotype Corsiva" panose="03010101010201010101" pitchFamily="66" charset="0"/>
            </a:endParaRP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94816BF7-5E8D-4A9E-8C46-63F9F7F64E25}"/>
              </a:ext>
            </a:extLst>
          </p:cNvPr>
          <p:cNvSpPr txBox="1">
            <a:spLocks/>
          </p:cNvSpPr>
          <p:nvPr/>
        </p:nvSpPr>
        <p:spPr>
          <a:xfrm>
            <a:off x="1490730" y="6460872"/>
            <a:ext cx="1631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latin typeface="Bahnschrift SemiCondensed" panose="020B0502040204020203" pitchFamily="34" charset="0"/>
              </a:rPr>
              <a:t>uts.ac.id</a:t>
            </a:r>
            <a:endParaRPr lang="id-ID" sz="2000" b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0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6A5A6B68-84FF-47BA-8F22-D05FA1A0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18" y="439015"/>
            <a:ext cx="9772071" cy="7247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1F3496-3110-4C77-845D-E276F15CA322}"/>
              </a:ext>
            </a:extLst>
          </p:cNvPr>
          <p:cNvSpPr/>
          <p:nvPr/>
        </p:nvSpPr>
        <p:spPr>
          <a:xfrm>
            <a:off x="0" y="0"/>
            <a:ext cx="7767782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27267D-F7D4-4CE2-A4C1-00A185262180}"/>
              </a:ext>
            </a:extLst>
          </p:cNvPr>
          <p:cNvSpPr/>
          <p:nvPr/>
        </p:nvSpPr>
        <p:spPr>
          <a:xfrm>
            <a:off x="7763504" y="2670"/>
            <a:ext cx="4032000" cy="1282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FAA999-8DDA-45B3-B0B4-96E064B780AF}"/>
              </a:ext>
            </a:extLst>
          </p:cNvPr>
          <p:cNvSpPr/>
          <p:nvPr/>
        </p:nvSpPr>
        <p:spPr>
          <a:xfrm>
            <a:off x="11767126" y="-5556"/>
            <a:ext cx="424873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D66479-19F7-4375-9026-7F3B3C402138}"/>
              </a:ext>
            </a:extLst>
          </p:cNvPr>
          <p:cNvGrpSpPr/>
          <p:nvPr/>
        </p:nvGrpSpPr>
        <p:grpSpPr>
          <a:xfrm>
            <a:off x="11028220" y="182899"/>
            <a:ext cx="1163779" cy="1217132"/>
            <a:chOff x="9661232" y="48233"/>
            <a:chExt cx="1921163" cy="200923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9549C7-CAED-483D-97EC-2FE899DC6813}"/>
                </a:ext>
              </a:extLst>
            </p:cNvPr>
            <p:cNvSpPr/>
            <p:nvPr/>
          </p:nvSpPr>
          <p:spPr>
            <a:xfrm>
              <a:off x="9661232" y="48233"/>
              <a:ext cx="1921163" cy="20092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EA04F51-A18A-4A48-BD98-37A2638C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833" y="183603"/>
              <a:ext cx="1279762" cy="1638958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586696B-5EDF-43DE-AC20-02BE1A37FAC4}"/>
              </a:ext>
            </a:extLst>
          </p:cNvPr>
          <p:cNvSpPr/>
          <p:nvPr/>
        </p:nvSpPr>
        <p:spPr>
          <a:xfrm>
            <a:off x="4987636" y="6438134"/>
            <a:ext cx="7204364" cy="4377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0560CC-D7C1-4FA8-83A6-C44D2E39D68E}"/>
              </a:ext>
            </a:extLst>
          </p:cNvPr>
          <p:cNvSpPr/>
          <p:nvPr/>
        </p:nvSpPr>
        <p:spPr>
          <a:xfrm>
            <a:off x="1" y="6435406"/>
            <a:ext cx="4987634" cy="437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4B21BC95-16E5-4727-9331-54F4C9D34D8C}"/>
              </a:ext>
            </a:extLst>
          </p:cNvPr>
          <p:cNvSpPr txBox="1">
            <a:spLocks/>
          </p:cNvSpPr>
          <p:nvPr/>
        </p:nvSpPr>
        <p:spPr>
          <a:xfrm>
            <a:off x="6658789" y="6473517"/>
            <a:ext cx="3862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latin typeface="Monotype Corsiva" panose="03010101010201010101" pitchFamily="66" charset="0"/>
              </a:rPr>
              <a:t>Membumi dan Mendunia</a:t>
            </a:r>
            <a:endParaRPr lang="id-ID" sz="2000" b="0" dirty="0">
              <a:latin typeface="Monotype Corsiva" panose="03010101010201010101" pitchFamily="66" charset="0"/>
            </a:endParaRP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94816BF7-5E8D-4A9E-8C46-63F9F7F64E25}"/>
              </a:ext>
            </a:extLst>
          </p:cNvPr>
          <p:cNvSpPr txBox="1">
            <a:spLocks/>
          </p:cNvSpPr>
          <p:nvPr/>
        </p:nvSpPr>
        <p:spPr>
          <a:xfrm>
            <a:off x="1490730" y="6460872"/>
            <a:ext cx="1631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latin typeface="Bahnschrift SemiCondensed" panose="020B0502040204020203" pitchFamily="34" charset="0"/>
              </a:rPr>
              <a:t>uts.ac.id</a:t>
            </a:r>
            <a:endParaRPr lang="id-ID" sz="2000" b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54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01F3496-3110-4C77-845D-E276F15CA322}"/>
              </a:ext>
            </a:extLst>
          </p:cNvPr>
          <p:cNvSpPr/>
          <p:nvPr/>
        </p:nvSpPr>
        <p:spPr>
          <a:xfrm>
            <a:off x="0" y="0"/>
            <a:ext cx="7767782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27267D-F7D4-4CE2-A4C1-00A185262180}"/>
              </a:ext>
            </a:extLst>
          </p:cNvPr>
          <p:cNvSpPr/>
          <p:nvPr/>
        </p:nvSpPr>
        <p:spPr>
          <a:xfrm>
            <a:off x="7763504" y="2670"/>
            <a:ext cx="4032000" cy="1282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FAA999-8DDA-45B3-B0B4-96E064B780AF}"/>
              </a:ext>
            </a:extLst>
          </p:cNvPr>
          <p:cNvSpPr/>
          <p:nvPr/>
        </p:nvSpPr>
        <p:spPr>
          <a:xfrm>
            <a:off x="11767126" y="-5556"/>
            <a:ext cx="424873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D66479-19F7-4375-9026-7F3B3C402138}"/>
              </a:ext>
            </a:extLst>
          </p:cNvPr>
          <p:cNvGrpSpPr/>
          <p:nvPr/>
        </p:nvGrpSpPr>
        <p:grpSpPr>
          <a:xfrm>
            <a:off x="11028220" y="182899"/>
            <a:ext cx="1163779" cy="1217132"/>
            <a:chOff x="9661232" y="48233"/>
            <a:chExt cx="1921163" cy="200923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9549C7-CAED-483D-97EC-2FE899DC6813}"/>
                </a:ext>
              </a:extLst>
            </p:cNvPr>
            <p:cNvSpPr/>
            <p:nvPr/>
          </p:nvSpPr>
          <p:spPr>
            <a:xfrm>
              <a:off x="9661232" y="48233"/>
              <a:ext cx="1921163" cy="20092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EA04F51-A18A-4A48-BD98-37A2638C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833" y="183603"/>
              <a:ext cx="1279762" cy="1638958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586696B-5EDF-43DE-AC20-02BE1A37FAC4}"/>
              </a:ext>
            </a:extLst>
          </p:cNvPr>
          <p:cNvSpPr/>
          <p:nvPr/>
        </p:nvSpPr>
        <p:spPr>
          <a:xfrm>
            <a:off x="4987636" y="6438134"/>
            <a:ext cx="7204364" cy="4377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0560CC-D7C1-4FA8-83A6-C44D2E39D68E}"/>
              </a:ext>
            </a:extLst>
          </p:cNvPr>
          <p:cNvSpPr/>
          <p:nvPr/>
        </p:nvSpPr>
        <p:spPr>
          <a:xfrm>
            <a:off x="1" y="6435406"/>
            <a:ext cx="4987634" cy="437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4B21BC95-16E5-4727-9331-54F4C9D34D8C}"/>
              </a:ext>
            </a:extLst>
          </p:cNvPr>
          <p:cNvSpPr txBox="1">
            <a:spLocks/>
          </p:cNvSpPr>
          <p:nvPr/>
        </p:nvSpPr>
        <p:spPr>
          <a:xfrm>
            <a:off x="6658789" y="6473517"/>
            <a:ext cx="3862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latin typeface="Monotype Corsiva" panose="03010101010201010101" pitchFamily="66" charset="0"/>
              </a:rPr>
              <a:t>Membumi dan Mendunia</a:t>
            </a:r>
            <a:endParaRPr lang="id-ID" sz="2000" b="0" dirty="0">
              <a:latin typeface="Monotype Corsiva" panose="03010101010201010101" pitchFamily="66" charset="0"/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94816BF7-5E8D-4A9E-8C46-63F9F7F64E25}"/>
              </a:ext>
            </a:extLst>
          </p:cNvPr>
          <p:cNvSpPr txBox="1">
            <a:spLocks/>
          </p:cNvSpPr>
          <p:nvPr/>
        </p:nvSpPr>
        <p:spPr>
          <a:xfrm>
            <a:off x="1490730" y="6460872"/>
            <a:ext cx="1631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latin typeface="Bahnschrift SemiCondensed" panose="020B0502040204020203" pitchFamily="34" charset="0"/>
              </a:rPr>
              <a:t>uts.ac.id</a:t>
            </a:r>
            <a:endParaRPr lang="id-ID" sz="2000" b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21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5A6E5-2620-4E06-859B-F1FBB9F4A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CD64C-4BF7-4DA2-8480-DD30712BC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7368"/>
            <a:ext cx="6172200" cy="4513682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28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24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20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20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D8F5E-194B-4519-920B-80E6953F3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1F3496-3110-4C77-845D-E276F15CA322}"/>
              </a:ext>
            </a:extLst>
          </p:cNvPr>
          <p:cNvSpPr/>
          <p:nvPr/>
        </p:nvSpPr>
        <p:spPr>
          <a:xfrm>
            <a:off x="0" y="0"/>
            <a:ext cx="7767782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27267D-F7D4-4CE2-A4C1-00A185262180}"/>
              </a:ext>
            </a:extLst>
          </p:cNvPr>
          <p:cNvSpPr/>
          <p:nvPr/>
        </p:nvSpPr>
        <p:spPr>
          <a:xfrm>
            <a:off x="7763504" y="2670"/>
            <a:ext cx="4032000" cy="1282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FAA999-8DDA-45B3-B0B4-96E064B780AF}"/>
              </a:ext>
            </a:extLst>
          </p:cNvPr>
          <p:cNvSpPr/>
          <p:nvPr/>
        </p:nvSpPr>
        <p:spPr>
          <a:xfrm>
            <a:off x="11767126" y="-5556"/>
            <a:ext cx="424873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D66479-19F7-4375-9026-7F3B3C402138}"/>
              </a:ext>
            </a:extLst>
          </p:cNvPr>
          <p:cNvGrpSpPr/>
          <p:nvPr/>
        </p:nvGrpSpPr>
        <p:grpSpPr>
          <a:xfrm>
            <a:off x="11028220" y="182899"/>
            <a:ext cx="1163779" cy="1217132"/>
            <a:chOff x="9661232" y="48233"/>
            <a:chExt cx="1921163" cy="200923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9549C7-CAED-483D-97EC-2FE899DC6813}"/>
                </a:ext>
              </a:extLst>
            </p:cNvPr>
            <p:cNvSpPr/>
            <p:nvPr/>
          </p:nvSpPr>
          <p:spPr>
            <a:xfrm>
              <a:off x="9661232" y="48233"/>
              <a:ext cx="1921163" cy="20092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A04F51-A18A-4A48-BD98-37A2638C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833" y="183603"/>
              <a:ext cx="1279762" cy="1638958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586696B-5EDF-43DE-AC20-02BE1A37FAC4}"/>
              </a:ext>
            </a:extLst>
          </p:cNvPr>
          <p:cNvSpPr/>
          <p:nvPr/>
        </p:nvSpPr>
        <p:spPr>
          <a:xfrm>
            <a:off x="4987636" y="6438134"/>
            <a:ext cx="7204364" cy="4377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0560CC-D7C1-4FA8-83A6-C44D2E39D68E}"/>
              </a:ext>
            </a:extLst>
          </p:cNvPr>
          <p:cNvSpPr/>
          <p:nvPr/>
        </p:nvSpPr>
        <p:spPr>
          <a:xfrm>
            <a:off x="1" y="6435406"/>
            <a:ext cx="4987634" cy="437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4B21BC95-16E5-4727-9331-54F4C9D34D8C}"/>
              </a:ext>
            </a:extLst>
          </p:cNvPr>
          <p:cNvSpPr txBox="1">
            <a:spLocks/>
          </p:cNvSpPr>
          <p:nvPr/>
        </p:nvSpPr>
        <p:spPr>
          <a:xfrm>
            <a:off x="6658789" y="6473517"/>
            <a:ext cx="3862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latin typeface="Monotype Corsiva" panose="03010101010201010101" pitchFamily="66" charset="0"/>
              </a:rPr>
              <a:t>Membumi dan Mendunia</a:t>
            </a:r>
            <a:endParaRPr lang="id-ID" sz="2000" b="0" dirty="0">
              <a:latin typeface="Monotype Corsiva" panose="03010101010201010101" pitchFamily="66" charset="0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94816BF7-5E8D-4A9E-8C46-63F9F7F64E25}"/>
              </a:ext>
            </a:extLst>
          </p:cNvPr>
          <p:cNvSpPr txBox="1">
            <a:spLocks/>
          </p:cNvSpPr>
          <p:nvPr/>
        </p:nvSpPr>
        <p:spPr>
          <a:xfrm>
            <a:off x="1490730" y="6460872"/>
            <a:ext cx="1631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latin typeface="Bahnschrift SemiCondensed" panose="020B0502040204020203" pitchFamily="34" charset="0"/>
              </a:rPr>
              <a:t>uts.ac.id</a:t>
            </a:r>
            <a:endParaRPr lang="id-ID" sz="2000" b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81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8E026-ADB0-4F59-AC7B-2F04D125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9FD2A-7220-4DE1-8C24-5E4B12CE9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68582"/>
            <a:ext cx="6172200" cy="4392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5FDF8F-E1A8-4B26-9C0D-D18624B0A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1F3496-3110-4C77-845D-E276F15CA322}"/>
              </a:ext>
            </a:extLst>
          </p:cNvPr>
          <p:cNvSpPr/>
          <p:nvPr/>
        </p:nvSpPr>
        <p:spPr>
          <a:xfrm>
            <a:off x="0" y="0"/>
            <a:ext cx="7767782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27267D-F7D4-4CE2-A4C1-00A185262180}"/>
              </a:ext>
            </a:extLst>
          </p:cNvPr>
          <p:cNvSpPr/>
          <p:nvPr/>
        </p:nvSpPr>
        <p:spPr>
          <a:xfrm>
            <a:off x="7763504" y="2670"/>
            <a:ext cx="4032000" cy="1282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FAA999-8DDA-45B3-B0B4-96E064B780AF}"/>
              </a:ext>
            </a:extLst>
          </p:cNvPr>
          <p:cNvSpPr/>
          <p:nvPr/>
        </p:nvSpPr>
        <p:spPr>
          <a:xfrm>
            <a:off x="11767126" y="-5556"/>
            <a:ext cx="424873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D66479-19F7-4375-9026-7F3B3C402138}"/>
              </a:ext>
            </a:extLst>
          </p:cNvPr>
          <p:cNvGrpSpPr/>
          <p:nvPr/>
        </p:nvGrpSpPr>
        <p:grpSpPr>
          <a:xfrm>
            <a:off x="11028220" y="182899"/>
            <a:ext cx="1163779" cy="1217132"/>
            <a:chOff x="9661232" y="48233"/>
            <a:chExt cx="1921163" cy="200923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9549C7-CAED-483D-97EC-2FE899DC6813}"/>
                </a:ext>
              </a:extLst>
            </p:cNvPr>
            <p:cNvSpPr/>
            <p:nvPr/>
          </p:nvSpPr>
          <p:spPr>
            <a:xfrm>
              <a:off x="9661232" y="48233"/>
              <a:ext cx="1921163" cy="20092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A04F51-A18A-4A48-BD98-37A2638C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833" y="183603"/>
              <a:ext cx="1279762" cy="1638958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586696B-5EDF-43DE-AC20-02BE1A37FAC4}"/>
              </a:ext>
            </a:extLst>
          </p:cNvPr>
          <p:cNvSpPr/>
          <p:nvPr/>
        </p:nvSpPr>
        <p:spPr>
          <a:xfrm>
            <a:off x="4987636" y="6438134"/>
            <a:ext cx="7204364" cy="4377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0560CC-D7C1-4FA8-83A6-C44D2E39D68E}"/>
              </a:ext>
            </a:extLst>
          </p:cNvPr>
          <p:cNvSpPr/>
          <p:nvPr/>
        </p:nvSpPr>
        <p:spPr>
          <a:xfrm>
            <a:off x="1" y="6435406"/>
            <a:ext cx="4987634" cy="4377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4B21BC95-16E5-4727-9331-54F4C9D34D8C}"/>
              </a:ext>
            </a:extLst>
          </p:cNvPr>
          <p:cNvSpPr txBox="1">
            <a:spLocks/>
          </p:cNvSpPr>
          <p:nvPr/>
        </p:nvSpPr>
        <p:spPr>
          <a:xfrm>
            <a:off x="6658789" y="6473517"/>
            <a:ext cx="3862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latin typeface="Monotype Corsiva" panose="03010101010201010101" pitchFamily="66" charset="0"/>
              </a:rPr>
              <a:t>Membumi dan Mendunia</a:t>
            </a:r>
            <a:endParaRPr lang="id-ID" sz="2000" b="0" dirty="0">
              <a:latin typeface="Monotype Corsiva" panose="03010101010201010101" pitchFamily="66" charset="0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94816BF7-5E8D-4A9E-8C46-63F9F7F64E25}"/>
              </a:ext>
            </a:extLst>
          </p:cNvPr>
          <p:cNvSpPr txBox="1">
            <a:spLocks/>
          </p:cNvSpPr>
          <p:nvPr/>
        </p:nvSpPr>
        <p:spPr>
          <a:xfrm>
            <a:off x="1490730" y="6460872"/>
            <a:ext cx="1631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>
                <a:latin typeface="Bahnschrift SemiCondensed" panose="020B0502040204020203" pitchFamily="34" charset="0"/>
              </a:rPr>
              <a:t>uts.ac.id</a:t>
            </a:r>
            <a:endParaRPr lang="id-ID" sz="2000" b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80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EEBC8-2397-43E5-A6FD-A0AFF0F5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F0F24-2441-468B-98AD-A25D28DAA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1CAEE-DFF7-4DA4-BBBF-769922513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BB3B6-6DA4-4DE2-A881-254DDBFCDC20}" type="datetimeFigureOut">
              <a:rPr lang="id-ID" smtClean="0"/>
              <a:pPr/>
              <a:t>16/11/2023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46AB8-281A-49E5-BEBE-D130D9D2C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47BC-FA60-4B8C-BAD1-4CD10C852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B4B6-C606-4993-A397-96C64A2DB19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001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04A6-13B9-49A6-B314-B7A34CE5B0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VALUE PROPOSITION CANVAS (VPC)</a:t>
            </a:r>
            <a:endParaRPr lang="id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EA21FC-1488-4A42-972D-DFE2AB83A1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8099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52" t="24211" r="34973" b="16982"/>
          <a:stretch/>
        </p:blipFill>
        <p:spPr>
          <a:xfrm>
            <a:off x="362120" y="610360"/>
            <a:ext cx="5098473" cy="2755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72" t="23959" r="35943" b="16761"/>
          <a:stretch/>
        </p:blipFill>
        <p:spPr>
          <a:xfrm>
            <a:off x="5460593" y="2812473"/>
            <a:ext cx="6731407" cy="381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29454" y="5791198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4364182" y="2784762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3582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61" t="26516" r="35314" b="16829"/>
          <a:stretch/>
        </p:blipFill>
        <p:spPr>
          <a:xfrm>
            <a:off x="255424" y="235527"/>
            <a:ext cx="5979121" cy="3131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745" t="22443" r="35518" b="17708"/>
          <a:stretch/>
        </p:blipFill>
        <p:spPr>
          <a:xfrm>
            <a:off x="6040582" y="3232464"/>
            <a:ext cx="6079836" cy="34246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57872" y="6026726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4918363" y="2698171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7062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01" t="26215" r="35144" b="17131"/>
          <a:stretch/>
        </p:blipFill>
        <p:spPr>
          <a:xfrm>
            <a:off x="387925" y="439015"/>
            <a:ext cx="5223166" cy="3053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639" t="21686" r="35944" b="18087"/>
          <a:stretch/>
        </p:blipFill>
        <p:spPr>
          <a:xfrm>
            <a:off x="5606910" y="2784764"/>
            <a:ext cx="6709781" cy="38238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29454" y="5915889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3944364" y="2812471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0813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5" t="20488" r="33620" b="16830"/>
          <a:stretch/>
        </p:blipFill>
        <p:spPr>
          <a:xfrm>
            <a:off x="566736" y="1066799"/>
            <a:ext cx="9562233" cy="52757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83236" y="5347855"/>
            <a:ext cx="1773382" cy="2355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327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Contoh pada kasus usaha makanan</a:t>
            </a:r>
            <a:endParaRPr lang="id-ID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6" t="22298" r="34467" b="16829"/>
          <a:stretch/>
        </p:blipFill>
        <p:spPr>
          <a:xfrm>
            <a:off x="1594608" y="1163781"/>
            <a:ext cx="7506490" cy="40870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87491" y="4391889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5164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1" t="21694" r="35314" b="17432"/>
          <a:stretch/>
        </p:blipFill>
        <p:spPr>
          <a:xfrm>
            <a:off x="1593273" y="1039400"/>
            <a:ext cx="8506691" cy="47998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74181" y="4932217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81478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43" t="23201" r="34298" b="16528"/>
          <a:stretch/>
        </p:blipFill>
        <p:spPr>
          <a:xfrm>
            <a:off x="1539934" y="801398"/>
            <a:ext cx="7936574" cy="47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39891" y="4544292"/>
            <a:ext cx="1731819" cy="2216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3737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11" t="23804" r="34635" b="17432"/>
          <a:stretch/>
        </p:blipFill>
        <p:spPr>
          <a:xfrm>
            <a:off x="1973385" y="801398"/>
            <a:ext cx="8260504" cy="46689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43455" y="4544292"/>
            <a:ext cx="1731819" cy="2216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3531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56" t="22900" r="35314" b="15322"/>
          <a:stretch/>
        </p:blipFill>
        <p:spPr>
          <a:xfrm>
            <a:off x="1821298" y="1163781"/>
            <a:ext cx="8874411" cy="5212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00655" y="5223164"/>
            <a:ext cx="1731819" cy="2216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3263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00" t="22297" r="35144" b="15925"/>
          <a:stretch/>
        </p:blipFill>
        <p:spPr>
          <a:xfrm>
            <a:off x="2050473" y="1066799"/>
            <a:ext cx="8672945" cy="49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3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41055-4841-4F76-A063-6606AAD2C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B7165-36F8-4A9A-AA98-B8CCDC72D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VPC adalah peta yang dapat membantu melihat barang atau jasa yang ditawarkan dan mengenali kebutuhan customer yang tepat.</a:t>
            </a:r>
          </a:p>
          <a:p>
            <a:r>
              <a:rPr lang="id-ID" dirty="0" smtClean="0"/>
              <a:t>VPC merupakan alat untuk memetakan problem dan solution</a:t>
            </a:r>
          </a:p>
          <a:p>
            <a:r>
              <a:rPr lang="id-ID" dirty="0" smtClean="0"/>
              <a:t>Tujuan adalah produk yang dihasilkan tepat sasaran dan mengurangi risiko kegagalan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67740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92" t="21694" r="35144" b="16528"/>
          <a:stretch/>
        </p:blipFill>
        <p:spPr>
          <a:xfrm>
            <a:off x="1850876" y="1163781"/>
            <a:ext cx="8383013" cy="4760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63346" y="4946073"/>
            <a:ext cx="1981199" cy="277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1361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3" t="22900" r="34636" b="15322"/>
          <a:stretch/>
        </p:blipFill>
        <p:spPr>
          <a:xfrm>
            <a:off x="1399310" y="1023071"/>
            <a:ext cx="9462654" cy="52856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42218" y="5084618"/>
            <a:ext cx="1731819" cy="2770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2030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D5A5A4-C505-4CCE-A99B-8D1DA2218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27" y="549775"/>
            <a:ext cx="3966024" cy="55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EE18F-ACC9-4051-87AD-DCC523780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509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6" t="20489" r="34297" b="16527"/>
          <a:stretch/>
        </p:blipFill>
        <p:spPr>
          <a:xfrm>
            <a:off x="1132843" y="801397"/>
            <a:ext cx="9770684" cy="54747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20545" y="5417128"/>
            <a:ext cx="2189019" cy="7481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6210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FB1C5-B6B3-4947-97E5-87CB641C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1" t="19584" r="33619" b="18035"/>
          <a:stretch/>
        </p:blipFill>
        <p:spPr>
          <a:xfrm>
            <a:off x="1434714" y="1163781"/>
            <a:ext cx="7826277" cy="440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06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27119" r="34298" b="16226"/>
          <a:stretch/>
        </p:blipFill>
        <p:spPr>
          <a:xfrm>
            <a:off x="1162080" y="1302327"/>
            <a:ext cx="9071809" cy="4398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1163" y="4710543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7080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13" t="20359" r="35945" b="18656"/>
          <a:stretch/>
        </p:blipFill>
        <p:spPr>
          <a:xfrm>
            <a:off x="-227489" y="1163781"/>
            <a:ext cx="9580640" cy="511132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t="21695" r="35143" b="16828"/>
          <a:stretch/>
        </p:blipFill>
        <p:spPr>
          <a:xfrm>
            <a:off x="6071212" y="623454"/>
            <a:ext cx="5303372" cy="2826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07382" y="5375564"/>
            <a:ext cx="2133600" cy="3186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9975273" y="2784762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807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0" t="22297" r="35652" b="17131"/>
          <a:stretch/>
        </p:blipFill>
        <p:spPr>
          <a:xfrm>
            <a:off x="0" y="1371599"/>
            <a:ext cx="5692359" cy="3075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7629" t="31724" r="35199" b="17898"/>
          <a:stretch/>
        </p:blipFill>
        <p:spPr>
          <a:xfrm>
            <a:off x="5860472" y="2909454"/>
            <a:ext cx="6137565" cy="36853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13818" y="5763489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24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02" t="26516" r="34972" b="15924"/>
          <a:stretch/>
        </p:blipFill>
        <p:spPr>
          <a:xfrm>
            <a:off x="461818" y="1163781"/>
            <a:ext cx="5163127" cy="2746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005" t="23201" r="35412" b="17519"/>
          <a:stretch/>
        </p:blipFill>
        <p:spPr>
          <a:xfrm>
            <a:off x="5763491" y="2608501"/>
            <a:ext cx="6428509" cy="3854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18618" y="5694217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4239490" y="3214253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546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48" t="27722" r="35651" b="16829"/>
          <a:stretch/>
        </p:blipFill>
        <p:spPr>
          <a:xfrm>
            <a:off x="323273" y="439015"/>
            <a:ext cx="4849091" cy="2549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005" t="23580" r="35838" b="17707"/>
          <a:stretch/>
        </p:blipFill>
        <p:spPr>
          <a:xfrm>
            <a:off x="5154782" y="2576944"/>
            <a:ext cx="6829400" cy="40870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33889" y="5860471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4059381" y="2355269"/>
            <a:ext cx="1662546" cy="221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245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presentasi 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resentasi UTS" id="{585DE324-97AF-4453-9216-4372F28ED328}" vid="{D154005C-EA3F-44F3-A1D2-8FCD172A45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presentasi UTS</Template>
  <TotalTime>139</TotalTime>
  <Words>49</Words>
  <Application>Microsoft Office PowerPoint</Application>
  <PresentationFormat>Widescreen</PresentationFormat>
  <Paragraphs>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Bahnschrift SemiCondensed</vt:lpstr>
      <vt:lpstr>Calibri</vt:lpstr>
      <vt:lpstr>Calibri Light</vt:lpstr>
      <vt:lpstr>Monotype Corsiva</vt:lpstr>
      <vt:lpstr>Segoe UI</vt:lpstr>
      <vt:lpstr>Segoe UI Light</vt:lpstr>
      <vt:lpstr>template presentasi UTS</vt:lpstr>
      <vt:lpstr>VALUE PROPOSITION CANVAS (VPC)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Contoh pada kasus usaha makanan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 Hadi Ilman</dc:creator>
  <cp:lastModifiedBy>MyDell</cp:lastModifiedBy>
  <cp:revision>25</cp:revision>
  <dcterms:created xsi:type="dcterms:W3CDTF">2020-09-03T01:14:42Z</dcterms:created>
  <dcterms:modified xsi:type="dcterms:W3CDTF">2023-11-16T06:18:39Z</dcterms:modified>
</cp:coreProperties>
</file>