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theme/theme15.xml" ContentType="application/vnd.openxmlformats-officedocument.theme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slideLayouts/slideLayout35.xml" ContentType="application/vnd.openxmlformats-officedocument.presentationml.slideLayout+xml"/>
  <Override PartName="/ppt/theme/theme18.xml" ContentType="application/vnd.openxmlformats-officedocument.theme+xml"/>
  <Override PartName="/ppt/slideLayouts/slideLayout36.xml" ContentType="application/vnd.openxmlformats-officedocument.presentationml.slideLayout+xml"/>
  <Override PartName="/ppt/theme/theme19.xml" ContentType="application/vnd.openxmlformats-officedocument.theme+xml"/>
  <Override PartName="/ppt/slideLayouts/slideLayout37.xml" ContentType="application/vnd.openxmlformats-officedocument.presentationml.slideLayout+xml"/>
  <Override PartName="/ppt/theme/theme20.xml" ContentType="application/vnd.openxmlformats-officedocument.theme+xml"/>
  <Override PartName="/ppt/slideLayouts/slideLayout38.xml" ContentType="application/vnd.openxmlformats-officedocument.presentationml.slideLayout+xml"/>
  <Override PartName="/ppt/theme/theme21.xml" ContentType="application/vnd.openxmlformats-officedocument.theme+xml"/>
  <Override PartName="/ppt/slideLayouts/slideLayout39.xml" ContentType="application/vnd.openxmlformats-officedocument.presentationml.slideLayout+xml"/>
  <Override PartName="/ppt/theme/theme22.xml" ContentType="application/vnd.openxmlformats-officedocument.theme+xml"/>
  <Override PartName="/ppt/slideLayouts/slideLayout40.xml" ContentType="application/vnd.openxmlformats-officedocument.presentationml.slideLayout+xml"/>
  <Override PartName="/ppt/theme/theme23.xml" ContentType="application/vnd.openxmlformats-officedocument.theme+xml"/>
  <Override PartName="/ppt/slideLayouts/slideLayout41.xml" ContentType="application/vnd.openxmlformats-officedocument.presentationml.slideLayout+xml"/>
  <Override PartName="/ppt/theme/theme24.xml" ContentType="application/vnd.openxmlformats-officedocument.theme+xml"/>
  <Override PartName="/ppt/slideLayouts/slideLayout42.xml" ContentType="application/vnd.openxmlformats-officedocument.presentationml.slideLayout+xml"/>
  <Override PartName="/ppt/theme/theme25.xml" ContentType="application/vnd.openxmlformats-officedocument.theme+xml"/>
  <Override PartName="/ppt/slideLayouts/slideLayout43.xml" ContentType="application/vnd.openxmlformats-officedocument.presentationml.slideLayout+xml"/>
  <Override PartName="/ppt/theme/theme26.xml" ContentType="application/vnd.openxmlformats-officedocument.theme+xml"/>
  <Override PartName="/ppt/slideLayouts/slideLayout44.xml" ContentType="application/vnd.openxmlformats-officedocument.presentationml.slideLayout+xml"/>
  <Override PartName="/ppt/theme/theme27.xml" ContentType="application/vnd.openxmlformats-officedocument.theme+xml"/>
  <Override PartName="/ppt/slideLayouts/slideLayout45.xml" ContentType="application/vnd.openxmlformats-officedocument.presentationml.slideLayout+xml"/>
  <Override PartName="/ppt/theme/theme28.xml" ContentType="application/vnd.openxmlformats-officedocument.theme+xml"/>
  <Override PartName="/ppt/slideLayouts/slideLayout46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510" r:id="rId2"/>
    <p:sldMasterId id="2147484512" r:id="rId3"/>
    <p:sldMasterId id="2147484514" r:id="rId4"/>
    <p:sldMasterId id="2147484516" r:id="rId5"/>
    <p:sldMasterId id="2147484518" r:id="rId6"/>
    <p:sldMasterId id="2147484552" r:id="rId7"/>
    <p:sldMasterId id="2147484554" r:id="rId8"/>
    <p:sldMasterId id="2147484559" r:id="rId9"/>
    <p:sldMasterId id="2147484561" r:id="rId10"/>
    <p:sldMasterId id="2147484563" r:id="rId11"/>
    <p:sldMasterId id="2147484565" r:id="rId12"/>
    <p:sldMasterId id="2147484567" r:id="rId13"/>
    <p:sldMasterId id="2147484569" r:id="rId14"/>
    <p:sldMasterId id="2147484573" r:id="rId15"/>
    <p:sldMasterId id="2147484575" r:id="rId16"/>
    <p:sldMasterId id="2147484578" r:id="rId17"/>
    <p:sldMasterId id="2147484580" r:id="rId18"/>
    <p:sldMasterId id="2147484582" r:id="rId19"/>
    <p:sldMasterId id="2147484584" r:id="rId20"/>
    <p:sldMasterId id="2147484587" r:id="rId21"/>
    <p:sldMasterId id="2147484589" r:id="rId22"/>
    <p:sldMasterId id="2147484594" r:id="rId23"/>
    <p:sldMasterId id="2147484596" r:id="rId24"/>
    <p:sldMasterId id="2147484598" r:id="rId25"/>
    <p:sldMasterId id="2147484600" r:id="rId26"/>
    <p:sldMasterId id="2147484602" r:id="rId27"/>
    <p:sldMasterId id="2147484630" r:id="rId28"/>
    <p:sldMasterId id="2147484633" r:id="rId29"/>
  </p:sldMasterIdLst>
  <p:notesMasterIdLst>
    <p:notesMasterId r:id="rId89"/>
  </p:notesMasterIdLst>
  <p:sldIdLst>
    <p:sldId id="782" r:id="rId30"/>
    <p:sldId id="509" r:id="rId31"/>
    <p:sldId id="325" r:id="rId32"/>
    <p:sldId id="326" r:id="rId33"/>
    <p:sldId id="327" r:id="rId34"/>
    <p:sldId id="781" r:id="rId35"/>
    <p:sldId id="328" r:id="rId36"/>
    <p:sldId id="329" r:id="rId37"/>
    <p:sldId id="617" r:id="rId38"/>
    <p:sldId id="618" r:id="rId39"/>
    <p:sldId id="320" r:id="rId40"/>
    <p:sldId id="695" r:id="rId41"/>
    <p:sldId id="338" r:id="rId42"/>
    <p:sldId id="698" r:id="rId43"/>
    <p:sldId id="699" r:id="rId44"/>
    <p:sldId id="700" r:id="rId45"/>
    <p:sldId id="701" r:id="rId46"/>
    <p:sldId id="702" r:id="rId47"/>
    <p:sldId id="293" r:id="rId48"/>
    <p:sldId id="334" r:id="rId49"/>
    <p:sldId id="294" r:id="rId50"/>
    <p:sldId id="762" r:id="rId51"/>
    <p:sldId id="706" r:id="rId52"/>
    <p:sldId id="491" r:id="rId53"/>
    <p:sldId id="386" r:id="rId54"/>
    <p:sldId id="273" r:id="rId55"/>
    <p:sldId id="358" r:id="rId56"/>
    <p:sldId id="704" r:id="rId57"/>
    <p:sldId id="474" r:id="rId58"/>
    <p:sldId id="295" r:id="rId59"/>
    <p:sldId id="357" r:id="rId60"/>
    <p:sldId id="285" r:id="rId61"/>
    <p:sldId id="276" r:id="rId62"/>
    <p:sldId id="277" r:id="rId63"/>
    <p:sldId id="278" r:id="rId64"/>
    <p:sldId id="296" r:id="rId65"/>
    <p:sldId id="300" r:id="rId66"/>
    <p:sldId id="736" r:id="rId67"/>
    <p:sldId id="370" r:id="rId68"/>
    <p:sldId id="352" r:id="rId69"/>
    <p:sldId id="353" r:id="rId70"/>
    <p:sldId id="355" r:id="rId71"/>
    <p:sldId id="356" r:id="rId72"/>
    <p:sldId id="298" r:id="rId73"/>
    <p:sldId id="737" r:id="rId74"/>
    <p:sldId id="753" r:id="rId75"/>
    <p:sldId id="312" r:id="rId76"/>
    <p:sldId id="313" r:id="rId77"/>
    <p:sldId id="387" r:id="rId78"/>
    <p:sldId id="705" r:id="rId79"/>
    <p:sldId id="317" r:id="rId80"/>
    <p:sldId id="707" r:id="rId81"/>
    <p:sldId id="318" r:id="rId82"/>
    <p:sldId id="292" r:id="rId83"/>
    <p:sldId id="290" r:id="rId84"/>
    <p:sldId id="291" r:id="rId85"/>
    <p:sldId id="507" r:id="rId86"/>
    <p:sldId id="359" r:id="rId87"/>
    <p:sldId id="362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CC"/>
    <a:srgbClr val="008000"/>
    <a:srgbClr val="33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4671"/>
  </p:normalViewPr>
  <p:slideViewPr>
    <p:cSldViewPr>
      <p:cViewPr varScale="1">
        <p:scale>
          <a:sx n="60" d="100"/>
          <a:sy n="60" d="100"/>
        </p:scale>
        <p:origin x="11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56" Type="http://schemas.openxmlformats.org/officeDocument/2006/relationships/slide" Target="slides/slide27.xml"/><Relationship Id="rId77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700D2-5C9A-46BD-8473-62C82609A6B4}" type="datetimeFigureOut">
              <a:rPr lang="en-US"/>
              <a:pPr>
                <a:defRPr/>
              </a:pPr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514F5A-953E-49EC-AE4C-685AFEEBF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75DF4-4645-4274-86A4-AF07E97652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0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A0AF-9D4E-4339-A115-8BA41EBA1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9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14F5A-953E-49EC-AE4C-685AFEEBF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0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DF9B-1938-4D4D-A10C-723EBFDCC567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036D-F1AD-49C8-AA01-ED5E423B801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730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057-CBDE-4641-B701-548D0A8C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1287C-873C-4F5D-A158-C0A85F14D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9B013-FDF9-42FC-AA61-48FA66AA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14A02-DE81-4479-B327-5539FBE7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3CC41-96A8-46BB-A993-15E997D2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146F2-35CD-4E10-9BA7-39F30242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2AE9-9A31-490B-827C-302D82FA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3934-AB62-4BAC-BAEB-9BD481DF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DE7D-593A-453A-8951-787B92D0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F1D05-5925-4989-8234-69D61542E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DFEBB-A8A8-4C4E-B2E8-18D9C78E5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8D88A-A115-4641-88DF-A778AA8B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7662C-E132-45CC-A65A-5DF6C84D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F7CF8-8F82-460C-A7C3-7EE529F2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F3B9-F06E-4A98-8312-FC4DD56B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22F57-0911-446F-9A8A-3A9D1F99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618E-882F-4913-813A-BCB941CD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52262-9536-4FD4-93B0-B874BA20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D4054-47DE-416E-8000-A1017DCA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460F6-EDD5-4DCE-BB20-0B67CE8D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65B9-C136-4BD2-9EDD-07C3B875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AFCD-DA65-47A6-9A6F-323BD142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8CA2-7696-4670-88C6-C6027A5D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3B8C7-8BA6-4B79-9751-9F6E0BE10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E6E5B-6367-4ED3-A0AE-2F653174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D6C8-AC27-44FE-99C4-E8AACAD0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63B58-6037-4CC6-B756-768FE44E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5AAC-3E58-401C-BE7A-B32499CB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A9BE4-BE7F-4AED-A6D5-154027643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52AC9-5500-4D72-B798-9CEB1C94A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51DC5-EC7E-4F8E-9828-D08C4968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D1C6C-999B-4ADE-A5C7-02832726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BD481-53BC-4826-90C2-CB859690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101A-648D-449C-8E89-ED3ECCA1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0FCD5-23C1-4E06-8905-7F56FE48D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E1A0-050F-44AD-B61F-E174A297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81D1-7CC2-4B1E-942D-D347A51B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3FCF-30CE-40DB-961D-D5DAFF27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D645C-FFEE-4DBB-8B52-657A081D0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CA234-3702-4B9C-A67D-EB013E03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95FC-FA67-4B4E-A391-3AABC72C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EF7F-470E-4452-811A-EF39FE2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5DE6-BCAB-4E70-B56A-A2C166F0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40E2F-03C7-401E-AA9C-D5232BD388E4}" type="datetimeFigureOut">
              <a:rPr kumimoji="0" lang="id-ID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05/04/2021</a:t>
            </a:fld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AEA6E-5CB4-4822-968B-EF775D5FB40A}" type="slidenum">
              <a:rPr kumimoji="0" lang="id-ID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7F07E-9D59-4457-A9CC-DCE1CA42D8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9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65AD-E8AD-4CB4-AC79-013D9757F98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02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Sugiyono, FT UNY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F751-1982-4AEC-AD1C-CC1B2E026A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9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02E99E7-F179-4ED4-BBDC-4D8AD77EF757}" type="datetimeFigureOut">
              <a:rPr lang="id-ID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>
                <a:defRPr/>
              </a:pPr>
              <a:t>05/04/2021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1D84427-3F10-4B21-9055-F85C86C7E715}" type="slidenum">
              <a:rPr lang="id-ID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799B2-1917-447A-ACC0-DA9F6448E843}" type="datetimeFigureOut">
              <a:rPr kumimoji="0" lang="id-ID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05/04/2021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0FEEB-6930-4CFB-9ECF-40A33D516C9B}" type="slidenum">
              <a:rPr kumimoji="0" lang="id-ID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1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6819D-9BFE-4879-A422-24E0AF21D5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64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D7140-F1AE-4600-8D2B-94FB70318E3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836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8F13A-B1D8-4528-8687-AAA794ED8E2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2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Sugiyono, FT UNY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D4D2D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D4E-8E2F-496B-9A5D-22D76957EDD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0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Sugiyono, FT UNY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BE5B5-7EF8-4619-A3D1-D9A992C9683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85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5208-664D-4613-8FED-EFABC6BA8E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41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F1096-92C6-4744-81E0-9CD305213B4E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4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5733-6E29-4AD8-91F1-BF2B4688E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D41C-3F12-4C74-86F6-33942733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ECBA-6FD5-4975-B720-70B962CD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3A4A2-5EC6-48B9-B169-AB13754629EF}" type="datetimeFigureOut">
              <a:rPr kumimoji="0" lang="en-ID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05/04/2021</a:t>
            </a:fld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CCDB-E3B5-478C-8ED4-0CD05661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E6AB-B66E-4E49-A290-227B0170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E543-D338-4C16-9D38-47FDCA36414B}" type="slidenum">
              <a:rPr kumimoji="0" lang="en-ID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99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Sugiyono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7BF1C-D8F3-409D-A274-664B16A922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7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Sugiyono, FT UNY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D4E-8E2F-496B-9A5D-22D76957ED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86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Sugiyono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7BF1C-D8F3-409D-A274-664B16A922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0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Sugiyono, FT UNY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D4E-8E2F-496B-9A5D-22D76957ED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4363A-C602-490D-A8FF-B7403CF825E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58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9A585-AC05-4910-9DED-9D5BC4EDF1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25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Sugiyono, FT UNY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BE5B5-7EF8-4619-A3D1-D9A992C96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7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1F1FD-40E9-419A-A21B-CA1BB415795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65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2C1DD-E432-49B3-90BB-7338975CFF8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89167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02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36013-5646-437B-9FF7-0F0986B1A03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02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02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02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5733-6E29-4AD8-91F1-BF2B4688E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D41C-3F12-4C74-86F6-33942733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ECBA-6FD5-4975-B720-70B962CD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3A4A2-5EC6-48B9-B169-AB13754629EF}" type="datetimeFigureOut">
              <a:rPr kumimoji="0" lang="en-ID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05/04/2021</a:t>
            </a:fld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CCDB-E3B5-478C-8ED4-0CD05661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E6AB-B66E-4E49-A290-227B0170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E543-D338-4C16-9D38-47FDCA36414B}" type="slidenum">
              <a:rPr kumimoji="0" lang="en-ID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28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6E5CE-A3CD-456C-B56D-B6C00E746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7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39319-C457-492B-B007-73FE475D62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63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14D3-8523-44D8-9A56-7F0C43DBABA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168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2D143-63DB-411B-BC60-96EF9AAB3E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35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14D3-8523-44D8-9A56-7F0C43DBAB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890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F1096-92C6-4744-81E0-9CD305213B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409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Sugiyono, FT UNY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D4D2D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D4E-8E2F-496B-9A5D-22D76957EDD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3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65AD-E8AD-4CB4-AC79-013D9757F98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3408F-47CA-4E43-85AD-8098AA1DC0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8D1A-6081-4AB6-9C15-119147D10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D974-0662-4450-8FB6-034B32FF1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4DCD5-9B4F-4F9E-A640-B0652BCC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774D-2E5B-48F1-BB67-0DE10584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095A-ADDC-4268-A153-23526559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CB6A-6698-4579-B21F-85B7488B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2597-E268-49B4-A037-89821D64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96400-59C1-4398-8E27-CC3CA3AA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3F66-DA3D-4C3F-A332-BD119C19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F241-22DA-4AA7-8EE1-69A98566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3408F-47CA-4E43-85AD-8098AA1DC0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3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B8BC-4C3C-43CA-AB4A-435CA08E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C977-1FA4-4DA9-B8E4-290657D6F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2A55-7109-419E-8AD2-66758550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C2AB-0C8A-4D91-AA3E-9D9FA212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5A20-C523-456A-A553-ADE3C1EC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4169-6A17-492F-9826-803617386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5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7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2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3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4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5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50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74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A5A95-7263-4D48-9388-CD6831D540F9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74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74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701BA-19C1-4C20-9EEE-E5522BD9CA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D55426D-97D4-4B3D-96BA-54EB869E9C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8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7E97F71-1B55-4734-8ED1-2695FD1305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5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64" r:id="rId1"/>
    <p:sldLayoutId id="214748459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E16DC-9640-443E-B94B-652D7917E57B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4/5/2021</a:t>
            </a:fld>
            <a:endParaRPr lang="en-US" sz="1100" dirty="0">
              <a:solidFill>
                <a:srgbClr val="D4D2D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8F595-BB43-418E-8B7E-929BB68A2EDF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6" r:id="rId1"/>
    <p:sldLayoutId id="214748458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id-ID" sz="2400">
              <a:latin typeface="Times New Roman" pitchFamily="18" charset="0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36C5946-B8AC-474B-B3DA-4FB43CCE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7" r:id="rId1"/>
    <p:sldLayoutId id="2147484632" r:id="rId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765DB-B50D-48C2-BC83-AEBEFD272ABB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25838-B9DB-431C-A9ED-4509A2A1BB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13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793A82-B60D-4BAB-A18A-3A617B756F04}" type="datetimeFigureOut">
              <a:rPr lang="id-ID" smtClean="0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92F40-611B-455E-BCE1-BAA9B367867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1759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4" r:id="rId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A87E053-9CEB-4463-B0F8-A2B6BD0E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4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4B3BCA-177D-4615-8200-2665CE612482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0441CB-35AA-4A60-9EDC-1943B79D26C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96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348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48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48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48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949C7D8-A03F-4AB6-8149-1C975776E3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3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793A82-B60D-4BAB-A18A-3A617B756F04}" type="datetimeFigureOut">
              <a:rPr lang="id-ID" smtClean="0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92F40-611B-455E-BCE1-BAA9B367867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11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8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945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474" name="Group 8"/>
            <p:cNvGrpSpPr>
              <a:grpSpLocks/>
            </p:cNvGrpSpPr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76" name="Freeform 9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10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11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2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3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42" name="Freeform 14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627099" y="6021388"/>
            <a:ext cx="5684837" cy="849312"/>
            <a:chOff x="395" y="3793"/>
            <a:chExt cx="3581" cy="535"/>
          </a:xfrm>
        </p:grpSpPr>
        <p:sp>
          <p:nvSpPr>
            <p:cNvPr id="1946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653E95D-F222-44D8-8497-B7BFC715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56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4" r:id="rId1"/>
    <p:sldLayoutId id="214748465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CC078D6-81D3-4CAA-A906-43DBB5346C2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0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5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160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60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39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39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39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160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Sugiyono</a:t>
            </a:r>
          </a:p>
        </p:txBody>
      </p:sp>
      <p:sp>
        <p:nvSpPr>
          <p:cNvPr id="2160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CB9A48D-6D0F-4328-ACBA-6B8928F538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1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8" r:id="rId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602000"/>
                </a:solidFill>
              </a:endParaRPr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02000"/>
              </a:solidFill>
            </a:endParaRP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89F816F-18D1-4504-B4EF-A2CFBD2D9787}" type="slidenum">
              <a:rPr lang="en-US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02000"/>
              </a:solidFill>
            </a:endParaRPr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10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  <p:sp>
        <p:nvSpPr>
          <p:cNvPr id="10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BF1B3BD-BE24-43C7-A541-1C9A520137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4393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kumimoji="1" lang="id-ID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6F11824-0352-41CA-BD41-0619EEB6C1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98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7" r:id="rId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AAA17F-F6A9-4225-A18B-FA02322311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1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F457D78-217A-4495-9D88-5C6B67D56E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9970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1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6AAA17F-F6A9-4225-A18B-FA02322311A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4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425EFE-5DAB-4CEE-8A75-134996F33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58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50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E16DC-9640-443E-B94B-652D7917E57B}" type="datetimeFigureOut">
              <a:rPr lang="en-US"/>
              <a:pPr>
                <a:defRPr/>
              </a:pPr>
              <a:t>4/5/2021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8F595-BB43-418E-8B7E-929BB68A2EDF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3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20489" name="Freeform 4"/>
            <p:cNvSpPr>
              <a:spLocks/>
            </p:cNvSpPr>
            <p:nvPr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5"/>
            <p:cNvSpPr>
              <a:spLocks/>
            </p:cNvSpPr>
            <p:nvPr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20492" name="Freeform 7"/>
            <p:cNvSpPr>
              <a:spLocks/>
            </p:cNvSpPr>
            <p:nvPr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03 w 185"/>
                <a:gd name="T1" fmla="*/ 0 h 120"/>
                <a:gd name="T2" fmla="*/ 203 w 185"/>
                <a:gd name="T3" fmla="*/ 6 h 120"/>
                <a:gd name="T4" fmla="*/ 203 w 185"/>
                <a:gd name="T5" fmla="*/ 18 h 120"/>
                <a:gd name="T6" fmla="*/ 203 w 185"/>
                <a:gd name="T7" fmla="*/ 36 h 120"/>
                <a:gd name="T8" fmla="*/ 197 w 185"/>
                <a:gd name="T9" fmla="*/ 54 h 120"/>
                <a:gd name="T10" fmla="*/ 179 w 185"/>
                <a:gd name="T11" fmla="*/ 72 h 120"/>
                <a:gd name="T12" fmla="*/ 155 w 185"/>
                <a:gd name="T13" fmla="*/ 96 h 120"/>
                <a:gd name="T14" fmla="*/ 119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03 w 185"/>
                <a:gd name="T29" fmla="*/ 0 h 120"/>
                <a:gd name="T30" fmla="*/ 203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8"/>
            <p:cNvSpPr>
              <a:spLocks/>
            </p:cNvSpPr>
            <p:nvPr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9"/>
            <p:cNvSpPr>
              <a:spLocks/>
            </p:cNvSpPr>
            <p:nvPr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55 w 526"/>
                <a:gd name="T17" fmla="*/ 179 h 275"/>
                <a:gd name="T18" fmla="*/ 227 w 526"/>
                <a:gd name="T19" fmla="*/ 143 h 275"/>
                <a:gd name="T20" fmla="*/ 269 w 526"/>
                <a:gd name="T21" fmla="*/ 120 h 275"/>
                <a:gd name="T22" fmla="*/ 317 w 526"/>
                <a:gd name="T23" fmla="*/ 96 h 275"/>
                <a:gd name="T24" fmla="*/ 429 w 526"/>
                <a:gd name="T25" fmla="*/ 48 h 275"/>
                <a:gd name="T26" fmla="*/ 478 w 526"/>
                <a:gd name="T27" fmla="*/ 30 h 275"/>
                <a:gd name="T28" fmla="*/ 514 w 526"/>
                <a:gd name="T29" fmla="*/ 12 h 275"/>
                <a:gd name="T30" fmla="*/ 538 w 526"/>
                <a:gd name="T31" fmla="*/ 6 h 275"/>
                <a:gd name="T32" fmla="*/ 556 w 526"/>
                <a:gd name="T33" fmla="*/ 0 h 275"/>
                <a:gd name="T34" fmla="*/ 562 w 526"/>
                <a:gd name="T35" fmla="*/ 0 h 275"/>
                <a:gd name="T36" fmla="*/ 556 w 526"/>
                <a:gd name="T37" fmla="*/ 6 h 275"/>
                <a:gd name="T38" fmla="*/ 544 w 526"/>
                <a:gd name="T39" fmla="*/ 12 h 275"/>
                <a:gd name="T40" fmla="*/ 520 w 526"/>
                <a:gd name="T41" fmla="*/ 24 h 275"/>
                <a:gd name="T42" fmla="*/ 496 w 526"/>
                <a:gd name="T43" fmla="*/ 42 h 275"/>
                <a:gd name="T44" fmla="*/ 472 w 526"/>
                <a:gd name="T45" fmla="*/ 54 h 275"/>
                <a:gd name="T46" fmla="*/ 429 w 526"/>
                <a:gd name="T47" fmla="*/ 78 h 275"/>
                <a:gd name="T48" fmla="*/ 358 w 526"/>
                <a:gd name="T49" fmla="*/ 108 h 275"/>
                <a:gd name="T50" fmla="*/ 293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0"/>
            <p:cNvSpPr>
              <a:spLocks/>
            </p:cNvSpPr>
            <p:nvPr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8 w 718"/>
                <a:gd name="T17" fmla="*/ 228 h 306"/>
                <a:gd name="T18" fmla="*/ 144 w 718"/>
                <a:gd name="T19" fmla="*/ 228 h 306"/>
                <a:gd name="T20" fmla="*/ 162 w 718"/>
                <a:gd name="T21" fmla="*/ 222 h 306"/>
                <a:gd name="T22" fmla="*/ 186 w 718"/>
                <a:gd name="T23" fmla="*/ 216 h 306"/>
                <a:gd name="T24" fmla="*/ 216 w 718"/>
                <a:gd name="T25" fmla="*/ 204 h 306"/>
                <a:gd name="T26" fmla="*/ 293 w 718"/>
                <a:gd name="T27" fmla="*/ 180 h 306"/>
                <a:gd name="T28" fmla="*/ 407 w 718"/>
                <a:gd name="T29" fmla="*/ 156 h 306"/>
                <a:gd name="T30" fmla="*/ 497 w 718"/>
                <a:gd name="T31" fmla="*/ 126 h 306"/>
                <a:gd name="T32" fmla="*/ 580 w 718"/>
                <a:gd name="T33" fmla="*/ 102 h 306"/>
                <a:gd name="T34" fmla="*/ 615 w 718"/>
                <a:gd name="T35" fmla="*/ 90 h 306"/>
                <a:gd name="T36" fmla="*/ 658 w 718"/>
                <a:gd name="T37" fmla="*/ 84 h 306"/>
                <a:gd name="T38" fmla="*/ 676 w 718"/>
                <a:gd name="T39" fmla="*/ 78 h 306"/>
                <a:gd name="T40" fmla="*/ 682 w 718"/>
                <a:gd name="T41" fmla="*/ 72 h 306"/>
                <a:gd name="T42" fmla="*/ 688 w 718"/>
                <a:gd name="T43" fmla="*/ 66 h 306"/>
                <a:gd name="T44" fmla="*/ 706 w 718"/>
                <a:gd name="T45" fmla="*/ 60 h 306"/>
                <a:gd name="T46" fmla="*/ 748 w 718"/>
                <a:gd name="T47" fmla="*/ 30 h 306"/>
                <a:gd name="T48" fmla="*/ 766 w 718"/>
                <a:gd name="T49" fmla="*/ 18 h 306"/>
                <a:gd name="T50" fmla="*/ 772 w 718"/>
                <a:gd name="T51" fmla="*/ 6 h 306"/>
                <a:gd name="T52" fmla="*/ 766 w 718"/>
                <a:gd name="T53" fmla="*/ 0 h 306"/>
                <a:gd name="T54" fmla="*/ 742 w 718"/>
                <a:gd name="T55" fmla="*/ 0 h 306"/>
                <a:gd name="T56" fmla="*/ 682 w 718"/>
                <a:gd name="T57" fmla="*/ 0 h 306"/>
                <a:gd name="T58" fmla="*/ 624 w 718"/>
                <a:gd name="T59" fmla="*/ 0 h 306"/>
                <a:gd name="T60" fmla="*/ 580 w 718"/>
                <a:gd name="T61" fmla="*/ 0 h 306"/>
                <a:gd name="T62" fmla="*/ 550 w 718"/>
                <a:gd name="T63" fmla="*/ 18 h 306"/>
                <a:gd name="T64" fmla="*/ 521 w 718"/>
                <a:gd name="T65" fmla="*/ 42 h 306"/>
                <a:gd name="T66" fmla="*/ 503 w 718"/>
                <a:gd name="T67" fmla="*/ 54 h 306"/>
                <a:gd name="T68" fmla="*/ 485 w 718"/>
                <a:gd name="T69" fmla="*/ 60 h 306"/>
                <a:gd name="T70" fmla="*/ 461 w 718"/>
                <a:gd name="T71" fmla="*/ 60 h 306"/>
                <a:gd name="T72" fmla="*/ 425 w 718"/>
                <a:gd name="T73" fmla="*/ 66 h 306"/>
                <a:gd name="T74" fmla="*/ 371 w 718"/>
                <a:gd name="T75" fmla="*/ 84 h 306"/>
                <a:gd name="T76" fmla="*/ 329 w 718"/>
                <a:gd name="T77" fmla="*/ 108 h 306"/>
                <a:gd name="T78" fmla="*/ 305 w 718"/>
                <a:gd name="T79" fmla="*/ 126 h 306"/>
                <a:gd name="T80" fmla="*/ 293 w 718"/>
                <a:gd name="T81" fmla="*/ 132 h 306"/>
                <a:gd name="T82" fmla="*/ 275 w 718"/>
                <a:gd name="T83" fmla="*/ 138 h 306"/>
                <a:gd name="T84" fmla="*/ 239 w 718"/>
                <a:gd name="T85" fmla="*/ 138 h 306"/>
                <a:gd name="T86" fmla="*/ 204 w 718"/>
                <a:gd name="T87" fmla="*/ 138 h 306"/>
                <a:gd name="T88" fmla="*/ 198 w 718"/>
                <a:gd name="T89" fmla="*/ 138 h 306"/>
                <a:gd name="T90" fmla="*/ 192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1"/>
            <p:cNvSpPr>
              <a:spLocks/>
            </p:cNvSpPr>
            <p:nvPr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73 w 2392"/>
                <a:gd name="T1" fmla="*/ 54 h 881"/>
                <a:gd name="T2" fmla="*/ 2325 w 2392"/>
                <a:gd name="T3" fmla="*/ 54 h 881"/>
                <a:gd name="T4" fmla="*/ 2277 w 2392"/>
                <a:gd name="T5" fmla="*/ 66 h 881"/>
                <a:gd name="T6" fmla="*/ 2147 w 2392"/>
                <a:gd name="T7" fmla="*/ 101 h 881"/>
                <a:gd name="T8" fmla="*/ 2082 w 2392"/>
                <a:gd name="T9" fmla="*/ 119 h 881"/>
                <a:gd name="T10" fmla="*/ 1972 w 2392"/>
                <a:gd name="T11" fmla="*/ 167 h 881"/>
                <a:gd name="T12" fmla="*/ 1944 w 2392"/>
                <a:gd name="T13" fmla="*/ 245 h 881"/>
                <a:gd name="T14" fmla="*/ 1951 w 2392"/>
                <a:gd name="T15" fmla="*/ 305 h 881"/>
                <a:gd name="T16" fmla="*/ 1866 w 2392"/>
                <a:gd name="T17" fmla="*/ 317 h 881"/>
                <a:gd name="T18" fmla="*/ 1695 w 2392"/>
                <a:gd name="T19" fmla="*/ 263 h 881"/>
                <a:gd name="T20" fmla="*/ 1597 w 2392"/>
                <a:gd name="T21" fmla="*/ 257 h 881"/>
                <a:gd name="T22" fmla="*/ 1489 w 2392"/>
                <a:gd name="T23" fmla="*/ 311 h 881"/>
                <a:gd name="T24" fmla="*/ 1421 w 2392"/>
                <a:gd name="T25" fmla="*/ 353 h 881"/>
                <a:gd name="T26" fmla="*/ 1391 w 2392"/>
                <a:gd name="T27" fmla="*/ 359 h 881"/>
                <a:gd name="T28" fmla="*/ 1286 w 2392"/>
                <a:gd name="T29" fmla="*/ 371 h 881"/>
                <a:gd name="T30" fmla="*/ 1232 w 2392"/>
                <a:gd name="T31" fmla="*/ 365 h 881"/>
                <a:gd name="T32" fmla="*/ 1125 w 2392"/>
                <a:gd name="T33" fmla="*/ 371 h 881"/>
                <a:gd name="T34" fmla="*/ 1011 w 2392"/>
                <a:gd name="T35" fmla="*/ 383 h 881"/>
                <a:gd name="T36" fmla="*/ 975 w 2392"/>
                <a:gd name="T37" fmla="*/ 401 h 881"/>
                <a:gd name="T38" fmla="*/ 873 w 2392"/>
                <a:gd name="T39" fmla="*/ 419 h 881"/>
                <a:gd name="T40" fmla="*/ 832 w 2392"/>
                <a:gd name="T41" fmla="*/ 419 h 881"/>
                <a:gd name="T42" fmla="*/ 700 w 2392"/>
                <a:gd name="T43" fmla="*/ 437 h 881"/>
                <a:gd name="T44" fmla="*/ 634 w 2392"/>
                <a:gd name="T45" fmla="*/ 473 h 881"/>
                <a:gd name="T46" fmla="*/ 539 w 2392"/>
                <a:gd name="T47" fmla="*/ 467 h 881"/>
                <a:gd name="T48" fmla="*/ 449 w 2392"/>
                <a:gd name="T49" fmla="*/ 491 h 881"/>
                <a:gd name="T50" fmla="*/ 431 w 2392"/>
                <a:gd name="T51" fmla="*/ 539 h 881"/>
                <a:gd name="T52" fmla="*/ 365 w 2392"/>
                <a:gd name="T53" fmla="*/ 569 h 881"/>
                <a:gd name="T54" fmla="*/ 240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1 w 2392"/>
                <a:gd name="T65" fmla="*/ 653 h 881"/>
                <a:gd name="T66" fmla="*/ 509 w 2392"/>
                <a:gd name="T67" fmla="*/ 569 h 881"/>
                <a:gd name="T68" fmla="*/ 604 w 2392"/>
                <a:gd name="T69" fmla="*/ 521 h 881"/>
                <a:gd name="T70" fmla="*/ 682 w 2392"/>
                <a:gd name="T71" fmla="*/ 515 h 881"/>
                <a:gd name="T72" fmla="*/ 927 w 2392"/>
                <a:gd name="T73" fmla="*/ 461 h 881"/>
                <a:gd name="T74" fmla="*/ 1220 w 2392"/>
                <a:gd name="T75" fmla="*/ 425 h 881"/>
                <a:gd name="T76" fmla="*/ 1368 w 2392"/>
                <a:gd name="T77" fmla="*/ 461 h 881"/>
                <a:gd name="T78" fmla="*/ 1507 w 2392"/>
                <a:gd name="T79" fmla="*/ 533 h 881"/>
                <a:gd name="T80" fmla="*/ 1525 w 2392"/>
                <a:gd name="T81" fmla="*/ 617 h 881"/>
                <a:gd name="T82" fmla="*/ 1466 w 2392"/>
                <a:gd name="T83" fmla="*/ 653 h 881"/>
                <a:gd name="T84" fmla="*/ 1298 w 2392"/>
                <a:gd name="T85" fmla="*/ 701 h 881"/>
                <a:gd name="T86" fmla="*/ 1184 w 2392"/>
                <a:gd name="T87" fmla="*/ 755 h 881"/>
                <a:gd name="T88" fmla="*/ 1137 w 2392"/>
                <a:gd name="T89" fmla="*/ 809 h 881"/>
                <a:gd name="T90" fmla="*/ 1149 w 2392"/>
                <a:gd name="T91" fmla="*/ 869 h 881"/>
                <a:gd name="T92" fmla="*/ 1178 w 2392"/>
                <a:gd name="T93" fmla="*/ 881 h 881"/>
                <a:gd name="T94" fmla="*/ 1280 w 2392"/>
                <a:gd name="T95" fmla="*/ 869 h 881"/>
                <a:gd name="T96" fmla="*/ 1478 w 2392"/>
                <a:gd name="T97" fmla="*/ 857 h 881"/>
                <a:gd name="T98" fmla="*/ 1531 w 2392"/>
                <a:gd name="T99" fmla="*/ 851 h 881"/>
                <a:gd name="T100" fmla="*/ 1573 w 2392"/>
                <a:gd name="T101" fmla="*/ 833 h 881"/>
                <a:gd name="T102" fmla="*/ 1783 w 2392"/>
                <a:gd name="T103" fmla="*/ 743 h 881"/>
                <a:gd name="T104" fmla="*/ 1914 w 2392"/>
                <a:gd name="T105" fmla="*/ 689 h 881"/>
                <a:gd name="T106" fmla="*/ 2000 w 2392"/>
                <a:gd name="T107" fmla="*/ 581 h 881"/>
                <a:gd name="T108" fmla="*/ 2165 w 2392"/>
                <a:gd name="T109" fmla="*/ 389 h 881"/>
                <a:gd name="T110" fmla="*/ 2345 w 2392"/>
                <a:gd name="T111" fmla="*/ 269 h 881"/>
                <a:gd name="T112" fmla="*/ 2393 w 2392"/>
                <a:gd name="T113" fmla="*/ 239 h 881"/>
                <a:gd name="T114" fmla="*/ 2536 w 2392"/>
                <a:gd name="T115" fmla="*/ 0 h 881"/>
                <a:gd name="T116" fmla="*/ 244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20498" name="Freeform 13"/>
            <p:cNvSpPr>
              <a:spLocks/>
            </p:cNvSpPr>
            <p:nvPr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20502" name="Freeform 17"/>
            <p:cNvSpPr>
              <a:spLocks/>
            </p:cNvSpPr>
            <p:nvPr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CC412-04D6-4BB0-B209-DD466E36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774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5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253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2546" name="Group 8"/>
            <p:cNvGrpSpPr>
              <a:grpSpLocks/>
            </p:cNvGrpSpPr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2548" name="Freeform 9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10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11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12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13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42" name="Freeform 14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533" name="Group 15"/>
          <p:cNvGrpSpPr>
            <a:grpSpLocks/>
          </p:cNvGrpSpPr>
          <p:nvPr/>
        </p:nvGrpSpPr>
        <p:grpSpPr bwMode="auto">
          <a:xfrm>
            <a:off x="627099" y="6021388"/>
            <a:ext cx="5684837" cy="849312"/>
            <a:chOff x="395" y="3793"/>
            <a:chExt cx="3581" cy="535"/>
          </a:xfrm>
        </p:grpSpPr>
        <p:sp>
          <p:nvSpPr>
            <p:cNvPr id="2253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2442B7E-39BA-474A-B9F2-513AF76C7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1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rc 2"/>
          <p:cNvSpPr>
            <a:spLocks/>
          </p:cNvSpPr>
          <p:nvPr/>
        </p:nvSpPr>
        <p:spPr bwMode="auto">
          <a:xfrm>
            <a:off x="0" y="842966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34169-6A17-492F-9826-80361738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8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7" r:id="rId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6D1FB-CB99-4294-8B99-A7442CA3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9C2AD-56BC-4C94-B45F-A41BD40E5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C5D3-F8BB-422C-8268-C21F17F1D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080A8-D914-4617-BC96-4809B3464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Sugiyono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39EE8-5F7D-4EA2-97AC-6E330060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8FDF5-A870-46F8-92C1-3DCA270147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29EBF-B5B9-4277-A2A3-0F6D0EAC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5426D-97D4-4B3D-96BA-54EB869E9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71" r:id="rId2"/>
    <p:sldLayoutId id="2147484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87E053-9CEB-4463-B0F8-A2B6BD0E9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A317-8568-4EF5-8EC7-D47D0B836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SKALA PENGUKURAN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5ABE7-D15F-4A9D-83AF-EAE79206C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15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122D5C-052F-475B-BD81-06AE92DF2163}"/>
              </a:ext>
            </a:extLst>
          </p:cNvPr>
          <p:cNvCxnSpPr>
            <a:stCxn id="11" idx="6"/>
            <a:endCxn id="9" idx="2"/>
          </p:cNvCxnSpPr>
          <p:nvPr/>
        </p:nvCxnSpPr>
        <p:spPr>
          <a:xfrm flipV="1">
            <a:off x="2699792" y="2844620"/>
            <a:ext cx="3240360" cy="84495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A7220A-24D5-48C1-BFFA-8B1906D87AB3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4391980" y="1908489"/>
            <a:ext cx="0" cy="2223930"/>
          </a:xfrm>
          <a:prstGeom prst="line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A57216-B307-4CF3-BD9D-1F89565259C5}"/>
              </a:ext>
            </a:extLst>
          </p:cNvPr>
          <p:cNvSpPr/>
          <p:nvPr/>
        </p:nvSpPr>
        <p:spPr>
          <a:xfrm>
            <a:off x="1619672" y="1124744"/>
            <a:ext cx="5400600" cy="3600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05611-2AB1-4C20-B871-272A8EE6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4FAC-2126-4AF9-9380-418EA197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3408F-47CA-4E43-85AD-8098AA1DC0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295415-90ED-4235-9FAF-A60E3172D4AC}"/>
              </a:ext>
            </a:extLst>
          </p:cNvPr>
          <p:cNvSpPr/>
          <p:nvPr/>
        </p:nvSpPr>
        <p:spPr>
          <a:xfrm>
            <a:off x="3275856" y="2285214"/>
            <a:ext cx="2232248" cy="1287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KEGUNAAN PENELITIAN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4E6566-10D9-4E5B-B556-A610582C84A0}"/>
              </a:ext>
            </a:extLst>
          </p:cNvPr>
          <p:cNvSpPr/>
          <p:nvPr/>
        </p:nvSpPr>
        <p:spPr>
          <a:xfrm>
            <a:off x="3275856" y="620688"/>
            <a:ext cx="2232248" cy="12878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MEMAHAMI MASALAH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1F203B-62B8-4658-9C06-BE6D97B1FFD8}"/>
              </a:ext>
            </a:extLst>
          </p:cNvPr>
          <p:cNvSpPr/>
          <p:nvPr/>
        </p:nvSpPr>
        <p:spPr>
          <a:xfrm>
            <a:off x="5940152" y="2200719"/>
            <a:ext cx="2304256" cy="1287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MEMECAHKAN  MASALAH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4D74EC-732A-4F4D-B378-70AA7AA1061C}"/>
              </a:ext>
            </a:extLst>
          </p:cNvPr>
          <p:cNvSpPr/>
          <p:nvPr/>
        </p:nvSpPr>
        <p:spPr>
          <a:xfrm>
            <a:off x="3239852" y="4132419"/>
            <a:ext cx="2304256" cy="128780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ANTISIPASI   MASALAH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DBE901-28A6-4333-9EF0-F65DB308BBD3}"/>
              </a:ext>
            </a:extLst>
          </p:cNvPr>
          <p:cNvSpPr/>
          <p:nvPr/>
        </p:nvSpPr>
        <p:spPr>
          <a:xfrm>
            <a:off x="395536" y="2285214"/>
            <a:ext cx="2304256" cy="12878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MEMBUAT KEMAJUAN  </a:t>
            </a:r>
          </a:p>
        </p:txBody>
      </p:sp>
    </p:spTree>
    <p:extLst>
      <p:ext uri="{BB962C8B-B14F-4D97-AF65-F5344CB8AC3E}">
        <p14:creationId xmlns:p14="http://schemas.microsoft.com/office/powerpoint/2010/main" val="1282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>
            <a:extLst>
              <a:ext uri="{FF2B5EF4-FFF2-40B4-BE49-F238E27FC236}">
                <a16:creationId xmlns:a16="http://schemas.microsoft.com/office/drawing/2014/main" id="{EFDA6113-FA65-4A9A-A212-71AF154BB049}"/>
              </a:ext>
            </a:extLst>
          </p:cNvPr>
          <p:cNvSpPr/>
          <p:nvPr/>
        </p:nvSpPr>
        <p:spPr>
          <a:xfrm rot="16200000">
            <a:off x="1287612" y="2096852"/>
            <a:ext cx="5760640" cy="2520280"/>
          </a:xfrm>
          <a:prstGeom prst="blockArc">
            <a:avLst>
              <a:gd name="adj1" fmla="val 9901519"/>
              <a:gd name="adj2" fmla="val 948928"/>
              <a:gd name="adj3" fmla="val 20383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6FAF0E2-A7B1-433F-8334-FDCD94C8BE49}"/>
              </a:ext>
            </a:extLst>
          </p:cNvPr>
          <p:cNvSpPr/>
          <p:nvPr/>
        </p:nvSpPr>
        <p:spPr>
          <a:xfrm>
            <a:off x="251520" y="2500587"/>
            <a:ext cx="2520282" cy="1288453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>
                <a:solidFill>
                  <a:prstClr val="white"/>
                </a:solidFill>
                <a:latin typeface="Arial Rounded MT Bold" panose="020F0704030504030204" pitchFamily="34" charset="0"/>
              </a:rPr>
              <a:t>INDIKATOR PENELITIAN YG BAIK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96E0DCEA-ACF0-4A49-B8C0-E8AAA291840E}"/>
              </a:ext>
            </a:extLst>
          </p:cNvPr>
          <p:cNvSpPr/>
          <p:nvPr/>
        </p:nvSpPr>
        <p:spPr>
          <a:xfrm>
            <a:off x="3851920" y="1484785"/>
            <a:ext cx="3888432" cy="1152128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BARU</a:t>
            </a:r>
            <a:r>
              <a:rPr kumimoji="0" lang="en-ID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ORIGINAL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7B5334F-BE2E-4CD5-BE31-C07121D7D52D}"/>
              </a:ext>
            </a:extLst>
          </p:cNvPr>
          <p:cNvSpPr/>
          <p:nvPr/>
        </p:nvSpPr>
        <p:spPr>
          <a:xfrm>
            <a:off x="3851920" y="2762165"/>
            <a:ext cx="3888432" cy="115212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MANFAAT NYATA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8AEC1F17-D535-4C8B-95EB-68A3372A49EB}"/>
              </a:ext>
            </a:extLst>
          </p:cNvPr>
          <p:cNvSpPr/>
          <p:nvPr/>
        </p:nvSpPr>
        <p:spPr>
          <a:xfrm>
            <a:off x="3851920" y="4023724"/>
            <a:ext cx="3888432" cy="1152128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noProof="0" dirty="0">
                <a:solidFill>
                  <a:prstClr val="white"/>
                </a:solidFill>
                <a:latin typeface="Arial Rounded MT Bold" panose="020F0704030504030204" pitchFamily="34" charset="0"/>
              </a:rPr>
              <a:t>NILAI EKONOMI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12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BD30B-5156-4E5B-84F9-EB810A29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3408F-47CA-4E43-85AD-8098AA1DC0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04177F4A-86C8-45DD-AC33-FC77BE8A681F}"/>
              </a:ext>
            </a:extLst>
          </p:cNvPr>
          <p:cNvSpPr/>
          <p:nvPr/>
        </p:nvSpPr>
        <p:spPr>
          <a:xfrm>
            <a:off x="454092" y="1196752"/>
            <a:ext cx="2664296" cy="1584176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METODE KUANTITATIF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74BB7E05-BF0A-4B2F-9F57-BF0A1C2D1A07}"/>
              </a:ext>
            </a:extLst>
          </p:cNvPr>
          <p:cNvSpPr/>
          <p:nvPr/>
        </p:nvSpPr>
        <p:spPr>
          <a:xfrm>
            <a:off x="441492" y="3861048"/>
            <a:ext cx="2340260" cy="1584176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PENGUKURAN</a:t>
            </a: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EE038521-DF9B-4C36-8096-5D47A28B5967}"/>
              </a:ext>
            </a:extLst>
          </p:cNvPr>
          <p:cNvSpPr/>
          <p:nvPr/>
        </p:nvSpPr>
        <p:spPr>
          <a:xfrm>
            <a:off x="3085523" y="3861048"/>
            <a:ext cx="2340260" cy="1584176"/>
          </a:xfrm>
          <a:prstGeom prst="flowChart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PEMBUKTIAN HIPOTESIS 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C575D97-A150-4E86-94B9-E2196B7370D5}"/>
              </a:ext>
            </a:extLst>
          </p:cNvPr>
          <p:cNvSpPr/>
          <p:nvPr/>
        </p:nvSpPr>
        <p:spPr>
          <a:xfrm>
            <a:off x="6012160" y="2276872"/>
            <a:ext cx="2554032" cy="1289527"/>
          </a:xfrm>
          <a:prstGeom prst="flowChartDocumen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TEORI YANG SUDAH ADA 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40198DEF-21C5-47D9-B3EC-D9D74B4AB0E1}"/>
              </a:ext>
            </a:extLst>
          </p:cNvPr>
          <p:cNvSpPr/>
          <p:nvPr/>
        </p:nvSpPr>
        <p:spPr>
          <a:xfrm>
            <a:off x="6033326" y="3861048"/>
            <a:ext cx="2482024" cy="1584176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SEBAGIAN PEMIKIRAN BARU 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433A6703-16A6-4A9B-896A-FCF8906C7FD4}"/>
              </a:ext>
            </a:extLst>
          </p:cNvPr>
          <p:cNvSpPr/>
          <p:nvPr/>
        </p:nvSpPr>
        <p:spPr>
          <a:xfrm>
            <a:off x="5997322" y="5597671"/>
            <a:ext cx="2554032" cy="1289527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SEMUA PEMIKIRAN BARU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6B6D237-0ABD-4912-AC23-F3243B4CCE08}"/>
              </a:ext>
            </a:extLst>
          </p:cNvPr>
          <p:cNvSpPr/>
          <p:nvPr/>
        </p:nvSpPr>
        <p:spPr>
          <a:xfrm rot="16200000">
            <a:off x="3465823" y="4247146"/>
            <a:ext cx="4444604" cy="50405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6E1E16D-4B42-468B-A5CA-BD9B14C1D8E6}"/>
              </a:ext>
            </a:extLst>
          </p:cNvPr>
          <p:cNvSpPr/>
          <p:nvPr/>
        </p:nvSpPr>
        <p:spPr>
          <a:xfrm>
            <a:off x="1187624" y="2921635"/>
            <a:ext cx="792088" cy="72338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F0ACD05-D1AE-42B8-B19B-096999F64C58}"/>
              </a:ext>
            </a:extLst>
          </p:cNvPr>
          <p:cNvSpPr/>
          <p:nvPr/>
        </p:nvSpPr>
        <p:spPr>
          <a:xfrm rot="16200000">
            <a:off x="2570998" y="4271740"/>
            <a:ext cx="792088" cy="45486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6A10E-7D9E-419D-B62D-BFCB1532A449}"/>
              </a:ext>
            </a:extLst>
          </p:cNvPr>
          <p:cNvSpPr txBox="1"/>
          <p:nvPr/>
        </p:nvSpPr>
        <p:spPr>
          <a:xfrm>
            <a:off x="3635896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itchFamily="34" charset="0"/>
              </a:rPr>
              <a:t>POLA FIKIR PENELITIAN KUANTITATIF</a:t>
            </a:r>
          </a:p>
        </p:txBody>
      </p:sp>
    </p:spTree>
    <p:extLst>
      <p:ext uri="{BB962C8B-B14F-4D97-AF65-F5344CB8AC3E}">
        <p14:creationId xmlns:p14="http://schemas.microsoft.com/office/powerpoint/2010/main" val="40754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2172" y="2420888"/>
            <a:ext cx="2880320" cy="1512168"/>
          </a:xfrm>
          <a:prstGeom prst="homePlate">
            <a:avLst>
              <a:gd name="adj" fmla="val 2642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METODE KUANTITATIF</a:t>
            </a:r>
          </a:p>
        </p:txBody>
      </p:sp>
      <p:sp>
        <p:nvSpPr>
          <p:cNvPr id="3" name="Pentagon 2"/>
          <p:cNvSpPr/>
          <p:nvPr/>
        </p:nvSpPr>
        <p:spPr>
          <a:xfrm>
            <a:off x="4067944" y="1052736"/>
            <a:ext cx="2880320" cy="1512168"/>
          </a:xfrm>
          <a:prstGeom prst="homePlate">
            <a:avLst>
              <a:gd name="adj" fmla="val 2642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METODE PENELITIAN EKSPERIMEN</a:t>
            </a:r>
          </a:p>
        </p:txBody>
      </p:sp>
      <p:sp>
        <p:nvSpPr>
          <p:cNvPr id="4" name="Pentagon 3"/>
          <p:cNvSpPr/>
          <p:nvPr/>
        </p:nvSpPr>
        <p:spPr>
          <a:xfrm>
            <a:off x="4067944" y="3933056"/>
            <a:ext cx="2880320" cy="1512168"/>
          </a:xfrm>
          <a:prstGeom prst="homePlate">
            <a:avLst>
              <a:gd name="adj" fmla="val 2642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METODE PENELITIAN SURVEI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1597967" y="2848142"/>
            <a:ext cx="4045812" cy="657659"/>
          </a:xfrm>
          <a:prstGeom prst="triangl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667000"/>
            <a:ext cx="2667000" cy="1219200"/>
          </a:xfrm>
          <a:prstGeom prst="foldedCorner">
            <a:avLst>
              <a:gd name="adj" fmla="val 2259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EXPERIMENTAL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505200" y="762000"/>
            <a:ext cx="2514600" cy="1295400"/>
          </a:xfrm>
          <a:prstGeom prst="foldedCorner">
            <a:avLst>
              <a:gd name="adj" fmla="val 2259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One Shot Case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05200" y="2667000"/>
            <a:ext cx="2438400" cy="1371600"/>
          </a:xfrm>
          <a:prstGeom prst="foldedCorner">
            <a:avLst>
              <a:gd name="adj" fmla="val 2259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One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Pretest Posttest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5200" y="4572000"/>
            <a:ext cx="2514600" cy="1371600"/>
          </a:xfrm>
          <a:prstGeom prst="foldedCorner">
            <a:avLst>
              <a:gd name="adj" fmla="val 22597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Intact 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ComparIson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762000"/>
            <a:ext cx="2514600" cy="1295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2667000"/>
            <a:ext cx="2514600" cy="1295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  0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4572000"/>
            <a:ext cx="2514600" cy="12954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53200" y="4648200"/>
          <a:ext cx="2133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Striped Right Arrow 14"/>
          <p:cNvSpPr/>
          <p:nvPr/>
        </p:nvSpPr>
        <p:spPr>
          <a:xfrm>
            <a:off x="5867400" y="10668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5867400" y="30480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5867400" y="48768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609600" y="2971800"/>
            <a:ext cx="5105400" cy="53340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438400"/>
            <a:ext cx="2667000" cy="1447800"/>
          </a:xfrm>
          <a:prstGeom prst="foldedCorner">
            <a:avLst>
              <a:gd name="adj" fmla="val 2259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EXPERIMENTAL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505200" y="971550"/>
            <a:ext cx="2514600" cy="1524000"/>
          </a:xfrm>
          <a:prstGeom prst="foldedCorner">
            <a:avLst>
              <a:gd name="adj" fmla="val 22597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Posttest 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Control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05200" y="4343400"/>
            <a:ext cx="2438400" cy="1447800"/>
          </a:xfrm>
          <a:prstGeom prst="foldedCorner">
            <a:avLst>
              <a:gd name="adj" fmla="val 2259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Pretest Posttest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Control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4343400"/>
            <a:ext cx="25146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53200" y="4495800"/>
          <a:ext cx="2133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RO</a:t>
                      </a:r>
                      <a:r>
                        <a:rPr lang="en-US" sz="2400" baseline="-25000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en-US" sz="2400" baseline="-25000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RO</a:t>
                      </a:r>
                      <a:r>
                        <a:rPr lang="en-US" sz="2400" baseline="-25000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en-US" sz="2400" baseline="-25000" dirty="0"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Striped Right Arrow 14"/>
          <p:cNvSpPr/>
          <p:nvPr/>
        </p:nvSpPr>
        <p:spPr>
          <a:xfrm>
            <a:off x="5867400" y="150495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5867400" y="48768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23900" y="3086100"/>
            <a:ext cx="4876800" cy="53340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895350"/>
            <a:ext cx="2514600" cy="161925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629400" y="971550"/>
          <a:ext cx="2133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3200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2667000"/>
            <a:ext cx="2951162" cy="1684341"/>
          </a:xfrm>
          <a:prstGeom prst="foldedCorner">
            <a:avLst>
              <a:gd name="adj" fmla="val 2259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FACTORIAL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EXPERIMENTAL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876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1676400"/>
          <a:ext cx="4572000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6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438400"/>
            <a:ext cx="2667000" cy="1447800"/>
          </a:xfrm>
          <a:prstGeom prst="foldedCorner">
            <a:avLst>
              <a:gd name="adj" fmla="val 2259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QUASI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EXPERIMENTAL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505200" y="971550"/>
            <a:ext cx="2133600" cy="1524000"/>
          </a:xfrm>
          <a:prstGeom prst="foldedCorner">
            <a:avLst>
              <a:gd name="adj" fmla="val 2259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TIME SERIES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05200" y="4343400"/>
            <a:ext cx="2438400" cy="1447800"/>
          </a:xfrm>
          <a:prstGeom prst="foldedCorner">
            <a:avLst>
              <a:gd name="adj" fmla="val 2259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nonequevalent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Control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4343400"/>
            <a:ext cx="2514600" cy="1524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53200" y="4495800"/>
          <a:ext cx="2133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O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O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Striped Right Arrow 14"/>
          <p:cNvSpPr/>
          <p:nvPr/>
        </p:nvSpPr>
        <p:spPr>
          <a:xfrm>
            <a:off x="5562600" y="14478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5867400" y="4876800"/>
            <a:ext cx="685800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723900" y="3086100"/>
            <a:ext cx="4876800" cy="5334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895350"/>
            <a:ext cx="2514600" cy="1619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456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 Rounded MT Bold" pitchFamily="34" charset="0"/>
              </a:rPr>
              <a:t>METODE PENELITIAN SURVEI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2976" y="1714488"/>
            <a:ext cx="3671888" cy="3527425"/>
            <a:chOff x="2073" y="2417"/>
            <a:chExt cx="1902" cy="1501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36" y="3702"/>
              <a:ext cx="828" cy="216"/>
            </a:xfrm>
            <a:custGeom>
              <a:avLst/>
              <a:gdLst/>
              <a:ahLst/>
              <a:cxnLst>
                <a:cxn ang="0">
                  <a:pos x="6619" y="1083"/>
                </a:cxn>
                <a:cxn ang="0">
                  <a:pos x="2248" y="1728"/>
                </a:cxn>
                <a:cxn ang="0">
                  <a:pos x="0" y="463"/>
                </a:cxn>
                <a:cxn ang="0">
                  <a:pos x="3828" y="0"/>
                </a:cxn>
                <a:cxn ang="0">
                  <a:pos x="6619" y="1083"/>
                </a:cxn>
              </a:cxnLst>
              <a:rect l="0" t="0" r="r" b="b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55" y="3707"/>
              <a:ext cx="28" cy="37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7" y="293"/>
                </a:cxn>
                <a:cxn ang="0">
                  <a:pos x="53" y="133"/>
                </a:cxn>
                <a:cxn ang="0">
                  <a:pos x="0" y="65"/>
                </a:cxn>
                <a:cxn ang="0">
                  <a:pos x="108" y="0"/>
                </a:cxn>
              </a:cxnLst>
              <a:rect l="0" t="0" r="r" b="b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084" y="2879"/>
              <a:ext cx="1606" cy="829"/>
            </a:xfrm>
            <a:custGeom>
              <a:avLst/>
              <a:gdLst/>
              <a:ahLst/>
              <a:cxnLst>
                <a:cxn ang="0">
                  <a:pos x="929" y="6532"/>
                </a:cxn>
                <a:cxn ang="0">
                  <a:pos x="1058" y="6454"/>
                </a:cxn>
                <a:cxn ang="0">
                  <a:pos x="1136" y="6297"/>
                </a:cxn>
                <a:cxn ang="0">
                  <a:pos x="2353" y="5963"/>
                </a:cxn>
                <a:cxn ang="0">
                  <a:pos x="2688" y="5138"/>
                </a:cxn>
                <a:cxn ang="0">
                  <a:pos x="4214" y="4078"/>
                </a:cxn>
                <a:cxn ang="0">
                  <a:pos x="4809" y="5164"/>
                </a:cxn>
                <a:cxn ang="0">
                  <a:pos x="5535" y="6324"/>
                </a:cxn>
                <a:cxn ang="0">
                  <a:pos x="11248" y="6324"/>
                </a:cxn>
                <a:cxn ang="0">
                  <a:pos x="12233" y="6633"/>
                </a:cxn>
                <a:cxn ang="0">
                  <a:pos x="12543" y="6532"/>
                </a:cxn>
                <a:cxn ang="0">
                  <a:pos x="12853" y="5396"/>
                </a:cxn>
                <a:cxn ang="0">
                  <a:pos x="12648" y="4546"/>
                </a:cxn>
                <a:cxn ang="0">
                  <a:pos x="12233" y="3847"/>
                </a:cxn>
                <a:cxn ang="0">
                  <a:pos x="12106" y="3486"/>
                </a:cxn>
                <a:cxn ang="0">
                  <a:pos x="11845" y="2762"/>
                </a:cxn>
                <a:cxn ang="0">
                  <a:pos x="11820" y="2376"/>
                </a:cxn>
                <a:cxn ang="0">
                  <a:pos x="11820" y="1420"/>
                </a:cxn>
                <a:cxn ang="0">
                  <a:pos x="11767" y="1265"/>
                </a:cxn>
                <a:cxn ang="0">
                  <a:pos x="11510" y="1111"/>
                </a:cxn>
                <a:cxn ang="0">
                  <a:pos x="10939" y="904"/>
                </a:cxn>
                <a:cxn ang="0">
                  <a:pos x="10473" y="772"/>
                </a:cxn>
                <a:cxn ang="0">
                  <a:pos x="9673" y="438"/>
                </a:cxn>
                <a:cxn ang="0">
                  <a:pos x="9102" y="0"/>
                </a:cxn>
                <a:cxn ang="0">
                  <a:pos x="6907" y="26"/>
                </a:cxn>
                <a:cxn ang="0">
                  <a:pos x="6155" y="386"/>
                </a:cxn>
                <a:cxn ang="0">
                  <a:pos x="5689" y="465"/>
                </a:cxn>
                <a:cxn ang="0">
                  <a:pos x="5120" y="438"/>
                </a:cxn>
                <a:cxn ang="0">
                  <a:pos x="4836" y="412"/>
                </a:cxn>
                <a:cxn ang="0">
                  <a:pos x="4240" y="542"/>
                </a:cxn>
                <a:cxn ang="0">
                  <a:pos x="3903" y="1032"/>
                </a:cxn>
                <a:cxn ang="0">
                  <a:pos x="3827" y="1392"/>
                </a:cxn>
                <a:cxn ang="0">
                  <a:pos x="3569" y="1470"/>
                </a:cxn>
                <a:cxn ang="0">
                  <a:pos x="2559" y="2683"/>
                </a:cxn>
                <a:cxn ang="0">
                  <a:pos x="2353" y="2862"/>
                </a:cxn>
                <a:cxn ang="0">
                  <a:pos x="1990" y="3408"/>
                </a:cxn>
                <a:cxn ang="0">
                  <a:pos x="1085" y="4130"/>
                </a:cxn>
                <a:cxn ang="0">
                  <a:pos x="853" y="4365"/>
                </a:cxn>
                <a:cxn ang="0">
                  <a:pos x="569" y="4466"/>
                </a:cxn>
                <a:cxn ang="0">
                  <a:pos x="154" y="4852"/>
                </a:cxn>
                <a:cxn ang="0">
                  <a:pos x="0" y="5290"/>
                </a:cxn>
                <a:cxn ang="0">
                  <a:pos x="53" y="5728"/>
                </a:cxn>
                <a:cxn ang="0">
                  <a:pos x="540" y="6144"/>
                </a:cxn>
                <a:cxn ang="0">
                  <a:pos x="929" y="6532"/>
                </a:cxn>
              </a:cxnLst>
              <a:rect l="0" t="0" r="r" b="b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11" y="3090"/>
              <a:ext cx="98" cy="194"/>
            </a:xfrm>
            <a:custGeom>
              <a:avLst/>
              <a:gdLst/>
              <a:ahLst/>
              <a:cxnLst>
                <a:cxn ang="0">
                  <a:pos x="723" y="0"/>
                </a:cxn>
                <a:cxn ang="0">
                  <a:pos x="775" y="102"/>
                </a:cxn>
                <a:cxn ang="0">
                  <a:pos x="782" y="287"/>
                </a:cxn>
                <a:cxn ang="0">
                  <a:pos x="750" y="533"/>
                </a:cxn>
                <a:cxn ang="0">
                  <a:pos x="697" y="674"/>
                </a:cxn>
                <a:cxn ang="0">
                  <a:pos x="628" y="871"/>
                </a:cxn>
                <a:cxn ang="0">
                  <a:pos x="543" y="1047"/>
                </a:cxn>
                <a:cxn ang="0">
                  <a:pos x="453" y="1205"/>
                </a:cxn>
                <a:cxn ang="0">
                  <a:pos x="136" y="1558"/>
                </a:cxn>
                <a:cxn ang="0">
                  <a:pos x="0" y="968"/>
                </a:cxn>
                <a:cxn ang="0">
                  <a:pos x="664" y="0"/>
                </a:cxn>
                <a:cxn ang="0">
                  <a:pos x="723" y="0"/>
                </a:cxn>
              </a:cxnLst>
              <a:rect l="0" t="0" r="r" b="b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267" y="3554"/>
              <a:ext cx="211" cy="141"/>
            </a:xfrm>
            <a:custGeom>
              <a:avLst/>
              <a:gdLst/>
              <a:ahLst/>
              <a:cxnLst>
                <a:cxn ang="0">
                  <a:pos x="120" y="483"/>
                </a:cxn>
                <a:cxn ang="0">
                  <a:pos x="321" y="283"/>
                </a:cxn>
                <a:cxn ang="0">
                  <a:pos x="806" y="40"/>
                </a:cxn>
                <a:cxn ang="0">
                  <a:pos x="1127" y="0"/>
                </a:cxn>
                <a:cxn ang="0">
                  <a:pos x="1364" y="40"/>
                </a:cxn>
                <a:cxn ang="0">
                  <a:pos x="1571" y="161"/>
                </a:cxn>
                <a:cxn ang="0">
                  <a:pos x="1688" y="321"/>
                </a:cxn>
                <a:cxn ang="0">
                  <a:pos x="844" y="1124"/>
                </a:cxn>
                <a:cxn ang="0">
                  <a:pos x="362" y="1085"/>
                </a:cxn>
                <a:cxn ang="0">
                  <a:pos x="0" y="845"/>
                </a:cxn>
                <a:cxn ang="0">
                  <a:pos x="120" y="483"/>
                </a:cxn>
              </a:cxnLst>
              <a:rect l="0" t="0" r="r" b="b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57" y="3163"/>
              <a:ext cx="110" cy="125"/>
            </a:xfrm>
            <a:custGeom>
              <a:avLst/>
              <a:gdLst/>
              <a:ahLst/>
              <a:cxnLst>
                <a:cxn ang="0">
                  <a:pos x="683" y="279"/>
                </a:cxn>
                <a:cxn ang="0">
                  <a:pos x="884" y="599"/>
                </a:cxn>
                <a:cxn ang="0">
                  <a:pos x="561" y="1000"/>
                </a:cxn>
                <a:cxn ang="0">
                  <a:pos x="400" y="920"/>
                </a:cxn>
                <a:cxn ang="0">
                  <a:pos x="282" y="599"/>
                </a:cxn>
                <a:cxn ang="0">
                  <a:pos x="0" y="442"/>
                </a:cxn>
                <a:cxn ang="0">
                  <a:pos x="198" y="0"/>
                </a:cxn>
                <a:cxn ang="0">
                  <a:pos x="683" y="279"/>
                </a:cxn>
              </a:cxnLst>
              <a:rect l="0" t="0" r="r" b="b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47" y="3594"/>
              <a:ext cx="146" cy="11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1167" y="162"/>
                </a:cxn>
                <a:cxn ang="0">
                  <a:pos x="1005" y="885"/>
                </a:cxn>
                <a:cxn ang="0">
                  <a:pos x="765" y="925"/>
                </a:cxn>
                <a:cxn ang="0">
                  <a:pos x="482" y="844"/>
                </a:cxn>
                <a:cxn ang="0">
                  <a:pos x="323" y="722"/>
                </a:cxn>
                <a:cxn ang="0">
                  <a:pos x="0" y="563"/>
                </a:cxn>
                <a:cxn ang="0">
                  <a:pos x="281" y="123"/>
                </a:cxn>
                <a:cxn ang="0">
                  <a:pos x="482" y="0"/>
                </a:cxn>
              </a:cxnLst>
              <a:rect l="0" t="0" r="r" b="b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28" y="2875"/>
              <a:ext cx="266" cy="601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101" y="77"/>
                </a:cxn>
                <a:cxn ang="0">
                  <a:pos x="0" y="391"/>
                </a:cxn>
                <a:cxn ang="0">
                  <a:pos x="16" y="808"/>
                </a:cxn>
                <a:cxn ang="0">
                  <a:pos x="127" y="1414"/>
                </a:cxn>
                <a:cxn ang="0">
                  <a:pos x="279" y="2484"/>
                </a:cxn>
                <a:cxn ang="0">
                  <a:pos x="364" y="3253"/>
                </a:cxn>
                <a:cxn ang="0">
                  <a:pos x="431" y="4059"/>
                </a:cxn>
                <a:cxn ang="0">
                  <a:pos x="556" y="4812"/>
                </a:cxn>
                <a:cxn ang="0">
                  <a:pos x="960" y="4271"/>
                </a:cxn>
                <a:cxn ang="0">
                  <a:pos x="1476" y="3644"/>
                </a:cxn>
                <a:cxn ang="0">
                  <a:pos x="1679" y="3176"/>
                </a:cxn>
                <a:cxn ang="0">
                  <a:pos x="2123" y="1564"/>
                </a:cxn>
                <a:cxn ang="0">
                  <a:pos x="1630" y="833"/>
                </a:cxn>
                <a:cxn ang="0">
                  <a:pos x="265" y="0"/>
                </a:cxn>
              </a:cxnLst>
              <a:rect l="0" t="0" r="r" b="b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984" y="3024"/>
              <a:ext cx="134" cy="440"/>
            </a:xfrm>
            <a:custGeom>
              <a:avLst/>
              <a:gdLst/>
              <a:ahLst/>
              <a:cxnLst>
                <a:cxn ang="0">
                  <a:pos x="645" y="13"/>
                </a:cxn>
                <a:cxn ang="0">
                  <a:pos x="355" y="266"/>
                </a:cxn>
                <a:cxn ang="0">
                  <a:pos x="392" y="431"/>
                </a:cxn>
                <a:cxn ang="0">
                  <a:pos x="629" y="832"/>
                </a:cxn>
                <a:cxn ang="0">
                  <a:pos x="645" y="982"/>
                </a:cxn>
                <a:cxn ang="0">
                  <a:pos x="579" y="1274"/>
                </a:cxn>
                <a:cxn ang="0">
                  <a:pos x="417" y="1830"/>
                </a:cxn>
                <a:cxn ang="0">
                  <a:pos x="0" y="3178"/>
                </a:cxn>
                <a:cxn ang="0">
                  <a:pos x="366" y="3516"/>
                </a:cxn>
                <a:cxn ang="0">
                  <a:pos x="405" y="3505"/>
                </a:cxn>
                <a:cxn ang="0">
                  <a:pos x="645" y="3215"/>
                </a:cxn>
                <a:cxn ang="0">
                  <a:pos x="795" y="2963"/>
                </a:cxn>
                <a:cxn ang="0">
                  <a:pos x="1049" y="2420"/>
                </a:cxn>
                <a:cxn ang="0">
                  <a:pos x="1074" y="2117"/>
                </a:cxn>
                <a:cxn ang="0">
                  <a:pos x="1060" y="1816"/>
                </a:cxn>
                <a:cxn ang="0">
                  <a:pos x="1033" y="1311"/>
                </a:cxn>
                <a:cxn ang="0">
                  <a:pos x="984" y="1021"/>
                </a:cxn>
                <a:cxn ang="0">
                  <a:pos x="908" y="858"/>
                </a:cxn>
                <a:cxn ang="0">
                  <a:pos x="933" y="542"/>
                </a:cxn>
                <a:cxn ang="0">
                  <a:pos x="1023" y="252"/>
                </a:cxn>
                <a:cxn ang="0">
                  <a:pos x="959" y="127"/>
                </a:cxn>
                <a:cxn ang="0">
                  <a:pos x="783" y="0"/>
                </a:cxn>
                <a:cxn ang="0">
                  <a:pos x="645" y="13"/>
                </a:cxn>
              </a:cxnLst>
              <a:rect l="0" t="0" r="r" b="b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102" y="3007"/>
              <a:ext cx="89" cy="294"/>
            </a:xfrm>
            <a:custGeom>
              <a:avLst/>
              <a:gdLst/>
              <a:ahLst/>
              <a:cxnLst>
                <a:cxn ang="0">
                  <a:pos x="50" y="279"/>
                </a:cxn>
                <a:cxn ang="0">
                  <a:pos x="288" y="0"/>
                </a:cxn>
                <a:cxn ang="0">
                  <a:pos x="707" y="505"/>
                </a:cxn>
                <a:cxn ang="0">
                  <a:pos x="453" y="1689"/>
                </a:cxn>
                <a:cxn ang="0">
                  <a:pos x="225" y="2355"/>
                </a:cxn>
                <a:cxn ang="0">
                  <a:pos x="365" y="1601"/>
                </a:cxn>
                <a:cxn ang="0">
                  <a:pos x="378" y="1247"/>
                </a:cxn>
                <a:cxn ang="0">
                  <a:pos x="264" y="1021"/>
                </a:cxn>
                <a:cxn ang="0">
                  <a:pos x="0" y="720"/>
                </a:cxn>
                <a:cxn ang="0">
                  <a:pos x="75" y="454"/>
                </a:cxn>
                <a:cxn ang="0">
                  <a:pos x="50" y="279"/>
                </a:cxn>
              </a:cxnLst>
              <a:rect l="0" t="0" r="r" b="b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928" y="2878"/>
              <a:ext cx="139" cy="52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27" y="364"/>
                </a:cxn>
                <a:cxn ang="0">
                  <a:pos x="279" y="818"/>
                </a:cxn>
                <a:cxn ang="0">
                  <a:pos x="848" y="1297"/>
                </a:cxn>
                <a:cxn ang="0">
                  <a:pos x="773" y="1511"/>
                </a:cxn>
                <a:cxn ang="0">
                  <a:pos x="1022" y="1827"/>
                </a:cxn>
                <a:cxn ang="0">
                  <a:pos x="1112" y="2079"/>
                </a:cxn>
                <a:cxn ang="0">
                  <a:pos x="1010" y="2544"/>
                </a:cxn>
                <a:cxn ang="0">
                  <a:pos x="644" y="3691"/>
                </a:cxn>
                <a:cxn ang="0">
                  <a:pos x="454" y="4184"/>
                </a:cxn>
                <a:cxn ang="0">
                  <a:pos x="394" y="3691"/>
                </a:cxn>
                <a:cxn ang="0">
                  <a:pos x="809" y="2558"/>
                </a:cxn>
                <a:cxn ang="0">
                  <a:pos x="897" y="2191"/>
                </a:cxn>
                <a:cxn ang="0">
                  <a:pos x="860" y="1938"/>
                </a:cxn>
                <a:cxn ang="0">
                  <a:pos x="745" y="1776"/>
                </a:cxn>
                <a:cxn ang="0">
                  <a:pos x="593" y="1979"/>
                </a:cxn>
                <a:cxn ang="0">
                  <a:pos x="505" y="2228"/>
                </a:cxn>
                <a:cxn ang="0">
                  <a:pos x="420" y="2117"/>
                </a:cxn>
                <a:cxn ang="0">
                  <a:pos x="353" y="2279"/>
                </a:cxn>
                <a:cxn ang="0">
                  <a:pos x="303" y="2885"/>
                </a:cxn>
                <a:cxn ang="0">
                  <a:pos x="265" y="2318"/>
                </a:cxn>
                <a:cxn ang="0">
                  <a:pos x="205" y="1912"/>
                </a:cxn>
                <a:cxn ang="0">
                  <a:pos x="90" y="1233"/>
                </a:cxn>
                <a:cxn ang="0">
                  <a:pos x="26" y="843"/>
                </a:cxn>
                <a:cxn ang="0">
                  <a:pos x="0" y="514"/>
                </a:cxn>
                <a:cxn ang="0">
                  <a:pos x="16" y="302"/>
                </a:cxn>
                <a:cxn ang="0">
                  <a:pos x="90" y="138"/>
                </a:cxn>
                <a:cxn ang="0">
                  <a:pos x="152" y="0"/>
                </a:cxn>
              </a:cxnLst>
              <a:rect l="0" t="0" r="r" b="b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358" y="3540"/>
              <a:ext cx="414" cy="224"/>
            </a:xfrm>
            <a:custGeom>
              <a:avLst/>
              <a:gdLst/>
              <a:ahLst/>
              <a:cxnLst>
                <a:cxn ang="0">
                  <a:pos x="165" y="1245"/>
                </a:cxn>
                <a:cxn ang="0">
                  <a:pos x="0" y="1089"/>
                </a:cxn>
                <a:cxn ang="0">
                  <a:pos x="55" y="709"/>
                </a:cxn>
                <a:cxn ang="0">
                  <a:pos x="182" y="590"/>
                </a:cxn>
                <a:cxn ang="0">
                  <a:pos x="431" y="498"/>
                </a:cxn>
                <a:cxn ang="0">
                  <a:pos x="728" y="408"/>
                </a:cxn>
                <a:cxn ang="0">
                  <a:pos x="929" y="408"/>
                </a:cxn>
                <a:cxn ang="0">
                  <a:pos x="1344" y="419"/>
                </a:cxn>
                <a:cxn ang="0">
                  <a:pos x="1473" y="327"/>
                </a:cxn>
                <a:cxn ang="0">
                  <a:pos x="1563" y="309"/>
                </a:cxn>
                <a:cxn ang="0">
                  <a:pos x="1635" y="118"/>
                </a:cxn>
                <a:cxn ang="0">
                  <a:pos x="1916" y="0"/>
                </a:cxn>
                <a:cxn ang="0">
                  <a:pos x="2745" y="228"/>
                </a:cxn>
                <a:cxn ang="0">
                  <a:pos x="3299" y="1016"/>
                </a:cxn>
                <a:cxn ang="0">
                  <a:pos x="3310" y="1332"/>
                </a:cxn>
                <a:cxn ang="0">
                  <a:pos x="3188" y="1368"/>
                </a:cxn>
                <a:cxn ang="0">
                  <a:pos x="3061" y="1352"/>
                </a:cxn>
                <a:cxn ang="0">
                  <a:pos x="3135" y="1643"/>
                </a:cxn>
                <a:cxn ang="0">
                  <a:pos x="3061" y="1714"/>
                </a:cxn>
                <a:cxn ang="0">
                  <a:pos x="2817" y="1622"/>
                </a:cxn>
                <a:cxn ang="0">
                  <a:pos x="2397" y="1668"/>
                </a:cxn>
                <a:cxn ang="0">
                  <a:pos x="2263" y="1659"/>
                </a:cxn>
                <a:cxn ang="0">
                  <a:pos x="2081" y="1788"/>
                </a:cxn>
                <a:cxn ang="0">
                  <a:pos x="1745" y="1788"/>
                </a:cxn>
                <a:cxn ang="0">
                  <a:pos x="1452" y="1677"/>
                </a:cxn>
                <a:cxn ang="0">
                  <a:pos x="710" y="1324"/>
                </a:cxn>
                <a:cxn ang="0">
                  <a:pos x="431" y="1245"/>
                </a:cxn>
                <a:cxn ang="0">
                  <a:pos x="272" y="1253"/>
                </a:cxn>
                <a:cxn ang="0">
                  <a:pos x="165" y="1245"/>
                </a:cxn>
              </a:cxnLst>
              <a:rect l="0" t="0" r="r" b="b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71" y="2479"/>
              <a:ext cx="523" cy="733"/>
            </a:xfrm>
            <a:custGeom>
              <a:avLst/>
              <a:gdLst/>
              <a:ahLst/>
              <a:cxnLst>
                <a:cxn ang="0">
                  <a:pos x="107" y="1993"/>
                </a:cxn>
                <a:cxn ang="0">
                  <a:pos x="42" y="2104"/>
                </a:cxn>
                <a:cxn ang="0">
                  <a:pos x="0" y="2255"/>
                </a:cxn>
                <a:cxn ang="0">
                  <a:pos x="0" y="2352"/>
                </a:cxn>
                <a:cxn ang="0">
                  <a:pos x="12" y="2516"/>
                </a:cxn>
                <a:cxn ang="0">
                  <a:pos x="123" y="2698"/>
                </a:cxn>
                <a:cxn ang="0">
                  <a:pos x="235" y="2782"/>
                </a:cxn>
                <a:cxn ang="0">
                  <a:pos x="316" y="2809"/>
                </a:cxn>
                <a:cxn ang="0">
                  <a:pos x="480" y="2975"/>
                </a:cxn>
                <a:cxn ang="0">
                  <a:pos x="609" y="2988"/>
                </a:cxn>
                <a:cxn ang="0">
                  <a:pos x="690" y="2975"/>
                </a:cxn>
                <a:cxn ang="0">
                  <a:pos x="982" y="3597"/>
                </a:cxn>
                <a:cxn ang="0">
                  <a:pos x="1522" y="4122"/>
                </a:cxn>
                <a:cxn ang="0">
                  <a:pos x="1784" y="4152"/>
                </a:cxn>
                <a:cxn ang="0">
                  <a:pos x="1784" y="4053"/>
                </a:cxn>
                <a:cxn ang="0">
                  <a:pos x="1702" y="3915"/>
                </a:cxn>
                <a:cxn ang="0">
                  <a:pos x="1854" y="3804"/>
                </a:cxn>
                <a:cxn ang="0">
                  <a:pos x="2010" y="3944"/>
                </a:cxn>
                <a:cxn ang="0">
                  <a:pos x="2204" y="4288"/>
                </a:cxn>
                <a:cxn ang="0">
                  <a:pos x="2384" y="4539"/>
                </a:cxn>
                <a:cxn ang="0">
                  <a:pos x="2577" y="4703"/>
                </a:cxn>
                <a:cxn ang="0">
                  <a:pos x="2771" y="4813"/>
                </a:cxn>
                <a:cxn ang="0">
                  <a:pos x="2964" y="4912"/>
                </a:cxn>
                <a:cxn ang="0">
                  <a:pos x="3105" y="5103"/>
                </a:cxn>
                <a:cxn ang="0">
                  <a:pos x="3298" y="5424"/>
                </a:cxn>
                <a:cxn ang="0">
                  <a:pos x="3465" y="5866"/>
                </a:cxn>
                <a:cxn ang="0">
                  <a:pos x="3768" y="5742"/>
                </a:cxn>
                <a:cxn ang="0">
                  <a:pos x="3977" y="5492"/>
                </a:cxn>
                <a:cxn ang="0">
                  <a:pos x="4141" y="5218"/>
                </a:cxn>
                <a:cxn ang="0">
                  <a:pos x="4184" y="5103"/>
                </a:cxn>
                <a:cxn ang="0">
                  <a:pos x="3781" y="4429"/>
                </a:cxn>
                <a:cxn ang="0">
                  <a:pos x="3145" y="3375"/>
                </a:cxn>
                <a:cxn ang="0">
                  <a:pos x="3241" y="2975"/>
                </a:cxn>
                <a:cxn ang="0">
                  <a:pos x="3298" y="2477"/>
                </a:cxn>
                <a:cxn ang="0">
                  <a:pos x="3272" y="1979"/>
                </a:cxn>
                <a:cxn ang="0">
                  <a:pos x="3226" y="1495"/>
                </a:cxn>
                <a:cxn ang="0">
                  <a:pos x="3131" y="984"/>
                </a:cxn>
                <a:cxn ang="0">
                  <a:pos x="2757" y="208"/>
                </a:cxn>
                <a:cxn ang="0">
                  <a:pos x="2342" y="0"/>
                </a:cxn>
                <a:cxn ang="0">
                  <a:pos x="760" y="235"/>
                </a:cxn>
                <a:cxn ang="0">
                  <a:pos x="360" y="678"/>
                </a:cxn>
                <a:cxn ang="0">
                  <a:pos x="107" y="1993"/>
                </a:cxn>
              </a:cxnLst>
              <a:rect l="0" t="0" r="r" b="b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203" y="2661"/>
              <a:ext cx="47" cy="24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125" y="164"/>
                </a:cxn>
                <a:cxn ang="0">
                  <a:pos x="374" y="150"/>
                </a:cxn>
                <a:cxn ang="0">
                  <a:pos x="361" y="55"/>
                </a:cxn>
                <a:cxn ang="0">
                  <a:pos x="321" y="0"/>
                </a:cxn>
                <a:cxn ang="0">
                  <a:pos x="168" y="12"/>
                </a:cxn>
                <a:cxn ang="0">
                  <a:pos x="58" y="67"/>
                </a:cxn>
                <a:cxn ang="0">
                  <a:pos x="0" y="193"/>
                </a:cxn>
              </a:cxnLst>
              <a:rect l="0" t="0" r="r" b="b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047" y="2680"/>
              <a:ext cx="64" cy="31"/>
            </a:xfrm>
            <a:custGeom>
              <a:avLst/>
              <a:gdLst/>
              <a:ahLst/>
              <a:cxnLst>
                <a:cxn ang="0">
                  <a:pos x="14" y="249"/>
                </a:cxn>
                <a:cxn ang="0">
                  <a:pos x="180" y="249"/>
                </a:cxn>
                <a:cxn ang="0">
                  <a:pos x="514" y="111"/>
                </a:cxn>
                <a:cxn ang="0">
                  <a:pos x="500" y="43"/>
                </a:cxn>
                <a:cxn ang="0">
                  <a:pos x="346" y="0"/>
                </a:cxn>
                <a:cxn ang="0">
                  <a:pos x="210" y="58"/>
                </a:cxn>
                <a:cxn ang="0">
                  <a:pos x="56" y="140"/>
                </a:cxn>
                <a:cxn ang="0">
                  <a:pos x="0" y="194"/>
                </a:cxn>
                <a:cxn ang="0">
                  <a:pos x="14" y="249"/>
                </a:cxn>
              </a:cxnLst>
              <a:rect l="0" t="0" r="r" b="b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95" y="3077"/>
              <a:ext cx="82" cy="78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140" y="334"/>
                </a:cxn>
                <a:cxn ang="0">
                  <a:pos x="275" y="226"/>
                </a:cxn>
                <a:cxn ang="0">
                  <a:pos x="334" y="173"/>
                </a:cxn>
                <a:cxn ang="0">
                  <a:pos x="389" y="127"/>
                </a:cxn>
                <a:cxn ang="0">
                  <a:pos x="391" y="63"/>
                </a:cxn>
                <a:cxn ang="0">
                  <a:pos x="474" y="0"/>
                </a:cxn>
                <a:cxn ang="0">
                  <a:pos x="654" y="318"/>
                </a:cxn>
                <a:cxn ang="0">
                  <a:pos x="556" y="376"/>
                </a:cxn>
                <a:cxn ang="0">
                  <a:pos x="407" y="479"/>
                </a:cxn>
                <a:cxn ang="0">
                  <a:pos x="132" y="621"/>
                </a:cxn>
                <a:cxn ang="0">
                  <a:pos x="0" y="415"/>
                </a:cxn>
              </a:cxnLst>
              <a:rect l="0" t="0" r="r" b="b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50" y="3056"/>
              <a:ext cx="49" cy="6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6" y="50"/>
                </a:cxn>
                <a:cxn ang="0">
                  <a:pos x="0" y="119"/>
                </a:cxn>
                <a:cxn ang="0">
                  <a:pos x="12" y="202"/>
                </a:cxn>
                <a:cxn ang="0">
                  <a:pos x="44" y="312"/>
                </a:cxn>
                <a:cxn ang="0">
                  <a:pos x="155" y="444"/>
                </a:cxn>
                <a:cxn ang="0">
                  <a:pos x="256" y="507"/>
                </a:cxn>
                <a:cxn ang="0">
                  <a:pos x="310" y="503"/>
                </a:cxn>
                <a:cxn ang="0">
                  <a:pos x="367" y="474"/>
                </a:cxn>
                <a:cxn ang="0">
                  <a:pos x="385" y="442"/>
                </a:cxn>
                <a:cxn ang="0">
                  <a:pos x="385" y="305"/>
                </a:cxn>
                <a:cxn ang="0">
                  <a:pos x="344" y="167"/>
                </a:cxn>
                <a:cxn ang="0">
                  <a:pos x="245" y="50"/>
                </a:cxn>
                <a:cxn ang="0">
                  <a:pos x="167" y="6"/>
                </a:cxn>
                <a:cxn ang="0">
                  <a:pos x="108" y="0"/>
                </a:cxn>
                <a:cxn ang="0">
                  <a:pos x="60" y="0"/>
                </a:cxn>
              </a:cxnLst>
              <a:rect l="0" t="0" r="r" b="b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08" y="3108"/>
              <a:ext cx="39" cy="41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317" y="208"/>
                </a:cxn>
                <a:cxn ang="0">
                  <a:pos x="123" y="327"/>
                </a:cxn>
                <a:cxn ang="0">
                  <a:pos x="0" y="125"/>
                </a:cxn>
                <a:cxn ang="0">
                  <a:pos x="103" y="49"/>
                </a:cxn>
                <a:cxn ang="0">
                  <a:pos x="174" y="0"/>
                </a:cxn>
              </a:cxnLst>
              <a:rect l="0" t="0" r="r" b="b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855" y="2417"/>
              <a:ext cx="420" cy="440"/>
            </a:xfrm>
            <a:custGeom>
              <a:avLst/>
              <a:gdLst/>
              <a:ahLst/>
              <a:cxnLst>
                <a:cxn ang="0">
                  <a:pos x="733" y="2599"/>
                </a:cxn>
                <a:cxn ang="0">
                  <a:pos x="880" y="1867"/>
                </a:cxn>
                <a:cxn ang="0">
                  <a:pos x="759" y="1050"/>
                </a:cxn>
                <a:cxn ang="0">
                  <a:pos x="1399" y="754"/>
                </a:cxn>
                <a:cxn ang="0">
                  <a:pos x="2157" y="673"/>
                </a:cxn>
                <a:cxn ang="0">
                  <a:pos x="2858" y="778"/>
                </a:cxn>
                <a:cxn ang="0">
                  <a:pos x="3130" y="1311"/>
                </a:cxn>
                <a:cxn ang="0">
                  <a:pos x="3071" y="1560"/>
                </a:cxn>
                <a:cxn ang="0">
                  <a:pos x="2928" y="1762"/>
                </a:cxn>
                <a:cxn ang="0">
                  <a:pos x="3260" y="1619"/>
                </a:cxn>
                <a:cxn ang="0">
                  <a:pos x="3285" y="1821"/>
                </a:cxn>
                <a:cxn ang="0">
                  <a:pos x="3236" y="2021"/>
                </a:cxn>
                <a:cxn ang="0">
                  <a:pos x="3366" y="2067"/>
                </a:cxn>
                <a:cxn ang="0">
                  <a:pos x="3343" y="1665"/>
                </a:cxn>
                <a:cxn ang="0">
                  <a:pos x="3260" y="1088"/>
                </a:cxn>
                <a:cxn ang="0">
                  <a:pos x="2893" y="435"/>
                </a:cxn>
                <a:cxn ang="0">
                  <a:pos x="2312" y="81"/>
                </a:cxn>
                <a:cxn ang="0">
                  <a:pos x="1577" y="0"/>
                </a:cxn>
                <a:cxn ang="0">
                  <a:pos x="700" y="306"/>
                </a:cxn>
                <a:cxn ang="0">
                  <a:pos x="166" y="850"/>
                </a:cxn>
                <a:cxn ang="0">
                  <a:pos x="0" y="1489"/>
                </a:cxn>
                <a:cxn ang="0">
                  <a:pos x="106" y="2280"/>
                </a:cxn>
                <a:cxn ang="0">
                  <a:pos x="177" y="2539"/>
                </a:cxn>
                <a:cxn ang="0">
                  <a:pos x="95" y="2801"/>
                </a:cxn>
                <a:cxn ang="0">
                  <a:pos x="225" y="3191"/>
                </a:cxn>
                <a:cxn ang="0">
                  <a:pos x="427" y="3310"/>
                </a:cxn>
                <a:cxn ang="0">
                  <a:pos x="581" y="3474"/>
                </a:cxn>
                <a:cxn ang="0">
                  <a:pos x="722" y="3521"/>
                </a:cxn>
                <a:cxn ang="0">
                  <a:pos x="781" y="3426"/>
                </a:cxn>
                <a:cxn ang="0">
                  <a:pos x="749" y="3426"/>
                </a:cxn>
                <a:cxn ang="0">
                  <a:pos x="592" y="3440"/>
                </a:cxn>
                <a:cxn ang="0">
                  <a:pos x="332" y="3240"/>
                </a:cxn>
                <a:cxn ang="0">
                  <a:pos x="155" y="2952"/>
                </a:cxn>
                <a:cxn ang="0">
                  <a:pos x="166" y="2647"/>
                </a:cxn>
                <a:cxn ang="0">
                  <a:pos x="309" y="2506"/>
                </a:cxn>
                <a:cxn ang="0">
                  <a:pos x="463" y="2566"/>
                </a:cxn>
                <a:cxn ang="0">
                  <a:pos x="616" y="2636"/>
                </a:cxn>
                <a:cxn ang="0">
                  <a:pos x="710" y="2682"/>
                </a:cxn>
              </a:cxnLst>
              <a:rect l="0" t="0" r="r" b="b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059" y="2646"/>
              <a:ext cx="44" cy="16"/>
            </a:xfrm>
            <a:custGeom>
              <a:avLst/>
              <a:gdLst/>
              <a:ahLst/>
              <a:cxnLst>
                <a:cxn ang="0">
                  <a:pos x="70" y="59"/>
                </a:cxn>
                <a:cxn ang="0">
                  <a:pos x="0" y="129"/>
                </a:cxn>
                <a:cxn ang="0">
                  <a:pos x="275" y="129"/>
                </a:cxn>
                <a:cxn ang="0">
                  <a:pos x="356" y="46"/>
                </a:cxn>
                <a:cxn ang="0">
                  <a:pos x="307" y="0"/>
                </a:cxn>
                <a:cxn ang="0">
                  <a:pos x="202" y="46"/>
                </a:cxn>
                <a:cxn ang="0">
                  <a:pos x="70" y="59"/>
                </a:cxn>
              </a:cxnLst>
              <a:rect l="0" t="0" r="r" b="b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099" y="2662"/>
              <a:ext cx="32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60"/>
                </a:cxn>
                <a:cxn ang="0">
                  <a:pos x="248" y="154"/>
                </a:cxn>
                <a:cxn ang="0">
                  <a:pos x="261" y="286"/>
                </a:cxn>
                <a:cxn ang="0">
                  <a:pos x="237" y="378"/>
                </a:cxn>
                <a:cxn ang="0">
                  <a:pos x="131" y="497"/>
                </a:cxn>
                <a:cxn ang="0">
                  <a:pos x="215" y="368"/>
                </a:cxn>
                <a:cxn ang="0">
                  <a:pos x="215" y="237"/>
                </a:cxn>
                <a:cxn ang="0">
                  <a:pos x="74" y="71"/>
                </a:cxn>
                <a:cxn ang="0">
                  <a:pos x="0" y="0"/>
                </a:cxn>
              </a:cxnLst>
              <a:rect l="0" t="0" r="r" b="b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014" y="2677"/>
              <a:ext cx="104" cy="49"/>
            </a:xfrm>
            <a:custGeom>
              <a:avLst/>
              <a:gdLst/>
              <a:ahLst/>
              <a:cxnLst>
                <a:cxn ang="0">
                  <a:pos x="749" y="202"/>
                </a:cxn>
                <a:cxn ang="0">
                  <a:pos x="831" y="97"/>
                </a:cxn>
                <a:cxn ang="0">
                  <a:pos x="831" y="72"/>
                </a:cxn>
                <a:cxn ang="0">
                  <a:pos x="690" y="0"/>
                </a:cxn>
                <a:cxn ang="0">
                  <a:pos x="523" y="0"/>
                </a:cxn>
                <a:cxn ang="0">
                  <a:pos x="402" y="83"/>
                </a:cxn>
                <a:cxn ang="0">
                  <a:pos x="297" y="169"/>
                </a:cxn>
                <a:cxn ang="0">
                  <a:pos x="73" y="143"/>
                </a:cxn>
                <a:cxn ang="0">
                  <a:pos x="0" y="272"/>
                </a:cxn>
                <a:cxn ang="0">
                  <a:pos x="189" y="391"/>
                </a:cxn>
                <a:cxn ang="0">
                  <a:pos x="308" y="332"/>
                </a:cxn>
                <a:cxn ang="0">
                  <a:pos x="248" y="309"/>
                </a:cxn>
                <a:cxn ang="0">
                  <a:pos x="274" y="240"/>
                </a:cxn>
                <a:cxn ang="0">
                  <a:pos x="380" y="143"/>
                </a:cxn>
                <a:cxn ang="0">
                  <a:pos x="440" y="108"/>
                </a:cxn>
                <a:cxn ang="0">
                  <a:pos x="523" y="240"/>
                </a:cxn>
                <a:cxn ang="0">
                  <a:pos x="652" y="191"/>
                </a:cxn>
                <a:cxn ang="0">
                  <a:pos x="663" y="97"/>
                </a:cxn>
                <a:cxn ang="0">
                  <a:pos x="749" y="108"/>
                </a:cxn>
                <a:cxn ang="0">
                  <a:pos x="749" y="169"/>
                </a:cxn>
                <a:cxn ang="0">
                  <a:pos x="749" y="202"/>
                </a:cxn>
              </a:cxnLst>
              <a:rect l="0" t="0" r="r" b="b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984" y="2603"/>
              <a:ext cx="23" cy="103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94" y="414"/>
                </a:cxn>
                <a:cxn ang="0">
                  <a:pos x="10" y="745"/>
                </a:cxn>
                <a:cxn ang="0">
                  <a:pos x="164" y="817"/>
                </a:cxn>
                <a:cxn ang="0">
                  <a:pos x="188" y="402"/>
                </a:cxn>
                <a:cxn ang="0">
                  <a:pos x="24" y="163"/>
                </a:cxn>
                <a:cxn ang="0">
                  <a:pos x="24" y="0"/>
                </a:cxn>
                <a:cxn ang="0">
                  <a:pos x="0" y="34"/>
                </a:cxn>
                <a:cxn ang="0">
                  <a:pos x="0" y="188"/>
                </a:cxn>
              </a:cxnLst>
              <a:rect l="0" t="0" r="r" b="b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969" y="2718"/>
              <a:ext cx="50" cy="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272"/>
                </a:cxn>
                <a:cxn ang="0">
                  <a:pos x="0" y="428"/>
                </a:cxn>
                <a:cxn ang="0">
                  <a:pos x="143" y="580"/>
                </a:cxn>
                <a:cxn ang="0">
                  <a:pos x="237" y="569"/>
                </a:cxn>
                <a:cxn ang="0">
                  <a:pos x="404" y="711"/>
                </a:cxn>
                <a:cxn ang="0">
                  <a:pos x="321" y="509"/>
                </a:cxn>
                <a:cxn ang="0">
                  <a:pos x="83" y="285"/>
                </a:cxn>
                <a:cxn ang="0">
                  <a:pos x="83" y="0"/>
                </a:cxn>
              </a:cxnLst>
              <a:rect l="0" t="0" r="r" b="b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183" y="2651"/>
              <a:ext cx="30" cy="67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27" y="165"/>
                </a:cxn>
                <a:cxn ang="0">
                  <a:pos x="0" y="248"/>
                </a:cxn>
                <a:cxn ang="0">
                  <a:pos x="0" y="308"/>
                </a:cxn>
                <a:cxn ang="0">
                  <a:pos x="156" y="543"/>
                </a:cxn>
                <a:cxn ang="0">
                  <a:pos x="156" y="248"/>
                </a:cxn>
                <a:cxn ang="0">
                  <a:pos x="239" y="130"/>
                </a:cxn>
                <a:cxn ang="0">
                  <a:pos x="96" y="225"/>
                </a:cxn>
                <a:cxn ang="0">
                  <a:pos x="27" y="225"/>
                </a:cxn>
                <a:cxn ang="0">
                  <a:pos x="27" y="200"/>
                </a:cxn>
                <a:cxn ang="0">
                  <a:pos x="121" y="0"/>
                </a:cxn>
              </a:cxnLst>
              <a:rect l="0" t="0" r="r" b="b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1" y="0"/>
                </a:cxn>
                <a:cxn ang="0">
                  <a:pos x="246" y="0"/>
                </a:cxn>
                <a:cxn ang="0">
                  <a:pos x="332" y="71"/>
                </a:cxn>
                <a:cxn ang="0">
                  <a:pos x="332" y="212"/>
                </a:cxn>
                <a:cxn ang="0">
                  <a:pos x="246" y="212"/>
                </a:cxn>
                <a:cxn ang="0">
                  <a:pos x="94" y="284"/>
                </a:cxn>
                <a:cxn ang="0">
                  <a:pos x="235" y="189"/>
                </a:cxn>
                <a:cxn ang="0">
                  <a:pos x="214" y="71"/>
                </a:cxn>
                <a:cxn ang="0">
                  <a:pos x="165" y="35"/>
                </a:cxn>
                <a:cxn ang="0">
                  <a:pos x="165" y="166"/>
                </a:cxn>
                <a:cxn ang="0">
                  <a:pos x="57" y="166"/>
                </a:cxn>
                <a:cxn ang="0">
                  <a:pos x="94" y="117"/>
                </a:cxn>
                <a:cxn ang="0">
                  <a:pos x="46" y="81"/>
                </a:cxn>
                <a:cxn ang="0">
                  <a:pos x="46" y="23"/>
                </a:cxn>
                <a:cxn ang="0">
                  <a:pos x="0" y="35"/>
                </a:cxn>
              </a:cxnLst>
              <a:rect l="0" t="0" r="r" b="b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884" y="2748"/>
              <a:ext cx="47" cy="65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59" y="24"/>
                </a:cxn>
                <a:cxn ang="0">
                  <a:pos x="191" y="0"/>
                </a:cxn>
                <a:cxn ang="0">
                  <a:pos x="227" y="94"/>
                </a:cxn>
                <a:cxn ang="0">
                  <a:pos x="285" y="224"/>
                </a:cxn>
                <a:cxn ang="0">
                  <a:pos x="370" y="283"/>
                </a:cxn>
                <a:cxn ang="0">
                  <a:pos x="380" y="426"/>
                </a:cxn>
                <a:cxn ang="0">
                  <a:pos x="275" y="523"/>
                </a:cxn>
                <a:cxn ang="0">
                  <a:pos x="275" y="295"/>
                </a:cxn>
                <a:cxn ang="0">
                  <a:pos x="227" y="248"/>
                </a:cxn>
                <a:cxn ang="0">
                  <a:pos x="156" y="343"/>
                </a:cxn>
                <a:cxn ang="0">
                  <a:pos x="191" y="437"/>
                </a:cxn>
                <a:cxn ang="0">
                  <a:pos x="169" y="450"/>
                </a:cxn>
                <a:cxn ang="0">
                  <a:pos x="121" y="364"/>
                </a:cxn>
                <a:cxn ang="0">
                  <a:pos x="121" y="295"/>
                </a:cxn>
                <a:cxn ang="0">
                  <a:pos x="59" y="295"/>
                </a:cxn>
                <a:cxn ang="0">
                  <a:pos x="132" y="224"/>
                </a:cxn>
                <a:cxn ang="0">
                  <a:pos x="132" y="120"/>
                </a:cxn>
                <a:cxn ang="0">
                  <a:pos x="181" y="72"/>
                </a:cxn>
                <a:cxn ang="0">
                  <a:pos x="48" y="72"/>
                </a:cxn>
                <a:cxn ang="0">
                  <a:pos x="0" y="120"/>
                </a:cxn>
              </a:cxnLst>
              <a:rect l="0" t="0" r="r" b="b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129" y="2731"/>
              <a:ext cx="41" cy="6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334" y="70"/>
                </a:cxn>
                <a:cxn ang="0">
                  <a:pos x="249" y="261"/>
                </a:cxn>
                <a:cxn ang="0">
                  <a:pos x="132" y="261"/>
                </a:cxn>
                <a:cxn ang="0">
                  <a:pos x="48" y="413"/>
                </a:cxn>
                <a:cxn ang="0">
                  <a:pos x="48" y="473"/>
                </a:cxn>
                <a:cxn ang="0">
                  <a:pos x="155" y="532"/>
                </a:cxn>
                <a:cxn ang="0">
                  <a:pos x="72" y="532"/>
                </a:cxn>
                <a:cxn ang="0">
                  <a:pos x="0" y="473"/>
                </a:cxn>
                <a:cxn ang="0">
                  <a:pos x="0" y="365"/>
                </a:cxn>
                <a:cxn ang="0">
                  <a:pos x="155" y="176"/>
                </a:cxn>
                <a:cxn ang="0">
                  <a:pos x="215" y="176"/>
                </a:cxn>
                <a:cxn ang="0">
                  <a:pos x="249" y="22"/>
                </a:cxn>
                <a:cxn ang="0">
                  <a:pos x="275" y="0"/>
                </a:cxn>
              </a:cxnLst>
              <a:rect l="0" t="0" r="r" b="b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096" y="2772"/>
              <a:ext cx="175" cy="82"/>
            </a:xfrm>
            <a:custGeom>
              <a:avLst/>
              <a:gdLst/>
              <a:ahLst/>
              <a:cxnLst>
                <a:cxn ang="0">
                  <a:pos x="451" y="114"/>
                </a:cxn>
                <a:cxn ang="0">
                  <a:pos x="556" y="44"/>
                </a:cxn>
                <a:cxn ang="0">
                  <a:pos x="627" y="44"/>
                </a:cxn>
                <a:cxn ang="0">
                  <a:pos x="793" y="141"/>
                </a:cxn>
                <a:cxn ang="0">
                  <a:pos x="878" y="141"/>
                </a:cxn>
                <a:cxn ang="0">
                  <a:pos x="972" y="0"/>
                </a:cxn>
                <a:cxn ang="0">
                  <a:pos x="1053" y="11"/>
                </a:cxn>
                <a:cxn ang="0">
                  <a:pos x="1067" y="70"/>
                </a:cxn>
                <a:cxn ang="0">
                  <a:pos x="950" y="114"/>
                </a:cxn>
                <a:cxn ang="0">
                  <a:pos x="996" y="200"/>
                </a:cxn>
                <a:cxn ang="0">
                  <a:pos x="1242" y="305"/>
                </a:cxn>
                <a:cxn ang="0">
                  <a:pos x="1401" y="413"/>
                </a:cxn>
                <a:cxn ang="0">
                  <a:pos x="1376" y="507"/>
                </a:cxn>
                <a:cxn ang="0">
                  <a:pos x="1210" y="436"/>
                </a:cxn>
                <a:cxn ang="0">
                  <a:pos x="890" y="436"/>
                </a:cxn>
                <a:cxn ang="0">
                  <a:pos x="783" y="388"/>
                </a:cxn>
                <a:cxn ang="0">
                  <a:pos x="664" y="459"/>
                </a:cxn>
                <a:cxn ang="0">
                  <a:pos x="523" y="494"/>
                </a:cxn>
                <a:cxn ang="0">
                  <a:pos x="427" y="482"/>
                </a:cxn>
                <a:cxn ang="0">
                  <a:pos x="284" y="577"/>
                </a:cxn>
                <a:cxn ang="0">
                  <a:pos x="23" y="659"/>
                </a:cxn>
                <a:cxn ang="0">
                  <a:pos x="0" y="625"/>
                </a:cxn>
                <a:cxn ang="0">
                  <a:pos x="179" y="436"/>
                </a:cxn>
                <a:cxn ang="0">
                  <a:pos x="405" y="364"/>
                </a:cxn>
                <a:cxn ang="0">
                  <a:pos x="583" y="235"/>
                </a:cxn>
                <a:cxn ang="0">
                  <a:pos x="616" y="129"/>
                </a:cxn>
                <a:cxn ang="0">
                  <a:pos x="556" y="114"/>
                </a:cxn>
                <a:cxn ang="0">
                  <a:pos x="451" y="114"/>
                </a:cxn>
              </a:cxnLst>
              <a:rect l="0" t="0" r="r" b="b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235" y="2710"/>
              <a:ext cx="49" cy="192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80" y="237"/>
                </a:cxn>
                <a:cxn ang="0">
                  <a:pos x="393" y="556"/>
                </a:cxn>
                <a:cxn ang="0">
                  <a:pos x="369" y="947"/>
                </a:cxn>
                <a:cxn ang="0">
                  <a:pos x="344" y="1147"/>
                </a:cxn>
                <a:cxn ang="0">
                  <a:pos x="215" y="1538"/>
                </a:cxn>
                <a:cxn ang="0">
                  <a:pos x="129" y="1430"/>
                </a:cxn>
                <a:cxn ang="0">
                  <a:pos x="129" y="1158"/>
                </a:cxn>
                <a:cxn ang="0">
                  <a:pos x="70" y="1124"/>
                </a:cxn>
                <a:cxn ang="0">
                  <a:pos x="0" y="1182"/>
                </a:cxn>
                <a:cxn ang="0">
                  <a:pos x="85" y="1087"/>
                </a:cxn>
                <a:cxn ang="0">
                  <a:pos x="166" y="1124"/>
                </a:cxn>
                <a:cxn ang="0">
                  <a:pos x="178" y="1373"/>
                </a:cxn>
                <a:cxn ang="0">
                  <a:pos x="298" y="1158"/>
                </a:cxn>
                <a:cxn ang="0">
                  <a:pos x="344" y="887"/>
                </a:cxn>
                <a:cxn ang="0">
                  <a:pos x="369" y="532"/>
                </a:cxn>
                <a:cxn ang="0">
                  <a:pos x="358" y="0"/>
                </a:cxn>
              </a:cxnLst>
              <a:rect l="0" t="0" r="r" b="b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949" y="2835"/>
              <a:ext cx="169" cy="18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4" y="141"/>
                </a:cxn>
                <a:cxn ang="0">
                  <a:pos x="343" y="553"/>
                </a:cxn>
                <a:cxn ang="0">
                  <a:pos x="437" y="624"/>
                </a:cxn>
                <a:cxn ang="0">
                  <a:pos x="629" y="685"/>
                </a:cxn>
                <a:cxn ang="0">
                  <a:pos x="558" y="402"/>
                </a:cxn>
                <a:cxn ang="0">
                  <a:pos x="558" y="164"/>
                </a:cxn>
                <a:cxn ang="0">
                  <a:pos x="594" y="367"/>
                </a:cxn>
                <a:cxn ang="0">
                  <a:pos x="829" y="639"/>
                </a:cxn>
                <a:cxn ang="0">
                  <a:pos x="982" y="580"/>
                </a:cxn>
                <a:cxn ang="0">
                  <a:pos x="1115" y="353"/>
                </a:cxn>
                <a:cxn ang="0">
                  <a:pos x="1196" y="249"/>
                </a:cxn>
                <a:cxn ang="0">
                  <a:pos x="1352" y="224"/>
                </a:cxn>
                <a:cxn ang="0">
                  <a:pos x="1184" y="321"/>
                </a:cxn>
                <a:cxn ang="0">
                  <a:pos x="1020" y="624"/>
                </a:cxn>
                <a:cxn ang="0">
                  <a:pos x="1152" y="569"/>
                </a:cxn>
                <a:cxn ang="0">
                  <a:pos x="972" y="685"/>
                </a:cxn>
                <a:cxn ang="0">
                  <a:pos x="866" y="723"/>
                </a:cxn>
                <a:cxn ang="0">
                  <a:pos x="783" y="804"/>
                </a:cxn>
                <a:cxn ang="0">
                  <a:pos x="783" y="874"/>
                </a:cxn>
                <a:cxn ang="0">
                  <a:pos x="877" y="1194"/>
                </a:cxn>
                <a:cxn ang="0">
                  <a:pos x="912" y="1230"/>
                </a:cxn>
                <a:cxn ang="0">
                  <a:pos x="1173" y="1300"/>
                </a:cxn>
                <a:cxn ang="0">
                  <a:pos x="936" y="1300"/>
                </a:cxn>
                <a:cxn ang="0">
                  <a:pos x="936" y="1489"/>
                </a:cxn>
                <a:cxn ang="0">
                  <a:pos x="877" y="1465"/>
                </a:cxn>
                <a:cxn ang="0">
                  <a:pos x="818" y="1408"/>
                </a:cxn>
                <a:cxn ang="0">
                  <a:pos x="650" y="1289"/>
                </a:cxn>
                <a:cxn ang="0">
                  <a:pos x="391" y="1147"/>
                </a:cxn>
                <a:cxn ang="0">
                  <a:pos x="225" y="1004"/>
                </a:cxn>
                <a:cxn ang="0">
                  <a:pos x="143" y="874"/>
                </a:cxn>
                <a:cxn ang="0">
                  <a:pos x="84" y="733"/>
                </a:cxn>
                <a:cxn ang="0">
                  <a:pos x="84" y="613"/>
                </a:cxn>
                <a:cxn ang="0">
                  <a:pos x="84" y="402"/>
                </a:cxn>
                <a:cxn ang="0">
                  <a:pos x="48" y="249"/>
                </a:cxn>
                <a:cxn ang="0">
                  <a:pos x="0" y="118"/>
                </a:cxn>
                <a:cxn ang="0">
                  <a:pos x="11" y="0"/>
                </a:cxn>
              </a:cxnLst>
              <a:rect l="0" t="0" r="r" b="b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390" y="0"/>
                </a:cxn>
                <a:cxn ang="0">
                  <a:pos x="770" y="86"/>
                </a:cxn>
                <a:cxn ang="0">
                  <a:pos x="1041" y="466"/>
                </a:cxn>
                <a:cxn ang="0">
                  <a:pos x="1430" y="668"/>
                </a:cxn>
                <a:cxn ang="0">
                  <a:pos x="2034" y="1033"/>
                </a:cxn>
                <a:cxn ang="0">
                  <a:pos x="2590" y="1254"/>
                </a:cxn>
                <a:cxn ang="0">
                  <a:pos x="3243" y="1551"/>
                </a:cxn>
                <a:cxn ang="0">
                  <a:pos x="2610" y="1281"/>
                </a:cxn>
                <a:cxn ang="0">
                  <a:pos x="2175" y="1200"/>
                </a:cxn>
                <a:cxn ang="0">
                  <a:pos x="1623" y="1116"/>
                </a:cxn>
                <a:cxn ang="0">
                  <a:pos x="1838" y="1385"/>
                </a:cxn>
                <a:cxn ang="0">
                  <a:pos x="2227" y="1654"/>
                </a:cxn>
                <a:cxn ang="0">
                  <a:pos x="2788" y="1859"/>
                </a:cxn>
                <a:cxn ang="0">
                  <a:pos x="2518" y="1979"/>
                </a:cxn>
                <a:cxn ang="0">
                  <a:pos x="2155" y="2219"/>
                </a:cxn>
                <a:cxn ang="0">
                  <a:pos x="2098" y="1968"/>
                </a:cxn>
                <a:cxn ang="0">
                  <a:pos x="1951" y="1802"/>
                </a:cxn>
                <a:cxn ang="0">
                  <a:pos x="1830" y="1784"/>
                </a:cxn>
                <a:cxn ang="0">
                  <a:pos x="1775" y="1885"/>
                </a:cxn>
                <a:cxn ang="0">
                  <a:pos x="1821" y="2069"/>
                </a:cxn>
                <a:cxn ang="0">
                  <a:pos x="1960" y="2228"/>
                </a:cxn>
                <a:cxn ang="0">
                  <a:pos x="2080" y="2276"/>
                </a:cxn>
                <a:cxn ang="0">
                  <a:pos x="2098" y="2311"/>
                </a:cxn>
                <a:cxn ang="0">
                  <a:pos x="1933" y="2311"/>
                </a:cxn>
                <a:cxn ang="0">
                  <a:pos x="1745" y="2118"/>
                </a:cxn>
                <a:cxn ang="0">
                  <a:pos x="1885" y="2190"/>
                </a:cxn>
                <a:cxn ang="0">
                  <a:pos x="1775" y="2005"/>
                </a:cxn>
                <a:cxn ang="0">
                  <a:pos x="1718" y="1959"/>
                </a:cxn>
                <a:cxn ang="0">
                  <a:pos x="1753" y="1793"/>
                </a:cxn>
                <a:cxn ang="0">
                  <a:pos x="1467" y="1385"/>
                </a:cxn>
                <a:cxn ang="0">
                  <a:pos x="975" y="438"/>
                </a:cxn>
                <a:cxn ang="0">
                  <a:pos x="705" y="86"/>
                </a:cxn>
                <a:cxn ang="0">
                  <a:pos x="512" y="69"/>
                </a:cxn>
                <a:cxn ang="0">
                  <a:pos x="307" y="122"/>
                </a:cxn>
                <a:cxn ang="0">
                  <a:pos x="92" y="207"/>
                </a:cxn>
              </a:cxnLst>
              <a:rect l="0" t="0" r="r" b="b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185" y="2865"/>
              <a:ext cx="65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167"/>
                </a:cxn>
                <a:cxn ang="0">
                  <a:pos x="214" y="334"/>
                </a:cxn>
                <a:cxn ang="0">
                  <a:pos x="277" y="436"/>
                </a:cxn>
                <a:cxn ang="0">
                  <a:pos x="519" y="763"/>
                </a:cxn>
                <a:cxn ang="0">
                  <a:pos x="325" y="565"/>
                </a:cxn>
                <a:cxn ang="0">
                  <a:pos x="286" y="484"/>
                </a:cxn>
                <a:cxn ang="0">
                  <a:pos x="7" y="72"/>
                </a:cxn>
                <a:cxn ang="0">
                  <a:pos x="0" y="0"/>
                </a:cxn>
              </a:cxnLst>
              <a:rect l="0" t="0" r="r" b="b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155" y="2897"/>
              <a:ext cx="3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94"/>
                </a:cxn>
                <a:cxn ang="0">
                  <a:pos x="187" y="242"/>
                </a:cxn>
                <a:cxn ang="0">
                  <a:pos x="242" y="336"/>
                </a:cxn>
                <a:cxn ang="0">
                  <a:pos x="113" y="198"/>
                </a:cxn>
                <a:cxn ang="0">
                  <a:pos x="18" y="57"/>
                </a:cxn>
                <a:cxn ang="0">
                  <a:pos x="0" y="0"/>
                </a:cxn>
              </a:cxnLst>
              <a:rect l="0" t="0" r="r" b="b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75" y="2943"/>
              <a:ext cx="320" cy="279"/>
            </a:xfrm>
            <a:custGeom>
              <a:avLst/>
              <a:gdLst/>
              <a:ahLst/>
              <a:cxnLst>
                <a:cxn ang="0">
                  <a:pos x="37" y="118"/>
                </a:cxn>
                <a:cxn ang="0">
                  <a:pos x="37" y="194"/>
                </a:cxn>
                <a:cxn ang="0">
                  <a:pos x="9" y="342"/>
                </a:cxn>
                <a:cxn ang="0">
                  <a:pos x="67" y="266"/>
                </a:cxn>
                <a:cxn ang="0">
                  <a:pos x="130" y="342"/>
                </a:cxn>
                <a:cxn ang="0">
                  <a:pos x="173" y="445"/>
                </a:cxn>
                <a:cxn ang="0">
                  <a:pos x="173" y="334"/>
                </a:cxn>
                <a:cxn ang="0">
                  <a:pos x="113" y="185"/>
                </a:cxn>
                <a:cxn ang="0">
                  <a:pos x="213" y="155"/>
                </a:cxn>
                <a:cxn ang="0">
                  <a:pos x="233" y="127"/>
                </a:cxn>
                <a:cxn ang="0">
                  <a:pos x="409" y="351"/>
                </a:cxn>
                <a:cxn ang="0">
                  <a:pos x="530" y="630"/>
                </a:cxn>
                <a:cxn ang="0">
                  <a:pos x="708" y="881"/>
                </a:cxn>
                <a:cxn ang="0">
                  <a:pos x="967" y="1085"/>
                </a:cxn>
                <a:cxn ang="0">
                  <a:pos x="1208" y="1212"/>
                </a:cxn>
                <a:cxn ang="0">
                  <a:pos x="1310" y="1280"/>
                </a:cxn>
                <a:cxn ang="0">
                  <a:pos x="1471" y="1502"/>
                </a:cxn>
                <a:cxn ang="0">
                  <a:pos x="1591" y="1678"/>
                </a:cxn>
                <a:cxn ang="0">
                  <a:pos x="1681" y="1890"/>
                </a:cxn>
                <a:cxn ang="0">
                  <a:pos x="1729" y="2180"/>
                </a:cxn>
                <a:cxn ang="0">
                  <a:pos x="1803" y="2233"/>
                </a:cxn>
                <a:cxn ang="0">
                  <a:pos x="1960" y="2180"/>
                </a:cxn>
                <a:cxn ang="0">
                  <a:pos x="2167" y="2031"/>
                </a:cxn>
                <a:cxn ang="0">
                  <a:pos x="2294" y="1882"/>
                </a:cxn>
                <a:cxn ang="0">
                  <a:pos x="2424" y="1696"/>
                </a:cxn>
                <a:cxn ang="0">
                  <a:pos x="2510" y="1510"/>
                </a:cxn>
                <a:cxn ang="0">
                  <a:pos x="2564" y="1401"/>
                </a:cxn>
                <a:cxn ang="0">
                  <a:pos x="2380" y="1715"/>
                </a:cxn>
                <a:cxn ang="0">
                  <a:pos x="2250" y="1882"/>
                </a:cxn>
                <a:cxn ang="0">
                  <a:pos x="1971" y="2095"/>
                </a:cxn>
                <a:cxn ang="0">
                  <a:pos x="1886" y="2113"/>
                </a:cxn>
                <a:cxn ang="0">
                  <a:pos x="1738" y="1816"/>
                </a:cxn>
                <a:cxn ang="0">
                  <a:pos x="2061" y="1632"/>
                </a:cxn>
                <a:cxn ang="0">
                  <a:pos x="2213" y="1537"/>
                </a:cxn>
                <a:cxn ang="0">
                  <a:pos x="2334" y="1445"/>
                </a:cxn>
                <a:cxn ang="0">
                  <a:pos x="2323" y="1438"/>
                </a:cxn>
                <a:cxn ang="0">
                  <a:pos x="2174" y="1528"/>
                </a:cxn>
                <a:cxn ang="0">
                  <a:pos x="1953" y="1657"/>
                </a:cxn>
                <a:cxn ang="0">
                  <a:pos x="1840" y="1482"/>
                </a:cxn>
                <a:cxn ang="0">
                  <a:pos x="2061" y="1307"/>
                </a:cxn>
                <a:cxn ang="0">
                  <a:pos x="2061" y="1280"/>
                </a:cxn>
                <a:cxn ang="0">
                  <a:pos x="1941" y="1370"/>
                </a:cxn>
                <a:cxn ang="0">
                  <a:pos x="1785" y="1464"/>
                </a:cxn>
                <a:cxn ang="0">
                  <a:pos x="1607" y="1559"/>
                </a:cxn>
                <a:cxn ang="0">
                  <a:pos x="1413" y="1272"/>
                </a:cxn>
                <a:cxn ang="0">
                  <a:pos x="1515" y="1203"/>
                </a:cxn>
                <a:cxn ang="0">
                  <a:pos x="1462" y="1168"/>
                </a:cxn>
                <a:cxn ang="0">
                  <a:pos x="1321" y="1168"/>
                </a:cxn>
                <a:cxn ang="0">
                  <a:pos x="1151" y="1113"/>
                </a:cxn>
                <a:cxn ang="0">
                  <a:pos x="1013" y="1019"/>
                </a:cxn>
                <a:cxn ang="0">
                  <a:pos x="837" y="852"/>
                </a:cxn>
                <a:cxn ang="0">
                  <a:pos x="668" y="665"/>
                </a:cxn>
                <a:cxn ang="0">
                  <a:pos x="547" y="480"/>
                </a:cxn>
                <a:cxn ang="0">
                  <a:pos x="466" y="342"/>
                </a:cxn>
                <a:cxn ang="0">
                  <a:pos x="334" y="167"/>
                </a:cxn>
                <a:cxn ang="0">
                  <a:pos x="187" y="0"/>
                </a:cxn>
                <a:cxn ang="0">
                  <a:pos x="139" y="54"/>
                </a:cxn>
                <a:cxn ang="0">
                  <a:pos x="0" y="101"/>
                </a:cxn>
                <a:cxn ang="0">
                  <a:pos x="37" y="118"/>
                </a:cxn>
              </a:cxnLst>
              <a:rect l="0" t="0" r="r" b="b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312" y="3115"/>
              <a:ext cx="23" cy="3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20" y="253"/>
                </a:cxn>
                <a:cxn ang="0">
                  <a:pos x="185" y="207"/>
                </a:cxn>
                <a:cxn ang="0">
                  <a:pos x="63" y="0"/>
                </a:cxn>
                <a:cxn ang="0">
                  <a:pos x="0" y="48"/>
                </a:cxn>
              </a:cxnLst>
              <a:rect l="0" t="0" r="r" b="b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257" y="3170"/>
              <a:ext cx="79" cy="124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20" y="103"/>
                </a:cxn>
                <a:cxn ang="0">
                  <a:pos x="44" y="253"/>
                </a:cxn>
                <a:cxn ang="0">
                  <a:pos x="0" y="364"/>
                </a:cxn>
                <a:cxn ang="0">
                  <a:pos x="17" y="408"/>
                </a:cxn>
                <a:cxn ang="0">
                  <a:pos x="156" y="512"/>
                </a:cxn>
                <a:cxn ang="0">
                  <a:pos x="242" y="613"/>
                </a:cxn>
                <a:cxn ang="0">
                  <a:pos x="302" y="762"/>
                </a:cxn>
                <a:cxn ang="0">
                  <a:pos x="397" y="917"/>
                </a:cxn>
                <a:cxn ang="0">
                  <a:pos x="452" y="956"/>
                </a:cxn>
                <a:cxn ang="0">
                  <a:pos x="630" y="995"/>
                </a:cxn>
                <a:cxn ang="0">
                  <a:pos x="620" y="917"/>
                </a:cxn>
                <a:cxn ang="0">
                  <a:pos x="491" y="892"/>
                </a:cxn>
                <a:cxn ang="0">
                  <a:pos x="435" y="825"/>
                </a:cxn>
                <a:cxn ang="0">
                  <a:pos x="378" y="696"/>
                </a:cxn>
                <a:cxn ang="0">
                  <a:pos x="276" y="558"/>
                </a:cxn>
                <a:cxn ang="0">
                  <a:pos x="164" y="445"/>
                </a:cxn>
                <a:cxn ang="0">
                  <a:pos x="62" y="364"/>
                </a:cxn>
                <a:cxn ang="0">
                  <a:pos x="62" y="305"/>
                </a:cxn>
                <a:cxn ang="0">
                  <a:pos x="120" y="166"/>
                </a:cxn>
                <a:cxn ang="0">
                  <a:pos x="156" y="94"/>
                </a:cxn>
                <a:cxn ang="0">
                  <a:pos x="251" y="94"/>
                </a:cxn>
                <a:cxn ang="0">
                  <a:pos x="173" y="0"/>
                </a:cxn>
              </a:cxnLst>
              <a:rect l="0" t="0" r="r" b="b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39" y="3091"/>
              <a:ext cx="71" cy="193"/>
            </a:xfrm>
            <a:custGeom>
              <a:avLst/>
              <a:gdLst/>
              <a:ahLst/>
              <a:cxnLst>
                <a:cxn ang="0">
                  <a:pos x="483" y="159"/>
                </a:cxn>
                <a:cxn ang="0">
                  <a:pos x="503" y="366"/>
                </a:cxn>
                <a:cxn ang="0">
                  <a:pos x="483" y="596"/>
                </a:cxn>
                <a:cxn ang="0">
                  <a:pos x="410" y="797"/>
                </a:cxn>
                <a:cxn ang="0">
                  <a:pos x="261" y="1122"/>
                </a:cxn>
                <a:cxn ang="0">
                  <a:pos x="0" y="1548"/>
                </a:cxn>
                <a:cxn ang="0">
                  <a:pos x="270" y="1143"/>
                </a:cxn>
                <a:cxn ang="0">
                  <a:pos x="454" y="778"/>
                </a:cxn>
                <a:cxn ang="0">
                  <a:pos x="530" y="530"/>
                </a:cxn>
                <a:cxn ang="0">
                  <a:pos x="567" y="317"/>
                </a:cxn>
                <a:cxn ang="0">
                  <a:pos x="558" y="159"/>
                </a:cxn>
                <a:cxn ang="0">
                  <a:pos x="537" y="67"/>
                </a:cxn>
                <a:cxn ang="0">
                  <a:pos x="503" y="0"/>
                </a:cxn>
                <a:cxn ang="0">
                  <a:pos x="483" y="159"/>
                </a:cxn>
              </a:cxnLst>
              <a:rect l="0" t="0" r="r" b="b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406" y="3072"/>
              <a:ext cx="185" cy="515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253" y="613"/>
                </a:cxn>
                <a:cxn ang="0">
                  <a:pos x="486" y="933"/>
                </a:cxn>
                <a:cxn ang="0">
                  <a:pos x="598" y="557"/>
                </a:cxn>
                <a:cxn ang="0">
                  <a:pos x="862" y="0"/>
                </a:cxn>
                <a:cxn ang="0">
                  <a:pos x="629" y="586"/>
                </a:cxn>
                <a:cxn ang="0">
                  <a:pos x="559" y="989"/>
                </a:cxn>
                <a:cxn ang="0">
                  <a:pos x="781" y="1267"/>
                </a:cxn>
                <a:cxn ang="0">
                  <a:pos x="1115" y="1556"/>
                </a:cxn>
                <a:cxn ang="0">
                  <a:pos x="1383" y="2074"/>
                </a:cxn>
                <a:cxn ang="0">
                  <a:pos x="1477" y="2588"/>
                </a:cxn>
                <a:cxn ang="0">
                  <a:pos x="1409" y="3060"/>
                </a:cxn>
                <a:cxn ang="0">
                  <a:pos x="1409" y="3673"/>
                </a:cxn>
                <a:cxn ang="0">
                  <a:pos x="1464" y="4119"/>
                </a:cxn>
                <a:cxn ang="0">
                  <a:pos x="1115" y="3394"/>
                </a:cxn>
                <a:cxn ang="0">
                  <a:pos x="1256" y="3147"/>
                </a:cxn>
                <a:cxn ang="0">
                  <a:pos x="1297" y="2910"/>
                </a:cxn>
                <a:cxn ang="0">
                  <a:pos x="1311" y="2643"/>
                </a:cxn>
                <a:cxn ang="0">
                  <a:pos x="1256" y="2382"/>
                </a:cxn>
                <a:cxn ang="0">
                  <a:pos x="1130" y="1921"/>
                </a:cxn>
                <a:cxn ang="0">
                  <a:pos x="947" y="1504"/>
                </a:cxn>
                <a:cxn ang="0">
                  <a:pos x="809" y="1337"/>
                </a:cxn>
                <a:cxn ang="0">
                  <a:pos x="629" y="1170"/>
                </a:cxn>
                <a:cxn ang="0">
                  <a:pos x="710" y="1556"/>
                </a:cxn>
                <a:cxn ang="0">
                  <a:pos x="781" y="2129"/>
                </a:cxn>
                <a:cxn ang="0">
                  <a:pos x="797" y="2549"/>
                </a:cxn>
                <a:cxn ang="0">
                  <a:pos x="754" y="2795"/>
                </a:cxn>
                <a:cxn ang="0">
                  <a:pos x="697" y="2894"/>
                </a:cxn>
                <a:cxn ang="0">
                  <a:pos x="629" y="2935"/>
                </a:cxn>
                <a:cxn ang="0">
                  <a:pos x="530" y="2922"/>
                </a:cxn>
                <a:cxn ang="0">
                  <a:pos x="306" y="2855"/>
                </a:cxn>
                <a:cxn ang="0">
                  <a:pos x="486" y="2841"/>
                </a:cxn>
                <a:cxn ang="0">
                  <a:pos x="569" y="2771"/>
                </a:cxn>
                <a:cxn ang="0">
                  <a:pos x="642" y="2602"/>
                </a:cxn>
                <a:cxn ang="0">
                  <a:pos x="656" y="2338"/>
                </a:cxn>
                <a:cxn ang="0">
                  <a:pos x="598" y="1864"/>
                </a:cxn>
                <a:cxn ang="0">
                  <a:pos x="486" y="1392"/>
                </a:cxn>
                <a:cxn ang="0">
                  <a:pos x="322" y="891"/>
                </a:cxn>
                <a:cxn ang="0">
                  <a:pos x="154" y="557"/>
                </a:cxn>
                <a:cxn ang="0">
                  <a:pos x="13" y="307"/>
                </a:cxn>
                <a:cxn ang="0">
                  <a:pos x="0" y="237"/>
                </a:cxn>
              </a:cxnLst>
              <a:rect l="0" t="0" r="r" b="b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558" y="111"/>
                </a:cxn>
                <a:cxn ang="0">
                  <a:pos x="532" y="291"/>
                </a:cxn>
                <a:cxn ang="0">
                  <a:pos x="433" y="445"/>
                </a:cxn>
                <a:cxn ang="0">
                  <a:pos x="212" y="680"/>
                </a:cxn>
                <a:cxn ang="0">
                  <a:pos x="113" y="860"/>
                </a:cxn>
                <a:cxn ang="0">
                  <a:pos x="58" y="1014"/>
                </a:cxn>
                <a:cxn ang="0">
                  <a:pos x="0" y="1392"/>
                </a:cxn>
                <a:cxn ang="0">
                  <a:pos x="71" y="1238"/>
                </a:cxn>
                <a:cxn ang="0">
                  <a:pos x="194" y="1099"/>
                </a:cxn>
                <a:cxn ang="0">
                  <a:pos x="321" y="1042"/>
                </a:cxn>
                <a:cxn ang="0">
                  <a:pos x="420" y="1042"/>
                </a:cxn>
                <a:cxn ang="0">
                  <a:pos x="475" y="1071"/>
                </a:cxn>
                <a:cxn ang="0">
                  <a:pos x="517" y="1139"/>
                </a:cxn>
                <a:cxn ang="0">
                  <a:pos x="504" y="1238"/>
                </a:cxn>
                <a:cxn ang="0">
                  <a:pos x="376" y="1418"/>
                </a:cxn>
                <a:cxn ang="0">
                  <a:pos x="253" y="1546"/>
                </a:cxn>
                <a:cxn ang="0">
                  <a:pos x="180" y="1572"/>
                </a:cxn>
                <a:cxn ang="0">
                  <a:pos x="405" y="1791"/>
                </a:cxn>
                <a:cxn ang="0">
                  <a:pos x="602" y="2129"/>
                </a:cxn>
                <a:cxn ang="0">
                  <a:pos x="697" y="2265"/>
                </a:cxn>
                <a:cxn ang="0">
                  <a:pos x="880" y="2325"/>
                </a:cxn>
                <a:cxn ang="0">
                  <a:pos x="948" y="2477"/>
                </a:cxn>
                <a:cxn ang="0">
                  <a:pos x="948" y="2005"/>
                </a:cxn>
                <a:cxn ang="0">
                  <a:pos x="741" y="1696"/>
                </a:cxn>
                <a:cxn ang="0">
                  <a:pos x="715" y="1546"/>
                </a:cxn>
                <a:cxn ang="0">
                  <a:pos x="781" y="1392"/>
                </a:cxn>
                <a:cxn ang="0">
                  <a:pos x="781" y="1224"/>
                </a:cxn>
                <a:cxn ang="0">
                  <a:pos x="643" y="1139"/>
                </a:cxn>
                <a:cxn ang="0">
                  <a:pos x="629" y="931"/>
                </a:cxn>
                <a:cxn ang="0">
                  <a:pos x="754" y="751"/>
                </a:cxn>
                <a:cxn ang="0">
                  <a:pos x="781" y="558"/>
                </a:cxn>
                <a:cxn ang="0">
                  <a:pos x="754" y="388"/>
                </a:cxn>
                <a:cxn ang="0">
                  <a:pos x="655" y="180"/>
                </a:cxn>
                <a:cxn ang="0">
                  <a:pos x="558" y="0"/>
                </a:cxn>
              </a:cxnLst>
              <a:rect l="0" t="0" r="r" b="b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612" y="3363"/>
              <a:ext cx="41" cy="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85"/>
                </a:cxn>
                <a:cxn ang="0">
                  <a:pos x="332" y="488"/>
                </a:cxn>
                <a:cxn ang="0">
                  <a:pos x="332" y="737"/>
                </a:cxn>
                <a:cxn ang="0">
                  <a:pos x="278" y="1016"/>
                </a:cxn>
                <a:cxn ang="0">
                  <a:pos x="193" y="1434"/>
                </a:cxn>
                <a:cxn ang="0">
                  <a:pos x="152" y="1937"/>
                </a:cxn>
                <a:cxn ang="0">
                  <a:pos x="126" y="2396"/>
                </a:cxn>
                <a:cxn ang="0">
                  <a:pos x="94" y="1976"/>
                </a:cxn>
                <a:cxn ang="0">
                  <a:pos x="94" y="1530"/>
                </a:cxn>
                <a:cxn ang="0">
                  <a:pos x="152" y="1030"/>
                </a:cxn>
                <a:cxn ang="0">
                  <a:pos x="152" y="628"/>
                </a:cxn>
                <a:cxn ang="0">
                  <a:pos x="110" y="239"/>
                </a:cxn>
                <a:cxn ang="0">
                  <a:pos x="0" y="0"/>
                </a:cxn>
              </a:cxnLst>
              <a:rect l="0" t="0" r="r" b="b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596" y="3422"/>
              <a:ext cx="115" cy="289"/>
            </a:xfrm>
            <a:custGeom>
              <a:avLst/>
              <a:gdLst/>
              <a:ahLst/>
              <a:cxnLst>
                <a:cxn ang="0">
                  <a:pos x="459" y="99"/>
                </a:cxn>
                <a:cxn ang="0">
                  <a:pos x="558" y="447"/>
                </a:cxn>
                <a:cxn ang="0">
                  <a:pos x="585" y="808"/>
                </a:cxn>
                <a:cxn ang="0">
                  <a:pos x="532" y="1173"/>
                </a:cxn>
                <a:cxn ang="0">
                  <a:pos x="449" y="1478"/>
                </a:cxn>
                <a:cxn ang="0">
                  <a:pos x="334" y="1755"/>
                </a:cxn>
                <a:cxn ang="0">
                  <a:pos x="221" y="1952"/>
                </a:cxn>
                <a:cxn ang="0">
                  <a:pos x="110" y="1952"/>
                </a:cxn>
                <a:cxn ang="0">
                  <a:pos x="0" y="1880"/>
                </a:cxn>
                <a:cxn ang="0">
                  <a:pos x="170" y="2062"/>
                </a:cxn>
                <a:cxn ang="0">
                  <a:pos x="334" y="2200"/>
                </a:cxn>
                <a:cxn ang="0">
                  <a:pos x="170" y="2313"/>
                </a:cxn>
                <a:cxn ang="0">
                  <a:pos x="459" y="2255"/>
                </a:cxn>
                <a:cxn ang="0">
                  <a:pos x="670" y="2117"/>
                </a:cxn>
                <a:cxn ang="0">
                  <a:pos x="809" y="1924"/>
                </a:cxn>
                <a:cxn ang="0">
                  <a:pos x="878" y="1686"/>
                </a:cxn>
                <a:cxn ang="0">
                  <a:pos x="921" y="1433"/>
                </a:cxn>
                <a:cxn ang="0">
                  <a:pos x="908" y="1103"/>
                </a:cxn>
                <a:cxn ang="0">
                  <a:pos x="864" y="740"/>
                </a:cxn>
                <a:cxn ang="0">
                  <a:pos x="809" y="505"/>
                </a:cxn>
                <a:cxn ang="0">
                  <a:pos x="725" y="447"/>
                </a:cxn>
                <a:cxn ang="0">
                  <a:pos x="631" y="336"/>
                </a:cxn>
                <a:cxn ang="0">
                  <a:pos x="503" y="156"/>
                </a:cxn>
                <a:cxn ang="0">
                  <a:pos x="449" y="0"/>
                </a:cxn>
                <a:cxn ang="0">
                  <a:pos x="459" y="99"/>
                </a:cxn>
              </a:cxnLst>
              <a:rect l="0" t="0" r="r" b="b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963" y="3069"/>
              <a:ext cx="692" cy="649"/>
            </a:xfrm>
            <a:custGeom>
              <a:avLst/>
              <a:gdLst/>
              <a:ahLst/>
              <a:cxnLst>
                <a:cxn ang="0">
                  <a:pos x="1690" y="384"/>
                </a:cxn>
                <a:cxn ang="0">
                  <a:pos x="1381" y="1684"/>
                </a:cxn>
                <a:cxn ang="0">
                  <a:pos x="1108" y="2633"/>
                </a:cxn>
                <a:cxn ang="0">
                  <a:pos x="739" y="3138"/>
                </a:cxn>
                <a:cxn ang="0">
                  <a:pos x="271" y="3566"/>
                </a:cxn>
                <a:cxn ang="0">
                  <a:pos x="60" y="3973"/>
                </a:cxn>
                <a:cxn ang="0">
                  <a:pos x="137" y="3913"/>
                </a:cxn>
                <a:cxn ang="0">
                  <a:pos x="310" y="3856"/>
                </a:cxn>
                <a:cxn ang="0">
                  <a:pos x="310" y="3681"/>
                </a:cxn>
                <a:cxn ang="0">
                  <a:pos x="526" y="3660"/>
                </a:cxn>
                <a:cxn ang="0">
                  <a:pos x="563" y="3836"/>
                </a:cxn>
                <a:cxn ang="0">
                  <a:pos x="796" y="3895"/>
                </a:cxn>
                <a:cxn ang="0">
                  <a:pos x="1515" y="4185"/>
                </a:cxn>
                <a:cxn ang="0">
                  <a:pos x="1554" y="4476"/>
                </a:cxn>
                <a:cxn ang="0">
                  <a:pos x="1243" y="4497"/>
                </a:cxn>
                <a:cxn ang="0">
                  <a:pos x="526" y="4359"/>
                </a:cxn>
                <a:cxn ang="0">
                  <a:pos x="77" y="4262"/>
                </a:cxn>
                <a:cxn ang="0">
                  <a:pos x="0" y="4805"/>
                </a:cxn>
                <a:cxn ang="0">
                  <a:pos x="157" y="4690"/>
                </a:cxn>
                <a:cxn ang="0">
                  <a:pos x="370" y="4669"/>
                </a:cxn>
                <a:cxn ang="0">
                  <a:pos x="409" y="4805"/>
                </a:cxn>
                <a:cxn ang="0">
                  <a:pos x="1904" y="4418"/>
                </a:cxn>
                <a:cxn ang="0">
                  <a:pos x="1748" y="3547"/>
                </a:cxn>
                <a:cxn ang="0">
                  <a:pos x="2255" y="4302"/>
                </a:cxn>
                <a:cxn ang="0">
                  <a:pos x="2661" y="4805"/>
                </a:cxn>
                <a:cxn ang="0">
                  <a:pos x="4545" y="5116"/>
                </a:cxn>
                <a:cxn ang="0">
                  <a:pos x="5224" y="5176"/>
                </a:cxn>
                <a:cxn ang="0">
                  <a:pos x="5538" y="5057"/>
                </a:cxn>
                <a:cxn ang="0">
                  <a:pos x="4934" y="4959"/>
                </a:cxn>
                <a:cxn ang="0">
                  <a:pos x="4178" y="4458"/>
                </a:cxn>
                <a:cxn ang="0">
                  <a:pos x="5013" y="4690"/>
                </a:cxn>
                <a:cxn ang="0">
                  <a:pos x="4196" y="4168"/>
                </a:cxn>
                <a:cxn ang="0">
                  <a:pos x="3670" y="3547"/>
                </a:cxn>
                <a:cxn ang="0">
                  <a:pos x="4275" y="3856"/>
                </a:cxn>
                <a:cxn ang="0">
                  <a:pos x="4835" y="4302"/>
                </a:cxn>
                <a:cxn ang="0">
                  <a:pos x="4874" y="4223"/>
                </a:cxn>
                <a:cxn ang="0">
                  <a:pos x="3864" y="3004"/>
                </a:cxn>
                <a:cxn ang="0">
                  <a:pos x="3013" y="1764"/>
                </a:cxn>
                <a:cxn ang="0">
                  <a:pos x="2525" y="1511"/>
                </a:cxn>
                <a:cxn ang="0">
                  <a:pos x="2022" y="909"/>
                </a:cxn>
                <a:cxn ang="0">
                  <a:pos x="1807" y="580"/>
                </a:cxn>
                <a:cxn ang="0">
                  <a:pos x="1864" y="57"/>
                </a:cxn>
              </a:cxnLst>
              <a:rect l="0" t="0" r="r" b="b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666" y="2880"/>
              <a:ext cx="418" cy="772"/>
            </a:xfrm>
            <a:custGeom>
              <a:avLst/>
              <a:gdLst/>
              <a:ahLst/>
              <a:cxnLst>
                <a:cxn ang="0">
                  <a:pos x="2158" y="196"/>
                </a:cxn>
                <a:cxn ang="0">
                  <a:pos x="2177" y="930"/>
                </a:cxn>
                <a:cxn ang="0">
                  <a:pos x="2564" y="3877"/>
                </a:cxn>
                <a:cxn ang="0">
                  <a:pos x="3148" y="2210"/>
                </a:cxn>
                <a:cxn ang="0">
                  <a:pos x="3109" y="2016"/>
                </a:cxn>
                <a:cxn ang="0">
                  <a:pos x="3012" y="1764"/>
                </a:cxn>
                <a:cxn ang="0">
                  <a:pos x="2624" y="1783"/>
                </a:cxn>
                <a:cxn ang="0">
                  <a:pos x="2546" y="1861"/>
                </a:cxn>
                <a:cxn ang="0">
                  <a:pos x="2857" y="1375"/>
                </a:cxn>
                <a:cxn ang="0">
                  <a:pos x="3148" y="1085"/>
                </a:cxn>
                <a:cxn ang="0">
                  <a:pos x="3205" y="1242"/>
                </a:cxn>
                <a:cxn ang="0">
                  <a:pos x="2972" y="1474"/>
                </a:cxn>
                <a:cxn ang="0">
                  <a:pos x="3226" y="1921"/>
                </a:cxn>
                <a:cxn ang="0">
                  <a:pos x="3344" y="2016"/>
                </a:cxn>
                <a:cxn ang="0">
                  <a:pos x="3127" y="2539"/>
                </a:cxn>
                <a:cxn ang="0">
                  <a:pos x="2779" y="3896"/>
                </a:cxn>
                <a:cxn ang="0">
                  <a:pos x="2779" y="4518"/>
                </a:cxn>
                <a:cxn ang="0">
                  <a:pos x="2933" y="4672"/>
                </a:cxn>
                <a:cxn ang="0">
                  <a:pos x="2663" y="4925"/>
                </a:cxn>
                <a:cxn ang="0">
                  <a:pos x="2410" y="4964"/>
                </a:cxn>
                <a:cxn ang="0">
                  <a:pos x="2138" y="4925"/>
                </a:cxn>
                <a:cxn ang="0">
                  <a:pos x="2158" y="4847"/>
                </a:cxn>
                <a:cxn ang="0">
                  <a:pos x="2391" y="4496"/>
                </a:cxn>
                <a:cxn ang="0">
                  <a:pos x="2430" y="3916"/>
                </a:cxn>
                <a:cxn ang="0">
                  <a:pos x="2331" y="2267"/>
                </a:cxn>
                <a:cxn ang="0">
                  <a:pos x="2001" y="3508"/>
                </a:cxn>
                <a:cxn ang="0">
                  <a:pos x="1790" y="4944"/>
                </a:cxn>
                <a:cxn ang="0">
                  <a:pos x="1729" y="6183"/>
                </a:cxn>
                <a:cxn ang="0">
                  <a:pos x="1711" y="4884"/>
                </a:cxn>
                <a:cxn ang="0">
                  <a:pos x="1826" y="3374"/>
                </a:cxn>
                <a:cxn ang="0">
                  <a:pos x="2001" y="2115"/>
                </a:cxn>
                <a:cxn ang="0">
                  <a:pos x="2117" y="1029"/>
                </a:cxn>
                <a:cxn ang="0">
                  <a:pos x="1865" y="541"/>
                </a:cxn>
                <a:cxn ang="0">
                  <a:pos x="1478" y="447"/>
                </a:cxn>
                <a:cxn ang="0">
                  <a:pos x="1439" y="407"/>
                </a:cxn>
                <a:cxn ang="0">
                  <a:pos x="408" y="447"/>
                </a:cxn>
                <a:cxn ang="0">
                  <a:pos x="390" y="389"/>
                </a:cxn>
                <a:cxn ang="0">
                  <a:pos x="1013" y="447"/>
                </a:cxn>
                <a:cxn ang="0">
                  <a:pos x="1845" y="137"/>
                </a:cxn>
                <a:cxn ang="0">
                  <a:pos x="2237" y="41"/>
                </a:cxn>
              </a:cxnLst>
              <a:rect l="0" t="0" r="r" b="b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062" y="3018"/>
              <a:ext cx="95" cy="31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33" y="60"/>
                </a:cxn>
                <a:cxn ang="0">
                  <a:pos x="431" y="253"/>
                </a:cxn>
                <a:cxn ang="0">
                  <a:pos x="565" y="446"/>
                </a:cxn>
                <a:cxn ang="0">
                  <a:pos x="701" y="736"/>
                </a:cxn>
                <a:cxn ang="0">
                  <a:pos x="758" y="989"/>
                </a:cxn>
                <a:cxn ang="0">
                  <a:pos x="719" y="1010"/>
                </a:cxn>
                <a:cxn ang="0">
                  <a:pos x="408" y="486"/>
                </a:cxn>
                <a:cxn ang="0">
                  <a:pos x="312" y="639"/>
                </a:cxn>
                <a:cxn ang="0">
                  <a:pos x="332" y="775"/>
                </a:cxn>
                <a:cxn ang="0">
                  <a:pos x="350" y="892"/>
                </a:cxn>
                <a:cxn ang="0">
                  <a:pos x="332" y="931"/>
                </a:cxn>
                <a:cxn ang="0">
                  <a:pos x="408" y="1105"/>
                </a:cxn>
                <a:cxn ang="0">
                  <a:pos x="447" y="1454"/>
                </a:cxn>
                <a:cxn ang="0">
                  <a:pos x="447" y="1802"/>
                </a:cxn>
                <a:cxn ang="0">
                  <a:pos x="468" y="2074"/>
                </a:cxn>
                <a:cxn ang="0">
                  <a:pos x="468" y="2269"/>
                </a:cxn>
                <a:cxn ang="0">
                  <a:pos x="408" y="2480"/>
                </a:cxn>
                <a:cxn ang="0">
                  <a:pos x="431" y="2019"/>
                </a:cxn>
                <a:cxn ang="0">
                  <a:pos x="389" y="1494"/>
                </a:cxn>
                <a:cxn ang="0">
                  <a:pos x="350" y="1123"/>
                </a:cxn>
                <a:cxn ang="0">
                  <a:pos x="253" y="931"/>
                </a:cxn>
                <a:cxn ang="0">
                  <a:pos x="272" y="855"/>
                </a:cxn>
                <a:cxn ang="0">
                  <a:pos x="272" y="699"/>
                </a:cxn>
                <a:cxn ang="0">
                  <a:pos x="312" y="446"/>
                </a:cxn>
                <a:cxn ang="0">
                  <a:pos x="350" y="332"/>
                </a:cxn>
                <a:cxn ang="0">
                  <a:pos x="216" y="194"/>
                </a:cxn>
                <a:cxn ang="0">
                  <a:pos x="0" y="114"/>
                </a:cxn>
                <a:cxn ang="0">
                  <a:pos x="39" y="0"/>
                </a:cxn>
              </a:cxnLst>
              <a:rect l="0" t="0" r="r" b="b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778" y="3027"/>
              <a:ext cx="61" cy="2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31" y="233"/>
                </a:cxn>
                <a:cxn ang="0">
                  <a:pos x="485" y="136"/>
                </a:cxn>
                <a:cxn ang="0">
                  <a:pos x="386" y="60"/>
                </a:cxn>
                <a:cxn ang="0">
                  <a:pos x="215" y="0"/>
                </a:cxn>
                <a:cxn ang="0">
                  <a:pos x="0" y="37"/>
                </a:cxn>
              </a:cxnLst>
              <a:rect l="0" t="0" r="r" b="b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599" y="3025"/>
              <a:ext cx="211" cy="644"/>
            </a:xfrm>
            <a:custGeom>
              <a:avLst/>
              <a:gdLst/>
              <a:ahLst/>
              <a:cxnLst>
                <a:cxn ang="0">
                  <a:pos x="1435" y="696"/>
                </a:cxn>
                <a:cxn ang="0">
                  <a:pos x="1378" y="1280"/>
                </a:cxn>
                <a:cxn ang="0">
                  <a:pos x="1378" y="2092"/>
                </a:cxn>
                <a:cxn ang="0">
                  <a:pos x="1395" y="2982"/>
                </a:cxn>
                <a:cxn ang="0">
                  <a:pos x="1494" y="3972"/>
                </a:cxn>
                <a:cxn ang="0">
                  <a:pos x="1611" y="4747"/>
                </a:cxn>
                <a:cxn ang="0">
                  <a:pos x="1687" y="5154"/>
                </a:cxn>
                <a:cxn ang="0">
                  <a:pos x="1611" y="5154"/>
                </a:cxn>
                <a:cxn ang="0">
                  <a:pos x="1261" y="4592"/>
                </a:cxn>
                <a:cxn ang="0">
                  <a:pos x="872" y="3876"/>
                </a:cxn>
                <a:cxn ang="0">
                  <a:pos x="541" y="3041"/>
                </a:cxn>
                <a:cxn ang="0">
                  <a:pos x="253" y="2130"/>
                </a:cxn>
                <a:cxn ang="0">
                  <a:pos x="97" y="135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74" y="851"/>
                </a:cxn>
                <a:cxn ang="0">
                  <a:pos x="193" y="1570"/>
                </a:cxn>
                <a:cxn ang="0">
                  <a:pos x="387" y="2286"/>
                </a:cxn>
                <a:cxn ang="0">
                  <a:pos x="620" y="2942"/>
                </a:cxn>
                <a:cxn ang="0">
                  <a:pos x="872" y="3566"/>
                </a:cxn>
                <a:cxn ang="0">
                  <a:pos x="1143" y="4129"/>
                </a:cxn>
                <a:cxn ang="0">
                  <a:pos x="1475" y="4629"/>
                </a:cxn>
                <a:cxn ang="0">
                  <a:pos x="1300" y="3779"/>
                </a:cxn>
                <a:cxn ang="0">
                  <a:pos x="1242" y="2942"/>
                </a:cxn>
                <a:cxn ang="0">
                  <a:pos x="1242" y="2072"/>
                </a:cxn>
                <a:cxn ang="0">
                  <a:pos x="1300" y="1201"/>
                </a:cxn>
                <a:cxn ang="0">
                  <a:pos x="1378" y="715"/>
                </a:cxn>
                <a:cxn ang="0">
                  <a:pos x="1435" y="696"/>
                </a:cxn>
              </a:cxnLst>
              <a:rect l="0" t="0" r="r" b="b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461" y="3269"/>
              <a:ext cx="349" cy="449"/>
            </a:xfrm>
            <a:custGeom>
              <a:avLst/>
              <a:gdLst/>
              <a:ahLst/>
              <a:cxnLst>
                <a:cxn ang="0">
                  <a:pos x="842" y="1516"/>
                </a:cxn>
                <a:cxn ang="0">
                  <a:pos x="877" y="1500"/>
                </a:cxn>
                <a:cxn ang="0">
                  <a:pos x="1306" y="1976"/>
                </a:cxn>
                <a:cxn ang="0">
                  <a:pos x="1306" y="1614"/>
                </a:cxn>
                <a:cxn ang="0">
                  <a:pos x="1205" y="1234"/>
                </a:cxn>
                <a:cxn ang="0">
                  <a:pos x="1205" y="1006"/>
                </a:cxn>
                <a:cxn ang="0">
                  <a:pos x="1039" y="1104"/>
                </a:cxn>
                <a:cxn ang="0">
                  <a:pos x="940" y="871"/>
                </a:cxn>
                <a:cxn ang="0">
                  <a:pos x="363" y="641"/>
                </a:cxn>
                <a:cxn ang="0">
                  <a:pos x="0" y="347"/>
                </a:cxn>
                <a:cxn ang="0">
                  <a:pos x="264" y="493"/>
                </a:cxn>
                <a:cxn ang="0">
                  <a:pos x="1057" y="380"/>
                </a:cxn>
                <a:cxn ang="0">
                  <a:pos x="827" y="0"/>
                </a:cxn>
                <a:cxn ang="0">
                  <a:pos x="1158" y="165"/>
                </a:cxn>
                <a:cxn ang="0">
                  <a:pos x="1354" y="165"/>
                </a:cxn>
                <a:cxn ang="0">
                  <a:pos x="1767" y="1318"/>
                </a:cxn>
                <a:cxn ang="0">
                  <a:pos x="2097" y="2126"/>
                </a:cxn>
                <a:cxn ang="0">
                  <a:pos x="2376" y="2600"/>
                </a:cxn>
                <a:cxn ang="0">
                  <a:pos x="2786" y="3195"/>
                </a:cxn>
                <a:cxn ang="0">
                  <a:pos x="2492" y="3195"/>
                </a:cxn>
                <a:cxn ang="0">
                  <a:pos x="2492" y="3507"/>
                </a:cxn>
                <a:cxn ang="0">
                  <a:pos x="2360" y="3589"/>
                </a:cxn>
                <a:cxn ang="0">
                  <a:pos x="2459" y="3474"/>
                </a:cxn>
                <a:cxn ang="0">
                  <a:pos x="2459" y="3195"/>
                </a:cxn>
                <a:cxn ang="0">
                  <a:pos x="1899" y="2419"/>
                </a:cxn>
                <a:cxn ang="0">
                  <a:pos x="1124" y="2174"/>
                </a:cxn>
                <a:cxn ang="0">
                  <a:pos x="1336" y="2225"/>
                </a:cxn>
                <a:cxn ang="0">
                  <a:pos x="857" y="1566"/>
                </a:cxn>
                <a:cxn ang="0">
                  <a:pos x="842" y="1516"/>
                </a:cxn>
              </a:cxnLst>
              <a:rect l="0" t="0" r="r" b="b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418" y="2938"/>
              <a:ext cx="217" cy="395"/>
            </a:xfrm>
            <a:custGeom>
              <a:avLst/>
              <a:gdLst/>
              <a:ahLst/>
              <a:cxnLst>
                <a:cxn ang="0">
                  <a:pos x="1732" y="15"/>
                </a:cxn>
                <a:cxn ang="0">
                  <a:pos x="1584" y="231"/>
                </a:cxn>
                <a:cxn ang="0">
                  <a:pos x="1483" y="428"/>
                </a:cxn>
                <a:cxn ang="0">
                  <a:pos x="1453" y="644"/>
                </a:cxn>
                <a:cxn ang="0">
                  <a:pos x="1435" y="923"/>
                </a:cxn>
                <a:cxn ang="0">
                  <a:pos x="1384" y="494"/>
                </a:cxn>
                <a:cxn ang="0">
                  <a:pos x="1237" y="806"/>
                </a:cxn>
                <a:cxn ang="0">
                  <a:pos x="1187" y="1089"/>
                </a:cxn>
                <a:cxn ang="0">
                  <a:pos x="1187" y="1384"/>
                </a:cxn>
                <a:cxn ang="0">
                  <a:pos x="1268" y="1860"/>
                </a:cxn>
                <a:cxn ang="0">
                  <a:pos x="1402" y="2257"/>
                </a:cxn>
                <a:cxn ang="0">
                  <a:pos x="1600" y="2701"/>
                </a:cxn>
                <a:cxn ang="0">
                  <a:pos x="1319" y="2306"/>
                </a:cxn>
                <a:cxn ang="0">
                  <a:pos x="1121" y="1911"/>
                </a:cxn>
                <a:cxn ang="0">
                  <a:pos x="971" y="1501"/>
                </a:cxn>
                <a:cxn ang="0">
                  <a:pos x="872" y="1089"/>
                </a:cxn>
                <a:cxn ang="0">
                  <a:pos x="840" y="1368"/>
                </a:cxn>
                <a:cxn ang="0">
                  <a:pos x="860" y="1748"/>
                </a:cxn>
                <a:cxn ang="0">
                  <a:pos x="958" y="2142"/>
                </a:cxn>
                <a:cxn ang="0">
                  <a:pos x="1073" y="2519"/>
                </a:cxn>
                <a:cxn ang="0">
                  <a:pos x="593" y="1748"/>
                </a:cxn>
                <a:cxn ang="0">
                  <a:pos x="510" y="1748"/>
                </a:cxn>
                <a:cxn ang="0">
                  <a:pos x="558" y="2142"/>
                </a:cxn>
                <a:cxn ang="0">
                  <a:pos x="741" y="2681"/>
                </a:cxn>
                <a:cxn ang="0">
                  <a:pos x="989" y="3160"/>
                </a:cxn>
                <a:cxn ang="0">
                  <a:pos x="890" y="3160"/>
                </a:cxn>
                <a:cxn ang="0">
                  <a:pos x="0" y="2209"/>
                </a:cxn>
                <a:cxn ang="0">
                  <a:pos x="644" y="2701"/>
                </a:cxn>
                <a:cxn ang="0">
                  <a:pos x="429" y="2306"/>
                </a:cxn>
                <a:cxn ang="0">
                  <a:pos x="314" y="1928"/>
                </a:cxn>
                <a:cxn ang="0">
                  <a:pos x="296" y="1649"/>
                </a:cxn>
                <a:cxn ang="0">
                  <a:pos x="494" y="1400"/>
                </a:cxn>
                <a:cxn ang="0">
                  <a:pos x="727" y="1054"/>
                </a:cxn>
                <a:cxn ang="0">
                  <a:pos x="872" y="824"/>
                </a:cxn>
                <a:cxn ang="0">
                  <a:pos x="1121" y="776"/>
                </a:cxn>
                <a:cxn ang="0">
                  <a:pos x="1137" y="510"/>
                </a:cxn>
                <a:cxn ang="0">
                  <a:pos x="1402" y="84"/>
                </a:cxn>
                <a:cxn ang="0">
                  <a:pos x="1651" y="0"/>
                </a:cxn>
                <a:cxn ang="0">
                  <a:pos x="1732" y="15"/>
                </a:cxn>
              </a:cxnLst>
              <a:rect l="0" t="0" r="r" b="b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404" y="3144"/>
              <a:ext cx="57" cy="170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216" y="244"/>
                </a:cxn>
                <a:cxn ang="0">
                  <a:pos x="0" y="574"/>
                </a:cxn>
                <a:cxn ang="0">
                  <a:pos x="18" y="753"/>
                </a:cxn>
                <a:cxn ang="0">
                  <a:pos x="231" y="1083"/>
                </a:cxn>
                <a:cxn ang="0">
                  <a:pos x="462" y="1364"/>
                </a:cxn>
                <a:cxn ang="0">
                  <a:pos x="267" y="1002"/>
                </a:cxn>
                <a:cxn ang="0">
                  <a:pos x="231" y="642"/>
                </a:cxn>
                <a:cxn ang="0">
                  <a:pos x="462" y="163"/>
                </a:cxn>
                <a:cxn ang="0">
                  <a:pos x="431" y="0"/>
                </a:cxn>
              </a:cxnLst>
              <a:rect l="0" t="0" r="r" b="b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183" y="3230"/>
              <a:ext cx="216" cy="214"/>
            </a:xfrm>
            <a:custGeom>
              <a:avLst/>
              <a:gdLst/>
              <a:ahLst/>
              <a:cxnLst>
                <a:cxn ang="0">
                  <a:pos x="1619" y="0"/>
                </a:cxn>
                <a:cxn ang="0">
                  <a:pos x="1619" y="149"/>
                </a:cxn>
                <a:cxn ang="0">
                  <a:pos x="1734" y="393"/>
                </a:cxn>
                <a:cxn ang="0">
                  <a:pos x="1619" y="342"/>
                </a:cxn>
                <a:cxn ang="0">
                  <a:pos x="1503" y="461"/>
                </a:cxn>
                <a:cxn ang="0">
                  <a:pos x="1437" y="659"/>
                </a:cxn>
                <a:cxn ang="0">
                  <a:pos x="1371" y="1003"/>
                </a:cxn>
                <a:cxn ang="0">
                  <a:pos x="1371" y="1416"/>
                </a:cxn>
                <a:cxn ang="0">
                  <a:pos x="1404" y="1711"/>
                </a:cxn>
                <a:cxn ang="0">
                  <a:pos x="1287" y="1447"/>
                </a:cxn>
                <a:cxn ang="0">
                  <a:pos x="1141" y="1333"/>
                </a:cxn>
                <a:cxn ang="0">
                  <a:pos x="991" y="1282"/>
                </a:cxn>
                <a:cxn ang="0">
                  <a:pos x="793" y="1282"/>
                </a:cxn>
                <a:cxn ang="0">
                  <a:pos x="532" y="1318"/>
                </a:cxn>
                <a:cxn ang="0">
                  <a:pos x="231" y="1416"/>
                </a:cxn>
                <a:cxn ang="0">
                  <a:pos x="0" y="1546"/>
                </a:cxn>
                <a:cxn ang="0">
                  <a:pos x="169" y="1282"/>
                </a:cxn>
                <a:cxn ang="0">
                  <a:pos x="413" y="986"/>
                </a:cxn>
                <a:cxn ang="0">
                  <a:pos x="694" y="740"/>
                </a:cxn>
                <a:cxn ang="0">
                  <a:pos x="1074" y="492"/>
                </a:cxn>
                <a:cxn ang="0">
                  <a:pos x="1338" y="294"/>
                </a:cxn>
                <a:cxn ang="0">
                  <a:pos x="1503" y="114"/>
                </a:cxn>
                <a:cxn ang="0">
                  <a:pos x="1619" y="0"/>
                </a:cxn>
              </a:cxnLst>
              <a:rect l="0" t="0" r="r" b="b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148" y="3306"/>
              <a:ext cx="468" cy="383"/>
            </a:xfrm>
            <a:custGeom>
              <a:avLst/>
              <a:gdLst/>
              <a:ahLst/>
              <a:cxnLst>
                <a:cxn ang="0">
                  <a:pos x="2312" y="245"/>
                </a:cxn>
                <a:cxn ang="0">
                  <a:pos x="2771" y="572"/>
                </a:cxn>
                <a:cxn ang="0">
                  <a:pos x="3384" y="756"/>
                </a:cxn>
                <a:cxn ang="0">
                  <a:pos x="3746" y="722"/>
                </a:cxn>
                <a:cxn ang="0">
                  <a:pos x="3217" y="1231"/>
                </a:cxn>
                <a:cxn ang="0">
                  <a:pos x="2852" y="1627"/>
                </a:cxn>
                <a:cxn ang="0">
                  <a:pos x="2327" y="1842"/>
                </a:cxn>
                <a:cxn ang="0">
                  <a:pos x="2540" y="2088"/>
                </a:cxn>
                <a:cxn ang="0">
                  <a:pos x="2507" y="2120"/>
                </a:cxn>
                <a:cxn ang="0">
                  <a:pos x="2211" y="2037"/>
                </a:cxn>
                <a:cxn ang="0">
                  <a:pos x="1566" y="2136"/>
                </a:cxn>
                <a:cxn ang="0">
                  <a:pos x="1123" y="2696"/>
                </a:cxn>
                <a:cxn ang="0">
                  <a:pos x="1173" y="3046"/>
                </a:cxn>
                <a:cxn ang="0">
                  <a:pos x="578" y="2963"/>
                </a:cxn>
                <a:cxn ang="0">
                  <a:pos x="544" y="2945"/>
                </a:cxn>
                <a:cxn ang="0">
                  <a:pos x="957" y="2486"/>
                </a:cxn>
                <a:cxn ang="0">
                  <a:pos x="1566" y="2025"/>
                </a:cxn>
                <a:cxn ang="0">
                  <a:pos x="1798" y="1758"/>
                </a:cxn>
                <a:cxn ang="0">
                  <a:pos x="1353" y="1677"/>
                </a:cxn>
                <a:cxn ang="0">
                  <a:pos x="1024" y="1366"/>
                </a:cxn>
                <a:cxn ang="0">
                  <a:pos x="678" y="1185"/>
                </a:cxn>
                <a:cxn ang="0">
                  <a:pos x="265" y="1267"/>
                </a:cxn>
                <a:cxn ang="0">
                  <a:pos x="662" y="1118"/>
                </a:cxn>
                <a:cxn ang="0">
                  <a:pos x="1105" y="1249"/>
                </a:cxn>
                <a:cxn ang="0">
                  <a:pos x="1434" y="1447"/>
                </a:cxn>
                <a:cxn ang="0">
                  <a:pos x="1995" y="1480"/>
                </a:cxn>
                <a:cxn ang="0">
                  <a:pos x="1434" y="1134"/>
                </a:cxn>
                <a:cxn ang="0">
                  <a:pos x="644" y="952"/>
                </a:cxn>
                <a:cxn ang="0">
                  <a:pos x="0" y="1085"/>
                </a:cxn>
                <a:cxn ang="0">
                  <a:pos x="725" y="887"/>
                </a:cxn>
                <a:cxn ang="0">
                  <a:pos x="1519" y="1019"/>
                </a:cxn>
                <a:cxn ang="0">
                  <a:pos x="2312" y="1366"/>
                </a:cxn>
                <a:cxn ang="0">
                  <a:pos x="2225" y="441"/>
                </a:cxn>
                <a:cxn ang="0">
                  <a:pos x="2144" y="0"/>
                </a:cxn>
              </a:cxnLst>
              <a:rect l="0" t="0" r="r" b="b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073" y="3459"/>
              <a:ext cx="153" cy="236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245" y="208"/>
                </a:cxn>
                <a:cxn ang="0">
                  <a:pos x="60" y="441"/>
                </a:cxn>
                <a:cxn ang="0">
                  <a:pos x="0" y="671"/>
                </a:cxn>
                <a:cxn ang="0">
                  <a:pos x="0" y="867"/>
                </a:cxn>
                <a:cxn ang="0">
                  <a:pos x="50" y="1063"/>
                </a:cxn>
                <a:cxn ang="0">
                  <a:pos x="111" y="1271"/>
                </a:cxn>
                <a:cxn ang="0">
                  <a:pos x="136" y="1392"/>
                </a:cxn>
                <a:cxn ang="0">
                  <a:pos x="159" y="1427"/>
                </a:cxn>
                <a:cxn ang="0">
                  <a:pos x="379" y="1478"/>
                </a:cxn>
                <a:cxn ang="0">
                  <a:pos x="588" y="1563"/>
                </a:cxn>
                <a:cxn ang="0">
                  <a:pos x="744" y="1697"/>
                </a:cxn>
                <a:cxn ang="0">
                  <a:pos x="1003" y="1881"/>
                </a:cxn>
                <a:cxn ang="0">
                  <a:pos x="992" y="1772"/>
                </a:cxn>
                <a:cxn ang="0">
                  <a:pos x="1038" y="1600"/>
                </a:cxn>
                <a:cxn ang="0">
                  <a:pos x="1137" y="1478"/>
                </a:cxn>
                <a:cxn ang="0">
                  <a:pos x="1225" y="1381"/>
                </a:cxn>
                <a:cxn ang="0">
                  <a:pos x="1148" y="1406"/>
                </a:cxn>
                <a:cxn ang="0">
                  <a:pos x="1148" y="1271"/>
                </a:cxn>
                <a:cxn ang="0">
                  <a:pos x="1199" y="1001"/>
                </a:cxn>
                <a:cxn ang="0">
                  <a:pos x="1089" y="942"/>
                </a:cxn>
                <a:cxn ang="0">
                  <a:pos x="588" y="1282"/>
                </a:cxn>
                <a:cxn ang="0">
                  <a:pos x="685" y="1014"/>
                </a:cxn>
                <a:cxn ang="0">
                  <a:pos x="821" y="843"/>
                </a:cxn>
                <a:cxn ang="0">
                  <a:pos x="660" y="915"/>
                </a:cxn>
                <a:cxn ang="0">
                  <a:pos x="463" y="1052"/>
                </a:cxn>
                <a:cxn ang="0">
                  <a:pos x="304" y="1150"/>
                </a:cxn>
                <a:cxn ang="0">
                  <a:pos x="342" y="1026"/>
                </a:cxn>
                <a:cxn ang="0">
                  <a:pos x="427" y="867"/>
                </a:cxn>
                <a:cxn ang="0">
                  <a:pos x="599" y="696"/>
                </a:cxn>
                <a:cxn ang="0">
                  <a:pos x="759" y="562"/>
                </a:cxn>
                <a:cxn ang="0">
                  <a:pos x="572" y="623"/>
                </a:cxn>
                <a:cxn ang="0">
                  <a:pos x="379" y="733"/>
                </a:cxn>
                <a:cxn ang="0">
                  <a:pos x="208" y="867"/>
                </a:cxn>
                <a:cxn ang="0">
                  <a:pos x="171" y="745"/>
                </a:cxn>
                <a:cxn ang="0">
                  <a:pos x="159" y="573"/>
                </a:cxn>
                <a:cxn ang="0">
                  <a:pos x="184" y="415"/>
                </a:cxn>
                <a:cxn ang="0">
                  <a:pos x="256" y="243"/>
                </a:cxn>
                <a:cxn ang="0">
                  <a:pos x="318" y="160"/>
                </a:cxn>
                <a:cxn ang="0">
                  <a:pos x="500" y="0"/>
                </a:cxn>
              </a:cxnLst>
              <a:rect l="0" t="0" r="r" b="b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309" y="3546"/>
              <a:ext cx="275" cy="217"/>
            </a:xfrm>
            <a:custGeom>
              <a:avLst/>
              <a:gdLst/>
              <a:ahLst/>
              <a:cxnLst>
                <a:cxn ang="0">
                  <a:pos x="0" y="1100"/>
                </a:cxn>
                <a:cxn ang="0">
                  <a:pos x="147" y="929"/>
                </a:cxn>
                <a:cxn ang="0">
                  <a:pos x="380" y="671"/>
                </a:cxn>
                <a:cxn ang="0">
                  <a:pos x="587" y="528"/>
                </a:cxn>
                <a:cxn ang="0">
                  <a:pos x="820" y="429"/>
                </a:cxn>
                <a:cxn ang="0">
                  <a:pos x="1113" y="356"/>
                </a:cxn>
                <a:cxn ang="0">
                  <a:pos x="673" y="528"/>
                </a:cxn>
                <a:cxn ang="0">
                  <a:pos x="525" y="637"/>
                </a:cxn>
                <a:cxn ang="0">
                  <a:pos x="491" y="782"/>
                </a:cxn>
                <a:cxn ang="0">
                  <a:pos x="491" y="918"/>
                </a:cxn>
                <a:cxn ang="0">
                  <a:pos x="525" y="1049"/>
                </a:cxn>
                <a:cxn ang="0">
                  <a:pos x="574" y="1138"/>
                </a:cxn>
                <a:cxn ang="0">
                  <a:pos x="979" y="1210"/>
                </a:cxn>
                <a:cxn ang="0">
                  <a:pos x="1173" y="1258"/>
                </a:cxn>
                <a:cxn ang="0">
                  <a:pos x="1139" y="1111"/>
                </a:cxn>
                <a:cxn ang="0">
                  <a:pos x="1139" y="940"/>
                </a:cxn>
                <a:cxn ang="0">
                  <a:pos x="1200" y="720"/>
                </a:cxn>
                <a:cxn ang="0">
                  <a:pos x="1602" y="415"/>
                </a:cxn>
                <a:cxn ang="0">
                  <a:pos x="1311" y="356"/>
                </a:cxn>
                <a:cxn ang="0">
                  <a:pos x="1664" y="356"/>
                </a:cxn>
                <a:cxn ang="0">
                  <a:pos x="1798" y="294"/>
                </a:cxn>
                <a:cxn ang="0">
                  <a:pos x="1934" y="246"/>
                </a:cxn>
                <a:cxn ang="0">
                  <a:pos x="1996" y="86"/>
                </a:cxn>
                <a:cxn ang="0">
                  <a:pos x="2203" y="0"/>
                </a:cxn>
                <a:cxn ang="0">
                  <a:pos x="2031" y="147"/>
                </a:cxn>
                <a:cxn ang="0">
                  <a:pos x="2017" y="281"/>
                </a:cxn>
                <a:cxn ang="0">
                  <a:pos x="1860" y="318"/>
                </a:cxn>
                <a:cxn ang="0">
                  <a:pos x="1747" y="477"/>
                </a:cxn>
                <a:cxn ang="0">
                  <a:pos x="1747" y="637"/>
                </a:cxn>
                <a:cxn ang="0">
                  <a:pos x="1651" y="747"/>
                </a:cxn>
                <a:cxn ang="0">
                  <a:pos x="1627" y="904"/>
                </a:cxn>
                <a:cxn ang="0">
                  <a:pos x="1664" y="1065"/>
                </a:cxn>
                <a:cxn ang="0">
                  <a:pos x="1602" y="1210"/>
                </a:cxn>
                <a:cxn ang="0">
                  <a:pos x="1602" y="1357"/>
                </a:cxn>
                <a:cxn ang="0">
                  <a:pos x="1712" y="1478"/>
                </a:cxn>
                <a:cxn ang="0">
                  <a:pos x="2130" y="1735"/>
                </a:cxn>
                <a:cxn ang="0">
                  <a:pos x="1908" y="1708"/>
                </a:cxn>
                <a:cxn ang="0">
                  <a:pos x="1482" y="1553"/>
                </a:cxn>
                <a:cxn ang="0">
                  <a:pos x="1090" y="1330"/>
                </a:cxn>
                <a:cxn ang="0">
                  <a:pos x="930" y="1258"/>
                </a:cxn>
                <a:cxn ang="0">
                  <a:pos x="785" y="1221"/>
                </a:cxn>
                <a:cxn ang="0">
                  <a:pos x="465" y="1221"/>
                </a:cxn>
                <a:cxn ang="0">
                  <a:pos x="320" y="1185"/>
                </a:cxn>
                <a:cxn ang="0">
                  <a:pos x="221" y="1138"/>
                </a:cxn>
                <a:cxn ang="0">
                  <a:pos x="133" y="1065"/>
                </a:cxn>
                <a:cxn ang="0">
                  <a:pos x="0" y="1100"/>
                </a:cxn>
              </a:cxnLst>
              <a:rect l="0" t="0" r="r" b="b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621" y="3594"/>
              <a:ext cx="1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307"/>
                </a:cxn>
                <a:cxn ang="0">
                  <a:pos x="994" y="843"/>
                </a:cxn>
                <a:cxn ang="0">
                  <a:pos x="1190" y="904"/>
                </a:cxn>
                <a:cxn ang="0">
                  <a:pos x="1077" y="991"/>
                </a:cxn>
                <a:cxn ang="0">
                  <a:pos x="1005" y="979"/>
                </a:cxn>
                <a:cxn ang="0">
                  <a:pos x="1040" y="1233"/>
                </a:cxn>
                <a:cxn ang="0">
                  <a:pos x="968" y="1284"/>
                </a:cxn>
                <a:cxn ang="0">
                  <a:pos x="1005" y="1210"/>
                </a:cxn>
                <a:cxn ang="0">
                  <a:pos x="943" y="942"/>
                </a:cxn>
                <a:cxn ang="0">
                  <a:pos x="541" y="369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589" y="3636"/>
              <a:ext cx="145" cy="12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16" y="235"/>
                </a:cxn>
                <a:cxn ang="0">
                  <a:pos x="613" y="391"/>
                </a:cxn>
                <a:cxn ang="0">
                  <a:pos x="989" y="817"/>
                </a:cxn>
                <a:cxn ang="0">
                  <a:pos x="1160" y="916"/>
                </a:cxn>
                <a:cxn ang="0">
                  <a:pos x="978" y="868"/>
                </a:cxn>
                <a:cxn ang="0">
                  <a:pos x="720" y="916"/>
                </a:cxn>
                <a:cxn ang="0">
                  <a:pos x="525" y="916"/>
                </a:cxn>
                <a:cxn ang="0">
                  <a:pos x="342" y="999"/>
                </a:cxn>
                <a:cxn ang="0">
                  <a:pos x="233" y="1015"/>
                </a:cxn>
                <a:cxn ang="0">
                  <a:pos x="208" y="988"/>
                </a:cxn>
                <a:cxn ang="0">
                  <a:pos x="353" y="868"/>
                </a:cxn>
                <a:cxn ang="0">
                  <a:pos x="0" y="575"/>
                </a:cxn>
                <a:cxn ang="0">
                  <a:pos x="294" y="734"/>
                </a:cxn>
                <a:cxn ang="0">
                  <a:pos x="477" y="833"/>
                </a:cxn>
                <a:cxn ang="0">
                  <a:pos x="613" y="843"/>
                </a:cxn>
                <a:cxn ang="0">
                  <a:pos x="699" y="769"/>
                </a:cxn>
                <a:cxn ang="0">
                  <a:pos x="771" y="720"/>
                </a:cxn>
                <a:cxn ang="0">
                  <a:pos x="613" y="514"/>
                </a:cxn>
                <a:cxn ang="0">
                  <a:pos x="244" y="271"/>
                </a:cxn>
                <a:cxn ang="0">
                  <a:pos x="72" y="62"/>
                </a:cxn>
                <a:cxn ang="0">
                  <a:pos x="99" y="0"/>
                </a:cxn>
              </a:cxnLst>
              <a:rect l="0" t="0" r="r" b="b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290" y="3687"/>
              <a:ext cx="109" cy="2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8" y="85"/>
                </a:cxn>
                <a:cxn ang="0">
                  <a:pos x="415" y="133"/>
                </a:cxn>
                <a:cxn ang="0">
                  <a:pos x="586" y="133"/>
                </a:cxn>
                <a:cxn ang="0">
                  <a:pos x="733" y="74"/>
                </a:cxn>
                <a:cxn ang="0">
                  <a:pos x="869" y="85"/>
                </a:cxn>
                <a:cxn ang="0">
                  <a:pos x="671" y="170"/>
                </a:cxn>
                <a:cxn ang="0">
                  <a:pos x="487" y="182"/>
                </a:cxn>
                <a:cxn ang="0">
                  <a:pos x="293" y="147"/>
                </a:cxn>
                <a:cxn ang="0">
                  <a:pos x="0" y="13"/>
                </a:cxn>
                <a:cxn ang="0">
                  <a:pos x="134" y="0"/>
                </a:cxn>
              </a:cxnLst>
              <a:rect l="0" t="0" r="r" b="b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748" y="3705"/>
              <a:ext cx="40" cy="44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18" y="353"/>
                </a:cxn>
                <a:cxn ang="0">
                  <a:pos x="83" y="157"/>
                </a:cxn>
                <a:cxn ang="0">
                  <a:pos x="0" y="48"/>
                </a:cxn>
                <a:cxn ang="0">
                  <a:pos x="72" y="58"/>
                </a:cxn>
                <a:cxn ang="0">
                  <a:pos x="133" y="157"/>
                </a:cxn>
                <a:cxn ang="0">
                  <a:pos x="270" y="291"/>
                </a:cxn>
                <a:cxn ang="0">
                  <a:pos x="147" y="35"/>
                </a:cxn>
                <a:cxn ang="0">
                  <a:pos x="193" y="0"/>
                </a:cxn>
              </a:cxnLst>
              <a:rect l="0" t="0" r="r" b="b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528" y="3702"/>
              <a:ext cx="837" cy="215"/>
            </a:xfrm>
            <a:custGeom>
              <a:avLst/>
              <a:gdLst/>
              <a:ahLst/>
              <a:cxnLst>
                <a:cxn ang="0">
                  <a:pos x="1985" y="202"/>
                </a:cxn>
                <a:cxn ang="0">
                  <a:pos x="3910" y="0"/>
                </a:cxn>
                <a:cxn ang="0">
                  <a:pos x="6692" y="1085"/>
                </a:cxn>
                <a:cxn ang="0">
                  <a:pos x="2319" y="1720"/>
                </a:cxn>
                <a:cxn ang="0">
                  <a:pos x="0" y="449"/>
                </a:cxn>
              </a:cxnLst>
              <a:rect l="0" t="0" r="r" b="b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2073" y="3670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2771" y="3670"/>
              <a:ext cx="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3688" y="3670"/>
              <a:ext cx="2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061" y="2957"/>
              <a:ext cx="66" cy="66"/>
            </a:xfrm>
            <a:custGeom>
              <a:avLst/>
              <a:gdLst/>
              <a:ahLst/>
              <a:cxnLst>
                <a:cxn ang="0">
                  <a:pos x="152" y="530"/>
                </a:cxn>
                <a:cxn ang="0">
                  <a:pos x="442" y="366"/>
                </a:cxn>
                <a:cxn ang="0">
                  <a:pos x="530" y="265"/>
                </a:cxn>
                <a:cxn ang="0">
                  <a:pos x="341" y="0"/>
                </a:cxn>
                <a:cxn ang="0">
                  <a:pos x="214" y="65"/>
                </a:cxn>
                <a:cxn ang="0">
                  <a:pos x="251" y="265"/>
                </a:cxn>
                <a:cxn ang="0">
                  <a:pos x="200" y="315"/>
                </a:cxn>
                <a:cxn ang="0">
                  <a:pos x="0" y="328"/>
                </a:cxn>
                <a:cxn ang="0">
                  <a:pos x="0" y="517"/>
                </a:cxn>
                <a:cxn ang="0">
                  <a:pos x="152" y="530"/>
                </a:cxn>
              </a:cxnLst>
              <a:rect l="0" t="0" r="r" b="b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1" name="Tampungan Konten 3">
            <a:extLst>
              <a:ext uri="{FF2B5EF4-FFF2-40B4-BE49-F238E27FC236}">
                <a16:creationId xmlns:a16="http://schemas.microsoft.com/office/drawing/2014/main" id="{7F0F5BA1-F1B1-4195-87A4-0434DB89E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4" y="2461881"/>
            <a:ext cx="3737372" cy="2787004"/>
          </a:xfrm>
        </p:spPr>
      </p:pic>
    </p:spTree>
    <p:extLst>
      <p:ext uri="{BB962C8B-B14F-4D97-AF65-F5344CB8AC3E}">
        <p14:creationId xmlns:p14="http://schemas.microsoft.com/office/powerpoint/2010/main" val="9057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METODE SURVEI</a:t>
            </a:r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251520" y="1124744"/>
            <a:ext cx="3600400" cy="3383757"/>
          </a:xfrm>
          <a:custGeom>
            <a:avLst/>
            <a:gdLst>
              <a:gd name="T0" fmla="*/ 2147483647 w 2351"/>
              <a:gd name="T1" fmla="*/ 2147483647 h 1860"/>
              <a:gd name="T2" fmla="*/ 2147483647 w 2351"/>
              <a:gd name="T3" fmla="*/ 2147483647 h 1860"/>
              <a:gd name="T4" fmla="*/ 2147483647 w 2351"/>
              <a:gd name="T5" fmla="*/ 2147483647 h 1860"/>
              <a:gd name="T6" fmla="*/ 2147483647 w 2351"/>
              <a:gd name="T7" fmla="*/ 2147483647 h 1860"/>
              <a:gd name="T8" fmla="*/ 2147483647 w 2351"/>
              <a:gd name="T9" fmla="*/ 2147483647 h 1860"/>
              <a:gd name="T10" fmla="*/ 2147483647 w 2351"/>
              <a:gd name="T11" fmla="*/ 2147483647 h 1860"/>
              <a:gd name="T12" fmla="*/ 2147483647 w 2351"/>
              <a:gd name="T13" fmla="*/ 2147483647 h 1860"/>
              <a:gd name="T14" fmla="*/ 2147483647 w 2351"/>
              <a:gd name="T15" fmla="*/ 2147483647 h 1860"/>
              <a:gd name="T16" fmla="*/ 2147483647 w 2351"/>
              <a:gd name="T17" fmla="*/ 2147483647 h 1860"/>
              <a:gd name="T18" fmla="*/ 2147483647 w 2351"/>
              <a:gd name="T19" fmla="*/ 2147483647 h 1860"/>
              <a:gd name="T20" fmla="*/ 2147483647 w 2351"/>
              <a:gd name="T21" fmla="*/ 2147483647 h 1860"/>
              <a:gd name="T22" fmla="*/ 2147483647 w 2351"/>
              <a:gd name="T23" fmla="*/ 2147483647 h 1860"/>
              <a:gd name="T24" fmla="*/ 2147483647 w 2351"/>
              <a:gd name="T25" fmla="*/ 2147483647 h 1860"/>
              <a:gd name="T26" fmla="*/ 2147483647 w 2351"/>
              <a:gd name="T27" fmla="*/ 2147483647 h 1860"/>
              <a:gd name="T28" fmla="*/ 2147483647 w 2351"/>
              <a:gd name="T29" fmla="*/ 2147483647 h 1860"/>
              <a:gd name="T30" fmla="*/ 2147483647 w 2351"/>
              <a:gd name="T31" fmla="*/ 2147483647 h 1860"/>
              <a:gd name="T32" fmla="*/ 2147483647 w 2351"/>
              <a:gd name="T33" fmla="*/ 2147483647 h 1860"/>
              <a:gd name="T34" fmla="*/ 2147483647 w 2351"/>
              <a:gd name="T35" fmla="*/ 2147483647 h 1860"/>
              <a:gd name="T36" fmla="*/ 2147483647 w 2351"/>
              <a:gd name="T37" fmla="*/ 2147483647 h 1860"/>
              <a:gd name="T38" fmla="*/ 2147483647 w 2351"/>
              <a:gd name="T39" fmla="*/ 2147483647 h 1860"/>
              <a:gd name="T40" fmla="*/ 2147483647 w 2351"/>
              <a:gd name="T41" fmla="*/ 2147483647 h 1860"/>
              <a:gd name="T42" fmla="*/ 2147483647 w 2351"/>
              <a:gd name="T43" fmla="*/ 2147483647 h 1860"/>
              <a:gd name="T44" fmla="*/ 2147483647 w 2351"/>
              <a:gd name="T45" fmla="*/ 2147483647 h 1860"/>
              <a:gd name="T46" fmla="*/ 2147483647 w 2351"/>
              <a:gd name="T47" fmla="*/ 2147483647 h 1860"/>
              <a:gd name="T48" fmla="*/ 2147483647 w 2351"/>
              <a:gd name="T49" fmla="*/ 2147483647 h 1860"/>
              <a:gd name="T50" fmla="*/ 2147483647 w 2351"/>
              <a:gd name="T51" fmla="*/ 2147483647 h 1860"/>
              <a:gd name="T52" fmla="*/ 2147483647 w 2351"/>
              <a:gd name="T53" fmla="*/ 2147483647 h 1860"/>
              <a:gd name="T54" fmla="*/ 2147483647 w 2351"/>
              <a:gd name="T55" fmla="*/ 2147483647 h 1860"/>
              <a:gd name="T56" fmla="*/ 2147483647 w 2351"/>
              <a:gd name="T57" fmla="*/ 2147483647 h 1860"/>
              <a:gd name="T58" fmla="*/ 2147483647 w 2351"/>
              <a:gd name="T59" fmla="*/ 2147483647 h 1860"/>
              <a:gd name="T60" fmla="*/ 2147483647 w 2351"/>
              <a:gd name="T61" fmla="*/ 2147483647 h 1860"/>
              <a:gd name="T62" fmla="*/ 2147483647 w 2351"/>
              <a:gd name="T63" fmla="*/ 2147483647 h 1860"/>
              <a:gd name="T64" fmla="*/ 2147483647 w 2351"/>
              <a:gd name="T65" fmla="*/ 2147483647 h 1860"/>
              <a:gd name="T66" fmla="*/ 2147483647 w 2351"/>
              <a:gd name="T67" fmla="*/ 2147483647 h 1860"/>
              <a:gd name="T68" fmla="*/ 2147483647 w 2351"/>
              <a:gd name="T69" fmla="*/ 2147483647 h 1860"/>
              <a:gd name="T70" fmla="*/ 2147483647 w 2351"/>
              <a:gd name="T71" fmla="*/ 2147483647 h 1860"/>
              <a:gd name="T72" fmla="*/ 2147483647 w 2351"/>
              <a:gd name="T73" fmla="*/ 2147483647 h 1860"/>
              <a:gd name="T74" fmla="*/ 2147483647 w 2351"/>
              <a:gd name="T75" fmla="*/ 0 h 1860"/>
              <a:gd name="T76" fmla="*/ 2147483647 w 2351"/>
              <a:gd name="T77" fmla="*/ 2147483647 h 1860"/>
              <a:gd name="T78" fmla="*/ 2147483647 w 2351"/>
              <a:gd name="T79" fmla="*/ 2147483647 h 1860"/>
              <a:gd name="T80" fmla="*/ 2147483647 w 2351"/>
              <a:gd name="T81" fmla="*/ 2147483647 h 1860"/>
              <a:gd name="T82" fmla="*/ 2147483647 w 2351"/>
              <a:gd name="T83" fmla="*/ 2147483647 h 18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51"/>
              <a:gd name="T127" fmla="*/ 0 h 1860"/>
              <a:gd name="T128" fmla="*/ 2351 w 2351"/>
              <a:gd name="T129" fmla="*/ 1860 h 18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331913" y="2700338"/>
            <a:ext cx="1768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POPULASI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4140200" y="3575844"/>
            <a:ext cx="2088728" cy="1433512"/>
          </a:xfrm>
          <a:custGeom>
            <a:avLst/>
            <a:gdLst>
              <a:gd name="T0" fmla="*/ 2147483647 w 2351"/>
              <a:gd name="T1" fmla="*/ 2147483647 h 1860"/>
              <a:gd name="T2" fmla="*/ 2147483647 w 2351"/>
              <a:gd name="T3" fmla="*/ 2147483647 h 1860"/>
              <a:gd name="T4" fmla="*/ 2147483647 w 2351"/>
              <a:gd name="T5" fmla="*/ 2147483647 h 1860"/>
              <a:gd name="T6" fmla="*/ 2147483647 w 2351"/>
              <a:gd name="T7" fmla="*/ 2147483647 h 1860"/>
              <a:gd name="T8" fmla="*/ 2147483647 w 2351"/>
              <a:gd name="T9" fmla="*/ 2147483647 h 1860"/>
              <a:gd name="T10" fmla="*/ 2147483647 w 2351"/>
              <a:gd name="T11" fmla="*/ 2147483647 h 1860"/>
              <a:gd name="T12" fmla="*/ 2147483647 w 2351"/>
              <a:gd name="T13" fmla="*/ 2147483647 h 1860"/>
              <a:gd name="T14" fmla="*/ 2147483647 w 2351"/>
              <a:gd name="T15" fmla="*/ 2147483647 h 1860"/>
              <a:gd name="T16" fmla="*/ 2147483647 w 2351"/>
              <a:gd name="T17" fmla="*/ 2147483647 h 1860"/>
              <a:gd name="T18" fmla="*/ 2147483647 w 2351"/>
              <a:gd name="T19" fmla="*/ 2147483647 h 1860"/>
              <a:gd name="T20" fmla="*/ 2147483647 w 2351"/>
              <a:gd name="T21" fmla="*/ 2147483647 h 1860"/>
              <a:gd name="T22" fmla="*/ 2147483647 w 2351"/>
              <a:gd name="T23" fmla="*/ 2147483647 h 1860"/>
              <a:gd name="T24" fmla="*/ 2147483647 w 2351"/>
              <a:gd name="T25" fmla="*/ 2147483647 h 1860"/>
              <a:gd name="T26" fmla="*/ 2147483647 w 2351"/>
              <a:gd name="T27" fmla="*/ 2147483647 h 1860"/>
              <a:gd name="T28" fmla="*/ 2147483647 w 2351"/>
              <a:gd name="T29" fmla="*/ 2147483647 h 1860"/>
              <a:gd name="T30" fmla="*/ 2147483647 w 2351"/>
              <a:gd name="T31" fmla="*/ 2147483647 h 1860"/>
              <a:gd name="T32" fmla="*/ 2147483647 w 2351"/>
              <a:gd name="T33" fmla="*/ 2147483647 h 1860"/>
              <a:gd name="T34" fmla="*/ 2147483647 w 2351"/>
              <a:gd name="T35" fmla="*/ 2147483647 h 1860"/>
              <a:gd name="T36" fmla="*/ 2147483647 w 2351"/>
              <a:gd name="T37" fmla="*/ 2147483647 h 1860"/>
              <a:gd name="T38" fmla="*/ 2147483647 w 2351"/>
              <a:gd name="T39" fmla="*/ 2147483647 h 1860"/>
              <a:gd name="T40" fmla="*/ 2147483647 w 2351"/>
              <a:gd name="T41" fmla="*/ 2147483647 h 1860"/>
              <a:gd name="T42" fmla="*/ 2147483647 w 2351"/>
              <a:gd name="T43" fmla="*/ 2147483647 h 1860"/>
              <a:gd name="T44" fmla="*/ 2147483647 w 2351"/>
              <a:gd name="T45" fmla="*/ 2147483647 h 1860"/>
              <a:gd name="T46" fmla="*/ 2147483647 w 2351"/>
              <a:gd name="T47" fmla="*/ 2147483647 h 1860"/>
              <a:gd name="T48" fmla="*/ 2147483647 w 2351"/>
              <a:gd name="T49" fmla="*/ 2147483647 h 1860"/>
              <a:gd name="T50" fmla="*/ 2147483647 w 2351"/>
              <a:gd name="T51" fmla="*/ 2147483647 h 1860"/>
              <a:gd name="T52" fmla="*/ 2147483647 w 2351"/>
              <a:gd name="T53" fmla="*/ 2147483647 h 1860"/>
              <a:gd name="T54" fmla="*/ 2147483647 w 2351"/>
              <a:gd name="T55" fmla="*/ 2147483647 h 1860"/>
              <a:gd name="T56" fmla="*/ 2147483647 w 2351"/>
              <a:gd name="T57" fmla="*/ 2147483647 h 1860"/>
              <a:gd name="T58" fmla="*/ 2147483647 w 2351"/>
              <a:gd name="T59" fmla="*/ 2147483647 h 1860"/>
              <a:gd name="T60" fmla="*/ 2147483647 w 2351"/>
              <a:gd name="T61" fmla="*/ 2147483647 h 1860"/>
              <a:gd name="T62" fmla="*/ 2147483647 w 2351"/>
              <a:gd name="T63" fmla="*/ 2147483647 h 1860"/>
              <a:gd name="T64" fmla="*/ 2147483647 w 2351"/>
              <a:gd name="T65" fmla="*/ 2147483647 h 1860"/>
              <a:gd name="T66" fmla="*/ 2147483647 w 2351"/>
              <a:gd name="T67" fmla="*/ 2147483647 h 1860"/>
              <a:gd name="T68" fmla="*/ 2147483647 w 2351"/>
              <a:gd name="T69" fmla="*/ 2147483647 h 1860"/>
              <a:gd name="T70" fmla="*/ 2147483647 w 2351"/>
              <a:gd name="T71" fmla="*/ 2147483647 h 1860"/>
              <a:gd name="T72" fmla="*/ 2147483647 w 2351"/>
              <a:gd name="T73" fmla="*/ 2147483647 h 1860"/>
              <a:gd name="T74" fmla="*/ 2147483647 w 2351"/>
              <a:gd name="T75" fmla="*/ 0 h 1860"/>
              <a:gd name="T76" fmla="*/ 2147483647 w 2351"/>
              <a:gd name="T77" fmla="*/ 2147483647 h 1860"/>
              <a:gd name="T78" fmla="*/ 2147483647 w 2351"/>
              <a:gd name="T79" fmla="*/ 2147483647 h 1860"/>
              <a:gd name="T80" fmla="*/ 2147483647 w 2351"/>
              <a:gd name="T81" fmla="*/ 2147483647 h 1860"/>
              <a:gd name="T82" fmla="*/ 2147483647 w 2351"/>
              <a:gd name="T83" fmla="*/ 2147483647 h 18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51"/>
              <a:gd name="T127" fmla="*/ 0 h 1860"/>
              <a:gd name="T128" fmla="*/ 2351 w 2351"/>
              <a:gd name="T129" fmla="*/ 1860 h 18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27984" y="4073042"/>
            <a:ext cx="1149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Sampel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2819851" y="2116932"/>
            <a:ext cx="2364714" cy="1798637"/>
          </a:xfrm>
          <a:custGeom>
            <a:avLst/>
            <a:gdLst>
              <a:gd name="T0" fmla="*/ 0 w 1995"/>
              <a:gd name="T1" fmla="*/ 2147483647 h 1133"/>
              <a:gd name="T2" fmla="*/ 2147483647 w 1995"/>
              <a:gd name="T3" fmla="*/ 2147483647 h 1133"/>
              <a:gd name="T4" fmla="*/ 2147483647 w 1995"/>
              <a:gd name="T5" fmla="*/ 2147483647 h 1133"/>
              <a:gd name="T6" fmla="*/ 2147483647 w 1995"/>
              <a:gd name="T7" fmla="*/ 2147483647 h 1133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1133"/>
              <a:gd name="T14" fmla="*/ 1995 w 1995"/>
              <a:gd name="T15" fmla="*/ 1133 h 1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1133">
                <a:moveTo>
                  <a:pt x="0" y="45"/>
                </a:moveTo>
                <a:cubicBezTo>
                  <a:pt x="170" y="22"/>
                  <a:pt x="340" y="0"/>
                  <a:pt x="544" y="45"/>
                </a:cubicBezTo>
                <a:cubicBezTo>
                  <a:pt x="748" y="90"/>
                  <a:pt x="982" y="136"/>
                  <a:pt x="1224" y="317"/>
                </a:cubicBezTo>
                <a:cubicBezTo>
                  <a:pt x="1466" y="498"/>
                  <a:pt x="1730" y="815"/>
                  <a:pt x="1995" y="1133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2268538" y="3771859"/>
            <a:ext cx="2589493" cy="1860550"/>
          </a:xfrm>
          <a:custGeom>
            <a:avLst/>
            <a:gdLst>
              <a:gd name="T0" fmla="*/ 2147483647 w 3039"/>
              <a:gd name="T1" fmla="*/ 2147483647 h 1172"/>
              <a:gd name="T2" fmla="*/ 2147483647 w 3039"/>
              <a:gd name="T3" fmla="*/ 2147483647 h 1172"/>
              <a:gd name="T4" fmla="*/ 2147483647 w 3039"/>
              <a:gd name="T5" fmla="*/ 2147483647 h 1172"/>
              <a:gd name="T6" fmla="*/ 0 w 3039"/>
              <a:gd name="T7" fmla="*/ 0 h 1172"/>
              <a:gd name="T8" fmla="*/ 0 60000 65536"/>
              <a:gd name="T9" fmla="*/ 0 60000 65536"/>
              <a:gd name="T10" fmla="*/ 0 60000 65536"/>
              <a:gd name="T11" fmla="*/ 0 60000 65536"/>
              <a:gd name="T12" fmla="*/ 0 w 3039"/>
              <a:gd name="T13" fmla="*/ 0 h 1172"/>
              <a:gd name="T14" fmla="*/ 3039 w 3039"/>
              <a:gd name="T15" fmla="*/ 1172 h 1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9" h="1172">
                <a:moveTo>
                  <a:pt x="3039" y="680"/>
                </a:moveTo>
                <a:cubicBezTo>
                  <a:pt x="2774" y="835"/>
                  <a:pt x="2510" y="990"/>
                  <a:pt x="2177" y="1043"/>
                </a:cubicBezTo>
                <a:cubicBezTo>
                  <a:pt x="1844" y="1096"/>
                  <a:pt x="1406" y="1172"/>
                  <a:pt x="1043" y="998"/>
                </a:cubicBezTo>
                <a:cubicBezTo>
                  <a:pt x="680" y="824"/>
                  <a:pt x="340" y="412"/>
                  <a:pt x="0" y="0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993638" y="2116932"/>
            <a:ext cx="17287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Reduksi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24479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Generalisasi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3157538"/>
            <a:ext cx="1944216" cy="24196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Diskriptif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Komparatif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Asosiatif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Komparatif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asosiatif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Struktural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40152" y="4073042"/>
            <a:ext cx="864096" cy="62909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0" grpId="0"/>
      <p:bldP spid="55302" grpId="0"/>
      <p:bldP spid="55302" grpId="1"/>
      <p:bldP spid="55303" grpId="0" animBg="1"/>
      <p:bldP spid="55304" grpId="0" animBg="1"/>
      <p:bldP spid="55305" grpId="0"/>
      <p:bldP spid="553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0826" y="2924176"/>
            <a:ext cx="2160588" cy="863600"/>
          </a:xfrm>
          <a:prstGeom prst="rightArrowCallout">
            <a:avLst>
              <a:gd name="adj1" fmla="val 25000"/>
              <a:gd name="adj2" fmla="val 50000"/>
              <a:gd name="adj3" fmla="val 41697"/>
              <a:gd name="adj4" fmla="val 8268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1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MACAM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1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DATA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411414" y="1357299"/>
            <a:ext cx="2946405" cy="847740"/>
          </a:xfrm>
          <a:prstGeom prst="rightArrowCallout">
            <a:avLst>
              <a:gd name="adj1" fmla="val 41775"/>
              <a:gd name="adj2" fmla="val 50000"/>
              <a:gd name="adj3" fmla="val 76657"/>
              <a:gd name="adj4" fmla="val 77944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udio" pitchFamily="2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KUALITATIF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484473" y="3933898"/>
            <a:ext cx="2659067" cy="790575"/>
          </a:xfrm>
          <a:prstGeom prst="rightArrowCallout">
            <a:avLst>
              <a:gd name="adj1" fmla="val 24898"/>
              <a:gd name="adj2" fmla="val 50000"/>
              <a:gd name="adj3" fmla="val 68276"/>
              <a:gd name="adj4" fmla="val 77519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udio" pitchFamily="2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KUANTITATIF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87915" y="2997273"/>
            <a:ext cx="1439863" cy="5762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DISKRIT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787915" y="4868864"/>
            <a:ext cx="1439863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KONTINUM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04062" y="4005264"/>
            <a:ext cx="1439863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Ordinal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804062" y="4797498"/>
            <a:ext cx="1439863" cy="5762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Interval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04062" y="5589588"/>
            <a:ext cx="1439863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Ratio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-1169988" y="1916113"/>
            <a:ext cx="0" cy="1008062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043025" y="-590550"/>
            <a:ext cx="1368425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-1169988" y="3789363"/>
            <a:ext cx="0" cy="792162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043024" y="-590550"/>
            <a:ext cx="1441451" cy="0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-1169988" y="3284539"/>
            <a:ext cx="0" cy="649287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140238" y="-590550"/>
            <a:ext cx="57626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-1169988" y="4724473"/>
            <a:ext cx="0" cy="504825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140238" y="-590550"/>
            <a:ext cx="57626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-1169988" y="4294189"/>
            <a:ext cx="0" cy="1655762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443663" y="-590550"/>
            <a:ext cx="36036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443663" y="-590550"/>
            <a:ext cx="36036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227799" y="-590550"/>
            <a:ext cx="57626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cxnSp>
        <p:nvCxnSpPr>
          <p:cNvPr id="23" name="Shape 22"/>
          <p:cNvCxnSpPr/>
          <p:nvPr/>
        </p:nvCxnSpPr>
        <p:spPr>
          <a:xfrm rot="5400000" flipH="1" flipV="1">
            <a:off x="1162844" y="1675642"/>
            <a:ext cx="1143000" cy="1354138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/>
          <p:nvPr/>
        </p:nvCxnSpPr>
        <p:spPr>
          <a:xfrm rot="16200000" flipH="1">
            <a:off x="1500188" y="3344869"/>
            <a:ext cx="541338" cy="1427163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3998914" y="3286133"/>
            <a:ext cx="787400" cy="644525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/>
          <p:nvPr/>
        </p:nvCxnSpPr>
        <p:spPr>
          <a:xfrm rot="16200000" flipH="1">
            <a:off x="4351356" y="4721226"/>
            <a:ext cx="442913" cy="43021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120607" y="4460153"/>
            <a:ext cx="849312" cy="5175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-360000" flipV="1">
            <a:off x="6357974" y="5086350"/>
            <a:ext cx="446087" cy="57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214305" y="5287241"/>
            <a:ext cx="661987" cy="5175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5572133" y="357166"/>
            <a:ext cx="2946405" cy="1143008"/>
          </a:xfrm>
          <a:prstGeom prst="rightArrowCallout">
            <a:avLst>
              <a:gd name="adj1" fmla="val 43514"/>
              <a:gd name="adj2" fmla="val 50000"/>
              <a:gd name="adj3" fmla="val 45991"/>
              <a:gd name="adj4" fmla="val 8215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EMPIRIS 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kalimt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gambar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gerak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tubuh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flipV="1">
            <a:off x="5000626" y="714378"/>
            <a:ext cx="787400" cy="644525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/>
          <p:nvPr/>
        </p:nvCxnSpPr>
        <p:spPr>
          <a:xfrm rot="16200000" flipH="1">
            <a:off x="5065713" y="2078038"/>
            <a:ext cx="442912" cy="43021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5500697" y="1714489"/>
            <a:ext cx="3247767" cy="1143008"/>
          </a:xfrm>
          <a:prstGeom prst="rightArrowCallout">
            <a:avLst>
              <a:gd name="adj1" fmla="val 41775"/>
              <a:gd name="adj2" fmla="val 50000"/>
              <a:gd name="adj3" fmla="val 41991"/>
              <a:gd name="adj4" fmla="val 85011"/>
            </a:avLst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ENTERPRETIF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: kata,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kalimt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gambar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gerak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tubuh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6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2910" y="2643182"/>
            <a:ext cx="1571636" cy="150019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29388" y="2643182"/>
            <a:ext cx="1571636" cy="150019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98942" y="3393281"/>
            <a:ext cx="4068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472" y="135729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VARIABEL INDEPENDEN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135729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VARIABEL DEPENDEN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7488" y="4357694"/>
            <a:ext cx="1428760" cy="11430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179753" y="3821909"/>
            <a:ext cx="78502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0562" y="492919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VARIABEL MODERATOR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57488" y="1500174"/>
            <a:ext cx="1428760" cy="11430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250794" y="3035694"/>
            <a:ext cx="64373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71736" y="64291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VARIABEL ENTERVENING  </a:t>
            </a:r>
          </a:p>
        </p:txBody>
      </p:sp>
    </p:spTree>
    <p:extLst>
      <p:ext uri="{BB962C8B-B14F-4D97-AF65-F5344CB8AC3E}">
        <p14:creationId xmlns:p14="http://schemas.microsoft.com/office/powerpoint/2010/main" val="34773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8" grpId="0"/>
      <p:bldP spid="19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1785950" cy="12144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, 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, BM,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RUMUSAN MASALAH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785926"/>
            <a:ext cx="1785950" cy="121444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LANDASAN TEORI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3429000"/>
            <a:ext cx="1785950" cy="121444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RUMUSAN HIPOTESIS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1785926"/>
            <a:ext cx="1571636" cy="12144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POPULASI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9124" y="1785926"/>
            <a:ext cx="1571636" cy="12144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74" y="5000636"/>
            <a:ext cx="1571636" cy="1214446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PENGEMBANGAN INSTRUMEN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9124" y="5000636"/>
            <a:ext cx="1571636" cy="1214446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PENGUJIAN INSTRUMEN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7620" y="3429000"/>
            <a:ext cx="1785950" cy="12144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PENGUMPULAN DATA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6446" y="3429000"/>
            <a:ext cx="1571636" cy="12144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958" y="3429000"/>
            <a:ext cx="1571636" cy="12144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 PENELITIAN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928662" y="1357298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28662" y="3000372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071670" y="2428868"/>
            <a:ext cx="612000" cy="1476000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2071670" y="4082058"/>
            <a:ext cx="684000" cy="1476000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16200000">
            <a:off x="4036215" y="2107397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4107653" y="5464983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714876" y="3000372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4714876" y="4572008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5536413" y="3893347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7179487" y="3893347"/>
            <a:ext cx="500066" cy="428628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7620" y="285728"/>
            <a:ext cx="5000660" cy="78581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LANGKAH-LANGKAH PENELITIAN KUANTITATIF SURVEI</a:t>
            </a:r>
          </a:p>
        </p:txBody>
      </p:sp>
    </p:spTree>
    <p:extLst>
      <p:ext uri="{BB962C8B-B14F-4D97-AF65-F5344CB8AC3E}">
        <p14:creationId xmlns:p14="http://schemas.microsoft.com/office/powerpoint/2010/main" val="28372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342826" y="44624"/>
            <a:ext cx="696521" cy="6120680"/>
            <a:chOff x="696214" y="500042"/>
            <a:chExt cx="714380" cy="585791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" name="Flowchart: Magnetic Disk 1"/>
            <p:cNvSpPr/>
            <p:nvPr/>
          </p:nvSpPr>
          <p:spPr>
            <a:xfrm>
              <a:off x="875358" y="585789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875358" y="564357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875358" y="550070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875358" y="528638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875358" y="500063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875358" y="478632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875358" y="464344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875358" y="442913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875358" y="421481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875358" y="4000504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875358" y="385762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875358" y="3643314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875358" y="335756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875358" y="314324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875358" y="300037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875358" y="278605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875358" y="2714620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875358" y="250030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875358" y="2357430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875358" y="214311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875358" y="192880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875358" y="171448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875358" y="157161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875358" y="135729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875358" y="107154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875358" y="85723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875358" y="71435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875358" y="50004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696214" y="6072206"/>
              <a:ext cx="714380" cy="285752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</p:grpSp>
      <p:sp>
        <p:nvSpPr>
          <p:cNvPr id="35" name="Pentagon 34"/>
          <p:cNvSpPr/>
          <p:nvPr/>
        </p:nvSpPr>
        <p:spPr>
          <a:xfrm>
            <a:off x="1691680" y="4971172"/>
            <a:ext cx="5624611" cy="696898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50" dirty="0">
                <a:latin typeface="Arial Rounded MT Bold" pitchFamily="34" charset="0"/>
              </a:rPr>
              <a:t>DESKRIPTIF KUANTITATIF</a:t>
            </a:r>
            <a:endParaRPr lang="id-ID" sz="1650" dirty="0">
              <a:latin typeface="Arial Rounded MT Bold" pitchFamily="34" charset="0"/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1691680" y="3384093"/>
            <a:ext cx="5637382" cy="739545"/>
          </a:xfrm>
          <a:prstGeom prst="homePlate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>
                <a:latin typeface="Arial Rounded MT Bold" pitchFamily="34" charset="0"/>
              </a:rPr>
              <a:t>KOMPARATIF LEBIH DARI 2 SAMPEL   </a:t>
            </a:r>
            <a:endParaRPr lang="id-ID" sz="1500" dirty="0">
              <a:latin typeface="Arial Rounded MT Bold" pitchFamily="34" charset="0"/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1691680" y="1733390"/>
            <a:ext cx="5623520" cy="705648"/>
          </a:xfrm>
          <a:prstGeom prst="homePlate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KORELASI DAN REGRESI GANDA  2, 3, 4 …n   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1691680" y="234221"/>
            <a:ext cx="5637382" cy="714381"/>
          </a:xfrm>
          <a:prstGeom prst="homePlate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dirty="0">
                <a:latin typeface="Arial Rounded MT Bold" pitchFamily="34" charset="0"/>
              </a:rPr>
              <a:t>STRUKTURAL/ JALUR DAN SEM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85" name="Pentagon 84"/>
          <p:cNvSpPr/>
          <p:nvPr/>
        </p:nvSpPr>
        <p:spPr>
          <a:xfrm>
            <a:off x="1691679" y="1016732"/>
            <a:ext cx="5624611" cy="6485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KOMPARATIF ASOSIATIF  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88" name="Pentagon 87"/>
          <p:cNvSpPr/>
          <p:nvPr/>
        </p:nvSpPr>
        <p:spPr>
          <a:xfrm>
            <a:off x="1691680" y="4163497"/>
            <a:ext cx="5637382" cy="739545"/>
          </a:xfrm>
          <a:prstGeom prst="homePlate">
            <a:avLst>
              <a:gd name="adj" fmla="val 0"/>
            </a:avLst>
          </a:prstGeom>
          <a:solidFill>
            <a:schemeClr val="bg2">
              <a:lumMod val="1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dirty="0">
                <a:latin typeface="Arial Rounded MT Bold" pitchFamily="34" charset="0"/>
              </a:rPr>
              <a:t>KOMPARATIF DUA SAMPEL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3917" y="4971172"/>
            <a:ext cx="696521" cy="70766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dirty="0">
                <a:latin typeface="Arial Rounded MT Bold" pitchFamily="34" charset="0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63917" y="4163497"/>
            <a:ext cx="696521" cy="748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2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63917" y="2551438"/>
            <a:ext cx="696521" cy="72324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4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63917" y="1733389"/>
            <a:ext cx="696521" cy="72324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5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3917" y="1017679"/>
            <a:ext cx="696521" cy="63985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6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63917" y="260648"/>
            <a:ext cx="696521" cy="688329"/>
          </a:xfrm>
          <a:prstGeom prst="rect">
            <a:avLst/>
          </a:prstGeom>
          <a:solidFill>
            <a:schemeClr val="bg2">
              <a:lumMod val="1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7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63917" y="3355822"/>
            <a:ext cx="696521" cy="7481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3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91" name="Pentagon 90"/>
          <p:cNvSpPr/>
          <p:nvPr/>
        </p:nvSpPr>
        <p:spPr>
          <a:xfrm>
            <a:off x="1691680" y="2551438"/>
            <a:ext cx="5623520" cy="733546"/>
          </a:xfrm>
          <a:prstGeom prst="homePlat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>
                <a:latin typeface="Arial Rounded MT Bold" pitchFamily="34" charset="0"/>
              </a:rPr>
              <a:t>KORELSI DAN REGRESI SEDERHANA </a:t>
            </a:r>
            <a:endParaRPr lang="id-ID" sz="1650" dirty="0">
              <a:latin typeface="Arial Rounded MT Bold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990194" y="44624"/>
            <a:ext cx="696521" cy="6120680"/>
            <a:chOff x="696214" y="500042"/>
            <a:chExt cx="714380" cy="585791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4" name="Flowchart: Magnetic Disk 93"/>
            <p:cNvSpPr/>
            <p:nvPr/>
          </p:nvSpPr>
          <p:spPr>
            <a:xfrm>
              <a:off x="875358" y="585789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5" name="Flowchart: Magnetic Disk 94"/>
            <p:cNvSpPr/>
            <p:nvPr/>
          </p:nvSpPr>
          <p:spPr>
            <a:xfrm>
              <a:off x="875358" y="564357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6" name="Flowchart: Magnetic Disk 95"/>
            <p:cNvSpPr/>
            <p:nvPr/>
          </p:nvSpPr>
          <p:spPr>
            <a:xfrm>
              <a:off x="875358" y="550070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7" name="Flowchart: Magnetic Disk 96"/>
            <p:cNvSpPr/>
            <p:nvPr/>
          </p:nvSpPr>
          <p:spPr>
            <a:xfrm>
              <a:off x="875358" y="528638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8" name="Flowchart: Magnetic Disk 97"/>
            <p:cNvSpPr/>
            <p:nvPr/>
          </p:nvSpPr>
          <p:spPr>
            <a:xfrm>
              <a:off x="875358" y="500063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99" name="Flowchart: Magnetic Disk 98"/>
            <p:cNvSpPr/>
            <p:nvPr/>
          </p:nvSpPr>
          <p:spPr>
            <a:xfrm>
              <a:off x="875358" y="478632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0" name="Flowchart: Magnetic Disk 99"/>
            <p:cNvSpPr/>
            <p:nvPr/>
          </p:nvSpPr>
          <p:spPr>
            <a:xfrm>
              <a:off x="875358" y="464344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1" name="Flowchart: Magnetic Disk 100"/>
            <p:cNvSpPr/>
            <p:nvPr/>
          </p:nvSpPr>
          <p:spPr>
            <a:xfrm>
              <a:off x="875358" y="442913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2" name="Flowchart: Magnetic Disk 101"/>
            <p:cNvSpPr/>
            <p:nvPr/>
          </p:nvSpPr>
          <p:spPr>
            <a:xfrm>
              <a:off x="875358" y="421481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3" name="Flowchart: Magnetic Disk 102"/>
            <p:cNvSpPr/>
            <p:nvPr/>
          </p:nvSpPr>
          <p:spPr>
            <a:xfrm>
              <a:off x="875358" y="4000504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4" name="Flowchart: Magnetic Disk 103"/>
            <p:cNvSpPr/>
            <p:nvPr/>
          </p:nvSpPr>
          <p:spPr>
            <a:xfrm>
              <a:off x="875358" y="385762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5" name="Flowchart: Magnetic Disk 104"/>
            <p:cNvSpPr/>
            <p:nvPr/>
          </p:nvSpPr>
          <p:spPr>
            <a:xfrm>
              <a:off x="875358" y="3643314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6" name="Flowchart: Magnetic Disk 105"/>
            <p:cNvSpPr/>
            <p:nvPr/>
          </p:nvSpPr>
          <p:spPr>
            <a:xfrm>
              <a:off x="875358" y="335756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7" name="Flowchart: Magnetic Disk 106"/>
            <p:cNvSpPr/>
            <p:nvPr/>
          </p:nvSpPr>
          <p:spPr>
            <a:xfrm>
              <a:off x="875358" y="314324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8" name="Flowchart: Magnetic Disk 107"/>
            <p:cNvSpPr/>
            <p:nvPr/>
          </p:nvSpPr>
          <p:spPr>
            <a:xfrm>
              <a:off x="875358" y="300037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09" name="Flowchart: Magnetic Disk 108"/>
            <p:cNvSpPr/>
            <p:nvPr/>
          </p:nvSpPr>
          <p:spPr>
            <a:xfrm>
              <a:off x="875358" y="278605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0" name="Flowchart: Magnetic Disk 109"/>
            <p:cNvSpPr/>
            <p:nvPr/>
          </p:nvSpPr>
          <p:spPr>
            <a:xfrm>
              <a:off x="875358" y="2714620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1" name="Flowchart: Magnetic Disk 110"/>
            <p:cNvSpPr/>
            <p:nvPr/>
          </p:nvSpPr>
          <p:spPr>
            <a:xfrm>
              <a:off x="875358" y="250030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2" name="Flowchart: Magnetic Disk 111"/>
            <p:cNvSpPr/>
            <p:nvPr/>
          </p:nvSpPr>
          <p:spPr>
            <a:xfrm>
              <a:off x="875358" y="2357430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3" name="Flowchart: Magnetic Disk 112"/>
            <p:cNvSpPr/>
            <p:nvPr/>
          </p:nvSpPr>
          <p:spPr>
            <a:xfrm>
              <a:off x="875358" y="214311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4" name="Flowchart: Magnetic Disk 113"/>
            <p:cNvSpPr/>
            <p:nvPr/>
          </p:nvSpPr>
          <p:spPr>
            <a:xfrm>
              <a:off x="875358" y="192880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5" name="Flowchart: Magnetic Disk 114"/>
            <p:cNvSpPr/>
            <p:nvPr/>
          </p:nvSpPr>
          <p:spPr>
            <a:xfrm>
              <a:off x="875358" y="171448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6" name="Flowchart: Magnetic Disk 115"/>
            <p:cNvSpPr/>
            <p:nvPr/>
          </p:nvSpPr>
          <p:spPr>
            <a:xfrm>
              <a:off x="875358" y="157161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7" name="Flowchart: Magnetic Disk 116"/>
            <p:cNvSpPr/>
            <p:nvPr/>
          </p:nvSpPr>
          <p:spPr>
            <a:xfrm>
              <a:off x="875358" y="1357298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8" name="Flowchart: Magnetic Disk 117"/>
            <p:cNvSpPr/>
            <p:nvPr/>
          </p:nvSpPr>
          <p:spPr>
            <a:xfrm>
              <a:off x="875358" y="107154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19" name="Flowchart: Magnetic Disk 118"/>
            <p:cNvSpPr/>
            <p:nvPr/>
          </p:nvSpPr>
          <p:spPr>
            <a:xfrm>
              <a:off x="875358" y="85723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20" name="Flowchart: Magnetic Disk 119"/>
            <p:cNvSpPr/>
            <p:nvPr/>
          </p:nvSpPr>
          <p:spPr>
            <a:xfrm>
              <a:off x="875358" y="714356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21" name="Flowchart: Magnetic Disk 120"/>
            <p:cNvSpPr/>
            <p:nvPr/>
          </p:nvSpPr>
          <p:spPr>
            <a:xfrm>
              <a:off x="875358" y="500042"/>
              <a:ext cx="357190" cy="357190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  <p:sp>
          <p:nvSpPr>
            <p:cNvPr id="122" name="Flowchart: Magnetic Disk 121"/>
            <p:cNvSpPr/>
            <p:nvPr/>
          </p:nvSpPr>
          <p:spPr>
            <a:xfrm>
              <a:off x="696214" y="6072206"/>
              <a:ext cx="714380" cy="285752"/>
            </a:xfrm>
            <a:prstGeom prst="flowChartMagneticDisk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11B12B0-00FB-44B3-BBF4-9FF00AECD98C}"/>
              </a:ext>
            </a:extLst>
          </p:cNvPr>
          <p:cNvSpPr/>
          <p:nvPr/>
        </p:nvSpPr>
        <p:spPr>
          <a:xfrm>
            <a:off x="7398701" y="4965171"/>
            <a:ext cx="696521" cy="696077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dirty="0">
                <a:latin typeface="Arial Rounded MT Bold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9E2DC50-195E-4D9E-A5B3-CBAECEC0AD6E}"/>
              </a:ext>
            </a:extLst>
          </p:cNvPr>
          <p:cNvSpPr/>
          <p:nvPr/>
        </p:nvSpPr>
        <p:spPr>
          <a:xfrm>
            <a:off x="7398701" y="4170727"/>
            <a:ext cx="696521" cy="7358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2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3FF5B97-44D6-4540-9D11-5CE9054559B1}"/>
              </a:ext>
            </a:extLst>
          </p:cNvPr>
          <p:cNvSpPr/>
          <p:nvPr/>
        </p:nvSpPr>
        <p:spPr>
          <a:xfrm>
            <a:off x="7398701" y="2560575"/>
            <a:ext cx="696521" cy="735895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4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A6053A6-E677-4EA7-B6F5-0A2C60DBDC63}"/>
              </a:ext>
            </a:extLst>
          </p:cNvPr>
          <p:cNvSpPr/>
          <p:nvPr/>
        </p:nvSpPr>
        <p:spPr>
          <a:xfrm>
            <a:off x="7395213" y="1745236"/>
            <a:ext cx="696521" cy="71139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5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911382A-5609-49AF-809F-A60126B53DD7}"/>
              </a:ext>
            </a:extLst>
          </p:cNvPr>
          <p:cNvSpPr/>
          <p:nvPr/>
        </p:nvSpPr>
        <p:spPr>
          <a:xfrm>
            <a:off x="7398701" y="1052736"/>
            <a:ext cx="696521" cy="62937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6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2420532-F7A2-4F90-AD50-7C147CC8FA17}"/>
              </a:ext>
            </a:extLst>
          </p:cNvPr>
          <p:cNvSpPr/>
          <p:nvPr/>
        </p:nvSpPr>
        <p:spPr>
          <a:xfrm>
            <a:off x="7395214" y="234221"/>
            <a:ext cx="696521" cy="739477"/>
          </a:xfrm>
          <a:prstGeom prst="rect">
            <a:avLst/>
          </a:prstGeom>
          <a:solidFill>
            <a:schemeClr val="bg2">
              <a:lumMod val="1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7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C189B59-FC86-4243-8805-D9E68F13E090}"/>
              </a:ext>
            </a:extLst>
          </p:cNvPr>
          <p:cNvSpPr/>
          <p:nvPr/>
        </p:nvSpPr>
        <p:spPr>
          <a:xfrm>
            <a:off x="7398701" y="3376282"/>
            <a:ext cx="696521" cy="73589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atin typeface="Arial Rounded MT Bold" pitchFamily="34" charset="0"/>
              </a:rPr>
              <a:t>3</a:t>
            </a:r>
            <a:endParaRPr lang="id-ID" sz="2700" dirty="0">
              <a:latin typeface="Arial Rounded MT Bol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91741C-86D8-45FD-AD32-7DB901E1553B}"/>
              </a:ext>
            </a:extLst>
          </p:cNvPr>
          <p:cNvSpPr txBox="1"/>
          <p:nvPr/>
        </p:nvSpPr>
        <p:spPr>
          <a:xfrm>
            <a:off x="2271191" y="6016019"/>
            <a:ext cx="44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latin typeface="Arial Rounded MT Bold" panose="020F0704030504030204" pitchFamily="34" charset="0"/>
              </a:rPr>
              <a:t>JUDUL PENELITIAN KUANTITATIF</a:t>
            </a:r>
          </a:p>
        </p:txBody>
      </p:sp>
    </p:spTree>
    <p:extLst>
      <p:ext uri="{BB962C8B-B14F-4D97-AF65-F5344CB8AC3E}">
        <p14:creationId xmlns:p14="http://schemas.microsoft.com/office/powerpoint/2010/main" val="18998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6" grpId="0" animBg="1"/>
      <p:bldP spid="79" grpId="0" animBg="1"/>
      <p:bldP spid="82" grpId="0" animBg="1"/>
      <p:bldP spid="85" grpId="0" animBg="1"/>
      <p:bldP spid="88" grpId="0" animBg="1"/>
      <p:bldP spid="31" grpId="0" animBg="1"/>
      <p:bldP spid="75" grpId="0" animBg="1"/>
      <p:bldP spid="78" grpId="0" animBg="1"/>
      <p:bldP spid="81" grpId="0" animBg="1"/>
      <p:bldP spid="84" grpId="0" animBg="1"/>
      <p:bldP spid="87" grpId="0" animBg="1"/>
      <p:bldP spid="90" grpId="0" animBg="1"/>
      <p:bldP spid="9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97C039-5D08-4908-8A32-7061F73C1390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196752"/>
          <a:ext cx="7920880" cy="5106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83421608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194193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8572641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02445513"/>
                    </a:ext>
                  </a:extLst>
                </a:gridCol>
              </a:tblGrid>
              <a:tr h="552645">
                <a:tc rowSpan="2">
                  <a:txBody>
                    <a:bodyPr/>
                    <a:lstStyle/>
                    <a:p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Level </a:t>
                      </a:r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Hipotesis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Level </a:t>
                      </a:r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Keilmuan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20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D" sz="20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86094"/>
                  </a:ext>
                </a:extLst>
              </a:tr>
              <a:tr h="552645">
                <a:tc vMerge="1">
                  <a:txBody>
                    <a:bodyPr/>
                    <a:lstStyle/>
                    <a:p>
                      <a:endParaRPr lang="en-ID" sz="20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Aplikasi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Inovasi</a:t>
                      </a:r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Invensi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71943"/>
                  </a:ext>
                </a:extLst>
              </a:tr>
              <a:tr h="794442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Deskriptif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226606"/>
                  </a:ext>
                </a:extLst>
              </a:tr>
              <a:tr h="794442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Komparatif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677457"/>
                  </a:ext>
                </a:extLst>
              </a:tr>
              <a:tr h="794442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Asosiatif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512671"/>
                  </a:ext>
                </a:extLst>
              </a:tr>
              <a:tr h="794442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Komparatif</a:t>
                      </a:r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Asosiatif</a:t>
                      </a:r>
                      <a:endParaRPr lang="en-ID" sz="2400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866146"/>
                  </a:ext>
                </a:extLst>
              </a:tr>
              <a:tr h="794442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Arial Rounded MT Bold" panose="020F0704030504030204" pitchFamily="34" charset="0"/>
                        </a:rPr>
                        <a:t>Struktural</a:t>
                      </a:r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>
                          <a:latin typeface="Arial Rounded MT Bold" panose="020F07040305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1858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9653BA-DD63-41FF-86EE-23EC6F8A9FD1}"/>
              </a:ext>
            </a:extLst>
          </p:cNvPr>
          <p:cNvSpPr txBox="1"/>
          <p:nvPr/>
        </p:nvSpPr>
        <p:spPr>
          <a:xfrm>
            <a:off x="2483768" y="52910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itchFamily="34" charset="0"/>
              </a:rPr>
              <a:t>LEVEL PENELITIAN KUANTITATIF</a:t>
            </a:r>
          </a:p>
        </p:txBody>
      </p:sp>
    </p:spTree>
    <p:extLst>
      <p:ext uri="{BB962C8B-B14F-4D97-AF65-F5344CB8AC3E}">
        <p14:creationId xmlns:p14="http://schemas.microsoft.com/office/powerpoint/2010/main" val="352757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unched Tape 26"/>
          <p:cNvSpPr/>
          <p:nvPr/>
        </p:nvSpPr>
        <p:spPr>
          <a:xfrm>
            <a:off x="4407464" y="2142546"/>
            <a:ext cx="2571768" cy="1214446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SEMETRIS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owchart: Punched Tape 27"/>
          <p:cNvSpPr/>
          <p:nvPr/>
        </p:nvSpPr>
        <p:spPr>
          <a:xfrm>
            <a:off x="2032831" y="777151"/>
            <a:ext cx="3219840" cy="1214446"/>
          </a:xfrm>
          <a:prstGeom prst="flowChartPunchedTape">
            <a:avLst/>
          </a:prstGeom>
          <a:solidFill>
            <a:srgbClr val="7030A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KAUSAL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Punched Tape 28"/>
          <p:cNvSpPr/>
          <p:nvPr/>
        </p:nvSpPr>
        <p:spPr>
          <a:xfrm>
            <a:off x="4351353" y="469196"/>
            <a:ext cx="2571768" cy="1214446"/>
          </a:xfrm>
          <a:prstGeom prst="flowChartPunchedTape">
            <a:avLst/>
          </a:prstGeom>
          <a:solidFill>
            <a:schemeClr val="bg2">
              <a:lumMod val="1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RESPROCAL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700" name="TextBox 29"/>
          <p:cNvSpPr txBox="1">
            <a:spLocks noChangeArrowheads="1"/>
          </p:cNvSpPr>
          <p:nvPr/>
        </p:nvSpPr>
        <p:spPr bwMode="auto">
          <a:xfrm>
            <a:off x="381270" y="5642993"/>
            <a:ext cx="349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ASOSIATIF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080206" y="714375"/>
            <a:ext cx="938213" cy="5761038"/>
            <a:chOff x="3562340" y="714356"/>
            <a:chExt cx="938222" cy="5760739"/>
          </a:xfrm>
        </p:grpSpPr>
        <p:sp>
          <p:nvSpPr>
            <p:cNvPr id="25" name="Flowchart: Magnetic Disk 24"/>
            <p:cNvSpPr/>
            <p:nvPr/>
          </p:nvSpPr>
          <p:spPr bwMode="auto">
            <a:xfrm>
              <a:off x="3571876" y="6081767"/>
              <a:ext cx="928686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lowchart: Magnetic Disk 3"/>
            <p:cNvSpPr/>
            <p:nvPr/>
          </p:nvSpPr>
          <p:spPr bwMode="auto">
            <a:xfrm>
              <a:off x="3786188" y="857250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Magnetic Disk 4"/>
            <p:cNvSpPr/>
            <p:nvPr/>
          </p:nvSpPr>
          <p:spPr bwMode="auto">
            <a:xfrm>
              <a:off x="3786188" y="1119469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lowchart: Magnetic Disk 5"/>
            <p:cNvSpPr/>
            <p:nvPr/>
          </p:nvSpPr>
          <p:spPr bwMode="auto">
            <a:xfrm>
              <a:off x="3786188" y="1381687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lowchart: Magnetic Disk 6"/>
            <p:cNvSpPr/>
            <p:nvPr/>
          </p:nvSpPr>
          <p:spPr bwMode="auto">
            <a:xfrm>
              <a:off x="3786188" y="1643906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>
              <a:off x="3786188" y="1840570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3786188" y="2102789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>
              <a:off x="3786188" y="2365007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Magnetic Disk 10"/>
            <p:cNvSpPr/>
            <p:nvPr/>
          </p:nvSpPr>
          <p:spPr bwMode="auto">
            <a:xfrm>
              <a:off x="3786188" y="2627226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3786188" y="2889445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3786188" y="3151663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>
              <a:off x="3786188" y="3413882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Magnetic Disk 14"/>
            <p:cNvSpPr/>
            <p:nvPr/>
          </p:nvSpPr>
          <p:spPr bwMode="auto">
            <a:xfrm>
              <a:off x="3786188" y="3676101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lowchart: Magnetic Disk 15"/>
            <p:cNvSpPr/>
            <p:nvPr/>
          </p:nvSpPr>
          <p:spPr bwMode="auto">
            <a:xfrm>
              <a:off x="3786188" y="3872765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Magnetic Disk 16"/>
            <p:cNvSpPr/>
            <p:nvPr/>
          </p:nvSpPr>
          <p:spPr bwMode="auto">
            <a:xfrm>
              <a:off x="3786188" y="4134984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Magnetic Disk 17"/>
            <p:cNvSpPr/>
            <p:nvPr/>
          </p:nvSpPr>
          <p:spPr bwMode="auto">
            <a:xfrm>
              <a:off x="3786188" y="4397202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Magnetic Disk 18"/>
            <p:cNvSpPr/>
            <p:nvPr/>
          </p:nvSpPr>
          <p:spPr bwMode="auto">
            <a:xfrm>
              <a:off x="3786188" y="4659421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Magnetic Disk 19"/>
            <p:cNvSpPr/>
            <p:nvPr/>
          </p:nvSpPr>
          <p:spPr bwMode="auto">
            <a:xfrm>
              <a:off x="3786188" y="4790508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lowchart: Magnetic Disk 20"/>
            <p:cNvSpPr/>
            <p:nvPr/>
          </p:nvSpPr>
          <p:spPr bwMode="auto">
            <a:xfrm>
              <a:off x="3786188" y="5052727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lowchart: Magnetic Disk 21"/>
            <p:cNvSpPr/>
            <p:nvPr/>
          </p:nvSpPr>
          <p:spPr bwMode="auto">
            <a:xfrm>
              <a:off x="3786188" y="5249391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lowchart: Magnetic Disk 22"/>
            <p:cNvSpPr/>
            <p:nvPr/>
          </p:nvSpPr>
          <p:spPr bwMode="auto">
            <a:xfrm>
              <a:off x="3786188" y="5511610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lowchart: Magnetic Disk 23"/>
            <p:cNvSpPr/>
            <p:nvPr/>
          </p:nvSpPr>
          <p:spPr bwMode="auto">
            <a:xfrm>
              <a:off x="3786188" y="5773828"/>
              <a:ext cx="500062" cy="393328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Magnetic Disk 29"/>
            <p:cNvSpPr/>
            <p:nvPr/>
          </p:nvSpPr>
          <p:spPr bwMode="auto">
            <a:xfrm>
              <a:off x="3562340" y="714356"/>
              <a:ext cx="938222" cy="25045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CA90F6-79C9-4531-96DE-56CE4A980D74}"/>
              </a:ext>
            </a:extLst>
          </p:cNvPr>
          <p:cNvSpPr/>
          <p:nvPr/>
        </p:nvSpPr>
        <p:spPr>
          <a:xfrm>
            <a:off x="5771697" y="4115230"/>
            <a:ext cx="823056" cy="726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E6050F-E473-441C-9E9E-0B4FBAFAFB2E}"/>
              </a:ext>
            </a:extLst>
          </p:cNvPr>
          <p:cNvSpPr/>
          <p:nvPr/>
        </p:nvSpPr>
        <p:spPr>
          <a:xfrm>
            <a:off x="7427881" y="4085175"/>
            <a:ext cx="823056" cy="726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114689" name="Straight Connector 114688">
            <a:extLst>
              <a:ext uri="{FF2B5EF4-FFF2-40B4-BE49-F238E27FC236}">
                <a16:creationId xmlns:a16="http://schemas.microsoft.com/office/drawing/2014/main" id="{AA01A2C9-9D16-469D-BE9B-9B475DEAE0C3}"/>
              </a:ext>
            </a:extLst>
          </p:cNvPr>
          <p:cNvCxnSpPr/>
          <p:nvPr/>
        </p:nvCxnSpPr>
        <p:spPr>
          <a:xfrm>
            <a:off x="6709787" y="4414315"/>
            <a:ext cx="6480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2071B45-95D6-4A3E-B7A6-EFE39972EE38}"/>
              </a:ext>
            </a:extLst>
          </p:cNvPr>
          <p:cNvSpPr/>
          <p:nvPr/>
        </p:nvSpPr>
        <p:spPr>
          <a:xfrm>
            <a:off x="6707801" y="422975"/>
            <a:ext cx="823056" cy="7265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1576FF-6E1D-4A98-AA32-BD215C7E9EFA}"/>
              </a:ext>
            </a:extLst>
          </p:cNvPr>
          <p:cNvSpPr/>
          <p:nvPr/>
        </p:nvSpPr>
        <p:spPr>
          <a:xfrm>
            <a:off x="8363985" y="392920"/>
            <a:ext cx="823056" cy="7265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6DA1F1-3A95-4DFC-A3A4-F677CE833276}"/>
              </a:ext>
            </a:extLst>
          </p:cNvPr>
          <p:cNvCxnSpPr/>
          <p:nvPr/>
        </p:nvCxnSpPr>
        <p:spPr>
          <a:xfrm>
            <a:off x="2330840" y="2750017"/>
            <a:ext cx="648072" cy="0"/>
          </a:xfrm>
          <a:prstGeom prst="line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D9D92DF-9073-468D-9993-ED814B0AE806}"/>
              </a:ext>
            </a:extLst>
          </p:cNvPr>
          <p:cNvSpPr/>
          <p:nvPr/>
        </p:nvSpPr>
        <p:spPr>
          <a:xfrm>
            <a:off x="1383023" y="2382919"/>
            <a:ext cx="823056" cy="7265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7230C1-5936-48E3-A711-6AAA969131E2}"/>
              </a:ext>
            </a:extLst>
          </p:cNvPr>
          <p:cNvSpPr/>
          <p:nvPr/>
        </p:nvSpPr>
        <p:spPr>
          <a:xfrm>
            <a:off x="3039207" y="2352864"/>
            <a:ext cx="823056" cy="7265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EBD088-5752-4B74-8899-C8074293F572}"/>
              </a:ext>
            </a:extLst>
          </p:cNvPr>
          <p:cNvCxnSpPr/>
          <p:nvPr/>
        </p:nvCxnSpPr>
        <p:spPr>
          <a:xfrm>
            <a:off x="7602865" y="804349"/>
            <a:ext cx="648072" cy="0"/>
          </a:xfrm>
          <a:prstGeom prst="line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0" name="TextBox 114689">
            <a:extLst>
              <a:ext uri="{FF2B5EF4-FFF2-40B4-BE49-F238E27FC236}">
                <a16:creationId xmlns:a16="http://schemas.microsoft.com/office/drawing/2014/main" id="{6C4174A7-809B-41B7-913C-4EE0EEBCA82D}"/>
              </a:ext>
            </a:extLst>
          </p:cNvPr>
          <p:cNvSpPr txBox="1"/>
          <p:nvPr/>
        </p:nvSpPr>
        <p:spPr>
          <a:xfrm>
            <a:off x="1264675" y="3552277"/>
            <a:ext cx="252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PENGARUH X THD 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0A1F13-9EE8-48BE-8B5F-C9061C151931}"/>
              </a:ext>
            </a:extLst>
          </p:cNvPr>
          <p:cNvSpPr txBox="1"/>
          <p:nvPr/>
        </p:nvSpPr>
        <p:spPr>
          <a:xfrm>
            <a:off x="5269646" y="5142546"/>
            <a:ext cx="341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HUBUNGAN  X DENGAN  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F88C0B-3997-4BD9-95D5-1F3B2F5BB02F}"/>
              </a:ext>
            </a:extLst>
          </p:cNvPr>
          <p:cNvSpPr txBox="1"/>
          <p:nvPr/>
        </p:nvSpPr>
        <p:spPr>
          <a:xfrm>
            <a:off x="6539163" y="1397135"/>
            <a:ext cx="242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HUBUNGAN  RESIPROCAL X DENGAN  Y</a:t>
            </a:r>
          </a:p>
        </p:txBody>
      </p:sp>
    </p:spTree>
    <p:extLst>
      <p:ext uri="{BB962C8B-B14F-4D97-AF65-F5344CB8AC3E}">
        <p14:creationId xmlns:p14="http://schemas.microsoft.com/office/powerpoint/2010/main" val="11839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6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114690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3668" y="2162539"/>
            <a:ext cx="1368152" cy="129614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64088" y="2204864"/>
            <a:ext cx="1368152" cy="129614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9832" y="2810611"/>
            <a:ext cx="208823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77115D-9DC9-4225-89B3-2997C17EBE11}"/>
              </a:ext>
            </a:extLst>
          </p:cNvPr>
          <p:cNvSpPr txBox="1"/>
          <p:nvPr/>
        </p:nvSpPr>
        <p:spPr>
          <a:xfrm>
            <a:off x="2483768" y="45811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MONOVARIABEL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1D2FD-A609-4FA6-A8A8-4AEFFA37BE48}"/>
              </a:ext>
            </a:extLst>
          </p:cNvPr>
          <p:cNvSpPr txBox="1"/>
          <p:nvPr/>
        </p:nvSpPr>
        <p:spPr>
          <a:xfrm>
            <a:off x="1763688" y="83148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PENGARUH X1 TERHADAP Y</a:t>
            </a:r>
          </a:p>
        </p:txBody>
      </p:sp>
    </p:spTree>
    <p:extLst>
      <p:ext uri="{BB962C8B-B14F-4D97-AF65-F5344CB8AC3E}">
        <p14:creationId xmlns:p14="http://schemas.microsoft.com/office/powerpoint/2010/main" val="338114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13489" y="1274681"/>
            <a:ext cx="6769290" cy="86042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	MULTIVARIABEL ( 2  V </a:t>
            </a:r>
            <a:r>
              <a:rPr lang="en-US" dirty="0" err="1"/>
              <a:t>Indepeden</a:t>
            </a:r>
            <a:r>
              <a:rPr lang="en-US" dirty="0"/>
              <a:t>)</a:t>
            </a:r>
            <a:endParaRPr lang="en-US" sz="2400" dirty="0">
              <a:latin typeface="Arial Rounded MT Bol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053008" y="2869831"/>
            <a:ext cx="1225550" cy="115093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053008" y="4454156"/>
            <a:ext cx="1225550" cy="115093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220072" y="3660407"/>
            <a:ext cx="1225550" cy="115093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Y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278558" y="3228606"/>
            <a:ext cx="1727200" cy="865187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278558" y="4165231"/>
            <a:ext cx="1727200" cy="1008062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273428" y="-12700"/>
            <a:ext cx="2159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273428" y="-12700"/>
            <a:ext cx="2159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-12700" y="4143380"/>
            <a:ext cx="0" cy="129540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489328" y="-12700"/>
            <a:ext cx="1439862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19630" y="3374651"/>
            <a:ext cx="357188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19630" y="5017714"/>
            <a:ext cx="357188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98892" y="4195389"/>
            <a:ext cx="1643063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>
            <a:grpSpLocks/>
          </p:cNvGrpSpPr>
          <p:nvPr/>
        </p:nvGrpSpPr>
        <p:grpSpPr bwMode="auto">
          <a:xfrm flipH="1">
            <a:off x="3291255" y="3374651"/>
            <a:ext cx="357188" cy="1644650"/>
            <a:chOff x="3929058" y="3999710"/>
            <a:chExt cx="357984" cy="164466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29058" y="3999710"/>
              <a:ext cx="357984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929058" y="5642785"/>
              <a:ext cx="357984" cy="158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109111" y="4821246"/>
              <a:ext cx="1641487" cy="159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3648443" y="4160464"/>
            <a:ext cx="1571625" cy="158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91255" y="3088901"/>
            <a:ext cx="1928813" cy="10001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19818" y="4303339"/>
            <a:ext cx="2071687" cy="10715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56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5103" y="1628800"/>
            <a:ext cx="1225550" cy="11509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5103" y="3284984"/>
            <a:ext cx="1225550" cy="11509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098" y="5013176"/>
            <a:ext cx="1225550" cy="11509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3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4088" y="3284984"/>
            <a:ext cx="1225550" cy="11509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Y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0653" y="2204268"/>
            <a:ext cx="2703435" cy="16561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660653" y="3860452"/>
            <a:ext cx="2559419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0653" y="3860453"/>
            <a:ext cx="2703435" cy="17281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6"/>
          <p:cNvGrpSpPr>
            <a:grpSpLocks/>
          </p:cNvGrpSpPr>
          <p:nvPr/>
        </p:nvGrpSpPr>
        <p:grpSpPr bwMode="auto">
          <a:xfrm flipH="1">
            <a:off x="2675774" y="2462658"/>
            <a:ext cx="357188" cy="2694533"/>
            <a:chOff x="3929058" y="3999710"/>
            <a:chExt cx="357984" cy="1644662"/>
          </a:xfrm>
          <a:solidFill>
            <a:schemeClr val="tx1">
              <a:lumMod val="85000"/>
              <a:lumOff val="1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>
              <a:off x="3929058" y="3999710"/>
              <a:ext cx="357984" cy="1588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9058" y="5642785"/>
              <a:ext cx="357984" cy="1587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09111" y="4821246"/>
              <a:ext cx="1641487" cy="1592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059832" y="3645024"/>
            <a:ext cx="2232000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299158-4F31-4C0F-AFE3-7EC16A139FD8}"/>
              </a:ext>
            </a:extLst>
          </p:cNvPr>
          <p:cNvSpPr/>
          <p:nvPr/>
        </p:nvSpPr>
        <p:spPr>
          <a:xfrm>
            <a:off x="2854368" y="753020"/>
            <a:ext cx="5516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MULTIVARIABEL ( 3  V INDEPEDEN)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PEMBUKTIAN TEORI YANG SUDAH ADA,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  VARIABEL SUDAH DIKENAL SEMUA</a:t>
            </a:r>
          </a:p>
        </p:txBody>
      </p:sp>
    </p:spTree>
    <p:extLst>
      <p:ext uri="{BB962C8B-B14F-4D97-AF65-F5344CB8AC3E}">
        <p14:creationId xmlns:p14="http://schemas.microsoft.com/office/powerpoint/2010/main" val="32268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5103" y="1628800"/>
            <a:ext cx="1225550" cy="11509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5103" y="3284984"/>
            <a:ext cx="1225550" cy="1150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098" y="5013176"/>
            <a:ext cx="1225550" cy="11509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4088" y="3284984"/>
            <a:ext cx="1225550" cy="11509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Y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0653" y="2204268"/>
            <a:ext cx="2703435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660653" y="3860452"/>
            <a:ext cx="2559419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0653" y="3860453"/>
            <a:ext cx="2703435" cy="17281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6"/>
          <p:cNvGrpSpPr>
            <a:grpSpLocks/>
          </p:cNvGrpSpPr>
          <p:nvPr/>
        </p:nvGrpSpPr>
        <p:grpSpPr bwMode="auto">
          <a:xfrm flipH="1">
            <a:off x="2675774" y="2462658"/>
            <a:ext cx="357188" cy="2694533"/>
            <a:chOff x="3929058" y="3999710"/>
            <a:chExt cx="357984" cy="16446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929058" y="3999710"/>
              <a:ext cx="357984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9058" y="5642785"/>
              <a:ext cx="357984" cy="158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09111" y="4821246"/>
              <a:ext cx="1641487" cy="159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059832" y="3645024"/>
            <a:ext cx="2232000" cy="72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11760" y="3264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MUTI VARIABEL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1B62D-A08C-4E73-A3FF-524180BF1AFC}"/>
              </a:ext>
            </a:extLst>
          </p:cNvPr>
          <p:cNvSpPr txBox="1"/>
          <p:nvPr/>
        </p:nvSpPr>
        <p:spPr>
          <a:xfrm>
            <a:off x="4067944" y="516877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PEMBUKTIAN PENGEMBANGAN. ADA 1 VARIABEL YANG BELUM DIKENAL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D96BE-171F-4947-9B87-2F89FA374B9C}"/>
              </a:ext>
            </a:extLst>
          </p:cNvPr>
          <p:cNvCxnSpPr/>
          <p:nvPr/>
        </p:nvCxnSpPr>
        <p:spPr>
          <a:xfrm flipH="1">
            <a:off x="2519772" y="5729355"/>
            <a:ext cx="1080120" cy="144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5103" y="1628800"/>
            <a:ext cx="1225550" cy="11509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5103" y="3284984"/>
            <a:ext cx="1225550" cy="115093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098" y="5013176"/>
            <a:ext cx="1225550" cy="11509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4088" y="3284984"/>
            <a:ext cx="1225550" cy="1150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0653" y="2204268"/>
            <a:ext cx="2703435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660653" y="3860452"/>
            <a:ext cx="2559419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0653" y="3860453"/>
            <a:ext cx="2703435" cy="17281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6"/>
          <p:cNvGrpSpPr>
            <a:grpSpLocks/>
          </p:cNvGrpSpPr>
          <p:nvPr/>
        </p:nvGrpSpPr>
        <p:grpSpPr bwMode="auto">
          <a:xfrm flipH="1">
            <a:off x="2675774" y="2462658"/>
            <a:ext cx="357188" cy="2694533"/>
            <a:chOff x="3929058" y="3999710"/>
            <a:chExt cx="357984" cy="16446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929058" y="3999710"/>
              <a:ext cx="357984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9058" y="5642785"/>
              <a:ext cx="357984" cy="158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09111" y="4821246"/>
              <a:ext cx="1641487" cy="159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059832" y="3645024"/>
            <a:ext cx="2232000" cy="72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11760" y="3264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MUTI VARIABEL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1B62D-A08C-4E73-A3FF-524180BF1AFC}"/>
              </a:ext>
            </a:extLst>
          </p:cNvPr>
          <p:cNvSpPr txBox="1"/>
          <p:nvPr/>
        </p:nvSpPr>
        <p:spPr>
          <a:xfrm>
            <a:off x="4067944" y="516877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PEMBUKTIAN UNTUK MENCIPTAKAN IPTEK BARU. SEMUA VARIABEL BELM DIKENAL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D96BE-171F-4947-9B87-2F89FA374B9C}"/>
              </a:ext>
            </a:extLst>
          </p:cNvPr>
          <p:cNvCxnSpPr/>
          <p:nvPr/>
        </p:nvCxnSpPr>
        <p:spPr>
          <a:xfrm flipH="1">
            <a:off x="2824645" y="5695762"/>
            <a:ext cx="1080120" cy="144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90" y="2708347"/>
            <a:ext cx="1152525" cy="1008063"/>
            <a:chOff x="2073" y="2417"/>
            <a:chExt cx="1902" cy="1501"/>
          </a:xfrm>
        </p:grpSpPr>
        <p:sp>
          <p:nvSpPr>
            <p:cNvPr id="78596" name="Freeform 5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7" name="Freeform 6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8" name="Freeform 7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9" name="Freeform 8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0" name="Freeform 9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1" name="Freeform 10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2" name="Freeform 11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3" name="Freeform 12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4" name="Freeform 13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5" name="Freeform 14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6" name="Freeform 15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7" name="Freeform 16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8" name="Freeform 17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09" name="Freeform 18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0" name="Freeform 19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1" name="Freeform 20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2" name="Freeform 21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3" name="Freeform 22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4" name="Freeform 23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5" name="Freeform 24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6" name="Freeform 25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7" name="Freeform 26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8" name="Freeform 27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19" name="Freeform 28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0" name="Freeform 29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1" name="Freeform 30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2" name="Freeform 31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3" name="Freeform 32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4" name="Freeform 33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5" name="Freeform 34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6" name="Freeform 35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7" name="Freeform 36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8" name="Freeform 37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29" name="Freeform 38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0" name="Freeform 39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1" name="Freeform 40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2" name="Freeform 41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3" name="Freeform 42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4" name="Freeform 43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5" name="Freeform 44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6" name="Freeform 45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7" name="Freeform 46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8" name="Freeform 47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39" name="Freeform 48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0" name="Freeform 49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1" name="Freeform 50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2" name="Freeform 51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3" name="Freeform 52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4" name="Freeform 53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5" name="Freeform 54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6" name="Freeform 55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7" name="Freeform 56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8" name="Freeform 57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49" name="Freeform 58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0" name="Freeform 59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1" name="Freeform 60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2" name="Freeform 61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3" name="Freeform 62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4" name="Freeform 63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5" name="Line 64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6" name="Line 65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7" name="Line 66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658" name="Freeform 67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052638" y="2781372"/>
            <a:ext cx="1152525" cy="1008063"/>
            <a:chOff x="2073" y="2417"/>
            <a:chExt cx="1902" cy="1501"/>
          </a:xfrm>
        </p:grpSpPr>
        <p:sp>
          <p:nvSpPr>
            <p:cNvPr id="78533" name="Freeform 69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4" name="Freeform 70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5" name="Freeform 71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6" name="Freeform 72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7" name="Freeform 73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8" name="Freeform 74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9" name="Freeform 75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0" name="Freeform 76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1" name="Freeform 77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2" name="Freeform 78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3" name="Freeform 79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4" name="Freeform 80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5" name="Freeform 81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6" name="Freeform 82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7" name="Freeform 83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8" name="Freeform 84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49" name="Freeform 85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0" name="Freeform 86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1" name="Freeform 87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2" name="Freeform 88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3" name="Freeform 89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4" name="Freeform 90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5" name="Freeform 91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6" name="Freeform 92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7" name="Freeform 93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8" name="Freeform 94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59" name="Freeform 95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0" name="Freeform 96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1" name="Freeform 97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2" name="Freeform 98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3" name="Freeform 99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4" name="Freeform 100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5" name="Freeform 101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6" name="Freeform 102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7" name="Freeform 103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8" name="Freeform 104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69" name="Freeform 105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0" name="Freeform 106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1" name="Freeform 107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2" name="Freeform 108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3" name="Freeform 109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4" name="Freeform 110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5" name="Freeform 111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6" name="Freeform 112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7" name="Freeform 113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8" name="Freeform 114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79" name="Freeform 115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0" name="Freeform 116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1" name="Freeform 117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2" name="Freeform 118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3" name="Freeform 119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4" name="Freeform 120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5" name="Freeform 121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6" name="Freeform 122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7" name="Freeform 123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8" name="Freeform 124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89" name="Freeform 125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0" name="Freeform 126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1" name="Freeform 127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2" name="Line 128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3" name="Line 129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4" name="Line 130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95" name="Freeform 131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3130550" y="2779713"/>
            <a:ext cx="1152525" cy="1008062"/>
            <a:chOff x="2073" y="2417"/>
            <a:chExt cx="1902" cy="1501"/>
          </a:xfrm>
        </p:grpSpPr>
        <p:sp>
          <p:nvSpPr>
            <p:cNvPr id="78470" name="Freeform 133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1" name="Freeform 134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2" name="Freeform 135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3" name="Freeform 136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4" name="Freeform 137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5" name="Freeform 138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6" name="Freeform 139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7" name="Freeform 140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8" name="Freeform 141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79" name="Freeform 142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0" name="Freeform 143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1" name="Freeform 144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2" name="Freeform 145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3" name="Freeform 146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4" name="Freeform 147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5" name="Freeform 148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6" name="Freeform 149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7" name="Freeform 150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8" name="Freeform 151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89" name="Freeform 152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0" name="Freeform 153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1" name="Freeform 154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2" name="Freeform 155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3" name="Freeform 156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4" name="Freeform 157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5" name="Freeform 158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6" name="Freeform 159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7" name="Freeform 160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8" name="Freeform 161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99" name="Freeform 162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0" name="Freeform 163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1" name="Freeform 164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2" name="Freeform 165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3" name="Freeform 166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4" name="Freeform 167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5" name="Freeform 168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6" name="Freeform 169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7" name="Freeform 170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8" name="Freeform 171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09" name="Freeform 172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0" name="Freeform 173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1" name="Freeform 174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2" name="Freeform 175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3" name="Freeform 176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4" name="Freeform 177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5" name="Freeform 178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6" name="Freeform 179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7" name="Freeform 180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8" name="Freeform 181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19" name="Freeform 182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0" name="Freeform 183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1" name="Freeform 184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2" name="Freeform 185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3" name="Freeform 186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4" name="Freeform 187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5" name="Freeform 188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6" name="Freeform 189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7" name="Freeform 190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8" name="Freeform 191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29" name="Line 192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0" name="Line 193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1" name="Line 194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532" name="Freeform 195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4356101" y="2852738"/>
            <a:ext cx="1152525" cy="1008062"/>
            <a:chOff x="2073" y="2417"/>
            <a:chExt cx="1902" cy="1501"/>
          </a:xfrm>
        </p:grpSpPr>
        <p:sp>
          <p:nvSpPr>
            <p:cNvPr id="78407" name="Freeform 197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8" name="Freeform 198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9" name="Freeform 199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0" name="Freeform 200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1" name="Freeform 201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2" name="Freeform 202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3" name="Freeform 203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4" name="Freeform 204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5" name="Freeform 205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6" name="Freeform 206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7" name="Freeform 207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8" name="Freeform 208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19" name="Freeform 209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0" name="Freeform 210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1" name="Freeform 211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2" name="Freeform 212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3" name="Freeform 213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4" name="Freeform 214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5" name="Freeform 215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6" name="Freeform 216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7" name="Freeform 217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8" name="Freeform 218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29" name="Freeform 219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0" name="Freeform 220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1" name="Freeform 221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2" name="Freeform 222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3" name="Freeform 223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4" name="Freeform 224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5" name="Freeform 225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6" name="Freeform 226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7" name="Freeform 227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8" name="Freeform 228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39" name="Freeform 229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0" name="Freeform 230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1" name="Freeform 231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2" name="Freeform 232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3" name="Freeform 233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4" name="Freeform 234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5" name="Freeform 235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6" name="Freeform 236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7" name="Freeform 237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8" name="Freeform 238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49" name="Freeform 239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0" name="Freeform 240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1" name="Freeform 241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2" name="Freeform 242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3" name="Freeform 243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4" name="Freeform 244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5" name="Freeform 245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6" name="Freeform 246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7" name="Freeform 247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8" name="Freeform 248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59" name="Freeform 249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0" name="Freeform 250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1" name="Freeform 251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2" name="Freeform 252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3" name="Freeform 253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4" name="Freeform 254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5" name="Freeform 255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6" name="Line 256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7" name="Line 257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8" name="Line 258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69" name="Freeform 259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2197100" y="1412877"/>
            <a:ext cx="1152525" cy="1008063"/>
            <a:chOff x="2073" y="2417"/>
            <a:chExt cx="1902" cy="1501"/>
          </a:xfrm>
        </p:grpSpPr>
        <p:sp>
          <p:nvSpPr>
            <p:cNvPr id="78344" name="Freeform 261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5" name="Freeform 262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6" name="Freeform 263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7" name="Freeform 264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8" name="Freeform 265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9" name="Freeform 266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0" name="Freeform 267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1" name="Freeform 268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2" name="Freeform 269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3" name="Freeform 270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4" name="Freeform 271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5" name="Freeform 272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6" name="Freeform 273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7" name="Freeform 274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8" name="Freeform 275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59" name="Freeform 276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0" name="Freeform 277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1" name="Freeform 278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2" name="Freeform 279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3" name="Freeform 280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4" name="Freeform 281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5" name="Freeform 282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6" name="Freeform 283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7" name="Freeform 284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8" name="Freeform 285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69" name="Freeform 286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0" name="Freeform 287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1" name="Freeform 288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2" name="Freeform 289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3" name="Freeform 290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4" name="Freeform 291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5" name="Freeform 292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6" name="Freeform 293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7" name="Freeform 294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8" name="Freeform 295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79" name="Freeform 296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0" name="Freeform 297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1" name="Freeform 298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2" name="Freeform 299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3" name="Freeform 300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4" name="Freeform 301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5" name="Freeform 302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6" name="Freeform 303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7" name="Freeform 304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8" name="Freeform 305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89" name="Freeform 306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0" name="Freeform 307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1" name="Freeform 308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2" name="Freeform 309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3" name="Freeform 310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4" name="Freeform 311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5" name="Freeform 312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6" name="Freeform 313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7" name="Freeform 314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8" name="Freeform 315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99" name="Freeform 316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0" name="Freeform 317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1" name="Freeform 318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2" name="Freeform 319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3" name="Line 320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4" name="Line 321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5" name="Line 322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406" name="Freeform 323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oup 324"/>
          <p:cNvGrpSpPr>
            <a:grpSpLocks/>
          </p:cNvGrpSpPr>
          <p:nvPr/>
        </p:nvGrpSpPr>
        <p:grpSpPr bwMode="auto">
          <a:xfrm>
            <a:off x="3422651" y="1485900"/>
            <a:ext cx="1152525" cy="1008063"/>
            <a:chOff x="2073" y="2417"/>
            <a:chExt cx="1902" cy="1501"/>
          </a:xfrm>
        </p:grpSpPr>
        <p:sp>
          <p:nvSpPr>
            <p:cNvPr id="78281" name="Freeform 325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2" name="Freeform 326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3" name="Freeform 327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4" name="Freeform 328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5" name="Freeform 329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6" name="Freeform 330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7" name="Freeform 331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8" name="Freeform 332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9" name="Freeform 333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0" name="Freeform 334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1" name="Freeform 335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2" name="Freeform 336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3" name="Freeform 337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4" name="Freeform 338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5" name="Freeform 339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6" name="Freeform 340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7" name="Freeform 341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8" name="Freeform 342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99" name="Freeform 343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0" name="Freeform 344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1" name="Freeform 345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2" name="Freeform 346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3" name="Freeform 347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4" name="Freeform 348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5" name="Freeform 349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6" name="Freeform 350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7" name="Freeform 351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8" name="Freeform 352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09" name="Freeform 353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0" name="Freeform 354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1" name="Freeform 355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2" name="Freeform 356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3" name="Freeform 357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4" name="Freeform 358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5" name="Freeform 359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6" name="Freeform 360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7" name="Freeform 361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8" name="Freeform 362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19" name="Freeform 363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0" name="Freeform 364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1" name="Freeform 365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2" name="Freeform 366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3" name="Freeform 367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4" name="Freeform 368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5" name="Freeform 369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6" name="Freeform 370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7" name="Freeform 371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8" name="Freeform 372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29" name="Freeform 373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0" name="Freeform 374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1" name="Freeform 375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2" name="Freeform 376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3" name="Freeform 377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4" name="Freeform 378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5" name="Freeform 379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6" name="Freeform 380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7" name="Freeform 381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8" name="Freeform 382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39" name="Freeform 383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0" name="Line 384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1" name="Line 385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2" name="Line 386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343" name="Freeform 387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oup 388"/>
          <p:cNvGrpSpPr>
            <a:grpSpLocks/>
          </p:cNvGrpSpPr>
          <p:nvPr/>
        </p:nvGrpSpPr>
        <p:grpSpPr bwMode="auto">
          <a:xfrm>
            <a:off x="4500563" y="1484313"/>
            <a:ext cx="1152525" cy="1008062"/>
            <a:chOff x="2073" y="2417"/>
            <a:chExt cx="1902" cy="1501"/>
          </a:xfrm>
        </p:grpSpPr>
        <p:sp>
          <p:nvSpPr>
            <p:cNvPr id="78218" name="Freeform 389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9" name="Freeform 390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0" name="Freeform 391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1" name="Freeform 392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2" name="Freeform 393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3" name="Freeform 394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4" name="Freeform 395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5" name="Freeform 396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6" name="Freeform 397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7" name="Freeform 398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8" name="Freeform 399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29" name="Freeform 400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0" name="Freeform 401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1" name="Freeform 402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2" name="Freeform 403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3" name="Freeform 404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4" name="Freeform 405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5" name="Freeform 406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6" name="Freeform 407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7" name="Freeform 408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8" name="Freeform 409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39" name="Freeform 410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0" name="Freeform 411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1" name="Freeform 412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2" name="Freeform 413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3" name="Freeform 414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4" name="Freeform 415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5" name="Freeform 416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6" name="Freeform 417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7" name="Freeform 418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8" name="Freeform 419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49" name="Freeform 420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0" name="Freeform 421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1" name="Freeform 422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2" name="Freeform 423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3" name="Freeform 424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4" name="Freeform 425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5" name="Freeform 426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6" name="Freeform 427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7" name="Freeform 428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8" name="Freeform 429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59" name="Freeform 430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0" name="Freeform 431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1" name="Freeform 432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2" name="Freeform 433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3" name="Freeform 434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4" name="Freeform 435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5" name="Freeform 436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6" name="Freeform 437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7" name="Freeform 438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8" name="Freeform 439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69" name="Freeform 440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0" name="Freeform 441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1" name="Freeform 442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2" name="Freeform 443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3" name="Freeform 444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4" name="Freeform 445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5" name="Freeform 446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6" name="Freeform 447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7" name="Line 448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8" name="Line 449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79" name="Line 450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80" name="Freeform 451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" name="Group 452"/>
          <p:cNvGrpSpPr>
            <a:grpSpLocks/>
          </p:cNvGrpSpPr>
          <p:nvPr/>
        </p:nvGrpSpPr>
        <p:grpSpPr bwMode="auto">
          <a:xfrm>
            <a:off x="5726114" y="1557338"/>
            <a:ext cx="1152525" cy="1008062"/>
            <a:chOff x="2073" y="2417"/>
            <a:chExt cx="1902" cy="1501"/>
          </a:xfrm>
        </p:grpSpPr>
        <p:sp>
          <p:nvSpPr>
            <p:cNvPr id="78155" name="Freeform 453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6" name="Freeform 454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7" name="Freeform 455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8" name="Freeform 456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9" name="Freeform 457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0" name="Freeform 458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1" name="Freeform 459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2" name="Freeform 460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3" name="Freeform 461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4" name="Freeform 462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5" name="Freeform 463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6" name="Freeform 464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7" name="Freeform 465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8" name="Freeform 466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69" name="Freeform 467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0" name="Freeform 468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1" name="Freeform 469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2" name="Freeform 470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3" name="Freeform 471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4" name="Freeform 472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5" name="Freeform 473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6" name="Freeform 474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7" name="Freeform 475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8" name="Freeform 476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79" name="Freeform 477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0" name="Freeform 478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1" name="Freeform 479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2" name="Freeform 480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3" name="Freeform 481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4" name="Freeform 482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5" name="Freeform 483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6" name="Freeform 484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7" name="Freeform 485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8" name="Freeform 486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89" name="Freeform 487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0" name="Freeform 488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1" name="Freeform 489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2" name="Freeform 490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3" name="Freeform 491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4" name="Freeform 492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5" name="Freeform 493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6" name="Freeform 494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7" name="Freeform 495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8" name="Freeform 496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99" name="Freeform 497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0" name="Freeform 498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1" name="Freeform 499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2" name="Freeform 500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3" name="Freeform 501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4" name="Freeform 502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5" name="Freeform 503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6" name="Freeform 504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7" name="Freeform 505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8" name="Freeform 506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09" name="Freeform 507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0" name="Freeform 508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1" name="Freeform 509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2" name="Freeform 510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3" name="Freeform 511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4" name="Line 512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5" name="Line 513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6" name="Line 514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217" name="Freeform 515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oup 516"/>
          <p:cNvGrpSpPr>
            <a:grpSpLocks/>
          </p:cNvGrpSpPr>
          <p:nvPr/>
        </p:nvGrpSpPr>
        <p:grpSpPr bwMode="auto">
          <a:xfrm>
            <a:off x="3851276" y="5157788"/>
            <a:ext cx="1152525" cy="1008062"/>
            <a:chOff x="2073" y="2417"/>
            <a:chExt cx="1902" cy="1501"/>
          </a:xfrm>
        </p:grpSpPr>
        <p:sp>
          <p:nvSpPr>
            <p:cNvPr id="78092" name="Freeform 517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3" name="Freeform 518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4" name="Freeform 519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5" name="Freeform 520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6" name="Freeform 521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7" name="Freeform 522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8" name="Freeform 523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9" name="Freeform 524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0" name="Freeform 525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1" name="Freeform 526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2" name="Freeform 527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3" name="Freeform 528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4" name="Freeform 529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5" name="Freeform 530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6" name="Freeform 531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7" name="Freeform 532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8" name="Freeform 533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09" name="Freeform 534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0" name="Freeform 535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1" name="Freeform 536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2" name="Freeform 537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3" name="Freeform 538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4" name="Freeform 539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5" name="Freeform 540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6" name="Freeform 541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7" name="Freeform 542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8" name="Freeform 543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19" name="Freeform 544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0" name="Freeform 545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1" name="Freeform 546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2" name="Freeform 547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3" name="Freeform 548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4" name="Freeform 549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5" name="Freeform 550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6" name="Freeform 551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7" name="Freeform 552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8" name="Freeform 553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29" name="Freeform 554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0" name="Freeform 555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1" name="Freeform 556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2" name="Freeform 557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3" name="Freeform 558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4" name="Freeform 559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5" name="Freeform 560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6" name="Freeform 561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7" name="Freeform 562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8" name="Freeform 563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39" name="Freeform 564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0" name="Freeform 565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1" name="Freeform 566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2" name="Freeform 567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3" name="Freeform 568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4" name="Freeform 569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5" name="Freeform 570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6" name="Freeform 571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7" name="Freeform 572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8" name="Freeform 573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49" name="Freeform 574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0" name="Freeform 575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1" name="Line 576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2" name="Line 577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3" name="Line 578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154" name="Freeform 579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Group 580"/>
          <p:cNvGrpSpPr>
            <a:grpSpLocks/>
          </p:cNvGrpSpPr>
          <p:nvPr/>
        </p:nvGrpSpPr>
        <p:grpSpPr bwMode="auto">
          <a:xfrm>
            <a:off x="1692275" y="3717997"/>
            <a:ext cx="1152525" cy="1008063"/>
            <a:chOff x="2073" y="2417"/>
            <a:chExt cx="1902" cy="1501"/>
          </a:xfrm>
        </p:grpSpPr>
        <p:sp>
          <p:nvSpPr>
            <p:cNvPr id="78029" name="Freeform 581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0" name="Freeform 582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1" name="Freeform 583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2" name="Freeform 584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3" name="Freeform 585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4" name="Freeform 586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5" name="Freeform 587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6" name="Freeform 588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7" name="Freeform 589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8" name="Freeform 590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39" name="Freeform 591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0" name="Freeform 592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1" name="Freeform 593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2" name="Freeform 594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3" name="Freeform 595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4" name="Freeform 596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5" name="Freeform 597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6" name="Freeform 598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7" name="Freeform 599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8" name="Freeform 600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49" name="Freeform 601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0" name="Freeform 602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1" name="Freeform 603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2" name="Freeform 604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3" name="Freeform 605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4" name="Freeform 606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5" name="Freeform 607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6" name="Freeform 608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7" name="Freeform 609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8" name="Freeform 610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59" name="Freeform 611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0" name="Freeform 612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1" name="Freeform 613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2" name="Freeform 614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3" name="Freeform 615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4" name="Freeform 616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5" name="Freeform 617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6" name="Freeform 618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7" name="Freeform 619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8" name="Freeform 620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69" name="Freeform 621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0" name="Freeform 622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1" name="Freeform 623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2" name="Freeform 624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3" name="Freeform 625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4" name="Freeform 626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5" name="Freeform 627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6" name="Freeform 628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7" name="Freeform 629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8" name="Freeform 630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79" name="Freeform 631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0" name="Freeform 632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1" name="Freeform 633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2" name="Freeform 634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3" name="Freeform 635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4" name="Freeform 636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5" name="Freeform 637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6" name="Freeform 638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7" name="Freeform 639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8" name="Line 640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89" name="Line 641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0" name="Line 642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91" name="Freeform 643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644"/>
          <p:cNvGrpSpPr>
            <a:grpSpLocks/>
          </p:cNvGrpSpPr>
          <p:nvPr/>
        </p:nvGrpSpPr>
        <p:grpSpPr bwMode="auto">
          <a:xfrm>
            <a:off x="2917826" y="3791022"/>
            <a:ext cx="1152525" cy="1008063"/>
            <a:chOff x="2073" y="2417"/>
            <a:chExt cx="1902" cy="1501"/>
          </a:xfrm>
        </p:grpSpPr>
        <p:sp>
          <p:nvSpPr>
            <p:cNvPr id="77966" name="Freeform 645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7" name="Freeform 646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8" name="Freeform 647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9" name="Freeform 648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0" name="Freeform 649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1" name="Freeform 650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2" name="Freeform 651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3" name="Freeform 652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4" name="Freeform 653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5" name="Freeform 654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6" name="Freeform 655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7" name="Freeform 656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8" name="Freeform 657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79" name="Freeform 658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0" name="Freeform 659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1" name="Freeform 660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2" name="Freeform 661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3" name="Freeform 662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4" name="Freeform 663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5" name="Freeform 664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6" name="Freeform 665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7" name="Freeform 666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8" name="Freeform 667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89" name="Freeform 668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0" name="Freeform 669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1" name="Freeform 670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2" name="Freeform 671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3" name="Freeform 672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4" name="Freeform 673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5" name="Freeform 674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6" name="Freeform 675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7" name="Freeform 676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8" name="Freeform 677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99" name="Freeform 678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0" name="Freeform 679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1" name="Freeform 680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2" name="Freeform 681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3" name="Freeform 682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4" name="Freeform 683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5" name="Freeform 684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6" name="Freeform 685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7" name="Freeform 686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8" name="Freeform 687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09" name="Freeform 688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0" name="Freeform 689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1" name="Freeform 690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2" name="Freeform 691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3" name="Freeform 692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4" name="Freeform 693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5" name="Freeform 694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6" name="Freeform 695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7" name="Freeform 696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8" name="Freeform 697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19" name="Freeform 698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0" name="Freeform 699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1" name="Freeform 700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2" name="Freeform 701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3" name="Freeform 702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4" name="Freeform 703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5" name="Line 704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6" name="Line 705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7" name="Line 706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028" name="Freeform 707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" name="Group 708"/>
          <p:cNvGrpSpPr>
            <a:grpSpLocks/>
          </p:cNvGrpSpPr>
          <p:nvPr/>
        </p:nvGrpSpPr>
        <p:grpSpPr bwMode="auto">
          <a:xfrm>
            <a:off x="3995738" y="3789363"/>
            <a:ext cx="1152525" cy="1008062"/>
            <a:chOff x="2073" y="2417"/>
            <a:chExt cx="1902" cy="1501"/>
          </a:xfrm>
        </p:grpSpPr>
        <p:sp>
          <p:nvSpPr>
            <p:cNvPr id="77903" name="Freeform 709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4" name="Freeform 710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5" name="Freeform 711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6" name="Freeform 712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7" name="Freeform 713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8" name="Freeform 714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9" name="Freeform 715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0" name="Freeform 716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1" name="Freeform 717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2" name="Freeform 718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3" name="Freeform 719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4" name="Freeform 720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5" name="Freeform 721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6" name="Freeform 722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7" name="Freeform 723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8" name="Freeform 724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19" name="Freeform 725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0" name="Freeform 726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1" name="Freeform 727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2" name="Freeform 728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3" name="Freeform 729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4" name="Freeform 730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5" name="Freeform 731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6" name="Freeform 732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7" name="Freeform 733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8" name="Freeform 734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29" name="Freeform 735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0" name="Freeform 736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1" name="Freeform 737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2" name="Freeform 738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3" name="Freeform 739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4" name="Freeform 740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5" name="Freeform 741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6" name="Freeform 742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7" name="Freeform 743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8" name="Freeform 744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39" name="Freeform 745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0" name="Freeform 746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1" name="Freeform 747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2" name="Freeform 748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3" name="Freeform 749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4" name="Freeform 750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5" name="Freeform 751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6" name="Freeform 752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7" name="Freeform 753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8" name="Freeform 754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49" name="Freeform 755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0" name="Freeform 756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1" name="Freeform 757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2" name="Freeform 758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3" name="Freeform 759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4" name="Freeform 760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5" name="Freeform 761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6" name="Freeform 762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7" name="Freeform 763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8" name="Freeform 764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59" name="Freeform 765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0" name="Freeform 766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1" name="Freeform 767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2" name="Line 768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3" name="Line 769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4" name="Line 770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65" name="Freeform 771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4" name="Group 772"/>
          <p:cNvGrpSpPr>
            <a:grpSpLocks/>
          </p:cNvGrpSpPr>
          <p:nvPr/>
        </p:nvGrpSpPr>
        <p:grpSpPr bwMode="auto">
          <a:xfrm>
            <a:off x="5221289" y="3862388"/>
            <a:ext cx="1152525" cy="1008062"/>
            <a:chOff x="2073" y="2417"/>
            <a:chExt cx="1902" cy="1501"/>
          </a:xfrm>
        </p:grpSpPr>
        <p:sp>
          <p:nvSpPr>
            <p:cNvPr id="77840" name="Freeform 773"/>
            <p:cNvSpPr>
              <a:spLocks/>
            </p:cNvSpPr>
            <p:nvPr/>
          </p:nvSpPr>
          <p:spPr bwMode="auto">
            <a:xfrm>
              <a:off x="2537" y="3703"/>
              <a:ext cx="828" cy="215"/>
            </a:xfrm>
            <a:custGeom>
              <a:avLst/>
              <a:gdLst>
                <a:gd name="T0" fmla="*/ 0 w 6619"/>
                <a:gd name="T1" fmla="*/ 0 h 1728"/>
                <a:gd name="T2" fmla="*/ 0 w 6619"/>
                <a:gd name="T3" fmla="*/ 0 h 1728"/>
                <a:gd name="T4" fmla="*/ 0 w 6619"/>
                <a:gd name="T5" fmla="*/ 0 h 1728"/>
                <a:gd name="T6" fmla="*/ 0 w 6619"/>
                <a:gd name="T7" fmla="*/ 0 h 1728"/>
                <a:gd name="T8" fmla="*/ 0 w 6619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19"/>
                <a:gd name="T16" fmla="*/ 0 h 1728"/>
                <a:gd name="T17" fmla="*/ 6619 w 6619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19" h="1728">
                  <a:moveTo>
                    <a:pt x="6619" y="1083"/>
                  </a:moveTo>
                  <a:lnTo>
                    <a:pt x="2248" y="1728"/>
                  </a:lnTo>
                  <a:lnTo>
                    <a:pt x="0" y="463"/>
                  </a:lnTo>
                  <a:lnTo>
                    <a:pt x="3828" y="0"/>
                  </a:lnTo>
                  <a:lnTo>
                    <a:pt x="6619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1" name="Freeform 774"/>
            <p:cNvSpPr>
              <a:spLocks/>
            </p:cNvSpPr>
            <p:nvPr/>
          </p:nvSpPr>
          <p:spPr bwMode="auto">
            <a:xfrm>
              <a:off x="2754" y="3708"/>
              <a:ext cx="29" cy="35"/>
            </a:xfrm>
            <a:custGeom>
              <a:avLst/>
              <a:gdLst>
                <a:gd name="T0" fmla="*/ 0 w 227"/>
                <a:gd name="T1" fmla="*/ 0 h 293"/>
                <a:gd name="T2" fmla="*/ 0 w 227"/>
                <a:gd name="T3" fmla="*/ 0 h 293"/>
                <a:gd name="T4" fmla="*/ 0 w 227"/>
                <a:gd name="T5" fmla="*/ 0 h 293"/>
                <a:gd name="T6" fmla="*/ 0 w 227"/>
                <a:gd name="T7" fmla="*/ 0 h 293"/>
                <a:gd name="T8" fmla="*/ 0 w 22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93"/>
                <a:gd name="T17" fmla="*/ 227 w 22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93">
                  <a:moveTo>
                    <a:pt x="108" y="0"/>
                  </a:moveTo>
                  <a:lnTo>
                    <a:pt x="227" y="293"/>
                  </a:lnTo>
                  <a:lnTo>
                    <a:pt x="53" y="133"/>
                  </a:lnTo>
                  <a:lnTo>
                    <a:pt x="0" y="6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2" name="Freeform 775"/>
            <p:cNvSpPr>
              <a:spLocks/>
            </p:cNvSpPr>
            <p:nvPr/>
          </p:nvSpPr>
          <p:spPr bwMode="auto">
            <a:xfrm>
              <a:off x="2083" y="2878"/>
              <a:ext cx="1606" cy="830"/>
            </a:xfrm>
            <a:custGeom>
              <a:avLst/>
              <a:gdLst>
                <a:gd name="T0" fmla="*/ 0 w 12853"/>
                <a:gd name="T1" fmla="*/ 0 h 6633"/>
                <a:gd name="T2" fmla="*/ 0 w 12853"/>
                <a:gd name="T3" fmla="*/ 0 h 6633"/>
                <a:gd name="T4" fmla="*/ 0 w 12853"/>
                <a:gd name="T5" fmla="*/ 0 h 6633"/>
                <a:gd name="T6" fmla="*/ 0 w 12853"/>
                <a:gd name="T7" fmla="*/ 0 h 6633"/>
                <a:gd name="T8" fmla="*/ 0 w 12853"/>
                <a:gd name="T9" fmla="*/ 0 h 6633"/>
                <a:gd name="T10" fmla="*/ 0 w 12853"/>
                <a:gd name="T11" fmla="*/ 0 h 6633"/>
                <a:gd name="T12" fmla="*/ 0 w 12853"/>
                <a:gd name="T13" fmla="*/ 0 h 6633"/>
                <a:gd name="T14" fmla="*/ 0 w 12853"/>
                <a:gd name="T15" fmla="*/ 0 h 6633"/>
                <a:gd name="T16" fmla="*/ 0 w 12853"/>
                <a:gd name="T17" fmla="*/ 0 h 6633"/>
                <a:gd name="T18" fmla="*/ 0 w 12853"/>
                <a:gd name="T19" fmla="*/ 0 h 6633"/>
                <a:gd name="T20" fmla="*/ 0 w 12853"/>
                <a:gd name="T21" fmla="*/ 0 h 6633"/>
                <a:gd name="T22" fmla="*/ 0 w 12853"/>
                <a:gd name="T23" fmla="*/ 0 h 6633"/>
                <a:gd name="T24" fmla="*/ 0 w 12853"/>
                <a:gd name="T25" fmla="*/ 0 h 6633"/>
                <a:gd name="T26" fmla="*/ 0 w 12853"/>
                <a:gd name="T27" fmla="*/ 0 h 6633"/>
                <a:gd name="T28" fmla="*/ 0 w 12853"/>
                <a:gd name="T29" fmla="*/ 0 h 6633"/>
                <a:gd name="T30" fmla="*/ 0 w 12853"/>
                <a:gd name="T31" fmla="*/ 0 h 6633"/>
                <a:gd name="T32" fmla="*/ 0 w 12853"/>
                <a:gd name="T33" fmla="*/ 0 h 6633"/>
                <a:gd name="T34" fmla="*/ 0 w 12853"/>
                <a:gd name="T35" fmla="*/ 0 h 6633"/>
                <a:gd name="T36" fmla="*/ 0 w 12853"/>
                <a:gd name="T37" fmla="*/ 0 h 6633"/>
                <a:gd name="T38" fmla="*/ 0 w 12853"/>
                <a:gd name="T39" fmla="*/ 0 h 6633"/>
                <a:gd name="T40" fmla="*/ 0 w 12853"/>
                <a:gd name="T41" fmla="*/ 0 h 6633"/>
                <a:gd name="T42" fmla="*/ 0 w 12853"/>
                <a:gd name="T43" fmla="*/ 0 h 6633"/>
                <a:gd name="T44" fmla="*/ 0 w 12853"/>
                <a:gd name="T45" fmla="*/ 0 h 6633"/>
                <a:gd name="T46" fmla="*/ 0 w 12853"/>
                <a:gd name="T47" fmla="*/ 0 h 6633"/>
                <a:gd name="T48" fmla="*/ 0 w 12853"/>
                <a:gd name="T49" fmla="*/ 0 h 6633"/>
                <a:gd name="T50" fmla="*/ 0 w 12853"/>
                <a:gd name="T51" fmla="*/ 0 h 6633"/>
                <a:gd name="T52" fmla="*/ 0 w 12853"/>
                <a:gd name="T53" fmla="*/ 0 h 6633"/>
                <a:gd name="T54" fmla="*/ 0 w 12853"/>
                <a:gd name="T55" fmla="*/ 0 h 6633"/>
                <a:gd name="T56" fmla="*/ 0 w 12853"/>
                <a:gd name="T57" fmla="*/ 0 h 6633"/>
                <a:gd name="T58" fmla="*/ 0 w 12853"/>
                <a:gd name="T59" fmla="*/ 0 h 6633"/>
                <a:gd name="T60" fmla="*/ 0 w 12853"/>
                <a:gd name="T61" fmla="*/ 0 h 6633"/>
                <a:gd name="T62" fmla="*/ 0 w 12853"/>
                <a:gd name="T63" fmla="*/ 0 h 6633"/>
                <a:gd name="T64" fmla="*/ 0 w 12853"/>
                <a:gd name="T65" fmla="*/ 0 h 6633"/>
                <a:gd name="T66" fmla="*/ 0 w 12853"/>
                <a:gd name="T67" fmla="*/ 0 h 6633"/>
                <a:gd name="T68" fmla="*/ 0 w 12853"/>
                <a:gd name="T69" fmla="*/ 0 h 6633"/>
                <a:gd name="T70" fmla="*/ 0 w 12853"/>
                <a:gd name="T71" fmla="*/ 0 h 6633"/>
                <a:gd name="T72" fmla="*/ 0 w 12853"/>
                <a:gd name="T73" fmla="*/ 0 h 6633"/>
                <a:gd name="T74" fmla="*/ 0 w 12853"/>
                <a:gd name="T75" fmla="*/ 0 h 6633"/>
                <a:gd name="T76" fmla="*/ 0 w 12853"/>
                <a:gd name="T77" fmla="*/ 0 h 6633"/>
                <a:gd name="T78" fmla="*/ 0 w 12853"/>
                <a:gd name="T79" fmla="*/ 0 h 6633"/>
                <a:gd name="T80" fmla="*/ 0 w 12853"/>
                <a:gd name="T81" fmla="*/ 0 h 6633"/>
                <a:gd name="T82" fmla="*/ 0 w 12853"/>
                <a:gd name="T83" fmla="*/ 0 h 6633"/>
                <a:gd name="T84" fmla="*/ 0 w 12853"/>
                <a:gd name="T85" fmla="*/ 0 h 6633"/>
                <a:gd name="T86" fmla="*/ 0 w 12853"/>
                <a:gd name="T87" fmla="*/ 0 h 6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53"/>
                <a:gd name="T133" fmla="*/ 0 h 6633"/>
                <a:gd name="T134" fmla="*/ 12853 w 12853"/>
                <a:gd name="T135" fmla="*/ 6633 h 6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53" h="6633">
                  <a:moveTo>
                    <a:pt x="929" y="6532"/>
                  </a:moveTo>
                  <a:lnTo>
                    <a:pt x="1058" y="6454"/>
                  </a:lnTo>
                  <a:lnTo>
                    <a:pt x="1136" y="6297"/>
                  </a:lnTo>
                  <a:lnTo>
                    <a:pt x="2353" y="5963"/>
                  </a:lnTo>
                  <a:lnTo>
                    <a:pt x="2688" y="5138"/>
                  </a:lnTo>
                  <a:lnTo>
                    <a:pt x="4214" y="4078"/>
                  </a:lnTo>
                  <a:lnTo>
                    <a:pt x="4809" y="5164"/>
                  </a:lnTo>
                  <a:lnTo>
                    <a:pt x="5535" y="6324"/>
                  </a:lnTo>
                  <a:lnTo>
                    <a:pt x="11248" y="6324"/>
                  </a:lnTo>
                  <a:lnTo>
                    <a:pt x="12233" y="6633"/>
                  </a:lnTo>
                  <a:lnTo>
                    <a:pt x="12543" y="6532"/>
                  </a:lnTo>
                  <a:lnTo>
                    <a:pt x="12853" y="5396"/>
                  </a:lnTo>
                  <a:lnTo>
                    <a:pt x="12648" y="4546"/>
                  </a:lnTo>
                  <a:lnTo>
                    <a:pt x="12233" y="3847"/>
                  </a:lnTo>
                  <a:lnTo>
                    <a:pt x="12106" y="3486"/>
                  </a:lnTo>
                  <a:lnTo>
                    <a:pt x="11845" y="2762"/>
                  </a:lnTo>
                  <a:lnTo>
                    <a:pt x="11820" y="2376"/>
                  </a:lnTo>
                  <a:lnTo>
                    <a:pt x="11820" y="1420"/>
                  </a:lnTo>
                  <a:lnTo>
                    <a:pt x="11767" y="1265"/>
                  </a:lnTo>
                  <a:lnTo>
                    <a:pt x="11510" y="1111"/>
                  </a:lnTo>
                  <a:lnTo>
                    <a:pt x="10939" y="904"/>
                  </a:lnTo>
                  <a:lnTo>
                    <a:pt x="10473" y="772"/>
                  </a:lnTo>
                  <a:lnTo>
                    <a:pt x="9673" y="438"/>
                  </a:lnTo>
                  <a:lnTo>
                    <a:pt x="9102" y="0"/>
                  </a:lnTo>
                  <a:lnTo>
                    <a:pt x="6907" y="26"/>
                  </a:lnTo>
                  <a:lnTo>
                    <a:pt x="6155" y="386"/>
                  </a:lnTo>
                  <a:lnTo>
                    <a:pt x="5689" y="465"/>
                  </a:lnTo>
                  <a:lnTo>
                    <a:pt x="5120" y="438"/>
                  </a:lnTo>
                  <a:lnTo>
                    <a:pt x="4836" y="412"/>
                  </a:lnTo>
                  <a:lnTo>
                    <a:pt x="4240" y="542"/>
                  </a:lnTo>
                  <a:lnTo>
                    <a:pt x="3903" y="1032"/>
                  </a:lnTo>
                  <a:lnTo>
                    <a:pt x="3827" y="1392"/>
                  </a:lnTo>
                  <a:lnTo>
                    <a:pt x="3569" y="1470"/>
                  </a:lnTo>
                  <a:lnTo>
                    <a:pt x="2559" y="2683"/>
                  </a:lnTo>
                  <a:lnTo>
                    <a:pt x="2353" y="2862"/>
                  </a:lnTo>
                  <a:lnTo>
                    <a:pt x="1990" y="3408"/>
                  </a:lnTo>
                  <a:lnTo>
                    <a:pt x="1085" y="4130"/>
                  </a:lnTo>
                  <a:lnTo>
                    <a:pt x="853" y="4365"/>
                  </a:lnTo>
                  <a:lnTo>
                    <a:pt x="569" y="4466"/>
                  </a:lnTo>
                  <a:lnTo>
                    <a:pt x="154" y="4852"/>
                  </a:lnTo>
                  <a:lnTo>
                    <a:pt x="0" y="5290"/>
                  </a:lnTo>
                  <a:lnTo>
                    <a:pt x="53" y="5728"/>
                  </a:lnTo>
                  <a:lnTo>
                    <a:pt x="540" y="6144"/>
                  </a:lnTo>
                  <a:lnTo>
                    <a:pt x="929" y="6532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3" name="Freeform 776"/>
            <p:cNvSpPr>
              <a:spLocks/>
            </p:cNvSpPr>
            <p:nvPr/>
          </p:nvSpPr>
          <p:spPr bwMode="auto">
            <a:xfrm>
              <a:off x="3312" y="3091"/>
              <a:ext cx="97" cy="194"/>
            </a:xfrm>
            <a:custGeom>
              <a:avLst/>
              <a:gdLst>
                <a:gd name="T0" fmla="*/ 0 w 782"/>
                <a:gd name="T1" fmla="*/ 0 h 1558"/>
                <a:gd name="T2" fmla="*/ 0 w 782"/>
                <a:gd name="T3" fmla="*/ 0 h 1558"/>
                <a:gd name="T4" fmla="*/ 0 w 782"/>
                <a:gd name="T5" fmla="*/ 0 h 1558"/>
                <a:gd name="T6" fmla="*/ 0 w 782"/>
                <a:gd name="T7" fmla="*/ 0 h 1558"/>
                <a:gd name="T8" fmla="*/ 0 w 782"/>
                <a:gd name="T9" fmla="*/ 0 h 1558"/>
                <a:gd name="T10" fmla="*/ 0 w 782"/>
                <a:gd name="T11" fmla="*/ 0 h 1558"/>
                <a:gd name="T12" fmla="*/ 0 w 782"/>
                <a:gd name="T13" fmla="*/ 0 h 1558"/>
                <a:gd name="T14" fmla="*/ 0 w 782"/>
                <a:gd name="T15" fmla="*/ 0 h 1558"/>
                <a:gd name="T16" fmla="*/ 0 w 782"/>
                <a:gd name="T17" fmla="*/ 0 h 1558"/>
                <a:gd name="T18" fmla="*/ 0 w 782"/>
                <a:gd name="T19" fmla="*/ 0 h 1558"/>
                <a:gd name="T20" fmla="*/ 0 w 782"/>
                <a:gd name="T21" fmla="*/ 0 h 1558"/>
                <a:gd name="T22" fmla="*/ 0 w 782"/>
                <a:gd name="T23" fmla="*/ 0 h 1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2"/>
                <a:gd name="T37" fmla="*/ 0 h 1558"/>
                <a:gd name="T38" fmla="*/ 782 w 782"/>
                <a:gd name="T39" fmla="*/ 1558 h 1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2" h="1558">
                  <a:moveTo>
                    <a:pt x="723" y="0"/>
                  </a:moveTo>
                  <a:lnTo>
                    <a:pt x="775" y="102"/>
                  </a:lnTo>
                  <a:lnTo>
                    <a:pt x="782" y="287"/>
                  </a:lnTo>
                  <a:lnTo>
                    <a:pt x="750" y="533"/>
                  </a:lnTo>
                  <a:lnTo>
                    <a:pt x="697" y="674"/>
                  </a:lnTo>
                  <a:lnTo>
                    <a:pt x="628" y="871"/>
                  </a:lnTo>
                  <a:lnTo>
                    <a:pt x="543" y="1047"/>
                  </a:lnTo>
                  <a:lnTo>
                    <a:pt x="453" y="1205"/>
                  </a:lnTo>
                  <a:lnTo>
                    <a:pt x="136" y="1558"/>
                  </a:lnTo>
                  <a:lnTo>
                    <a:pt x="0" y="968"/>
                  </a:lnTo>
                  <a:lnTo>
                    <a:pt x="664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4" name="Freeform 777"/>
            <p:cNvSpPr>
              <a:spLocks/>
            </p:cNvSpPr>
            <p:nvPr/>
          </p:nvSpPr>
          <p:spPr bwMode="auto">
            <a:xfrm>
              <a:off x="2267" y="3554"/>
              <a:ext cx="212" cy="142"/>
            </a:xfrm>
            <a:custGeom>
              <a:avLst/>
              <a:gdLst>
                <a:gd name="T0" fmla="*/ 0 w 1688"/>
                <a:gd name="T1" fmla="*/ 0 h 1124"/>
                <a:gd name="T2" fmla="*/ 0 w 1688"/>
                <a:gd name="T3" fmla="*/ 0 h 1124"/>
                <a:gd name="T4" fmla="*/ 0 w 1688"/>
                <a:gd name="T5" fmla="*/ 0 h 1124"/>
                <a:gd name="T6" fmla="*/ 0 w 1688"/>
                <a:gd name="T7" fmla="*/ 0 h 1124"/>
                <a:gd name="T8" fmla="*/ 0 w 1688"/>
                <a:gd name="T9" fmla="*/ 0 h 1124"/>
                <a:gd name="T10" fmla="*/ 0 w 1688"/>
                <a:gd name="T11" fmla="*/ 0 h 1124"/>
                <a:gd name="T12" fmla="*/ 0 w 1688"/>
                <a:gd name="T13" fmla="*/ 0 h 1124"/>
                <a:gd name="T14" fmla="*/ 0 w 1688"/>
                <a:gd name="T15" fmla="*/ 0 h 1124"/>
                <a:gd name="T16" fmla="*/ 0 w 1688"/>
                <a:gd name="T17" fmla="*/ 0 h 1124"/>
                <a:gd name="T18" fmla="*/ 0 w 1688"/>
                <a:gd name="T19" fmla="*/ 0 h 1124"/>
                <a:gd name="T20" fmla="*/ 0 w 1688"/>
                <a:gd name="T21" fmla="*/ 0 h 1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8"/>
                <a:gd name="T34" fmla="*/ 0 h 1124"/>
                <a:gd name="T35" fmla="*/ 1688 w 1688"/>
                <a:gd name="T36" fmla="*/ 1124 h 1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8" h="1124">
                  <a:moveTo>
                    <a:pt x="120" y="483"/>
                  </a:moveTo>
                  <a:lnTo>
                    <a:pt x="321" y="283"/>
                  </a:lnTo>
                  <a:lnTo>
                    <a:pt x="806" y="40"/>
                  </a:lnTo>
                  <a:lnTo>
                    <a:pt x="1127" y="0"/>
                  </a:lnTo>
                  <a:lnTo>
                    <a:pt x="1364" y="40"/>
                  </a:lnTo>
                  <a:lnTo>
                    <a:pt x="1571" y="161"/>
                  </a:lnTo>
                  <a:lnTo>
                    <a:pt x="1688" y="321"/>
                  </a:lnTo>
                  <a:lnTo>
                    <a:pt x="844" y="1124"/>
                  </a:lnTo>
                  <a:lnTo>
                    <a:pt x="362" y="1085"/>
                  </a:lnTo>
                  <a:lnTo>
                    <a:pt x="0" y="845"/>
                  </a:lnTo>
                  <a:lnTo>
                    <a:pt x="120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5" name="Freeform 778"/>
            <p:cNvSpPr>
              <a:spLocks/>
            </p:cNvSpPr>
            <p:nvPr/>
          </p:nvSpPr>
          <p:spPr bwMode="auto">
            <a:xfrm>
              <a:off x="3257" y="3164"/>
              <a:ext cx="110" cy="123"/>
            </a:xfrm>
            <a:custGeom>
              <a:avLst/>
              <a:gdLst>
                <a:gd name="T0" fmla="*/ 0 w 884"/>
                <a:gd name="T1" fmla="*/ 0 h 1000"/>
                <a:gd name="T2" fmla="*/ 0 w 884"/>
                <a:gd name="T3" fmla="*/ 0 h 1000"/>
                <a:gd name="T4" fmla="*/ 0 w 884"/>
                <a:gd name="T5" fmla="*/ 0 h 1000"/>
                <a:gd name="T6" fmla="*/ 0 w 884"/>
                <a:gd name="T7" fmla="*/ 0 h 1000"/>
                <a:gd name="T8" fmla="*/ 0 w 884"/>
                <a:gd name="T9" fmla="*/ 0 h 1000"/>
                <a:gd name="T10" fmla="*/ 0 w 884"/>
                <a:gd name="T11" fmla="*/ 0 h 1000"/>
                <a:gd name="T12" fmla="*/ 0 w 884"/>
                <a:gd name="T13" fmla="*/ 0 h 1000"/>
                <a:gd name="T14" fmla="*/ 0 w 884"/>
                <a:gd name="T15" fmla="*/ 0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000"/>
                <a:gd name="T26" fmla="*/ 884 w 884"/>
                <a:gd name="T27" fmla="*/ 1000 h 1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000">
                  <a:moveTo>
                    <a:pt x="683" y="279"/>
                  </a:moveTo>
                  <a:lnTo>
                    <a:pt x="884" y="599"/>
                  </a:lnTo>
                  <a:lnTo>
                    <a:pt x="561" y="1000"/>
                  </a:lnTo>
                  <a:lnTo>
                    <a:pt x="400" y="920"/>
                  </a:lnTo>
                  <a:lnTo>
                    <a:pt x="282" y="599"/>
                  </a:lnTo>
                  <a:lnTo>
                    <a:pt x="0" y="442"/>
                  </a:lnTo>
                  <a:lnTo>
                    <a:pt x="198" y="0"/>
                  </a:lnTo>
                  <a:lnTo>
                    <a:pt x="683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6" name="Freeform 779"/>
            <p:cNvSpPr>
              <a:spLocks/>
            </p:cNvSpPr>
            <p:nvPr/>
          </p:nvSpPr>
          <p:spPr bwMode="auto">
            <a:xfrm>
              <a:off x="2246" y="3594"/>
              <a:ext cx="147" cy="116"/>
            </a:xfrm>
            <a:custGeom>
              <a:avLst/>
              <a:gdLst>
                <a:gd name="T0" fmla="*/ 0 w 1167"/>
                <a:gd name="T1" fmla="*/ 0 h 925"/>
                <a:gd name="T2" fmla="*/ 0 w 1167"/>
                <a:gd name="T3" fmla="*/ 0 h 925"/>
                <a:gd name="T4" fmla="*/ 0 w 1167"/>
                <a:gd name="T5" fmla="*/ 0 h 925"/>
                <a:gd name="T6" fmla="*/ 0 w 1167"/>
                <a:gd name="T7" fmla="*/ 0 h 925"/>
                <a:gd name="T8" fmla="*/ 0 w 1167"/>
                <a:gd name="T9" fmla="*/ 0 h 925"/>
                <a:gd name="T10" fmla="*/ 0 w 1167"/>
                <a:gd name="T11" fmla="*/ 0 h 925"/>
                <a:gd name="T12" fmla="*/ 0 w 1167"/>
                <a:gd name="T13" fmla="*/ 0 h 925"/>
                <a:gd name="T14" fmla="*/ 0 w 1167"/>
                <a:gd name="T15" fmla="*/ 0 h 925"/>
                <a:gd name="T16" fmla="*/ 0 w 1167"/>
                <a:gd name="T17" fmla="*/ 0 h 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7"/>
                <a:gd name="T28" fmla="*/ 0 h 925"/>
                <a:gd name="T29" fmla="*/ 1167 w 1167"/>
                <a:gd name="T30" fmla="*/ 925 h 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7" h="925">
                  <a:moveTo>
                    <a:pt x="482" y="0"/>
                  </a:moveTo>
                  <a:lnTo>
                    <a:pt x="1167" y="162"/>
                  </a:lnTo>
                  <a:lnTo>
                    <a:pt x="1005" y="885"/>
                  </a:lnTo>
                  <a:lnTo>
                    <a:pt x="765" y="925"/>
                  </a:lnTo>
                  <a:lnTo>
                    <a:pt x="482" y="844"/>
                  </a:lnTo>
                  <a:lnTo>
                    <a:pt x="323" y="722"/>
                  </a:lnTo>
                  <a:lnTo>
                    <a:pt x="0" y="563"/>
                  </a:lnTo>
                  <a:lnTo>
                    <a:pt x="281" y="12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7" name="Freeform 780"/>
            <p:cNvSpPr>
              <a:spLocks/>
            </p:cNvSpPr>
            <p:nvPr/>
          </p:nvSpPr>
          <p:spPr bwMode="auto">
            <a:xfrm>
              <a:off x="2927" y="2876"/>
              <a:ext cx="267" cy="600"/>
            </a:xfrm>
            <a:custGeom>
              <a:avLst/>
              <a:gdLst>
                <a:gd name="T0" fmla="*/ 0 w 2123"/>
                <a:gd name="T1" fmla="*/ 0 h 4812"/>
                <a:gd name="T2" fmla="*/ 0 w 2123"/>
                <a:gd name="T3" fmla="*/ 0 h 4812"/>
                <a:gd name="T4" fmla="*/ 0 w 2123"/>
                <a:gd name="T5" fmla="*/ 0 h 4812"/>
                <a:gd name="T6" fmla="*/ 0 w 2123"/>
                <a:gd name="T7" fmla="*/ 0 h 4812"/>
                <a:gd name="T8" fmla="*/ 0 w 2123"/>
                <a:gd name="T9" fmla="*/ 0 h 4812"/>
                <a:gd name="T10" fmla="*/ 0 w 2123"/>
                <a:gd name="T11" fmla="*/ 0 h 4812"/>
                <a:gd name="T12" fmla="*/ 0 w 2123"/>
                <a:gd name="T13" fmla="*/ 0 h 4812"/>
                <a:gd name="T14" fmla="*/ 0 w 2123"/>
                <a:gd name="T15" fmla="*/ 0 h 4812"/>
                <a:gd name="T16" fmla="*/ 0 w 2123"/>
                <a:gd name="T17" fmla="*/ 0 h 4812"/>
                <a:gd name="T18" fmla="*/ 0 w 2123"/>
                <a:gd name="T19" fmla="*/ 0 h 4812"/>
                <a:gd name="T20" fmla="*/ 0 w 2123"/>
                <a:gd name="T21" fmla="*/ 0 h 4812"/>
                <a:gd name="T22" fmla="*/ 0 w 2123"/>
                <a:gd name="T23" fmla="*/ 0 h 4812"/>
                <a:gd name="T24" fmla="*/ 0 w 2123"/>
                <a:gd name="T25" fmla="*/ 0 h 4812"/>
                <a:gd name="T26" fmla="*/ 0 w 2123"/>
                <a:gd name="T27" fmla="*/ 0 h 4812"/>
                <a:gd name="T28" fmla="*/ 0 w 2123"/>
                <a:gd name="T29" fmla="*/ 0 h 4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3"/>
                <a:gd name="T46" fmla="*/ 0 h 4812"/>
                <a:gd name="T47" fmla="*/ 2123 w 2123"/>
                <a:gd name="T48" fmla="*/ 4812 h 4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3" h="4812">
                  <a:moveTo>
                    <a:pt x="265" y="0"/>
                  </a:moveTo>
                  <a:lnTo>
                    <a:pt x="101" y="77"/>
                  </a:lnTo>
                  <a:lnTo>
                    <a:pt x="0" y="391"/>
                  </a:lnTo>
                  <a:lnTo>
                    <a:pt x="16" y="808"/>
                  </a:lnTo>
                  <a:lnTo>
                    <a:pt x="127" y="1414"/>
                  </a:lnTo>
                  <a:lnTo>
                    <a:pt x="279" y="2484"/>
                  </a:lnTo>
                  <a:lnTo>
                    <a:pt x="364" y="3253"/>
                  </a:lnTo>
                  <a:lnTo>
                    <a:pt x="431" y="4059"/>
                  </a:lnTo>
                  <a:lnTo>
                    <a:pt x="556" y="4812"/>
                  </a:lnTo>
                  <a:lnTo>
                    <a:pt x="960" y="4271"/>
                  </a:lnTo>
                  <a:lnTo>
                    <a:pt x="1476" y="3644"/>
                  </a:lnTo>
                  <a:lnTo>
                    <a:pt x="1679" y="3176"/>
                  </a:lnTo>
                  <a:lnTo>
                    <a:pt x="2123" y="1564"/>
                  </a:lnTo>
                  <a:lnTo>
                    <a:pt x="1630" y="83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8" name="Freeform 781"/>
            <p:cNvSpPr>
              <a:spLocks/>
            </p:cNvSpPr>
            <p:nvPr/>
          </p:nvSpPr>
          <p:spPr bwMode="auto">
            <a:xfrm>
              <a:off x="2985" y="3024"/>
              <a:ext cx="134" cy="440"/>
            </a:xfrm>
            <a:custGeom>
              <a:avLst/>
              <a:gdLst>
                <a:gd name="T0" fmla="*/ 0 w 1074"/>
                <a:gd name="T1" fmla="*/ 0 h 3516"/>
                <a:gd name="T2" fmla="*/ 0 w 1074"/>
                <a:gd name="T3" fmla="*/ 0 h 3516"/>
                <a:gd name="T4" fmla="*/ 0 w 1074"/>
                <a:gd name="T5" fmla="*/ 0 h 3516"/>
                <a:gd name="T6" fmla="*/ 0 w 1074"/>
                <a:gd name="T7" fmla="*/ 0 h 3516"/>
                <a:gd name="T8" fmla="*/ 0 w 1074"/>
                <a:gd name="T9" fmla="*/ 0 h 3516"/>
                <a:gd name="T10" fmla="*/ 0 w 1074"/>
                <a:gd name="T11" fmla="*/ 0 h 3516"/>
                <a:gd name="T12" fmla="*/ 0 w 1074"/>
                <a:gd name="T13" fmla="*/ 0 h 3516"/>
                <a:gd name="T14" fmla="*/ 0 w 1074"/>
                <a:gd name="T15" fmla="*/ 0 h 3516"/>
                <a:gd name="T16" fmla="*/ 0 w 1074"/>
                <a:gd name="T17" fmla="*/ 0 h 3516"/>
                <a:gd name="T18" fmla="*/ 0 w 1074"/>
                <a:gd name="T19" fmla="*/ 0 h 3516"/>
                <a:gd name="T20" fmla="*/ 0 w 1074"/>
                <a:gd name="T21" fmla="*/ 0 h 3516"/>
                <a:gd name="T22" fmla="*/ 0 w 1074"/>
                <a:gd name="T23" fmla="*/ 0 h 3516"/>
                <a:gd name="T24" fmla="*/ 0 w 1074"/>
                <a:gd name="T25" fmla="*/ 0 h 3516"/>
                <a:gd name="T26" fmla="*/ 0 w 1074"/>
                <a:gd name="T27" fmla="*/ 0 h 3516"/>
                <a:gd name="T28" fmla="*/ 0 w 1074"/>
                <a:gd name="T29" fmla="*/ 0 h 3516"/>
                <a:gd name="T30" fmla="*/ 0 w 1074"/>
                <a:gd name="T31" fmla="*/ 0 h 3516"/>
                <a:gd name="T32" fmla="*/ 0 w 1074"/>
                <a:gd name="T33" fmla="*/ 0 h 3516"/>
                <a:gd name="T34" fmla="*/ 0 w 1074"/>
                <a:gd name="T35" fmla="*/ 0 h 3516"/>
                <a:gd name="T36" fmla="*/ 0 w 1074"/>
                <a:gd name="T37" fmla="*/ 0 h 3516"/>
                <a:gd name="T38" fmla="*/ 0 w 1074"/>
                <a:gd name="T39" fmla="*/ 0 h 3516"/>
                <a:gd name="T40" fmla="*/ 0 w 1074"/>
                <a:gd name="T41" fmla="*/ 0 h 3516"/>
                <a:gd name="T42" fmla="*/ 0 w 1074"/>
                <a:gd name="T43" fmla="*/ 0 h 3516"/>
                <a:gd name="T44" fmla="*/ 0 w 1074"/>
                <a:gd name="T45" fmla="*/ 0 h 3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4"/>
                <a:gd name="T70" fmla="*/ 0 h 3516"/>
                <a:gd name="T71" fmla="*/ 1074 w 1074"/>
                <a:gd name="T72" fmla="*/ 3516 h 3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4" h="3516">
                  <a:moveTo>
                    <a:pt x="645" y="13"/>
                  </a:moveTo>
                  <a:lnTo>
                    <a:pt x="355" y="266"/>
                  </a:lnTo>
                  <a:lnTo>
                    <a:pt x="392" y="431"/>
                  </a:lnTo>
                  <a:lnTo>
                    <a:pt x="629" y="832"/>
                  </a:lnTo>
                  <a:lnTo>
                    <a:pt x="645" y="982"/>
                  </a:lnTo>
                  <a:lnTo>
                    <a:pt x="579" y="1274"/>
                  </a:lnTo>
                  <a:lnTo>
                    <a:pt x="417" y="1830"/>
                  </a:lnTo>
                  <a:lnTo>
                    <a:pt x="0" y="3178"/>
                  </a:lnTo>
                  <a:lnTo>
                    <a:pt x="366" y="3516"/>
                  </a:lnTo>
                  <a:lnTo>
                    <a:pt x="405" y="3505"/>
                  </a:lnTo>
                  <a:lnTo>
                    <a:pt x="645" y="3215"/>
                  </a:lnTo>
                  <a:lnTo>
                    <a:pt x="795" y="2963"/>
                  </a:lnTo>
                  <a:lnTo>
                    <a:pt x="1049" y="2420"/>
                  </a:lnTo>
                  <a:lnTo>
                    <a:pt x="1074" y="2117"/>
                  </a:lnTo>
                  <a:lnTo>
                    <a:pt x="1060" y="1816"/>
                  </a:lnTo>
                  <a:lnTo>
                    <a:pt x="1033" y="1311"/>
                  </a:lnTo>
                  <a:lnTo>
                    <a:pt x="984" y="1021"/>
                  </a:lnTo>
                  <a:lnTo>
                    <a:pt x="908" y="858"/>
                  </a:lnTo>
                  <a:lnTo>
                    <a:pt x="933" y="542"/>
                  </a:lnTo>
                  <a:lnTo>
                    <a:pt x="1023" y="252"/>
                  </a:lnTo>
                  <a:lnTo>
                    <a:pt x="959" y="127"/>
                  </a:lnTo>
                  <a:lnTo>
                    <a:pt x="783" y="0"/>
                  </a:lnTo>
                  <a:lnTo>
                    <a:pt x="645" y="13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49" name="Freeform 782"/>
            <p:cNvSpPr>
              <a:spLocks/>
            </p:cNvSpPr>
            <p:nvPr/>
          </p:nvSpPr>
          <p:spPr bwMode="auto">
            <a:xfrm>
              <a:off x="3103" y="3008"/>
              <a:ext cx="89" cy="293"/>
            </a:xfrm>
            <a:custGeom>
              <a:avLst/>
              <a:gdLst>
                <a:gd name="T0" fmla="*/ 0 w 707"/>
                <a:gd name="T1" fmla="*/ 0 h 2355"/>
                <a:gd name="T2" fmla="*/ 0 w 707"/>
                <a:gd name="T3" fmla="*/ 0 h 2355"/>
                <a:gd name="T4" fmla="*/ 0 w 707"/>
                <a:gd name="T5" fmla="*/ 0 h 2355"/>
                <a:gd name="T6" fmla="*/ 0 w 707"/>
                <a:gd name="T7" fmla="*/ 0 h 2355"/>
                <a:gd name="T8" fmla="*/ 0 w 707"/>
                <a:gd name="T9" fmla="*/ 0 h 2355"/>
                <a:gd name="T10" fmla="*/ 0 w 707"/>
                <a:gd name="T11" fmla="*/ 0 h 2355"/>
                <a:gd name="T12" fmla="*/ 0 w 707"/>
                <a:gd name="T13" fmla="*/ 0 h 2355"/>
                <a:gd name="T14" fmla="*/ 0 w 707"/>
                <a:gd name="T15" fmla="*/ 0 h 2355"/>
                <a:gd name="T16" fmla="*/ 0 w 707"/>
                <a:gd name="T17" fmla="*/ 0 h 2355"/>
                <a:gd name="T18" fmla="*/ 0 w 707"/>
                <a:gd name="T19" fmla="*/ 0 h 2355"/>
                <a:gd name="T20" fmla="*/ 0 w 707"/>
                <a:gd name="T21" fmla="*/ 0 h 2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2355"/>
                <a:gd name="T35" fmla="*/ 707 w 707"/>
                <a:gd name="T36" fmla="*/ 2355 h 2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2355">
                  <a:moveTo>
                    <a:pt x="50" y="279"/>
                  </a:moveTo>
                  <a:lnTo>
                    <a:pt x="288" y="0"/>
                  </a:lnTo>
                  <a:lnTo>
                    <a:pt x="707" y="505"/>
                  </a:lnTo>
                  <a:lnTo>
                    <a:pt x="453" y="1689"/>
                  </a:lnTo>
                  <a:lnTo>
                    <a:pt x="225" y="2355"/>
                  </a:lnTo>
                  <a:lnTo>
                    <a:pt x="365" y="1601"/>
                  </a:lnTo>
                  <a:lnTo>
                    <a:pt x="378" y="1247"/>
                  </a:lnTo>
                  <a:lnTo>
                    <a:pt x="264" y="1021"/>
                  </a:lnTo>
                  <a:lnTo>
                    <a:pt x="0" y="720"/>
                  </a:lnTo>
                  <a:lnTo>
                    <a:pt x="75" y="454"/>
                  </a:lnTo>
                  <a:lnTo>
                    <a:pt x="50" y="27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0" name="Freeform 783"/>
            <p:cNvSpPr>
              <a:spLocks/>
            </p:cNvSpPr>
            <p:nvPr/>
          </p:nvSpPr>
          <p:spPr bwMode="auto">
            <a:xfrm>
              <a:off x="2927" y="2878"/>
              <a:ext cx="139" cy="522"/>
            </a:xfrm>
            <a:custGeom>
              <a:avLst/>
              <a:gdLst>
                <a:gd name="T0" fmla="*/ 0 w 1112"/>
                <a:gd name="T1" fmla="*/ 0 h 4184"/>
                <a:gd name="T2" fmla="*/ 0 w 1112"/>
                <a:gd name="T3" fmla="*/ 0 h 4184"/>
                <a:gd name="T4" fmla="*/ 0 w 1112"/>
                <a:gd name="T5" fmla="*/ 0 h 4184"/>
                <a:gd name="T6" fmla="*/ 0 w 1112"/>
                <a:gd name="T7" fmla="*/ 0 h 4184"/>
                <a:gd name="T8" fmla="*/ 0 w 1112"/>
                <a:gd name="T9" fmla="*/ 0 h 4184"/>
                <a:gd name="T10" fmla="*/ 0 w 1112"/>
                <a:gd name="T11" fmla="*/ 0 h 4184"/>
                <a:gd name="T12" fmla="*/ 0 w 1112"/>
                <a:gd name="T13" fmla="*/ 0 h 4184"/>
                <a:gd name="T14" fmla="*/ 0 w 1112"/>
                <a:gd name="T15" fmla="*/ 0 h 4184"/>
                <a:gd name="T16" fmla="*/ 0 w 1112"/>
                <a:gd name="T17" fmla="*/ 0 h 4184"/>
                <a:gd name="T18" fmla="*/ 0 w 1112"/>
                <a:gd name="T19" fmla="*/ 0 h 4184"/>
                <a:gd name="T20" fmla="*/ 0 w 1112"/>
                <a:gd name="T21" fmla="*/ 0 h 4184"/>
                <a:gd name="T22" fmla="*/ 0 w 1112"/>
                <a:gd name="T23" fmla="*/ 0 h 4184"/>
                <a:gd name="T24" fmla="*/ 0 w 1112"/>
                <a:gd name="T25" fmla="*/ 0 h 4184"/>
                <a:gd name="T26" fmla="*/ 0 w 1112"/>
                <a:gd name="T27" fmla="*/ 0 h 4184"/>
                <a:gd name="T28" fmla="*/ 0 w 1112"/>
                <a:gd name="T29" fmla="*/ 0 h 4184"/>
                <a:gd name="T30" fmla="*/ 0 w 1112"/>
                <a:gd name="T31" fmla="*/ 0 h 4184"/>
                <a:gd name="T32" fmla="*/ 0 w 1112"/>
                <a:gd name="T33" fmla="*/ 0 h 4184"/>
                <a:gd name="T34" fmla="*/ 0 w 1112"/>
                <a:gd name="T35" fmla="*/ 0 h 4184"/>
                <a:gd name="T36" fmla="*/ 0 w 1112"/>
                <a:gd name="T37" fmla="*/ 0 h 4184"/>
                <a:gd name="T38" fmla="*/ 0 w 1112"/>
                <a:gd name="T39" fmla="*/ 0 h 4184"/>
                <a:gd name="T40" fmla="*/ 0 w 1112"/>
                <a:gd name="T41" fmla="*/ 0 h 4184"/>
                <a:gd name="T42" fmla="*/ 0 w 1112"/>
                <a:gd name="T43" fmla="*/ 0 h 4184"/>
                <a:gd name="T44" fmla="*/ 0 w 1112"/>
                <a:gd name="T45" fmla="*/ 0 h 4184"/>
                <a:gd name="T46" fmla="*/ 0 w 1112"/>
                <a:gd name="T47" fmla="*/ 0 h 4184"/>
                <a:gd name="T48" fmla="*/ 0 w 1112"/>
                <a:gd name="T49" fmla="*/ 0 h 4184"/>
                <a:gd name="T50" fmla="*/ 0 w 1112"/>
                <a:gd name="T51" fmla="*/ 0 h 4184"/>
                <a:gd name="T52" fmla="*/ 0 w 1112"/>
                <a:gd name="T53" fmla="*/ 0 h 4184"/>
                <a:gd name="T54" fmla="*/ 0 w 1112"/>
                <a:gd name="T55" fmla="*/ 0 h 4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2"/>
                <a:gd name="T85" fmla="*/ 0 h 4184"/>
                <a:gd name="T86" fmla="*/ 1112 w 1112"/>
                <a:gd name="T87" fmla="*/ 4184 h 4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2" h="4184">
                  <a:moveTo>
                    <a:pt x="152" y="0"/>
                  </a:moveTo>
                  <a:lnTo>
                    <a:pt x="127" y="364"/>
                  </a:lnTo>
                  <a:lnTo>
                    <a:pt x="279" y="818"/>
                  </a:lnTo>
                  <a:lnTo>
                    <a:pt x="848" y="1297"/>
                  </a:lnTo>
                  <a:lnTo>
                    <a:pt x="773" y="1511"/>
                  </a:lnTo>
                  <a:lnTo>
                    <a:pt x="1022" y="1827"/>
                  </a:lnTo>
                  <a:lnTo>
                    <a:pt x="1112" y="2079"/>
                  </a:lnTo>
                  <a:lnTo>
                    <a:pt x="1010" y="2544"/>
                  </a:lnTo>
                  <a:lnTo>
                    <a:pt x="644" y="3691"/>
                  </a:lnTo>
                  <a:lnTo>
                    <a:pt x="454" y="4184"/>
                  </a:lnTo>
                  <a:lnTo>
                    <a:pt x="394" y="3691"/>
                  </a:lnTo>
                  <a:lnTo>
                    <a:pt x="809" y="2558"/>
                  </a:lnTo>
                  <a:lnTo>
                    <a:pt x="897" y="2191"/>
                  </a:lnTo>
                  <a:lnTo>
                    <a:pt x="860" y="1938"/>
                  </a:lnTo>
                  <a:lnTo>
                    <a:pt x="745" y="1776"/>
                  </a:lnTo>
                  <a:lnTo>
                    <a:pt x="593" y="1979"/>
                  </a:lnTo>
                  <a:lnTo>
                    <a:pt x="505" y="2228"/>
                  </a:lnTo>
                  <a:lnTo>
                    <a:pt x="420" y="2117"/>
                  </a:lnTo>
                  <a:lnTo>
                    <a:pt x="353" y="2279"/>
                  </a:lnTo>
                  <a:lnTo>
                    <a:pt x="303" y="2885"/>
                  </a:lnTo>
                  <a:lnTo>
                    <a:pt x="265" y="2318"/>
                  </a:lnTo>
                  <a:lnTo>
                    <a:pt x="205" y="1912"/>
                  </a:lnTo>
                  <a:lnTo>
                    <a:pt x="90" y="1233"/>
                  </a:lnTo>
                  <a:lnTo>
                    <a:pt x="26" y="843"/>
                  </a:lnTo>
                  <a:lnTo>
                    <a:pt x="0" y="514"/>
                  </a:lnTo>
                  <a:lnTo>
                    <a:pt x="16" y="302"/>
                  </a:lnTo>
                  <a:lnTo>
                    <a:pt x="90" y="1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1" name="Freeform 784"/>
            <p:cNvSpPr>
              <a:spLocks/>
            </p:cNvSpPr>
            <p:nvPr/>
          </p:nvSpPr>
          <p:spPr bwMode="auto">
            <a:xfrm>
              <a:off x="2359" y="3540"/>
              <a:ext cx="414" cy="225"/>
            </a:xfrm>
            <a:custGeom>
              <a:avLst/>
              <a:gdLst>
                <a:gd name="T0" fmla="*/ 0 w 3310"/>
                <a:gd name="T1" fmla="*/ 0 h 1788"/>
                <a:gd name="T2" fmla="*/ 0 w 3310"/>
                <a:gd name="T3" fmla="*/ 0 h 1788"/>
                <a:gd name="T4" fmla="*/ 0 w 3310"/>
                <a:gd name="T5" fmla="*/ 0 h 1788"/>
                <a:gd name="T6" fmla="*/ 0 w 3310"/>
                <a:gd name="T7" fmla="*/ 0 h 1788"/>
                <a:gd name="T8" fmla="*/ 0 w 3310"/>
                <a:gd name="T9" fmla="*/ 0 h 1788"/>
                <a:gd name="T10" fmla="*/ 0 w 3310"/>
                <a:gd name="T11" fmla="*/ 0 h 1788"/>
                <a:gd name="T12" fmla="*/ 0 w 3310"/>
                <a:gd name="T13" fmla="*/ 0 h 1788"/>
                <a:gd name="T14" fmla="*/ 0 w 3310"/>
                <a:gd name="T15" fmla="*/ 0 h 1788"/>
                <a:gd name="T16" fmla="*/ 0 w 3310"/>
                <a:gd name="T17" fmla="*/ 0 h 1788"/>
                <a:gd name="T18" fmla="*/ 0 w 3310"/>
                <a:gd name="T19" fmla="*/ 0 h 1788"/>
                <a:gd name="T20" fmla="*/ 0 w 3310"/>
                <a:gd name="T21" fmla="*/ 0 h 1788"/>
                <a:gd name="T22" fmla="*/ 0 w 3310"/>
                <a:gd name="T23" fmla="*/ 0 h 1788"/>
                <a:gd name="T24" fmla="*/ 0 w 3310"/>
                <a:gd name="T25" fmla="*/ 0 h 1788"/>
                <a:gd name="T26" fmla="*/ 0 w 3310"/>
                <a:gd name="T27" fmla="*/ 0 h 1788"/>
                <a:gd name="T28" fmla="*/ 0 w 3310"/>
                <a:gd name="T29" fmla="*/ 0 h 1788"/>
                <a:gd name="T30" fmla="*/ 0 w 3310"/>
                <a:gd name="T31" fmla="*/ 0 h 1788"/>
                <a:gd name="T32" fmla="*/ 0 w 3310"/>
                <a:gd name="T33" fmla="*/ 0 h 1788"/>
                <a:gd name="T34" fmla="*/ 0 w 3310"/>
                <a:gd name="T35" fmla="*/ 0 h 1788"/>
                <a:gd name="T36" fmla="*/ 0 w 3310"/>
                <a:gd name="T37" fmla="*/ 0 h 1788"/>
                <a:gd name="T38" fmla="*/ 0 w 3310"/>
                <a:gd name="T39" fmla="*/ 0 h 1788"/>
                <a:gd name="T40" fmla="*/ 0 w 3310"/>
                <a:gd name="T41" fmla="*/ 0 h 1788"/>
                <a:gd name="T42" fmla="*/ 0 w 3310"/>
                <a:gd name="T43" fmla="*/ 0 h 1788"/>
                <a:gd name="T44" fmla="*/ 0 w 3310"/>
                <a:gd name="T45" fmla="*/ 0 h 1788"/>
                <a:gd name="T46" fmla="*/ 0 w 3310"/>
                <a:gd name="T47" fmla="*/ 0 h 1788"/>
                <a:gd name="T48" fmla="*/ 0 w 3310"/>
                <a:gd name="T49" fmla="*/ 0 h 1788"/>
                <a:gd name="T50" fmla="*/ 0 w 3310"/>
                <a:gd name="T51" fmla="*/ 0 h 1788"/>
                <a:gd name="T52" fmla="*/ 0 w 3310"/>
                <a:gd name="T53" fmla="*/ 0 h 1788"/>
                <a:gd name="T54" fmla="*/ 0 w 3310"/>
                <a:gd name="T55" fmla="*/ 0 h 1788"/>
                <a:gd name="T56" fmla="*/ 0 w 3310"/>
                <a:gd name="T57" fmla="*/ 0 h 17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10"/>
                <a:gd name="T88" fmla="*/ 0 h 1788"/>
                <a:gd name="T89" fmla="*/ 3310 w 3310"/>
                <a:gd name="T90" fmla="*/ 1788 h 17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10" h="1788">
                  <a:moveTo>
                    <a:pt x="165" y="1245"/>
                  </a:moveTo>
                  <a:lnTo>
                    <a:pt x="0" y="1089"/>
                  </a:lnTo>
                  <a:lnTo>
                    <a:pt x="55" y="709"/>
                  </a:lnTo>
                  <a:lnTo>
                    <a:pt x="182" y="590"/>
                  </a:lnTo>
                  <a:lnTo>
                    <a:pt x="431" y="498"/>
                  </a:lnTo>
                  <a:lnTo>
                    <a:pt x="728" y="408"/>
                  </a:lnTo>
                  <a:lnTo>
                    <a:pt x="929" y="408"/>
                  </a:lnTo>
                  <a:lnTo>
                    <a:pt x="1344" y="419"/>
                  </a:lnTo>
                  <a:lnTo>
                    <a:pt x="1473" y="327"/>
                  </a:lnTo>
                  <a:lnTo>
                    <a:pt x="1563" y="309"/>
                  </a:lnTo>
                  <a:lnTo>
                    <a:pt x="1635" y="118"/>
                  </a:lnTo>
                  <a:lnTo>
                    <a:pt x="1916" y="0"/>
                  </a:lnTo>
                  <a:lnTo>
                    <a:pt x="2745" y="228"/>
                  </a:lnTo>
                  <a:lnTo>
                    <a:pt x="3299" y="1016"/>
                  </a:lnTo>
                  <a:lnTo>
                    <a:pt x="3310" y="1332"/>
                  </a:lnTo>
                  <a:lnTo>
                    <a:pt x="3188" y="1368"/>
                  </a:lnTo>
                  <a:lnTo>
                    <a:pt x="3061" y="1352"/>
                  </a:lnTo>
                  <a:lnTo>
                    <a:pt x="3135" y="1643"/>
                  </a:lnTo>
                  <a:lnTo>
                    <a:pt x="3061" y="1714"/>
                  </a:lnTo>
                  <a:lnTo>
                    <a:pt x="2817" y="1622"/>
                  </a:lnTo>
                  <a:lnTo>
                    <a:pt x="2397" y="1668"/>
                  </a:lnTo>
                  <a:lnTo>
                    <a:pt x="2263" y="1659"/>
                  </a:lnTo>
                  <a:lnTo>
                    <a:pt x="2081" y="1788"/>
                  </a:lnTo>
                  <a:lnTo>
                    <a:pt x="1745" y="1788"/>
                  </a:lnTo>
                  <a:lnTo>
                    <a:pt x="1452" y="1677"/>
                  </a:lnTo>
                  <a:lnTo>
                    <a:pt x="710" y="1324"/>
                  </a:lnTo>
                  <a:lnTo>
                    <a:pt x="431" y="1245"/>
                  </a:lnTo>
                  <a:lnTo>
                    <a:pt x="272" y="1253"/>
                  </a:lnTo>
                  <a:lnTo>
                    <a:pt x="165" y="1245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2" name="Freeform 785"/>
            <p:cNvSpPr>
              <a:spLocks/>
            </p:cNvSpPr>
            <p:nvPr/>
          </p:nvSpPr>
          <p:spPr bwMode="auto">
            <a:xfrm>
              <a:off x="2872" y="2478"/>
              <a:ext cx="521" cy="733"/>
            </a:xfrm>
            <a:custGeom>
              <a:avLst/>
              <a:gdLst>
                <a:gd name="T0" fmla="*/ 0 w 4184"/>
                <a:gd name="T1" fmla="*/ 0 h 5866"/>
                <a:gd name="T2" fmla="*/ 0 w 4184"/>
                <a:gd name="T3" fmla="*/ 0 h 5866"/>
                <a:gd name="T4" fmla="*/ 0 w 4184"/>
                <a:gd name="T5" fmla="*/ 0 h 5866"/>
                <a:gd name="T6" fmla="*/ 0 w 4184"/>
                <a:gd name="T7" fmla="*/ 0 h 5866"/>
                <a:gd name="T8" fmla="*/ 0 w 4184"/>
                <a:gd name="T9" fmla="*/ 0 h 5866"/>
                <a:gd name="T10" fmla="*/ 0 w 4184"/>
                <a:gd name="T11" fmla="*/ 0 h 5866"/>
                <a:gd name="T12" fmla="*/ 0 w 4184"/>
                <a:gd name="T13" fmla="*/ 0 h 5866"/>
                <a:gd name="T14" fmla="*/ 0 w 4184"/>
                <a:gd name="T15" fmla="*/ 0 h 5866"/>
                <a:gd name="T16" fmla="*/ 0 w 4184"/>
                <a:gd name="T17" fmla="*/ 0 h 5866"/>
                <a:gd name="T18" fmla="*/ 0 w 4184"/>
                <a:gd name="T19" fmla="*/ 0 h 5866"/>
                <a:gd name="T20" fmla="*/ 0 w 4184"/>
                <a:gd name="T21" fmla="*/ 0 h 5866"/>
                <a:gd name="T22" fmla="*/ 0 w 4184"/>
                <a:gd name="T23" fmla="*/ 0 h 5866"/>
                <a:gd name="T24" fmla="*/ 0 w 4184"/>
                <a:gd name="T25" fmla="*/ 0 h 5866"/>
                <a:gd name="T26" fmla="*/ 0 w 4184"/>
                <a:gd name="T27" fmla="*/ 0 h 5866"/>
                <a:gd name="T28" fmla="*/ 0 w 4184"/>
                <a:gd name="T29" fmla="*/ 0 h 5866"/>
                <a:gd name="T30" fmla="*/ 0 w 4184"/>
                <a:gd name="T31" fmla="*/ 0 h 5866"/>
                <a:gd name="T32" fmla="*/ 0 w 4184"/>
                <a:gd name="T33" fmla="*/ 0 h 5866"/>
                <a:gd name="T34" fmla="*/ 0 w 4184"/>
                <a:gd name="T35" fmla="*/ 0 h 5866"/>
                <a:gd name="T36" fmla="*/ 0 w 4184"/>
                <a:gd name="T37" fmla="*/ 0 h 5866"/>
                <a:gd name="T38" fmla="*/ 0 w 4184"/>
                <a:gd name="T39" fmla="*/ 0 h 5866"/>
                <a:gd name="T40" fmla="*/ 0 w 4184"/>
                <a:gd name="T41" fmla="*/ 0 h 5866"/>
                <a:gd name="T42" fmla="*/ 0 w 4184"/>
                <a:gd name="T43" fmla="*/ 0 h 5866"/>
                <a:gd name="T44" fmla="*/ 0 w 4184"/>
                <a:gd name="T45" fmla="*/ 0 h 5866"/>
                <a:gd name="T46" fmla="*/ 0 w 4184"/>
                <a:gd name="T47" fmla="*/ 0 h 5866"/>
                <a:gd name="T48" fmla="*/ 0 w 4184"/>
                <a:gd name="T49" fmla="*/ 0 h 5866"/>
                <a:gd name="T50" fmla="*/ 0 w 4184"/>
                <a:gd name="T51" fmla="*/ 0 h 5866"/>
                <a:gd name="T52" fmla="*/ 0 w 4184"/>
                <a:gd name="T53" fmla="*/ 0 h 5866"/>
                <a:gd name="T54" fmla="*/ 0 w 4184"/>
                <a:gd name="T55" fmla="*/ 0 h 5866"/>
                <a:gd name="T56" fmla="*/ 0 w 4184"/>
                <a:gd name="T57" fmla="*/ 0 h 5866"/>
                <a:gd name="T58" fmla="*/ 0 w 4184"/>
                <a:gd name="T59" fmla="*/ 0 h 5866"/>
                <a:gd name="T60" fmla="*/ 0 w 4184"/>
                <a:gd name="T61" fmla="*/ 0 h 5866"/>
                <a:gd name="T62" fmla="*/ 0 w 4184"/>
                <a:gd name="T63" fmla="*/ 0 h 5866"/>
                <a:gd name="T64" fmla="*/ 0 w 4184"/>
                <a:gd name="T65" fmla="*/ 0 h 5866"/>
                <a:gd name="T66" fmla="*/ 0 w 4184"/>
                <a:gd name="T67" fmla="*/ 0 h 5866"/>
                <a:gd name="T68" fmla="*/ 0 w 4184"/>
                <a:gd name="T69" fmla="*/ 0 h 5866"/>
                <a:gd name="T70" fmla="*/ 0 w 4184"/>
                <a:gd name="T71" fmla="*/ 0 h 5866"/>
                <a:gd name="T72" fmla="*/ 0 w 4184"/>
                <a:gd name="T73" fmla="*/ 0 h 5866"/>
                <a:gd name="T74" fmla="*/ 0 w 4184"/>
                <a:gd name="T75" fmla="*/ 0 h 5866"/>
                <a:gd name="T76" fmla="*/ 0 w 4184"/>
                <a:gd name="T77" fmla="*/ 0 h 5866"/>
                <a:gd name="T78" fmla="*/ 0 w 4184"/>
                <a:gd name="T79" fmla="*/ 0 h 5866"/>
                <a:gd name="T80" fmla="*/ 0 w 4184"/>
                <a:gd name="T81" fmla="*/ 0 h 5866"/>
                <a:gd name="T82" fmla="*/ 0 w 4184"/>
                <a:gd name="T83" fmla="*/ 0 h 58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"/>
                <a:gd name="T127" fmla="*/ 0 h 5866"/>
                <a:gd name="T128" fmla="*/ 4184 w 4184"/>
                <a:gd name="T129" fmla="*/ 5866 h 58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" h="5866">
                  <a:moveTo>
                    <a:pt x="107" y="1993"/>
                  </a:moveTo>
                  <a:lnTo>
                    <a:pt x="42" y="2104"/>
                  </a:lnTo>
                  <a:lnTo>
                    <a:pt x="0" y="2255"/>
                  </a:lnTo>
                  <a:lnTo>
                    <a:pt x="0" y="2352"/>
                  </a:lnTo>
                  <a:lnTo>
                    <a:pt x="12" y="2516"/>
                  </a:lnTo>
                  <a:lnTo>
                    <a:pt x="123" y="2698"/>
                  </a:lnTo>
                  <a:lnTo>
                    <a:pt x="235" y="2782"/>
                  </a:lnTo>
                  <a:lnTo>
                    <a:pt x="316" y="2809"/>
                  </a:lnTo>
                  <a:lnTo>
                    <a:pt x="480" y="2975"/>
                  </a:lnTo>
                  <a:lnTo>
                    <a:pt x="609" y="2988"/>
                  </a:lnTo>
                  <a:lnTo>
                    <a:pt x="690" y="2975"/>
                  </a:lnTo>
                  <a:lnTo>
                    <a:pt x="982" y="3597"/>
                  </a:lnTo>
                  <a:lnTo>
                    <a:pt x="1522" y="4122"/>
                  </a:lnTo>
                  <a:lnTo>
                    <a:pt x="1784" y="4152"/>
                  </a:lnTo>
                  <a:lnTo>
                    <a:pt x="1784" y="4053"/>
                  </a:lnTo>
                  <a:lnTo>
                    <a:pt x="1702" y="3915"/>
                  </a:lnTo>
                  <a:lnTo>
                    <a:pt x="1854" y="3804"/>
                  </a:lnTo>
                  <a:lnTo>
                    <a:pt x="2010" y="3944"/>
                  </a:lnTo>
                  <a:lnTo>
                    <a:pt x="2204" y="4288"/>
                  </a:lnTo>
                  <a:lnTo>
                    <a:pt x="2384" y="4539"/>
                  </a:lnTo>
                  <a:lnTo>
                    <a:pt x="2577" y="4703"/>
                  </a:lnTo>
                  <a:lnTo>
                    <a:pt x="2771" y="4813"/>
                  </a:lnTo>
                  <a:lnTo>
                    <a:pt x="2964" y="4912"/>
                  </a:lnTo>
                  <a:lnTo>
                    <a:pt x="3105" y="5103"/>
                  </a:lnTo>
                  <a:lnTo>
                    <a:pt x="3298" y="5424"/>
                  </a:lnTo>
                  <a:lnTo>
                    <a:pt x="3465" y="5866"/>
                  </a:lnTo>
                  <a:lnTo>
                    <a:pt x="3768" y="5742"/>
                  </a:lnTo>
                  <a:lnTo>
                    <a:pt x="3977" y="5492"/>
                  </a:lnTo>
                  <a:lnTo>
                    <a:pt x="4141" y="5218"/>
                  </a:lnTo>
                  <a:lnTo>
                    <a:pt x="4184" y="5103"/>
                  </a:lnTo>
                  <a:lnTo>
                    <a:pt x="3781" y="4429"/>
                  </a:lnTo>
                  <a:lnTo>
                    <a:pt x="3145" y="3375"/>
                  </a:lnTo>
                  <a:lnTo>
                    <a:pt x="3241" y="2975"/>
                  </a:lnTo>
                  <a:lnTo>
                    <a:pt x="3298" y="2477"/>
                  </a:lnTo>
                  <a:lnTo>
                    <a:pt x="3272" y="1979"/>
                  </a:lnTo>
                  <a:lnTo>
                    <a:pt x="3226" y="1495"/>
                  </a:lnTo>
                  <a:lnTo>
                    <a:pt x="3131" y="984"/>
                  </a:lnTo>
                  <a:lnTo>
                    <a:pt x="2757" y="208"/>
                  </a:lnTo>
                  <a:lnTo>
                    <a:pt x="2342" y="0"/>
                  </a:lnTo>
                  <a:lnTo>
                    <a:pt x="760" y="235"/>
                  </a:lnTo>
                  <a:lnTo>
                    <a:pt x="360" y="678"/>
                  </a:lnTo>
                  <a:lnTo>
                    <a:pt x="107" y="1993"/>
                  </a:lnTo>
                  <a:close/>
                </a:path>
              </a:pathLst>
            </a:custGeom>
            <a:solidFill>
              <a:srgbClr val="FFC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3" name="Freeform 786"/>
            <p:cNvSpPr>
              <a:spLocks/>
            </p:cNvSpPr>
            <p:nvPr/>
          </p:nvSpPr>
          <p:spPr bwMode="auto">
            <a:xfrm>
              <a:off x="3202" y="2660"/>
              <a:ext cx="47" cy="24"/>
            </a:xfrm>
            <a:custGeom>
              <a:avLst/>
              <a:gdLst>
                <a:gd name="T0" fmla="*/ 0 w 374"/>
                <a:gd name="T1" fmla="*/ 0 h 193"/>
                <a:gd name="T2" fmla="*/ 0 w 374"/>
                <a:gd name="T3" fmla="*/ 0 h 193"/>
                <a:gd name="T4" fmla="*/ 0 w 374"/>
                <a:gd name="T5" fmla="*/ 0 h 193"/>
                <a:gd name="T6" fmla="*/ 0 w 374"/>
                <a:gd name="T7" fmla="*/ 0 h 193"/>
                <a:gd name="T8" fmla="*/ 0 w 374"/>
                <a:gd name="T9" fmla="*/ 0 h 193"/>
                <a:gd name="T10" fmla="*/ 0 w 374"/>
                <a:gd name="T11" fmla="*/ 0 h 193"/>
                <a:gd name="T12" fmla="*/ 0 w 374"/>
                <a:gd name="T13" fmla="*/ 0 h 193"/>
                <a:gd name="T14" fmla="*/ 0 w 374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93"/>
                <a:gd name="T26" fmla="*/ 374 w 374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93">
                  <a:moveTo>
                    <a:pt x="0" y="193"/>
                  </a:moveTo>
                  <a:lnTo>
                    <a:pt x="125" y="164"/>
                  </a:lnTo>
                  <a:lnTo>
                    <a:pt x="374" y="150"/>
                  </a:lnTo>
                  <a:lnTo>
                    <a:pt x="361" y="55"/>
                  </a:lnTo>
                  <a:lnTo>
                    <a:pt x="321" y="0"/>
                  </a:lnTo>
                  <a:lnTo>
                    <a:pt x="168" y="12"/>
                  </a:lnTo>
                  <a:lnTo>
                    <a:pt x="58" y="6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4" name="Freeform 787"/>
            <p:cNvSpPr>
              <a:spLocks/>
            </p:cNvSpPr>
            <p:nvPr/>
          </p:nvSpPr>
          <p:spPr bwMode="auto">
            <a:xfrm>
              <a:off x="3048" y="2679"/>
              <a:ext cx="63" cy="31"/>
            </a:xfrm>
            <a:custGeom>
              <a:avLst/>
              <a:gdLst>
                <a:gd name="T0" fmla="*/ 0 w 514"/>
                <a:gd name="T1" fmla="*/ 0 h 249"/>
                <a:gd name="T2" fmla="*/ 0 w 514"/>
                <a:gd name="T3" fmla="*/ 0 h 249"/>
                <a:gd name="T4" fmla="*/ 0 w 514"/>
                <a:gd name="T5" fmla="*/ 0 h 249"/>
                <a:gd name="T6" fmla="*/ 0 w 514"/>
                <a:gd name="T7" fmla="*/ 0 h 249"/>
                <a:gd name="T8" fmla="*/ 0 w 514"/>
                <a:gd name="T9" fmla="*/ 0 h 249"/>
                <a:gd name="T10" fmla="*/ 0 w 514"/>
                <a:gd name="T11" fmla="*/ 0 h 249"/>
                <a:gd name="T12" fmla="*/ 0 w 514"/>
                <a:gd name="T13" fmla="*/ 0 h 249"/>
                <a:gd name="T14" fmla="*/ 0 w 514"/>
                <a:gd name="T15" fmla="*/ 0 h 249"/>
                <a:gd name="T16" fmla="*/ 0 w 514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4"/>
                <a:gd name="T28" fmla="*/ 0 h 249"/>
                <a:gd name="T29" fmla="*/ 514 w 514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4" h="249">
                  <a:moveTo>
                    <a:pt x="14" y="249"/>
                  </a:moveTo>
                  <a:lnTo>
                    <a:pt x="180" y="249"/>
                  </a:lnTo>
                  <a:lnTo>
                    <a:pt x="514" y="111"/>
                  </a:lnTo>
                  <a:lnTo>
                    <a:pt x="500" y="43"/>
                  </a:lnTo>
                  <a:lnTo>
                    <a:pt x="346" y="0"/>
                  </a:lnTo>
                  <a:lnTo>
                    <a:pt x="210" y="58"/>
                  </a:lnTo>
                  <a:lnTo>
                    <a:pt x="56" y="140"/>
                  </a:lnTo>
                  <a:lnTo>
                    <a:pt x="0" y="194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5" name="Freeform 788"/>
            <p:cNvSpPr>
              <a:spLocks/>
            </p:cNvSpPr>
            <p:nvPr/>
          </p:nvSpPr>
          <p:spPr bwMode="auto">
            <a:xfrm>
              <a:off x="3294" y="3076"/>
              <a:ext cx="84" cy="78"/>
            </a:xfrm>
            <a:custGeom>
              <a:avLst/>
              <a:gdLst>
                <a:gd name="T0" fmla="*/ 0 w 654"/>
                <a:gd name="T1" fmla="*/ 0 h 621"/>
                <a:gd name="T2" fmla="*/ 0 w 654"/>
                <a:gd name="T3" fmla="*/ 0 h 621"/>
                <a:gd name="T4" fmla="*/ 0 w 654"/>
                <a:gd name="T5" fmla="*/ 0 h 621"/>
                <a:gd name="T6" fmla="*/ 0 w 654"/>
                <a:gd name="T7" fmla="*/ 0 h 621"/>
                <a:gd name="T8" fmla="*/ 0 w 654"/>
                <a:gd name="T9" fmla="*/ 0 h 621"/>
                <a:gd name="T10" fmla="*/ 0 w 654"/>
                <a:gd name="T11" fmla="*/ 0 h 621"/>
                <a:gd name="T12" fmla="*/ 0 w 654"/>
                <a:gd name="T13" fmla="*/ 0 h 621"/>
                <a:gd name="T14" fmla="*/ 0 w 654"/>
                <a:gd name="T15" fmla="*/ 0 h 621"/>
                <a:gd name="T16" fmla="*/ 0 w 654"/>
                <a:gd name="T17" fmla="*/ 0 h 621"/>
                <a:gd name="T18" fmla="*/ 0 w 654"/>
                <a:gd name="T19" fmla="*/ 0 h 621"/>
                <a:gd name="T20" fmla="*/ 0 w 654"/>
                <a:gd name="T21" fmla="*/ 0 h 621"/>
                <a:gd name="T22" fmla="*/ 0 w 654"/>
                <a:gd name="T23" fmla="*/ 0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621"/>
                <a:gd name="T38" fmla="*/ 654 w 654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621">
                  <a:moveTo>
                    <a:pt x="0" y="415"/>
                  </a:moveTo>
                  <a:lnTo>
                    <a:pt x="140" y="334"/>
                  </a:lnTo>
                  <a:lnTo>
                    <a:pt x="275" y="226"/>
                  </a:lnTo>
                  <a:lnTo>
                    <a:pt x="334" y="173"/>
                  </a:lnTo>
                  <a:lnTo>
                    <a:pt x="389" y="127"/>
                  </a:lnTo>
                  <a:lnTo>
                    <a:pt x="391" y="63"/>
                  </a:lnTo>
                  <a:lnTo>
                    <a:pt x="474" y="0"/>
                  </a:lnTo>
                  <a:lnTo>
                    <a:pt x="654" y="318"/>
                  </a:lnTo>
                  <a:lnTo>
                    <a:pt x="556" y="376"/>
                  </a:lnTo>
                  <a:lnTo>
                    <a:pt x="407" y="479"/>
                  </a:lnTo>
                  <a:lnTo>
                    <a:pt x="132" y="62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6" name="Freeform 789"/>
            <p:cNvSpPr>
              <a:spLocks/>
            </p:cNvSpPr>
            <p:nvPr/>
          </p:nvSpPr>
          <p:spPr bwMode="auto">
            <a:xfrm>
              <a:off x="3349" y="3055"/>
              <a:ext cx="50" cy="64"/>
            </a:xfrm>
            <a:custGeom>
              <a:avLst/>
              <a:gdLst>
                <a:gd name="T0" fmla="*/ 0 w 385"/>
                <a:gd name="T1" fmla="*/ 0 h 507"/>
                <a:gd name="T2" fmla="*/ 0 w 385"/>
                <a:gd name="T3" fmla="*/ 0 h 507"/>
                <a:gd name="T4" fmla="*/ 0 w 385"/>
                <a:gd name="T5" fmla="*/ 0 h 507"/>
                <a:gd name="T6" fmla="*/ 0 w 385"/>
                <a:gd name="T7" fmla="*/ 0 h 507"/>
                <a:gd name="T8" fmla="*/ 0 w 385"/>
                <a:gd name="T9" fmla="*/ 0 h 507"/>
                <a:gd name="T10" fmla="*/ 0 w 385"/>
                <a:gd name="T11" fmla="*/ 0 h 507"/>
                <a:gd name="T12" fmla="*/ 0 w 385"/>
                <a:gd name="T13" fmla="*/ 0 h 507"/>
                <a:gd name="T14" fmla="*/ 0 w 385"/>
                <a:gd name="T15" fmla="*/ 0 h 507"/>
                <a:gd name="T16" fmla="*/ 0 w 385"/>
                <a:gd name="T17" fmla="*/ 0 h 507"/>
                <a:gd name="T18" fmla="*/ 0 w 385"/>
                <a:gd name="T19" fmla="*/ 0 h 507"/>
                <a:gd name="T20" fmla="*/ 0 w 385"/>
                <a:gd name="T21" fmla="*/ 0 h 507"/>
                <a:gd name="T22" fmla="*/ 0 w 385"/>
                <a:gd name="T23" fmla="*/ 0 h 507"/>
                <a:gd name="T24" fmla="*/ 0 w 385"/>
                <a:gd name="T25" fmla="*/ 0 h 507"/>
                <a:gd name="T26" fmla="*/ 0 w 385"/>
                <a:gd name="T27" fmla="*/ 0 h 507"/>
                <a:gd name="T28" fmla="*/ 0 w 385"/>
                <a:gd name="T29" fmla="*/ 0 h 507"/>
                <a:gd name="T30" fmla="*/ 0 w 385"/>
                <a:gd name="T31" fmla="*/ 0 h 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5"/>
                <a:gd name="T49" fmla="*/ 0 h 507"/>
                <a:gd name="T50" fmla="*/ 385 w 385"/>
                <a:gd name="T51" fmla="*/ 507 h 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5" h="507">
                  <a:moveTo>
                    <a:pt x="60" y="0"/>
                  </a:moveTo>
                  <a:lnTo>
                    <a:pt x="16" y="50"/>
                  </a:lnTo>
                  <a:lnTo>
                    <a:pt x="0" y="119"/>
                  </a:lnTo>
                  <a:lnTo>
                    <a:pt x="12" y="202"/>
                  </a:lnTo>
                  <a:lnTo>
                    <a:pt x="44" y="312"/>
                  </a:lnTo>
                  <a:lnTo>
                    <a:pt x="155" y="444"/>
                  </a:lnTo>
                  <a:lnTo>
                    <a:pt x="256" y="507"/>
                  </a:lnTo>
                  <a:lnTo>
                    <a:pt x="310" y="503"/>
                  </a:lnTo>
                  <a:lnTo>
                    <a:pt x="367" y="474"/>
                  </a:lnTo>
                  <a:lnTo>
                    <a:pt x="385" y="442"/>
                  </a:lnTo>
                  <a:lnTo>
                    <a:pt x="385" y="305"/>
                  </a:lnTo>
                  <a:lnTo>
                    <a:pt x="344" y="167"/>
                  </a:lnTo>
                  <a:lnTo>
                    <a:pt x="245" y="50"/>
                  </a:lnTo>
                  <a:lnTo>
                    <a:pt x="167" y="6"/>
                  </a:lnTo>
                  <a:lnTo>
                    <a:pt x="10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7" name="Freeform 790"/>
            <p:cNvSpPr>
              <a:spLocks/>
            </p:cNvSpPr>
            <p:nvPr/>
          </p:nvSpPr>
          <p:spPr bwMode="auto">
            <a:xfrm>
              <a:off x="3307" y="3107"/>
              <a:ext cx="39" cy="43"/>
            </a:xfrm>
            <a:custGeom>
              <a:avLst/>
              <a:gdLst>
                <a:gd name="T0" fmla="*/ 0 w 317"/>
                <a:gd name="T1" fmla="*/ 0 h 327"/>
                <a:gd name="T2" fmla="*/ 0 w 317"/>
                <a:gd name="T3" fmla="*/ 0 h 327"/>
                <a:gd name="T4" fmla="*/ 0 w 317"/>
                <a:gd name="T5" fmla="*/ 0 h 327"/>
                <a:gd name="T6" fmla="*/ 0 w 317"/>
                <a:gd name="T7" fmla="*/ 0 h 327"/>
                <a:gd name="T8" fmla="*/ 0 w 317"/>
                <a:gd name="T9" fmla="*/ 0 h 327"/>
                <a:gd name="T10" fmla="*/ 0 w 317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27"/>
                <a:gd name="T20" fmla="*/ 317 w 317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27">
                  <a:moveTo>
                    <a:pt x="174" y="0"/>
                  </a:moveTo>
                  <a:lnTo>
                    <a:pt x="317" y="208"/>
                  </a:lnTo>
                  <a:lnTo>
                    <a:pt x="123" y="327"/>
                  </a:lnTo>
                  <a:lnTo>
                    <a:pt x="0" y="125"/>
                  </a:lnTo>
                  <a:lnTo>
                    <a:pt x="103" y="4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8" name="Freeform 791"/>
            <p:cNvSpPr>
              <a:spLocks/>
            </p:cNvSpPr>
            <p:nvPr/>
          </p:nvSpPr>
          <p:spPr bwMode="auto">
            <a:xfrm>
              <a:off x="2854" y="2417"/>
              <a:ext cx="422" cy="440"/>
            </a:xfrm>
            <a:custGeom>
              <a:avLst/>
              <a:gdLst>
                <a:gd name="T0" fmla="*/ 0 w 3366"/>
                <a:gd name="T1" fmla="*/ 0 h 3521"/>
                <a:gd name="T2" fmla="*/ 0 w 3366"/>
                <a:gd name="T3" fmla="*/ 0 h 3521"/>
                <a:gd name="T4" fmla="*/ 0 w 3366"/>
                <a:gd name="T5" fmla="*/ 0 h 3521"/>
                <a:gd name="T6" fmla="*/ 0 w 3366"/>
                <a:gd name="T7" fmla="*/ 0 h 3521"/>
                <a:gd name="T8" fmla="*/ 0 w 3366"/>
                <a:gd name="T9" fmla="*/ 0 h 3521"/>
                <a:gd name="T10" fmla="*/ 0 w 3366"/>
                <a:gd name="T11" fmla="*/ 0 h 3521"/>
                <a:gd name="T12" fmla="*/ 0 w 3366"/>
                <a:gd name="T13" fmla="*/ 0 h 3521"/>
                <a:gd name="T14" fmla="*/ 0 w 3366"/>
                <a:gd name="T15" fmla="*/ 0 h 3521"/>
                <a:gd name="T16" fmla="*/ 0 w 3366"/>
                <a:gd name="T17" fmla="*/ 0 h 3521"/>
                <a:gd name="T18" fmla="*/ 0 w 3366"/>
                <a:gd name="T19" fmla="*/ 0 h 3521"/>
                <a:gd name="T20" fmla="*/ 0 w 3366"/>
                <a:gd name="T21" fmla="*/ 0 h 3521"/>
                <a:gd name="T22" fmla="*/ 0 w 3366"/>
                <a:gd name="T23" fmla="*/ 0 h 3521"/>
                <a:gd name="T24" fmla="*/ 0 w 3366"/>
                <a:gd name="T25" fmla="*/ 0 h 3521"/>
                <a:gd name="T26" fmla="*/ 0 w 3366"/>
                <a:gd name="T27" fmla="*/ 0 h 3521"/>
                <a:gd name="T28" fmla="*/ 0 w 3366"/>
                <a:gd name="T29" fmla="*/ 0 h 3521"/>
                <a:gd name="T30" fmla="*/ 0 w 3366"/>
                <a:gd name="T31" fmla="*/ 0 h 3521"/>
                <a:gd name="T32" fmla="*/ 0 w 3366"/>
                <a:gd name="T33" fmla="*/ 0 h 3521"/>
                <a:gd name="T34" fmla="*/ 0 w 3366"/>
                <a:gd name="T35" fmla="*/ 0 h 3521"/>
                <a:gd name="T36" fmla="*/ 0 w 3366"/>
                <a:gd name="T37" fmla="*/ 0 h 3521"/>
                <a:gd name="T38" fmla="*/ 0 w 3366"/>
                <a:gd name="T39" fmla="*/ 0 h 3521"/>
                <a:gd name="T40" fmla="*/ 0 w 3366"/>
                <a:gd name="T41" fmla="*/ 0 h 3521"/>
                <a:gd name="T42" fmla="*/ 0 w 3366"/>
                <a:gd name="T43" fmla="*/ 0 h 3521"/>
                <a:gd name="T44" fmla="*/ 0 w 3366"/>
                <a:gd name="T45" fmla="*/ 0 h 3521"/>
                <a:gd name="T46" fmla="*/ 0 w 3366"/>
                <a:gd name="T47" fmla="*/ 0 h 3521"/>
                <a:gd name="T48" fmla="*/ 0 w 3366"/>
                <a:gd name="T49" fmla="*/ 0 h 3521"/>
                <a:gd name="T50" fmla="*/ 0 w 3366"/>
                <a:gd name="T51" fmla="*/ 0 h 3521"/>
                <a:gd name="T52" fmla="*/ 0 w 3366"/>
                <a:gd name="T53" fmla="*/ 0 h 3521"/>
                <a:gd name="T54" fmla="*/ 0 w 3366"/>
                <a:gd name="T55" fmla="*/ 0 h 3521"/>
                <a:gd name="T56" fmla="*/ 0 w 3366"/>
                <a:gd name="T57" fmla="*/ 0 h 3521"/>
                <a:gd name="T58" fmla="*/ 0 w 3366"/>
                <a:gd name="T59" fmla="*/ 0 h 3521"/>
                <a:gd name="T60" fmla="*/ 0 w 3366"/>
                <a:gd name="T61" fmla="*/ 0 h 3521"/>
                <a:gd name="T62" fmla="*/ 0 w 3366"/>
                <a:gd name="T63" fmla="*/ 0 h 3521"/>
                <a:gd name="T64" fmla="*/ 0 w 3366"/>
                <a:gd name="T65" fmla="*/ 0 h 3521"/>
                <a:gd name="T66" fmla="*/ 0 w 3366"/>
                <a:gd name="T67" fmla="*/ 0 h 3521"/>
                <a:gd name="T68" fmla="*/ 0 w 3366"/>
                <a:gd name="T69" fmla="*/ 0 h 3521"/>
                <a:gd name="T70" fmla="*/ 0 w 3366"/>
                <a:gd name="T71" fmla="*/ 0 h 3521"/>
                <a:gd name="T72" fmla="*/ 0 w 3366"/>
                <a:gd name="T73" fmla="*/ 0 h 3521"/>
                <a:gd name="T74" fmla="*/ 0 w 3366"/>
                <a:gd name="T75" fmla="*/ 0 h 3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6"/>
                <a:gd name="T115" fmla="*/ 0 h 3521"/>
                <a:gd name="T116" fmla="*/ 3366 w 3366"/>
                <a:gd name="T117" fmla="*/ 3521 h 3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6" h="3521">
                  <a:moveTo>
                    <a:pt x="770" y="2719"/>
                  </a:moveTo>
                  <a:lnTo>
                    <a:pt x="733" y="2599"/>
                  </a:lnTo>
                  <a:lnTo>
                    <a:pt x="733" y="2221"/>
                  </a:lnTo>
                  <a:lnTo>
                    <a:pt x="880" y="1867"/>
                  </a:lnTo>
                  <a:lnTo>
                    <a:pt x="795" y="1452"/>
                  </a:lnTo>
                  <a:lnTo>
                    <a:pt x="759" y="1050"/>
                  </a:lnTo>
                  <a:lnTo>
                    <a:pt x="1067" y="873"/>
                  </a:lnTo>
                  <a:lnTo>
                    <a:pt x="1399" y="754"/>
                  </a:lnTo>
                  <a:lnTo>
                    <a:pt x="1752" y="684"/>
                  </a:lnTo>
                  <a:lnTo>
                    <a:pt x="2157" y="673"/>
                  </a:lnTo>
                  <a:lnTo>
                    <a:pt x="2618" y="708"/>
                  </a:lnTo>
                  <a:lnTo>
                    <a:pt x="2858" y="778"/>
                  </a:lnTo>
                  <a:lnTo>
                    <a:pt x="2985" y="931"/>
                  </a:lnTo>
                  <a:lnTo>
                    <a:pt x="3130" y="1311"/>
                  </a:lnTo>
                  <a:lnTo>
                    <a:pt x="3211" y="1463"/>
                  </a:lnTo>
                  <a:lnTo>
                    <a:pt x="3071" y="1560"/>
                  </a:lnTo>
                  <a:lnTo>
                    <a:pt x="2939" y="1714"/>
                  </a:lnTo>
                  <a:lnTo>
                    <a:pt x="2928" y="1762"/>
                  </a:lnTo>
                  <a:lnTo>
                    <a:pt x="3152" y="1641"/>
                  </a:lnTo>
                  <a:lnTo>
                    <a:pt x="3260" y="1619"/>
                  </a:lnTo>
                  <a:lnTo>
                    <a:pt x="3285" y="1749"/>
                  </a:lnTo>
                  <a:lnTo>
                    <a:pt x="3285" y="1821"/>
                  </a:lnTo>
                  <a:lnTo>
                    <a:pt x="3211" y="1984"/>
                  </a:lnTo>
                  <a:lnTo>
                    <a:pt x="3236" y="2021"/>
                  </a:lnTo>
                  <a:lnTo>
                    <a:pt x="3343" y="1913"/>
                  </a:lnTo>
                  <a:lnTo>
                    <a:pt x="3366" y="2067"/>
                  </a:lnTo>
                  <a:lnTo>
                    <a:pt x="3366" y="1808"/>
                  </a:lnTo>
                  <a:lnTo>
                    <a:pt x="3343" y="1665"/>
                  </a:lnTo>
                  <a:lnTo>
                    <a:pt x="3333" y="1393"/>
                  </a:lnTo>
                  <a:lnTo>
                    <a:pt x="3260" y="1088"/>
                  </a:lnTo>
                  <a:lnTo>
                    <a:pt x="3103" y="719"/>
                  </a:lnTo>
                  <a:lnTo>
                    <a:pt x="2893" y="435"/>
                  </a:lnTo>
                  <a:lnTo>
                    <a:pt x="2596" y="212"/>
                  </a:lnTo>
                  <a:lnTo>
                    <a:pt x="2312" y="81"/>
                  </a:lnTo>
                  <a:lnTo>
                    <a:pt x="2040" y="0"/>
                  </a:lnTo>
                  <a:lnTo>
                    <a:pt x="1577" y="0"/>
                  </a:lnTo>
                  <a:lnTo>
                    <a:pt x="1162" y="104"/>
                  </a:lnTo>
                  <a:lnTo>
                    <a:pt x="700" y="306"/>
                  </a:lnTo>
                  <a:lnTo>
                    <a:pt x="392" y="519"/>
                  </a:lnTo>
                  <a:lnTo>
                    <a:pt x="166" y="850"/>
                  </a:lnTo>
                  <a:lnTo>
                    <a:pt x="36" y="1168"/>
                  </a:lnTo>
                  <a:lnTo>
                    <a:pt x="0" y="1489"/>
                  </a:lnTo>
                  <a:lnTo>
                    <a:pt x="25" y="1903"/>
                  </a:lnTo>
                  <a:lnTo>
                    <a:pt x="106" y="2280"/>
                  </a:lnTo>
                  <a:lnTo>
                    <a:pt x="166" y="2479"/>
                  </a:lnTo>
                  <a:lnTo>
                    <a:pt x="177" y="2539"/>
                  </a:lnTo>
                  <a:lnTo>
                    <a:pt x="133" y="2636"/>
                  </a:lnTo>
                  <a:lnTo>
                    <a:pt x="95" y="2801"/>
                  </a:lnTo>
                  <a:lnTo>
                    <a:pt x="133" y="3000"/>
                  </a:lnTo>
                  <a:lnTo>
                    <a:pt x="225" y="3191"/>
                  </a:lnTo>
                  <a:lnTo>
                    <a:pt x="320" y="3274"/>
                  </a:lnTo>
                  <a:lnTo>
                    <a:pt x="427" y="3310"/>
                  </a:lnTo>
                  <a:lnTo>
                    <a:pt x="521" y="3405"/>
                  </a:lnTo>
                  <a:lnTo>
                    <a:pt x="581" y="3474"/>
                  </a:lnTo>
                  <a:lnTo>
                    <a:pt x="652" y="3521"/>
                  </a:lnTo>
                  <a:lnTo>
                    <a:pt x="722" y="3521"/>
                  </a:lnTo>
                  <a:lnTo>
                    <a:pt x="759" y="3497"/>
                  </a:lnTo>
                  <a:lnTo>
                    <a:pt x="781" y="3426"/>
                  </a:lnTo>
                  <a:lnTo>
                    <a:pt x="781" y="3380"/>
                  </a:lnTo>
                  <a:lnTo>
                    <a:pt x="749" y="3426"/>
                  </a:lnTo>
                  <a:lnTo>
                    <a:pt x="652" y="3463"/>
                  </a:lnTo>
                  <a:lnTo>
                    <a:pt x="592" y="3440"/>
                  </a:lnTo>
                  <a:lnTo>
                    <a:pt x="440" y="3262"/>
                  </a:lnTo>
                  <a:lnTo>
                    <a:pt x="332" y="3240"/>
                  </a:lnTo>
                  <a:lnTo>
                    <a:pt x="225" y="3121"/>
                  </a:lnTo>
                  <a:lnTo>
                    <a:pt x="155" y="2952"/>
                  </a:lnTo>
                  <a:lnTo>
                    <a:pt x="133" y="2801"/>
                  </a:lnTo>
                  <a:lnTo>
                    <a:pt x="166" y="2647"/>
                  </a:lnTo>
                  <a:lnTo>
                    <a:pt x="225" y="2539"/>
                  </a:lnTo>
                  <a:lnTo>
                    <a:pt x="309" y="2506"/>
                  </a:lnTo>
                  <a:lnTo>
                    <a:pt x="381" y="2506"/>
                  </a:lnTo>
                  <a:lnTo>
                    <a:pt x="463" y="2566"/>
                  </a:lnTo>
                  <a:lnTo>
                    <a:pt x="546" y="2576"/>
                  </a:lnTo>
                  <a:lnTo>
                    <a:pt x="616" y="2636"/>
                  </a:lnTo>
                  <a:lnTo>
                    <a:pt x="652" y="2682"/>
                  </a:lnTo>
                  <a:lnTo>
                    <a:pt x="710" y="2682"/>
                  </a:lnTo>
                  <a:lnTo>
                    <a:pt x="770" y="27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59" name="Freeform 792"/>
            <p:cNvSpPr>
              <a:spLocks/>
            </p:cNvSpPr>
            <p:nvPr/>
          </p:nvSpPr>
          <p:spPr bwMode="auto">
            <a:xfrm>
              <a:off x="3058" y="2646"/>
              <a:ext cx="45" cy="17"/>
            </a:xfrm>
            <a:custGeom>
              <a:avLst/>
              <a:gdLst>
                <a:gd name="T0" fmla="*/ 0 w 356"/>
                <a:gd name="T1" fmla="*/ 0 h 129"/>
                <a:gd name="T2" fmla="*/ 0 w 356"/>
                <a:gd name="T3" fmla="*/ 0 h 129"/>
                <a:gd name="T4" fmla="*/ 0 w 356"/>
                <a:gd name="T5" fmla="*/ 0 h 129"/>
                <a:gd name="T6" fmla="*/ 0 w 356"/>
                <a:gd name="T7" fmla="*/ 0 h 129"/>
                <a:gd name="T8" fmla="*/ 0 w 356"/>
                <a:gd name="T9" fmla="*/ 0 h 129"/>
                <a:gd name="T10" fmla="*/ 0 w 356"/>
                <a:gd name="T11" fmla="*/ 0 h 129"/>
                <a:gd name="T12" fmla="*/ 0 w 356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29"/>
                <a:gd name="T23" fmla="*/ 356 w 3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29">
                  <a:moveTo>
                    <a:pt x="70" y="59"/>
                  </a:moveTo>
                  <a:lnTo>
                    <a:pt x="0" y="129"/>
                  </a:lnTo>
                  <a:lnTo>
                    <a:pt x="275" y="129"/>
                  </a:lnTo>
                  <a:lnTo>
                    <a:pt x="356" y="46"/>
                  </a:lnTo>
                  <a:lnTo>
                    <a:pt x="307" y="0"/>
                  </a:lnTo>
                  <a:lnTo>
                    <a:pt x="202" y="46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0" name="Freeform 793"/>
            <p:cNvSpPr>
              <a:spLocks/>
            </p:cNvSpPr>
            <p:nvPr/>
          </p:nvSpPr>
          <p:spPr bwMode="auto">
            <a:xfrm>
              <a:off x="3100" y="2663"/>
              <a:ext cx="31" cy="61"/>
            </a:xfrm>
            <a:custGeom>
              <a:avLst/>
              <a:gdLst>
                <a:gd name="T0" fmla="*/ 0 w 261"/>
                <a:gd name="T1" fmla="*/ 0 h 497"/>
                <a:gd name="T2" fmla="*/ 0 w 261"/>
                <a:gd name="T3" fmla="*/ 0 h 497"/>
                <a:gd name="T4" fmla="*/ 0 w 261"/>
                <a:gd name="T5" fmla="*/ 0 h 497"/>
                <a:gd name="T6" fmla="*/ 0 w 261"/>
                <a:gd name="T7" fmla="*/ 0 h 497"/>
                <a:gd name="T8" fmla="*/ 0 w 261"/>
                <a:gd name="T9" fmla="*/ 0 h 497"/>
                <a:gd name="T10" fmla="*/ 0 w 261"/>
                <a:gd name="T11" fmla="*/ 0 h 497"/>
                <a:gd name="T12" fmla="*/ 0 w 261"/>
                <a:gd name="T13" fmla="*/ 0 h 497"/>
                <a:gd name="T14" fmla="*/ 0 w 261"/>
                <a:gd name="T15" fmla="*/ 0 h 497"/>
                <a:gd name="T16" fmla="*/ 0 w 261"/>
                <a:gd name="T17" fmla="*/ 0 h 497"/>
                <a:gd name="T18" fmla="*/ 0 w 261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497"/>
                <a:gd name="T32" fmla="*/ 261 w 261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497">
                  <a:moveTo>
                    <a:pt x="0" y="0"/>
                  </a:moveTo>
                  <a:lnTo>
                    <a:pt x="166" y="60"/>
                  </a:lnTo>
                  <a:lnTo>
                    <a:pt x="248" y="154"/>
                  </a:lnTo>
                  <a:lnTo>
                    <a:pt x="261" y="286"/>
                  </a:lnTo>
                  <a:lnTo>
                    <a:pt x="237" y="378"/>
                  </a:lnTo>
                  <a:lnTo>
                    <a:pt x="131" y="497"/>
                  </a:lnTo>
                  <a:lnTo>
                    <a:pt x="215" y="368"/>
                  </a:lnTo>
                  <a:lnTo>
                    <a:pt x="215" y="237"/>
                  </a:lnTo>
                  <a:lnTo>
                    <a:pt x="7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1" name="Freeform 794"/>
            <p:cNvSpPr>
              <a:spLocks/>
            </p:cNvSpPr>
            <p:nvPr/>
          </p:nvSpPr>
          <p:spPr bwMode="auto">
            <a:xfrm>
              <a:off x="3014" y="2677"/>
              <a:ext cx="105" cy="50"/>
            </a:xfrm>
            <a:custGeom>
              <a:avLst/>
              <a:gdLst>
                <a:gd name="T0" fmla="*/ 0 w 831"/>
                <a:gd name="T1" fmla="*/ 0 h 391"/>
                <a:gd name="T2" fmla="*/ 0 w 831"/>
                <a:gd name="T3" fmla="*/ 0 h 391"/>
                <a:gd name="T4" fmla="*/ 0 w 831"/>
                <a:gd name="T5" fmla="*/ 0 h 391"/>
                <a:gd name="T6" fmla="*/ 0 w 831"/>
                <a:gd name="T7" fmla="*/ 0 h 391"/>
                <a:gd name="T8" fmla="*/ 0 w 831"/>
                <a:gd name="T9" fmla="*/ 0 h 391"/>
                <a:gd name="T10" fmla="*/ 0 w 831"/>
                <a:gd name="T11" fmla="*/ 0 h 391"/>
                <a:gd name="T12" fmla="*/ 0 w 831"/>
                <a:gd name="T13" fmla="*/ 0 h 391"/>
                <a:gd name="T14" fmla="*/ 0 w 831"/>
                <a:gd name="T15" fmla="*/ 0 h 391"/>
                <a:gd name="T16" fmla="*/ 0 w 831"/>
                <a:gd name="T17" fmla="*/ 0 h 391"/>
                <a:gd name="T18" fmla="*/ 0 w 831"/>
                <a:gd name="T19" fmla="*/ 0 h 391"/>
                <a:gd name="T20" fmla="*/ 0 w 831"/>
                <a:gd name="T21" fmla="*/ 0 h 391"/>
                <a:gd name="T22" fmla="*/ 0 w 831"/>
                <a:gd name="T23" fmla="*/ 0 h 391"/>
                <a:gd name="T24" fmla="*/ 0 w 831"/>
                <a:gd name="T25" fmla="*/ 0 h 391"/>
                <a:gd name="T26" fmla="*/ 0 w 831"/>
                <a:gd name="T27" fmla="*/ 0 h 391"/>
                <a:gd name="T28" fmla="*/ 0 w 831"/>
                <a:gd name="T29" fmla="*/ 0 h 391"/>
                <a:gd name="T30" fmla="*/ 0 w 831"/>
                <a:gd name="T31" fmla="*/ 0 h 391"/>
                <a:gd name="T32" fmla="*/ 0 w 831"/>
                <a:gd name="T33" fmla="*/ 0 h 391"/>
                <a:gd name="T34" fmla="*/ 0 w 831"/>
                <a:gd name="T35" fmla="*/ 0 h 391"/>
                <a:gd name="T36" fmla="*/ 0 w 831"/>
                <a:gd name="T37" fmla="*/ 0 h 391"/>
                <a:gd name="T38" fmla="*/ 0 w 831"/>
                <a:gd name="T39" fmla="*/ 0 h 391"/>
                <a:gd name="T40" fmla="*/ 0 w 831"/>
                <a:gd name="T41" fmla="*/ 0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1"/>
                <a:gd name="T64" fmla="*/ 0 h 391"/>
                <a:gd name="T65" fmla="*/ 831 w 831"/>
                <a:gd name="T66" fmla="*/ 391 h 3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1" h="391">
                  <a:moveTo>
                    <a:pt x="749" y="202"/>
                  </a:moveTo>
                  <a:lnTo>
                    <a:pt x="831" y="97"/>
                  </a:lnTo>
                  <a:lnTo>
                    <a:pt x="831" y="72"/>
                  </a:lnTo>
                  <a:lnTo>
                    <a:pt x="690" y="0"/>
                  </a:lnTo>
                  <a:lnTo>
                    <a:pt x="523" y="0"/>
                  </a:lnTo>
                  <a:lnTo>
                    <a:pt x="402" y="83"/>
                  </a:lnTo>
                  <a:lnTo>
                    <a:pt x="297" y="169"/>
                  </a:lnTo>
                  <a:lnTo>
                    <a:pt x="73" y="143"/>
                  </a:lnTo>
                  <a:lnTo>
                    <a:pt x="0" y="272"/>
                  </a:lnTo>
                  <a:lnTo>
                    <a:pt x="189" y="391"/>
                  </a:lnTo>
                  <a:lnTo>
                    <a:pt x="308" y="332"/>
                  </a:lnTo>
                  <a:lnTo>
                    <a:pt x="248" y="309"/>
                  </a:lnTo>
                  <a:lnTo>
                    <a:pt x="274" y="240"/>
                  </a:lnTo>
                  <a:lnTo>
                    <a:pt x="380" y="143"/>
                  </a:lnTo>
                  <a:lnTo>
                    <a:pt x="440" y="108"/>
                  </a:lnTo>
                  <a:lnTo>
                    <a:pt x="523" y="240"/>
                  </a:lnTo>
                  <a:lnTo>
                    <a:pt x="652" y="191"/>
                  </a:lnTo>
                  <a:lnTo>
                    <a:pt x="663" y="97"/>
                  </a:lnTo>
                  <a:lnTo>
                    <a:pt x="749" y="108"/>
                  </a:lnTo>
                  <a:lnTo>
                    <a:pt x="749" y="169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2" name="Freeform 795"/>
            <p:cNvSpPr>
              <a:spLocks/>
            </p:cNvSpPr>
            <p:nvPr/>
          </p:nvSpPr>
          <p:spPr bwMode="auto">
            <a:xfrm>
              <a:off x="2985" y="2604"/>
              <a:ext cx="24" cy="102"/>
            </a:xfrm>
            <a:custGeom>
              <a:avLst/>
              <a:gdLst>
                <a:gd name="T0" fmla="*/ 0 w 188"/>
                <a:gd name="T1" fmla="*/ 0 h 817"/>
                <a:gd name="T2" fmla="*/ 0 w 188"/>
                <a:gd name="T3" fmla="*/ 0 h 817"/>
                <a:gd name="T4" fmla="*/ 0 w 188"/>
                <a:gd name="T5" fmla="*/ 0 h 817"/>
                <a:gd name="T6" fmla="*/ 0 w 188"/>
                <a:gd name="T7" fmla="*/ 0 h 817"/>
                <a:gd name="T8" fmla="*/ 0 w 188"/>
                <a:gd name="T9" fmla="*/ 0 h 817"/>
                <a:gd name="T10" fmla="*/ 0 w 188"/>
                <a:gd name="T11" fmla="*/ 0 h 817"/>
                <a:gd name="T12" fmla="*/ 0 w 188"/>
                <a:gd name="T13" fmla="*/ 0 h 817"/>
                <a:gd name="T14" fmla="*/ 0 w 188"/>
                <a:gd name="T15" fmla="*/ 0 h 817"/>
                <a:gd name="T16" fmla="*/ 0 w 188"/>
                <a:gd name="T17" fmla="*/ 0 h 8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817"/>
                <a:gd name="T29" fmla="*/ 188 w 188"/>
                <a:gd name="T30" fmla="*/ 817 h 8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817">
                  <a:moveTo>
                    <a:pt x="0" y="188"/>
                  </a:moveTo>
                  <a:lnTo>
                    <a:pt x="94" y="414"/>
                  </a:lnTo>
                  <a:lnTo>
                    <a:pt x="10" y="745"/>
                  </a:lnTo>
                  <a:lnTo>
                    <a:pt x="164" y="817"/>
                  </a:lnTo>
                  <a:lnTo>
                    <a:pt x="188" y="402"/>
                  </a:lnTo>
                  <a:lnTo>
                    <a:pt x="24" y="163"/>
                  </a:lnTo>
                  <a:lnTo>
                    <a:pt x="24" y="0"/>
                  </a:lnTo>
                  <a:lnTo>
                    <a:pt x="0" y="3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3" name="Freeform 796"/>
            <p:cNvSpPr>
              <a:spLocks/>
            </p:cNvSpPr>
            <p:nvPr/>
          </p:nvSpPr>
          <p:spPr bwMode="auto">
            <a:xfrm>
              <a:off x="2969" y="2717"/>
              <a:ext cx="50" cy="90"/>
            </a:xfrm>
            <a:custGeom>
              <a:avLst/>
              <a:gdLst>
                <a:gd name="T0" fmla="*/ 0 w 404"/>
                <a:gd name="T1" fmla="*/ 0 h 711"/>
                <a:gd name="T2" fmla="*/ 0 w 404"/>
                <a:gd name="T3" fmla="*/ 0 h 711"/>
                <a:gd name="T4" fmla="*/ 0 w 404"/>
                <a:gd name="T5" fmla="*/ 0 h 711"/>
                <a:gd name="T6" fmla="*/ 0 w 404"/>
                <a:gd name="T7" fmla="*/ 0 h 711"/>
                <a:gd name="T8" fmla="*/ 0 w 404"/>
                <a:gd name="T9" fmla="*/ 0 h 711"/>
                <a:gd name="T10" fmla="*/ 0 w 404"/>
                <a:gd name="T11" fmla="*/ 0 h 711"/>
                <a:gd name="T12" fmla="*/ 0 w 404"/>
                <a:gd name="T13" fmla="*/ 0 h 711"/>
                <a:gd name="T14" fmla="*/ 0 w 404"/>
                <a:gd name="T15" fmla="*/ 0 h 711"/>
                <a:gd name="T16" fmla="*/ 0 w 404"/>
                <a:gd name="T17" fmla="*/ 0 h 7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711"/>
                <a:gd name="T29" fmla="*/ 404 w 404"/>
                <a:gd name="T30" fmla="*/ 711 h 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711">
                  <a:moveTo>
                    <a:pt x="83" y="0"/>
                  </a:moveTo>
                  <a:lnTo>
                    <a:pt x="0" y="272"/>
                  </a:lnTo>
                  <a:lnTo>
                    <a:pt x="0" y="428"/>
                  </a:lnTo>
                  <a:lnTo>
                    <a:pt x="143" y="580"/>
                  </a:lnTo>
                  <a:lnTo>
                    <a:pt x="237" y="569"/>
                  </a:lnTo>
                  <a:lnTo>
                    <a:pt x="404" y="711"/>
                  </a:lnTo>
                  <a:lnTo>
                    <a:pt x="321" y="509"/>
                  </a:lnTo>
                  <a:lnTo>
                    <a:pt x="83" y="2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4" name="Freeform 797"/>
            <p:cNvSpPr>
              <a:spLocks/>
            </p:cNvSpPr>
            <p:nvPr/>
          </p:nvSpPr>
          <p:spPr bwMode="auto">
            <a:xfrm>
              <a:off x="3184" y="2651"/>
              <a:ext cx="29" cy="66"/>
            </a:xfrm>
            <a:custGeom>
              <a:avLst/>
              <a:gdLst>
                <a:gd name="T0" fmla="*/ 0 w 239"/>
                <a:gd name="T1" fmla="*/ 0 h 543"/>
                <a:gd name="T2" fmla="*/ 0 w 239"/>
                <a:gd name="T3" fmla="*/ 0 h 543"/>
                <a:gd name="T4" fmla="*/ 0 w 239"/>
                <a:gd name="T5" fmla="*/ 0 h 543"/>
                <a:gd name="T6" fmla="*/ 0 w 239"/>
                <a:gd name="T7" fmla="*/ 0 h 543"/>
                <a:gd name="T8" fmla="*/ 0 w 239"/>
                <a:gd name="T9" fmla="*/ 0 h 543"/>
                <a:gd name="T10" fmla="*/ 0 w 239"/>
                <a:gd name="T11" fmla="*/ 0 h 543"/>
                <a:gd name="T12" fmla="*/ 0 w 239"/>
                <a:gd name="T13" fmla="*/ 0 h 543"/>
                <a:gd name="T14" fmla="*/ 0 w 239"/>
                <a:gd name="T15" fmla="*/ 0 h 543"/>
                <a:gd name="T16" fmla="*/ 0 w 239"/>
                <a:gd name="T17" fmla="*/ 0 h 543"/>
                <a:gd name="T18" fmla="*/ 0 w 239"/>
                <a:gd name="T19" fmla="*/ 0 h 543"/>
                <a:gd name="T20" fmla="*/ 0 w 239"/>
                <a:gd name="T21" fmla="*/ 0 h 5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543"/>
                <a:gd name="T35" fmla="*/ 239 w 239"/>
                <a:gd name="T36" fmla="*/ 543 h 5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543">
                  <a:moveTo>
                    <a:pt x="121" y="0"/>
                  </a:moveTo>
                  <a:lnTo>
                    <a:pt x="27" y="165"/>
                  </a:lnTo>
                  <a:lnTo>
                    <a:pt x="0" y="248"/>
                  </a:lnTo>
                  <a:lnTo>
                    <a:pt x="0" y="308"/>
                  </a:lnTo>
                  <a:lnTo>
                    <a:pt x="156" y="543"/>
                  </a:lnTo>
                  <a:lnTo>
                    <a:pt x="156" y="248"/>
                  </a:lnTo>
                  <a:lnTo>
                    <a:pt x="239" y="130"/>
                  </a:lnTo>
                  <a:lnTo>
                    <a:pt x="96" y="225"/>
                  </a:lnTo>
                  <a:lnTo>
                    <a:pt x="27" y="225"/>
                  </a:lnTo>
                  <a:lnTo>
                    <a:pt x="27" y="20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5" name="Freeform 798"/>
            <p:cNvSpPr>
              <a:spLocks/>
            </p:cNvSpPr>
            <p:nvPr/>
          </p:nvSpPr>
          <p:spPr bwMode="auto">
            <a:xfrm>
              <a:off x="3220" y="2658"/>
              <a:ext cx="42" cy="35"/>
            </a:xfrm>
            <a:custGeom>
              <a:avLst/>
              <a:gdLst>
                <a:gd name="T0" fmla="*/ 0 w 332"/>
                <a:gd name="T1" fmla="*/ 0 h 284"/>
                <a:gd name="T2" fmla="*/ 0 w 332"/>
                <a:gd name="T3" fmla="*/ 0 h 284"/>
                <a:gd name="T4" fmla="*/ 0 w 332"/>
                <a:gd name="T5" fmla="*/ 0 h 284"/>
                <a:gd name="T6" fmla="*/ 0 w 332"/>
                <a:gd name="T7" fmla="*/ 0 h 284"/>
                <a:gd name="T8" fmla="*/ 0 w 332"/>
                <a:gd name="T9" fmla="*/ 0 h 284"/>
                <a:gd name="T10" fmla="*/ 0 w 332"/>
                <a:gd name="T11" fmla="*/ 0 h 284"/>
                <a:gd name="T12" fmla="*/ 0 w 332"/>
                <a:gd name="T13" fmla="*/ 0 h 284"/>
                <a:gd name="T14" fmla="*/ 0 w 332"/>
                <a:gd name="T15" fmla="*/ 0 h 284"/>
                <a:gd name="T16" fmla="*/ 0 w 332"/>
                <a:gd name="T17" fmla="*/ 0 h 284"/>
                <a:gd name="T18" fmla="*/ 0 w 332"/>
                <a:gd name="T19" fmla="*/ 0 h 284"/>
                <a:gd name="T20" fmla="*/ 0 w 332"/>
                <a:gd name="T21" fmla="*/ 0 h 284"/>
                <a:gd name="T22" fmla="*/ 0 w 332"/>
                <a:gd name="T23" fmla="*/ 0 h 284"/>
                <a:gd name="T24" fmla="*/ 0 w 332"/>
                <a:gd name="T25" fmla="*/ 0 h 284"/>
                <a:gd name="T26" fmla="*/ 0 w 332"/>
                <a:gd name="T27" fmla="*/ 0 h 284"/>
                <a:gd name="T28" fmla="*/ 0 w 332"/>
                <a:gd name="T29" fmla="*/ 0 h 284"/>
                <a:gd name="T30" fmla="*/ 0 w 332"/>
                <a:gd name="T31" fmla="*/ 0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2"/>
                <a:gd name="T49" fmla="*/ 0 h 284"/>
                <a:gd name="T50" fmla="*/ 332 w 332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2" h="284">
                  <a:moveTo>
                    <a:pt x="0" y="35"/>
                  </a:moveTo>
                  <a:lnTo>
                    <a:pt x="71" y="0"/>
                  </a:lnTo>
                  <a:lnTo>
                    <a:pt x="246" y="0"/>
                  </a:lnTo>
                  <a:lnTo>
                    <a:pt x="332" y="71"/>
                  </a:lnTo>
                  <a:lnTo>
                    <a:pt x="332" y="212"/>
                  </a:lnTo>
                  <a:lnTo>
                    <a:pt x="246" y="212"/>
                  </a:lnTo>
                  <a:lnTo>
                    <a:pt x="94" y="284"/>
                  </a:lnTo>
                  <a:lnTo>
                    <a:pt x="235" y="189"/>
                  </a:lnTo>
                  <a:lnTo>
                    <a:pt x="214" y="71"/>
                  </a:lnTo>
                  <a:lnTo>
                    <a:pt x="165" y="35"/>
                  </a:lnTo>
                  <a:lnTo>
                    <a:pt x="165" y="166"/>
                  </a:lnTo>
                  <a:lnTo>
                    <a:pt x="57" y="166"/>
                  </a:lnTo>
                  <a:lnTo>
                    <a:pt x="94" y="117"/>
                  </a:lnTo>
                  <a:lnTo>
                    <a:pt x="46" y="81"/>
                  </a:lnTo>
                  <a:lnTo>
                    <a:pt x="46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6" name="Freeform 799"/>
            <p:cNvSpPr>
              <a:spLocks/>
            </p:cNvSpPr>
            <p:nvPr/>
          </p:nvSpPr>
          <p:spPr bwMode="auto">
            <a:xfrm>
              <a:off x="2885" y="2748"/>
              <a:ext cx="47" cy="66"/>
            </a:xfrm>
            <a:custGeom>
              <a:avLst/>
              <a:gdLst>
                <a:gd name="T0" fmla="*/ 0 w 380"/>
                <a:gd name="T1" fmla="*/ 0 h 523"/>
                <a:gd name="T2" fmla="*/ 0 w 380"/>
                <a:gd name="T3" fmla="*/ 0 h 523"/>
                <a:gd name="T4" fmla="*/ 0 w 380"/>
                <a:gd name="T5" fmla="*/ 0 h 523"/>
                <a:gd name="T6" fmla="*/ 0 w 380"/>
                <a:gd name="T7" fmla="*/ 0 h 523"/>
                <a:gd name="T8" fmla="*/ 0 w 380"/>
                <a:gd name="T9" fmla="*/ 0 h 523"/>
                <a:gd name="T10" fmla="*/ 0 w 380"/>
                <a:gd name="T11" fmla="*/ 0 h 523"/>
                <a:gd name="T12" fmla="*/ 0 w 380"/>
                <a:gd name="T13" fmla="*/ 0 h 523"/>
                <a:gd name="T14" fmla="*/ 0 w 380"/>
                <a:gd name="T15" fmla="*/ 0 h 523"/>
                <a:gd name="T16" fmla="*/ 0 w 380"/>
                <a:gd name="T17" fmla="*/ 0 h 523"/>
                <a:gd name="T18" fmla="*/ 0 w 380"/>
                <a:gd name="T19" fmla="*/ 0 h 523"/>
                <a:gd name="T20" fmla="*/ 0 w 380"/>
                <a:gd name="T21" fmla="*/ 0 h 523"/>
                <a:gd name="T22" fmla="*/ 0 w 380"/>
                <a:gd name="T23" fmla="*/ 0 h 523"/>
                <a:gd name="T24" fmla="*/ 0 w 380"/>
                <a:gd name="T25" fmla="*/ 0 h 523"/>
                <a:gd name="T26" fmla="*/ 0 w 380"/>
                <a:gd name="T27" fmla="*/ 0 h 523"/>
                <a:gd name="T28" fmla="*/ 0 w 380"/>
                <a:gd name="T29" fmla="*/ 0 h 523"/>
                <a:gd name="T30" fmla="*/ 0 w 380"/>
                <a:gd name="T31" fmla="*/ 0 h 523"/>
                <a:gd name="T32" fmla="*/ 0 w 380"/>
                <a:gd name="T33" fmla="*/ 0 h 523"/>
                <a:gd name="T34" fmla="*/ 0 w 380"/>
                <a:gd name="T35" fmla="*/ 0 h 523"/>
                <a:gd name="T36" fmla="*/ 0 w 380"/>
                <a:gd name="T37" fmla="*/ 0 h 523"/>
                <a:gd name="T38" fmla="*/ 0 w 380"/>
                <a:gd name="T39" fmla="*/ 0 h 523"/>
                <a:gd name="T40" fmla="*/ 0 w 380"/>
                <a:gd name="T41" fmla="*/ 0 h 5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523"/>
                <a:gd name="T65" fmla="*/ 380 w 380"/>
                <a:gd name="T66" fmla="*/ 523 h 5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523">
                  <a:moveTo>
                    <a:pt x="0" y="120"/>
                  </a:moveTo>
                  <a:lnTo>
                    <a:pt x="59" y="24"/>
                  </a:lnTo>
                  <a:lnTo>
                    <a:pt x="191" y="0"/>
                  </a:lnTo>
                  <a:lnTo>
                    <a:pt x="227" y="94"/>
                  </a:lnTo>
                  <a:lnTo>
                    <a:pt x="285" y="224"/>
                  </a:lnTo>
                  <a:lnTo>
                    <a:pt x="370" y="283"/>
                  </a:lnTo>
                  <a:lnTo>
                    <a:pt x="380" y="426"/>
                  </a:lnTo>
                  <a:lnTo>
                    <a:pt x="275" y="523"/>
                  </a:lnTo>
                  <a:lnTo>
                    <a:pt x="275" y="295"/>
                  </a:lnTo>
                  <a:lnTo>
                    <a:pt x="227" y="248"/>
                  </a:lnTo>
                  <a:lnTo>
                    <a:pt x="156" y="343"/>
                  </a:lnTo>
                  <a:lnTo>
                    <a:pt x="191" y="437"/>
                  </a:lnTo>
                  <a:lnTo>
                    <a:pt x="169" y="450"/>
                  </a:lnTo>
                  <a:lnTo>
                    <a:pt x="121" y="364"/>
                  </a:lnTo>
                  <a:lnTo>
                    <a:pt x="121" y="295"/>
                  </a:lnTo>
                  <a:lnTo>
                    <a:pt x="59" y="295"/>
                  </a:lnTo>
                  <a:lnTo>
                    <a:pt x="132" y="224"/>
                  </a:lnTo>
                  <a:lnTo>
                    <a:pt x="132" y="120"/>
                  </a:lnTo>
                  <a:lnTo>
                    <a:pt x="181" y="72"/>
                  </a:lnTo>
                  <a:lnTo>
                    <a:pt x="48" y="7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7" name="Freeform 800"/>
            <p:cNvSpPr>
              <a:spLocks/>
            </p:cNvSpPr>
            <p:nvPr/>
          </p:nvSpPr>
          <p:spPr bwMode="auto">
            <a:xfrm>
              <a:off x="3129" y="2731"/>
              <a:ext cx="42" cy="66"/>
            </a:xfrm>
            <a:custGeom>
              <a:avLst/>
              <a:gdLst>
                <a:gd name="T0" fmla="*/ 0 w 334"/>
                <a:gd name="T1" fmla="*/ 0 h 532"/>
                <a:gd name="T2" fmla="*/ 0 w 334"/>
                <a:gd name="T3" fmla="*/ 0 h 532"/>
                <a:gd name="T4" fmla="*/ 0 w 334"/>
                <a:gd name="T5" fmla="*/ 0 h 532"/>
                <a:gd name="T6" fmla="*/ 0 w 334"/>
                <a:gd name="T7" fmla="*/ 0 h 532"/>
                <a:gd name="T8" fmla="*/ 0 w 334"/>
                <a:gd name="T9" fmla="*/ 0 h 532"/>
                <a:gd name="T10" fmla="*/ 0 w 334"/>
                <a:gd name="T11" fmla="*/ 0 h 532"/>
                <a:gd name="T12" fmla="*/ 0 w 334"/>
                <a:gd name="T13" fmla="*/ 0 h 532"/>
                <a:gd name="T14" fmla="*/ 0 w 334"/>
                <a:gd name="T15" fmla="*/ 0 h 532"/>
                <a:gd name="T16" fmla="*/ 0 w 334"/>
                <a:gd name="T17" fmla="*/ 0 h 532"/>
                <a:gd name="T18" fmla="*/ 0 w 334"/>
                <a:gd name="T19" fmla="*/ 0 h 532"/>
                <a:gd name="T20" fmla="*/ 0 w 334"/>
                <a:gd name="T21" fmla="*/ 0 h 532"/>
                <a:gd name="T22" fmla="*/ 0 w 334"/>
                <a:gd name="T23" fmla="*/ 0 h 532"/>
                <a:gd name="T24" fmla="*/ 0 w 334"/>
                <a:gd name="T25" fmla="*/ 0 h 532"/>
                <a:gd name="T26" fmla="*/ 0 w 334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532"/>
                <a:gd name="T44" fmla="*/ 334 w 334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532">
                  <a:moveTo>
                    <a:pt x="275" y="0"/>
                  </a:moveTo>
                  <a:lnTo>
                    <a:pt x="334" y="70"/>
                  </a:lnTo>
                  <a:lnTo>
                    <a:pt x="249" y="261"/>
                  </a:lnTo>
                  <a:lnTo>
                    <a:pt x="132" y="261"/>
                  </a:lnTo>
                  <a:lnTo>
                    <a:pt x="48" y="413"/>
                  </a:lnTo>
                  <a:lnTo>
                    <a:pt x="48" y="473"/>
                  </a:lnTo>
                  <a:lnTo>
                    <a:pt x="155" y="532"/>
                  </a:lnTo>
                  <a:lnTo>
                    <a:pt x="72" y="532"/>
                  </a:lnTo>
                  <a:lnTo>
                    <a:pt x="0" y="473"/>
                  </a:lnTo>
                  <a:lnTo>
                    <a:pt x="0" y="365"/>
                  </a:lnTo>
                  <a:lnTo>
                    <a:pt x="155" y="176"/>
                  </a:lnTo>
                  <a:lnTo>
                    <a:pt x="215" y="176"/>
                  </a:lnTo>
                  <a:lnTo>
                    <a:pt x="249" y="2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8" name="Freeform 801"/>
            <p:cNvSpPr>
              <a:spLocks/>
            </p:cNvSpPr>
            <p:nvPr/>
          </p:nvSpPr>
          <p:spPr bwMode="auto">
            <a:xfrm>
              <a:off x="3095" y="2772"/>
              <a:ext cx="176" cy="83"/>
            </a:xfrm>
            <a:custGeom>
              <a:avLst/>
              <a:gdLst>
                <a:gd name="T0" fmla="*/ 0 w 1401"/>
                <a:gd name="T1" fmla="*/ 0 h 659"/>
                <a:gd name="T2" fmla="*/ 0 w 1401"/>
                <a:gd name="T3" fmla="*/ 0 h 659"/>
                <a:gd name="T4" fmla="*/ 0 w 1401"/>
                <a:gd name="T5" fmla="*/ 0 h 659"/>
                <a:gd name="T6" fmla="*/ 0 w 1401"/>
                <a:gd name="T7" fmla="*/ 0 h 659"/>
                <a:gd name="T8" fmla="*/ 0 w 1401"/>
                <a:gd name="T9" fmla="*/ 0 h 659"/>
                <a:gd name="T10" fmla="*/ 0 w 1401"/>
                <a:gd name="T11" fmla="*/ 0 h 659"/>
                <a:gd name="T12" fmla="*/ 0 w 1401"/>
                <a:gd name="T13" fmla="*/ 0 h 659"/>
                <a:gd name="T14" fmla="*/ 0 w 1401"/>
                <a:gd name="T15" fmla="*/ 0 h 659"/>
                <a:gd name="T16" fmla="*/ 0 w 1401"/>
                <a:gd name="T17" fmla="*/ 0 h 659"/>
                <a:gd name="T18" fmla="*/ 0 w 1401"/>
                <a:gd name="T19" fmla="*/ 0 h 659"/>
                <a:gd name="T20" fmla="*/ 0 w 1401"/>
                <a:gd name="T21" fmla="*/ 0 h 659"/>
                <a:gd name="T22" fmla="*/ 0 w 1401"/>
                <a:gd name="T23" fmla="*/ 0 h 659"/>
                <a:gd name="T24" fmla="*/ 0 w 1401"/>
                <a:gd name="T25" fmla="*/ 0 h 659"/>
                <a:gd name="T26" fmla="*/ 0 w 1401"/>
                <a:gd name="T27" fmla="*/ 0 h 659"/>
                <a:gd name="T28" fmla="*/ 0 w 1401"/>
                <a:gd name="T29" fmla="*/ 0 h 659"/>
                <a:gd name="T30" fmla="*/ 0 w 1401"/>
                <a:gd name="T31" fmla="*/ 0 h 659"/>
                <a:gd name="T32" fmla="*/ 0 w 1401"/>
                <a:gd name="T33" fmla="*/ 0 h 659"/>
                <a:gd name="T34" fmla="*/ 0 w 1401"/>
                <a:gd name="T35" fmla="*/ 0 h 659"/>
                <a:gd name="T36" fmla="*/ 0 w 1401"/>
                <a:gd name="T37" fmla="*/ 0 h 659"/>
                <a:gd name="T38" fmla="*/ 0 w 1401"/>
                <a:gd name="T39" fmla="*/ 0 h 659"/>
                <a:gd name="T40" fmla="*/ 0 w 1401"/>
                <a:gd name="T41" fmla="*/ 0 h 659"/>
                <a:gd name="T42" fmla="*/ 0 w 1401"/>
                <a:gd name="T43" fmla="*/ 0 h 659"/>
                <a:gd name="T44" fmla="*/ 0 w 1401"/>
                <a:gd name="T45" fmla="*/ 0 h 659"/>
                <a:gd name="T46" fmla="*/ 0 w 1401"/>
                <a:gd name="T47" fmla="*/ 0 h 659"/>
                <a:gd name="T48" fmla="*/ 0 w 1401"/>
                <a:gd name="T49" fmla="*/ 0 h 659"/>
                <a:gd name="T50" fmla="*/ 0 w 1401"/>
                <a:gd name="T51" fmla="*/ 0 h 659"/>
                <a:gd name="T52" fmla="*/ 0 w 1401"/>
                <a:gd name="T53" fmla="*/ 0 h 659"/>
                <a:gd name="T54" fmla="*/ 0 w 1401"/>
                <a:gd name="T55" fmla="*/ 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1"/>
                <a:gd name="T85" fmla="*/ 0 h 659"/>
                <a:gd name="T86" fmla="*/ 1401 w 1401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1" h="659">
                  <a:moveTo>
                    <a:pt x="451" y="114"/>
                  </a:moveTo>
                  <a:lnTo>
                    <a:pt x="556" y="44"/>
                  </a:lnTo>
                  <a:lnTo>
                    <a:pt x="627" y="44"/>
                  </a:lnTo>
                  <a:lnTo>
                    <a:pt x="793" y="141"/>
                  </a:lnTo>
                  <a:lnTo>
                    <a:pt x="878" y="141"/>
                  </a:lnTo>
                  <a:lnTo>
                    <a:pt x="972" y="0"/>
                  </a:lnTo>
                  <a:lnTo>
                    <a:pt x="1053" y="11"/>
                  </a:lnTo>
                  <a:lnTo>
                    <a:pt x="1067" y="70"/>
                  </a:lnTo>
                  <a:lnTo>
                    <a:pt x="950" y="114"/>
                  </a:lnTo>
                  <a:lnTo>
                    <a:pt x="996" y="200"/>
                  </a:lnTo>
                  <a:lnTo>
                    <a:pt x="1242" y="305"/>
                  </a:lnTo>
                  <a:lnTo>
                    <a:pt x="1401" y="413"/>
                  </a:lnTo>
                  <a:lnTo>
                    <a:pt x="1376" y="507"/>
                  </a:lnTo>
                  <a:lnTo>
                    <a:pt x="1210" y="436"/>
                  </a:lnTo>
                  <a:lnTo>
                    <a:pt x="890" y="436"/>
                  </a:lnTo>
                  <a:lnTo>
                    <a:pt x="783" y="388"/>
                  </a:lnTo>
                  <a:lnTo>
                    <a:pt x="664" y="459"/>
                  </a:lnTo>
                  <a:lnTo>
                    <a:pt x="523" y="494"/>
                  </a:lnTo>
                  <a:lnTo>
                    <a:pt x="427" y="482"/>
                  </a:lnTo>
                  <a:lnTo>
                    <a:pt x="284" y="577"/>
                  </a:lnTo>
                  <a:lnTo>
                    <a:pt x="23" y="659"/>
                  </a:lnTo>
                  <a:lnTo>
                    <a:pt x="0" y="625"/>
                  </a:lnTo>
                  <a:lnTo>
                    <a:pt x="179" y="436"/>
                  </a:lnTo>
                  <a:lnTo>
                    <a:pt x="405" y="364"/>
                  </a:lnTo>
                  <a:lnTo>
                    <a:pt x="583" y="235"/>
                  </a:lnTo>
                  <a:lnTo>
                    <a:pt x="616" y="129"/>
                  </a:lnTo>
                  <a:lnTo>
                    <a:pt x="556" y="114"/>
                  </a:lnTo>
                  <a:lnTo>
                    <a:pt x="45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69" name="Freeform 802"/>
            <p:cNvSpPr>
              <a:spLocks/>
            </p:cNvSpPr>
            <p:nvPr/>
          </p:nvSpPr>
          <p:spPr bwMode="auto">
            <a:xfrm>
              <a:off x="3236" y="2710"/>
              <a:ext cx="47" cy="191"/>
            </a:xfrm>
            <a:custGeom>
              <a:avLst/>
              <a:gdLst>
                <a:gd name="T0" fmla="*/ 0 w 393"/>
                <a:gd name="T1" fmla="*/ 0 h 1538"/>
                <a:gd name="T2" fmla="*/ 0 w 393"/>
                <a:gd name="T3" fmla="*/ 0 h 1538"/>
                <a:gd name="T4" fmla="*/ 0 w 393"/>
                <a:gd name="T5" fmla="*/ 0 h 1538"/>
                <a:gd name="T6" fmla="*/ 0 w 393"/>
                <a:gd name="T7" fmla="*/ 0 h 1538"/>
                <a:gd name="T8" fmla="*/ 0 w 393"/>
                <a:gd name="T9" fmla="*/ 0 h 1538"/>
                <a:gd name="T10" fmla="*/ 0 w 393"/>
                <a:gd name="T11" fmla="*/ 0 h 1538"/>
                <a:gd name="T12" fmla="*/ 0 w 393"/>
                <a:gd name="T13" fmla="*/ 0 h 1538"/>
                <a:gd name="T14" fmla="*/ 0 w 393"/>
                <a:gd name="T15" fmla="*/ 0 h 1538"/>
                <a:gd name="T16" fmla="*/ 0 w 393"/>
                <a:gd name="T17" fmla="*/ 0 h 1538"/>
                <a:gd name="T18" fmla="*/ 0 w 393"/>
                <a:gd name="T19" fmla="*/ 0 h 1538"/>
                <a:gd name="T20" fmla="*/ 0 w 393"/>
                <a:gd name="T21" fmla="*/ 0 h 1538"/>
                <a:gd name="T22" fmla="*/ 0 w 393"/>
                <a:gd name="T23" fmla="*/ 0 h 1538"/>
                <a:gd name="T24" fmla="*/ 0 w 393"/>
                <a:gd name="T25" fmla="*/ 0 h 1538"/>
                <a:gd name="T26" fmla="*/ 0 w 393"/>
                <a:gd name="T27" fmla="*/ 0 h 1538"/>
                <a:gd name="T28" fmla="*/ 0 w 393"/>
                <a:gd name="T29" fmla="*/ 0 h 1538"/>
                <a:gd name="T30" fmla="*/ 0 w 393"/>
                <a:gd name="T31" fmla="*/ 0 h 1538"/>
                <a:gd name="T32" fmla="*/ 0 w 393"/>
                <a:gd name="T33" fmla="*/ 0 h 15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1538"/>
                <a:gd name="T53" fmla="*/ 393 w 393"/>
                <a:gd name="T54" fmla="*/ 1538 h 15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1538">
                  <a:moveTo>
                    <a:pt x="358" y="0"/>
                  </a:moveTo>
                  <a:lnTo>
                    <a:pt x="380" y="237"/>
                  </a:lnTo>
                  <a:lnTo>
                    <a:pt x="393" y="556"/>
                  </a:lnTo>
                  <a:lnTo>
                    <a:pt x="369" y="947"/>
                  </a:lnTo>
                  <a:lnTo>
                    <a:pt x="344" y="1147"/>
                  </a:lnTo>
                  <a:lnTo>
                    <a:pt x="215" y="1538"/>
                  </a:lnTo>
                  <a:lnTo>
                    <a:pt x="129" y="1430"/>
                  </a:lnTo>
                  <a:lnTo>
                    <a:pt x="129" y="1158"/>
                  </a:lnTo>
                  <a:lnTo>
                    <a:pt x="70" y="1124"/>
                  </a:lnTo>
                  <a:lnTo>
                    <a:pt x="0" y="1182"/>
                  </a:lnTo>
                  <a:lnTo>
                    <a:pt x="85" y="1087"/>
                  </a:lnTo>
                  <a:lnTo>
                    <a:pt x="166" y="1124"/>
                  </a:lnTo>
                  <a:lnTo>
                    <a:pt x="178" y="1373"/>
                  </a:lnTo>
                  <a:lnTo>
                    <a:pt x="298" y="1158"/>
                  </a:lnTo>
                  <a:lnTo>
                    <a:pt x="344" y="887"/>
                  </a:lnTo>
                  <a:lnTo>
                    <a:pt x="369" y="53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0" name="Freeform 803"/>
            <p:cNvSpPr>
              <a:spLocks/>
            </p:cNvSpPr>
            <p:nvPr/>
          </p:nvSpPr>
          <p:spPr bwMode="auto">
            <a:xfrm>
              <a:off x="2948" y="2835"/>
              <a:ext cx="170" cy="187"/>
            </a:xfrm>
            <a:custGeom>
              <a:avLst/>
              <a:gdLst>
                <a:gd name="T0" fmla="*/ 0 w 1352"/>
                <a:gd name="T1" fmla="*/ 0 h 1489"/>
                <a:gd name="T2" fmla="*/ 0 w 1352"/>
                <a:gd name="T3" fmla="*/ 0 h 1489"/>
                <a:gd name="T4" fmla="*/ 0 w 1352"/>
                <a:gd name="T5" fmla="*/ 0 h 1489"/>
                <a:gd name="T6" fmla="*/ 0 w 1352"/>
                <a:gd name="T7" fmla="*/ 0 h 1489"/>
                <a:gd name="T8" fmla="*/ 0 w 1352"/>
                <a:gd name="T9" fmla="*/ 0 h 1489"/>
                <a:gd name="T10" fmla="*/ 0 w 1352"/>
                <a:gd name="T11" fmla="*/ 0 h 1489"/>
                <a:gd name="T12" fmla="*/ 0 w 1352"/>
                <a:gd name="T13" fmla="*/ 0 h 1489"/>
                <a:gd name="T14" fmla="*/ 0 w 1352"/>
                <a:gd name="T15" fmla="*/ 0 h 1489"/>
                <a:gd name="T16" fmla="*/ 0 w 1352"/>
                <a:gd name="T17" fmla="*/ 0 h 1489"/>
                <a:gd name="T18" fmla="*/ 0 w 1352"/>
                <a:gd name="T19" fmla="*/ 0 h 1489"/>
                <a:gd name="T20" fmla="*/ 0 w 1352"/>
                <a:gd name="T21" fmla="*/ 0 h 1489"/>
                <a:gd name="T22" fmla="*/ 0 w 1352"/>
                <a:gd name="T23" fmla="*/ 0 h 1489"/>
                <a:gd name="T24" fmla="*/ 0 w 1352"/>
                <a:gd name="T25" fmla="*/ 0 h 1489"/>
                <a:gd name="T26" fmla="*/ 0 w 1352"/>
                <a:gd name="T27" fmla="*/ 0 h 1489"/>
                <a:gd name="T28" fmla="*/ 0 w 1352"/>
                <a:gd name="T29" fmla="*/ 0 h 1489"/>
                <a:gd name="T30" fmla="*/ 0 w 1352"/>
                <a:gd name="T31" fmla="*/ 0 h 1489"/>
                <a:gd name="T32" fmla="*/ 0 w 1352"/>
                <a:gd name="T33" fmla="*/ 0 h 1489"/>
                <a:gd name="T34" fmla="*/ 0 w 1352"/>
                <a:gd name="T35" fmla="*/ 0 h 1489"/>
                <a:gd name="T36" fmla="*/ 0 w 1352"/>
                <a:gd name="T37" fmla="*/ 0 h 1489"/>
                <a:gd name="T38" fmla="*/ 0 w 1352"/>
                <a:gd name="T39" fmla="*/ 0 h 1489"/>
                <a:gd name="T40" fmla="*/ 0 w 1352"/>
                <a:gd name="T41" fmla="*/ 0 h 1489"/>
                <a:gd name="T42" fmla="*/ 0 w 1352"/>
                <a:gd name="T43" fmla="*/ 0 h 1489"/>
                <a:gd name="T44" fmla="*/ 0 w 1352"/>
                <a:gd name="T45" fmla="*/ 0 h 1489"/>
                <a:gd name="T46" fmla="*/ 0 w 1352"/>
                <a:gd name="T47" fmla="*/ 0 h 1489"/>
                <a:gd name="T48" fmla="*/ 0 w 1352"/>
                <a:gd name="T49" fmla="*/ 0 h 1489"/>
                <a:gd name="T50" fmla="*/ 0 w 1352"/>
                <a:gd name="T51" fmla="*/ 0 h 1489"/>
                <a:gd name="T52" fmla="*/ 0 w 1352"/>
                <a:gd name="T53" fmla="*/ 0 h 1489"/>
                <a:gd name="T54" fmla="*/ 0 w 1352"/>
                <a:gd name="T55" fmla="*/ 0 h 1489"/>
                <a:gd name="T56" fmla="*/ 0 w 1352"/>
                <a:gd name="T57" fmla="*/ 0 h 1489"/>
                <a:gd name="T58" fmla="*/ 0 w 1352"/>
                <a:gd name="T59" fmla="*/ 0 h 1489"/>
                <a:gd name="T60" fmla="*/ 0 w 1352"/>
                <a:gd name="T61" fmla="*/ 0 h 1489"/>
                <a:gd name="T62" fmla="*/ 0 w 1352"/>
                <a:gd name="T63" fmla="*/ 0 h 1489"/>
                <a:gd name="T64" fmla="*/ 0 w 1352"/>
                <a:gd name="T65" fmla="*/ 0 h 1489"/>
                <a:gd name="T66" fmla="*/ 0 w 1352"/>
                <a:gd name="T67" fmla="*/ 0 h 1489"/>
                <a:gd name="T68" fmla="*/ 0 w 1352"/>
                <a:gd name="T69" fmla="*/ 0 h 1489"/>
                <a:gd name="T70" fmla="*/ 0 w 1352"/>
                <a:gd name="T71" fmla="*/ 0 h 1489"/>
                <a:gd name="T72" fmla="*/ 0 w 1352"/>
                <a:gd name="T73" fmla="*/ 0 h 14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2"/>
                <a:gd name="T112" fmla="*/ 0 h 1489"/>
                <a:gd name="T113" fmla="*/ 1352 w 1352"/>
                <a:gd name="T114" fmla="*/ 1489 h 14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2" h="1489">
                  <a:moveTo>
                    <a:pt x="11" y="0"/>
                  </a:moveTo>
                  <a:lnTo>
                    <a:pt x="154" y="141"/>
                  </a:lnTo>
                  <a:lnTo>
                    <a:pt x="343" y="553"/>
                  </a:lnTo>
                  <a:lnTo>
                    <a:pt x="437" y="624"/>
                  </a:lnTo>
                  <a:lnTo>
                    <a:pt x="629" y="685"/>
                  </a:lnTo>
                  <a:lnTo>
                    <a:pt x="558" y="402"/>
                  </a:lnTo>
                  <a:lnTo>
                    <a:pt x="558" y="164"/>
                  </a:lnTo>
                  <a:lnTo>
                    <a:pt x="594" y="367"/>
                  </a:lnTo>
                  <a:lnTo>
                    <a:pt x="829" y="639"/>
                  </a:lnTo>
                  <a:lnTo>
                    <a:pt x="982" y="580"/>
                  </a:lnTo>
                  <a:lnTo>
                    <a:pt x="1115" y="353"/>
                  </a:lnTo>
                  <a:lnTo>
                    <a:pt x="1196" y="249"/>
                  </a:lnTo>
                  <a:lnTo>
                    <a:pt x="1352" y="224"/>
                  </a:lnTo>
                  <a:lnTo>
                    <a:pt x="1184" y="321"/>
                  </a:lnTo>
                  <a:lnTo>
                    <a:pt x="1020" y="624"/>
                  </a:lnTo>
                  <a:lnTo>
                    <a:pt x="1152" y="569"/>
                  </a:lnTo>
                  <a:lnTo>
                    <a:pt x="972" y="685"/>
                  </a:lnTo>
                  <a:lnTo>
                    <a:pt x="866" y="723"/>
                  </a:lnTo>
                  <a:lnTo>
                    <a:pt x="783" y="804"/>
                  </a:lnTo>
                  <a:lnTo>
                    <a:pt x="783" y="874"/>
                  </a:lnTo>
                  <a:lnTo>
                    <a:pt x="877" y="1194"/>
                  </a:lnTo>
                  <a:lnTo>
                    <a:pt x="912" y="1230"/>
                  </a:lnTo>
                  <a:lnTo>
                    <a:pt x="1173" y="1300"/>
                  </a:lnTo>
                  <a:lnTo>
                    <a:pt x="936" y="1300"/>
                  </a:lnTo>
                  <a:lnTo>
                    <a:pt x="936" y="1489"/>
                  </a:lnTo>
                  <a:lnTo>
                    <a:pt x="877" y="1465"/>
                  </a:lnTo>
                  <a:lnTo>
                    <a:pt x="818" y="1408"/>
                  </a:lnTo>
                  <a:lnTo>
                    <a:pt x="650" y="1289"/>
                  </a:lnTo>
                  <a:lnTo>
                    <a:pt x="391" y="1147"/>
                  </a:lnTo>
                  <a:lnTo>
                    <a:pt x="225" y="1004"/>
                  </a:lnTo>
                  <a:lnTo>
                    <a:pt x="143" y="874"/>
                  </a:lnTo>
                  <a:lnTo>
                    <a:pt x="84" y="733"/>
                  </a:lnTo>
                  <a:lnTo>
                    <a:pt x="84" y="613"/>
                  </a:lnTo>
                  <a:lnTo>
                    <a:pt x="84" y="402"/>
                  </a:lnTo>
                  <a:lnTo>
                    <a:pt x="48" y="249"/>
                  </a:lnTo>
                  <a:lnTo>
                    <a:pt x="0" y="1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1" name="Freeform 804"/>
            <p:cNvSpPr>
              <a:spLocks/>
            </p:cNvSpPr>
            <p:nvPr/>
          </p:nvSpPr>
          <p:spPr bwMode="auto">
            <a:xfrm>
              <a:off x="3129" y="2835"/>
              <a:ext cx="406" cy="291"/>
            </a:xfrm>
            <a:custGeom>
              <a:avLst/>
              <a:gdLst>
                <a:gd name="T0" fmla="*/ 0 w 3243"/>
                <a:gd name="T1" fmla="*/ 0 h 2330"/>
                <a:gd name="T2" fmla="*/ 0 w 3243"/>
                <a:gd name="T3" fmla="*/ 0 h 2330"/>
                <a:gd name="T4" fmla="*/ 0 w 3243"/>
                <a:gd name="T5" fmla="*/ 0 h 2330"/>
                <a:gd name="T6" fmla="*/ 0 w 3243"/>
                <a:gd name="T7" fmla="*/ 0 h 2330"/>
                <a:gd name="T8" fmla="*/ 0 w 3243"/>
                <a:gd name="T9" fmla="*/ 0 h 2330"/>
                <a:gd name="T10" fmla="*/ 0 w 3243"/>
                <a:gd name="T11" fmla="*/ 0 h 2330"/>
                <a:gd name="T12" fmla="*/ 0 w 3243"/>
                <a:gd name="T13" fmla="*/ 0 h 2330"/>
                <a:gd name="T14" fmla="*/ 0 w 3243"/>
                <a:gd name="T15" fmla="*/ 0 h 2330"/>
                <a:gd name="T16" fmla="*/ 0 w 3243"/>
                <a:gd name="T17" fmla="*/ 0 h 2330"/>
                <a:gd name="T18" fmla="*/ 0 w 3243"/>
                <a:gd name="T19" fmla="*/ 0 h 2330"/>
                <a:gd name="T20" fmla="*/ 0 w 3243"/>
                <a:gd name="T21" fmla="*/ 0 h 2330"/>
                <a:gd name="T22" fmla="*/ 0 w 3243"/>
                <a:gd name="T23" fmla="*/ 0 h 2330"/>
                <a:gd name="T24" fmla="*/ 0 w 3243"/>
                <a:gd name="T25" fmla="*/ 0 h 2330"/>
                <a:gd name="T26" fmla="*/ 0 w 3243"/>
                <a:gd name="T27" fmla="*/ 0 h 2330"/>
                <a:gd name="T28" fmla="*/ 0 w 3243"/>
                <a:gd name="T29" fmla="*/ 0 h 2330"/>
                <a:gd name="T30" fmla="*/ 0 w 3243"/>
                <a:gd name="T31" fmla="*/ 0 h 2330"/>
                <a:gd name="T32" fmla="*/ 0 w 3243"/>
                <a:gd name="T33" fmla="*/ 0 h 2330"/>
                <a:gd name="T34" fmla="*/ 0 w 3243"/>
                <a:gd name="T35" fmla="*/ 0 h 2330"/>
                <a:gd name="T36" fmla="*/ 0 w 3243"/>
                <a:gd name="T37" fmla="*/ 0 h 2330"/>
                <a:gd name="T38" fmla="*/ 0 w 3243"/>
                <a:gd name="T39" fmla="*/ 0 h 2330"/>
                <a:gd name="T40" fmla="*/ 0 w 3243"/>
                <a:gd name="T41" fmla="*/ 0 h 2330"/>
                <a:gd name="T42" fmla="*/ 0 w 3243"/>
                <a:gd name="T43" fmla="*/ 0 h 2330"/>
                <a:gd name="T44" fmla="*/ 0 w 3243"/>
                <a:gd name="T45" fmla="*/ 0 h 2330"/>
                <a:gd name="T46" fmla="*/ 0 w 3243"/>
                <a:gd name="T47" fmla="*/ 0 h 2330"/>
                <a:gd name="T48" fmla="*/ 0 w 3243"/>
                <a:gd name="T49" fmla="*/ 0 h 2330"/>
                <a:gd name="T50" fmla="*/ 0 w 3243"/>
                <a:gd name="T51" fmla="*/ 0 h 2330"/>
                <a:gd name="T52" fmla="*/ 0 w 3243"/>
                <a:gd name="T53" fmla="*/ 0 h 2330"/>
                <a:gd name="T54" fmla="*/ 0 w 3243"/>
                <a:gd name="T55" fmla="*/ 0 h 2330"/>
                <a:gd name="T56" fmla="*/ 0 w 3243"/>
                <a:gd name="T57" fmla="*/ 0 h 2330"/>
                <a:gd name="T58" fmla="*/ 0 w 3243"/>
                <a:gd name="T59" fmla="*/ 0 h 2330"/>
                <a:gd name="T60" fmla="*/ 0 w 3243"/>
                <a:gd name="T61" fmla="*/ 0 h 2330"/>
                <a:gd name="T62" fmla="*/ 0 w 3243"/>
                <a:gd name="T63" fmla="*/ 0 h 2330"/>
                <a:gd name="T64" fmla="*/ 0 w 3243"/>
                <a:gd name="T65" fmla="*/ 0 h 2330"/>
                <a:gd name="T66" fmla="*/ 0 w 3243"/>
                <a:gd name="T67" fmla="*/ 0 h 2330"/>
                <a:gd name="T68" fmla="*/ 0 w 3243"/>
                <a:gd name="T69" fmla="*/ 0 h 2330"/>
                <a:gd name="T70" fmla="*/ 0 w 3243"/>
                <a:gd name="T71" fmla="*/ 0 h 2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43"/>
                <a:gd name="T109" fmla="*/ 0 h 2330"/>
                <a:gd name="T110" fmla="*/ 3243 w 3243"/>
                <a:gd name="T111" fmla="*/ 2330 h 2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43" h="2330">
                  <a:moveTo>
                    <a:pt x="0" y="217"/>
                  </a:moveTo>
                  <a:lnTo>
                    <a:pt x="157" y="150"/>
                  </a:lnTo>
                  <a:lnTo>
                    <a:pt x="316" y="12"/>
                  </a:lnTo>
                  <a:lnTo>
                    <a:pt x="390" y="0"/>
                  </a:lnTo>
                  <a:lnTo>
                    <a:pt x="705" y="29"/>
                  </a:lnTo>
                  <a:lnTo>
                    <a:pt x="770" y="86"/>
                  </a:lnTo>
                  <a:lnTo>
                    <a:pt x="892" y="233"/>
                  </a:lnTo>
                  <a:lnTo>
                    <a:pt x="1041" y="466"/>
                  </a:lnTo>
                  <a:lnTo>
                    <a:pt x="1096" y="549"/>
                  </a:lnTo>
                  <a:lnTo>
                    <a:pt x="1430" y="668"/>
                  </a:lnTo>
                  <a:lnTo>
                    <a:pt x="1745" y="892"/>
                  </a:lnTo>
                  <a:lnTo>
                    <a:pt x="2034" y="1033"/>
                  </a:lnTo>
                  <a:lnTo>
                    <a:pt x="2416" y="1162"/>
                  </a:lnTo>
                  <a:lnTo>
                    <a:pt x="2590" y="1254"/>
                  </a:lnTo>
                  <a:lnTo>
                    <a:pt x="3002" y="1385"/>
                  </a:lnTo>
                  <a:lnTo>
                    <a:pt x="3243" y="1551"/>
                  </a:lnTo>
                  <a:lnTo>
                    <a:pt x="2964" y="1385"/>
                  </a:lnTo>
                  <a:lnTo>
                    <a:pt x="2610" y="1281"/>
                  </a:lnTo>
                  <a:lnTo>
                    <a:pt x="2416" y="1208"/>
                  </a:lnTo>
                  <a:lnTo>
                    <a:pt x="2175" y="1200"/>
                  </a:lnTo>
                  <a:lnTo>
                    <a:pt x="1865" y="1154"/>
                  </a:lnTo>
                  <a:lnTo>
                    <a:pt x="1623" y="1116"/>
                  </a:lnTo>
                  <a:lnTo>
                    <a:pt x="1700" y="1246"/>
                  </a:lnTo>
                  <a:lnTo>
                    <a:pt x="1838" y="1385"/>
                  </a:lnTo>
                  <a:lnTo>
                    <a:pt x="2006" y="1525"/>
                  </a:lnTo>
                  <a:lnTo>
                    <a:pt x="2227" y="1654"/>
                  </a:lnTo>
                  <a:lnTo>
                    <a:pt x="2582" y="1784"/>
                  </a:lnTo>
                  <a:lnTo>
                    <a:pt x="2788" y="1859"/>
                  </a:lnTo>
                  <a:lnTo>
                    <a:pt x="2824" y="1894"/>
                  </a:lnTo>
                  <a:lnTo>
                    <a:pt x="2518" y="1979"/>
                  </a:lnTo>
                  <a:lnTo>
                    <a:pt x="2175" y="2060"/>
                  </a:lnTo>
                  <a:lnTo>
                    <a:pt x="2155" y="2219"/>
                  </a:lnTo>
                  <a:lnTo>
                    <a:pt x="2146" y="2089"/>
                  </a:lnTo>
                  <a:lnTo>
                    <a:pt x="2098" y="1968"/>
                  </a:lnTo>
                  <a:lnTo>
                    <a:pt x="2026" y="1867"/>
                  </a:lnTo>
                  <a:lnTo>
                    <a:pt x="1951" y="1802"/>
                  </a:lnTo>
                  <a:lnTo>
                    <a:pt x="1885" y="1784"/>
                  </a:lnTo>
                  <a:lnTo>
                    <a:pt x="1830" y="1784"/>
                  </a:lnTo>
                  <a:lnTo>
                    <a:pt x="1792" y="1821"/>
                  </a:lnTo>
                  <a:lnTo>
                    <a:pt x="1775" y="1885"/>
                  </a:lnTo>
                  <a:lnTo>
                    <a:pt x="1784" y="1968"/>
                  </a:lnTo>
                  <a:lnTo>
                    <a:pt x="1821" y="2069"/>
                  </a:lnTo>
                  <a:lnTo>
                    <a:pt x="1896" y="2164"/>
                  </a:lnTo>
                  <a:lnTo>
                    <a:pt x="1960" y="2228"/>
                  </a:lnTo>
                  <a:lnTo>
                    <a:pt x="2034" y="2276"/>
                  </a:lnTo>
                  <a:lnTo>
                    <a:pt x="2080" y="2276"/>
                  </a:lnTo>
                  <a:lnTo>
                    <a:pt x="2146" y="2245"/>
                  </a:lnTo>
                  <a:lnTo>
                    <a:pt x="2098" y="2311"/>
                  </a:lnTo>
                  <a:lnTo>
                    <a:pt x="2026" y="2330"/>
                  </a:lnTo>
                  <a:lnTo>
                    <a:pt x="1933" y="2311"/>
                  </a:lnTo>
                  <a:lnTo>
                    <a:pt x="1874" y="2304"/>
                  </a:lnTo>
                  <a:lnTo>
                    <a:pt x="1745" y="2118"/>
                  </a:lnTo>
                  <a:lnTo>
                    <a:pt x="1874" y="2258"/>
                  </a:lnTo>
                  <a:lnTo>
                    <a:pt x="1885" y="2190"/>
                  </a:lnTo>
                  <a:lnTo>
                    <a:pt x="1801" y="2078"/>
                  </a:lnTo>
                  <a:lnTo>
                    <a:pt x="1775" y="2005"/>
                  </a:lnTo>
                  <a:lnTo>
                    <a:pt x="1718" y="2069"/>
                  </a:lnTo>
                  <a:lnTo>
                    <a:pt x="1718" y="1959"/>
                  </a:lnTo>
                  <a:lnTo>
                    <a:pt x="1729" y="1848"/>
                  </a:lnTo>
                  <a:lnTo>
                    <a:pt x="1753" y="1793"/>
                  </a:lnTo>
                  <a:lnTo>
                    <a:pt x="1559" y="1516"/>
                  </a:lnTo>
                  <a:lnTo>
                    <a:pt x="1467" y="1385"/>
                  </a:lnTo>
                  <a:lnTo>
                    <a:pt x="1234" y="857"/>
                  </a:lnTo>
                  <a:lnTo>
                    <a:pt x="975" y="438"/>
                  </a:lnTo>
                  <a:lnTo>
                    <a:pt x="817" y="178"/>
                  </a:lnTo>
                  <a:lnTo>
                    <a:pt x="705" y="86"/>
                  </a:lnTo>
                  <a:lnTo>
                    <a:pt x="632" y="60"/>
                  </a:lnTo>
                  <a:lnTo>
                    <a:pt x="512" y="69"/>
                  </a:lnTo>
                  <a:lnTo>
                    <a:pt x="436" y="113"/>
                  </a:lnTo>
                  <a:lnTo>
                    <a:pt x="307" y="122"/>
                  </a:lnTo>
                  <a:lnTo>
                    <a:pt x="194" y="178"/>
                  </a:lnTo>
                  <a:lnTo>
                    <a:pt x="92" y="20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2" name="Freeform 805"/>
            <p:cNvSpPr>
              <a:spLocks/>
            </p:cNvSpPr>
            <p:nvPr/>
          </p:nvSpPr>
          <p:spPr bwMode="auto">
            <a:xfrm>
              <a:off x="3184" y="2866"/>
              <a:ext cx="65" cy="95"/>
            </a:xfrm>
            <a:custGeom>
              <a:avLst/>
              <a:gdLst>
                <a:gd name="T0" fmla="*/ 0 w 519"/>
                <a:gd name="T1" fmla="*/ 0 h 763"/>
                <a:gd name="T2" fmla="*/ 0 w 519"/>
                <a:gd name="T3" fmla="*/ 0 h 763"/>
                <a:gd name="T4" fmla="*/ 0 w 519"/>
                <a:gd name="T5" fmla="*/ 0 h 763"/>
                <a:gd name="T6" fmla="*/ 0 w 519"/>
                <a:gd name="T7" fmla="*/ 0 h 763"/>
                <a:gd name="T8" fmla="*/ 0 w 519"/>
                <a:gd name="T9" fmla="*/ 0 h 763"/>
                <a:gd name="T10" fmla="*/ 0 w 519"/>
                <a:gd name="T11" fmla="*/ 0 h 763"/>
                <a:gd name="T12" fmla="*/ 0 w 519"/>
                <a:gd name="T13" fmla="*/ 0 h 763"/>
                <a:gd name="T14" fmla="*/ 0 w 519"/>
                <a:gd name="T15" fmla="*/ 0 h 763"/>
                <a:gd name="T16" fmla="*/ 0 w 519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763"/>
                <a:gd name="T29" fmla="*/ 519 w 519"/>
                <a:gd name="T30" fmla="*/ 763 h 7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763">
                  <a:moveTo>
                    <a:pt x="0" y="0"/>
                  </a:moveTo>
                  <a:lnTo>
                    <a:pt x="176" y="167"/>
                  </a:lnTo>
                  <a:lnTo>
                    <a:pt x="214" y="334"/>
                  </a:lnTo>
                  <a:lnTo>
                    <a:pt x="277" y="436"/>
                  </a:lnTo>
                  <a:lnTo>
                    <a:pt x="519" y="763"/>
                  </a:lnTo>
                  <a:lnTo>
                    <a:pt x="325" y="565"/>
                  </a:lnTo>
                  <a:lnTo>
                    <a:pt x="286" y="484"/>
                  </a:lnTo>
                  <a:lnTo>
                    <a:pt x="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3" name="Freeform 806"/>
            <p:cNvSpPr>
              <a:spLocks/>
            </p:cNvSpPr>
            <p:nvPr/>
          </p:nvSpPr>
          <p:spPr bwMode="auto">
            <a:xfrm>
              <a:off x="3155" y="2897"/>
              <a:ext cx="29" cy="43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0 h 336"/>
                <a:gd name="T4" fmla="*/ 0 w 242"/>
                <a:gd name="T5" fmla="*/ 0 h 336"/>
                <a:gd name="T6" fmla="*/ 0 w 242"/>
                <a:gd name="T7" fmla="*/ 0 h 336"/>
                <a:gd name="T8" fmla="*/ 0 w 242"/>
                <a:gd name="T9" fmla="*/ 0 h 336"/>
                <a:gd name="T10" fmla="*/ 0 w 242"/>
                <a:gd name="T11" fmla="*/ 0 h 336"/>
                <a:gd name="T12" fmla="*/ 0 w 24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36"/>
                <a:gd name="T23" fmla="*/ 242 w 242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36">
                  <a:moveTo>
                    <a:pt x="0" y="0"/>
                  </a:moveTo>
                  <a:lnTo>
                    <a:pt x="129" y="94"/>
                  </a:lnTo>
                  <a:lnTo>
                    <a:pt x="187" y="242"/>
                  </a:lnTo>
                  <a:lnTo>
                    <a:pt x="242" y="336"/>
                  </a:lnTo>
                  <a:lnTo>
                    <a:pt x="113" y="198"/>
                  </a:lnTo>
                  <a:lnTo>
                    <a:pt x="1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4" name="Freeform 807"/>
            <p:cNvSpPr>
              <a:spLocks/>
            </p:cNvSpPr>
            <p:nvPr/>
          </p:nvSpPr>
          <p:spPr bwMode="auto">
            <a:xfrm>
              <a:off x="3074" y="2944"/>
              <a:ext cx="322" cy="279"/>
            </a:xfrm>
            <a:custGeom>
              <a:avLst/>
              <a:gdLst>
                <a:gd name="T0" fmla="*/ 0 w 2564"/>
                <a:gd name="T1" fmla="*/ 0 h 2233"/>
                <a:gd name="T2" fmla="*/ 0 w 2564"/>
                <a:gd name="T3" fmla="*/ 0 h 2233"/>
                <a:gd name="T4" fmla="*/ 0 w 2564"/>
                <a:gd name="T5" fmla="*/ 0 h 2233"/>
                <a:gd name="T6" fmla="*/ 0 w 2564"/>
                <a:gd name="T7" fmla="*/ 0 h 2233"/>
                <a:gd name="T8" fmla="*/ 0 w 2564"/>
                <a:gd name="T9" fmla="*/ 0 h 2233"/>
                <a:gd name="T10" fmla="*/ 0 w 2564"/>
                <a:gd name="T11" fmla="*/ 0 h 2233"/>
                <a:gd name="T12" fmla="*/ 0 w 2564"/>
                <a:gd name="T13" fmla="*/ 0 h 2233"/>
                <a:gd name="T14" fmla="*/ 0 w 2564"/>
                <a:gd name="T15" fmla="*/ 0 h 2233"/>
                <a:gd name="T16" fmla="*/ 0 w 2564"/>
                <a:gd name="T17" fmla="*/ 0 h 2233"/>
                <a:gd name="T18" fmla="*/ 0 w 2564"/>
                <a:gd name="T19" fmla="*/ 0 h 2233"/>
                <a:gd name="T20" fmla="*/ 0 w 2564"/>
                <a:gd name="T21" fmla="*/ 0 h 2233"/>
                <a:gd name="T22" fmla="*/ 0 w 2564"/>
                <a:gd name="T23" fmla="*/ 0 h 2233"/>
                <a:gd name="T24" fmla="*/ 0 w 2564"/>
                <a:gd name="T25" fmla="*/ 0 h 2233"/>
                <a:gd name="T26" fmla="*/ 0 w 2564"/>
                <a:gd name="T27" fmla="*/ 0 h 2233"/>
                <a:gd name="T28" fmla="*/ 0 w 2564"/>
                <a:gd name="T29" fmla="*/ 0 h 2233"/>
                <a:gd name="T30" fmla="*/ 0 w 2564"/>
                <a:gd name="T31" fmla="*/ 0 h 2233"/>
                <a:gd name="T32" fmla="*/ 0 w 2564"/>
                <a:gd name="T33" fmla="*/ 0 h 2233"/>
                <a:gd name="T34" fmla="*/ 0 w 2564"/>
                <a:gd name="T35" fmla="*/ 0 h 2233"/>
                <a:gd name="T36" fmla="*/ 0 w 2564"/>
                <a:gd name="T37" fmla="*/ 0 h 2233"/>
                <a:gd name="T38" fmla="*/ 0 w 2564"/>
                <a:gd name="T39" fmla="*/ 0 h 2233"/>
                <a:gd name="T40" fmla="*/ 0 w 2564"/>
                <a:gd name="T41" fmla="*/ 0 h 2233"/>
                <a:gd name="T42" fmla="*/ 0 w 2564"/>
                <a:gd name="T43" fmla="*/ 0 h 2233"/>
                <a:gd name="T44" fmla="*/ 0 w 2564"/>
                <a:gd name="T45" fmla="*/ 0 h 2233"/>
                <a:gd name="T46" fmla="*/ 0 w 2564"/>
                <a:gd name="T47" fmla="*/ 0 h 2233"/>
                <a:gd name="T48" fmla="*/ 0 w 2564"/>
                <a:gd name="T49" fmla="*/ 0 h 2233"/>
                <a:gd name="T50" fmla="*/ 0 w 2564"/>
                <a:gd name="T51" fmla="*/ 0 h 2233"/>
                <a:gd name="T52" fmla="*/ 0 w 2564"/>
                <a:gd name="T53" fmla="*/ 0 h 2233"/>
                <a:gd name="T54" fmla="*/ 0 w 2564"/>
                <a:gd name="T55" fmla="*/ 0 h 2233"/>
                <a:gd name="T56" fmla="*/ 0 w 2564"/>
                <a:gd name="T57" fmla="*/ 0 h 2233"/>
                <a:gd name="T58" fmla="*/ 0 w 2564"/>
                <a:gd name="T59" fmla="*/ 0 h 2233"/>
                <a:gd name="T60" fmla="*/ 0 w 2564"/>
                <a:gd name="T61" fmla="*/ 0 h 2233"/>
                <a:gd name="T62" fmla="*/ 0 w 2564"/>
                <a:gd name="T63" fmla="*/ 0 h 2233"/>
                <a:gd name="T64" fmla="*/ 0 w 2564"/>
                <a:gd name="T65" fmla="*/ 0 h 2233"/>
                <a:gd name="T66" fmla="*/ 0 w 2564"/>
                <a:gd name="T67" fmla="*/ 0 h 2233"/>
                <a:gd name="T68" fmla="*/ 0 w 2564"/>
                <a:gd name="T69" fmla="*/ 0 h 2233"/>
                <a:gd name="T70" fmla="*/ 0 w 2564"/>
                <a:gd name="T71" fmla="*/ 0 h 2233"/>
                <a:gd name="T72" fmla="*/ 0 w 2564"/>
                <a:gd name="T73" fmla="*/ 0 h 2233"/>
                <a:gd name="T74" fmla="*/ 0 w 2564"/>
                <a:gd name="T75" fmla="*/ 0 h 2233"/>
                <a:gd name="T76" fmla="*/ 0 w 2564"/>
                <a:gd name="T77" fmla="*/ 0 h 2233"/>
                <a:gd name="T78" fmla="*/ 0 w 2564"/>
                <a:gd name="T79" fmla="*/ 0 h 2233"/>
                <a:gd name="T80" fmla="*/ 0 w 2564"/>
                <a:gd name="T81" fmla="*/ 0 h 2233"/>
                <a:gd name="T82" fmla="*/ 0 w 2564"/>
                <a:gd name="T83" fmla="*/ 0 h 2233"/>
                <a:gd name="T84" fmla="*/ 0 w 2564"/>
                <a:gd name="T85" fmla="*/ 0 h 2233"/>
                <a:gd name="T86" fmla="*/ 0 w 2564"/>
                <a:gd name="T87" fmla="*/ 0 h 2233"/>
                <a:gd name="T88" fmla="*/ 0 w 2564"/>
                <a:gd name="T89" fmla="*/ 0 h 2233"/>
                <a:gd name="T90" fmla="*/ 0 w 2564"/>
                <a:gd name="T91" fmla="*/ 0 h 2233"/>
                <a:gd name="T92" fmla="*/ 0 w 2564"/>
                <a:gd name="T93" fmla="*/ 0 h 2233"/>
                <a:gd name="T94" fmla="*/ 0 w 2564"/>
                <a:gd name="T95" fmla="*/ 0 h 2233"/>
                <a:gd name="T96" fmla="*/ 0 w 2564"/>
                <a:gd name="T97" fmla="*/ 0 h 2233"/>
                <a:gd name="T98" fmla="*/ 0 w 2564"/>
                <a:gd name="T99" fmla="*/ 0 h 2233"/>
                <a:gd name="T100" fmla="*/ 0 w 2564"/>
                <a:gd name="T101" fmla="*/ 0 h 2233"/>
                <a:gd name="T102" fmla="*/ 0 w 2564"/>
                <a:gd name="T103" fmla="*/ 0 h 2233"/>
                <a:gd name="T104" fmla="*/ 0 w 2564"/>
                <a:gd name="T105" fmla="*/ 0 h 2233"/>
                <a:gd name="T106" fmla="*/ 0 w 2564"/>
                <a:gd name="T107" fmla="*/ 0 h 2233"/>
                <a:gd name="T108" fmla="*/ 0 w 2564"/>
                <a:gd name="T109" fmla="*/ 0 h 2233"/>
                <a:gd name="T110" fmla="*/ 0 w 2564"/>
                <a:gd name="T111" fmla="*/ 0 h 2233"/>
                <a:gd name="T112" fmla="*/ 0 w 2564"/>
                <a:gd name="T113" fmla="*/ 0 h 2233"/>
                <a:gd name="T114" fmla="*/ 0 w 2564"/>
                <a:gd name="T115" fmla="*/ 0 h 2233"/>
                <a:gd name="T116" fmla="*/ 0 w 2564"/>
                <a:gd name="T117" fmla="*/ 0 h 2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4"/>
                <a:gd name="T178" fmla="*/ 0 h 2233"/>
                <a:gd name="T179" fmla="*/ 2564 w 2564"/>
                <a:gd name="T180" fmla="*/ 2233 h 2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4" h="2233">
                  <a:moveTo>
                    <a:pt x="37" y="118"/>
                  </a:moveTo>
                  <a:lnTo>
                    <a:pt x="37" y="194"/>
                  </a:lnTo>
                  <a:lnTo>
                    <a:pt x="9" y="342"/>
                  </a:lnTo>
                  <a:lnTo>
                    <a:pt x="67" y="266"/>
                  </a:lnTo>
                  <a:lnTo>
                    <a:pt x="130" y="342"/>
                  </a:lnTo>
                  <a:lnTo>
                    <a:pt x="173" y="445"/>
                  </a:lnTo>
                  <a:lnTo>
                    <a:pt x="173" y="334"/>
                  </a:lnTo>
                  <a:lnTo>
                    <a:pt x="113" y="185"/>
                  </a:lnTo>
                  <a:lnTo>
                    <a:pt x="213" y="155"/>
                  </a:lnTo>
                  <a:lnTo>
                    <a:pt x="233" y="127"/>
                  </a:lnTo>
                  <a:lnTo>
                    <a:pt x="409" y="351"/>
                  </a:lnTo>
                  <a:lnTo>
                    <a:pt x="530" y="630"/>
                  </a:lnTo>
                  <a:lnTo>
                    <a:pt x="708" y="881"/>
                  </a:lnTo>
                  <a:lnTo>
                    <a:pt x="967" y="1085"/>
                  </a:lnTo>
                  <a:lnTo>
                    <a:pt x="1208" y="1212"/>
                  </a:lnTo>
                  <a:lnTo>
                    <a:pt x="1310" y="1280"/>
                  </a:lnTo>
                  <a:lnTo>
                    <a:pt x="1471" y="1502"/>
                  </a:lnTo>
                  <a:lnTo>
                    <a:pt x="1591" y="1678"/>
                  </a:lnTo>
                  <a:lnTo>
                    <a:pt x="1681" y="1890"/>
                  </a:lnTo>
                  <a:lnTo>
                    <a:pt x="1729" y="2180"/>
                  </a:lnTo>
                  <a:lnTo>
                    <a:pt x="1803" y="2233"/>
                  </a:lnTo>
                  <a:lnTo>
                    <a:pt x="1960" y="2180"/>
                  </a:lnTo>
                  <a:lnTo>
                    <a:pt x="2167" y="2031"/>
                  </a:lnTo>
                  <a:lnTo>
                    <a:pt x="2294" y="1882"/>
                  </a:lnTo>
                  <a:lnTo>
                    <a:pt x="2424" y="1696"/>
                  </a:lnTo>
                  <a:lnTo>
                    <a:pt x="2510" y="1510"/>
                  </a:lnTo>
                  <a:lnTo>
                    <a:pt x="2564" y="1401"/>
                  </a:lnTo>
                  <a:lnTo>
                    <a:pt x="2380" y="1715"/>
                  </a:lnTo>
                  <a:lnTo>
                    <a:pt x="2250" y="1882"/>
                  </a:lnTo>
                  <a:lnTo>
                    <a:pt x="1971" y="2095"/>
                  </a:lnTo>
                  <a:lnTo>
                    <a:pt x="1886" y="2113"/>
                  </a:lnTo>
                  <a:lnTo>
                    <a:pt x="1738" y="1816"/>
                  </a:lnTo>
                  <a:lnTo>
                    <a:pt x="2061" y="1632"/>
                  </a:lnTo>
                  <a:lnTo>
                    <a:pt x="2213" y="1537"/>
                  </a:lnTo>
                  <a:lnTo>
                    <a:pt x="2334" y="1445"/>
                  </a:lnTo>
                  <a:lnTo>
                    <a:pt x="2323" y="1438"/>
                  </a:lnTo>
                  <a:lnTo>
                    <a:pt x="2174" y="1528"/>
                  </a:lnTo>
                  <a:lnTo>
                    <a:pt x="1953" y="1657"/>
                  </a:lnTo>
                  <a:lnTo>
                    <a:pt x="1840" y="1482"/>
                  </a:lnTo>
                  <a:lnTo>
                    <a:pt x="2061" y="1307"/>
                  </a:lnTo>
                  <a:lnTo>
                    <a:pt x="2061" y="1280"/>
                  </a:lnTo>
                  <a:lnTo>
                    <a:pt x="1941" y="1370"/>
                  </a:lnTo>
                  <a:lnTo>
                    <a:pt x="1785" y="1464"/>
                  </a:lnTo>
                  <a:lnTo>
                    <a:pt x="1607" y="1559"/>
                  </a:lnTo>
                  <a:lnTo>
                    <a:pt x="1413" y="1272"/>
                  </a:lnTo>
                  <a:lnTo>
                    <a:pt x="1515" y="1203"/>
                  </a:lnTo>
                  <a:lnTo>
                    <a:pt x="1462" y="1168"/>
                  </a:lnTo>
                  <a:lnTo>
                    <a:pt x="1321" y="1168"/>
                  </a:lnTo>
                  <a:lnTo>
                    <a:pt x="1151" y="1113"/>
                  </a:lnTo>
                  <a:lnTo>
                    <a:pt x="1013" y="1019"/>
                  </a:lnTo>
                  <a:lnTo>
                    <a:pt x="837" y="852"/>
                  </a:lnTo>
                  <a:lnTo>
                    <a:pt x="668" y="665"/>
                  </a:lnTo>
                  <a:lnTo>
                    <a:pt x="547" y="480"/>
                  </a:lnTo>
                  <a:lnTo>
                    <a:pt x="466" y="342"/>
                  </a:lnTo>
                  <a:lnTo>
                    <a:pt x="334" y="167"/>
                  </a:lnTo>
                  <a:lnTo>
                    <a:pt x="187" y="0"/>
                  </a:lnTo>
                  <a:lnTo>
                    <a:pt x="139" y="54"/>
                  </a:lnTo>
                  <a:lnTo>
                    <a:pt x="0" y="101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5" name="Freeform 808"/>
            <p:cNvSpPr>
              <a:spLocks/>
            </p:cNvSpPr>
            <p:nvPr/>
          </p:nvSpPr>
          <p:spPr bwMode="auto">
            <a:xfrm>
              <a:off x="3312" y="3114"/>
              <a:ext cx="24" cy="33"/>
            </a:xfrm>
            <a:custGeom>
              <a:avLst/>
              <a:gdLst>
                <a:gd name="T0" fmla="*/ 0 w 185"/>
                <a:gd name="T1" fmla="*/ 0 h 253"/>
                <a:gd name="T2" fmla="*/ 0 w 185"/>
                <a:gd name="T3" fmla="*/ 0 h 253"/>
                <a:gd name="T4" fmla="*/ 0 w 185"/>
                <a:gd name="T5" fmla="*/ 0 h 253"/>
                <a:gd name="T6" fmla="*/ 0 w 185"/>
                <a:gd name="T7" fmla="*/ 0 h 253"/>
                <a:gd name="T8" fmla="*/ 0 w 18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53"/>
                <a:gd name="T17" fmla="*/ 185 w 18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53">
                  <a:moveTo>
                    <a:pt x="0" y="48"/>
                  </a:moveTo>
                  <a:lnTo>
                    <a:pt x="120" y="253"/>
                  </a:lnTo>
                  <a:lnTo>
                    <a:pt x="185" y="207"/>
                  </a:lnTo>
                  <a:lnTo>
                    <a:pt x="6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6" name="Freeform 809"/>
            <p:cNvSpPr>
              <a:spLocks/>
            </p:cNvSpPr>
            <p:nvPr/>
          </p:nvSpPr>
          <p:spPr bwMode="auto">
            <a:xfrm>
              <a:off x="3257" y="3171"/>
              <a:ext cx="79" cy="123"/>
            </a:xfrm>
            <a:custGeom>
              <a:avLst/>
              <a:gdLst>
                <a:gd name="T0" fmla="*/ 0 w 630"/>
                <a:gd name="T1" fmla="*/ 0 h 995"/>
                <a:gd name="T2" fmla="*/ 0 w 630"/>
                <a:gd name="T3" fmla="*/ 0 h 995"/>
                <a:gd name="T4" fmla="*/ 0 w 630"/>
                <a:gd name="T5" fmla="*/ 0 h 995"/>
                <a:gd name="T6" fmla="*/ 0 w 630"/>
                <a:gd name="T7" fmla="*/ 0 h 995"/>
                <a:gd name="T8" fmla="*/ 0 w 630"/>
                <a:gd name="T9" fmla="*/ 0 h 995"/>
                <a:gd name="T10" fmla="*/ 0 w 630"/>
                <a:gd name="T11" fmla="*/ 0 h 995"/>
                <a:gd name="T12" fmla="*/ 0 w 630"/>
                <a:gd name="T13" fmla="*/ 0 h 995"/>
                <a:gd name="T14" fmla="*/ 0 w 630"/>
                <a:gd name="T15" fmla="*/ 0 h 995"/>
                <a:gd name="T16" fmla="*/ 0 w 630"/>
                <a:gd name="T17" fmla="*/ 0 h 995"/>
                <a:gd name="T18" fmla="*/ 0 w 630"/>
                <a:gd name="T19" fmla="*/ 0 h 995"/>
                <a:gd name="T20" fmla="*/ 0 w 630"/>
                <a:gd name="T21" fmla="*/ 0 h 995"/>
                <a:gd name="T22" fmla="*/ 0 w 630"/>
                <a:gd name="T23" fmla="*/ 0 h 995"/>
                <a:gd name="T24" fmla="*/ 0 w 630"/>
                <a:gd name="T25" fmla="*/ 0 h 995"/>
                <a:gd name="T26" fmla="*/ 0 w 630"/>
                <a:gd name="T27" fmla="*/ 0 h 995"/>
                <a:gd name="T28" fmla="*/ 0 w 630"/>
                <a:gd name="T29" fmla="*/ 0 h 995"/>
                <a:gd name="T30" fmla="*/ 0 w 630"/>
                <a:gd name="T31" fmla="*/ 0 h 995"/>
                <a:gd name="T32" fmla="*/ 0 w 630"/>
                <a:gd name="T33" fmla="*/ 0 h 995"/>
                <a:gd name="T34" fmla="*/ 0 w 630"/>
                <a:gd name="T35" fmla="*/ 0 h 995"/>
                <a:gd name="T36" fmla="*/ 0 w 630"/>
                <a:gd name="T37" fmla="*/ 0 h 995"/>
                <a:gd name="T38" fmla="*/ 0 w 630"/>
                <a:gd name="T39" fmla="*/ 0 h 995"/>
                <a:gd name="T40" fmla="*/ 0 w 630"/>
                <a:gd name="T41" fmla="*/ 0 h 995"/>
                <a:gd name="T42" fmla="*/ 0 w 630"/>
                <a:gd name="T43" fmla="*/ 0 h 995"/>
                <a:gd name="T44" fmla="*/ 0 w 630"/>
                <a:gd name="T45" fmla="*/ 0 h 9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995"/>
                <a:gd name="T71" fmla="*/ 630 w 630"/>
                <a:gd name="T72" fmla="*/ 995 h 9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995">
                  <a:moveTo>
                    <a:pt x="173" y="0"/>
                  </a:moveTo>
                  <a:lnTo>
                    <a:pt x="120" y="103"/>
                  </a:lnTo>
                  <a:lnTo>
                    <a:pt x="44" y="253"/>
                  </a:lnTo>
                  <a:lnTo>
                    <a:pt x="0" y="364"/>
                  </a:lnTo>
                  <a:lnTo>
                    <a:pt x="17" y="408"/>
                  </a:lnTo>
                  <a:lnTo>
                    <a:pt x="156" y="512"/>
                  </a:lnTo>
                  <a:lnTo>
                    <a:pt x="242" y="613"/>
                  </a:lnTo>
                  <a:lnTo>
                    <a:pt x="302" y="762"/>
                  </a:lnTo>
                  <a:lnTo>
                    <a:pt x="397" y="917"/>
                  </a:lnTo>
                  <a:lnTo>
                    <a:pt x="452" y="956"/>
                  </a:lnTo>
                  <a:lnTo>
                    <a:pt x="630" y="995"/>
                  </a:lnTo>
                  <a:lnTo>
                    <a:pt x="620" y="917"/>
                  </a:lnTo>
                  <a:lnTo>
                    <a:pt x="491" y="892"/>
                  </a:lnTo>
                  <a:lnTo>
                    <a:pt x="435" y="825"/>
                  </a:lnTo>
                  <a:lnTo>
                    <a:pt x="378" y="696"/>
                  </a:lnTo>
                  <a:lnTo>
                    <a:pt x="276" y="558"/>
                  </a:lnTo>
                  <a:lnTo>
                    <a:pt x="164" y="445"/>
                  </a:lnTo>
                  <a:lnTo>
                    <a:pt x="62" y="364"/>
                  </a:lnTo>
                  <a:lnTo>
                    <a:pt x="62" y="305"/>
                  </a:lnTo>
                  <a:lnTo>
                    <a:pt x="120" y="166"/>
                  </a:lnTo>
                  <a:lnTo>
                    <a:pt x="156" y="94"/>
                  </a:lnTo>
                  <a:lnTo>
                    <a:pt x="251" y="9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7" name="Freeform 810"/>
            <p:cNvSpPr>
              <a:spLocks/>
            </p:cNvSpPr>
            <p:nvPr/>
          </p:nvSpPr>
          <p:spPr bwMode="auto">
            <a:xfrm>
              <a:off x="3338" y="3091"/>
              <a:ext cx="71" cy="194"/>
            </a:xfrm>
            <a:custGeom>
              <a:avLst/>
              <a:gdLst>
                <a:gd name="T0" fmla="*/ 0 w 567"/>
                <a:gd name="T1" fmla="*/ 0 h 1548"/>
                <a:gd name="T2" fmla="*/ 0 w 567"/>
                <a:gd name="T3" fmla="*/ 0 h 1548"/>
                <a:gd name="T4" fmla="*/ 0 w 567"/>
                <a:gd name="T5" fmla="*/ 0 h 1548"/>
                <a:gd name="T6" fmla="*/ 0 w 567"/>
                <a:gd name="T7" fmla="*/ 0 h 1548"/>
                <a:gd name="T8" fmla="*/ 0 w 567"/>
                <a:gd name="T9" fmla="*/ 0 h 1548"/>
                <a:gd name="T10" fmla="*/ 0 w 567"/>
                <a:gd name="T11" fmla="*/ 0 h 1548"/>
                <a:gd name="T12" fmla="*/ 0 w 567"/>
                <a:gd name="T13" fmla="*/ 0 h 1548"/>
                <a:gd name="T14" fmla="*/ 0 w 567"/>
                <a:gd name="T15" fmla="*/ 0 h 1548"/>
                <a:gd name="T16" fmla="*/ 0 w 567"/>
                <a:gd name="T17" fmla="*/ 0 h 1548"/>
                <a:gd name="T18" fmla="*/ 0 w 567"/>
                <a:gd name="T19" fmla="*/ 0 h 1548"/>
                <a:gd name="T20" fmla="*/ 0 w 567"/>
                <a:gd name="T21" fmla="*/ 0 h 1548"/>
                <a:gd name="T22" fmla="*/ 0 w 567"/>
                <a:gd name="T23" fmla="*/ 0 h 1548"/>
                <a:gd name="T24" fmla="*/ 0 w 567"/>
                <a:gd name="T25" fmla="*/ 0 h 1548"/>
                <a:gd name="T26" fmla="*/ 0 w 567"/>
                <a:gd name="T27" fmla="*/ 0 h 1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7"/>
                <a:gd name="T43" fmla="*/ 0 h 1548"/>
                <a:gd name="T44" fmla="*/ 567 w 567"/>
                <a:gd name="T45" fmla="*/ 1548 h 15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7" h="1548">
                  <a:moveTo>
                    <a:pt x="483" y="159"/>
                  </a:moveTo>
                  <a:lnTo>
                    <a:pt x="503" y="366"/>
                  </a:lnTo>
                  <a:lnTo>
                    <a:pt x="483" y="596"/>
                  </a:lnTo>
                  <a:lnTo>
                    <a:pt x="410" y="797"/>
                  </a:lnTo>
                  <a:lnTo>
                    <a:pt x="261" y="1122"/>
                  </a:lnTo>
                  <a:lnTo>
                    <a:pt x="0" y="1548"/>
                  </a:lnTo>
                  <a:lnTo>
                    <a:pt x="270" y="1143"/>
                  </a:lnTo>
                  <a:lnTo>
                    <a:pt x="454" y="778"/>
                  </a:lnTo>
                  <a:lnTo>
                    <a:pt x="530" y="530"/>
                  </a:lnTo>
                  <a:lnTo>
                    <a:pt x="567" y="317"/>
                  </a:lnTo>
                  <a:lnTo>
                    <a:pt x="558" y="159"/>
                  </a:lnTo>
                  <a:lnTo>
                    <a:pt x="537" y="67"/>
                  </a:lnTo>
                  <a:lnTo>
                    <a:pt x="503" y="0"/>
                  </a:lnTo>
                  <a:lnTo>
                    <a:pt x="48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8" name="Freeform 811"/>
            <p:cNvSpPr>
              <a:spLocks/>
            </p:cNvSpPr>
            <p:nvPr/>
          </p:nvSpPr>
          <p:spPr bwMode="auto">
            <a:xfrm>
              <a:off x="3406" y="3072"/>
              <a:ext cx="183" cy="515"/>
            </a:xfrm>
            <a:custGeom>
              <a:avLst/>
              <a:gdLst>
                <a:gd name="T0" fmla="*/ 0 w 1477"/>
                <a:gd name="T1" fmla="*/ 0 h 4119"/>
                <a:gd name="T2" fmla="*/ 0 w 1477"/>
                <a:gd name="T3" fmla="*/ 0 h 4119"/>
                <a:gd name="T4" fmla="*/ 0 w 1477"/>
                <a:gd name="T5" fmla="*/ 0 h 4119"/>
                <a:gd name="T6" fmla="*/ 0 w 1477"/>
                <a:gd name="T7" fmla="*/ 0 h 4119"/>
                <a:gd name="T8" fmla="*/ 0 w 1477"/>
                <a:gd name="T9" fmla="*/ 0 h 4119"/>
                <a:gd name="T10" fmla="*/ 0 w 1477"/>
                <a:gd name="T11" fmla="*/ 0 h 4119"/>
                <a:gd name="T12" fmla="*/ 0 w 1477"/>
                <a:gd name="T13" fmla="*/ 0 h 4119"/>
                <a:gd name="T14" fmla="*/ 0 w 1477"/>
                <a:gd name="T15" fmla="*/ 0 h 4119"/>
                <a:gd name="T16" fmla="*/ 0 w 1477"/>
                <a:gd name="T17" fmla="*/ 0 h 4119"/>
                <a:gd name="T18" fmla="*/ 0 w 1477"/>
                <a:gd name="T19" fmla="*/ 0 h 4119"/>
                <a:gd name="T20" fmla="*/ 0 w 1477"/>
                <a:gd name="T21" fmla="*/ 0 h 4119"/>
                <a:gd name="T22" fmla="*/ 0 w 1477"/>
                <a:gd name="T23" fmla="*/ 0 h 4119"/>
                <a:gd name="T24" fmla="*/ 0 w 1477"/>
                <a:gd name="T25" fmla="*/ 0 h 4119"/>
                <a:gd name="T26" fmla="*/ 0 w 1477"/>
                <a:gd name="T27" fmla="*/ 0 h 4119"/>
                <a:gd name="T28" fmla="*/ 0 w 1477"/>
                <a:gd name="T29" fmla="*/ 0 h 4119"/>
                <a:gd name="T30" fmla="*/ 0 w 1477"/>
                <a:gd name="T31" fmla="*/ 0 h 4119"/>
                <a:gd name="T32" fmla="*/ 0 w 1477"/>
                <a:gd name="T33" fmla="*/ 0 h 4119"/>
                <a:gd name="T34" fmla="*/ 0 w 1477"/>
                <a:gd name="T35" fmla="*/ 0 h 4119"/>
                <a:gd name="T36" fmla="*/ 0 w 1477"/>
                <a:gd name="T37" fmla="*/ 0 h 4119"/>
                <a:gd name="T38" fmla="*/ 0 w 1477"/>
                <a:gd name="T39" fmla="*/ 0 h 4119"/>
                <a:gd name="T40" fmla="*/ 0 w 1477"/>
                <a:gd name="T41" fmla="*/ 0 h 4119"/>
                <a:gd name="T42" fmla="*/ 0 w 1477"/>
                <a:gd name="T43" fmla="*/ 0 h 4119"/>
                <a:gd name="T44" fmla="*/ 0 w 1477"/>
                <a:gd name="T45" fmla="*/ 0 h 4119"/>
                <a:gd name="T46" fmla="*/ 0 w 1477"/>
                <a:gd name="T47" fmla="*/ 0 h 4119"/>
                <a:gd name="T48" fmla="*/ 0 w 1477"/>
                <a:gd name="T49" fmla="*/ 0 h 4119"/>
                <a:gd name="T50" fmla="*/ 0 w 1477"/>
                <a:gd name="T51" fmla="*/ 0 h 4119"/>
                <a:gd name="T52" fmla="*/ 0 w 1477"/>
                <a:gd name="T53" fmla="*/ 0 h 4119"/>
                <a:gd name="T54" fmla="*/ 0 w 1477"/>
                <a:gd name="T55" fmla="*/ 0 h 4119"/>
                <a:gd name="T56" fmla="*/ 0 w 1477"/>
                <a:gd name="T57" fmla="*/ 0 h 4119"/>
                <a:gd name="T58" fmla="*/ 0 w 1477"/>
                <a:gd name="T59" fmla="*/ 0 h 4119"/>
                <a:gd name="T60" fmla="*/ 0 w 1477"/>
                <a:gd name="T61" fmla="*/ 0 h 4119"/>
                <a:gd name="T62" fmla="*/ 0 w 1477"/>
                <a:gd name="T63" fmla="*/ 0 h 4119"/>
                <a:gd name="T64" fmla="*/ 0 w 1477"/>
                <a:gd name="T65" fmla="*/ 0 h 4119"/>
                <a:gd name="T66" fmla="*/ 0 w 1477"/>
                <a:gd name="T67" fmla="*/ 0 h 4119"/>
                <a:gd name="T68" fmla="*/ 0 w 1477"/>
                <a:gd name="T69" fmla="*/ 0 h 4119"/>
                <a:gd name="T70" fmla="*/ 0 w 1477"/>
                <a:gd name="T71" fmla="*/ 0 h 4119"/>
                <a:gd name="T72" fmla="*/ 0 w 1477"/>
                <a:gd name="T73" fmla="*/ 0 h 4119"/>
                <a:gd name="T74" fmla="*/ 0 w 1477"/>
                <a:gd name="T75" fmla="*/ 0 h 4119"/>
                <a:gd name="T76" fmla="*/ 0 w 1477"/>
                <a:gd name="T77" fmla="*/ 0 h 4119"/>
                <a:gd name="T78" fmla="*/ 0 w 1477"/>
                <a:gd name="T79" fmla="*/ 0 h 4119"/>
                <a:gd name="T80" fmla="*/ 0 w 1477"/>
                <a:gd name="T81" fmla="*/ 0 h 4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7"/>
                <a:gd name="T124" fmla="*/ 0 h 4119"/>
                <a:gd name="T125" fmla="*/ 1477 w 1477"/>
                <a:gd name="T126" fmla="*/ 4119 h 4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7" h="4119">
                  <a:moveTo>
                    <a:pt x="0" y="237"/>
                  </a:moveTo>
                  <a:lnTo>
                    <a:pt x="253" y="613"/>
                  </a:lnTo>
                  <a:lnTo>
                    <a:pt x="486" y="933"/>
                  </a:lnTo>
                  <a:lnTo>
                    <a:pt x="598" y="557"/>
                  </a:lnTo>
                  <a:lnTo>
                    <a:pt x="862" y="0"/>
                  </a:lnTo>
                  <a:lnTo>
                    <a:pt x="629" y="586"/>
                  </a:lnTo>
                  <a:lnTo>
                    <a:pt x="559" y="989"/>
                  </a:lnTo>
                  <a:lnTo>
                    <a:pt x="781" y="1267"/>
                  </a:lnTo>
                  <a:lnTo>
                    <a:pt x="1115" y="1556"/>
                  </a:lnTo>
                  <a:lnTo>
                    <a:pt x="1383" y="2074"/>
                  </a:lnTo>
                  <a:lnTo>
                    <a:pt x="1477" y="2588"/>
                  </a:lnTo>
                  <a:lnTo>
                    <a:pt x="1409" y="3060"/>
                  </a:lnTo>
                  <a:lnTo>
                    <a:pt x="1409" y="3673"/>
                  </a:lnTo>
                  <a:lnTo>
                    <a:pt x="1464" y="4119"/>
                  </a:lnTo>
                  <a:lnTo>
                    <a:pt x="1115" y="3394"/>
                  </a:lnTo>
                  <a:lnTo>
                    <a:pt x="1256" y="3147"/>
                  </a:lnTo>
                  <a:lnTo>
                    <a:pt x="1297" y="2910"/>
                  </a:lnTo>
                  <a:lnTo>
                    <a:pt x="1311" y="2643"/>
                  </a:lnTo>
                  <a:lnTo>
                    <a:pt x="1256" y="2382"/>
                  </a:lnTo>
                  <a:lnTo>
                    <a:pt x="1130" y="1921"/>
                  </a:lnTo>
                  <a:lnTo>
                    <a:pt x="947" y="1504"/>
                  </a:lnTo>
                  <a:lnTo>
                    <a:pt x="809" y="1337"/>
                  </a:lnTo>
                  <a:lnTo>
                    <a:pt x="629" y="1170"/>
                  </a:lnTo>
                  <a:lnTo>
                    <a:pt x="710" y="1556"/>
                  </a:lnTo>
                  <a:lnTo>
                    <a:pt x="781" y="2129"/>
                  </a:lnTo>
                  <a:lnTo>
                    <a:pt x="797" y="2549"/>
                  </a:lnTo>
                  <a:lnTo>
                    <a:pt x="754" y="2795"/>
                  </a:lnTo>
                  <a:lnTo>
                    <a:pt x="697" y="2894"/>
                  </a:lnTo>
                  <a:lnTo>
                    <a:pt x="629" y="2935"/>
                  </a:lnTo>
                  <a:lnTo>
                    <a:pt x="530" y="2922"/>
                  </a:lnTo>
                  <a:lnTo>
                    <a:pt x="306" y="2855"/>
                  </a:lnTo>
                  <a:lnTo>
                    <a:pt x="486" y="2841"/>
                  </a:lnTo>
                  <a:lnTo>
                    <a:pt x="569" y="2771"/>
                  </a:lnTo>
                  <a:lnTo>
                    <a:pt x="642" y="2602"/>
                  </a:lnTo>
                  <a:lnTo>
                    <a:pt x="656" y="2338"/>
                  </a:lnTo>
                  <a:lnTo>
                    <a:pt x="598" y="1864"/>
                  </a:lnTo>
                  <a:lnTo>
                    <a:pt x="486" y="1392"/>
                  </a:lnTo>
                  <a:lnTo>
                    <a:pt x="322" y="891"/>
                  </a:lnTo>
                  <a:lnTo>
                    <a:pt x="154" y="557"/>
                  </a:lnTo>
                  <a:lnTo>
                    <a:pt x="13" y="30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79" name="Freeform 812"/>
            <p:cNvSpPr>
              <a:spLocks/>
            </p:cNvSpPr>
            <p:nvPr/>
          </p:nvSpPr>
          <p:spPr bwMode="auto">
            <a:xfrm>
              <a:off x="3490" y="3043"/>
              <a:ext cx="118" cy="310"/>
            </a:xfrm>
            <a:custGeom>
              <a:avLst/>
              <a:gdLst>
                <a:gd name="T0" fmla="*/ 0 w 948"/>
                <a:gd name="T1" fmla="*/ 0 h 2477"/>
                <a:gd name="T2" fmla="*/ 0 w 948"/>
                <a:gd name="T3" fmla="*/ 0 h 2477"/>
                <a:gd name="T4" fmla="*/ 0 w 948"/>
                <a:gd name="T5" fmla="*/ 0 h 2477"/>
                <a:gd name="T6" fmla="*/ 0 w 948"/>
                <a:gd name="T7" fmla="*/ 0 h 2477"/>
                <a:gd name="T8" fmla="*/ 0 w 948"/>
                <a:gd name="T9" fmla="*/ 0 h 2477"/>
                <a:gd name="T10" fmla="*/ 0 w 948"/>
                <a:gd name="T11" fmla="*/ 0 h 2477"/>
                <a:gd name="T12" fmla="*/ 0 w 948"/>
                <a:gd name="T13" fmla="*/ 0 h 2477"/>
                <a:gd name="T14" fmla="*/ 0 w 948"/>
                <a:gd name="T15" fmla="*/ 0 h 2477"/>
                <a:gd name="T16" fmla="*/ 0 w 948"/>
                <a:gd name="T17" fmla="*/ 0 h 2477"/>
                <a:gd name="T18" fmla="*/ 0 w 948"/>
                <a:gd name="T19" fmla="*/ 0 h 2477"/>
                <a:gd name="T20" fmla="*/ 0 w 948"/>
                <a:gd name="T21" fmla="*/ 0 h 2477"/>
                <a:gd name="T22" fmla="*/ 0 w 948"/>
                <a:gd name="T23" fmla="*/ 0 h 2477"/>
                <a:gd name="T24" fmla="*/ 0 w 948"/>
                <a:gd name="T25" fmla="*/ 0 h 2477"/>
                <a:gd name="T26" fmla="*/ 0 w 948"/>
                <a:gd name="T27" fmla="*/ 0 h 2477"/>
                <a:gd name="T28" fmla="*/ 0 w 948"/>
                <a:gd name="T29" fmla="*/ 0 h 2477"/>
                <a:gd name="T30" fmla="*/ 0 w 948"/>
                <a:gd name="T31" fmla="*/ 0 h 2477"/>
                <a:gd name="T32" fmla="*/ 0 w 948"/>
                <a:gd name="T33" fmla="*/ 0 h 2477"/>
                <a:gd name="T34" fmla="*/ 0 w 948"/>
                <a:gd name="T35" fmla="*/ 0 h 2477"/>
                <a:gd name="T36" fmla="*/ 0 w 948"/>
                <a:gd name="T37" fmla="*/ 0 h 2477"/>
                <a:gd name="T38" fmla="*/ 0 w 948"/>
                <a:gd name="T39" fmla="*/ 0 h 2477"/>
                <a:gd name="T40" fmla="*/ 0 w 948"/>
                <a:gd name="T41" fmla="*/ 0 h 2477"/>
                <a:gd name="T42" fmla="*/ 0 w 948"/>
                <a:gd name="T43" fmla="*/ 0 h 2477"/>
                <a:gd name="T44" fmla="*/ 0 w 948"/>
                <a:gd name="T45" fmla="*/ 0 h 2477"/>
                <a:gd name="T46" fmla="*/ 0 w 948"/>
                <a:gd name="T47" fmla="*/ 0 h 2477"/>
                <a:gd name="T48" fmla="*/ 0 w 948"/>
                <a:gd name="T49" fmla="*/ 0 h 2477"/>
                <a:gd name="T50" fmla="*/ 0 w 948"/>
                <a:gd name="T51" fmla="*/ 0 h 2477"/>
                <a:gd name="T52" fmla="*/ 0 w 948"/>
                <a:gd name="T53" fmla="*/ 0 h 2477"/>
                <a:gd name="T54" fmla="*/ 0 w 948"/>
                <a:gd name="T55" fmla="*/ 0 h 2477"/>
                <a:gd name="T56" fmla="*/ 0 w 948"/>
                <a:gd name="T57" fmla="*/ 0 h 2477"/>
                <a:gd name="T58" fmla="*/ 0 w 948"/>
                <a:gd name="T59" fmla="*/ 0 h 2477"/>
                <a:gd name="T60" fmla="*/ 0 w 948"/>
                <a:gd name="T61" fmla="*/ 0 h 2477"/>
                <a:gd name="T62" fmla="*/ 0 w 948"/>
                <a:gd name="T63" fmla="*/ 0 h 2477"/>
                <a:gd name="T64" fmla="*/ 0 w 948"/>
                <a:gd name="T65" fmla="*/ 0 h 2477"/>
                <a:gd name="T66" fmla="*/ 0 w 948"/>
                <a:gd name="T67" fmla="*/ 0 h 2477"/>
                <a:gd name="T68" fmla="*/ 0 w 948"/>
                <a:gd name="T69" fmla="*/ 0 h 2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2477"/>
                <a:gd name="T107" fmla="*/ 948 w 948"/>
                <a:gd name="T108" fmla="*/ 2477 h 2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2477">
                  <a:moveTo>
                    <a:pt x="558" y="0"/>
                  </a:moveTo>
                  <a:lnTo>
                    <a:pt x="558" y="111"/>
                  </a:lnTo>
                  <a:lnTo>
                    <a:pt x="532" y="291"/>
                  </a:lnTo>
                  <a:lnTo>
                    <a:pt x="433" y="445"/>
                  </a:lnTo>
                  <a:lnTo>
                    <a:pt x="212" y="680"/>
                  </a:lnTo>
                  <a:lnTo>
                    <a:pt x="113" y="860"/>
                  </a:lnTo>
                  <a:lnTo>
                    <a:pt x="58" y="1014"/>
                  </a:lnTo>
                  <a:lnTo>
                    <a:pt x="0" y="1392"/>
                  </a:lnTo>
                  <a:lnTo>
                    <a:pt x="71" y="1238"/>
                  </a:lnTo>
                  <a:lnTo>
                    <a:pt x="194" y="1099"/>
                  </a:lnTo>
                  <a:lnTo>
                    <a:pt x="321" y="1042"/>
                  </a:lnTo>
                  <a:lnTo>
                    <a:pt x="420" y="1042"/>
                  </a:lnTo>
                  <a:lnTo>
                    <a:pt x="475" y="1071"/>
                  </a:lnTo>
                  <a:lnTo>
                    <a:pt x="517" y="1139"/>
                  </a:lnTo>
                  <a:lnTo>
                    <a:pt x="504" y="1238"/>
                  </a:lnTo>
                  <a:lnTo>
                    <a:pt x="376" y="1418"/>
                  </a:lnTo>
                  <a:lnTo>
                    <a:pt x="253" y="1546"/>
                  </a:lnTo>
                  <a:lnTo>
                    <a:pt x="180" y="1572"/>
                  </a:lnTo>
                  <a:lnTo>
                    <a:pt x="405" y="1791"/>
                  </a:lnTo>
                  <a:lnTo>
                    <a:pt x="602" y="2129"/>
                  </a:lnTo>
                  <a:lnTo>
                    <a:pt x="697" y="2265"/>
                  </a:lnTo>
                  <a:lnTo>
                    <a:pt x="880" y="2325"/>
                  </a:lnTo>
                  <a:lnTo>
                    <a:pt x="948" y="2477"/>
                  </a:lnTo>
                  <a:lnTo>
                    <a:pt x="948" y="2005"/>
                  </a:lnTo>
                  <a:lnTo>
                    <a:pt x="741" y="1696"/>
                  </a:lnTo>
                  <a:lnTo>
                    <a:pt x="715" y="1546"/>
                  </a:lnTo>
                  <a:lnTo>
                    <a:pt x="781" y="1392"/>
                  </a:lnTo>
                  <a:lnTo>
                    <a:pt x="781" y="1224"/>
                  </a:lnTo>
                  <a:lnTo>
                    <a:pt x="643" y="1139"/>
                  </a:lnTo>
                  <a:lnTo>
                    <a:pt x="629" y="931"/>
                  </a:lnTo>
                  <a:lnTo>
                    <a:pt x="754" y="751"/>
                  </a:lnTo>
                  <a:lnTo>
                    <a:pt x="781" y="558"/>
                  </a:lnTo>
                  <a:lnTo>
                    <a:pt x="754" y="388"/>
                  </a:lnTo>
                  <a:lnTo>
                    <a:pt x="655" y="18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0" name="Freeform 813"/>
            <p:cNvSpPr>
              <a:spLocks/>
            </p:cNvSpPr>
            <p:nvPr/>
          </p:nvSpPr>
          <p:spPr bwMode="auto">
            <a:xfrm>
              <a:off x="3611" y="3363"/>
              <a:ext cx="42" cy="300"/>
            </a:xfrm>
            <a:custGeom>
              <a:avLst/>
              <a:gdLst>
                <a:gd name="T0" fmla="*/ 0 w 332"/>
                <a:gd name="T1" fmla="*/ 0 h 2396"/>
                <a:gd name="T2" fmla="*/ 0 w 332"/>
                <a:gd name="T3" fmla="*/ 0 h 2396"/>
                <a:gd name="T4" fmla="*/ 0 w 332"/>
                <a:gd name="T5" fmla="*/ 0 h 2396"/>
                <a:gd name="T6" fmla="*/ 0 w 332"/>
                <a:gd name="T7" fmla="*/ 0 h 2396"/>
                <a:gd name="T8" fmla="*/ 0 w 332"/>
                <a:gd name="T9" fmla="*/ 0 h 2396"/>
                <a:gd name="T10" fmla="*/ 0 w 332"/>
                <a:gd name="T11" fmla="*/ 0 h 2396"/>
                <a:gd name="T12" fmla="*/ 0 w 332"/>
                <a:gd name="T13" fmla="*/ 0 h 2396"/>
                <a:gd name="T14" fmla="*/ 0 w 332"/>
                <a:gd name="T15" fmla="*/ 0 h 2396"/>
                <a:gd name="T16" fmla="*/ 0 w 332"/>
                <a:gd name="T17" fmla="*/ 0 h 2396"/>
                <a:gd name="T18" fmla="*/ 0 w 332"/>
                <a:gd name="T19" fmla="*/ 0 h 2396"/>
                <a:gd name="T20" fmla="*/ 0 w 332"/>
                <a:gd name="T21" fmla="*/ 0 h 2396"/>
                <a:gd name="T22" fmla="*/ 0 w 332"/>
                <a:gd name="T23" fmla="*/ 0 h 2396"/>
                <a:gd name="T24" fmla="*/ 0 w 332"/>
                <a:gd name="T25" fmla="*/ 0 h 2396"/>
                <a:gd name="T26" fmla="*/ 0 w 332"/>
                <a:gd name="T27" fmla="*/ 0 h 23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396"/>
                <a:gd name="T44" fmla="*/ 332 w 332"/>
                <a:gd name="T45" fmla="*/ 2396 h 23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396">
                  <a:moveTo>
                    <a:pt x="0" y="0"/>
                  </a:moveTo>
                  <a:lnTo>
                    <a:pt x="165" y="85"/>
                  </a:lnTo>
                  <a:lnTo>
                    <a:pt x="332" y="488"/>
                  </a:lnTo>
                  <a:lnTo>
                    <a:pt x="332" y="737"/>
                  </a:lnTo>
                  <a:lnTo>
                    <a:pt x="278" y="1016"/>
                  </a:lnTo>
                  <a:lnTo>
                    <a:pt x="193" y="1434"/>
                  </a:lnTo>
                  <a:lnTo>
                    <a:pt x="152" y="1937"/>
                  </a:lnTo>
                  <a:lnTo>
                    <a:pt x="126" y="2396"/>
                  </a:lnTo>
                  <a:lnTo>
                    <a:pt x="94" y="1976"/>
                  </a:lnTo>
                  <a:lnTo>
                    <a:pt x="94" y="1530"/>
                  </a:lnTo>
                  <a:lnTo>
                    <a:pt x="152" y="1030"/>
                  </a:lnTo>
                  <a:lnTo>
                    <a:pt x="152" y="628"/>
                  </a:lnTo>
                  <a:lnTo>
                    <a:pt x="110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1" name="Freeform 814"/>
            <p:cNvSpPr>
              <a:spLocks/>
            </p:cNvSpPr>
            <p:nvPr/>
          </p:nvSpPr>
          <p:spPr bwMode="auto">
            <a:xfrm>
              <a:off x="3595" y="3422"/>
              <a:ext cx="115" cy="288"/>
            </a:xfrm>
            <a:custGeom>
              <a:avLst/>
              <a:gdLst>
                <a:gd name="T0" fmla="*/ 0 w 921"/>
                <a:gd name="T1" fmla="*/ 0 h 2313"/>
                <a:gd name="T2" fmla="*/ 0 w 921"/>
                <a:gd name="T3" fmla="*/ 0 h 2313"/>
                <a:gd name="T4" fmla="*/ 0 w 921"/>
                <a:gd name="T5" fmla="*/ 0 h 2313"/>
                <a:gd name="T6" fmla="*/ 0 w 921"/>
                <a:gd name="T7" fmla="*/ 0 h 2313"/>
                <a:gd name="T8" fmla="*/ 0 w 921"/>
                <a:gd name="T9" fmla="*/ 0 h 2313"/>
                <a:gd name="T10" fmla="*/ 0 w 921"/>
                <a:gd name="T11" fmla="*/ 0 h 2313"/>
                <a:gd name="T12" fmla="*/ 0 w 921"/>
                <a:gd name="T13" fmla="*/ 0 h 2313"/>
                <a:gd name="T14" fmla="*/ 0 w 921"/>
                <a:gd name="T15" fmla="*/ 0 h 2313"/>
                <a:gd name="T16" fmla="*/ 0 w 921"/>
                <a:gd name="T17" fmla="*/ 0 h 2313"/>
                <a:gd name="T18" fmla="*/ 0 w 921"/>
                <a:gd name="T19" fmla="*/ 0 h 2313"/>
                <a:gd name="T20" fmla="*/ 0 w 921"/>
                <a:gd name="T21" fmla="*/ 0 h 2313"/>
                <a:gd name="T22" fmla="*/ 0 w 921"/>
                <a:gd name="T23" fmla="*/ 0 h 2313"/>
                <a:gd name="T24" fmla="*/ 0 w 921"/>
                <a:gd name="T25" fmla="*/ 0 h 2313"/>
                <a:gd name="T26" fmla="*/ 0 w 921"/>
                <a:gd name="T27" fmla="*/ 0 h 2313"/>
                <a:gd name="T28" fmla="*/ 0 w 921"/>
                <a:gd name="T29" fmla="*/ 0 h 2313"/>
                <a:gd name="T30" fmla="*/ 0 w 921"/>
                <a:gd name="T31" fmla="*/ 0 h 2313"/>
                <a:gd name="T32" fmla="*/ 0 w 921"/>
                <a:gd name="T33" fmla="*/ 0 h 2313"/>
                <a:gd name="T34" fmla="*/ 0 w 921"/>
                <a:gd name="T35" fmla="*/ 0 h 2313"/>
                <a:gd name="T36" fmla="*/ 0 w 921"/>
                <a:gd name="T37" fmla="*/ 0 h 2313"/>
                <a:gd name="T38" fmla="*/ 0 w 921"/>
                <a:gd name="T39" fmla="*/ 0 h 2313"/>
                <a:gd name="T40" fmla="*/ 0 w 921"/>
                <a:gd name="T41" fmla="*/ 0 h 2313"/>
                <a:gd name="T42" fmla="*/ 0 w 921"/>
                <a:gd name="T43" fmla="*/ 0 h 2313"/>
                <a:gd name="T44" fmla="*/ 0 w 921"/>
                <a:gd name="T45" fmla="*/ 0 h 2313"/>
                <a:gd name="T46" fmla="*/ 0 w 921"/>
                <a:gd name="T47" fmla="*/ 0 h 2313"/>
                <a:gd name="T48" fmla="*/ 0 w 921"/>
                <a:gd name="T49" fmla="*/ 0 h 2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1"/>
                <a:gd name="T76" fmla="*/ 0 h 2313"/>
                <a:gd name="T77" fmla="*/ 921 w 921"/>
                <a:gd name="T78" fmla="*/ 2313 h 2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1" h="2313">
                  <a:moveTo>
                    <a:pt x="459" y="99"/>
                  </a:moveTo>
                  <a:lnTo>
                    <a:pt x="558" y="447"/>
                  </a:lnTo>
                  <a:lnTo>
                    <a:pt x="585" y="808"/>
                  </a:lnTo>
                  <a:lnTo>
                    <a:pt x="532" y="1173"/>
                  </a:lnTo>
                  <a:lnTo>
                    <a:pt x="449" y="1478"/>
                  </a:lnTo>
                  <a:lnTo>
                    <a:pt x="334" y="1755"/>
                  </a:lnTo>
                  <a:lnTo>
                    <a:pt x="221" y="1952"/>
                  </a:lnTo>
                  <a:lnTo>
                    <a:pt x="110" y="1952"/>
                  </a:lnTo>
                  <a:lnTo>
                    <a:pt x="0" y="1880"/>
                  </a:lnTo>
                  <a:lnTo>
                    <a:pt x="170" y="2062"/>
                  </a:lnTo>
                  <a:lnTo>
                    <a:pt x="334" y="2200"/>
                  </a:lnTo>
                  <a:lnTo>
                    <a:pt x="170" y="2313"/>
                  </a:lnTo>
                  <a:lnTo>
                    <a:pt x="459" y="2255"/>
                  </a:lnTo>
                  <a:lnTo>
                    <a:pt x="670" y="2117"/>
                  </a:lnTo>
                  <a:lnTo>
                    <a:pt x="809" y="1924"/>
                  </a:lnTo>
                  <a:lnTo>
                    <a:pt x="878" y="1686"/>
                  </a:lnTo>
                  <a:lnTo>
                    <a:pt x="921" y="1433"/>
                  </a:lnTo>
                  <a:lnTo>
                    <a:pt x="908" y="1103"/>
                  </a:lnTo>
                  <a:lnTo>
                    <a:pt x="864" y="740"/>
                  </a:lnTo>
                  <a:lnTo>
                    <a:pt x="809" y="505"/>
                  </a:lnTo>
                  <a:lnTo>
                    <a:pt x="725" y="447"/>
                  </a:lnTo>
                  <a:lnTo>
                    <a:pt x="631" y="336"/>
                  </a:lnTo>
                  <a:lnTo>
                    <a:pt x="503" y="156"/>
                  </a:lnTo>
                  <a:lnTo>
                    <a:pt x="449" y="0"/>
                  </a:lnTo>
                  <a:lnTo>
                    <a:pt x="45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2" name="Freeform 815"/>
            <p:cNvSpPr>
              <a:spLocks/>
            </p:cNvSpPr>
            <p:nvPr/>
          </p:nvSpPr>
          <p:spPr bwMode="auto">
            <a:xfrm>
              <a:off x="2964" y="3069"/>
              <a:ext cx="692" cy="648"/>
            </a:xfrm>
            <a:custGeom>
              <a:avLst/>
              <a:gdLst>
                <a:gd name="T0" fmla="*/ 0 w 5538"/>
                <a:gd name="T1" fmla="*/ 0 h 5192"/>
                <a:gd name="T2" fmla="*/ 0 w 5538"/>
                <a:gd name="T3" fmla="*/ 0 h 5192"/>
                <a:gd name="T4" fmla="*/ 0 w 5538"/>
                <a:gd name="T5" fmla="*/ 0 h 5192"/>
                <a:gd name="T6" fmla="*/ 0 w 5538"/>
                <a:gd name="T7" fmla="*/ 0 h 5192"/>
                <a:gd name="T8" fmla="*/ 0 w 5538"/>
                <a:gd name="T9" fmla="*/ 0 h 5192"/>
                <a:gd name="T10" fmla="*/ 0 w 5538"/>
                <a:gd name="T11" fmla="*/ 0 h 5192"/>
                <a:gd name="T12" fmla="*/ 0 w 5538"/>
                <a:gd name="T13" fmla="*/ 0 h 5192"/>
                <a:gd name="T14" fmla="*/ 0 w 5538"/>
                <a:gd name="T15" fmla="*/ 0 h 5192"/>
                <a:gd name="T16" fmla="*/ 0 w 5538"/>
                <a:gd name="T17" fmla="*/ 0 h 5192"/>
                <a:gd name="T18" fmla="*/ 0 w 5538"/>
                <a:gd name="T19" fmla="*/ 0 h 5192"/>
                <a:gd name="T20" fmla="*/ 0 w 5538"/>
                <a:gd name="T21" fmla="*/ 0 h 5192"/>
                <a:gd name="T22" fmla="*/ 0 w 5538"/>
                <a:gd name="T23" fmla="*/ 0 h 5192"/>
                <a:gd name="T24" fmla="*/ 0 w 5538"/>
                <a:gd name="T25" fmla="*/ 0 h 5192"/>
                <a:gd name="T26" fmla="*/ 0 w 5538"/>
                <a:gd name="T27" fmla="*/ 0 h 5192"/>
                <a:gd name="T28" fmla="*/ 0 w 5538"/>
                <a:gd name="T29" fmla="*/ 0 h 5192"/>
                <a:gd name="T30" fmla="*/ 0 w 5538"/>
                <a:gd name="T31" fmla="*/ 0 h 5192"/>
                <a:gd name="T32" fmla="*/ 0 w 5538"/>
                <a:gd name="T33" fmla="*/ 0 h 5192"/>
                <a:gd name="T34" fmla="*/ 0 w 5538"/>
                <a:gd name="T35" fmla="*/ 0 h 5192"/>
                <a:gd name="T36" fmla="*/ 0 w 5538"/>
                <a:gd name="T37" fmla="*/ 0 h 5192"/>
                <a:gd name="T38" fmla="*/ 0 w 5538"/>
                <a:gd name="T39" fmla="*/ 0 h 5192"/>
                <a:gd name="T40" fmla="*/ 0 w 5538"/>
                <a:gd name="T41" fmla="*/ 0 h 5192"/>
                <a:gd name="T42" fmla="*/ 0 w 5538"/>
                <a:gd name="T43" fmla="*/ 0 h 5192"/>
                <a:gd name="T44" fmla="*/ 0 w 5538"/>
                <a:gd name="T45" fmla="*/ 0 h 5192"/>
                <a:gd name="T46" fmla="*/ 0 w 5538"/>
                <a:gd name="T47" fmla="*/ 0 h 5192"/>
                <a:gd name="T48" fmla="*/ 0 w 5538"/>
                <a:gd name="T49" fmla="*/ 0 h 5192"/>
                <a:gd name="T50" fmla="*/ 0 w 5538"/>
                <a:gd name="T51" fmla="*/ 0 h 5192"/>
                <a:gd name="T52" fmla="*/ 0 w 5538"/>
                <a:gd name="T53" fmla="*/ 0 h 5192"/>
                <a:gd name="T54" fmla="*/ 0 w 5538"/>
                <a:gd name="T55" fmla="*/ 0 h 5192"/>
                <a:gd name="T56" fmla="*/ 0 w 5538"/>
                <a:gd name="T57" fmla="*/ 0 h 5192"/>
                <a:gd name="T58" fmla="*/ 0 w 5538"/>
                <a:gd name="T59" fmla="*/ 0 h 5192"/>
                <a:gd name="T60" fmla="*/ 0 w 5538"/>
                <a:gd name="T61" fmla="*/ 0 h 5192"/>
                <a:gd name="T62" fmla="*/ 0 w 5538"/>
                <a:gd name="T63" fmla="*/ 0 h 5192"/>
                <a:gd name="T64" fmla="*/ 0 w 5538"/>
                <a:gd name="T65" fmla="*/ 0 h 5192"/>
                <a:gd name="T66" fmla="*/ 0 w 5538"/>
                <a:gd name="T67" fmla="*/ 0 h 5192"/>
                <a:gd name="T68" fmla="*/ 0 w 5538"/>
                <a:gd name="T69" fmla="*/ 0 h 5192"/>
                <a:gd name="T70" fmla="*/ 0 w 5538"/>
                <a:gd name="T71" fmla="*/ 0 h 5192"/>
                <a:gd name="T72" fmla="*/ 0 w 5538"/>
                <a:gd name="T73" fmla="*/ 0 h 5192"/>
                <a:gd name="T74" fmla="*/ 0 w 5538"/>
                <a:gd name="T75" fmla="*/ 0 h 5192"/>
                <a:gd name="T76" fmla="*/ 0 w 5538"/>
                <a:gd name="T77" fmla="*/ 0 h 5192"/>
                <a:gd name="T78" fmla="*/ 0 w 5538"/>
                <a:gd name="T79" fmla="*/ 0 h 5192"/>
                <a:gd name="T80" fmla="*/ 0 w 5538"/>
                <a:gd name="T81" fmla="*/ 0 h 5192"/>
                <a:gd name="T82" fmla="*/ 0 w 5538"/>
                <a:gd name="T83" fmla="*/ 0 h 5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38"/>
                <a:gd name="T127" fmla="*/ 0 h 5192"/>
                <a:gd name="T128" fmla="*/ 5538 w 5538"/>
                <a:gd name="T129" fmla="*/ 5192 h 5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38" h="5192">
                  <a:moveTo>
                    <a:pt x="1807" y="0"/>
                  </a:moveTo>
                  <a:lnTo>
                    <a:pt x="1690" y="384"/>
                  </a:lnTo>
                  <a:lnTo>
                    <a:pt x="1515" y="1124"/>
                  </a:lnTo>
                  <a:lnTo>
                    <a:pt x="1381" y="1684"/>
                  </a:lnTo>
                  <a:lnTo>
                    <a:pt x="1243" y="2248"/>
                  </a:lnTo>
                  <a:lnTo>
                    <a:pt x="1108" y="2633"/>
                  </a:lnTo>
                  <a:lnTo>
                    <a:pt x="952" y="2888"/>
                  </a:lnTo>
                  <a:lnTo>
                    <a:pt x="739" y="3138"/>
                  </a:lnTo>
                  <a:lnTo>
                    <a:pt x="487" y="3391"/>
                  </a:lnTo>
                  <a:lnTo>
                    <a:pt x="271" y="3566"/>
                  </a:lnTo>
                  <a:lnTo>
                    <a:pt x="137" y="3739"/>
                  </a:lnTo>
                  <a:lnTo>
                    <a:pt x="60" y="3973"/>
                  </a:lnTo>
                  <a:lnTo>
                    <a:pt x="60" y="4168"/>
                  </a:lnTo>
                  <a:lnTo>
                    <a:pt x="137" y="3913"/>
                  </a:lnTo>
                  <a:lnTo>
                    <a:pt x="194" y="3856"/>
                  </a:lnTo>
                  <a:lnTo>
                    <a:pt x="310" y="3856"/>
                  </a:lnTo>
                  <a:lnTo>
                    <a:pt x="293" y="3757"/>
                  </a:lnTo>
                  <a:lnTo>
                    <a:pt x="310" y="3681"/>
                  </a:lnTo>
                  <a:lnTo>
                    <a:pt x="409" y="3660"/>
                  </a:lnTo>
                  <a:lnTo>
                    <a:pt x="526" y="3660"/>
                  </a:lnTo>
                  <a:lnTo>
                    <a:pt x="563" y="3739"/>
                  </a:lnTo>
                  <a:lnTo>
                    <a:pt x="563" y="3836"/>
                  </a:lnTo>
                  <a:lnTo>
                    <a:pt x="487" y="3874"/>
                  </a:lnTo>
                  <a:lnTo>
                    <a:pt x="796" y="3895"/>
                  </a:lnTo>
                  <a:lnTo>
                    <a:pt x="1301" y="4049"/>
                  </a:lnTo>
                  <a:lnTo>
                    <a:pt x="1515" y="4185"/>
                  </a:lnTo>
                  <a:lnTo>
                    <a:pt x="1574" y="4340"/>
                  </a:lnTo>
                  <a:lnTo>
                    <a:pt x="1554" y="4476"/>
                  </a:lnTo>
                  <a:lnTo>
                    <a:pt x="1460" y="4535"/>
                  </a:lnTo>
                  <a:lnTo>
                    <a:pt x="1243" y="4497"/>
                  </a:lnTo>
                  <a:lnTo>
                    <a:pt x="875" y="4418"/>
                  </a:lnTo>
                  <a:lnTo>
                    <a:pt x="526" y="4359"/>
                  </a:lnTo>
                  <a:lnTo>
                    <a:pt x="215" y="4359"/>
                  </a:lnTo>
                  <a:lnTo>
                    <a:pt x="77" y="4262"/>
                  </a:lnTo>
                  <a:lnTo>
                    <a:pt x="60" y="4476"/>
                  </a:lnTo>
                  <a:lnTo>
                    <a:pt x="0" y="4805"/>
                  </a:lnTo>
                  <a:lnTo>
                    <a:pt x="117" y="4805"/>
                  </a:lnTo>
                  <a:lnTo>
                    <a:pt x="157" y="4690"/>
                  </a:lnTo>
                  <a:lnTo>
                    <a:pt x="254" y="4651"/>
                  </a:lnTo>
                  <a:lnTo>
                    <a:pt x="370" y="4669"/>
                  </a:lnTo>
                  <a:lnTo>
                    <a:pt x="427" y="4748"/>
                  </a:lnTo>
                  <a:lnTo>
                    <a:pt x="409" y="4805"/>
                  </a:lnTo>
                  <a:lnTo>
                    <a:pt x="2022" y="4805"/>
                  </a:lnTo>
                  <a:lnTo>
                    <a:pt x="1904" y="4418"/>
                  </a:lnTo>
                  <a:lnTo>
                    <a:pt x="1807" y="3990"/>
                  </a:lnTo>
                  <a:lnTo>
                    <a:pt x="1748" y="3547"/>
                  </a:lnTo>
                  <a:lnTo>
                    <a:pt x="1983" y="3913"/>
                  </a:lnTo>
                  <a:lnTo>
                    <a:pt x="2255" y="4302"/>
                  </a:lnTo>
                  <a:lnTo>
                    <a:pt x="2504" y="4612"/>
                  </a:lnTo>
                  <a:lnTo>
                    <a:pt x="2661" y="4805"/>
                  </a:lnTo>
                  <a:lnTo>
                    <a:pt x="4002" y="4805"/>
                  </a:lnTo>
                  <a:lnTo>
                    <a:pt x="4545" y="5116"/>
                  </a:lnTo>
                  <a:lnTo>
                    <a:pt x="4874" y="5192"/>
                  </a:lnTo>
                  <a:lnTo>
                    <a:pt x="5224" y="5176"/>
                  </a:lnTo>
                  <a:lnTo>
                    <a:pt x="5478" y="5116"/>
                  </a:lnTo>
                  <a:lnTo>
                    <a:pt x="5538" y="5057"/>
                  </a:lnTo>
                  <a:lnTo>
                    <a:pt x="5264" y="5057"/>
                  </a:lnTo>
                  <a:lnTo>
                    <a:pt x="4934" y="4959"/>
                  </a:lnTo>
                  <a:lnTo>
                    <a:pt x="4528" y="4727"/>
                  </a:lnTo>
                  <a:lnTo>
                    <a:pt x="4178" y="4458"/>
                  </a:lnTo>
                  <a:lnTo>
                    <a:pt x="4662" y="4572"/>
                  </a:lnTo>
                  <a:lnTo>
                    <a:pt x="5013" y="4690"/>
                  </a:lnTo>
                  <a:lnTo>
                    <a:pt x="4567" y="4398"/>
                  </a:lnTo>
                  <a:lnTo>
                    <a:pt x="4196" y="4168"/>
                  </a:lnTo>
                  <a:lnTo>
                    <a:pt x="3925" y="3933"/>
                  </a:lnTo>
                  <a:lnTo>
                    <a:pt x="3670" y="3547"/>
                  </a:lnTo>
                  <a:lnTo>
                    <a:pt x="3982" y="3739"/>
                  </a:lnTo>
                  <a:lnTo>
                    <a:pt x="4275" y="3856"/>
                  </a:lnTo>
                  <a:lnTo>
                    <a:pt x="4545" y="3990"/>
                  </a:lnTo>
                  <a:lnTo>
                    <a:pt x="4835" y="4302"/>
                  </a:lnTo>
                  <a:lnTo>
                    <a:pt x="5031" y="4612"/>
                  </a:lnTo>
                  <a:lnTo>
                    <a:pt x="4874" y="4223"/>
                  </a:lnTo>
                  <a:lnTo>
                    <a:pt x="4468" y="3700"/>
                  </a:lnTo>
                  <a:lnTo>
                    <a:pt x="3864" y="3004"/>
                  </a:lnTo>
                  <a:lnTo>
                    <a:pt x="3516" y="2593"/>
                  </a:lnTo>
                  <a:lnTo>
                    <a:pt x="3013" y="1764"/>
                  </a:lnTo>
                  <a:lnTo>
                    <a:pt x="2796" y="1684"/>
                  </a:lnTo>
                  <a:lnTo>
                    <a:pt x="2525" y="1511"/>
                  </a:lnTo>
                  <a:lnTo>
                    <a:pt x="2117" y="1103"/>
                  </a:lnTo>
                  <a:lnTo>
                    <a:pt x="2022" y="909"/>
                  </a:lnTo>
                  <a:lnTo>
                    <a:pt x="1864" y="792"/>
                  </a:lnTo>
                  <a:lnTo>
                    <a:pt x="1807" y="580"/>
                  </a:lnTo>
                  <a:lnTo>
                    <a:pt x="1807" y="269"/>
                  </a:lnTo>
                  <a:lnTo>
                    <a:pt x="1864" y="5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3" name="Freeform 816"/>
            <p:cNvSpPr>
              <a:spLocks/>
            </p:cNvSpPr>
            <p:nvPr/>
          </p:nvSpPr>
          <p:spPr bwMode="auto">
            <a:xfrm>
              <a:off x="2665" y="2880"/>
              <a:ext cx="419" cy="771"/>
            </a:xfrm>
            <a:custGeom>
              <a:avLst/>
              <a:gdLst>
                <a:gd name="T0" fmla="*/ 0 w 3344"/>
                <a:gd name="T1" fmla="*/ 0 h 6183"/>
                <a:gd name="T2" fmla="*/ 0 w 3344"/>
                <a:gd name="T3" fmla="*/ 0 h 6183"/>
                <a:gd name="T4" fmla="*/ 0 w 3344"/>
                <a:gd name="T5" fmla="*/ 0 h 6183"/>
                <a:gd name="T6" fmla="*/ 0 w 3344"/>
                <a:gd name="T7" fmla="*/ 0 h 6183"/>
                <a:gd name="T8" fmla="*/ 0 w 3344"/>
                <a:gd name="T9" fmla="*/ 0 h 6183"/>
                <a:gd name="T10" fmla="*/ 0 w 3344"/>
                <a:gd name="T11" fmla="*/ 0 h 6183"/>
                <a:gd name="T12" fmla="*/ 0 w 3344"/>
                <a:gd name="T13" fmla="*/ 0 h 6183"/>
                <a:gd name="T14" fmla="*/ 0 w 3344"/>
                <a:gd name="T15" fmla="*/ 0 h 6183"/>
                <a:gd name="T16" fmla="*/ 0 w 3344"/>
                <a:gd name="T17" fmla="*/ 0 h 6183"/>
                <a:gd name="T18" fmla="*/ 0 w 3344"/>
                <a:gd name="T19" fmla="*/ 0 h 6183"/>
                <a:gd name="T20" fmla="*/ 0 w 3344"/>
                <a:gd name="T21" fmla="*/ 0 h 6183"/>
                <a:gd name="T22" fmla="*/ 0 w 3344"/>
                <a:gd name="T23" fmla="*/ 0 h 6183"/>
                <a:gd name="T24" fmla="*/ 0 w 3344"/>
                <a:gd name="T25" fmla="*/ 0 h 6183"/>
                <a:gd name="T26" fmla="*/ 0 w 3344"/>
                <a:gd name="T27" fmla="*/ 0 h 6183"/>
                <a:gd name="T28" fmla="*/ 0 w 3344"/>
                <a:gd name="T29" fmla="*/ 0 h 6183"/>
                <a:gd name="T30" fmla="*/ 0 w 3344"/>
                <a:gd name="T31" fmla="*/ 0 h 6183"/>
                <a:gd name="T32" fmla="*/ 0 w 3344"/>
                <a:gd name="T33" fmla="*/ 0 h 6183"/>
                <a:gd name="T34" fmla="*/ 0 w 3344"/>
                <a:gd name="T35" fmla="*/ 0 h 6183"/>
                <a:gd name="T36" fmla="*/ 0 w 3344"/>
                <a:gd name="T37" fmla="*/ 0 h 6183"/>
                <a:gd name="T38" fmla="*/ 0 w 3344"/>
                <a:gd name="T39" fmla="*/ 0 h 6183"/>
                <a:gd name="T40" fmla="*/ 0 w 3344"/>
                <a:gd name="T41" fmla="*/ 0 h 6183"/>
                <a:gd name="T42" fmla="*/ 0 w 3344"/>
                <a:gd name="T43" fmla="*/ 0 h 6183"/>
                <a:gd name="T44" fmla="*/ 0 w 3344"/>
                <a:gd name="T45" fmla="*/ 0 h 6183"/>
                <a:gd name="T46" fmla="*/ 0 w 3344"/>
                <a:gd name="T47" fmla="*/ 0 h 6183"/>
                <a:gd name="T48" fmla="*/ 0 w 3344"/>
                <a:gd name="T49" fmla="*/ 0 h 6183"/>
                <a:gd name="T50" fmla="*/ 0 w 3344"/>
                <a:gd name="T51" fmla="*/ 0 h 6183"/>
                <a:gd name="T52" fmla="*/ 0 w 3344"/>
                <a:gd name="T53" fmla="*/ 0 h 6183"/>
                <a:gd name="T54" fmla="*/ 0 w 3344"/>
                <a:gd name="T55" fmla="*/ 0 h 6183"/>
                <a:gd name="T56" fmla="*/ 0 w 3344"/>
                <a:gd name="T57" fmla="*/ 0 h 6183"/>
                <a:gd name="T58" fmla="*/ 0 w 3344"/>
                <a:gd name="T59" fmla="*/ 0 h 6183"/>
                <a:gd name="T60" fmla="*/ 0 w 3344"/>
                <a:gd name="T61" fmla="*/ 0 h 6183"/>
                <a:gd name="T62" fmla="*/ 0 w 3344"/>
                <a:gd name="T63" fmla="*/ 0 h 6183"/>
                <a:gd name="T64" fmla="*/ 0 w 3344"/>
                <a:gd name="T65" fmla="*/ 0 h 6183"/>
                <a:gd name="T66" fmla="*/ 0 w 3344"/>
                <a:gd name="T67" fmla="*/ 0 h 6183"/>
                <a:gd name="T68" fmla="*/ 0 w 3344"/>
                <a:gd name="T69" fmla="*/ 0 h 6183"/>
                <a:gd name="T70" fmla="*/ 0 w 3344"/>
                <a:gd name="T71" fmla="*/ 0 h 6183"/>
                <a:gd name="T72" fmla="*/ 0 w 3344"/>
                <a:gd name="T73" fmla="*/ 0 h 6183"/>
                <a:gd name="T74" fmla="*/ 0 w 3344"/>
                <a:gd name="T75" fmla="*/ 0 h 6183"/>
                <a:gd name="T76" fmla="*/ 0 w 3344"/>
                <a:gd name="T77" fmla="*/ 0 h 6183"/>
                <a:gd name="T78" fmla="*/ 0 w 3344"/>
                <a:gd name="T79" fmla="*/ 0 h 6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4"/>
                <a:gd name="T121" fmla="*/ 0 h 6183"/>
                <a:gd name="T122" fmla="*/ 3344 w 3344"/>
                <a:gd name="T123" fmla="*/ 6183 h 6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4" h="6183">
                  <a:moveTo>
                    <a:pt x="2237" y="41"/>
                  </a:moveTo>
                  <a:lnTo>
                    <a:pt x="2158" y="196"/>
                  </a:lnTo>
                  <a:lnTo>
                    <a:pt x="2138" y="389"/>
                  </a:lnTo>
                  <a:lnTo>
                    <a:pt x="2177" y="930"/>
                  </a:lnTo>
                  <a:lnTo>
                    <a:pt x="2370" y="2326"/>
                  </a:lnTo>
                  <a:lnTo>
                    <a:pt x="2564" y="3877"/>
                  </a:lnTo>
                  <a:lnTo>
                    <a:pt x="3071" y="2520"/>
                  </a:lnTo>
                  <a:lnTo>
                    <a:pt x="3148" y="2210"/>
                  </a:lnTo>
                  <a:lnTo>
                    <a:pt x="3166" y="2036"/>
                  </a:lnTo>
                  <a:lnTo>
                    <a:pt x="3109" y="2016"/>
                  </a:lnTo>
                  <a:lnTo>
                    <a:pt x="3071" y="1898"/>
                  </a:lnTo>
                  <a:lnTo>
                    <a:pt x="3012" y="1764"/>
                  </a:lnTo>
                  <a:lnTo>
                    <a:pt x="2834" y="1571"/>
                  </a:lnTo>
                  <a:lnTo>
                    <a:pt x="2624" y="1783"/>
                  </a:lnTo>
                  <a:lnTo>
                    <a:pt x="2469" y="2153"/>
                  </a:lnTo>
                  <a:lnTo>
                    <a:pt x="2546" y="1861"/>
                  </a:lnTo>
                  <a:lnTo>
                    <a:pt x="2680" y="1608"/>
                  </a:lnTo>
                  <a:lnTo>
                    <a:pt x="2857" y="1375"/>
                  </a:lnTo>
                  <a:lnTo>
                    <a:pt x="3032" y="1182"/>
                  </a:lnTo>
                  <a:lnTo>
                    <a:pt x="3148" y="1085"/>
                  </a:lnTo>
                  <a:lnTo>
                    <a:pt x="3344" y="1182"/>
                  </a:lnTo>
                  <a:lnTo>
                    <a:pt x="3205" y="1242"/>
                  </a:lnTo>
                  <a:lnTo>
                    <a:pt x="3052" y="1358"/>
                  </a:lnTo>
                  <a:lnTo>
                    <a:pt x="2972" y="1474"/>
                  </a:lnTo>
                  <a:lnTo>
                    <a:pt x="3089" y="1647"/>
                  </a:lnTo>
                  <a:lnTo>
                    <a:pt x="3226" y="1921"/>
                  </a:lnTo>
                  <a:lnTo>
                    <a:pt x="3245" y="2016"/>
                  </a:lnTo>
                  <a:lnTo>
                    <a:pt x="3344" y="2016"/>
                  </a:lnTo>
                  <a:lnTo>
                    <a:pt x="3245" y="2133"/>
                  </a:lnTo>
                  <a:lnTo>
                    <a:pt x="3127" y="2539"/>
                  </a:lnTo>
                  <a:lnTo>
                    <a:pt x="2933" y="3218"/>
                  </a:lnTo>
                  <a:lnTo>
                    <a:pt x="2779" y="3896"/>
                  </a:lnTo>
                  <a:lnTo>
                    <a:pt x="2680" y="4324"/>
                  </a:lnTo>
                  <a:lnTo>
                    <a:pt x="2779" y="4518"/>
                  </a:lnTo>
                  <a:lnTo>
                    <a:pt x="2876" y="4633"/>
                  </a:lnTo>
                  <a:lnTo>
                    <a:pt x="2933" y="4672"/>
                  </a:lnTo>
                  <a:lnTo>
                    <a:pt x="2797" y="4808"/>
                  </a:lnTo>
                  <a:lnTo>
                    <a:pt x="2663" y="4925"/>
                  </a:lnTo>
                  <a:lnTo>
                    <a:pt x="2507" y="5080"/>
                  </a:lnTo>
                  <a:lnTo>
                    <a:pt x="2410" y="4964"/>
                  </a:lnTo>
                  <a:lnTo>
                    <a:pt x="2294" y="4905"/>
                  </a:lnTo>
                  <a:lnTo>
                    <a:pt x="2138" y="4925"/>
                  </a:lnTo>
                  <a:lnTo>
                    <a:pt x="1865" y="5041"/>
                  </a:lnTo>
                  <a:lnTo>
                    <a:pt x="2158" y="4847"/>
                  </a:lnTo>
                  <a:lnTo>
                    <a:pt x="2313" y="4672"/>
                  </a:lnTo>
                  <a:lnTo>
                    <a:pt x="2391" y="4496"/>
                  </a:lnTo>
                  <a:lnTo>
                    <a:pt x="2430" y="4285"/>
                  </a:lnTo>
                  <a:lnTo>
                    <a:pt x="2430" y="3916"/>
                  </a:lnTo>
                  <a:lnTo>
                    <a:pt x="2391" y="2868"/>
                  </a:lnTo>
                  <a:lnTo>
                    <a:pt x="2331" y="2267"/>
                  </a:lnTo>
                  <a:lnTo>
                    <a:pt x="2177" y="1299"/>
                  </a:lnTo>
                  <a:lnTo>
                    <a:pt x="2001" y="3508"/>
                  </a:lnTo>
                  <a:lnTo>
                    <a:pt x="1884" y="4246"/>
                  </a:lnTo>
                  <a:lnTo>
                    <a:pt x="1790" y="4944"/>
                  </a:lnTo>
                  <a:lnTo>
                    <a:pt x="1729" y="5563"/>
                  </a:lnTo>
                  <a:lnTo>
                    <a:pt x="1729" y="6183"/>
                  </a:lnTo>
                  <a:lnTo>
                    <a:pt x="1692" y="5543"/>
                  </a:lnTo>
                  <a:lnTo>
                    <a:pt x="1711" y="4884"/>
                  </a:lnTo>
                  <a:lnTo>
                    <a:pt x="1826" y="3916"/>
                  </a:lnTo>
                  <a:lnTo>
                    <a:pt x="1826" y="3374"/>
                  </a:lnTo>
                  <a:lnTo>
                    <a:pt x="1884" y="2735"/>
                  </a:lnTo>
                  <a:lnTo>
                    <a:pt x="2001" y="2115"/>
                  </a:lnTo>
                  <a:lnTo>
                    <a:pt x="2098" y="1454"/>
                  </a:lnTo>
                  <a:lnTo>
                    <a:pt x="2117" y="1029"/>
                  </a:lnTo>
                  <a:lnTo>
                    <a:pt x="2061" y="776"/>
                  </a:lnTo>
                  <a:lnTo>
                    <a:pt x="1865" y="541"/>
                  </a:lnTo>
                  <a:lnTo>
                    <a:pt x="1692" y="466"/>
                  </a:lnTo>
                  <a:lnTo>
                    <a:pt x="1478" y="447"/>
                  </a:lnTo>
                  <a:lnTo>
                    <a:pt x="1127" y="852"/>
                  </a:lnTo>
                  <a:lnTo>
                    <a:pt x="1439" y="407"/>
                  </a:lnTo>
                  <a:lnTo>
                    <a:pt x="817" y="562"/>
                  </a:lnTo>
                  <a:lnTo>
                    <a:pt x="408" y="447"/>
                  </a:lnTo>
                  <a:lnTo>
                    <a:pt x="0" y="466"/>
                  </a:lnTo>
                  <a:lnTo>
                    <a:pt x="390" y="389"/>
                  </a:lnTo>
                  <a:lnTo>
                    <a:pt x="800" y="447"/>
                  </a:lnTo>
                  <a:lnTo>
                    <a:pt x="1013" y="447"/>
                  </a:lnTo>
                  <a:lnTo>
                    <a:pt x="1478" y="370"/>
                  </a:lnTo>
                  <a:lnTo>
                    <a:pt x="1845" y="137"/>
                  </a:lnTo>
                  <a:lnTo>
                    <a:pt x="2255" y="0"/>
                  </a:lnTo>
                  <a:lnTo>
                    <a:pt x="223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4" name="Freeform 817"/>
            <p:cNvSpPr>
              <a:spLocks/>
            </p:cNvSpPr>
            <p:nvPr/>
          </p:nvSpPr>
          <p:spPr bwMode="auto">
            <a:xfrm>
              <a:off x="3063" y="3017"/>
              <a:ext cx="94" cy="310"/>
            </a:xfrm>
            <a:custGeom>
              <a:avLst/>
              <a:gdLst>
                <a:gd name="T0" fmla="*/ 0 w 758"/>
                <a:gd name="T1" fmla="*/ 0 h 2480"/>
                <a:gd name="T2" fmla="*/ 0 w 758"/>
                <a:gd name="T3" fmla="*/ 0 h 2480"/>
                <a:gd name="T4" fmla="*/ 0 w 758"/>
                <a:gd name="T5" fmla="*/ 0 h 2480"/>
                <a:gd name="T6" fmla="*/ 0 w 758"/>
                <a:gd name="T7" fmla="*/ 0 h 2480"/>
                <a:gd name="T8" fmla="*/ 0 w 758"/>
                <a:gd name="T9" fmla="*/ 0 h 2480"/>
                <a:gd name="T10" fmla="*/ 0 w 758"/>
                <a:gd name="T11" fmla="*/ 0 h 2480"/>
                <a:gd name="T12" fmla="*/ 0 w 758"/>
                <a:gd name="T13" fmla="*/ 0 h 2480"/>
                <a:gd name="T14" fmla="*/ 0 w 758"/>
                <a:gd name="T15" fmla="*/ 0 h 2480"/>
                <a:gd name="T16" fmla="*/ 0 w 758"/>
                <a:gd name="T17" fmla="*/ 0 h 2480"/>
                <a:gd name="T18" fmla="*/ 0 w 758"/>
                <a:gd name="T19" fmla="*/ 0 h 2480"/>
                <a:gd name="T20" fmla="*/ 0 w 758"/>
                <a:gd name="T21" fmla="*/ 0 h 2480"/>
                <a:gd name="T22" fmla="*/ 0 w 758"/>
                <a:gd name="T23" fmla="*/ 0 h 2480"/>
                <a:gd name="T24" fmla="*/ 0 w 758"/>
                <a:gd name="T25" fmla="*/ 0 h 2480"/>
                <a:gd name="T26" fmla="*/ 0 w 758"/>
                <a:gd name="T27" fmla="*/ 0 h 2480"/>
                <a:gd name="T28" fmla="*/ 0 w 758"/>
                <a:gd name="T29" fmla="*/ 0 h 2480"/>
                <a:gd name="T30" fmla="*/ 0 w 758"/>
                <a:gd name="T31" fmla="*/ 0 h 2480"/>
                <a:gd name="T32" fmla="*/ 0 w 758"/>
                <a:gd name="T33" fmla="*/ 0 h 2480"/>
                <a:gd name="T34" fmla="*/ 0 w 758"/>
                <a:gd name="T35" fmla="*/ 0 h 2480"/>
                <a:gd name="T36" fmla="*/ 0 w 758"/>
                <a:gd name="T37" fmla="*/ 0 h 2480"/>
                <a:gd name="T38" fmla="*/ 0 w 758"/>
                <a:gd name="T39" fmla="*/ 0 h 2480"/>
                <a:gd name="T40" fmla="*/ 0 w 758"/>
                <a:gd name="T41" fmla="*/ 0 h 2480"/>
                <a:gd name="T42" fmla="*/ 0 w 758"/>
                <a:gd name="T43" fmla="*/ 0 h 2480"/>
                <a:gd name="T44" fmla="*/ 0 w 758"/>
                <a:gd name="T45" fmla="*/ 0 h 2480"/>
                <a:gd name="T46" fmla="*/ 0 w 758"/>
                <a:gd name="T47" fmla="*/ 0 h 2480"/>
                <a:gd name="T48" fmla="*/ 0 w 758"/>
                <a:gd name="T49" fmla="*/ 0 h 2480"/>
                <a:gd name="T50" fmla="*/ 0 w 758"/>
                <a:gd name="T51" fmla="*/ 0 h 2480"/>
                <a:gd name="T52" fmla="*/ 0 w 758"/>
                <a:gd name="T53" fmla="*/ 0 h 2480"/>
                <a:gd name="T54" fmla="*/ 0 w 758"/>
                <a:gd name="T55" fmla="*/ 0 h 2480"/>
                <a:gd name="T56" fmla="*/ 0 w 758"/>
                <a:gd name="T57" fmla="*/ 0 h 2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8"/>
                <a:gd name="T88" fmla="*/ 0 h 2480"/>
                <a:gd name="T89" fmla="*/ 758 w 758"/>
                <a:gd name="T90" fmla="*/ 2480 h 2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8" h="2480">
                  <a:moveTo>
                    <a:pt x="39" y="0"/>
                  </a:moveTo>
                  <a:lnTo>
                    <a:pt x="233" y="60"/>
                  </a:lnTo>
                  <a:lnTo>
                    <a:pt x="431" y="253"/>
                  </a:lnTo>
                  <a:lnTo>
                    <a:pt x="565" y="446"/>
                  </a:lnTo>
                  <a:lnTo>
                    <a:pt x="701" y="736"/>
                  </a:lnTo>
                  <a:lnTo>
                    <a:pt x="758" y="989"/>
                  </a:lnTo>
                  <a:lnTo>
                    <a:pt x="719" y="1010"/>
                  </a:lnTo>
                  <a:lnTo>
                    <a:pt x="408" y="486"/>
                  </a:lnTo>
                  <a:lnTo>
                    <a:pt x="312" y="639"/>
                  </a:lnTo>
                  <a:lnTo>
                    <a:pt x="332" y="775"/>
                  </a:lnTo>
                  <a:lnTo>
                    <a:pt x="350" y="892"/>
                  </a:lnTo>
                  <a:lnTo>
                    <a:pt x="332" y="931"/>
                  </a:lnTo>
                  <a:lnTo>
                    <a:pt x="408" y="1105"/>
                  </a:lnTo>
                  <a:lnTo>
                    <a:pt x="447" y="1454"/>
                  </a:lnTo>
                  <a:lnTo>
                    <a:pt x="447" y="1802"/>
                  </a:lnTo>
                  <a:lnTo>
                    <a:pt x="468" y="2074"/>
                  </a:lnTo>
                  <a:lnTo>
                    <a:pt x="468" y="2269"/>
                  </a:lnTo>
                  <a:lnTo>
                    <a:pt x="408" y="2480"/>
                  </a:lnTo>
                  <a:lnTo>
                    <a:pt x="431" y="2019"/>
                  </a:lnTo>
                  <a:lnTo>
                    <a:pt x="389" y="1494"/>
                  </a:lnTo>
                  <a:lnTo>
                    <a:pt x="350" y="1123"/>
                  </a:lnTo>
                  <a:lnTo>
                    <a:pt x="253" y="931"/>
                  </a:lnTo>
                  <a:lnTo>
                    <a:pt x="272" y="855"/>
                  </a:lnTo>
                  <a:lnTo>
                    <a:pt x="272" y="699"/>
                  </a:lnTo>
                  <a:lnTo>
                    <a:pt x="312" y="446"/>
                  </a:lnTo>
                  <a:lnTo>
                    <a:pt x="350" y="332"/>
                  </a:lnTo>
                  <a:lnTo>
                    <a:pt x="216" y="19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5" name="Freeform 818"/>
            <p:cNvSpPr>
              <a:spLocks/>
            </p:cNvSpPr>
            <p:nvPr/>
          </p:nvSpPr>
          <p:spPr bwMode="auto">
            <a:xfrm>
              <a:off x="2778" y="3027"/>
              <a:ext cx="60" cy="28"/>
            </a:xfrm>
            <a:custGeom>
              <a:avLst/>
              <a:gdLst>
                <a:gd name="T0" fmla="*/ 0 w 485"/>
                <a:gd name="T1" fmla="*/ 0 h 233"/>
                <a:gd name="T2" fmla="*/ 0 w 485"/>
                <a:gd name="T3" fmla="*/ 0 h 233"/>
                <a:gd name="T4" fmla="*/ 0 w 485"/>
                <a:gd name="T5" fmla="*/ 0 h 233"/>
                <a:gd name="T6" fmla="*/ 0 w 485"/>
                <a:gd name="T7" fmla="*/ 0 h 233"/>
                <a:gd name="T8" fmla="*/ 0 w 485"/>
                <a:gd name="T9" fmla="*/ 0 h 233"/>
                <a:gd name="T10" fmla="*/ 0 w 485"/>
                <a:gd name="T11" fmla="*/ 0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233"/>
                <a:gd name="T20" fmla="*/ 485 w 485"/>
                <a:gd name="T21" fmla="*/ 233 h 2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233">
                  <a:moveTo>
                    <a:pt x="0" y="37"/>
                  </a:moveTo>
                  <a:lnTo>
                    <a:pt x="331" y="233"/>
                  </a:lnTo>
                  <a:lnTo>
                    <a:pt x="485" y="136"/>
                  </a:lnTo>
                  <a:lnTo>
                    <a:pt x="386" y="60"/>
                  </a:lnTo>
                  <a:lnTo>
                    <a:pt x="2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6" name="Freeform 819"/>
            <p:cNvSpPr>
              <a:spLocks/>
            </p:cNvSpPr>
            <p:nvPr/>
          </p:nvSpPr>
          <p:spPr bwMode="auto">
            <a:xfrm>
              <a:off x="2600" y="3024"/>
              <a:ext cx="210" cy="645"/>
            </a:xfrm>
            <a:custGeom>
              <a:avLst/>
              <a:gdLst>
                <a:gd name="T0" fmla="*/ 0 w 1687"/>
                <a:gd name="T1" fmla="*/ 0 h 5154"/>
                <a:gd name="T2" fmla="*/ 0 w 1687"/>
                <a:gd name="T3" fmla="*/ 0 h 5154"/>
                <a:gd name="T4" fmla="*/ 0 w 1687"/>
                <a:gd name="T5" fmla="*/ 0 h 5154"/>
                <a:gd name="T6" fmla="*/ 0 w 1687"/>
                <a:gd name="T7" fmla="*/ 0 h 5154"/>
                <a:gd name="T8" fmla="*/ 0 w 1687"/>
                <a:gd name="T9" fmla="*/ 0 h 5154"/>
                <a:gd name="T10" fmla="*/ 0 w 1687"/>
                <a:gd name="T11" fmla="*/ 0 h 5154"/>
                <a:gd name="T12" fmla="*/ 0 w 1687"/>
                <a:gd name="T13" fmla="*/ 0 h 5154"/>
                <a:gd name="T14" fmla="*/ 0 w 1687"/>
                <a:gd name="T15" fmla="*/ 0 h 5154"/>
                <a:gd name="T16" fmla="*/ 0 w 1687"/>
                <a:gd name="T17" fmla="*/ 0 h 5154"/>
                <a:gd name="T18" fmla="*/ 0 w 1687"/>
                <a:gd name="T19" fmla="*/ 0 h 5154"/>
                <a:gd name="T20" fmla="*/ 0 w 1687"/>
                <a:gd name="T21" fmla="*/ 0 h 5154"/>
                <a:gd name="T22" fmla="*/ 0 w 1687"/>
                <a:gd name="T23" fmla="*/ 0 h 5154"/>
                <a:gd name="T24" fmla="*/ 0 w 1687"/>
                <a:gd name="T25" fmla="*/ 0 h 5154"/>
                <a:gd name="T26" fmla="*/ 0 w 1687"/>
                <a:gd name="T27" fmla="*/ 0 h 5154"/>
                <a:gd name="T28" fmla="*/ 0 w 1687"/>
                <a:gd name="T29" fmla="*/ 0 h 5154"/>
                <a:gd name="T30" fmla="*/ 0 w 1687"/>
                <a:gd name="T31" fmla="*/ 0 h 5154"/>
                <a:gd name="T32" fmla="*/ 0 w 1687"/>
                <a:gd name="T33" fmla="*/ 0 h 5154"/>
                <a:gd name="T34" fmla="*/ 0 w 1687"/>
                <a:gd name="T35" fmla="*/ 0 h 5154"/>
                <a:gd name="T36" fmla="*/ 0 w 1687"/>
                <a:gd name="T37" fmla="*/ 0 h 5154"/>
                <a:gd name="T38" fmla="*/ 0 w 1687"/>
                <a:gd name="T39" fmla="*/ 0 h 5154"/>
                <a:gd name="T40" fmla="*/ 0 w 1687"/>
                <a:gd name="T41" fmla="*/ 0 h 5154"/>
                <a:gd name="T42" fmla="*/ 0 w 1687"/>
                <a:gd name="T43" fmla="*/ 0 h 5154"/>
                <a:gd name="T44" fmla="*/ 0 w 1687"/>
                <a:gd name="T45" fmla="*/ 0 h 5154"/>
                <a:gd name="T46" fmla="*/ 0 w 1687"/>
                <a:gd name="T47" fmla="*/ 0 h 5154"/>
                <a:gd name="T48" fmla="*/ 0 w 1687"/>
                <a:gd name="T49" fmla="*/ 0 h 5154"/>
                <a:gd name="T50" fmla="*/ 0 w 1687"/>
                <a:gd name="T51" fmla="*/ 0 h 5154"/>
                <a:gd name="T52" fmla="*/ 0 w 1687"/>
                <a:gd name="T53" fmla="*/ 0 h 5154"/>
                <a:gd name="T54" fmla="*/ 0 w 1687"/>
                <a:gd name="T55" fmla="*/ 0 h 5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7"/>
                <a:gd name="T85" fmla="*/ 0 h 5154"/>
                <a:gd name="T86" fmla="*/ 1687 w 1687"/>
                <a:gd name="T87" fmla="*/ 5154 h 5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7" h="5154">
                  <a:moveTo>
                    <a:pt x="1435" y="696"/>
                  </a:moveTo>
                  <a:lnTo>
                    <a:pt x="1378" y="1280"/>
                  </a:lnTo>
                  <a:lnTo>
                    <a:pt x="1378" y="2092"/>
                  </a:lnTo>
                  <a:lnTo>
                    <a:pt x="1395" y="2982"/>
                  </a:lnTo>
                  <a:lnTo>
                    <a:pt x="1494" y="3972"/>
                  </a:lnTo>
                  <a:lnTo>
                    <a:pt x="1611" y="4747"/>
                  </a:lnTo>
                  <a:lnTo>
                    <a:pt x="1687" y="5154"/>
                  </a:lnTo>
                  <a:lnTo>
                    <a:pt x="1611" y="5154"/>
                  </a:lnTo>
                  <a:lnTo>
                    <a:pt x="1261" y="4592"/>
                  </a:lnTo>
                  <a:lnTo>
                    <a:pt x="872" y="3876"/>
                  </a:lnTo>
                  <a:lnTo>
                    <a:pt x="541" y="3041"/>
                  </a:lnTo>
                  <a:lnTo>
                    <a:pt x="253" y="2130"/>
                  </a:lnTo>
                  <a:lnTo>
                    <a:pt x="97" y="135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74" y="851"/>
                  </a:lnTo>
                  <a:lnTo>
                    <a:pt x="193" y="1570"/>
                  </a:lnTo>
                  <a:lnTo>
                    <a:pt x="387" y="2286"/>
                  </a:lnTo>
                  <a:lnTo>
                    <a:pt x="620" y="2942"/>
                  </a:lnTo>
                  <a:lnTo>
                    <a:pt x="872" y="3566"/>
                  </a:lnTo>
                  <a:lnTo>
                    <a:pt x="1143" y="4129"/>
                  </a:lnTo>
                  <a:lnTo>
                    <a:pt x="1475" y="4629"/>
                  </a:lnTo>
                  <a:lnTo>
                    <a:pt x="1300" y="3779"/>
                  </a:lnTo>
                  <a:lnTo>
                    <a:pt x="1242" y="2942"/>
                  </a:lnTo>
                  <a:lnTo>
                    <a:pt x="1242" y="2072"/>
                  </a:lnTo>
                  <a:lnTo>
                    <a:pt x="1300" y="1201"/>
                  </a:lnTo>
                  <a:lnTo>
                    <a:pt x="1378" y="715"/>
                  </a:lnTo>
                  <a:lnTo>
                    <a:pt x="1435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7" name="Freeform 820"/>
            <p:cNvSpPr>
              <a:spLocks/>
            </p:cNvSpPr>
            <p:nvPr/>
          </p:nvSpPr>
          <p:spPr bwMode="auto">
            <a:xfrm>
              <a:off x="2461" y="3268"/>
              <a:ext cx="348" cy="449"/>
            </a:xfrm>
            <a:custGeom>
              <a:avLst/>
              <a:gdLst>
                <a:gd name="T0" fmla="*/ 0 w 2786"/>
                <a:gd name="T1" fmla="*/ 0 h 3589"/>
                <a:gd name="T2" fmla="*/ 0 w 2786"/>
                <a:gd name="T3" fmla="*/ 0 h 3589"/>
                <a:gd name="T4" fmla="*/ 0 w 2786"/>
                <a:gd name="T5" fmla="*/ 0 h 3589"/>
                <a:gd name="T6" fmla="*/ 0 w 2786"/>
                <a:gd name="T7" fmla="*/ 0 h 3589"/>
                <a:gd name="T8" fmla="*/ 0 w 2786"/>
                <a:gd name="T9" fmla="*/ 0 h 3589"/>
                <a:gd name="T10" fmla="*/ 0 w 2786"/>
                <a:gd name="T11" fmla="*/ 0 h 3589"/>
                <a:gd name="T12" fmla="*/ 0 w 2786"/>
                <a:gd name="T13" fmla="*/ 0 h 3589"/>
                <a:gd name="T14" fmla="*/ 0 w 2786"/>
                <a:gd name="T15" fmla="*/ 0 h 3589"/>
                <a:gd name="T16" fmla="*/ 0 w 2786"/>
                <a:gd name="T17" fmla="*/ 0 h 3589"/>
                <a:gd name="T18" fmla="*/ 0 w 2786"/>
                <a:gd name="T19" fmla="*/ 0 h 3589"/>
                <a:gd name="T20" fmla="*/ 0 w 2786"/>
                <a:gd name="T21" fmla="*/ 0 h 3589"/>
                <a:gd name="T22" fmla="*/ 0 w 2786"/>
                <a:gd name="T23" fmla="*/ 0 h 3589"/>
                <a:gd name="T24" fmla="*/ 0 w 2786"/>
                <a:gd name="T25" fmla="*/ 0 h 3589"/>
                <a:gd name="T26" fmla="*/ 0 w 2786"/>
                <a:gd name="T27" fmla="*/ 0 h 3589"/>
                <a:gd name="T28" fmla="*/ 0 w 2786"/>
                <a:gd name="T29" fmla="*/ 0 h 3589"/>
                <a:gd name="T30" fmla="*/ 0 w 2786"/>
                <a:gd name="T31" fmla="*/ 0 h 3589"/>
                <a:gd name="T32" fmla="*/ 0 w 2786"/>
                <a:gd name="T33" fmla="*/ 0 h 3589"/>
                <a:gd name="T34" fmla="*/ 0 w 2786"/>
                <a:gd name="T35" fmla="*/ 0 h 3589"/>
                <a:gd name="T36" fmla="*/ 0 w 2786"/>
                <a:gd name="T37" fmla="*/ 0 h 3589"/>
                <a:gd name="T38" fmla="*/ 0 w 2786"/>
                <a:gd name="T39" fmla="*/ 0 h 3589"/>
                <a:gd name="T40" fmla="*/ 0 w 2786"/>
                <a:gd name="T41" fmla="*/ 0 h 3589"/>
                <a:gd name="T42" fmla="*/ 0 w 2786"/>
                <a:gd name="T43" fmla="*/ 0 h 3589"/>
                <a:gd name="T44" fmla="*/ 0 w 2786"/>
                <a:gd name="T45" fmla="*/ 0 h 3589"/>
                <a:gd name="T46" fmla="*/ 0 w 2786"/>
                <a:gd name="T47" fmla="*/ 0 h 3589"/>
                <a:gd name="T48" fmla="*/ 0 w 2786"/>
                <a:gd name="T49" fmla="*/ 0 h 3589"/>
                <a:gd name="T50" fmla="*/ 0 w 2786"/>
                <a:gd name="T51" fmla="*/ 0 h 3589"/>
                <a:gd name="T52" fmla="*/ 0 w 2786"/>
                <a:gd name="T53" fmla="*/ 0 h 3589"/>
                <a:gd name="T54" fmla="*/ 0 w 2786"/>
                <a:gd name="T55" fmla="*/ 0 h 3589"/>
                <a:gd name="T56" fmla="*/ 0 w 2786"/>
                <a:gd name="T57" fmla="*/ 0 h 35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6"/>
                <a:gd name="T88" fmla="*/ 0 h 3589"/>
                <a:gd name="T89" fmla="*/ 2786 w 2786"/>
                <a:gd name="T90" fmla="*/ 3589 h 35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6" h="3589">
                  <a:moveTo>
                    <a:pt x="842" y="1516"/>
                  </a:moveTo>
                  <a:lnTo>
                    <a:pt x="877" y="1500"/>
                  </a:lnTo>
                  <a:lnTo>
                    <a:pt x="1306" y="1976"/>
                  </a:lnTo>
                  <a:lnTo>
                    <a:pt x="1306" y="1614"/>
                  </a:lnTo>
                  <a:lnTo>
                    <a:pt x="1205" y="1234"/>
                  </a:lnTo>
                  <a:lnTo>
                    <a:pt x="1205" y="1006"/>
                  </a:lnTo>
                  <a:lnTo>
                    <a:pt x="1039" y="1104"/>
                  </a:lnTo>
                  <a:lnTo>
                    <a:pt x="940" y="871"/>
                  </a:lnTo>
                  <a:lnTo>
                    <a:pt x="363" y="641"/>
                  </a:lnTo>
                  <a:lnTo>
                    <a:pt x="0" y="347"/>
                  </a:lnTo>
                  <a:lnTo>
                    <a:pt x="264" y="493"/>
                  </a:lnTo>
                  <a:lnTo>
                    <a:pt x="1057" y="380"/>
                  </a:lnTo>
                  <a:lnTo>
                    <a:pt x="827" y="0"/>
                  </a:lnTo>
                  <a:lnTo>
                    <a:pt x="1158" y="165"/>
                  </a:lnTo>
                  <a:lnTo>
                    <a:pt x="1354" y="165"/>
                  </a:lnTo>
                  <a:lnTo>
                    <a:pt x="1767" y="1318"/>
                  </a:lnTo>
                  <a:lnTo>
                    <a:pt x="2097" y="2126"/>
                  </a:lnTo>
                  <a:lnTo>
                    <a:pt x="2376" y="2600"/>
                  </a:lnTo>
                  <a:lnTo>
                    <a:pt x="2786" y="3195"/>
                  </a:lnTo>
                  <a:lnTo>
                    <a:pt x="2492" y="3195"/>
                  </a:lnTo>
                  <a:lnTo>
                    <a:pt x="2492" y="3507"/>
                  </a:lnTo>
                  <a:lnTo>
                    <a:pt x="2360" y="3589"/>
                  </a:lnTo>
                  <a:lnTo>
                    <a:pt x="2459" y="3474"/>
                  </a:lnTo>
                  <a:lnTo>
                    <a:pt x="2459" y="3195"/>
                  </a:lnTo>
                  <a:lnTo>
                    <a:pt x="1899" y="2419"/>
                  </a:lnTo>
                  <a:lnTo>
                    <a:pt x="1124" y="2174"/>
                  </a:lnTo>
                  <a:lnTo>
                    <a:pt x="1336" y="2225"/>
                  </a:lnTo>
                  <a:lnTo>
                    <a:pt x="857" y="1566"/>
                  </a:lnTo>
                  <a:lnTo>
                    <a:pt x="842" y="1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8" name="Freeform 821"/>
            <p:cNvSpPr>
              <a:spLocks/>
            </p:cNvSpPr>
            <p:nvPr/>
          </p:nvSpPr>
          <p:spPr bwMode="auto">
            <a:xfrm>
              <a:off x="2419" y="2937"/>
              <a:ext cx="217" cy="397"/>
            </a:xfrm>
            <a:custGeom>
              <a:avLst/>
              <a:gdLst>
                <a:gd name="T0" fmla="*/ 0 w 1732"/>
                <a:gd name="T1" fmla="*/ 0 h 3160"/>
                <a:gd name="T2" fmla="*/ 0 w 1732"/>
                <a:gd name="T3" fmla="*/ 0 h 3160"/>
                <a:gd name="T4" fmla="*/ 0 w 1732"/>
                <a:gd name="T5" fmla="*/ 0 h 3160"/>
                <a:gd name="T6" fmla="*/ 0 w 1732"/>
                <a:gd name="T7" fmla="*/ 0 h 3160"/>
                <a:gd name="T8" fmla="*/ 0 w 1732"/>
                <a:gd name="T9" fmla="*/ 0 h 3160"/>
                <a:gd name="T10" fmla="*/ 0 w 1732"/>
                <a:gd name="T11" fmla="*/ 0 h 3160"/>
                <a:gd name="T12" fmla="*/ 0 w 1732"/>
                <a:gd name="T13" fmla="*/ 0 h 3160"/>
                <a:gd name="T14" fmla="*/ 0 w 1732"/>
                <a:gd name="T15" fmla="*/ 0 h 3160"/>
                <a:gd name="T16" fmla="*/ 0 w 1732"/>
                <a:gd name="T17" fmla="*/ 0 h 3160"/>
                <a:gd name="T18" fmla="*/ 0 w 1732"/>
                <a:gd name="T19" fmla="*/ 0 h 3160"/>
                <a:gd name="T20" fmla="*/ 0 w 1732"/>
                <a:gd name="T21" fmla="*/ 0 h 3160"/>
                <a:gd name="T22" fmla="*/ 0 w 1732"/>
                <a:gd name="T23" fmla="*/ 0 h 3160"/>
                <a:gd name="T24" fmla="*/ 0 w 1732"/>
                <a:gd name="T25" fmla="*/ 0 h 3160"/>
                <a:gd name="T26" fmla="*/ 0 w 1732"/>
                <a:gd name="T27" fmla="*/ 0 h 3160"/>
                <a:gd name="T28" fmla="*/ 0 w 1732"/>
                <a:gd name="T29" fmla="*/ 0 h 3160"/>
                <a:gd name="T30" fmla="*/ 0 w 1732"/>
                <a:gd name="T31" fmla="*/ 0 h 3160"/>
                <a:gd name="T32" fmla="*/ 0 w 1732"/>
                <a:gd name="T33" fmla="*/ 0 h 3160"/>
                <a:gd name="T34" fmla="*/ 0 w 1732"/>
                <a:gd name="T35" fmla="*/ 0 h 3160"/>
                <a:gd name="T36" fmla="*/ 0 w 1732"/>
                <a:gd name="T37" fmla="*/ 0 h 3160"/>
                <a:gd name="T38" fmla="*/ 0 w 1732"/>
                <a:gd name="T39" fmla="*/ 0 h 3160"/>
                <a:gd name="T40" fmla="*/ 0 w 1732"/>
                <a:gd name="T41" fmla="*/ 0 h 3160"/>
                <a:gd name="T42" fmla="*/ 0 w 1732"/>
                <a:gd name="T43" fmla="*/ 0 h 3160"/>
                <a:gd name="T44" fmla="*/ 0 w 1732"/>
                <a:gd name="T45" fmla="*/ 0 h 3160"/>
                <a:gd name="T46" fmla="*/ 0 w 1732"/>
                <a:gd name="T47" fmla="*/ 0 h 3160"/>
                <a:gd name="T48" fmla="*/ 0 w 1732"/>
                <a:gd name="T49" fmla="*/ 0 h 3160"/>
                <a:gd name="T50" fmla="*/ 0 w 1732"/>
                <a:gd name="T51" fmla="*/ 0 h 3160"/>
                <a:gd name="T52" fmla="*/ 0 w 1732"/>
                <a:gd name="T53" fmla="*/ 0 h 3160"/>
                <a:gd name="T54" fmla="*/ 0 w 1732"/>
                <a:gd name="T55" fmla="*/ 0 h 3160"/>
                <a:gd name="T56" fmla="*/ 0 w 1732"/>
                <a:gd name="T57" fmla="*/ 0 h 3160"/>
                <a:gd name="T58" fmla="*/ 0 w 1732"/>
                <a:gd name="T59" fmla="*/ 0 h 3160"/>
                <a:gd name="T60" fmla="*/ 0 w 1732"/>
                <a:gd name="T61" fmla="*/ 0 h 3160"/>
                <a:gd name="T62" fmla="*/ 0 w 1732"/>
                <a:gd name="T63" fmla="*/ 0 h 3160"/>
                <a:gd name="T64" fmla="*/ 0 w 1732"/>
                <a:gd name="T65" fmla="*/ 0 h 3160"/>
                <a:gd name="T66" fmla="*/ 0 w 1732"/>
                <a:gd name="T67" fmla="*/ 0 h 3160"/>
                <a:gd name="T68" fmla="*/ 0 w 1732"/>
                <a:gd name="T69" fmla="*/ 0 h 3160"/>
                <a:gd name="T70" fmla="*/ 0 w 1732"/>
                <a:gd name="T71" fmla="*/ 0 h 3160"/>
                <a:gd name="T72" fmla="*/ 0 w 1732"/>
                <a:gd name="T73" fmla="*/ 0 h 3160"/>
                <a:gd name="T74" fmla="*/ 0 w 1732"/>
                <a:gd name="T75" fmla="*/ 0 h 3160"/>
                <a:gd name="T76" fmla="*/ 0 w 1732"/>
                <a:gd name="T77" fmla="*/ 0 h 3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2"/>
                <a:gd name="T118" fmla="*/ 0 h 3160"/>
                <a:gd name="T119" fmla="*/ 1732 w 1732"/>
                <a:gd name="T120" fmla="*/ 3160 h 3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2" h="3160">
                  <a:moveTo>
                    <a:pt x="1732" y="15"/>
                  </a:moveTo>
                  <a:lnTo>
                    <a:pt x="1584" y="231"/>
                  </a:lnTo>
                  <a:lnTo>
                    <a:pt x="1483" y="428"/>
                  </a:lnTo>
                  <a:lnTo>
                    <a:pt x="1453" y="644"/>
                  </a:lnTo>
                  <a:lnTo>
                    <a:pt x="1435" y="923"/>
                  </a:lnTo>
                  <a:lnTo>
                    <a:pt x="1384" y="494"/>
                  </a:lnTo>
                  <a:lnTo>
                    <a:pt x="1237" y="806"/>
                  </a:lnTo>
                  <a:lnTo>
                    <a:pt x="1187" y="1089"/>
                  </a:lnTo>
                  <a:lnTo>
                    <a:pt x="1187" y="1384"/>
                  </a:lnTo>
                  <a:lnTo>
                    <a:pt x="1268" y="1860"/>
                  </a:lnTo>
                  <a:lnTo>
                    <a:pt x="1402" y="2257"/>
                  </a:lnTo>
                  <a:lnTo>
                    <a:pt x="1600" y="2701"/>
                  </a:lnTo>
                  <a:lnTo>
                    <a:pt x="1319" y="2306"/>
                  </a:lnTo>
                  <a:lnTo>
                    <a:pt x="1121" y="1911"/>
                  </a:lnTo>
                  <a:lnTo>
                    <a:pt x="971" y="1501"/>
                  </a:lnTo>
                  <a:lnTo>
                    <a:pt x="872" y="1089"/>
                  </a:lnTo>
                  <a:lnTo>
                    <a:pt x="840" y="1368"/>
                  </a:lnTo>
                  <a:lnTo>
                    <a:pt x="860" y="1748"/>
                  </a:lnTo>
                  <a:lnTo>
                    <a:pt x="958" y="2142"/>
                  </a:lnTo>
                  <a:lnTo>
                    <a:pt x="1073" y="2519"/>
                  </a:lnTo>
                  <a:lnTo>
                    <a:pt x="593" y="1748"/>
                  </a:lnTo>
                  <a:lnTo>
                    <a:pt x="510" y="1748"/>
                  </a:lnTo>
                  <a:lnTo>
                    <a:pt x="558" y="2142"/>
                  </a:lnTo>
                  <a:lnTo>
                    <a:pt x="741" y="2681"/>
                  </a:lnTo>
                  <a:lnTo>
                    <a:pt x="989" y="3160"/>
                  </a:lnTo>
                  <a:lnTo>
                    <a:pt x="890" y="3160"/>
                  </a:lnTo>
                  <a:lnTo>
                    <a:pt x="0" y="2209"/>
                  </a:lnTo>
                  <a:lnTo>
                    <a:pt x="644" y="2701"/>
                  </a:lnTo>
                  <a:lnTo>
                    <a:pt x="429" y="2306"/>
                  </a:lnTo>
                  <a:lnTo>
                    <a:pt x="314" y="1928"/>
                  </a:lnTo>
                  <a:lnTo>
                    <a:pt x="296" y="1649"/>
                  </a:lnTo>
                  <a:lnTo>
                    <a:pt x="494" y="1400"/>
                  </a:lnTo>
                  <a:lnTo>
                    <a:pt x="727" y="1054"/>
                  </a:lnTo>
                  <a:lnTo>
                    <a:pt x="872" y="824"/>
                  </a:lnTo>
                  <a:lnTo>
                    <a:pt x="1121" y="776"/>
                  </a:lnTo>
                  <a:lnTo>
                    <a:pt x="1137" y="510"/>
                  </a:lnTo>
                  <a:lnTo>
                    <a:pt x="1402" y="84"/>
                  </a:lnTo>
                  <a:lnTo>
                    <a:pt x="1651" y="0"/>
                  </a:lnTo>
                  <a:lnTo>
                    <a:pt x="17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89" name="Freeform 822"/>
            <p:cNvSpPr>
              <a:spLocks/>
            </p:cNvSpPr>
            <p:nvPr/>
          </p:nvSpPr>
          <p:spPr bwMode="auto">
            <a:xfrm>
              <a:off x="2403" y="3145"/>
              <a:ext cx="58" cy="168"/>
            </a:xfrm>
            <a:custGeom>
              <a:avLst/>
              <a:gdLst>
                <a:gd name="T0" fmla="*/ 0 w 462"/>
                <a:gd name="T1" fmla="*/ 0 h 1364"/>
                <a:gd name="T2" fmla="*/ 0 w 462"/>
                <a:gd name="T3" fmla="*/ 0 h 1364"/>
                <a:gd name="T4" fmla="*/ 0 w 462"/>
                <a:gd name="T5" fmla="*/ 0 h 1364"/>
                <a:gd name="T6" fmla="*/ 0 w 462"/>
                <a:gd name="T7" fmla="*/ 0 h 1364"/>
                <a:gd name="T8" fmla="*/ 0 w 462"/>
                <a:gd name="T9" fmla="*/ 0 h 1364"/>
                <a:gd name="T10" fmla="*/ 0 w 462"/>
                <a:gd name="T11" fmla="*/ 0 h 1364"/>
                <a:gd name="T12" fmla="*/ 0 w 462"/>
                <a:gd name="T13" fmla="*/ 0 h 1364"/>
                <a:gd name="T14" fmla="*/ 0 w 462"/>
                <a:gd name="T15" fmla="*/ 0 h 1364"/>
                <a:gd name="T16" fmla="*/ 0 w 462"/>
                <a:gd name="T17" fmla="*/ 0 h 1364"/>
                <a:gd name="T18" fmla="*/ 0 w 462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1364"/>
                <a:gd name="T32" fmla="*/ 462 w 462"/>
                <a:gd name="T33" fmla="*/ 1364 h 1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1364">
                  <a:moveTo>
                    <a:pt x="431" y="0"/>
                  </a:moveTo>
                  <a:lnTo>
                    <a:pt x="216" y="244"/>
                  </a:lnTo>
                  <a:lnTo>
                    <a:pt x="0" y="574"/>
                  </a:lnTo>
                  <a:lnTo>
                    <a:pt x="18" y="753"/>
                  </a:lnTo>
                  <a:lnTo>
                    <a:pt x="231" y="1083"/>
                  </a:lnTo>
                  <a:lnTo>
                    <a:pt x="462" y="1364"/>
                  </a:lnTo>
                  <a:lnTo>
                    <a:pt x="267" y="1002"/>
                  </a:lnTo>
                  <a:lnTo>
                    <a:pt x="231" y="642"/>
                  </a:lnTo>
                  <a:lnTo>
                    <a:pt x="462" y="1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0" name="Freeform 823"/>
            <p:cNvSpPr>
              <a:spLocks/>
            </p:cNvSpPr>
            <p:nvPr/>
          </p:nvSpPr>
          <p:spPr bwMode="auto">
            <a:xfrm>
              <a:off x="2183" y="3230"/>
              <a:ext cx="215" cy="213"/>
            </a:xfrm>
            <a:custGeom>
              <a:avLst/>
              <a:gdLst>
                <a:gd name="T0" fmla="*/ 0 w 1734"/>
                <a:gd name="T1" fmla="*/ 0 h 1711"/>
                <a:gd name="T2" fmla="*/ 0 w 1734"/>
                <a:gd name="T3" fmla="*/ 0 h 1711"/>
                <a:gd name="T4" fmla="*/ 0 w 1734"/>
                <a:gd name="T5" fmla="*/ 0 h 1711"/>
                <a:gd name="T6" fmla="*/ 0 w 1734"/>
                <a:gd name="T7" fmla="*/ 0 h 1711"/>
                <a:gd name="T8" fmla="*/ 0 w 1734"/>
                <a:gd name="T9" fmla="*/ 0 h 1711"/>
                <a:gd name="T10" fmla="*/ 0 w 1734"/>
                <a:gd name="T11" fmla="*/ 0 h 1711"/>
                <a:gd name="T12" fmla="*/ 0 w 1734"/>
                <a:gd name="T13" fmla="*/ 0 h 1711"/>
                <a:gd name="T14" fmla="*/ 0 w 1734"/>
                <a:gd name="T15" fmla="*/ 0 h 1711"/>
                <a:gd name="T16" fmla="*/ 0 w 1734"/>
                <a:gd name="T17" fmla="*/ 0 h 1711"/>
                <a:gd name="T18" fmla="*/ 0 w 1734"/>
                <a:gd name="T19" fmla="*/ 0 h 1711"/>
                <a:gd name="T20" fmla="*/ 0 w 1734"/>
                <a:gd name="T21" fmla="*/ 0 h 1711"/>
                <a:gd name="T22" fmla="*/ 0 w 1734"/>
                <a:gd name="T23" fmla="*/ 0 h 1711"/>
                <a:gd name="T24" fmla="*/ 0 w 1734"/>
                <a:gd name="T25" fmla="*/ 0 h 1711"/>
                <a:gd name="T26" fmla="*/ 0 w 1734"/>
                <a:gd name="T27" fmla="*/ 0 h 1711"/>
                <a:gd name="T28" fmla="*/ 0 w 1734"/>
                <a:gd name="T29" fmla="*/ 0 h 1711"/>
                <a:gd name="T30" fmla="*/ 0 w 1734"/>
                <a:gd name="T31" fmla="*/ 0 h 1711"/>
                <a:gd name="T32" fmla="*/ 0 w 1734"/>
                <a:gd name="T33" fmla="*/ 0 h 1711"/>
                <a:gd name="T34" fmla="*/ 0 w 1734"/>
                <a:gd name="T35" fmla="*/ 0 h 1711"/>
                <a:gd name="T36" fmla="*/ 0 w 1734"/>
                <a:gd name="T37" fmla="*/ 0 h 1711"/>
                <a:gd name="T38" fmla="*/ 0 w 1734"/>
                <a:gd name="T39" fmla="*/ 0 h 1711"/>
                <a:gd name="T40" fmla="*/ 0 w 1734"/>
                <a:gd name="T41" fmla="*/ 0 h 1711"/>
                <a:gd name="T42" fmla="*/ 0 w 1734"/>
                <a:gd name="T43" fmla="*/ 0 h 1711"/>
                <a:gd name="T44" fmla="*/ 0 w 1734"/>
                <a:gd name="T45" fmla="*/ 0 h 17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4"/>
                <a:gd name="T70" fmla="*/ 0 h 1711"/>
                <a:gd name="T71" fmla="*/ 1734 w 1734"/>
                <a:gd name="T72" fmla="*/ 1711 h 17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4" h="1711">
                  <a:moveTo>
                    <a:pt x="1619" y="0"/>
                  </a:moveTo>
                  <a:lnTo>
                    <a:pt x="1619" y="149"/>
                  </a:lnTo>
                  <a:lnTo>
                    <a:pt x="1734" y="393"/>
                  </a:lnTo>
                  <a:lnTo>
                    <a:pt x="1619" y="342"/>
                  </a:lnTo>
                  <a:lnTo>
                    <a:pt x="1503" y="461"/>
                  </a:lnTo>
                  <a:lnTo>
                    <a:pt x="1437" y="659"/>
                  </a:lnTo>
                  <a:lnTo>
                    <a:pt x="1371" y="1003"/>
                  </a:lnTo>
                  <a:lnTo>
                    <a:pt x="1371" y="1416"/>
                  </a:lnTo>
                  <a:lnTo>
                    <a:pt x="1404" y="1711"/>
                  </a:lnTo>
                  <a:lnTo>
                    <a:pt x="1287" y="1447"/>
                  </a:lnTo>
                  <a:lnTo>
                    <a:pt x="1141" y="1333"/>
                  </a:lnTo>
                  <a:lnTo>
                    <a:pt x="991" y="1282"/>
                  </a:lnTo>
                  <a:lnTo>
                    <a:pt x="793" y="1282"/>
                  </a:lnTo>
                  <a:lnTo>
                    <a:pt x="532" y="1318"/>
                  </a:lnTo>
                  <a:lnTo>
                    <a:pt x="231" y="1416"/>
                  </a:lnTo>
                  <a:lnTo>
                    <a:pt x="0" y="1546"/>
                  </a:lnTo>
                  <a:lnTo>
                    <a:pt x="169" y="1282"/>
                  </a:lnTo>
                  <a:lnTo>
                    <a:pt x="413" y="986"/>
                  </a:lnTo>
                  <a:lnTo>
                    <a:pt x="694" y="740"/>
                  </a:lnTo>
                  <a:lnTo>
                    <a:pt x="1074" y="492"/>
                  </a:lnTo>
                  <a:lnTo>
                    <a:pt x="1338" y="294"/>
                  </a:lnTo>
                  <a:lnTo>
                    <a:pt x="1503" y="114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1" name="Freeform 824"/>
            <p:cNvSpPr>
              <a:spLocks/>
            </p:cNvSpPr>
            <p:nvPr/>
          </p:nvSpPr>
          <p:spPr bwMode="auto">
            <a:xfrm>
              <a:off x="2149" y="3306"/>
              <a:ext cx="466" cy="383"/>
            </a:xfrm>
            <a:custGeom>
              <a:avLst/>
              <a:gdLst>
                <a:gd name="T0" fmla="*/ 0 w 3746"/>
                <a:gd name="T1" fmla="*/ 0 h 3058"/>
                <a:gd name="T2" fmla="*/ 0 w 3746"/>
                <a:gd name="T3" fmla="*/ 0 h 3058"/>
                <a:gd name="T4" fmla="*/ 0 w 3746"/>
                <a:gd name="T5" fmla="*/ 0 h 3058"/>
                <a:gd name="T6" fmla="*/ 0 w 3746"/>
                <a:gd name="T7" fmla="*/ 0 h 3058"/>
                <a:gd name="T8" fmla="*/ 0 w 3746"/>
                <a:gd name="T9" fmla="*/ 0 h 3058"/>
                <a:gd name="T10" fmla="*/ 0 w 3746"/>
                <a:gd name="T11" fmla="*/ 0 h 3058"/>
                <a:gd name="T12" fmla="*/ 0 w 3746"/>
                <a:gd name="T13" fmla="*/ 0 h 3058"/>
                <a:gd name="T14" fmla="*/ 0 w 3746"/>
                <a:gd name="T15" fmla="*/ 0 h 3058"/>
                <a:gd name="T16" fmla="*/ 0 w 3746"/>
                <a:gd name="T17" fmla="*/ 0 h 3058"/>
                <a:gd name="T18" fmla="*/ 0 w 3746"/>
                <a:gd name="T19" fmla="*/ 0 h 3058"/>
                <a:gd name="T20" fmla="*/ 0 w 3746"/>
                <a:gd name="T21" fmla="*/ 0 h 3058"/>
                <a:gd name="T22" fmla="*/ 0 w 3746"/>
                <a:gd name="T23" fmla="*/ 0 h 3058"/>
                <a:gd name="T24" fmla="*/ 0 w 3746"/>
                <a:gd name="T25" fmla="*/ 0 h 3058"/>
                <a:gd name="T26" fmla="*/ 0 w 3746"/>
                <a:gd name="T27" fmla="*/ 0 h 3058"/>
                <a:gd name="T28" fmla="*/ 0 w 3746"/>
                <a:gd name="T29" fmla="*/ 0 h 3058"/>
                <a:gd name="T30" fmla="*/ 0 w 3746"/>
                <a:gd name="T31" fmla="*/ 0 h 3058"/>
                <a:gd name="T32" fmla="*/ 0 w 3746"/>
                <a:gd name="T33" fmla="*/ 0 h 3058"/>
                <a:gd name="T34" fmla="*/ 0 w 3746"/>
                <a:gd name="T35" fmla="*/ 0 h 3058"/>
                <a:gd name="T36" fmla="*/ 0 w 3746"/>
                <a:gd name="T37" fmla="*/ 0 h 3058"/>
                <a:gd name="T38" fmla="*/ 0 w 3746"/>
                <a:gd name="T39" fmla="*/ 0 h 3058"/>
                <a:gd name="T40" fmla="*/ 0 w 3746"/>
                <a:gd name="T41" fmla="*/ 0 h 3058"/>
                <a:gd name="T42" fmla="*/ 0 w 3746"/>
                <a:gd name="T43" fmla="*/ 0 h 3058"/>
                <a:gd name="T44" fmla="*/ 0 w 3746"/>
                <a:gd name="T45" fmla="*/ 0 h 3058"/>
                <a:gd name="T46" fmla="*/ 0 w 3746"/>
                <a:gd name="T47" fmla="*/ 0 h 3058"/>
                <a:gd name="T48" fmla="*/ 0 w 3746"/>
                <a:gd name="T49" fmla="*/ 0 h 3058"/>
                <a:gd name="T50" fmla="*/ 0 w 3746"/>
                <a:gd name="T51" fmla="*/ 0 h 3058"/>
                <a:gd name="T52" fmla="*/ 0 w 3746"/>
                <a:gd name="T53" fmla="*/ 0 h 3058"/>
                <a:gd name="T54" fmla="*/ 0 w 3746"/>
                <a:gd name="T55" fmla="*/ 0 h 3058"/>
                <a:gd name="T56" fmla="*/ 0 w 3746"/>
                <a:gd name="T57" fmla="*/ 0 h 3058"/>
                <a:gd name="T58" fmla="*/ 0 w 3746"/>
                <a:gd name="T59" fmla="*/ 0 h 3058"/>
                <a:gd name="T60" fmla="*/ 0 w 3746"/>
                <a:gd name="T61" fmla="*/ 0 h 3058"/>
                <a:gd name="T62" fmla="*/ 0 w 3746"/>
                <a:gd name="T63" fmla="*/ 0 h 3058"/>
                <a:gd name="T64" fmla="*/ 0 w 3746"/>
                <a:gd name="T65" fmla="*/ 0 h 3058"/>
                <a:gd name="T66" fmla="*/ 0 w 3746"/>
                <a:gd name="T67" fmla="*/ 0 h 3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6"/>
                <a:gd name="T103" fmla="*/ 0 h 3058"/>
                <a:gd name="T104" fmla="*/ 3746 w 3746"/>
                <a:gd name="T105" fmla="*/ 3058 h 3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6" h="3058">
                  <a:moveTo>
                    <a:pt x="2144" y="0"/>
                  </a:moveTo>
                  <a:lnTo>
                    <a:pt x="2312" y="245"/>
                  </a:lnTo>
                  <a:lnTo>
                    <a:pt x="2540" y="441"/>
                  </a:lnTo>
                  <a:lnTo>
                    <a:pt x="2771" y="572"/>
                  </a:lnTo>
                  <a:lnTo>
                    <a:pt x="3168" y="740"/>
                  </a:lnTo>
                  <a:lnTo>
                    <a:pt x="3384" y="756"/>
                  </a:lnTo>
                  <a:lnTo>
                    <a:pt x="3546" y="641"/>
                  </a:lnTo>
                  <a:lnTo>
                    <a:pt x="3746" y="722"/>
                  </a:lnTo>
                  <a:lnTo>
                    <a:pt x="3447" y="970"/>
                  </a:lnTo>
                  <a:lnTo>
                    <a:pt x="3217" y="1231"/>
                  </a:lnTo>
                  <a:lnTo>
                    <a:pt x="3133" y="1514"/>
                  </a:lnTo>
                  <a:lnTo>
                    <a:pt x="2852" y="1627"/>
                  </a:lnTo>
                  <a:lnTo>
                    <a:pt x="2476" y="1842"/>
                  </a:lnTo>
                  <a:lnTo>
                    <a:pt x="2327" y="1842"/>
                  </a:lnTo>
                  <a:lnTo>
                    <a:pt x="2342" y="1989"/>
                  </a:lnTo>
                  <a:lnTo>
                    <a:pt x="2540" y="2088"/>
                  </a:lnTo>
                  <a:lnTo>
                    <a:pt x="2591" y="2237"/>
                  </a:lnTo>
                  <a:lnTo>
                    <a:pt x="2507" y="2120"/>
                  </a:lnTo>
                  <a:lnTo>
                    <a:pt x="2377" y="2055"/>
                  </a:lnTo>
                  <a:lnTo>
                    <a:pt x="2211" y="2037"/>
                  </a:lnTo>
                  <a:lnTo>
                    <a:pt x="1914" y="2037"/>
                  </a:lnTo>
                  <a:lnTo>
                    <a:pt x="1566" y="2136"/>
                  </a:lnTo>
                  <a:lnTo>
                    <a:pt x="1123" y="2435"/>
                  </a:lnTo>
                  <a:lnTo>
                    <a:pt x="1123" y="2696"/>
                  </a:lnTo>
                  <a:lnTo>
                    <a:pt x="1092" y="2878"/>
                  </a:lnTo>
                  <a:lnTo>
                    <a:pt x="1173" y="3046"/>
                  </a:lnTo>
                  <a:lnTo>
                    <a:pt x="909" y="3046"/>
                  </a:lnTo>
                  <a:lnTo>
                    <a:pt x="578" y="2963"/>
                  </a:lnTo>
                  <a:lnTo>
                    <a:pt x="510" y="3058"/>
                  </a:lnTo>
                  <a:lnTo>
                    <a:pt x="544" y="2945"/>
                  </a:lnTo>
                  <a:lnTo>
                    <a:pt x="710" y="2716"/>
                  </a:lnTo>
                  <a:lnTo>
                    <a:pt x="957" y="2486"/>
                  </a:lnTo>
                  <a:lnTo>
                    <a:pt x="1189" y="2286"/>
                  </a:lnTo>
                  <a:lnTo>
                    <a:pt x="1566" y="2025"/>
                  </a:lnTo>
                  <a:lnTo>
                    <a:pt x="1929" y="1875"/>
                  </a:lnTo>
                  <a:lnTo>
                    <a:pt x="1798" y="1758"/>
                  </a:lnTo>
                  <a:lnTo>
                    <a:pt x="1566" y="1710"/>
                  </a:lnTo>
                  <a:lnTo>
                    <a:pt x="1353" y="1677"/>
                  </a:lnTo>
                  <a:lnTo>
                    <a:pt x="1204" y="1576"/>
                  </a:lnTo>
                  <a:lnTo>
                    <a:pt x="1024" y="1366"/>
                  </a:lnTo>
                  <a:lnTo>
                    <a:pt x="874" y="1217"/>
                  </a:lnTo>
                  <a:lnTo>
                    <a:pt x="678" y="1185"/>
                  </a:lnTo>
                  <a:lnTo>
                    <a:pt x="448" y="1201"/>
                  </a:lnTo>
                  <a:lnTo>
                    <a:pt x="265" y="1267"/>
                  </a:lnTo>
                  <a:lnTo>
                    <a:pt x="413" y="1166"/>
                  </a:lnTo>
                  <a:lnTo>
                    <a:pt x="662" y="1118"/>
                  </a:lnTo>
                  <a:lnTo>
                    <a:pt x="892" y="1134"/>
                  </a:lnTo>
                  <a:lnTo>
                    <a:pt x="1105" y="1249"/>
                  </a:lnTo>
                  <a:lnTo>
                    <a:pt x="1270" y="1396"/>
                  </a:lnTo>
                  <a:lnTo>
                    <a:pt x="1434" y="1447"/>
                  </a:lnTo>
                  <a:lnTo>
                    <a:pt x="1683" y="1480"/>
                  </a:lnTo>
                  <a:lnTo>
                    <a:pt x="1995" y="1480"/>
                  </a:lnTo>
                  <a:lnTo>
                    <a:pt x="1734" y="1267"/>
                  </a:lnTo>
                  <a:lnTo>
                    <a:pt x="1434" y="1134"/>
                  </a:lnTo>
                  <a:lnTo>
                    <a:pt x="1024" y="1001"/>
                  </a:lnTo>
                  <a:lnTo>
                    <a:pt x="644" y="952"/>
                  </a:lnTo>
                  <a:lnTo>
                    <a:pt x="314" y="986"/>
                  </a:lnTo>
                  <a:lnTo>
                    <a:pt x="0" y="1085"/>
                  </a:lnTo>
                  <a:lnTo>
                    <a:pt x="330" y="920"/>
                  </a:lnTo>
                  <a:lnTo>
                    <a:pt x="725" y="887"/>
                  </a:lnTo>
                  <a:lnTo>
                    <a:pt x="1139" y="920"/>
                  </a:lnTo>
                  <a:lnTo>
                    <a:pt x="1519" y="1019"/>
                  </a:lnTo>
                  <a:lnTo>
                    <a:pt x="1914" y="1166"/>
                  </a:lnTo>
                  <a:lnTo>
                    <a:pt x="2312" y="1366"/>
                  </a:lnTo>
                  <a:lnTo>
                    <a:pt x="2294" y="852"/>
                  </a:lnTo>
                  <a:lnTo>
                    <a:pt x="2225" y="441"/>
                  </a:lnTo>
                  <a:lnTo>
                    <a:pt x="2144" y="9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2" name="Freeform 825"/>
            <p:cNvSpPr>
              <a:spLocks/>
            </p:cNvSpPr>
            <p:nvPr/>
          </p:nvSpPr>
          <p:spPr bwMode="auto">
            <a:xfrm>
              <a:off x="2073" y="3459"/>
              <a:ext cx="152" cy="236"/>
            </a:xfrm>
            <a:custGeom>
              <a:avLst/>
              <a:gdLst>
                <a:gd name="T0" fmla="*/ 0 w 1225"/>
                <a:gd name="T1" fmla="*/ 0 h 1881"/>
                <a:gd name="T2" fmla="*/ 0 w 1225"/>
                <a:gd name="T3" fmla="*/ 0 h 1881"/>
                <a:gd name="T4" fmla="*/ 0 w 1225"/>
                <a:gd name="T5" fmla="*/ 0 h 1881"/>
                <a:gd name="T6" fmla="*/ 0 w 1225"/>
                <a:gd name="T7" fmla="*/ 0 h 1881"/>
                <a:gd name="T8" fmla="*/ 0 w 1225"/>
                <a:gd name="T9" fmla="*/ 0 h 1881"/>
                <a:gd name="T10" fmla="*/ 0 w 1225"/>
                <a:gd name="T11" fmla="*/ 0 h 1881"/>
                <a:gd name="T12" fmla="*/ 0 w 1225"/>
                <a:gd name="T13" fmla="*/ 0 h 1881"/>
                <a:gd name="T14" fmla="*/ 0 w 1225"/>
                <a:gd name="T15" fmla="*/ 0 h 1881"/>
                <a:gd name="T16" fmla="*/ 0 w 1225"/>
                <a:gd name="T17" fmla="*/ 0 h 1881"/>
                <a:gd name="T18" fmla="*/ 0 w 1225"/>
                <a:gd name="T19" fmla="*/ 0 h 1881"/>
                <a:gd name="T20" fmla="*/ 0 w 1225"/>
                <a:gd name="T21" fmla="*/ 0 h 1881"/>
                <a:gd name="T22" fmla="*/ 0 w 1225"/>
                <a:gd name="T23" fmla="*/ 0 h 1881"/>
                <a:gd name="T24" fmla="*/ 0 w 1225"/>
                <a:gd name="T25" fmla="*/ 0 h 1881"/>
                <a:gd name="T26" fmla="*/ 0 w 1225"/>
                <a:gd name="T27" fmla="*/ 0 h 1881"/>
                <a:gd name="T28" fmla="*/ 0 w 1225"/>
                <a:gd name="T29" fmla="*/ 0 h 1881"/>
                <a:gd name="T30" fmla="*/ 0 w 1225"/>
                <a:gd name="T31" fmla="*/ 0 h 1881"/>
                <a:gd name="T32" fmla="*/ 0 w 1225"/>
                <a:gd name="T33" fmla="*/ 0 h 1881"/>
                <a:gd name="T34" fmla="*/ 0 w 1225"/>
                <a:gd name="T35" fmla="*/ 0 h 1881"/>
                <a:gd name="T36" fmla="*/ 0 w 1225"/>
                <a:gd name="T37" fmla="*/ 0 h 1881"/>
                <a:gd name="T38" fmla="*/ 0 w 1225"/>
                <a:gd name="T39" fmla="*/ 0 h 1881"/>
                <a:gd name="T40" fmla="*/ 0 w 1225"/>
                <a:gd name="T41" fmla="*/ 0 h 1881"/>
                <a:gd name="T42" fmla="*/ 0 w 1225"/>
                <a:gd name="T43" fmla="*/ 0 h 1881"/>
                <a:gd name="T44" fmla="*/ 0 w 1225"/>
                <a:gd name="T45" fmla="*/ 0 h 1881"/>
                <a:gd name="T46" fmla="*/ 0 w 1225"/>
                <a:gd name="T47" fmla="*/ 0 h 1881"/>
                <a:gd name="T48" fmla="*/ 0 w 1225"/>
                <a:gd name="T49" fmla="*/ 0 h 1881"/>
                <a:gd name="T50" fmla="*/ 0 w 1225"/>
                <a:gd name="T51" fmla="*/ 0 h 1881"/>
                <a:gd name="T52" fmla="*/ 0 w 1225"/>
                <a:gd name="T53" fmla="*/ 0 h 1881"/>
                <a:gd name="T54" fmla="*/ 0 w 1225"/>
                <a:gd name="T55" fmla="*/ 0 h 1881"/>
                <a:gd name="T56" fmla="*/ 0 w 1225"/>
                <a:gd name="T57" fmla="*/ 0 h 1881"/>
                <a:gd name="T58" fmla="*/ 0 w 1225"/>
                <a:gd name="T59" fmla="*/ 0 h 1881"/>
                <a:gd name="T60" fmla="*/ 0 w 1225"/>
                <a:gd name="T61" fmla="*/ 0 h 1881"/>
                <a:gd name="T62" fmla="*/ 0 w 1225"/>
                <a:gd name="T63" fmla="*/ 0 h 1881"/>
                <a:gd name="T64" fmla="*/ 0 w 1225"/>
                <a:gd name="T65" fmla="*/ 0 h 1881"/>
                <a:gd name="T66" fmla="*/ 0 w 1225"/>
                <a:gd name="T67" fmla="*/ 0 h 1881"/>
                <a:gd name="T68" fmla="*/ 0 w 1225"/>
                <a:gd name="T69" fmla="*/ 0 h 1881"/>
                <a:gd name="T70" fmla="*/ 0 w 1225"/>
                <a:gd name="T71" fmla="*/ 0 h 1881"/>
                <a:gd name="T72" fmla="*/ 0 w 1225"/>
                <a:gd name="T73" fmla="*/ 0 h 1881"/>
                <a:gd name="T74" fmla="*/ 0 w 1225"/>
                <a:gd name="T75" fmla="*/ 0 h 1881"/>
                <a:gd name="T76" fmla="*/ 0 w 1225"/>
                <a:gd name="T77" fmla="*/ 0 h 1881"/>
                <a:gd name="T78" fmla="*/ 0 w 1225"/>
                <a:gd name="T79" fmla="*/ 0 h 18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5"/>
                <a:gd name="T121" fmla="*/ 0 h 1881"/>
                <a:gd name="T122" fmla="*/ 1225 w 1225"/>
                <a:gd name="T123" fmla="*/ 1881 h 18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5" h="1881">
                  <a:moveTo>
                    <a:pt x="500" y="0"/>
                  </a:moveTo>
                  <a:lnTo>
                    <a:pt x="245" y="208"/>
                  </a:lnTo>
                  <a:lnTo>
                    <a:pt x="60" y="441"/>
                  </a:lnTo>
                  <a:lnTo>
                    <a:pt x="0" y="671"/>
                  </a:lnTo>
                  <a:lnTo>
                    <a:pt x="0" y="867"/>
                  </a:lnTo>
                  <a:lnTo>
                    <a:pt x="50" y="1063"/>
                  </a:lnTo>
                  <a:lnTo>
                    <a:pt x="111" y="1271"/>
                  </a:lnTo>
                  <a:lnTo>
                    <a:pt x="136" y="1392"/>
                  </a:lnTo>
                  <a:lnTo>
                    <a:pt x="159" y="1427"/>
                  </a:lnTo>
                  <a:lnTo>
                    <a:pt x="379" y="1478"/>
                  </a:lnTo>
                  <a:lnTo>
                    <a:pt x="588" y="1563"/>
                  </a:lnTo>
                  <a:lnTo>
                    <a:pt x="744" y="1697"/>
                  </a:lnTo>
                  <a:lnTo>
                    <a:pt x="1003" y="1881"/>
                  </a:lnTo>
                  <a:lnTo>
                    <a:pt x="992" y="1772"/>
                  </a:lnTo>
                  <a:lnTo>
                    <a:pt x="1038" y="1600"/>
                  </a:lnTo>
                  <a:lnTo>
                    <a:pt x="1137" y="1478"/>
                  </a:lnTo>
                  <a:lnTo>
                    <a:pt x="1225" y="1381"/>
                  </a:lnTo>
                  <a:lnTo>
                    <a:pt x="1148" y="1406"/>
                  </a:lnTo>
                  <a:lnTo>
                    <a:pt x="1148" y="1271"/>
                  </a:lnTo>
                  <a:lnTo>
                    <a:pt x="1199" y="1001"/>
                  </a:lnTo>
                  <a:lnTo>
                    <a:pt x="1089" y="942"/>
                  </a:lnTo>
                  <a:lnTo>
                    <a:pt x="588" y="1282"/>
                  </a:lnTo>
                  <a:lnTo>
                    <a:pt x="685" y="1014"/>
                  </a:lnTo>
                  <a:lnTo>
                    <a:pt x="821" y="843"/>
                  </a:lnTo>
                  <a:lnTo>
                    <a:pt x="660" y="915"/>
                  </a:lnTo>
                  <a:lnTo>
                    <a:pt x="463" y="1052"/>
                  </a:lnTo>
                  <a:lnTo>
                    <a:pt x="304" y="1150"/>
                  </a:lnTo>
                  <a:lnTo>
                    <a:pt x="342" y="1026"/>
                  </a:lnTo>
                  <a:lnTo>
                    <a:pt x="427" y="867"/>
                  </a:lnTo>
                  <a:lnTo>
                    <a:pt x="599" y="696"/>
                  </a:lnTo>
                  <a:lnTo>
                    <a:pt x="759" y="562"/>
                  </a:lnTo>
                  <a:lnTo>
                    <a:pt x="572" y="623"/>
                  </a:lnTo>
                  <a:lnTo>
                    <a:pt x="379" y="733"/>
                  </a:lnTo>
                  <a:lnTo>
                    <a:pt x="208" y="867"/>
                  </a:lnTo>
                  <a:lnTo>
                    <a:pt x="171" y="745"/>
                  </a:lnTo>
                  <a:lnTo>
                    <a:pt x="159" y="573"/>
                  </a:lnTo>
                  <a:lnTo>
                    <a:pt x="184" y="415"/>
                  </a:lnTo>
                  <a:lnTo>
                    <a:pt x="256" y="243"/>
                  </a:lnTo>
                  <a:lnTo>
                    <a:pt x="318" y="16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3" name="Freeform 826"/>
            <p:cNvSpPr>
              <a:spLocks/>
            </p:cNvSpPr>
            <p:nvPr/>
          </p:nvSpPr>
          <p:spPr bwMode="auto">
            <a:xfrm>
              <a:off x="2309" y="3547"/>
              <a:ext cx="275" cy="215"/>
            </a:xfrm>
            <a:custGeom>
              <a:avLst/>
              <a:gdLst>
                <a:gd name="T0" fmla="*/ 0 w 2203"/>
                <a:gd name="T1" fmla="*/ 0 h 1735"/>
                <a:gd name="T2" fmla="*/ 0 w 2203"/>
                <a:gd name="T3" fmla="*/ 0 h 1735"/>
                <a:gd name="T4" fmla="*/ 0 w 2203"/>
                <a:gd name="T5" fmla="*/ 0 h 1735"/>
                <a:gd name="T6" fmla="*/ 0 w 2203"/>
                <a:gd name="T7" fmla="*/ 0 h 1735"/>
                <a:gd name="T8" fmla="*/ 0 w 2203"/>
                <a:gd name="T9" fmla="*/ 0 h 1735"/>
                <a:gd name="T10" fmla="*/ 0 w 2203"/>
                <a:gd name="T11" fmla="*/ 0 h 1735"/>
                <a:gd name="T12" fmla="*/ 0 w 2203"/>
                <a:gd name="T13" fmla="*/ 0 h 1735"/>
                <a:gd name="T14" fmla="*/ 0 w 2203"/>
                <a:gd name="T15" fmla="*/ 0 h 1735"/>
                <a:gd name="T16" fmla="*/ 0 w 2203"/>
                <a:gd name="T17" fmla="*/ 0 h 1735"/>
                <a:gd name="T18" fmla="*/ 0 w 2203"/>
                <a:gd name="T19" fmla="*/ 0 h 1735"/>
                <a:gd name="T20" fmla="*/ 0 w 2203"/>
                <a:gd name="T21" fmla="*/ 0 h 1735"/>
                <a:gd name="T22" fmla="*/ 0 w 2203"/>
                <a:gd name="T23" fmla="*/ 0 h 1735"/>
                <a:gd name="T24" fmla="*/ 0 w 2203"/>
                <a:gd name="T25" fmla="*/ 0 h 1735"/>
                <a:gd name="T26" fmla="*/ 0 w 2203"/>
                <a:gd name="T27" fmla="*/ 0 h 1735"/>
                <a:gd name="T28" fmla="*/ 0 w 2203"/>
                <a:gd name="T29" fmla="*/ 0 h 1735"/>
                <a:gd name="T30" fmla="*/ 0 w 2203"/>
                <a:gd name="T31" fmla="*/ 0 h 1735"/>
                <a:gd name="T32" fmla="*/ 0 w 2203"/>
                <a:gd name="T33" fmla="*/ 0 h 1735"/>
                <a:gd name="T34" fmla="*/ 0 w 2203"/>
                <a:gd name="T35" fmla="*/ 0 h 1735"/>
                <a:gd name="T36" fmla="*/ 0 w 2203"/>
                <a:gd name="T37" fmla="*/ 0 h 1735"/>
                <a:gd name="T38" fmla="*/ 0 w 2203"/>
                <a:gd name="T39" fmla="*/ 0 h 1735"/>
                <a:gd name="T40" fmla="*/ 0 w 2203"/>
                <a:gd name="T41" fmla="*/ 0 h 1735"/>
                <a:gd name="T42" fmla="*/ 0 w 2203"/>
                <a:gd name="T43" fmla="*/ 0 h 1735"/>
                <a:gd name="T44" fmla="*/ 0 w 2203"/>
                <a:gd name="T45" fmla="*/ 0 h 1735"/>
                <a:gd name="T46" fmla="*/ 0 w 2203"/>
                <a:gd name="T47" fmla="*/ 0 h 1735"/>
                <a:gd name="T48" fmla="*/ 0 w 2203"/>
                <a:gd name="T49" fmla="*/ 0 h 1735"/>
                <a:gd name="T50" fmla="*/ 0 w 2203"/>
                <a:gd name="T51" fmla="*/ 0 h 1735"/>
                <a:gd name="T52" fmla="*/ 0 w 2203"/>
                <a:gd name="T53" fmla="*/ 0 h 1735"/>
                <a:gd name="T54" fmla="*/ 0 w 2203"/>
                <a:gd name="T55" fmla="*/ 0 h 1735"/>
                <a:gd name="T56" fmla="*/ 0 w 2203"/>
                <a:gd name="T57" fmla="*/ 0 h 1735"/>
                <a:gd name="T58" fmla="*/ 0 w 2203"/>
                <a:gd name="T59" fmla="*/ 0 h 1735"/>
                <a:gd name="T60" fmla="*/ 0 w 2203"/>
                <a:gd name="T61" fmla="*/ 0 h 1735"/>
                <a:gd name="T62" fmla="*/ 0 w 2203"/>
                <a:gd name="T63" fmla="*/ 0 h 1735"/>
                <a:gd name="T64" fmla="*/ 0 w 2203"/>
                <a:gd name="T65" fmla="*/ 0 h 1735"/>
                <a:gd name="T66" fmla="*/ 0 w 2203"/>
                <a:gd name="T67" fmla="*/ 0 h 1735"/>
                <a:gd name="T68" fmla="*/ 0 w 2203"/>
                <a:gd name="T69" fmla="*/ 0 h 1735"/>
                <a:gd name="T70" fmla="*/ 0 w 2203"/>
                <a:gd name="T71" fmla="*/ 0 h 1735"/>
                <a:gd name="T72" fmla="*/ 0 w 2203"/>
                <a:gd name="T73" fmla="*/ 0 h 1735"/>
                <a:gd name="T74" fmla="*/ 0 w 2203"/>
                <a:gd name="T75" fmla="*/ 0 h 1735"/>
                <a:gd name="T76" fmla="*/ 0 w 2203"/>
                <a:gd name="T77" fmla="*/ 0 h 1735"/>
                <a:gd name="T78" fmla="*/ 0 w 2203"/>
                <a:gd name="T79" fmla="*/ 0 h 1735"/>
                <a:gd name="T80" fmla="*/ 0 w 2203"/>
                <a:gd name="T81" fmla="*/ 0 h 1735"/>
                <a:gd name="T82" fmla="*/ 0 w 2203"/>
                <a:gd name="T83" fmla="*/ 0 h 1735"/>
                <a:gd name="T84" fmla="*/ 0 w 2203"/>
                <a:gd name="T85" fmla="*/ 0 h 1735"/>
                <a:gd name="T86" fmla="*/ 0 w 2203"/>
                <a:gd name="T87" fmla="*/ 0 h 1735"/>
                <a:gd name="T88" fmla="*/ 0 w 2203"/>
                <a:gd name="T89" fmla="*/ 0 h 1735"/>
                <a:gd name="T90" fmla="*/ 0 w 2203"/>
                <a:gd name="T91" fmla="*/ 0 h 17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03"/>
                <a:gd name="T139" fmla="*/ 0 h 1735"/>
                <a:gd name="T140" fmla="*/ 2203 w 2203"/>
                <a:gd name="T141" fmla="*/ 1735 h 17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03" h="1735">
                  <a:moveTo>
                    <a:pt x="0" y="1100"/>
                  </a:moveTo>
                  <a:lnTo>
                    <a:pt x="147" y="929"/>
                  </a:lnTo>
                  <a:lnTo>
                    <a:pt x="380" y="671"/>
                  </a:lnTo>
                  <a:lnTo>
                    <a:pt x="587" y="528"/>
                  </a:lnTo>
                  <a:lnTo>
                    <a:pt x="820" y="429"/>
                  </a:lnTo>
                  <a:lnTo>
                    <a:pt x="1113" y="356"/>
                  </a:lnTo>
                  <a:lnTo>
                    <a:pt x="673" y="528"/>
                  </a:lnTo>
                  <a:lnTo>
                    <a:pt x="525" y="637"/>
                  </a:lnTo>
                  <a:lnTo>
                    <a:pt x="491" y="782"/>
                  </a:lnTo>
                  <a:lnTo>
                    <a:pt x="491" y="918"/>
                  </a:lnTo>
                  <a:lnTo>
                    <a:pt x="525" y="1049"/>
                  </a:lnTo>
                  <a:lnTo>
                    <a:pt x="574" y="1138"/>
                  </a:lnTo>
                  <a:lnTo>
                    <a:pt x="979" y="1210"/>
                  </a:lnTo>
                  <a:lnTo>
                    <a:pt x="1173" y="1258"/>
                  </a:lnTo>
                  <a:lnTo>
                    <a:pt x="1139" y="1111"/>
                  </a:lnTo>
                  <a:lnTo>
                    <a:pt x="1139" y="940"/>
                  </a:lnTo>
                  <a:lnTo>
                    <a:pt x="1200" y="720"/>
                  </a:lnTo>
                  <a:lnTo>
                    <a:pt x="1602" y="415"/>
                  </a:lnTo>
                  <a:lnTo>
                    <a:pt x="1311" y="356"/>
                  </a:lnTo>
                  <a:lnTo>
                    <a:pt x="1664" y="356"/>
                  </a:lnTo>
                  <a:lnTo>
                    <a:pt x="1798" y="294"/>
                  </a:lnTo>
                  <a:lnTo>
                    <a:pt x="1934" y="246"/>
                  </a:lnTo>
                  <a:lnTo>
                    <a:pt x="1996" y="86"/>
                  </a:lnTo>
                  <a:lnTo>
                    <a:pt x="2203" y="0"/>
                  </a:lnTo>
                  <a:lnTo>
                    <a:pt x="2031" y="147"/>
                  </a:lnTo>
                  <a:lnTo>
                    <a:pt x="2017" y="281"/>
                  </a:lnTo>
                  <a:lnTo>
                    <a:pt x="1860" y="318"/>
                  </a:lnTo>
                  <a:lnTo>
                    <a:pt x="1747" y="477"/>
                  </a:lnTo>
                  <a:lnTo>
                    <a:pt x="1747" y="637"/>
                  </a:lnTo>
                  <a:lnTo>
                    <a:pt x="1651" y="747"/>
                  </a:lnTo>
                  <a:lnTo>
                    <a:pt x="1627" y="904"/>
                  </a:lnTo>
                  <a:lnTo>
                    <a:pt x="1664" y="1065"/>
                  </a:lnTo>
                  <a:lnTo>
                    <a:pt x="1602" y="1210"/>
                  </a:lnTo>
                  <a:lnTo>
                    <a:pt x="1602" y="1357"/>
                  </a:lnTo>
                  <a:lnTo>
                    <a:pt x="1712" y="1478"/>
                  </a:lnTo>
                  <a:lnTo>
                    <a:pt x="2130" y="1735"/>
                  </a:lnTo>
                  <a:lnTo>
                    <a:pt x="1908" y="1708"/>
                  </a:lnTo>
                  <a:lnTo>
                    <a:pt x="1482" y="1553"/>
                  </a:lnTo>
                  <a:lnTo>
                    <a:pt x="1090" y="1330"/>
                  </a:lnTo>
                  <a:lnTo>
                    <a:pt x="930" y="1258"/>
                  </a:lnTo>
                  <a:lnTo>
                    <a:pt x="785" y="1221"/>
                  </a:lnTo>
                  <a:lnTo>
                    <a:pt x="465" y="1221"/>
                  </a:lnTo>
                  <a:lnTo>
                    <a:pt x="320" y="1185"/>
                  </a:lnTo>
                  <a:lnTo>
                    <a:pt x="221" y="1138"/>
                  </a:lnTo>
                  <a:lnTo>
                    <a:pt x="133" y="106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4" name="Freeform 827"/>
            <p:cNvSpPr>
              <a:spLocks/>
            </p:cNvSpPr>
            <p:nvPr/>
          </p:nvSpPr>
          <p:spPr bwMode="auto">
            <a:xfrm>
              <a:off x="2621" y="3594"/>
              <a:ext cx="149" cy="161"/>
            </a:xfrm>
            <a:custGeom>
              <a:avLst/>
              <a:gdLst>
                <a:gd name="T0" fmla="*/ 0 w 1190"/>
                <a:gd name="T1" fmla="*/ 0 h 1284"/>
                <a:gd name="T2" fmla="*/ 0 w 1190"/>
                <a:gd name="T3" fmla="*/ 0 h 1284"/>
                <a:gd name="T4" fmla="*/ 0 w 1190"/>
                <a:gd name="T5" fmla="*/ 0 h 1284"/>
                <a:gd name="T6" fmla="*/ 0 w 1190"/>
                <a:gd name="T7" fmla="*/ 0 h 1284"/>
                <a:gd name="T8" fmla="*/ 0 w 1190"/>
                <a:gd name="T9" fmla="*/ 0 h 1284"/>
                <a:gd name="T10" fmla="*/ 0 w 1190"/>
                <a:gd name="T11" fmla="*/ 0 h 1284"/>
                <a:gd name="T12" fmla="*/ 0 w 1190"/>
                <a:gd name="T13" fmla="*/ 0 h 1284"/>
                <a:gd name="T14" fmla="*/ 0 w 1190"/>
                <a:gd name="T15" fmla="*/ 0 h 1284"/>
                <a:gd name="T16" fmla="*/ 0 w 1190"/>
                <a:gd name="T17" fmla="*/ 0 h 1284"/>
                <a:gd name="T18" fmla="*/ 0 w 1190"/>
                <a:gd name="T19" fmla="*/ 0 h 1284"/>
                <a:gd name="T20" fmla="*/ 0 w 1190"/>
                <a:gd name="T21" fmla="*/ 0 h 1284"/>
                <a:gd name="T22" fmla="*/ 0 w 1190"/>
                <a:gd name="T23" fmla="*/ 0 h 1284"/>
                <a:gd name="T24" fmla="*/ 0 w 1190"/>
                <a:gd name="T25" fmla="*/ 0 h 1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0"/>
                <a:gd name="T40" fmla="*/ 0 h 1284"/>
                <a:gd name="T41" fmla="*/ 1190 w 1190"/>
                <a:gd name="T42" fmla="*/ 1284 h 1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0" h="1284">
                  <a:moveTo>
                    <a:pt x="0" y="0"/>
                  </a:moveTo>
                  <a:lnTo>
                    <a:pt x="590" y="307"/>
                  </a:lnTo>
                  <a:lnTo>
                    <a:pt x="994" y="843"/>
                  </a:lnTo>
                  <a:lnTo>
                    <a:pt x="1190" y="904"/>
                  </a:lnTo>
                  <a:lnTo>
                    <a:pt x="1077" y="991"/>
                  </a:lnTo>
                  <a:lnTo>
                    <a:pt x="1005" y="979"/>
                  </a:lnTo>
                  <a:lnTo>
                    <a:pt x="1040" y="1233"/>
                  </a:lnTo>
                  <a:lnTo>
                    <a:pt x="968" y="1284"/>
                  </a:lnTo>
                  <a:lnTo>
                    <a:pt x="1005" y="1210"/>
                  </a:lnTo>
                  <a:lnTo>
                    <a:pt x="943" y="942"/>
                  </a:lnTo>
                  <a:lnTo>
                    <a:pt x="541" y="369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5" name="Freeform 828"/>
            <p:cNvSpPr>
              <a:spLocks/>
            </p:cNvSpPr>
            <p:nvPr/>
          </p:nvSpPr>
          <p:spPr bwMode="auto">
            <a:xfrm>
              <a:off x="2589" y="3637"/>
              <a:ext cx="144" cy="125"/>
            </a:xfrm>
            <a:custGeom>
              <a:avLst/>
              <a:gdLst>
                <a:gd name="T0" fmla="*/ 0 w 1160"/>
                <a:gd name="T1" fmla="*/ 0 h 1015"/>
                <a:gd name="T2" fmla="*/ 0 w 1160"/>
                <a:gd name="T3" fmla="*/ 0 h 1015"/>
                <a:gd name="T4" fmla="*/ 0 w 1160"/>
                <a:gd name="T5" fmla="*/ 0 h 1015"/>
                <a:gd name="T6" fmla="*/ 0 w 1160"/>
                <a:gd name="T7" fmla="*/ 0 h 1015"/>
                <a:gd name="T8" fmla="*/ 0 w 1160"/>
                <a:gd name="T9" fmla="*/ 0 h 1015"/>
                <a:gd name="T10" fmla="*/ 0 w 1160"/>
                <a:gd name="T11" fmla="*/ 0 h 1015"/>
                <a:gd name="T12" fmla="*/ 0 w 1160"/>
                <a:gd name="T13" fmla="*/ 0 h 1015"/>
                <a:gd name="T14" fmla="*/ 0 w 1160"/>
                <a:gd name="T15" fmla="*/ 0 h 1015"/>
                <a:gd name="T16" fmla="*/ 0 w 1160"/>
                <a:gd name="T17" fmla="*/ 0 h 1015"/>
                <a:gd name="T18" fmla="*/ 0 w 1160"/>
                <a:gd name="T19" fmla="*/ 0 h 1015"/>
                <a:gd name="T20" fmla="*/ 0 w 1160"/>
                <a:gd name="T21" fmla="*/ 0 h 1015"/>
                <a:gd name="T22" fmla="*/ 0 w 1160"/>
                <a:gd name="T23" fmla="*/ 0 h 1015"/>
                <a:gd name="T24" fmla="*/ 0 w 1160"/>
                <a:gd name="T25" fmla="*/ 0 h 1015"/>
                <a:gd name="T26" fmla="*/ 0 w 1160"/>
                <a:gd name="T27" fmla="*/ 0 h 1015"/>
                <a:gd name="T28" fmla="*/ 0 w 1160"/>
                <a:gd name="T29" fmla="*/ 0 h 1015"/>
                <a:gd name="T30" fmla="*/ 0 w 1160"/>
                <a:gd name="T31" fmla="*/ 0 h 1015"/>
                <a:gd name="T32" fmla="*/ 0 w 1160"/>
                <a:gd name="T33" fmla="*/ 0 h 1015"/>
                <a:gd name="T34" fmla="*/ 0 w 1160"/>
                <a:gd name="T35" fmla="*/ 0 h 1015"/>
                <a:gd name="T36" fmla="*/ 0 w 1160"/>
                <a:gd name="T37" fmla="*/ 0 h 1015"/>
                <a:gd name="T38" fmla="*/ 0 w 1160"/>
                <a:gd name="T39" fmla="*/ 0 h 1015"/>
                <a:gd name="T40" fmla="*/ 0 w 1160"/>
                <a:gd name="T41" fmla="*/ 0 h 1015"/>
                <a:gd name="T42" fmla="*/ 0 w 1160"/>
                <a:gd name="T43" fmla="*/ 0 h 10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0"/>
                <a:gd name="T67" fmla="*/ 0 h 1015"/>
                <a:gd name="T68" fmla="*/ 1160 w 1160"/>
                <a:gd name="T69" fmla="*/ 1015 h 10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0" h="1015">
                  <a:moveTo>
                    <a:pt x="99" y="0"/>
                  </a:moveTo>
                  <a:lnTo>
                    <a:pt x="316" y="235"/>
                  </a:lnTo>
                  <a:lnTo>
                    <a:pt x="613" y="391"/>
                  </a:lnTo>
                  <a:lnTo>
                    <a:pt x="989" y="817"/>
                  </a:lnTo>
                  <a:lnTo>
                    <a:pt x="1160" y="916"/>
                  </a:lnTo>
                  <a:lnTo>
                    <a:pt x="978" y="868"/>
                  </a:lnTo>
                  <a:lnTo>
                    <a:pt x="720" y="916"/>
                  </a:lnTo>
                  <a:lnTo>
                    <a:pt x="525" y="916"/>
                  </a:lnTo>
                  <a:lnTo>
                    <a:pt x="342" y="999"/>
                  </a:lnTo>
                  <a:lnTo>
                    <a:pt x="233" y="1015"/>
                  </a:lnTo>
                  <a:lnTo>
                    <a:pt x="208" y="988"/>
                  </a:lnTo>
                  <a:lnTo>
                    <a:pt x="353" y="868"/>
                  </a:lnTo>
                  <a:lnTo>
                    <a:pt x="0" y="575"/>
                  </a:lnTo>
                  <a:lnTo>
                    <a:pt x="294" y="734"/>
                  </a:lnTo>
                  <a:lnTo>
                    <a:pt x="477" y="833"/>
                  </a:lnTo>
                  <a:lnTo>
                    <a:pt x="613" y="843"/>
                  </a:lnTo>
                  <a:lnTo>
                    <a:pt x="699" y="769"/>
                  </a:lnTo>
                  <a:lnTo>
                    <a:pt x="771" y="720"/>
                  </a:lnTo>
                  <a:lnTo>
                    <a:pt x="613" y="514"/>
                  </a:lnTo>
                  <a:lnTo>
                    <a:pt x="244" y="271"/>
                  </a:lnTo>
                  <a:lnTo>
                    <a:pt x="72" y="6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6" name="Freeform 829"/>
            <p:cNvSpPr>
              <a:spLocks/>
            </p:cNvSpPr>
            <p:nvPr/>
          </p:nvSpPr>
          <p:spPr bwMode="auto">
            <a:xfrm>
              <a:off x="2290" y="3686"/>
              <a:ext cx="107" cy="24"/>
            </a:xfrm>
            <a:custGeom>
              <a:avLst/>
              <a:gdLst>
                <a:gd name="T0" fmla="*/ 0 w 869"/>
                <a:gd name="T1" fmla="*/ 0 h 182"/>
                <a:gd name="T2" fmla="*/ 0 w 869"/>
                <a:gd name="T3" fmla="*/ 0 h 182"/>
                <a:gd name="T4" fmla="*/ 0 w 869"/>
                <a:gd name="T5" fmla="*/ 0 h 182"/>
                <a:gd name="T6" fmla="*/ 0 w 869"/>
                <a:gd name="T7" fmla="*/ 0 h 182"/>
                <a:gd name="T8" fmla="*/ 0 w 869"/>
                <a:gd name="T9" fmla="*/ 0 h 182"/>
                <a:gd name="T10" fmla="*/ 0 w 869"/>
                <a:gd name="T11" fmla="*/ 0 h 182"/>
                <a:gd name="T12" fmla="*/ 0 w 869"/>
                <a:gd name="T13" fmla="*/ 0 h 182"/>
                <a:gd name="T14" fmla="*/ 0 w 869"/>
                <a:gd name="T15" fmla="*/ 0 h 182"/>
                <a:gd name="T16" fmla="*/ 0 w 869"/>
                <a:gd name="T17" fmla="*/ 0 h 182"/>
                <a:gd name="T18" fmla="*/ 0 w 869"/>
                <a:gd name="T19" fmla="*/ 0 h 182"/>
                <a:gd name="T20" fmla="*/ 0 w 869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9"/>
                <a:gd name="T34" fmla="*/ 0 h 182"/>
                <a:gd name="T35" fmla="*/ 869 w 869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9" h="182">
                  <a:moveTo>
                    <a:pt x="134" y="0"/>
                  </a:moveTo>
                  <a:lnTo>
                    <a:pt x="268" y="85"/>
                  </a:lnTo>
                  <a:lnTo>
                    <a:pt x="415" y="133"/>
                  </a:lnTo>
                  <a:lnTo>
                    <a:pt x="586" y="133"/>
                  </a:lnTo>
                  <a:lnTo>
                    <a:pt x="733" y="74"/>
                  </a:lnTo>
                  <a:lnTo>
                    <a:pt x="869" y="85"/>
                  </a:lnTo>
                  <a:lnTo>
                    <a:pt x="671" y="170"/>
                  </a:lnTo>
                  <a:lnTo>
                    <a:pt x="487" y="182"/>
                  </a:lnTo>
                  <a:lnTo>
                    <a:pt x="293" y="147"/>
                  </a:lnTo>
                  <a:lnTo>
                    <a:pt x="0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7" name="Freeform 830"/>
            <p:cNvSpPr>
              <a:spLocks/>
            </p:cNvSpPr>
            <p:nvPr/>
          </p:nvSpPr>
          <p:spPr bwMode="auto">
            <a:xfrm>
              <a:off x="2749" y="3705"/>
              <a:ext cx="39" cy="45"/>
            </a:xfrm>
            <a:custGeom>
              <a:avLst/>
              <a:gdLst>
                <a:gd name="T0" fmla="*/ 0 w 318"/>
                <a:gd name="T1" fmla="*/ 0 h 353"/>
                <a:gd name="T2" fmla="*/ 0 w 318"/>
                <a:gd name="T3" fmla="*/ 0 h 353"/>
                <a:gd name="T4" fmla="*/ 0 w 318"/>
                <a:gd name="T5" fmla="*/ 0 h 353"/>
                <a:gd name="T6" fmla="*/ 0 w 318"/>
                <a:gd name="T7" fmla="*/ 0 h 353"/>
                <a:gd name="T8" fmla="*/ 0 w 318"/>
                <a:gd name="T9" fmla="*/ 0 h 353"/>
                <a:gd name="T10" fmla="*/ 0 w 318"/>
                <a:gd name="T11" fmla="*/ 0 h 353"/>
                <a:gd name="T12" fmla="*/ 0 w 318"/>
                <a:gd name="T13" fmla="*/ 0 h 353"/>
                <a:gd name="T14" fmla="*/ 0 w 318"/>
                <a:gd name="T15" fmla="*/ 0 h 353"/>
                <a:gd name="T16" fmla="*/ 0 w 318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353"/>
                <a:gd name="T29" fmla="*/ 318 w 318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353">
                  <a:moveTo>
                    <a:pt x="193" y="0"/>
                  </a:moveTo>
                  <a:lnTo>
                    <a:pt x="318" y="353"/>
                  </a:lnTo>
                  <a:lnTo>
                    <a:pt x="83" y="157"/>
                  </a:lnTo>
                  <a:lnTo>
                    <a:pt x="0" y="48"/>
                  </a:lnTo>
                  <a:lnTo>
                    <a:pt x="72" y="58"/>
                  </a:lnTo>
                  <a:lnTo>
                    <a:pt x="133" y="157"/>
                  </a:lnTo>
                  <a:lnTo>
                    <a:pt x="270" y="291"/>
                  </a:lnTo>
                  <a:lnTo>
                    <a:pt x="147" y="3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8" name="Freeform 831"/>
            <p:cNvSpPr>
              <a:spLocks/>
            </p:cNvSpPr>
            <p:nvPr/>
          </p:nvSpPr>
          <p:spPr bwMode="auto">
            <a:xfrm>
              <a:off x="2529" y="3703"/>
              <a:ext cx="836" cy="215"/>
            </a:xfrm>
            <a:custGeom>
              <a:avLst/>
              <a:gdLst>
                <a:gd name="T0" fmla="*/ 0 w 6692"/>
                <a:gd name="T1" fmla="*/ 0 h 1720"/>
                <a:gd name="T2" fmla="*/ 0 w 6692"/>
                <a:gd name="T3" fmla="*/ 0 h 1720"/>
                <a:gd name="T4" fmla="*/ 0 w 6692"/>
                <a:gd name="T5" fmla="*/ 0 h 1720"/>
                <a:gd name="T6" fmla="*/ 0 w 6692"/>
                <a:gd name="T7" fmla="*/ 0 h 1720"/>
                <a:gd name="T8" fmla="*/ 0 w 6692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2"/>
                <a:gd name="T16" fmla="*/ 0 h 1720"/>
                <a:gd name="T17" fmla="*/ 6692 w 6692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2" h="1720">
                  <a:moveTo>
                    <a:pt x="1985" y="202"/>
                  </a:moveTo>
                  <a:lnTo>
                    <a:pt x="3910" y="0"/>
                  </a:lnTo>
                  <a:lnTo>
                    <a:pt x="6692" y="1085"/>
                  </a:lnTo>
                  <a:lnTo>
                    <a:pt x="2319" y="1720"/>
                  </a:lnTo>
                  <a:lnTo>
                    <a:pt x="0" y="4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899" name="Line 832"/>
            <p:cNvSpPr>
              <a:spLocks noChangeShapeType="1"/>
            </p:cNvSpPr>
            <p:nvPr/>
          </p:nvSpPr>
          <p:spPr bwMode="auto">
            <a:xfrm>
              <a:off x="2073" y="3670"/>
              <a:ext cx="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0" name="Line 833"/>
            <p:cNvSpPr>
              <a:spLocks noChangeShapeType="1"/>
            </p:cNvSpPr>
            <p:nvPr/>
          </p:nvSpPr>
          <p:spPr bwMode="auto">
            <a:xfrm>
              <a:off x="2770" y="3670"/>
              <a:ext cx="6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1" name="Line 834"/>
            <p:cNvSpPr>
              <a:spLocks noChangeShapeType="1"/>
            </p:cNvSpPr>
            <p:nvPr/>
          </p:nvSpPr>
          <p:spPr bwMode="auto">
            <a:xfrm>
              <a:off x="3687" y="3670"/>
              <a:ext cx="28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902" name="Freeform 835"/>
            <p:cNvSpPr>
              <a:spLocks/>
            </p:cNvSpPr>
            <p:nvPr/>
          </p:nvSpPr>
          <p:spPr bwMode="auto">
            <a:xfrm>
              <a:off x="3061" y="2956"/>
              <a:ext cx="65" cy="66"/>
            </a:xfrm>
            <a:custGeom>
              <a:avLst/>
              <a:gdLst>
                <a:gd name="T0" fmla="*/ 0 w 530"/>
                <a:gd name="T1" fmla="*/ 0 h 530"/>
                <a:gd name="T2" fmla="*/ 0 w 530"/>
                <a:gd name="T3" fmla="*/ 0 h 530"/>
                <a:gd name="T4" fmla="*/ 0 w 530"/>
                <a:gd name="T5" fmla="*/ 0 h 530"/>
                <a:gd name="T6" fmla="*/ 0 w 530"/>
                <a:gd name="T7" fmla="*/ 0 h 530"/>
                <a:gd name="T8" fmla="*/ 0 w 530"/>
                <a:gd name="T9" fmla="*/ 0 h 530"/>
                <a:gd name="T10" fmla="*/ 0 w 530"/>
                <a:gd name="T11" fmla="*/ 0 h 530"/>
                <a:gd name="T12" fmla="*/ 0 w 530"/>
                <a:gd name="T13" fmla="*/ 0 h 530"/>
                <a:gd name="T14" fmla="*/ 0 w 530"/>
                <a:gd name="T15" fmla="*/ 0 h 530"/>
                <a:gd name="T16" fmla="*/ 0 w 530"/>
                <a:gd name="T17" fmla="*/ 0 h 530"/>
                <a:gd name="T18" fmla="*/ 0 w 530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530"/>
                <a:gd name="T32" fmla="*/ 530 w 530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530">
                  <a:moveTo>
                    <a:pt x="152" y="530"/>
                  </a:moveTo>
                  <a:lnTo>
                    <a:pt x="442" y="366"/>
                  </a:lnTo>
                  <a:lnTo>
                    <a:pt x="530" y="265"/>
                  </a:lnTo>
                  <a:lnTo>
                    <a:pt x="341" y="0"/>
                  </a:lnTo>
                  <a:lnTo>
                    <a:pt x="214" y="65"/>
                  </a:lnTo>
                  <a:lnTo>
                    <a:pt x="251" y="265"/>
                  </a:lnTo>
                  <a:lnTo>
                    <a:pt x="200" y="315"/>
                  </a:lnTo>
                  <a:lnTo>
                    <a:pt x="0" y="328"/>
                  </a:lnTo>
                  <a:lnTo>
                    <a:pt x="0" y="517"/>
                  </a:lnTo>
                  <a:lnTo>
                    <a:pt x="152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1668" name="Text Box 836"/>
          <p:cNvSpPr txBox="1">
            <a:spLocks noChangeArrowheads="1"/>
          </p:cNvSpPr>
          <p:nvPr/>
        </p:nvSpPr>
        <p:spPr bwMode="auto">
          <a:xfrm>
            <a:off x="6804061" y="2997200"/>
            <a:ext cx="187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N = 11 org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Data diskrit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Hasil membilang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2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marL="457200" lvl="1" eaLnBrk="1" hangingPunct="1">
              <a:spcAft>
                <a:spcPts val="1000"/>
              </a:spcAft>
            </a:pPr>
            <a:br>
              <a:rPr lang="en-US" sz="2000" dirty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ANALISIS PENGARUH MERK (X1), COUNTRY OF DESIGN (X2) DAN COUNTRY OF MANUFACTURE (X3) TERHADAP PERSEPSI KUALITAS (Y1) DAN NIAT BELI (Y2))</a:t>
            </a:r>
            <a:br>
              <a:rPr lang="en-US" sz="1800" dirty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</a:b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472" y="1988840"/>
            <a:ext cx="1428760" cy="12144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472" y="3631914"/>
            <a:ext cx="1428760" cy="12144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472" y="5203550"/>
            <a:ext cx="1428760" cy="12144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4" y="2846096"/>
            <a:ext cx="1428760" cy="12144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3504" y="4417732"/>
            <a:ext cx="1428760" cy="12144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2000232" y="2596063"/>
            <a:ext cx="3143272" cy="24288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>
            <a:off x="2000232" y="4239137"/>
            <a:ext cx="3143272" cy="78581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>
          <a:xfrm flipV="1">
            <a:off x="2000232" y="5024955"/>
            <a:ext cx="3143272" cy="78581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7" idx="1"/>
          </p:cNvCxnSpPr>
          <p:nvPr/>
        </p:nvCxnSpPr>
        <p:spPr>
          <a:xfrm>
            <a:off x="2000232" y="2596063"/>
            <a:ext cx="3143272" cy="8572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000232" y="3631914"/>
            <a:ext cx="3214710" cy="60722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 flipV="1">
            <a:off x="2000232" y="3631914"/>
            <a:ext cx="3143272" cy="217885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2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052736"/>
            <a:ext cx="1440160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1058515"/>
            <a:ext cx="1440160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Y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76672"/>
            <a:ext cx="51845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1700808"/>
            <a:ext cx="1224136" cy="577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9592" y="3442385"/>
            <a:ext cx="1440160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3448164"/>
            <a:ext cx="1440160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Y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3154353"/>
            <a:ext cx="5184576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4090457"/>
            <a:ext cx="1224136" cy="577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6036" y="618364"/>
            <a:ext cx="9361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1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4440" y="2897396"/>
            <a:ext cx="9361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0513" y="2852936"/>
            <a:ext cx="9361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Division 15"/>
          <p:cNvSpPr/>
          <p:nvPr/>
        </p:nvSpPr>
        <p:spPr>
          <a:xfrm>
            <a:off x="6866586" y="3409583"/>
            <a:ext cx="595403" cy="43204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24440" y="3154353"/>
            <a:ext cx="2562177" cy="139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3999" y="476672"/>
            <a:ext cx="272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Rumusan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Masalah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Komparatif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Asosiatif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47300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Adakah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perbedaan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korelasi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pengaruh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insentif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prestasi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antara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lembaga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B?</a:t>
            </a:r>
          </a:p>
        </p:txBody>
      </p:sp>
    </p:spTree>
    <p:extLst>
      <p:ext uri="{BB962C8B-B14F-4D97-AF65-F5344CB8AC3E}">
        <p14:creationId xmlns:p14="http://schemas.microsoft.com/office/powerpoint/2010/main" val="4038840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9124" y="2946034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24" y="4660546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12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454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19275" y="3411170"/>
            <a:ext cx="1500188" cy="749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19275" y="4303345"/>
            <a:ext cx="1500188" cy="8223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19588" y="4196982"/>
            <a:ext cx="1928812" cy="34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06575" y="3163520"/>
            <a:ext cx="4479925" cy="960437"/>
          </a:xfrm>
          <a:custGeom>
            <a:avLst/>
            <a:gdLst>
              <a:gd name="connsiteX0" fmla="*/ 0 w 4480560"/>
              <a:gd name="connsiteY0" fmla="*/ 0 h 960120"/>
              <a:gd name="connsiteX1" fmla="*/ 3307080 w 4480560"/>
              <a:gd name="connsiteY1" fmla="*/ 167640 h 960120"/>
              <a:gd name="connsiteX2" fmla="*/ 4480560 w 448056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960120">
                <a:moveTo>
                  <a:pt x="0" y="0"/>
                </a:moveTo>
                <a:lnTo>
                  <a:pt x="3307080" y="167640"/>
                </a:lnTo>
                <a:lnTo>
                  <a:pt x="4480560" y="960120"/>
                </a:lnTo>
              </a:path>
            </a:pathLst>
          </a:cu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1819275" y="4374782"/>
            <a:ext cx="4479925" cy="960438"/>
          </a:xfrm>
          <a:custGeom>
            <a:avLst/>
            <a:gdLst>
              <a:gd name="connsiteX0" fmla="*/ 0 w 4480560"/>
              <a:gd name="connsiteY0" fmla="*/ 0 h 960120"/>
              <a:gd name="connsiteX1" fmla="*/ 3307080 w 4480560"/>
              <a:gd name="connsiteY1" fmla="*/ 167640 h 960120"/>
              <a:gd name="connsiteX2" fmla="*/ 4480560 w 448056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960120">
                <a:moveTo>
                  <a:pt x="0" y="0"/>
                </a:moveTo>
                <a:lnTo>
                  <a:pt x="3307080" y="167640"/>
                </a:lnTo>
                <a:lnTo>
                  <a:pt x="4480560" y="960120"/>
                </a:lnTo>
              </a:path>
            </a:pathLst>
          </a:cu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766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PENGARUH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KOMUNIKASI  MANAJER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(X1) DAN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BUDAYA ORGANISASI (X2)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TERHADAP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MOTIVASI KERJA (X3)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 DAMPAK SELANJUTNYA TERHADAP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PRODUKTIVITAS KERJA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(Y) KARYAWAN PADA PERUSAHAAN DI JATENG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3E2BF-47BB-42B7-8389-BF1A482C04C4}"/>
              </a:ext>
            </a:extLst>
          </p:cNvPr>
          <p:cNvSpPr txBox="1"/>
          <p:nvPr/>
        </p:nvSpPr>
        <p:spPr>
          <a:xfrm>
            <a:off x="6372200" y="54045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PATH ANALYSIS</a:t>
            </a:r>
          </a:p>
        </p:txBody>
      </p:sp>
    </p:spTree>
    <p:extLst>
      <p:ext uri="{BB962C8B-B14F-4D97-AF65-F5344CB8AC3E}">
        <p14:creationId xmlns:p14="http://schemas.microsoft.com/office/powerpoint/2010/main" val="1752577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63" y="1000125"/>
            <a:ext cx="1214437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id-ID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1563" y="2643188"/>
            <a:ext cx="12144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id-ID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4500563"/>
            <a:ext cx="1214438" cy="1071562"/>
          </a:xfrm>
          <a:prstGeom prst="roundRect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id-ID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357438" y="1571625"/>
            <a:ext cx="1500188" cy="15001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393156" y="3536157"/>
            <a:ext cx="1500187" cy="14287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57438" y="3286125"/>
            <a:ext cx="157162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643688" y="2714625"/>
            <a:ext cx="1214437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57625" y="2714625"/>
            <a:ext cx="1214438" cy="1071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id-ID" sz="40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57438" y="1428750"/>
            <a:ext cx="4286250" cy="15001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28875" y="3429000"/>
            <a:ext cx="4214813" cy="1643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72063" y="3286125"/>
            <a:ext cx="157162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51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AutoShape 3"/>
          <p:cNvSpPr>
            <a:spLocks noChangeArrowheads="1"/>
          </p:cNvSpPr>
          <p:nvPr/>
        </p:nvSpPr>
        <p:spPr bwMode="auto">
          <a:xfrm>
            <a:off x="1660904" y="714358"/>
            <a:ext cx="850683" cy="765067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1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93189" name="AutoShape 4"/>
          <p:cNvSpPr>
            <a:spLocks noChangeArrowheads="1"/>
          </p:cNvSpPr>
          <p:nvPr/>
        </p:nvSpPr>
        <p:spPr bwMode="auto">
          <a:xfrm>
            <a:off x="3571875" y="5214938"/>
            <a:ext cx="850900" cy="765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642938" y="5013325"/>
            <a:ext cx="8143875" cy="127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Gambar 9.4 Diagram jalur.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Variabel X</a:t>
            </a:r>
            <a:r>
              <a:rPr kumimoji="0" lang="sv-S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, X</a:t>
            </a:r>
            <a:r>
              <a:rPr kumimoji="0" lang="sv-S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, dan X</a:t>
            </a:r>
            <a:r>
              <a:rPr kumimoji="0" lang="sv-S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adalah variabel eksogen, dan variabel X</a:t>
            </a:r>
            <a:r>
              <a:rPr kumimoji="0" lang="sv-S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, X</a:t>
            </a:r>
            <a:r>
              <a:rPr kumimoji="0" lang="sv-S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, Iintervening, dan Y adalah variabel endogen. 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3191" name="Line 10"/>
          <p:cNvSpPr>
            <a:spLocks noChangeShapeType="1"/>
          </p:cNvSpPr>
          <p:nvPr/>
        </p:nvSpPr>
        <p:spPr bwMode="auto">
          <a:xfrm>
            <a:off x="2509838" y="2624138"/>
            <a:ext cx="4919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2" name="Line 11"/>
          <p:cNvSpPr>
            <a:spLocks noChangeShapeType="1"/>
          </p:cNvSpPr>
          <p:nvPr/>
        </p:nvSpPr>
        <p:spPr bwMode="auto">
          <a:xfrm>
            <a:off x="2509838" y="1033463"/>
            <a:ext cx="1865312" cy="636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3" name="Line 12"/>
          <p:cNvSpPr>
            <a:spLocks noChangeShapeType="1"/>
          </p:cNvSpPr>
          <p:nvPr/>
        </p:nvSpPr>
        <p:spPr bwMode="auto">
          <a:xfrm>
            <a:off x="5224463" y="1828800"/>
            <a:ext cx="2128837" cy="70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4" name="Line 13"/>
          <p:cNvSpPr>
            <a:spLocks noChangeShapeType="1"/>
          </p:cNvSpPr>
          <p:nvPr/>
        </p:nvSpPr>
        <p:spPr bwMode="auto">
          <a:xfrm flipV="1">
            <a:off x="2509838" y="3611563"/>
            <a:ext cx="1865312" cy="636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5" name="Line 14"/>
          <p:cNvSpPr>
            <a:spLocks noChangeShapeType="1"/>
          </p:cNvSpPr>
          <p:nvPr/>
        </p:nvSpPr>
        <p:spPr bwMode="auto">
          <a:xfrm flipV="1">
            <a:off x="5224463" y="2624138"/>
            <a:ext cx="2205037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6" name="Line 15"/>
          <p:cNvSpPr>
            <a:spLocks noChangeShapeType="1"/>
          </p:cNvSpPr>
          <p:nvPr/>
        </p:nvSpPr>
        <p:spPr bwMode="auto">
          <a:xfrm>
            <a:off x="2509838" y="1033463"/>
            <a:ext cx="1865312" cy="238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7" name="Line 16"/>
          <p:cNvSpPr>
            <a:spLocks noChangeShapeType="1"/>
          </p:cNvSpPr>
          <p:nvPr/>
        </p:nvSpPr>
        <p:spPr bwMode="auto">
          <a:xfrm>
            <a:off x="2509838" y="2624138"/>
            <a:ext cx="1865312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8" name="Line 17"/>
          <p:cNvSpPr>
            <a:spLocks noChangeShapeType="1"/>
          </p:cNvSpPr>
          <p:nvPr/>
        </p:nvSpPr>
        <p:spPr bwMode="auto">
          <a:xfrm flipV="1">
            <a:off x="2509838" y="1828800"/>
            <a:ext cx="1865312" cy="238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199" name="Line 18"/>
          <p:cNvSpPr>
            <a:spLocks noChangeShapeType="1"/>
          </p:cNvSpPr>
          <p:nvPr/>
        </p:nvSpPr>
        <p:spPr bwMode="auto">
          <a:xfrm flipV="1">
            <a:off x="2509838" y="1828800"/>
            <a:ext cx="1865312" cy="63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0" name="Freeform 19"/>
          <p:cNvSpPr>
            <a:spLocks/>
          </p:cNvSpPr>
          <p:nvPr/>
        </p:nvSpPr>
        <p:spPr bwMode="auto">
          <a:xfrm flipV="1">
            <a:off x="2509838" y="2943225"/>
            <a:ext cx="4919662" cy="1433513"/>
          </a:xfrm>
          <a:custGeom>
            <a:avLst/>
            <a:gdLst>
              <a:gd name="T0" fmla="*/ 0 w 4176"/>
              <a:gd name="T1" fmla="*/ 0 h 1296"/>
              <a:gd name="T2" fmla="*/ 2147483647 w 4176"/>
              <a:gd name="T3" fmla="*/ 2147483647 h 1296"/>
              <a:gd name="T4" fmla="*/ 2147483647 w 4176"/>
              <a:gd name="T5" fmla="*/ 2147483647 h 1296"/>
              <a:gd name="T6" fmla="*/ 0 60000 65536"/>
              <a:gd name="T7" fmla="*/ 0 60000 65536"/>
              <a:gd name="T8" fmla="*/ 0 60000 65536"/>
              <a:gd name="T9" fmla="*/ 0 w 4176"/>
              <a:gd name="T10" fmla="*/ 0 h 1296"/>
              <a:gd name="T11" fmla="*/ 4176 w 417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6" h="1296">
                <a:moveTo>
                  <a:pt x="0" y="0"/>
                </a:moveTo>
                <a:cubicBezTo>
                  <a:pt x="948" y="36"/>
                  <a:pt x="1896" y="72"/>
                  <a:pt x="2592" y="288"/>
                </a:cubicBezTo>
                <a:cubicBezTo>
                  <a:pt x="3288" y="504"/>
                  <a:pt x="3732" y="900"/>
                  <a:pt x="4176" y="129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3201" name="Freeform 20"/>
          <p:cNvSpPr>
            <a:spLocks/>
          </p:cNvSpPr>
          <p:nvPr/>
        </p:nvSpPr>
        <p:spPr bwMode="auto">
          <a:xfrm>
            <a:off x="2509838" y="873125"/>
            <a:ext cx="4919662" cy="1433513"/>
          </a:xfrm>
          <a:custGeom>
            <a:avLst/>
            <a:gdLst>
              <a:gd name="T0" fmla="*/ 0 w 4176"/>
              <a:gd name="T1" fmla="*/ 0 h 1296"/>
              <a:gd name="T2" fmla="*/ 2147483647 w 4176"/>
              <a:gd name="T3" fmla="*/ 2147483647 h 1296"/>
              <a:gd name="T4" fmla="*/ 2147483647 w 4176"/>
              <a:gd name="T5" fmla="*/ 2147483647 h 1296"/>
              <a:gd name="T6" fmla="*/ 0 60000 65536"/>
              <a:gd name="T7" fmla="*/ 0 60000 65536"/>
              <a:gd name="T8" fmla="*/ 0 60000 65536"/>
              <a:gd name="T9" fmla="*/ 0 w 4176"/>
              <a:gd name="T10" fmla="*/ 0 h 1296"/>
              <a:gd name="T11" fmla="*/ 4176 w 417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6" h="1296">
                <a:moveTo>
                  <a:pt x="0" y="0"/>
                </a:moveTo>
                <a:cubicBezTo>
                  <a:pt x="948" y="36"/>
                  <a:pt x="1896" y="72"/>
                  <a:pt x="2592" y="288"/>
                </a:cubicBezTo>
                <a:cubicBezTo>
                  <a:pt x="3288" y="504"/>
                  <a:pt x="3732" y="900"/>
                  <a:pt x="4176" y="129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3202" name="Line 21"/>
          <p:cNvSpPr>
            <a:spLocks noChangeShapeType="1"/>
          </p:cNvSpPr>
          <p:nvPr/>
        </p:nvSpPr>
        <p:spPr bwMode="auto">
          <a:xfrm>
            <a:off x="1320800" y="1192213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3" name="Line 22"/>
          <p:cNvSpPr>
            <a:spLocks noChangeShapeType="1"/>
          </p:cNvSpPr>
          <p:nvPr/>
        </p:nvSpPr>
        <p:spPr bwMode="auto">
          <a:xfrm>
            <a:off x="1320800" y="2306638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4" name="Line 23"/>
          <p:cNvSpPr>
            <a:spLocks noChangeShapeType="1"/>
          </p:cNvSpPr>
          <p:nvPr/>
        </p:nvSpPr>
        <p:spPr bwMode="auto">
          <a:xfrm>
            <a:off x="1320800" y="2624138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5" name="Line 24"/>
          <p:cNvSpPr>
            <a:spLocks noChangeShapeType="1"/>
          </p:cNvSpPr>
          <p:nvPr/>
        </p:nvSpPr>
        <p:spPr bwMode="auto">
          <a:xfrm>
            <a:off x="1320800" y="3898900"/>
            <a:ext cx="33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6" name="Line 25"/>
          <p:cNvSpPr>
            <a:spLocks noChangeShapeType="1"/>
          </p:cNvSpPr>
          <p:nvPr/>
        </p:nvSpPr>
        <p:spPr bwMode="auto">
          <a:xfrm>
            <a:off x="1320800" y="1192213"/>
            <a:ext cx="0" cy="1114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7" name="Line 26"/>
          <p:cNvSpPr>
            <a:spLocks noChangeShapeType="1"/>
          </p:cNvSpPr>
          <p:nvPr/>
        </p:nvSpPr>
        <p:spPr bwMode="auto">
          <a:xfrm>
            <a:off x="1320800" y="2624138"/>
            <a:ext cx="0" cy="127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8" name="Line 27"/>
          <p:cNvSpPr>
            <a:spLocks noChangeShapeType="1"/>
          </p:cNvSpPr>
          <p:nvPr/>
        </p:nvSpPr>
        <p:spPr bwMode="auto">
          <a:xfrm>
            <a:off x="1001713" y="1012825"/>
            <a:ext cx="677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09" name="Line 28"/>
          <p:cNvSpPr>
            <a:spLocks noChangeShapeType="1"/>
          </p:cNvSpPr>
          <p:nvPr/>
        </p:nvSpPr>
        <p:spPr bwMode="auto">
          <a:xfrm>
            <a:off x="982663" y="4216400"/>
            <a:ext cx="677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3210" name="Line 29"/>
          <p:cNvSpPr>
            <a:spLocks noChangeShapeType="1"/>
          </p:cNvSpPr>
          <p:nvPr/>
        </p:nvSpPr>
        <p:spPr bwMode="auto">
          <a:xfrm>
            <a:off x="982663" y="1033463"/>
            <a:ext cx="0" cy="318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643044" y="2071680"/>
            <a:ext cx="850683" cy="765067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2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1714481" y="3714754"/>
            <a:ext cx="850683" cy="765067"/>
          </a:xfrm>
          <a:prstGeom prst="roundRect">
            <a:avLst>
              <a:gd name="adj" fmla="val 16667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3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4357688" y="1357300"/>
            <a:ext cx="850683" cy="76506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4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4357688" y="3071812"/>
            <a:ext cx="850683" cy="76506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X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5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7358082" y="2214556"/>
            <a:ext cx="850683" cy="765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BatangChe" pitchFamily="49" charset="-127"/>
                <a:cs typeface="Arial" pitchFamily="34" charset="0"/>
              </a:rPr>
              <a:t>Y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Batang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9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81"/>
          <p:cNvSpPr txBox="1">
            <a:spLocks noChangeArrowheads="1"/>
          </p:cNvSpPr>
          <p:nvPr/>
        </p:nvSpPr>
        <p:spPr bwMode="auto">
          <a:xfrm>
            <a:off x="1028700" y="5478463"/>
            <a:ext cx="6948488" cy="579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Gambar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.          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Pemodelan Persamaan Struktural (SEM) Hubungan antar Variabel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1" name="AutoShape 382"/>
          <p:cNvSpPr>
            <a:spLocks noChangeAspect="1" noChangeArrowheads="1"/>
          </p:cNvSpPr>
          <p:nvPr/>
        </p:nvSpPr>
        <p:spPr bwMode="auto">
          <a:xfrm>
            <a:off x="1143000" y="1714500"/>
            <a:ext cx="68992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2" name="Oval 383"/>
          <p:cNvSpPr>
            <a:spLocks noChangeArrowheads="1"/>
          </p:cNvSpPr>
          <p:nvPr/>
        </p:nvSpPr>
        <p:spPr bwMode="auto">
          <a:xfrm>
            <a:off x="4765675" y="3951288"/>
            <a:ext cx="663575" cy="381000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3" name="Rectangle 384"/>
          <p:cNvSpPr>
            <a:spLocks noChangeArrowheads="1"/>
          </p:cNvSpPr>
          <p:nvPr/>
        </p:nvSpPr>
        <p:spPr bwMode="auto">
          <a:xfrm>
            <a:off x="4800600" y="3992563"/>
            <a:ext cx="666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4" name="Rectangle 385"/>
          <p:cNvSpPr>
            <a:spLocks noChangeArrowheads="1"/>
          </p:cNvSpPr>
          <p:nvPr/>
        </p:nvSpPr>
        <p:spPr bwMode="auto">
          <a:xfrm>
            <a:off x="4908550" y="4037013"/>
            <a:ext cx="1158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5" name="Rectangle 386"/>
          <p:cNvSpPr>
            <a:spLocks noChangeArrowheads="1"/>
          </p:cNvSpPr>
          <p:nvPr/>
        </p:nvSpPr>
        <p:spPr bwMode="auto">
          <a:xfrm>
            <a:off x="5037138" y="4141788"/>
            <a:ext cx="58737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6" name="Oval 387"/>
          <p:cNvSpPr>
            <a:spLocks noChangeArrowheads="1"/>
          </p:cNvSpPr>
          <p:nvPr/>
        </p:nvSpPr>
        <p:spPr bwMode="auto">
          <a:xfrm>
            <a:off x="4765675" y="2424113"/>
            <a:ext cx="722313" cy="381000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7" name="Rectangle 388"/>
          <p:cNvSpPr>
            <a:spLocks noChangeArrowheads="1"/>
          </p:cNvSpPr>
          <p:nvPr/>
        </p:nvSpPr>
        <p:spPr bwMode="auto">
          <a:xfrm>
            <a:off x="4805363" y="2465388"/>
            <a:ext cx="7223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8" name="Rectangle 389"/>
          <p:cNvSpPr>
            <a:spLocks noChangeArrowheads="1"/>
          </p:cNvSpPr>
          <p:nvPr/>
        </p:nvSpPr>
        <p:spPr bwMode="auto">
          <a:xfrm>
            <a:off x="4911725" y="2508250"/>
            <a:ext cx="114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19" name="Rectangle 390"/>
          <p:cNvSpPr>
            <a:spLocks noChangeArrowheads="1"/>
          </p:cNvSpPr>
          <p:nvPr/>
        </p:nvSpPr>
        <p:spPr bwMode="auto">
          <a:xfrm>
            <a:off x="5040313" y="2525713"/>
            <a:ext cx="49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0" name="Rectangle 391"/>
          <p:cNvSpPr>
            <a:spLocks noChangeArrowheads="1"/>
          </p:cNvSpPr>
          <p:nvPr/>
        </p:nvSpPr>
        <p:spPr bwMode="auto">
          <a:xfrm>
            <a:off x="5091113" y="2614613"/>
            <a:ext cx="5873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1" name="Oval 392"/>
          <p:cNvSpPr>
            <a:spLocks noChangeArrowheads="1"/>
          </p:cNvSpPr>
          <p:nvPr/>
        </p:nvSpPr>
        <p:spPr bwMode="auto">
          <a:xfrm>
            <a:off x="5651500" y="3189288"/>
            <a:ext cx="668338" cy="396875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2" name="Rectangle 393"/>
          <p:cNvSpPr>
            <a:spLocks noChangeArrowheads="1"/>
          </p:cNvSpPr>
          <p:nvPr/>
        </p:nvSpPr>
        <p:spPr bwMode="auto">
          <a:xfrm>
            <a:off x="5743575" y="3224213"/>
            <a:ext cx="6683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3" name="Rectangle 394"/>
          <p:cNvSpPr>
            <a:spLocks noChangeArrowheads="1"/>
          </p:cNvSpPr>
          <p:nvPr/>
        </p:nvSpPr>
        <p:spPr bwMode="auto">
          <a:xfrm>
            <a:off x="5851525" y="3268663"/>
            <a:ext cx="1158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4" name="Rectangle 395"/>
          <p:cNvSpPr>
            <a:spLocks noChangeArrowheads="1"/>
          </p:cNvSpPr>
          <p:nvPr/>
        </p:nvSpPr>
        <p:spPr bwMode="auto">
          <a:xfrm>
            <a:off x="5981700" y="3286125"/>
            <a:ext cx="476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5" name="Rectangle 396"/>
          <p:cNvSpPr>
            <a:spLocks noChangeArrowheads="1"/>
          </p:cNvSpPr>
          <p:nvPr/>
        </p:nvSpPr>
        <p:spPr bwMode="auto">
          <a:xfrm>
            <a:off x="6030913" y="3373438"/>
            <a:ext cx="58737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6" name="Oval 397"/>
          <p:cNvSpPr>
            <a:spLocks noChangeArrowheads="1"/>
          </p:cNvSpPr>
          <p:nvPr/>
        </p:nvSpPr>
        <p:spPr bwMode="auto">
          <a:xfrm>
            <a:off x="3465513" y="3189288"/>
            <a:ext cx="673100" cy="401637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7" name="Rectangle 398"/>
          <p:cNvSpPr>
            <a:spLocks noChangeArrowheads="1"/>
          </p:cNvSpPr>
          <p:nvPr/>
        </p:nvSpPr>
        <p:spPr bwMode="auto">
          <a:xfrm>
            <a:off x="3502025" y="3232150"/>
            <a:ext cx="6746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8" name="Rectangle 399"/>
          <p:cNvSpPr>
            <a:spLocks noChangeArrowheads="1"/>
          </p:cNvSpPr>
          <p:nvPr/>
        </p:nvSpPr>
        <p:spPr bwMode="auto">
          <a:xfrm>
            <a:off x="3609975" y="3276600"/>
            <a:ext cx="114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29" name="Rectangle 400"/>
          <p:cNvSpPr>
            <a:spLocks noChangeArrowheads="1"/>
          </p:cNvSpPr>
          <p:nvPr/>
        </p:nvSpPr>
        <p:spPr bwMode="auto">
          <a:xfrm>
            <a:off x="3738563" y="3294063"/>
            <a:ext cx="49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0" name="Rectangle 401"/>
          <p:cNvSpPr>
            <a:spLocks noChangeArrowheads="1"/>
          </p:cNvSpPr>
          <p:nvPr/>
        </p:nvSpPr>
        <p:spPr bwMode="auto">
          <a:xfrm>
            <a:off x="3789363" y="3382963"/>
            <a:ext cx="571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1" name="Oval 402"/>
          <p:cNvSpPr>
            <a:spLocks noChangeArrowheads="1"/>
          </p:cNvSpPr>
          <p:nvPr/>
        </p:nvSpPr>
        <p:spPr bwMode="auto">
          <a:xfrm>
            <a:off x="2874963" y="2168525"/>
            <a:ext cx="673100" cy="381000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2" name="Rectangle 403"/>
          <p:cNvSpPr>
            <a:spLocks noChangeArrowheads="1"/>
          </p:cNvSpPr>
          <p:nvPr/>
        </p:nvSpPr>
        <p:spPr bwMode="auto">
          <a:xfrm>
            <a:off x="2911475" y="2208213"/>
            <a:ext cx="67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3" name="Rectangle 404"/>
          <p:cNvSpPr>
            <a:spLocks noChangeArrowheads="1"/>
          </p:cNvSpPr>
          <p:nvPr/>
        </p:nvSpPr>
        <p:spPr bwMode="auto">
          <a:xfrm>
            <a:off x="3019425" y="2255838"/>
            <a:ext cx="936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4" name="Rectangle 405"/>
          <p:cNvSpPr>
            <a:spLocks noChangeArrowheads="1"/>
          </p:cNvSpPr>
          <p:nvPr/>
        </p:nvSpPr>
        <p:spPr bwMode="auto">
          <a:xfrm>
            <a:off x="3122613" y="2273300"/>
            <a:ext cx="49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5" name="Rectangle 406"/>
          <p:cNvSpPr>
            <a:spLocks noChangeArrowheads="1"/>
          </p:cNvSpPr>
          <p:nvPr/>
        </p:nvSpPr>
        <p:spPr bwMode="auto">
          <a:xfrm>
            <a:off x="3175000" y="2360613"/>
            <a:ext cx="5715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6" name="Oval 407"/>
          <p:cNvSpPr>
            <a:spLocks noChangeArrowheads="1"/>
          </p:cNvSpPr>
          <p:nvPr/>
        </p:nvSpPr>
        <p:spPr bwMode="auto">
          <a:xfrm>
            <a:off x="2990850" y="4205288"/>
            <a:ext cx="674688" cy="381000"/>
          </a:xfrm>
          <a:prstGeom prst="ellipse">
            <a:avLst/>
          </a:pr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7" name="Rectangle 408"/>
          <p:cNvSpPr>
            <a:spLocks noChangeArrowheads="1"/>
          </p:cNvSpPr>
          <p:nvPr/>
        </p:nvSpPr>
        <p:spPr bwMode="auto">
          <a:xfrm>
            <a:off x="3028950" y="4244975"/>
            <a:ext cx="6731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8" name="Rectangle 409"/>
          <p:cNvSpPr>
            <a:spLocks noChangeArrowheads="1"/>
          </p:cNvSpPr>
          <p:nvPr/>
        </p:nvSpPr>
        <p:spPr bwMode="auto">
          <a:xfrm>
            <a:off x="3136900" y="4289425"/>
            <a:ext cx="952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39" name="Rectangle 410"/>
          <p:cNvSpPr>
            <a:spLocks noChangeArrowheads="1"/>
          </p:cNvSpPr>
          <p:nvPr/>
        </p:nvSpPr>
        <p:spPr bwMode="auto">
          <a:xfrm>
            <a:off x="3241675" y="4306888"/>
            <a:ext cx="476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0" name="Rectangle 411"/>
          <p:cNvSpPr>
            <a:spLocks noChangeArrowheads="1"/>
          </p:cNvSpPr>
          <p:nvPr/>
        </p:nvSpPr>
        <p:spPr bwMode="auto">
          <a:xfrm>
            <a:off x="3294063" y="4395788"/>
            <a:ext cx="5715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1" name="Freeform 412"/>
          <p:cNvSpPr>
            <a:spLocks/>
          </p:cNvSpPr>
          <p:nvPr/>
        </p:nvSpPr>
        <p:spPr bwMode="auto">
          <a:xfrm>
            <a:off x="1749425" y="4713288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2"/>
                </a:lnTo>
                <a:lnTo>
                  <a:pt x="6" y="283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4" y="283"/>
                </a:lnTo>
                <a:lnTo>
                  <a:pt x="570" y="262"/>
                </a:lnTo>
                <a:lnTo>
                  <a:pt x="570" y="53"/>
                </a:lnTo>
                <a:lnTo>
                  <a:pt x="564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2" name="Rectangle 413"/>
          <p:cNvSpPr>
            <a:spLocks noChangeArrowheads="1"/>
          </p:cNvSpPr>
          <p:nvPr/>
        </p:nvSpPr>
        <p:spPr bwMode="auto">
          <a:xfrm>
            <a:off x="1749425" y="4713288"/>
            <a:ext cx="355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3" name="Rectangle 414"/>
          <p:cNvSpPr>
            <a:spLocks noChangeArrowheads="1"/>
          </p:cNvSpPr>
          <p:nvPr/>
        </p:nvSpPr>
        <p:spPr bwMode="auto">
          <a:xfrm>
            <a:off x="1846263" y="4738688"/>
            <a:ext cx="1095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4" name="Rectangle 415"/>
          <p:cNvSpPr>
            <a:spLocks noChangeArrowheads="1"/>
          </p:cNvSpPr>
          <p:nvPr/>
        </p:nvSpPr>
        <p:spPr bwMode="auto">
          <a:xfrm>
            <a:off x="1954213" y="4800600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5" name="Freeform 416"/>
          <p:cNvSpPr>
            <a:spLocks/>
          </p:cNvSpPr>
          <p:nvPr/>
        </p:nvSpPr>
        <p:spPr bwMode="auto">
          <a:xfrm>
            <a:off x="5614988" y="1814513"/>
            <a:ext cx="360362" cy="200025"/>
          </a:xfrm>
          <a:custGeom>
            <a:avLst/>
            <a:gdLst>
              <a:gd name="T0" fmla="*/ 2147483647 w 567"/>
              <a:gd name="T1" fmla="*/ 0 h 315"/>
              <a:gd name="T2" fmla="*/ 2147483647 w 567"/>
              <a:gd name="T3" fmla="*/ 2147483647 h 315"/>
              <a:gd name="T4" fmla="*/ 2147483647 w 567"/>
              <a:gd name="T5" fmla="*/ 2147483647 h 315"/>
              <a:gd name="T6" fmla="*/ 2147483647 w 567"/>
              <a:gd name="T7" fmla="*/ 2147483647 h 315"/>
              <a:gd name="T8" fmla="*/ 0 w 567"/>
              <a:gd name="T9" fmla="*/ 2147483647 h 315"/>
              <a:gd name="T10" fmla="*/ 0 w 567"/>
              <a:gd name="T11" fmla="*/ 2147483647 h 315"/>
              <a:gd name="T12" fmla="*/ 2147483647 w 567"/>
              <a:gd name="T13" fmla="*/ 2147483647 h 315"/>
              <a:gd name="T14" fmla="*/ 2147483647 w 567"/>
              <a:gd name="T15" fmla="*/ 2147483647 h 315"/>
              <a:gd name="T16" fmla="*/ 2147483647 w 567"/>
              <a:gd name="T17" fmla="*/ 2147483647 h 315"/>
              <a:gd name="T18" fmla="*/ 2147483647 w 567"/>
              <a:gd name="T19" fmla="*/ 2147483647 h 315"/>
              <a:gd name="T20" fmla="*/ 2147483647 w 567"/>
              <a:gd name="T21" fmla="*/ 2147483647 h 315"/>
              <a:gd name="T22" fmla="*/ 2147483647 w 567"/>
              <a:gd name="T23" fmla="*/ 2147483647 h 315"/>
              <a:gd name="T24" fmla="*/ 2147483647 w 567"/>
              <a:gd name="T25" fmla="*/ 2147483647 h 315"/>
              <a:gd name="T26" fmla="*/ 2147483647 w 567"/>
              <a:gd name="T27" fmla="*/ 2147483647 h 315"/>
              <a:gd name="T28" fmla="*/ 2147483647 w 567"/>
              <a:gd name="T29" fmla="*/ 2147483647 h 315"/>
              <a:gd name="T30" fmla="*/ 2147483647 w 567"/>
              <a:gd name="T31" fmla="*/ 2147483647 h 315"/>
              <a:gd name="T32" fmla="*/ 2147483647 w 567"/>
              <a:gd name="T33" fmla="*/ 2147483647 h 315"/>
              <a:gd name="T34" fmla="*/ 2147483647 w 567"/>
              <a:gd name="T35" fmla="*/ 2147483647 h 315"/>
              <a:gd name="T36" fmla="*/ 2147483647 w 567"/>
              <a:gd name="T37" fmla="*/ 2147483647 h 315"/>
              <a:gd name="T38" fmla="*/ 2147483647 w 567"/>
              <a:gd name="T39" fmla="*/ 0 h 315"/>
              <a:gd name="T40" fmla="*/ 2147483647 w 567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7"/>
              <a:gd name="T64" fmla="*/ 0 h 315"/>
              <a:gd name="T65" fmla="*/ 567 w 567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7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0"/>
                </a:lnTo>
                <a:lnTo>
                  <a:pt x="0" y="50"/>
                </a:lnTo>
                <a:lnTo>
                  <a:pt x="0" y="262"/>
                </a:lnTo>
                <a:lnTo>
                  <a:pt x="6" y="282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0" y="300"/>
                </a:lnTo>
                <a:lnTo>
                  <a:pt x="562" y="282"/>
                </a:lnTo>
                <a:lnTo>
                  <a:pt x="567" y="262"/>
                </a:lnTo>
                <a:lnTo>
                  <a:pt x="567" y="50"/>
                </a:lnTo>
                <a:lnTo>
                  <a:pt x="562" y="30"/>
                </a:lnTo>
                <a:lnTo>
                  <a:pt x="550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6" name="Rectangle 417"/>
          <p:cNvSpPr>
            <a:spLocks noChangeArrowheads="1"/>
          </p:cNvSpPr>
          <p:nvPr/>
        </p:nvSpPr>
        <p:spPr bwMode="auto">
          <a:xfrm>
            <a:off x="5614988" y="1814513"/>
            <a:ext cx="3571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7" name="Rectangle 418"/>
          <p:cNvSpPr>
            <a:spLocks noChangeArrowheads="1"/>
          </p:cNvSpPr>
          <p:nvPr/>
        </p:nvSpPr>
        <p:spPr bwMode="auto">
          <a:xfrm>
            <a:off x="5711825" y="1833563"/>
            <a:ext cx="1111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8" name="Rectangle 419"/>
          <p:cNvSpPr>
            <a:spLocks noChangeArrowheads="1"/>
          </p:cNvSpPr>
          <p:nvPr/>
        </p:nvSpPr>
        <p:spPr bwMode="auto">
          <a:xfrm>
            <a:off x="5819775" y="1897063"/>
            <a:ext cx="460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49" name="Freeform 420"/>
          <p:cNvSpPr>
            <a:spLocks/>
          </p:cNvSpPr>
          <p:nvPr/>
        </p:nvSpPr>
        <p:spPr bwMode="auto">
          <a:xfrm>
            <a:off x="6097588" y="2114550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2"/>
                </a:lnTo>
                <a:lnTo>
                  <a:pt x="6" y="283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3"/>
                </a:lnTo>
                <a:lnTo>
                  <a:pt x="570" y="262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0" name="Rectangle 421"/>
          <p:cNvSpPr>
            <a:spLocks noChangeArrowheads="1"/>
          </p:cNvSpPr>
          <p:nvPr/>
        </p:nvSpPr>
        <p:spPr bwMode="auto">
          <a:xfrm>
            <a:off x="6097588" y="2114550"/>
            <a:ext cx="35718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1" name="Rectangle 422"/>
          <p:cNvSpPr>
            <a:spLocks noChangeArrowheads="1"/>
          </p:cNvSpPr>
          <p:nvPr/>
        </p:nvSpPr>
        <p:spPr bwMode="auto">
          <a:xfrm>
            <a:off x="6194425" y="2133600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2" name="Rectangle 423"/>
          <p:cNvSpPr>
            <a:spLocks noChangeArrowheads="1"/>
          </p:cNvSpPr>
          <p:nvPr/>
        </p:nvSpPr>
        <p:spPr bwMode="auto">
          <a:xfrm>
            <a:off x="6303963" y="2195513"/>
            <a:ext cx="444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3" name="Freeform 424"/>
          <p:cNvSpPr>
            <a:spLocks/>
          </p:cNvSpPr>
          <p:nvPr/>
        </p:nvSpPr>
        <p:spPr bwMode="auto">
          <a:xfrm>
            <a:off x="6124575" y="2551113"/>
            <a:ext cx="361950" cy="200025"/>
          </a:xfrm>
          <a:custGeom>
            <a:avLst/>
            <a:gdLst>
              <a:gd name="T0" fmla="*/ 2147483647 w 570"/>
              <a:gd name="T1" fmla="*/ 0 h 316"/>
              <a:gd name="T2" fmla="*/ 2147483647 w 570"/>
              <a:gd name="T3" fmla="*/ 2147483647 h 316"/>
              <a:gd name="T4" fmla="*/ 2147483647 w 570"/>
              <a:gd name="T5" fmla="*/ 2147483647 h 316"/>
              <a:gd name="T6" fmla="*/ 2147483647 w 570"/>
              <a:gd name="T7" fmla="*/ 2147483647 h 316"/>
              <a:gd name="T8" fmla="*/ 0 w 570"/>
              <a:gd name="T9" fmla="*/ 2147483647 h 316"/>
              <a:gd name="T10" fmla="*/ 0 w 570"/>
              <a:gd name="T11" fmla="*/ 2147483647 h 316"/>
              <a:gd name="T12" fmla="*/ 2147483647 w 570"/>
              <a:gd name="T13" fmla="*/ 2147483647 h 316"/>
              <a:gd name="T14" fmla="*/ 2147483647 w 570"/>
              <a:gd name="T15" fmla="*/ 2147483647 h 316"/>
              <a:gd name="T16" fmla="*/ 2147483647 w 570"/>
              <a:gd name="T17" fmla="*/ 2147483647 h 316"/>
              <a:gd name="T18" fmla="*/ 2147483647 w 570"/>
              <a:gd name="T19" fmla="*/ 2147483647 h 316"/>
              <a:gd name="T20" fmla="*/ 2147483647 w 570"/>
              <a:gd name="T21" fmla="*/ 2147483647 h 316"/>
              <a:gd name="T22" fmla="*/ 2147483647 w 570"/>
              <a:gd name="T23" fmla="*/ 2147483647 h 316"/>
              <a:gd name="T24" fmla="*/ 2147483647 w 570"/>
              <a:gd name="T25" fmla="*/ 2147483647 h 316"/>
              <a:gd name="T26" fmla="*/ 2147483647 w 570"/>
              <a:gd name="T27" fmla="*/ 2147483647 h 316"/>
              <a:gd name="T28" fmla="*/ 2147483647 w 570"/>
              <a:gd name="T29" fmla="*/ 2147483647 h 316"/>
              <a:gd name="T30" fmla="*/ 2147483647 w 570"/>
              <a:gd name="T31" fmla="*/ 2147483647 h 316"/>
              <a:gd name="T32" fmla="*/ 2147483647 w 570"/>
              <a:gd name="T33" fmla="*/ 2147483647 h 316"/>
              <a:gd name="T34" fmla="*/ 2147483647 w 570"/>
              <a:gd name="T35" fmla="*/ 2147483647 h 316"/>
              <a:gd name="T36" fmla="*/ 2147483647 w 570"/>
              <a:gd name="T37" fmla="*/ 2147483647 h 316"/>
              <a:gd name="T38" fmla="*/ 2147483647 w 570"/>
              <a:gd name="T39" fmla="*/ 0 h 316"/>
              <a:gd name="T40" fmla="*/ 2147483647 w 570"/>
              <a:gd name="T41" fmla="*/ 0 h 3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6"/>
              <a:gd name="T65" fmla="*/ 570 w 570"/>
              <a:gd name="T66" fmla="*/ 316 h 3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6">
                <a:moveTo>
                  <a:pt x="59" y="0"/>
                </a:moveTo>
                <a:lnTo>
                  <a:pt x="37" y="6"/>
                </a:lnTo>
                <a:lnTo>
                  <a:pt x="17" y="16"/>
                </a:lnTo>
                <a:lnTo>
                  <a:pt x="5" y="31"/>
                </a:lnTo>
                <a:lnTo>
                  <a:pt x="0" y="51"/>
                </a:lnTo>
                <a:lnTo>
                  <a:pt x="0" y="263"/>
                </a:lnTo>
                <a:lnTo>
                  <a:pt x="5" y="283"/>
                </a:lnTo>
                <a:lnTo>
                  <a:pt x="17" y="300"/>
                </a:lnTo>
                <a:lnTo>
                  <a:pt x="37" y="311"/>
                </a:lnTo>
                <a:lnTo>
                  <a:pt x="59" y="316"/>
                </a:lnTo>
                <a:lnTo>
                  <a:pt x="510" y="316"/>
                </a:lnTo>
                <a:lnTo>
                  <a:pt x="533" y="311"/>
                </a:lnTo>
                <a:lnTo>
                  <a:pt x="553" y="300"/>
                </a:lnTo>
                <a:lnTo>
                  <a:pt x="564" y="283"/>
                </a:lnTo>
                <a:lnTo>
                  <a:pt x="570" y="263"/>
                </a:lnTo>
                <a:lnTo>
                  <a:pt x="570" y="51"/>
                </a:lnTo>
                <a:lnTo>
                  <a:pt x="564" y="31"/>
                </a:lnTo>
                <a:lnTo>
                  <a:pt x="553" y="16"/>
                </a:lnTo>
                <a:lnTo>
                  <a:pt x="533" y="6"/>
                </a:lnTo>
                <a:lnTo>
                  <a:pt x="510" y="0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4" name="Rectangle 425"/>
          <p:cNvSpPr>
            <a:spLocks noChangeArrowheads="1"/>
          </p:cNvSpPr>
          <p:nvPr/>
        </p:nvSpPr>
        <p:spPr bwMode="auto">
          <a:xfrm>
            <a:off x="6124575" y="2551113"/>
            <a:ext cx="3571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5" name="Rectangle 426"/>
          <p:cNvSpPr>
            <a:spLocks noChangeArrowheads="1"/>
          </p:cNvSpPr>
          <p:nvPr/>
        </p:nvSpPr>
        <p:spPr bwMode="auto">
          <a:xfrm>
            <a:off x="6223000" y="2570163"/>
            <a:ext cx="1095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6" name="Rectangle 427"/>
          <p:cNvSpPr>
            <a:spLocks noChangeArrowheads="1"/>
          </p:cNvSpPr>
          <p:nvPr/>
        </p:nvSpPr>
        <p:spPr bwMode="auto">
          <a:xfrm>
            <a:off x="6330950" y="2633663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7" name="Freeform 428"/>
          <p:cNvSpPr>
            <a:spLocks/>
          </p:cNvSpPr>
          <p:nvPr/>
        </p:nvSpPr>
        <p:spPr bwMode="auto">
          <a:xfrm>
            <a:off x="1679575" y="2168525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2"/>
                </a:lnTo>
                <a:lnTo>
                  <a:pt x="6" y="282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2"/>
                </a:lnTo>
                <a:lnTo>
                  <a:pt x="570" y="262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8" name="Rectangle 429"/>
          <p:cNvSpPr>
            <a:spLocks noChangeArrowheads="1"/>
          </p:cNvSpPr>
          <p:nvPr/>
        </p:nvSpPr>
        <p:spPr bwMode="auto">
          <a:xfrm>
            <a:off x="1679575" y="2168525"/>
            <a:ext cx="3587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59" name="Rectangle 430"/>
          <p:cNvSpPr>
            <a:spLocks noChangeArrowheads="1"/>
          </p:cNvSpPr>
          <p:nvPr/>
        </p:nvSpPr>
        <p:spPr bwMode="auto">
          <a:xfrm>
            <a:off x="1779588" y="2192338"/>
            <a:ext cx="1095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0" name="Rectangle 431"/>
          <p:cNvSpPr>
            <a:spLocks noChangeArrowheads="1"/>
          </p:cNvSpPr>
          <p:nvPr/>
        </p:nvSpPr>
        <p:spPr bwMode="auto">
          <a:xfrm>
            <a:off x="1887538" y="2255838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1" name="Freeform 432"/>
          <p:cNvSpPr>
            <a:spLocks/>
          </p:cNvSpPr>
          <p:nvPr/>
        </p:nvSpPr>
        <p:spPr bwMode="auto">
          <a:xfrm>
            <a:off x="1608138" y="2400300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4"/>
                </a:lnTo>
                <a:lnTo>
                  <a:pt x="6" y="285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5"/>
                </a:lnTo>
                <a:lnTo>
                  <a:pt x="570" y="264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2" name="Rectangle 433"/>
          <p:cNvSpPr>
            <a:spLocks noChangeArrowheads="1"/>
          </p:cNvSpPr>
          <p:nvPr/>
        </p:nvSpPr>
        <p:spPr bwMode="auto">
          <a:xfrm>
            <a:off x="1679575" y="2424113"/>
            <a:ext cx="358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3" name="Rectangle 434"/>
          <p:cNvSpPr>
            <a:spLocks noChangeArrowheads="1"/>
          </p:cNvSpPr>
          <p:nvPr/>
        </p:nvSpPr>
        <p:spPr bwMode="auto">
          <a:xfrm>
            <a:off x="1779588" y="2449513"/>
            <a:ext cx="1095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4" name="Rectangle 435"/>
          <p:cNvSpPr>
            <a:spLocks noChangeArrowheads="1"/>
          </p:cNvSpPr>
          <p:nvPr/>
        </p:nvSpPr>
        <p:spPr bwMode="auto">
          <a:xfrm>
            <a:off x="1887538" y="2511425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5" name="Freeform 436"/>
          <p:cNvSpPr>
            <a:spLocks/>
          </p:cNvSpPr>
          <p:nvPr/>
        </p:nvSpPr>
        <p:spPr bwMode="auto">
          <a:xfrm>
            <a:off x="1679575" y="2678113"/>
            <a:ext cx="361950" cy="201612"/>
          </a:xfrm>
          <a:custGeom>
            <a:avLst/>
            <a:gdLst>
              <a:gd name="T0" fmla="*/ 2147483647 w 570"/>
              <a:gd name="T1" fmla="*/ 0 h 317"/>
              <a:gd name="T2" fmla="*/ 2147483647 w 570"/>
              <a:gd name="T3" fmla="*/ 2147483647 h 317"/>
              <a:gd name="T4" fmla="*/ 2147483647 w 570"/>
              <a:gd name="T5" fmla="*/ 2147483647 h 317"/>
              <a:gd name="T6" fmla="*/ 2147483647 w 570"/>
              <a:gd name="T7" fmla="*/ 2147483647 h 317"/>
              <a:gd name="T8" fmla="*/ 0 w 570"/>
              <a:gd name="T9" fmla="*/ 2147483647 h 317"/>
              <a:gd name="T10" fmla="*/ 0 w 570"/>
              <a:gd name="T11" fmla="*/ 2147483647 h 317"/>
              <a:gd name="T12" fmla="*/ 2147483647 w 570"/>
              <a:gd name="T13" fmla="*/ 2147483647 h 317"/>
              <a:gd name="T14" fmla="*/ 2147483647 w 570"/>
              <a:gd name="T15" fmla="*/ 2147483647 h 317"/>
              <a:gd name="T16" fmla="*/ 2147483647 w 570"/>
              <a:gd name="T17" fmla="*/ 2147483647 h 317"/>
              <a:gd name="T18" fmla="*/ 2147483647 w 570"/>
              <a:gd name="T19" fmla="*/ 2147483647 h 317"/>
              <a:gd name="T20" fmla="*/ 2147483647 w 570"/>
              <a:gd name="T21" fmla="*/ 2147483647 h 317"/>
              <a:gd name="T22" fmla="*/ 2147483647 w 570"/>
              <a:gd name="T23" fmla="*/ 2147483647 h 317"/>
              <a:gd name="T24" fmla="*/ 2147483647 w 570"/>
              <a:gd name="T25" fmla="*/ 2147483647 h 317"/>
              <a:gd name="T26" fmla="*/ 2147483647 w 570"/>
              <a:gd name="T27" fmla="*/ 2147483647 h 317"/>
              <a:gd name="T28" fmla="*/ 2147483647 w 570"/>
              <a:gd name="T29" fmla="*/ 2147483647 h 317"/>
              <a:gd name="T30" fmla="*/ 2147483647 w 570"/>
              <a:gd name="T31" fmla="*/ 2147483647 h 317"/>
              <a:gd name="T32" fmla="*/ 2147483647 w 570"/>
              <a:gd name="T33" fmla="*/ 2147483647 h 317"/>
              <a:gd name="T34" fmla="*/ 2147483647 w 570"/>
              <a:gd name="T35" fmla="*/ 2147483647 h 317"/>
              <a:gd name="T36" fmla="*/ 2147483647 w 570"/>
              <a:gd name="T37" fmla="*/ 2147483647 h 317"/>
              <a:gd name="T38" fmla="*/ 2147483647 w 570"/>
              <a:gd name="T39" fmla="*/ 0 h 317"/>
              <a:gd name="T40" fmla="*/ 2147483647 w 570"/>
              <a:gd name="T41" fmla="*/ 0 h 3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7"/>
              <a:gd name="T65" fmla="*/ 570 w 570"/>
              <a:gd name="T66" fmla="*/ 317 h 3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7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2"/>
                </a:lnTo>
                <a:lnTo>
                  <a:pt x="0" y="53"/>
                </a:lnTo>
                <a:lnTo>
                  <a:pt x="0" y="264"/>
                </a:lnTo>
                <a:lnTo>
                  <a:pt x="6" y="284"/>
                </a:lnTo>
                <a:lnTo>
                  <a:pt x="17" y="302"/>
                </a:lnTo>
                <a:lnTo>
                  <a:pt x="37" y="312"/>
                </a:lnTo>
                <a:lnTo>
                  <a:pt x="60" y="317"/>
                </a:lnTo>
                <a:lnTo>
                  <a:pt x="511" y="317"/>
                </a:lnTo>
                <a:lnTo>
                  <a:pt x="533" y="312"/>
                </a:lnTo>
                <a:lnTo>
                  <a:pt x="553" y="302"/>
                </a:lnTo>
                <a:lnTo>
                  <a:pt x="565" y="284"/>
                </a:lnTo>
                <a:lnTo>
                  <a:pt x="570" y="264"/>
                </a:lnTo>
                <a:lnTo>
                  <a:pt x="570" y="53"/>
                </a:lnTo>
                <a:lnTo>
                  <a:pt x="565" y="32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6" name="Rectangle 437"/>
          <p:cNvSpPr>
            <a:spLocks noChangeArrowheads="1"/>
          </p:cNvSpPr>
          <p:nvPr/>
        </p:nvSpPr>
        <p:spPr bwMode="auto">
          <a:xfrm>
            <a:off x="1679575" y="2678113"/>
            <a:ext cx="358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7" name="Rectangle 438"/>
          <p:cNvSpPr>
            <a:spLocks noChangeArrowheads="1"/>
          </p:cNvSpPr>
          <p:nvPr/>
        </p:nvSpPr>
        <p:spPr bwMode="auto">
          <a:xfrm>
            <a:off x="1779588" y="2701925"/>
            <a:ext cx="1095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8" name="Rectangle 439"/>
          <p:cNvSpPr>
            <a:spLocks noChangeArrowheads="1"/>
          </p:cNvSpPr>
          <p:nvPr/>
        </p:nvSpPr>
        <p:spPr bwMode="auto">
          <a:xfrm>
            <a:off x="1887538" y="2763838"/>
            <a:ext cx="444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69" name="Freeform 440"/>
          <p:cNvSpPr>
            <a:spLocks/>
          </p:cNvSpPr>
          <p:nvPr/>
        </p:nvSpPr>
        <p:spPr bwMode="auto">
          <a:xfrm>
            <a:off x="7064375" y="3314700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0"/>
                </a:lnTo>
                <a:lnTo>
                  <a:pt x="0" y="50"/>
                </a:lnTo>
                <a:lnTo>
                  <a:pt x="0" y="262"/>
                </a:lnTo>
                <a:lnTo>
                  <a:pt x="6" y="282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2"/>
                </a:lnTo>
                <a:lnTo>
                  <a:pt x="570" y="262"/>
                </a:lnTo>
                <a:lnTo>
                  <a:pt x="570" y="50"/>
                </a:lnTo>
                <a:lnTo>
                  <a:pt x="565" y="30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0" name="Rectangle 441"/>
          <p:cNvSpPr>
            <a:spLocks noChangeArrowheads="1"/>
          </p:cNvSpPr>
          <p:nvPr/>
        </p:nvSpPr>
        <p:spPr bwMode="auto">
          <a:xfrm>
            <a:off x="7064375" y="3314700"/>
            <a:ext cx="3571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1" name="Rectangle 442"/>
          <p:cNvSpPr>
            <a:spLocks noChangeArrowheads="1"/>
          </p:cNvSpPr>
          <p:nvPr/>
        </p:nvSpPr>
        <p:spPr bwMode="auto">
          <a:xfrm>
            <a:off x="7138988" y="3333750"/>
            <a:ext cx="1095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2" name="Rectangle 443"/>
          <p:cNvSpPr>
            <a:spLocks noChangeArrowheads="1"/>
          </p:cNvSpPr>
          <p:nvPr/>
        </p:nvSpPr>
        <p:spPr bwMode="auto">
          <a:xfrm>
            <a:off x="7246938" y="3397250"/>
            <a:ext cx="904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11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3" name="Freeform 444"/>
          <p:cNvSpPr>
            <a:spLocks/>
          </p:cNvSpPr>
          <p:nvPr/>
        </p:nvSpPr>
        <p:spPr bwMode="auto">
          <a:xfrm>
            <a:off x="7064375" y="3014663"/>
            <a:ext cx="361950" cy="201612"/>
          </a:xfrm>
          <a:custGeom>
            <a:avLst/>
            <a:gdLst>
              <a:gd name="T0" fmla="*/ 2147483647 w 570"/>
              <a:gd name="T1" fmla="*/ 0 h 318"/>
              <a:gd name="T2" fmla="*/ 2147483647 w 570"/>
              <a:gd name="T3" fmla="*/ 2147483647 h 318"/>
              <a:gd name="T4" fmla="*/ 2147483647 w 570"/>
              <a:gd name="T5" fmla="*/ 2147483647 h 318"/>
              <a:gd name="T6" fmla="*/ 2147483647 w 570"/>
              <a:gd name="T7" fmla="*/ 2147483647 h 318"/>
              <a:gd name="T8" fmla="*/ 0 w 570"/>
              <a:gd name="T9" fmla="*/ 2147483647 h 318"/>
              <a:gd name="T10" fmla="*/ 0 w 570"/>
              <a:gd name="T11" fmla="*/ 2147483647 h 318"/>
              <a:gd name="T12" fmla="*/ 2147483647 w 570"/>
              <a:gd name="T13" fmla="*/ 2147483647 h 318"/>
              <a:gd name="T14" fmla="*/ 2147483647 w 570"/>
              <a:gd name="T15" fmla="*/ 2147483647 h 318"/>
              <a:gd name="T16" fmla="*/ 2147483647 w 570"/>
              <a:gd name="T17" fmla="*/ 2147483647 h 318"/>
              <a:gd name="T18" fmla="*/ 2147483647 w 570"/>
              <a:gd name="T19" fmla="*/ 2147483647 h 318"/>
              <a:gd name="T20" fmla="*/ 2147483647 w 570"/>
              <a:gd name="T21" fmla="*/ 2147483647 h 318"/>
              <a:gd name="T22" fmla="*/ 2147483647 w 570"/>
              <a:gd name="T23" fmla="*/ 2147483647 h 318"/>
              <a:gd name="T24" fmla="*/ 2147483647 w 570"/>
              <a:gd name="T25" fmla="*/ 2147483647 h 318"/>
              <a:gd name="T26" fmla="*/ 2147483647 w 570"/>
              <a:gd name="T27" fmla="*/ 2147483647 h 318"/>
              <a:gd name="T28" fmla="*/ 2147483647 w 570"/>
              <a:gd name="T29" fmla="*/ 2147483647 h 318"/>
              <a:gd name="T30" fmla="*/ 2147483647 w 570"/>
              <a:gd name="T31" fmla="*/ 2147483647 h 318"/>
              <a:gd name="T32" fmla="*/ 2147483647 w 570"/>
              <a:gd name="T33" fmla="*/ 2147483647 h 318"/>
              <a:gd name="T34" fmla="*/ 2147483647 w 570"/>
              <a:gd name="T35" fmla="*/ 2147483647 h 318"/>
              <a:gd name="T36" fmla="*/ 2147483647 w 570"/>
              <a:gd name="T37" fmla="*/ 2147483647 h 318"/>
              <a:gd name="T38" fmla="*/ 2147483647 w 570"/>
              <a:gd name="T39" fmla="*/ 0 h 318"/>
              <a:gd name="T40" fmla="*/ 2147483647 w 570"/>
              <a:gd name="T41" fmla="*/ 0 h 3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8"/>
              <a:gd name="T65" fmla="*/ 570 w 570"/>
              <a:gd name="T66" fmla="*/ 318 h 3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8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5"/>
                </a:lnTo>
                <a:lnTo>
                  <a:pt x="6" y="285"/>
                </a:lnTo>
                <a:lnTo>
                  <a:pt x="17" y="303"/>
                </a:lnTo>
                <a:lnTo>
                  <a:pt x="37" y="313"/>
                </a:lnTo>
                <a:lnTo>
                  <a:pt x="60" y="318"/>
                </a:lnTo>
                <a:lnTo>
                  <a:pt x="511" y="318"/>
                </a:lnTo>
                <a:lnTo>
                  <a:pt x="533" y="313"/>
                </a:lnTo>
                <a:lnTo>
                  <a:pt x="553" y="303"/>
                </a:lnTo>
                <a:lnTo>
                  <a:pt x="565" y="285"/>
                </a:lnTo>
                <a:lnTo>
                  <a:pt x="570" y="265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4" name="Rectangle 445"/>
          <p:cNvSpPr>
            <a:spLocks noChangeArrowheads="1"/>
          </p:cNvSpPr>
          <p:nvPr/>
        </p:nvSpPr>
        <p:spPr bwMode="auto">
          <a:xfrm>
            <a:off x="7064375" y="3014663"/>
            <a:ext cx="3571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5" name="Rectangle 446"/>
          <p:cNvSpPr>
            <a:spLocks noChangeArrowheads="1"/>
          </p:cNvSpPr>
          <p:nvPr/>
        </p:nvSpPr>
        <p:spPr bwMode="auto">
          <a:xfrm>
            <a:off x="7138988" y="3033713"/>
            <a:ext cx="1095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6" name="Rectangle 447"/>
          <p:cNvSpPr>
            <a:spLocks noChangeArrowheads="1"/>
          </p:cNvSpPr>
          <p:nvPr/>
        </p:nvSpPr>
        <p:spPr bwMode="auto">
          <a:xfrm>
            <a:off x="7246938" y="3095625"/>
            <a:ext cx="90487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7" name="Freeform 448"/>
          <p:cNvSpPr>
            <a:spLocks/>
          </p:cNvSpPr>
          <p:nvPr/>
        </p:nvSpPr>
        <p:spPr bwMode="auto">
          <a:xfrm>
            <a:off x="2352675" y="3060700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2"/>
                </a:lnTo>
                <a:lnTo>
                  <a:pt x="6" y="282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2"/>
                </a:lnTo>
                <a:lnTo>
                  <a:pt x="570" y="262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8" name="Rectangle 449"/>
          <p:cNvSpPr>
            <a:spLocks noChangeArrowheads="1"/>
          </p:cNvSpPr>
          <p:nvPr/>
        </p:nvSpPr>
        <p:spPr bwMode="auto">
          <a:xfrm>
            <a:off x="2352675" y="3060700"/>
            <a:ext cx="355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79" name="Rectangle 450"/>
          <p:cNvSpPr>
            <a:spLocks noChangeArrowheads="1"/>
          </p:cNvSpPr>
          <p:nvPr/>
        </p:nvSpPr>
        <p:spPr bwMode="auto">
          <a:xfrm>
            <a:off x="2451100" y="3084513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0" name="Rectangle 451"/>
          <p:cNvSpPr>
            <a:spLocks noChangeArrowheads="1"/>
          </p:cNvSpPr>
          <p:nvPr/>
        </p:nvSpPr>
        <p:spPr bwMode="auto">
          <a:xfrm>
            <a:off x="2559050" y="3146425"/>
            <a:ext cx="4445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1" name="Freeform 452"/>
          <p:cNvSpPr>
            <a:spLocks/>
          </p:cNvSpPr>
          <p:nvPr/>
        </p:nvSpPr>
        <p:spPr bwMode="auto">
          <a:xfrm>
            <a:off x="2352675" y="3443288"/>
            <a:ext cx="363538" cy="190500"/>
          </a:xfrm>
          <a:custGeom>
            <a:avLst/>
            <a:gdLst>
              <a:gd name="T0" fmla="*/ 2147483647 w 573"/>
              <a:gd name="T1" fmla="*/ 0 h 300"/>
              <a:gd name="T2" fmla="*/ 2147483647 w 573"/>
              <a:gd name="T3" fmla="*/ 2147483647 h 300"/>
              <a:gd name="T4" fmla="*/ 2147483647 w 573"/>
              <a:gd name="T5" fmla="*/ 2147483647 h 300"/>
              <a:gd name="T6" fmla="*/ 2147483647 w 573"/>
              <a:gd name="T7" fmla="*/ 2147483647 h 300"/>
              <a:gd name="T8" fmla="*/ 0 w 573"/>
              <a:gd name="T9" fmla="*/ 2147483647 h 300"/>
              <a:gd name="T10" fmla="*/ 0 w 573"/>
              <a:gd name="T11" fmla="*/ 2147483647 h 300"/>
              <a:gd name="T12" fmla="*/ 2147483647 w 573"/>
              <a:gd name="T13" fmla="*/ 2147483647 h 300"/>
              <a:gd name="T14" fmla="*/ 2147483647 w 573"/>
              <a:gd name="T15" fmla="*/ 2147483647 h 300"/>
              <a:gd name="T16" fmla="*/ 2147483647 w 573"/>
              <a:gd name="T17" fmla="*/ 2147483647 h 300"/>
              <a:gd name="T18" fmla="*/ 2147483647 w 573"/>
              <a:gd name="T19" fmla="*/ 2147483647 h 300"/>
              <a:gd name="T20" fmla="*/ 2147483647 w 573"/>
              <a:gd name="T21" fmla="*/ 2147483647 h 300"/>
              <a:gd name="T22" fmla="*/ 2147483647 w 573"/>
              <a:gd name="T23" fmla="*/ 2147483647 h 300"/>
              <a:gd name="T24" fmla="*/ 2147483647 w 573"/>
              <a:gd name="T25" fmla="*/ 2147483647 h 300"/>
              <a:gd name="T26" fmla="*/ 2147483647 w 573"/>
              <a:gd name="T27" fmla="*/ 2147483647 h 300"/>
              <a:gd name="T28" fmla="*/ 2147483647 w 573"/>
              <a:gd name="T29" fmla="*/ 2147483647 h 300"/>
              <a:gd name="T30" fmla="*/ 2147483647 w 573"/>
              <a:gd name="T31" fmla="*/ 2147483647 h 300"/>
              <a:gd name="T32" fmla="*/ 2147483647 w 573"/>
              <a:gd name="T33" fmla="*/ 2147483647 h 300"/>
              <a:gd name="T34" fmla="*/ 2147483647 w 573"/>
              <a:gd name="T35" fmla="*/ 2147483647 h 300"/>
              <a:gd name="T36" fmla="*/ 2147483647 w 573"/>
              <a:gd name="T37" fmla="*/ 2147483647 h 300"/>
              <a:gd name="T38" fmla="*/ 2147483647 w 573"/>
              <a:gd name="T39" fmla="*/ 0 h 300"/>
              <a:gd name="T40" fmla="*/ 2147483647 w 573"/>
              <a:gd name="T41" fmla="*/ 0 h 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3"/>
              <a:gd name="T64" fmla="*/ 0 h 300"/>
              <a:gd name="T65" fmla="*/ 573 w 573"/>
              <a:gd name="T66" fmla="*/ 300 h 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3" h="300">
                <a:moveTo>
                  <a:pt x="57" y="0"/>
                </a:moveTo>
                <a:lnTo>
                  <a:pt x="34" y="5"/>
                </a:lnTo>
                <a:lnTo>
                  <a:pt x="17" y="15"/>
                </a:lnTo>
                <a:lnTo>
                  <a:pt x="6" y="30"/>
                </a:lnTo>
                <a:lnTo>
                  <a:pt x="0" y="50"/>
                </a:lnTo>
                <a:lnTo>
                  <a:pt x="0" y="249"/>
                </a:lnTo>
                <a:lnTo>
                  <a:pt x="6" y="269"/>
                </a:lnTo>
                <a:lnTo>
                  <a:pt x="17" y="285"/>
                </a:lnTo>
                <a:lnTo>
                  <a:pt x="34" y="295"/>
                </a:lnTo>
                <a:lnTo>
                  <a:pt x="57" y="300"/>
                </a:lnTo>
                <a:lnTo>
                  <a:pt x="516" y="300"/>
                </a:lnTo>
                <a:lnTo>
                  <a:pt x="539" y="295"/>
                </a:lnTo>
                <a:lnTo>
                  <a:pt x="556" y="285"/>
                </a:lnTo>
                <a:lnTo>
                  <a:pt x="567" y="269"/>
                </a:lnTo>
                <a:lnTo>
                  <a:pt x="573" y="249"/>
                </a:lnTo>
                <a:lnTo>
                  <a:pt x="573" y="50"/>
                </a:lnTo>
                <a:lnTo>
                  <a:pt x="567" y="30"/>
                </a:lnTo>
                <a:lnTo>
                  <a:pt x="556" y="15"/>
                </a:lnTo>
                <a:lnTo>
                  <a:pt x="539" y="5"/>
                </a:lnTo>
                <a:lnTo>
                  <a:pt x="516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2" name="Rectangle 453"/>
          <p:cNvSpPr>
            <a:spLocks noChangeArrowheads="1"/>
          </p:cNvSpPr>
          <p:nvPr/>
        </p:nvSpPr>
        <p:spPr bwMode="auto">
          <a:xfrm>
            <a:off x="2352675" y="3443288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3" name="Rectangle 454"/>
          <p:cNvSpPr>
            <a:spLocks noChangeArrowheads="1"/>
          </p:cNvSpPr>
          <p:nvPr/>
        </p:nvSpPr>
        <p:spPr bwMode="auto">
          <a:xfrm>
            <a:off x="2451100" y="3462338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4" name="Rectangle 455"/>
          <p:cNvSpPr>
            <a:spLocks noChangeArrowheads="1"/>
          </p:cNvSpPr>
          <p:nvPr/>
        </p:nvSpPr>
        <p:spPr bwMode="auto">
          <a:xfrm>
            <a:off x="2559050" y="3524250"/>
            <a:ext cx="4445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5" name="Freeform 456"/>
          <p:cNvSpPr>
            <a:spLocks/>
          </p:cNvSpPr>
          <p:nvPr/>
        </p:nvSpPr>
        <p:spPr bwMode="auto">
          <a:xfrm>
            <a:off x="1679575" y="1914525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5"/>
                </a:lnTo>
                <a:lnTo>
                  <a:pt x="6" y="285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5"/>
                </a:lnTo>
                <a:lnTo>
                  <a:pt x="570" y="265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6" name="Rectangle 457"/>
          <p:cNvSpPr>
            <a:spLocks noChangeArrowheads="1"/>
          </p:cNvSpPr>
          <p:nvPr/>
        </p:nvSpPr>
        <p:spPr bwMode="auto">
          <a:xfrm>
            <a:off x="1679575" y="1914525"/>
            <a:ext cx="358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7" name="Rectangle 458"/>
          <p:cNvSpPr>
            <a:spLocks noChangeArrowheads="1"/>
          </p:cNvSpPr>
          <p:nvPr/>
        </p:nvSpPr>
        <p:spPr bwMode="auto">
          <a:xfrm>
            <a:off x="1779588" y="1933575"/>
            <a:ext cx="1095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8" name="Rectangle 459"/>
          <p:cNvSpPr>
            <a:spLocks noChangeArrowheads="1"/>
          </p:cNvSpPr>
          <p:nvPr/>
        </p:nvSpPr>
        <p:spPr bwMode="auto">
          <a:xfrm>
            <a:off x="1887538" y="1995488"/>
            <a:ext cx="444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89" name="Freeform 460"/>
          <p:cNvSpPr>
            <a:spLocks/>
          </p:cNvSpPr>
          <p:nvPr/>
        </p:nvSpPr>
        <p:spPr bwMode="auto">
          <a:xfrm>
            <a:off x="6124575" y="3886200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59" y="0"/>
                </a:moveTo>
                <a:lnTo>
                  <a:pt x="37" y="5"/>
                </a:lnTo>
                <a:lnTo>
                  <a:pt x="17" y="15"/>
                </a:lnTo>
                <a:lnTo>
                  <a:pt x="5" y="33"/>
                </a:lnTo>
                <a:lnTo>
                  <a:pt x="0" y="53"/>
                </a:lnTo>
                <a:lnTo>
                  <a:pt x="0" y="262"/>
                </a:lnTo>
                <a:lnTo>
                  <a:pt x="5" y="282"/>
                </a:lnTo>
                <a:lnTo>
                  <a:pt x="17" y="300"/>
                </a:lnTo>
                <a:lnTo>
                  <a:pt x="37" y="310"/>
                </a:lnTo>
                <a:lnTo>
                  <a:pt x="59" y="315"/>
                </a:lnTo>
                <a:lnTo>
                  <a:pt x="510" y="315"/>
                </a:lnTo>
                <a:lnTo>
                  <a:pt x="533" y="310"/>
                </a:lnTo>
                <a:lnTo>
                  <a:pt x="553" y="300"/>
                </a:lnTo>
                <a:lnTo>
                  <a:pt x="564" y="282"/>
                </a:lnTo>
                <a:lnTo>
                  <a:pt x="570" y="262"/>
                </a:lnTo>
                <a:lnTo>
                  <a:pt x="570" y="53"/>
                </a:lnTo>
                <a:lnTo>
                  <a:pt x="564" y="33"/>
                </a:lnTo>
                <a:lnTo>
                  <a:pt x="553" y="15"/>
                </a:lnTo>
                <a:lnTo>
                  <a:pt x="533" y="5"/>
                </a:lnTo>
                <a:lnTo>
                  <a:pt x="510" y="0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0" name="Rectangle 461"/>
          <p:cNvSpPr>
            <a:spLocks noChangeArrowheads="1"/>
          </p:cNvSpPr>
          <p:nvPr/>
        </p:nvSpPr>
        <p:spPr bwMode="auto">
          <a:xfrm>
            <a:off x="6124575" y="3886200"/>
            <a:ext cx="3571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1" name="Rectangle 462"/>
          <p:cNvSpPr>
            <a:spLocks noChangeArrowheads="1"/>
          </p:cNvSpPr>
          <p:nvPr/>
        </p:nvSpPr>
        <p:spPr bwMode="auto">
          <a:xfrm>
            <a:off x="6223000" y="3905250"/>
            <a:ext cx="10953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2" name="Rectangle 463"/>
          <p:cNvSpPr>
            <a:spLocks noChangeArrowheads="1"/>
          </p:cNvSpPr>
          <p:nvPr/>
        </p:nvSpPr>
        <p:spPr bwMode="auto">
          <a:xfrm>
            <a:off x="6330950" y="3968750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3" name="Freeform 464"/>
          <p:cNvSpPr>
            <a:spLocks/>
          </p:cNvSpPr>
          <p:nvPr/>
        </p:nvSpPr>
        <p:spPr bwMode="auto">
          <a:xfrm>
            <a:off x="2352675" y="3824288"/>
            <a:ext cx="361950" cy="192087"/>
          </a:xfrm>
          <a:custGeom>
            <a:avLst/>
            <a:gdLst>
              <a:gd name="T0" fmla="*/ 2147483647 w 570"/>
              <a:gd name="T1" fmla="*/ 0 h 302"/>
              <a:gd name="T2" fmla="*/ 2147483647 w 570"/>
              <a:gd name="T3" fmla="*/ 2147483647 h 302"/>
              <a:gd name="T4" fmla="*/ 2147483647 w 570"/>
              <a:gd name="T5" fmla="*/ 2147483647 h 302"/>
              <a:gd name="T6" fmla="*/ 2147483647 w 570"/>
              <a:gd name="T7" fmla="*/ 2147483647 h 302"/>
              <a:gd name="T8" fmla="*/ 0 w 570"/>
              <a:gd name="T9" fmla="*/ 2147483647 h 302"/>
              <a:gd name="T10" fmla="*/ 0 w 570"/>
              <a:gd name="T11" fmla="*/ 2147483647 h 302"/>
              <a:gd name="T12" fmla="*/ 2147483647 w 570"/>
              <a:gd name="T13" fmla="*/ 2147483647 h 302"/>
              <a:gd name="T14" fmla="*/ 2147483647 w 570"/>
              <a:gd name="T15" fmla="*/ 2147483647 h 302"/>
              <a:gd name="T16" fmla="*/ 2147483647 w 570"/>
              <a:gd name="T17" fmla="*/ 2147483647 h 302"/>
              <a:gd name="T18" fmla="*/ 2147483647 w 570"/>
              <a:gd name="T19" fmla="*/ 2147483647 h 302"/>
              <a:gd name="T20" fmla="*/ 2147483647 w 570"/>
              <a:gd name="T21" fmla="*/ 2147483647 h 302"/>
              <a:gd name="T22" fmla="*/ 2147483647 w 570"/>
              <a:gd name="T23" fmla="*/ 2147483647 h 302"/>
              <a:gd name="T24" fmla="*/ 2147483647 w 570"/>
              <a:gd name="T25" fmla="*/ 2147483647 h 302"/>
              <a:gd name="T26" fmla="*/ 2147483647 w 570"/>
              <a:gd name="T27" fmla="*/ 2147483647 h 302"/>
              <a:gd name="T28" fmla="*/ 2147483647 w 570"/>
              <a:gd name="T29" fmla="*/ 2147483647 h 302"/>
              <a:gd name="T30" fmla="*/ 2147483647 w 570"/>
              <a:gd name="T31" fmla="*/ 2147483647 h 302"/>
              <a:gd name="T32" fmla="*/ 2147483647 w 570"/>
              <a:gd name="T33" fmla="*/ 2147483647 h 302"/>
              <a:gd name="T34" fmla="*/ 2147483647 w 570"/>
              <a:gd name="T35" fmla="*/ 2147483647 h 302"/>
              <a:gd name="T36" fmla="*/ 2147483647 w 570"/>
              <a:gd name="T37" fmla="*/ 2147483647 h 302"/>
              <a:gd name="T38" fmla="*/ 2147483647 w 570"/>
              <a:gd name="T39" fmla="*/ 0 h 302"/>
              <a:gd name="T40" fmla="*/ 2147483647 w 570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02"/>
              <a:gd name="T65" fmla="*/ 570 w 570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02">
                <a:moveTo>
                  <a:pt x="57" y="0"/>
                </a:moveTo>
                <a:lnTo>
                  <a:pt x="34" y="5"/>
                </a:lnTo>
                <a:lnTo>
                  <a:pt x="17" y="15"/>
                </a:lnTo>
                <a:lnTo>
                  <a:pt x="6" y="30"/>
                </a:lnTo>
                <a:lnTo>
                  <a:pt x="0" y="50"/>
                </a:lnTo>
                <a:lnTo>
                  <a:pt x="0" y="252"/>
                </a:lnTo>
                <a:lnTo>
                  <a:pt x="6" y="272"/>
                </a:lnTo>
                <a:lnTo>
                  <a:pt x="17" y="287"/>
                </a:lnTo>
                <a:lnTo>
                  <a:pt x="34" y="297"/>
                </a:lnTo>
                <a:lnTo>
                  <a:pt x="57" y="302"/>
                </a:lnTo>
                <a:lnTo>
                  <a:pt x="514" y="302"/>
                </a:lnTo>
                <a:lnTo>
                  <a:pt x="536" y="297"/>
                </a:lnTo>
                <a:lnTo>
                  <a:pt x="553" y="287"/>
                </a:lnTo>
                <a:lnTo>
                  <a:pt x="565" y="272"/>
                </a:lnTo>
                <a:lnTo>
                  <a:pt x="570" y="252"/>
                </a:lnTo>
                <a:lnTo>
                  <a:pt x="570" y="50"/>
                </a:lnTo>
                <a:lnTo>
                  <a:pt x="565" y="30"/>
                </a:lnTo>
                <a:lnTo>
                  <a:pt x="553" y="15"/>
                </a:lnTo>
                <a:lnTo>
                  <a:pt x="536" y="5"/>
                </a:lnTo>
                <a:lnTo>
                  <a:pt x="514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4" name="Rectangle 465"/>
          <p:cNvSpPr>
            <a:spLocks noChangeArrowheads="1"/>
          </p:cNvSpPr>
          <p:nvPr/>
        </p:nvSpPr>
        <p:spPr bwMode="auto">
          <a:xfrm>
            <a:off x="2352675" y="3824288"/>
            <a:ext cx="355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5" name="Rectangle 466"/>
          <p:cNvSpPr>
            <a:spLocks noChangeArrowheads="1"/>
          </p:cNvSpPr>
          <p:nvPr/>
        </p:nvSpPr>
        <p:spPr bwMode="auto">
          <a:xfrm>
            <a:off x="2451100" y="3843338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6" name="Rectangle 467"/>
          <p:cNvSpPr>
            <a:spLocks noChangeArrowheads="1"/>
          </p:cNvSpPr>
          <p:nvPr/>
        </p:nvSpPr>
        <p:spPr bwMode="auto">
          <a:xfrm>
            <a:off x="2559050" y="3905250"/>
            <a:ext cx="4445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7" name="Freeform 468"/>
          <p:cNvSpPr>
            <a:spLocks/>
          </p:cNvSpPr>
          <p:nvPr/>
        </p:nvSpPr>
        <p:spPr bwMode="auto">
          <a:xfrm>
            <a:off x="6097588" y="4313238"/>
            <a:ext cx="361950" cy="203200"/>
          </a:xfrm>
          <a:custGeom>
            <a:avLst/>
            <a:gdLst>
              <a:gd name="T0" fmla="*/ 2147483647 w 570"/>
              <a:gd name="T1" fmla="*/ 0 h 318"/>
              <a:gd name="T2" fmla="*/ 2147483647 w 570"/>
              <a:gd name="T3" fmla="*/ 2147483647 h 318"/>
              <a:gd name="T4" fmla="*/ 2147483647 w 570"/>
              <a:gd name="T5" fmla="*/ 2147483647 h 318"/>
              <a:gd name="T6" fmla="*/ 2147483647 w 570"/>
              <a:gd name="T7" fmla="*/ 2147483647 h 318"/>
              <a:gd name="T8" fmla="*/ 0 w 570"/>
              <a:gd name="T9" fmla="*/ 2147483647 h 318"/>
              <a:gd name="T10" fmla="*/ 0 w 570"/>
              <a:gd name="T11" fmla="*/ 2147483647 h 318"/>
              <a:gd name="T12" fmla="*/ 2147483647 w 570"/>
              <a:gd name="T13" fmla="*/ 2147483647 h 318"/>
              <a:gd name="T14" fmla="*/ 2147483647 w 570"/>
              <a:gd name="T15" fmla="*/ 2147483647 h 318"/>
              <a:gd name="T16" fmla="*/ 2147483647 w 570"/>
              <a:gd name="T17" fmla="*/ 2147483647 h 318"/>
              <a:gd name="T18" fmla="*/ 2147483647 w 570"/>
              <a:gd name="T19" fmla="*/ 2147483647 h 318"/>
              <a:gd name="T20" fmla="*/ 2147483647 w 570"/>
              <a:gd name="T21" fmla="*/ 2147483647 h 318"/>
              <a:gd name="T22" fmla="*/ 2147483647 w 570"/>
              <a:gd name="T23" fmla="*/ 2147483647 h 318"/>
              <a:gd name="T24" fmla="*/ 2147483647 w 570"/>
              <a:gd name="T25" fmla="*/ 2147483647 h 318"/>
              <a:gd name="T26" fmla="*/ 2147483647 w 570"/>
              <a:gd name="T27" fmla="*/ 2147483647 h 318"/>
              <a:gd name="T28" fmla="*/ 2147483647 w 570"/>
              <a:gd name="T29" fmla="*/ 2147483647 h 318"/>
              <a:gd name="T30" fmla="*/ 2147483647 w 570"/>
              <a:gd name="T31" fmla="*/ 2147483647 h 318"/>
              <a:gd name="T32" fmla="*/ 2147483647 w 570"/>
              <a:gd name="T33" fmla="*/ 2147483647 h 318"/>
              <a:gd name="T34" fmla="*/ 2147483647 w 570"/>
              <a:gd name="T35" fmla="*/ 2147483647 h 318"/>
              <a:gd name="T36" fmla="*/ 2147483647 w 570"/>
              <a:gd name="T37" fmla="*/ 2147483647 h 318"/>
              <a:gd name="T38" fmla="*/ 2147483647 w 570"/>
              <a:gd name="T39" fmla="*/ 0 h 318"/>
              <a:gd name="T40" fmla="*/ 2147483647 w 570"/>
              <a:gd name="T41" fmla="*/ 0 h 3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8"/>
              <a:gd name="T65" fmla="*/ 570 w 570"/>
              <a:gd name="T66" fmla="*/ 318 h 3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8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5"/>
                </a:lnTo>
                <a:lnTo>
                  <a:pt x="6" y="285"/>
                </a:lnTo>
                <a:lnTo>
                  <a:pt x="17" y="303"/>
                </a:lnTo>
                <a:lnTo>
                  <a:pt x="37" y="313"/>
                </a:lnTo>
                <a:lnTo>
                  <a:pt x="60" y="318"/>
                </a:lnTo>
                <a:lnTo>
                  <a:pt x="511" y="318"/>
                </a:lnTo>
                <a:lnTo>
                  <a:pt x="533" y="313"/>
                </a:lnTo>
                <a:lnTo>
                  <a:pt x="553" y="303"/>
                </a:lnTo>
                <a:lnTo>
                  <a:pt x="565" y="285"/>
                </a:lnTo>
                <a:lnTo>
                  <a:pt x="570" y="265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8" name="Rectangle 469"/>
          <p:cNvSpPr>
            <a:spLocks noChangeArrowheads="1"/>
          </p:cNvSpPr>
          <p:nvPr/>
        </p:nvSpPr>
        <p:spPr bwMode="auto">
          <a:xfrm>
            <a:off x="6097588" y="4313238"/>
            <a:ext cx="3571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299" name="Rectangle 470"/>
          <p:cNvSpPr>
            <a:spLocks noChangeArrowheads="1"/>
          </p:cNvSpPr>
          <p:nvPr/>
        </p:nvSpPr>
        <p:spPr bwMode="auto">
          <a:xfrm>
            <a:off x="6194425" y="4332288"/>
            <a:ext cx="1111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0" name="Rectangle 471"/>
          <p:cNvSpPr>
            <a:spLocks noChangeArrowheads="1"/>
          </p:cNvSpPr>
          <p:nvPr/>
        </p:nvSpPr>
        <p:spPr bwMode="auto">
          <a:xfrm>
            <a:off x="6303963" y="4395788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1" name="Freeform 472"/>
          <p:cNvSpPr>
            <a:spLocks/>
          </p:cNvSpPr>
          <p:nvPr/>
        </p:nvSpPr>
        <p:spPr bwMode="auto">
          <a:xfrm>
            <a:off x="1749425" y="4076700"/>
            <a:ext cx="361950" cy="192088"/>
          </a:xfrm>
          <a:custGeom>
            <a:avLst/>
            <a:gdLst>
              <a:gd name="T0" fmla="*/ 2147483647 w 570"/>
              <a:gd name="T1" fmla="*/ 0 h 302"/>
              <a:gd name="T2" fmla="*/ 2147483647 w 570"/>
              <a:gd name="T3" fmla="*/ 2147483647 h 302"/>
              <a:gd name="T4" fmla="*/ 2147483647 w 570"/>
              <a:gd name="T5" fmla="*/ 2147483647 h 302"/>
              <a:gd name="T6" fmla="*/ 2147483647 w 570"/>
              <a:gd name="T7" fmla="*/ 2147483647 h 302"/>
              <a:gd name="T8" fmla="*/ 0 w 570"/>
              <a:gd name="T9" fmla="*/ 2147483647 h 302"/>
              <a:gd name="T10" fmla="*/ 0 w 570"/>
              <a:gd name="T11" fmla="*/ 2147483647 h 302"/>
              <a:gd name="T12" fmla="*/ 2147483647 w 570"/>
              <a:gd name="T13" fmla="*/ 2147483647 h 302"/>
              <a:gd name="T14" fmla="*/ 2147483647 w 570"/>
              <a:gd name="T15" fmla="*/ 2147483647 h 302"/>
              <a:gd name="T16" fmla="*/ 2147483647 w 570"/>
              <a:gd name="T17" fmla="*/ 2147483647 h 302"/>
              <a:gd name="T18" fmla="*/ 2147483647 w 570"/>
              <a:gd name="T19" fmla="*/ 2147483647 h 302"/>
              <a:gd name="T20" fmla="*/ 2147483647 w 570"/>
              <a:gd name="T21" fmla="*/ 2147483647 h 302"/>
              <a:gd name="T22" fmla="*/ 2147483647 w 570"/>
              <a:gd name="T23" fmla="*/ 2147483647 h 302"/>
              <a:gd name="T24" fmla="*/ 2147483647 w 570"/>
              <a:gd name="T25" fmla="*/ 2147483647 h 302"/>
              <a:gd name="T26" fmla="*/ 2147483647 w 570"/>
              <a:gd name="T27" fmla="*/ 2147483647 h 302"/>
              <a:gd name="T28" fmla="*/ 2147483647 w 570"/>
              <a:gd name="T29" fmla="*/ 2147483647 h 302"/>
              <a:gd name="T30" fmla="*/ 2147483647 w 570"/>
              <a:gd name="T31" fmla="*/ 2147483647 h 302"/>
              <a:gd name="T32" fmla="*/ 2147483647 w 570"/>
              <a:gd name="T33" fmla="*/ 2147483647 h 302"/>
              <a:gd name="T34" fmla="*/ 2147483647 w 570"/>
              <a:gd name="T35" fmla="*/ 2147483647 h 302"/>
              <a:gd name="T36" fmla="*/ 2147483647 w 570"/>
              <a:gd name="T37" fmla="*/ 2147483647 h 302"/>
              <a:gd name="T38" fmla="*/ 2147483647 w 570"/>
              <a:gd name="T39" fmla="*/ 0 h 302"/>
              <a:gd name="T40" fmla="*/ 2147483647 w 570"/>
              <a:gd name="T41" fmla="*/ 0 h 3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02"/>
              <a:gd name="T65" fmla="*/ 570 w 570"/>
              <a:gd name="T66" fmla="*/ 302 h 3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02">
                <a:moveTo>
                  <a:pt x="57" y="0"/>
                </a:moveTo>
                <a:lnTo>
                  <a:pt x="34" y="5"/>
                </a:lnTo>
                <a:lnTo>
                  <a:pt x="17" y="15"/>
                </a:lnTo>
                <a:lnTo>
                  <a:pt x="6" y="30"/>
                </a:lnTo>
                <a:lnTo>
                  <a:pt x="0" y="50"/>
                </a:lnTo>
                <a:lnTo>
                  <a:pt x="0" y="252"/>
                </a:lnTo>
                <a:lnTo>
                  <a:pt x="6" y="272"/>
                </a:lnTo>
                <a:lnTo>
                  <a:pt x="17" y="287"/>
                </a:lnTo>
                <a:lnTo>
                  <a:pt x="34" y="297"/>
                </a:lnTo>
                <a:lnTo>
                  <a:pt x="57" y="302"/>
                </a:lnTo>
                <a:lnTo>
                  <a:pt x="513" y="302"/>
                </a:lnTo>
                <a:lnTo>
                  <a:pt x="536" y="297"/>
                </a:lnTo>
                <a:lnTo>
                  <a:pt x="553" y="287"/>
                </a:lnTo>
                <a:lnTo>
                  <a:pt x="564" y="272"/>
                </a:lnTo>
                <a:lnTo>
                  <a:pt x="570" y="252"/>
                </a:lnTo>
                <a:lnTo>
                  <a:pt x="570" y="50"/>
                </a:lnTo>
                <a:lnTo>
                  <a:pt x="564" y="30"/>
                </a:lnTo>
                <a:lnTo>
                  <a:pt x="553" y="15"/>
                </a:lnTo>
                <a:lnTo>
                  <a:pt x="536" y="5"/>
                </a:lnTo>
                <a:lnTo>
                  <a:pt x="513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2" name="Rectangle 473"/>
          <p:cNvSpPr>
            <a:spLocks noChangeArrowheads="1"/>
          </p:cNvSpPr>
          <p:nvPr/>
        </p:nvSpPr>
        <p:spPr bwMode="auto">
          <a:xfrm>
            <a:off x="1749425" y="4076700"/>
            <a:ext cx="35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3" name="Rectangle 474"/>
          <p:cNvSpPr>
            <a:spLocks noChangeArrowheads="1"/>
          </p:cNvSpPr>
          <p:nvPr/>
        </p:nvSpPr>
        <p:spPr bwMode="auto">
          <a:xfrm>
            <a:off x="1846263" y="4095750"/>
            <a:ext cx="1095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4" name="Rectangle 475"/>
          <p:cNvSpPr>
            <a:spLocks noChangeArrowheads="1"/>
          </p:cNvSpPr>
          <p:nvPr/>
        </p:nvSpPr>
        <p:spPr bwMode="auto">
          <a:xfrm>
            <a:off x="1954213" y="4159250"/>
            <a:ext cx="444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5" name="Freeform 476"/>
          <p:cNvSpPr>
            <a:spLocks/>
          </p:cNvSpPr>
          <p:nvPr/>
        </p:nvSpPr>
        <p:spPr bwMode="auto">
          <a:xfrm>
            <a:off x="5614988" y="4713288"/>
            <a:ext cx="361950" cy="200025"/>
          </a:xfrm>
          <a:custGeom>
            <a:avLst/>
            <a:gdLst>
              <a:gd name="T0" fmla="*/ 2147483647 w 570"/>
              <a:gd name="T1" fmla="*/ 0 h 315"/>
              <a:gd name="T2" fmla="*/ 2147483647 w 570"/>
              <a:gd name="T3" fmla="*/ 2147483647 h 315"/>
              <a:gd name="T4" fmla="*/ 2147483647 w 570"/>
              <a:gd name="T5" fmla="*/ 2147483647 h 315"/>
              <a:gd name="T6" fmla="*/ 2147483647 w 570"/>
              <a:gd name="T7" fmla="*/ 2147483647 h 315"/>
              <a:gd name="T8" fmla="*/ 0 w 570"/>
              <a:gd name="T9" fmla="*/ 2147483647 h 315"/>
              <a:gd name="T10" fmla="*/ 0 w 570"/>
              <a:gd name="T11" fmla="*/ 2147483647 h 315"/>
              <a:gd name="T12" fmla="*/ 2147483647 w 570"/>
              <a:gd name="T13" fmla="*/ 2147483647 h 315"/>
              <a:gd name="T14" fmla="*/ 2147483647 w 570"/>
              <a:gd name="T15" fmla="*/ 2147483647 h 315"/>
              <a:gd name="T16" fmla="*/ 2147483647 w 570"/>
              <a:gd name="T17" fmla="*/ 2147483647 h 315"/>
              <a:gd name="T18" fmla="*/ 2147483647 w 570"/>
              <a:gd name="T19" fmla="*/ 2147483647 h 315"/>
              <a:gd name="T20" fmla="*/ 2147483647 w 570"/>
              <a:gd name="T21" fmla="*/ 2147483647 h 315"/>
              <a:gd name="T22" fmla="*/ 2147483647 w 570"/>
              <a:gd name="T23" fmla="*/ 2147483647 h 315"/>
              <a:gd name="T24" fmla="*/ 2147483647 w 570"/>
              <a:gd name="T25" fmla="*/ 2147483647 h 315"/>
              <a:gd name="T26" fmla="*/ 2147483647 w 570"/>
              <a:gd name="T27" fmla="*/ 2147483647 h 315"/>
              <a:gd name="T28" fmla="*/ 2147483647 w 570"/>
              <a:gd name="T29" fmla="*/ 2147483647 h 315"/>
              <a:gd name="T30" fmla="*/ 2147483647 w 570"/>
              <a:gd name="T31" fmla="*/ 2147483647 h 315"/>
              <a:gd name="T32" fmla="*/ 2147483647 w 570"/>
              <a:gd name="T33" fmla="*/ 2147483647 h 315"/>
              <a:gd name="T34" fmla="*/ 2147483647 w 570"/>
              <a:gd name="T35" fmla="*/ 2147483647 h 315"/>
              <a:gd name="T36" fmla="*/ 2147483647 w 570"/>
              <a:gd name="T37" fmla="*/ 2147483647 h 315"/>
              <a:gd name="T38" fmla="*/ 2147483647 w 570"/>
              <a:gd name="T39" fmla="*/ 0 h 315"/>
              <a:gd name="T40" fmla="*/ 2147483647 w 570"/>
              <a:gd name="T41" fmla="*/ 0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0"/>
              <a:gd name="T64" fmla="*/ 0 h 315"/>
              <a:gd name="T65" fmla="*/ 570 w 570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0" h="315">
                <a:moveTo>
                  <a:pt x="60" y="0"/>
                </a:moveTo>
                <a:lnTo>
                  <a:pt x="37" y="5"/>
                </a:lnTo>
                <a:lnTo>
                  <a:pt x="17" y="15"/>
                </a:lnTo>
                <a:lnTo>
                  <a:pt x="6" y="33"/>
                </a:lnTo>
                <a:lnTo>
                  <a:pt x="0" y="53"/>
                </a:lnTo>
                <a:lnTo>
                  <a:pt x="0" y="262"/>
                </a:lnTo>
                <a:lnTo>
                  <a:pt x="6" y="283"/>
                </a:lnTo>
                <a:lnTo>
                  <a:pt x="17" y="300"/>
                </a:lnTo>
                <a:lnTo>
                  <a:pt x="37" y="310"/>
                </a:lnTo>
                <a:lnTo>
                  <a:pt x="60" y="315"/>
                </a:lnTo>
                <a:lnTo>
                  <a:pt x="511" y="315"/>
                </a:lnTo>
                <a:lnTo>
                  <a:pt x="533" y="310"/>
                </a:lnTo>
                <a:lnTo>
                  <a:pt x="553" y="300"/>
                </a:lnTo>
                <a:lnTo>
                  <a:pt x="565" y="283"/>
                </a:lnTo>
                <a:lnTo>
                  <a:pt x="570" y="262"/>
                </a:lnTo>
                <a:lnTo>
                  <a:pt x="570" y="53"/>
                </a:lnTo>
                <a:lnTo>
                  <a:pt x="565" y="33"/>
                </a:lnTo>
                <a:lnTo>
                  <a:pt x="553" y="15"/>
                </a:lnTo>
                <a:lnTo>
                  <a:pt x="533" y="5"/>
                </a:lnTo>
                <a:lnTo>
                  <a:pt x="511" y="0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6" name="Rectangle 477"/>
          <p:cNvSpPr>
            <a:spLocks noChangeArrowheads="1"/>
          </p:cNvSpPr>
          <p:nvPr/>
        </p:nvSpPr>
        <p:spPr bwMode="auto">
          <a:xfrm>
            <a:off x="5614988" y="4713288"/>
            <a:ext cx="3571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7" name="Rectangle 478"/>
          <p:cNvSpPr>
            <a:spLocks noChangeArrowheads="1"/>
          </p:cNvSpPr>
          <p:nvPr/>
        </p:nvSpPr>
        <p:spPr bwMode="auto">
          <a:xfrm>
            <a:off x="5711825" y="4733925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94308" name="Rectangle 479"/>
          <p:cNvSpPr>
            <a:spLocks noChangeArrowheads="1"/>
          </p:cNvSpPr>
          <p:nvPr/>
        </p:nvSpPr>
        <p:spPr bwMode="auto">
          <a:xfrm>
            <a:off x="5819775" y="4795838"/>
            <a:ext cx="460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grpSp>
        <p:nvGrpSpPr>
          <p:cNvPr id="2" name="Group 480"/>
          <p:cNvGrpSpPr>
            <a:grpSpLocks/>
          </p:cNvGrpSpPr>
          <p:nvPr/>
        </p:nvGrpSpPr>
        <p:grpSpPr bwMode="auto">
          <a:xfrm>
            <a:off x="1100138" y="1662113"/>
            <a:ext cx="6891337" cy="3246437"/>
            <a:chOff x="3618" y="2643"/>
            <a:chExt cx="10851" cy="5113"/>
          </a:xfrm>
        </p:grpSpPr>
        <p:sp>
          <p:nvSpPr>
            <p:cNvPr id="94314" name="Freeform 481"/>
            <p:cNvSpPr>
              <a:spLocks/>
            </p:cNvSpPr>
            <p:nvPr/>
          </p:nvSpPr>
          <p:spPr bwMode="auto">
            <a:xfrm>
              <a:off x="4683" y="6924"/>
              <a:ext cx="570" cy="302"/>
            </a:xfrm>
            <a:custGeom>
              <a:avLst/>
              <a:gdLst>
                <a:gd name="T0" fmla="*/ 57 w 570"/>
                <a:gd name="T1" fmla="*/ 0 h 302"/>
                <a:gd name="T2" fmla="*/ 34 w 570"/>
                <a:gd name="T3" fmla="*/ 5 h 302"/>
                <a:gd name="T4" fmla="*/ 17 w 570"/>
                <a:gd name="T5" fmla="*/ 15 h 302"/>
                <a:gd name="T6" fmla="*/ 6 w 570"/>
                <a:gd name="T7" fmla="*/ 30 h 302"/>
                <a:gd name="T8" fmla="*/ 0 w 570"/>
                <a:gd name="T9" fmla="*/ 50 h 302"/>
                <a:gd name="T10" fmla="*/ 0 w 570"/>
                <a:gd name="T11" fmla="*/ 252 h 302"/>
                <a:gd name="T12" fmla="*/ 6 w 570"/>
                <a:gd name="T13" fmla="*/ 272 h 302"/>
                <a:gd name="T14" fmla="*/ 17 w 570"/>
                <a:gd name="T15" fmla="*/ 287 h 302"/>
                <a:gd name="T16" fmla="*/ 34 w 570"/>
                <a:gd name="T17" fmla="*/ 297 h 302"/>
                <a:gd name="T18" fmla="*/ 57 w 570"/>
                <a:gd name="T19" fmla="*/ 302 h 302"/>
                <a:gd name="T20" fmla="*/ 513 w 570"/>
                <a:gd name="T21" fmla="*/ 302 h 302"/>
                <a:gd name="T22" fmla="*/ 536 w 570"/>
                <a:gd name="T23" fmla="*/ 297 h 302"/>
                <a:gd name="T24" fmla="*/ 553 w 570"/>
                <a:gd name="T25" fmla="*/ 287 h 302"/>
                <a:gd name="T26" fmla="*/ 564 w 570"/>
                <a:gd name="T27" fmla="*/ 272 h 302"/>
                <a:gd name="T28" fmla="*/ 570 w 570"/>
                <a:gd name="T29" fmla="*/ 252 h 302"/>
                <a:gd name="T30" fmla="*/ 570 w 570"/>
                <a:gd name="T31" fmla="*/ 50 h 302"/>
                <a:gd name="T32" fmla="*/ 564 w 570"/>
                <a:gd name="T33" fmla="*/ 30 h 302"/>
                <a:gd name="T34" fmla="*/ 553 w 570"/>
                <a:gd name="T35" fmla="*/ 15 h 302"/>
                <a:gd name="T36" fmla="*/ 536 w 570"/>
                <a:gd name="T37" fmla="*/ 5 h 302"/>
                <a:gd name="T38" fmla="*/ 513 w 570"/>
                <a:gd name="T39" fmla="*/ 0 h 302"/>
                <a:gd name="T40" fmla="*/ 57 w 570"/>
                <a:gd name="T41" fmla="*/ 0 h 3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0"/>
                <a:gd name="T64" fmla="*/ 0 h 302"/>
                <a:gd name="T65" fmla="*/ 570 w 570"/>
                <a:gd name="T66" fmla="*/ 302 h 3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0" h="302">
                  <a:moveTo>
                    <a:pt x="57" y="0"/>
                  </a:moveTo>
                  <a:lnTo>
                    <a:pt x="34" y="5"/>
                  </a:lnTo>
                  <a:lnTo>
                    <a:pt x="17" y="15"/>
                  </a:lnTo>
                  <a:lnTo>
                    <a:pt x="6" y="30"/>
                  </a:lnTo>
                  <a:lnTo>
                    <a:pt x="0" y="50"/>
                  </a:lnTo>
                  <a:lnTo>
                    <a:pt x="0" y="252"/>
                  </a:lnTo>
                  <a:lnTo>
                    <a:pt x="6" y="272"/>
                  </a:lnTo>
                  <a:lnTo>
                    <a:pt x="17" y="287"/>
                  </a:lnTo>
                  <a:lnTo>
                    <a:pt x="34" y="297"/>
                  </a:lnTo>
                  <a:lnTo>
                    <a:pt x="57" y="302"/>
                  </a:lnTo>
                  <a:lnTo>
                    <a:pt x="513" y="302"/>
                  </a:lnTo>
                  <a:lnTo>
                    <a:pt x="536" y="297"/>
                  </a:lnTo>
                  <a:lnTo>
                    <a:pt x="553" y="287"/>
                  </a:lnTo>
                  <a:lnTo>
                    <a:pt x="564" y="272"/>
                  </a:lnTo>
                  <a:lnTo>
                    <a:pt x="570" y="252"/>
                  </a:lnTo>
                  <a:lnTo>
                    <a:pt x="570" y="50"/>
                  </a:lnTo>
                  <a:lnTo>
                    <a:pt x="564" y="30"/>
                  </a:lnTo>
                  <a:lnTo>
                    <a:pt x="553" y="15"/>
                  </a:lnTo>
                  <a:lnTo>
                    <a:pt x="536" y="5"/>
                  </a:lnTo>
                  <a:lnTo>
                    <a:pt x="513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107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94315" name="Rectangle 482"/>
            <p:cNvSpPr>
              <a:spLocks noChangeArrowheads="1"/>
            </p:cNvSpPr>
            <p:nvPr/>
          </p:nvSpPr>
          <p:spPr bwMode="auto">
            <a:xfrm>
              <a:off x="4683" y="6924"/>
              <a:ext cx="56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94316" name="Rectangle 483"/>
            <p:cNvSpPr>
              <a:spLocks noChangeArrowheads="1"/>
            </p:cNvSpPr>
            <p:nvPr/>
          </p:nvSpPr>
          <p:spPr bwMode="auto">
            <a:xfrm>
              <a:off x="4836" y="6954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</a:t>
              </a: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94317" name="Rectangle 484"/>
            <p:cNvSpPr>
              <a:spLocks noChangeArrowheads="1"/>
            </p:cNvSpPr>
            <p:nvPr/>
          </p:nvSpPr>
          <p:spPr bwMode="auto">
            <a:xfrm>
              <a:off x="5006" y="7052"/>
              <a:ext cx="7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6</a:t>
              </a: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485"/>
            <p:cNvGrpSpPr>
              <a:grpSpLocks/>
            </p:cNvGrpSpPr>
            <p:nvPr/>
          </p:nvGrpSpPr>
          <p:grpSpPr bwMode="auto">
            <a:xfrm>
              <a:off x="5253" y="3175"/>
              <a:ext cx="1203" cy="542"/>
              <a:chOff x="5197" y="3196"/>
              <a:chExt cx="1203" cy="542"/>
            </a:xfrm>
          </p:grpSpPr>
          <p:sp>
            <p:nvSpPr>
              <p:cNvPr id="94587" name="Line 486"/>
              <p:cNvSpPr>
                <a:spLocks noChangeShapeType="1"/>
              </p:cNvSpPr>
              <p:nvPr/>
            </p:nvSpPr>
            <p:spPr bwMode="auto">
              <a:xfrm flipH="1" flipV="1">
                <a:off x="5356" y="3269"/>
                <a:ext cx="1044" cy="469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88" name="Freeform 487"/>
              <p:cNvSpPr>
                <a:spLocks/>
              </p:cNvSpPr>
              <p:nvPr/>
            </p:nvSpPr>
            <p:spPr bwMode="auto">
              <a:xfrm>
                <a:off x="5197" y="3196"/>
                <a:ext cx="207" cy="146"/>
              </a:xfrm>
              <a:custGeom>
                <a:avLst/>
                <a:gdLst>
                  <a:gd name="T0" fmla="*/ 207 w 207"/>
                  <a:gd name="T1" fmla="*/ 0 h 146"/>
                  <a:gd name="T2" fmla="*/ 0 w 207"/>
                  <a:gd name="T3" fmla="*/ 0 h 146"/>
                  <a:gd name="T4" fmla="*/ 125 w 207"/>
                  <a:gd name="T5" fmla="*/ 146 h 146"/>
                  <a:gd name="T6" fmla="*/ 207 w 207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46"/>
                  <a:gd name="T14" fmla="*/ 207 w 207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46">
                    <a:moveTo>
                      <a:pt x="207" y="0"/>
                    </a:moveTo>
                    <a:lnTo>
                      <a:pt x="0" y="0"/>
                    </a:lnTo>
                    <a:lnTo>
                      <a:pt x="125" y="14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488"/>
            <p:cNvGrpSpPr>
              <a:grpSpLocks/>
            </p:cNvGrpSpPr>
            <p:nvPr/>
          </p:nvGrpSpPr>
          <p:grpSpPr bwMode="auto">
            <a:xfrm>
              <a:off x="5253" y="3573"/>
              <a:ext cx="1203" cy="164"/>
              <a:chOff x="5197" y="3594"/>
              <a:chExt cx="1203" cy="164"/>
            </a:xfrm>
          </p:grpSpPr>
          <p:sp>
            <p:nvSpPr>
              <p:cNvPr id="94585" name="Line 489"/>
              <p:cNvSpPr>
                <a:spLocks noChangeShapeType="1"/>
              </p:cNvSpPr>
              <p:nvPr/>
            </p:nvSpPr>
            <p:spPr bwMode="auto">
              <a:xfrm flipH="1" flipV="1">
                <a:off x="5376" y="3677"/>
                <a:ext cx="1024" cy="6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86" name="Freeform 490"/>
              <p:cNvSpPr>
                <a:spLocks/>
              </p:cNvSpPr>
              <p:nvPr/>
            </p:nvSpPr>
            <p:spPr bwMode="auto">
              <a:xfrm>
                <a:off x="5197" y="3594"/>
                <a:ext cx="190" cy="164"/>
              </a:xfrm>
              <a:custGeom>
                <a:avLst/>
                <a:gdLst>
                  <a:gd name="T0" fmla="*/ 190 w 190"/>
                  <a:gd name="T1" fmla="*/ 0 h 164"/>
                  <a:gd name="T2" fmla="*/ 0 w 190"/>
                  <a:gd name="T3" fmla="*/ 73 h 164"/>
                  <a:gd name="T4" fmla="*/ 179 w 190"/>
                  <a:gd name="T5" fmla="*/ 164 h 164"/>
                  <a:gd name="T6" fmla="*/ 190 w 190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0"/>
                  <a:gd name="T13" fmla="*/ 0 h 164"/>
                  <a:gd name="T14" fmla="*/ 190 w 190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" h="164">
                    <a:moveTo>
                      <a:pt x="190" y="0"/>
                    </a:moveTo>
                    <a:lnTo>
                      <a:pt x="0" y="73"/>
                    </a:lnTo>
                    <a:lnTo>
                      <a:pt x="179" y="164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91"/>
            <p:cNvGrpSpPr>
              <a:grpSpLocks/>
            </p:cNvGrpSpPr>
            <p:nvPr/>
          </p:nvGrpSpPr>
          <p:grpSpPr bwMode="auto">
            <a:xfrm>
              <a:off x="5253" y="3717"/>
              <a:ext cx="1203" cy="287"/>
              <a:chOff x="5197" y="3738"/>
              <a:chExt cx="1203" cy="287"/>
            </a:xfrm>
          </p:grpSpPr>
          <p:sp>
            <p:nvSpPr>
              <p:cNvPr id="94583" name="Line 492"/>
              <p:cNvSpPr>
                <a:spLocks noChangeShapeType="1"/>
              </p:cNvSpPr>
              <p:nvPr/>
            </p:nvSpPr>
            <p:spPr bwMode="auto">
              <a:xfrm flipH="1">
                <a:off x="5370" y="3738"/>
                <a:ext cx="1030" cy="209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84" name="Freeform 493"/>
              <p:cNvSpPr>
                <a:spLocks/>
              </p:cNvSpPr>
              <p:nvPr/>
            </p:nvSpPr>
            <p:spPr bwMode="auto">
              <a:xfrm>
                <a:off x="5197" y="3867"/>
                <a:ext cx="199" cy="158"/>
              </a:xfrm>
              <a:custGeom>
                <a:avLst/>
                <a:gdLst>
                  <a:gd name="T0" fmla="*/ 159 w 199"/>
                  <a:gd name="T1" fmla="*/ 0 h 158"/>
                  <a:gd name="T2" fmla="*/ 0 w 199"/>
                  <a:gd name="T3" fmla="*/ 115 h 158"/>
                  <a:gd name="T4" fmla="*/ 199 w 199"/>
                  <a:gd name="T5" fmla="*/ 158 h 158"/>
                  <a:gd name="T6" fmla="*/ 159 w 19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158"/>
                  <a:gd name="T14" fmla="*/ 199 w 199"/>
                  <a:gd name="T15" fmla="*/ 158 h 1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158">
                    <a:moveTo>
                      <a:pt x="159" y="0"/>
                    </a:moveTo>
                    <a:lnTo>
                      <a:pt x="0" y="115"/>
                    </a:lnTo>
                    <a:lnTo>
                      <a:pt x="199" y="158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94"/>
            <p:cNvGrpSpPr>
              <a:grpSpLocks/>
            </p:cNvGrpSpPr>
            <p:nvPr/>
          </p:nvGrpSpPr>
          <p:grpSpPr bwMode="auto">
            <a:xfrm>
              <a:off x="5253" y="3717"/>
              <a:ext cx="1203" cy="716"/>
              <a:chOff x="5197" y="3738"/>
              <a:chExt cx="1203" cy="716"/>
            </a:xfrm>
          </p:grpSpPr>
          <p:sp>
            <p:nvSpPr>
              <p:cNvPr id="94581" name="Line 495"/>
              <p:cNvSpPr>
                <a:spLocks noChangeShapeType="1"/>
              </p:cNvSpPr>
              <p:nvPr/>
            </p:nvSpPr>
            <p:spPr bwMode="auto">
              <a:xfrm flipH="1">
                <a:off x="5345" y="3738"/>
                <a:ext cx="1055" cy="630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82" name="Freeform 496"/>
              <p:cNvSpPr>
                <a:spLocks/>
              </p:cNvSpPr>
              <p:nvPr/>
            </p:nvSpPr>
            <p:spPr bwMode="auto">
              <a:xfrm>
                <a:off x="5197" y="4293"/>
                <a:ext cx="204" cy="161"/>
              </a:xfrm>
              <a:custGeom>
                <a:avLst/>
                <a:gdLst>
                  <a:gd name="T0" fmla="*/ 102 w 204"/>
                  <a:gd name="T1" fmla="*/ 0 h 161"/>
                  <a:gd name="T2" fmla="*/ 0 w 204"/>
                  <a:gd name="T3" fmla="*/ 161 h 161"/>
                  <a:gd name="T4" fmla="*/ 204 w 204"/>
                  <a:gd name="T5" fmla="*/ 138 h 161"/>
                  <a:gd name="T6" fmla="*/ 102 w 204"/>
                  <a:gd name="T7" fmla="*/ 0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61"/>
                  <a:gd name="T14" fmla="*/ 204 w 204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61">
                    <a:moveTo>
                      <a:pt x="102" y="0"/>
                    </a:moveTo>
                    <a:lnTo>
                      <a:pt x="0" y="161"/>
                    </a:lnTo>
                    <a:lnTo>
                      <a:pt x="204" y="13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497"/>
            <p:cNvGrpSpPr>
              <a:grpSpLocks/>
            </p:cNvGrpSpPr>
            <p:nvPr/>
          </p:nvGrpSpPr>
          <p:grpSpPr bwMode="auto">
            <a:xfrm>
              <a:off x="6206" y="4907"/>
              <a:ext cx="1180" cy="517"/>
              <a:chOff x="6150" y="4928"/>
              <a:chExt cx="1180" cy="517"/>
            </a:xfrm>
          </p:grpSpPr>
          <p:sp>
            <p:nvSpPr>
              <p:cNvPr id="94579" name="Line 498"/>
              <p:cNvSpPr>
                <a:spLocks noChangeShapeType="1"/>
              </p:cNvSpPr>
              <p:nvPr/>
            </p:nvSpPr>
            <p:spPr bwMode="auto">
              <a:xfrm flipH="1" flipV="1">
                <a:off x="6309" y="5001"/>
                <a:ext cx="1021" cy="444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80" name="Freeform 499"/>
              <p:cNvSpPr>
                <a:spLocks/>
              </p:cNvSpPr>
              <p:nvPr/>
            </p:nvSpPr>
            <p:spPr bwMode="auto">
              <a:xfrm>
                <a:off x="6150" y="4928"/>
                <a:ext cx="207" cy="146"/>
              </a:xfrm>
              <a:custGeom>
                <a:avLst/>
                <a:gdLst>
                  <a:gd name="T0" fmla="*/ 207 w 207"/>
                  <a:gd name="T1" fmla="*/ 0 h 146"/>
                  <a:gd name="T2" fmla="*/ 0 w 207"/>
                  <a:gd name="T3" fmla="*/ 0 h 146"/>
                  <a:gd name="T4" fmla="*/ 125 w 207"/>
                  <a:gd name="T5" fmla="*/ 146 h 146"/>
                  <a:gd name="T6" fmla="*/ 207 w 207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46"/>
                  <a:gd name="T14" fmla="*/ 207 w 207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46">
                    <a:moveTo>
                      <a:pt x="207" y="0"/>
                    </a:moveTo>
                    <a:lnTo>
                      <a:pt x="0" y="0"/>
                    </a:lnTo>
                    <a:lnTo>
                      <a:pt x="125" y="14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500"/>
            <p:cNvGrpSpPr>
              <a:grpSpLocks/>
            </p:cNvGrpSpPr>
            <p:nvPr/>
          </p:nvGrpSpPr>
          <p:grpSpPr bwMode="auto">
            <a:xfrm>
              <a:off x="6206" y="5424"/>
              <a:ext cx="1180" cy="176"/>
              <a:chOff x="6150" y="5445"/>
              <a:chExt cx="1180" cy="176"/>
            </a:xfrm>
          </p:grpSpPr>
          <p:sp>
            <p:nvSpPr>
              <p:cNvPr id="94577" name="Line 501"/>
              <p:cNvSpPr>
                <a:spLocks noChangeShapeType="1"/>
              </p:cNvSpPr>
              <p:nvPr/>
            </p:nvSpPr>
            <p:spPr bwMode="auto">
              <a:xfrm flipH="1">
                <a:off x="6329" y="5445"/>
                <a:ext cx="1001" cy="95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78" name="Freeform 502"/>
              <p:cNvSpPr>
                <a:spLocks/>
              </p:cNvSpPr>
              <p:nvPr/>
            </p:nvSpPr>
            <p:spPr bwMode="auto">
              <a:xfrm>
                <a:off x="6150" y="5457"/>
                <a:ext cx="193" cy="164"/>
              </a:xfrm>
              <a:custGeom>
                <a:avLst/>
                <a:gdLst>
                  <a:gd name="T0" fmla="*/ 173 w 193"/>
                  <a:gd name="T1" fmla="*/ 0 h 164"/>
                  <a:gd name="T2" fmla="*/ 0 w 193"/>
                  <a:gd name="T3" fmla="*/ 101 h 164"/>
                  <a:gd name="T4" fmla="*/ 193 w 193"/>
                  <a:gd name="T5" fmla="*/ 164 h 164"/>
                  <a:gd name="T6" fmla="*/ 173 w 193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64"/>
                  <a:gd name="T14" fmla="*/ 193 w 193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64">
                    <a:moveTo>
                      <a:pt x="173" y="0"/>
                    </a:moveTo>
                    <a:lnTo>
                      <a:pt x="0" y="101"/>
                    </a:lnTo>
                    <a:lnTo>
                      <a:pt x="193" y="164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503"/>
            <p:cNvGrpSpPr>
              <a:grpSpLocks/>
            </p:cNvGrpSpPr>
            <p:nvPr/>
          </p:nvGrpSpPr>
          <p:grpSpPr bwMode="auto">
            <a:xfrm>
              <a:off x="6206" y="5424"/>
              <a:ext cx="1180" cy="741"/>
              <a:chOff x="6150" y="5445"/>
              <a:chExt cx="1180" cy="741"/>
            </a:xfrm>
          </p:grpSpPr>
          <p:sp>
            <p:nvSpPr>
              <p:cNvPr id="94575" name="Line 504"/>
              <p:cNvSpPr>
                <a:spLocks noChangeShapeType="1"/>
              </p:cNvSpPr>
              <p:nvPr/>
            </p:nvSpPr>
            <p:spPr bwMode="auto">
              <a:xfrm flipH="1">
                <a:off x="6295" y="5445"/>
                <a:ext cx="1035" cy="650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76" name="Freeform 505"/>
              <p:cNvSpPr>
                <a:spLocks/>
              </p:cNvSpPr>
              <p:nvPr/>
            </p:nvSpPr>
            <p:spPr bwMode="auto">
              <a:xfrm>
                <a:off x="6150" y="6022"/>
                <a:ext cx="201" cy="164"/>
              </a:xfrm>
              <a:custGeom>
                <a:avLst/>
                <a:gdLst>
                  <a:gd name="T0" fmla="*/ 96 w 201"/>
                  <a:gd name="T1" fmla="*/ 0 h 164"/>
                  <a:gd name="T2" fmla="*/ 0 w 201"/>
                  <a:gd name="T3" fmla="*/ 164 h 164"/>
                  <a:gd name="T4" fmla="*/ 201 w 201"/>
                  <a:gd name="T5" fmla="*/ 134 h 164"/>
                  <a:gd name="T6" fmla="*/ 96 w 201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164"/>
                  <a:gd name="T14" fmla="*/ 201 w 201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164">
                    <a:moveTo>
                      <a:pt x="96" y="0"/>
                    </a:moveTo>
                    <a:lnTo>
                      <a:pt x="0" y="164"/>
                    </a:lnTo>
                    <a:lnTo>
                      <a:pt x="201" y="13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506"/>
            <p:cNvGrpSpPr>
              <a:grpSpLocks/>
            </p:cNvGrpSpPr>
            <p:nvPr/>
          </p:nvGrpSpPr>
          <p:grpSpPr bwMode="auto">
            <a:xfrm>
              <a:off x="10551" y="3175"/>
              <a:ext cx="423" cy="844"/>
              <a:chOff x="10495" y="3196"/>
              <a:chExt cx="423" cy="844"/>
            </a:xfrm>
          </p:grpSpPr>
          <p:sp>
            <p:nvSpPr>
              <p:cNvPr id="94573" name="Line 507"/>
              <p:cNvSpPr>
                <a:spLocks noChangeShapeType="1"/>
              </p:cNvSpPr>
              <p:nvPr/>
            </p:nvSpPr>
            <p:spPr bwMode="auto">
              <a:xfrm flipV="1">
                <a:off x="10495" y="3342"/>
                <a:ext cx="337" cy="698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74" name="Freeform 508"/>
              <p:cNvSpPr>
                <a:spLocks/>
              </p:cNvSpPr>
              <p:nvPr/>
            </p:nvSpPr>
            <p:spPr bwMode="auto">
              <a:xfrm>
                <a:off x="10750" y="3196"/>
                <a:ext cx="168" cy="184"/>
              </a:xfrm>
              <a:custGeom>
                <a:avLst/>
                <a:gdLst>
                  <a:gd name="T0" fmla="*/ 168 w 168"/>
                  <a:gd name="T1" fmla="*/ 184 h 184"/>
                  <a:gd name="T2" fmla="*/ 156 w 168"/>
                  <a:gd name="T3" fmla="*/ 0 h 184"/>
                  <a:gd name="T4" fmla="*/ 0 w 168"/>
                  <a:gd name="T5" fmla="*/ 118 h 184"/>
                  <a:gd name="T6" fmla="*/ 168 w 168"/>
                  <a:gd name="T7" fmla="*/ 184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84"/>
                  <a:gd name="T14" fmla="*/ 168 w 168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84">
                    <a:moveTo>
                      <a:pt x="168" y="184"/>
                    </a:moveTo>
                    <a:lnTo>
                      <a:pt x="156" y="0"/>
                    </a:lnTo>
                    <a:lnTo>
                      <a:pt x="0" y="118"/>
                    </a:lnTo>
                    <a:lnTo>
                      <a:pt x="168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509"/>
            <p:cNvGrpSpPr>
              <a:grpSpLocks/>
            </p:cNvGrpSpPr>
            <p:nvPr/>
          </p:nvGrpSpPr>
          <p:grpSpPr bwMode="auto">
            <a:xfrm>
              <a:off x="10551" y="4019"/>
              <a:ext cx="1024" cy="245"/>
              <a:chOff x="10495" y="4040"/>
              <a:chExt cx="1024" cy="245"/>
            </a:xfrm>
          </p:grpSpPr>
          <p:sp>
            <p:nvSpPr>
              <p:cNvPr id="94571" name="Line 510"/>
              <p:cNvSpPr>
                <a:spLocks noChangeShapeType="1"/>
              </p:cNvSpPr>
              <p:nvPr/>
            </p:nvSpPr>
            <p:spPr bwMode="auto">
              <a:xfrm>
                <a:off x="10495" y="4040"/>
                <a:ext cx="851" cy="164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72" name="Freeform 511"/>
              <p:cNvSpPr>
                <a:spLocks/>
              </p:cNvSpPr>
              <p:nvPr/>
            </p:nvSpPr>
            <p:spPr bwMode="auto">
              <a:xfrm>
                <a:off x="11317" y="4126"/>
                <a:ext cx="202" cy="159"/>
              </a:xfrm>
              <a:custGeom>
                <a:avLst/>
                <a:gdLst>
                  <a:gd name="T0" fmla="*/ 0 w 202"/>
                  <a:gd name="T1" fmla="*/ 159 h 159"/>
                  <a:gd name="T2" fmla="*/ 202 w 202"/>
                  <a:gd name="T3" fmla="*/ 114 h 159"/>
                  <a:gd name="T4" fmla="*/ 40 w 202"/>
                  <a:gd name="T5" fmla="*/ 0 h 159"/>
                  <a:gd name="T6" fmla="*/ 0 w 202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2"/>
                  <a:gd name="T13" fmla="*/ 0 h 159"/>
                  <a:gd name="T14" fmla="*/ 202 w 202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2" h="159">
                    <a:moveTo>
                      <a:pt x="0" y="159"/>
                    </a:moveTo>
                    <a:lnTo>
                      <a:pt x="202" y="114"/>
                    </a:lnTo>
                    <a:lnTo>
                      <a:pt x="4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512"/>
            <p:cNvGrpSpPr>
              <a:grpSpLocks/>
            </p:cNvGrpSpPr>
            <p:nvPr/>
          </p:nvGrpSpPr>
          <p:grpSpPr bwMode="auto">
            <a:xfrm>
              <a:off x="10551" y="3490"/>
              <a:ext cx="981" cy="529"/>
              <a:chOff x="10495" y="3511"/>
              <a:chExt cx="981" cy="529"/>
            </a:xfrm>
          </p:grpSpPr>
          <p:sp>
            <p:nvSpPr>
              <p:cNvPr id="94569" name="Line 513"/>
              <p:cNvSpPr>
                <a:spLocks noChangeShapeType="1"/>
              </p:cNvSpPr>
              <p:nvPr/>
            </p:nvSpPr>
            <p:spPr bwMode="auto">
              <a:xfrm flipV="1">
                <a:off x="10495" y="3592"/>
                <a:ext cx="828" cy="448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70" name="Freeform 514"/>
              <p:cNvSpPr>
                <a:spLocks/>
              </p:cNvSpPr>
              <p:nvPr/>
            </p:nvSpPr>
            <p:spPr bwMode="auto">
              <a:xfrm>
                <a:off x="11272" y="3511"/>
                <a:ext cx="204" cy="156"/>
              </a:xfrm>
              <a:custGeom>
                <a:avLst/>
                <a:gdLst>
                  <a:gd name="T0" fmla="*/ 96 w 204"/>
                  <a:gd name="T1" fmla="*/ 156 h 156"/>
                  <a:gd name="T2" fmla="*/ 204 w 204"/>
                  <a:gd name="T3" fmla="*/ 0 h 156"/>
                  <a:gd name="T4" fmla="*/ 0 w 204"/>
                  <a:gd name="T5" fmla="*/ 15 h 156"/>
                  <a:gd name="T6" fmla="*/ 96 w 20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56"/>
                  <a:gd name="T14" fmla="*/ 204 w 20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56">
                    <a:moveTo>
                      <a:pt x="96" y="156"/>
                    </a:moveTo>
                    <a:lnTo>
                      <a:pt x="204" y="0"/>
                    </a:lnTo>
                    <a:lnTo>
                      <a:pt x="0" y="15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515"/>
            <p:cNvGrpSpPr>
              <a:grpSpLocks/>
            </p:cNvGrpSpPr>
            <p:nvPr/>
          </p:nvGrpSpPr>
          <p:grpSpPr bwMode="auto">
            <a:xfrm>
              <a:off x="5253" y="6596"/>
              <a:ext cx="1387" cy="328"/>
              <a:chOff x="5197" y="6617"/>
              <a:chExt cx="1387" cy="328"/>
            </a:xfrm>
          </p:grpSpPr>
          <p:sp>
            <p:nvSpPr>
              <p:cNvPr id="94567" name="Line 516"/>
              <p:cNvSpPr>
                <a:spLocks noChangeShapeType="1"/>
              </p:cNvSpPr>
              <p:nvPr/>
            </p:nvSpPr>
            <p:spPr bwMode="auto">
              <a:xfrm flipH="1" flipV="1">
                <a:off x="5370" y="6698"/>
                <a:ext cx="1214" cy="247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68" name="Freeform 517"/>
              <p:cNvSpPr>
                <a:spLocks/>
              </p:cNvSpPr>
              <p:nvPr/>
            </p:nvSpPr>
            <p:spPr bwMode="auto">
              <a:xfrm>
                <a:off x="5197" y="6617"/>
                <a:ext cx="201" cy="159"/>
              </a:xfrm>
              <a:custGeom>
                <a:avLst/>
                <a:gdLst>
                  <a:gd name="T0" fmla="*/ 201 w 201"/>
                  <a:gd name="T1" fmla="*/ 0 h 159"/>
                  <a:gd name="T2" fmla="*/ 0 w 201"/>
                  <a:gd name="T3" fmla="*/ 43 h 159"/>
                  <a:gd name="T4" fmla="*/ 159 w 201"/>
                  <a:gd name="T5" fmla="*/ 159 h 159"/>
                  <a:gd name="T6" fmla="*/ 201 w 201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159"/>
                  <a:gd name="T14" fmla="*/ 201 w 201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159">
                    <a:moveTo>
                      <a:pt x="201" y="0"/>
                    </a:moveTo>
                    <a:lnTo>
                      <a:pt x="0" y="43"/>
                    </a:lnTo>
                    <a:lnTo>
                      <a:pt x="159" y="15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518"/>
            <p:cNvGrpSpPr>
              <a:grpSpLocks/>
            </p:cNvGrpSpPr>
            <p:nvPr/>
          </p:nvGrpSpPr>
          <p:grpSpPr bwMode="auto">
            <a:xfrm>
              <a:off x="5253" y="6924"/>
              <a:ext cx="1387" cy="242"/>
              <a:chOff x="5197" y="6945"/>
              <a:chExt cx="1387" cy="242"/>
            </a:xfrm>
          </p:grpSpPr>
          <p:sp>
            <p:nvSpPr>
              <p:cNvPr id="94565" name="Line 519"/>
              <p:cNvSpPr>
                <a:spLocks noChangeShapeType="1"/>
              </p:cNvSpPr>
              <p:nvPr/>
            </p:nvSpPr>
            <p:spPr bwMode="auto">
              <a:xfrm flipH="1">
                <a:off x="5373" y="6945"/>
                <a:ext cx="1211" cy="16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66" name="Freeform 520"/>
              <p:cNvSpPr>
                <a:spLocks/>
              </p:cNvSpPr>
              <p:nvPr/>
            </p:nvSpPr>
            <p:spPr bwMode="auto">
              <a:xfrm>
                <a:off x="5197" y="7023"/>
                <a:ext cx="196" cy="164"/>
              </a:xfrm>
              <a:custGeom>
                <a:avLst/>
                <a:gdLst>
                  <a:gd name="T0" fmla="*/ 167 w 196"/>
                  <a:gd name="T1" fmla="*/ 0 h 164"/>
                  <a:gd name="T2" fmla="*/ 0 w 196"/>
                  <a:gd name="T3" fmla="*/ 108 h 164"/>
                  <a:gd name="T4" fmla="*/ 196 w 196"/>
                  <a:gd name="T5" fmla="*/ 164 h 164"/>
                  <a:gd name="T6" fmla="*/ 167 w 196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64"/>
                  <a:gd name="T14" fmla="*/ 196 w 196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64">
                    <a:moveTo>
                      <a:pt x="167" y="0"/>
                    </a:moveTo>
                    <a:lnTo>
                      <a:pt x="0" y="108"/>
                    </a:lnTo>
                    <a:lnTo>
                      <a:pt x="196" y="16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521"/>
            <p:cNvGrpSpPr>
              <a:grpSpLocks/>
            </p:cNvGrpSpPr>
            <p:nvPr/>
          </p:nvGrpSpPr>
          <p:grpSpPr bwMode="auto">
            <a:xfrm>
              <a:off x="5253" y="6924"/>
              <a:ext cx="1387" cy="658"/>
              <a:chOff x="5197" y="6945"/>
              <a:chExt cx="1387" cy="658"/>
            </a:xfrm>
          </p:grpSpPr>
          <p:sp>
            <p:nvSpPr>
              <p:cNvPr id="94563" name="Line 522"/>
              <p:cNvSpPr>
                <a:spLocks noChangeShapeType="1"/>
              </p:cNvSpPr>
              <p:nvPr/>
            </p:nvSpPr>
            <p:spPr bwMode="auto">
              <a:xfrm flipH="1">
                <a:off x="5353" y="6945"/>
                <a:ext cx="1231" cy="584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64" name="Freeform 523"/>
              <p:cNvSpPr>
                <a:spLocks/>
              </p:cNvSpPr>
              <p:nvPr/>
            </p:nvSpPr>
            <p:spPr bwMode="auto">
              <a:xfrm>
                <a:off x="5197" y="7451"/>
                <a:ext cx="204" cy="152"/>
              </a:xfrm>
              <a:custGeom>
                <a:avLst/>
                <a:gdLst>
                  <a:gd name="T0" fmla="*/ 116 w 204"/>
                  <a:gd name="T1" fmla="*/ 0 h 152"/>
                  <a:gd name="T2" fmla="*/ 0 w 204"/>
                  <a:gd name="T3" fmla="*/ 152 h 152"/>
                  <a:gd name="T4" fmla="*/ 204 w 204"/>
                  <a:gd name="T5" fmla="*/ 144 h 152"/>
                  <a:gd name="T6" fmla="*/ 116 w 204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52"/>
                  <a:gd name="T14" fmla="*/ 204 w 204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52">
                    <a:moveTo>
                      <a:pt x="116" y="0"/>
                    </a:moveTo>
                    <a:lnTo>
                      <a:pt x="0" y="152"/>
                    </a:lnTo>
                    <a:lnTo>
                      <a:pt x="204" y="14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524"/>
            <p:cNvGrpSpPr>
              <a:grpSpLocks/>
            </p:cNvGrpSpPr>
            <p:nvPr/>
          </p:nvGrpSpPr>
          <p:grpSpPr bwMode="auto">
            <a:xfrm>
              <a:off x="7664" y="5625"/>
              <a:ext cx="343" cy="1402"/>
              <a:chOff x="7608" y="5646"/>
              <a:chExt cx="343" cy="1402"/>
            </a:xfrm>
          </p:grpSpPr>
          <p:sp>
            <p:nvSpPr>
              <p:cNvPr id="94561" name="Line 525"/>
              <p:cNvSpPr>
                <a:spLocks noChangeShapeType="1"/>
              </p:cNvSpPr>
              <p:nvPr/>
            </p:nvSpPr>
            <p:spPr bwMode="auto">
              <a:xfrm flipV="1">
                <a:off x="7608" y="5803"/>
                <a:ext cx="249" cy="1245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62" name="Freeform 526"/>
              <p:cNvSpPr>
                <a:spLocks/>
              </p:cNvSpPr>
              <p:nvPr/>
            </p:nvSpPr>
            <p:spPr bwMode="auto">
              <a:xfrm>
                <a:off x="7767" y="5646"/>
                <a:ext cx="184" cy="177"/>
              </a:xfrm>
              <a:custGeom>
                <a:avLst/>
                <a:gdLst>
                  <a:gd name="T0" fmla="*/ 184 w 184"/>
                  <a:gd name="T1" fmla="*/ 177 h 177"/>
                  <a:gd name="T2" fmla="*/ 122 w 184"/>
                  <a:gd name="T3" fmla="*/ 0 h 177"/>
                  <a:gd name="T4" fmla="*/ 0 w 184"/>
                  <a:gd name="T5" fmla="*/ 149 h 177"/>
                  <a:gd name="T6" fmla="*/ 184 w 184"/>
                  <a:gd name="T7" fmla="*/ 177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77"/>
                  <a:gd name="T14" fmla="*/ 184 w 184"/>
                  <a:gd name="T15" fmla="*/ 177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77">
                    <a:moveTo>
                      <a:pt x="184" y="177"/>
                    </a:moveTo>
                    <a:lnTo>
                      <a:pt x="122" y="0"/>
                    </a:lnTo>
                    <a:lnTo>
                      <a:pt x="0" y="149"/>
                    </a:lnTo>
                    <a:lnTo>
                      <a:pt x="184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527"/>
            <p:cNvGrpSpPr>
              <a:grpSpLocks/>
            </p:cNvGrpSpPr>
            <p:nvPr/>
          </p:nvGrpSpPr>
          <p:grpSpPr bwMode="auto">
            <a:xfrm>
              <a:off x="7664" y="5323"/>
              <a:ext cx="3165" cy="1704"/>
              <a:chOff x="7608" y="5344"/>
              <a:chExt cx="3165" cy="1704"/>
            </a:xfrm>
          </p:grpSpPr>
          <p:sp>
            <p:nvSpPr>
              <p:cNvPr id="94559" name="Line 528"/>
              <p:cNvSpPr>
                <a:spLocks noChangeShapeType="1"/>
              </p:cNvSpPr>
              <p:nvPr/>
            </p:nvSpPr>
            <p:spPr bwMode="auto">
              <a:xfrm flipV="1">
                <a:off x="7608" y="5424"/>
                <a:ext cx="3012" cy="1624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60" name="Freeform 529"/>
              <p:cNvSpPr>
                <a:spLocks/>
              </p:cNvSpPr>
              <p:nvPr/>
            </p:nvSpPr>
            <p:spPr bwMode="auto">
              <a:xfrm>
                <a:off x="10569" y="5344"/>
                <a:ext cx="204" cy="156"/>
              </a:xfrm>
              <a:custGeom>
                <a:avLst/>
                <a:gdLst>
                  <a:gd name="T0" fmla="*/ 96 w 204"/>
                  <a:gd name="T1" fmla="*/ 156 h 156"/>
                  <a:gd name="T2" fmla="*/ 204 w 204"/>
                  <a:gd name="T3" fmla="*/ 0 h 156"/>
                  <a:gd name="T4" fmla="*/ 0 w 204"/>
                  <a:gd name="T5" fmla="*/ 15 h 156"/>
                  <a:gd name="T6" fmla="*/ 96 w 20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56"/>
                  <a:gd name="T14" fmla="*/ 204 w 20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56">
                    <a:moveTo>
                      <a:pt x="96" y="156"/>
                    </a:moveTo>
                    <a:lnTo>
                      <a:pt x="204" y="0"/>
                    </a:lnTo>
                    <a:lnTo>
                      <a:pt x="0" y="15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530"/>
            <p:cNvGrpSpPr>
              <a:grpSpLocks/>
            </p:cNvGrpSpPr>
            <p:nvPr/>
          </p:nvGrpSpPr>
          <p:grpSpPr bwMode="auto">
            <a:xfrm>
              <a:off x="10083" y="4420"/>
              <a:ext cx="746" cy="903"/>
              <a:chOff x="10027" y="4441"/>
              <a:chExt cx="746" cy="903"/>
            </a:xfrm>
          </p:grpSpPr>
          <p:sp>
            <p:nvSpPr>
              <p:cNvPr id="94557" name="Line 531"/>
              <p:cNvSpPr>
                <a:spLocks noChangeShapeType="1"/>
              </p:cNvSpPr>
              <p:nvPr/>
            </p:nvSpPr>
            <p:spPr bwMode="auto">
              <a:xfrm>
                <a:off x="10027" y="4441"/>
                <a:ext cx="644" cy="777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58" name="Freeform 532"/>
              <p:cNvSpPr>
                <a:spLocks/>
              </p:cNvSpPr>
              <p:nvPr/>
            </p:nvSpPr>
            <p:spPr bwMode="auto">
              <a:xfrm>
                <a:off x="10589" y="5165"/>
                <a:ext cx="184" cy="179"/>
              </a:xfrm>
              <a:custGeom>
                <a:avLst/>
                <a:gdLst>
                  <a:gd name="T0" fmla="*/ 0 w 184"/>
                  <a:gd name="T1" fmla="*/ 96 h 179"/>
                  <a:gd name="T2" fmla="*/ 184 w 184"/>
                  <a:gd name="T3" fmla="*/ 179 h 179"/>
                  <a:gd name="T4" fmla="*/ 147 w 184"/>
                  <a:gd name="T5" fmla="*/ 0 h 179"/>
                  <a:gd name="T6" fmla="*/ 0 w 184"/>
                  <a:gd name="T7" fmla="*/ 96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79"/>
                  <a:gd name="T14" fmla="*/ 184 w 184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79">
                    <a:moveTo>
                      <a:pt x="0" y="96"/>
                    </a:moveTo>
                    <a:lnTo>
                      <a:pt x="184" y="179"/>
                    </a:lnTo>
                    <a:lnTo>
                      <a:pt x="147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533"/>
            <p:cNvGrpSpPr>
              <a:grpSpLocks/>
            </p:cNvGrpSpPr>
            <p:nvPr/>
          </p:nvGrpSpPr>
          <p:grpSpPr bwMode="auto">
            <a:xfrm>
              <a:off x="7479" y="3818"/>
              <a:ext cx="1955" cy="358"/>
              <a:chOff x="7423" y="3839"/>
              <a:chExt cx="1955" cy="358"/>
            </a:xfrm>
          </p:grpSpPr>
          <p:sp>
            <p:nvSpPr>
              <p:cNvPr id="94555" name="Line 534"/>
              <p:cNvSpPr>
                <a:spLocks noChangeShapeType="1"/>
              </p:cNvSpPr>
              <p:nvPr/>
            </p:nvSpPr>
            <p:spPr bwMode="auto">
              <a:xfrm>
                <a:off x="7423" y="3839"/>
                <a:ext cx="1779" cy="275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56" name="Freeform 535"/>
              <p:cNvSpPr>
                <a:spLocks/>
              </p:cNvSpPr>
              <p:nvPr/>
            </p:nvSpPr>
            <p:spPr bwMode="auto">
              <a:xfrm>
                <a:off x="9179" y="4033"/>
                <a:ext cx="199" cy="164"/>
              </a:xfrm>
              <a:custGeom>
                <a:avLst/>
                <a:gdLst>
                  <a:gd name="T0" fmla="*/ 0 w 199"/>
                  <a:gd name="T1" fmla="*/ 164 h 164"/>
                  <a:gd name="T2" fmla="*/ 199 w 199"/>
                  <a:gd name="T3" fmla="*/ 108 h 164"/>
                  <a:gd name="T4" fmla="*/ 31 w 199"/>
                  <a:gd name="T5" fmla="*/ 0 h 164"/>
                  <a:gd name="T6" fmla="*/ 0 w 199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164"/>
                  <a:gd name="T14" fmla="*/ 199 w 199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164">
                    <a:moveTo>
                      <a:pt x="0" y="164"/>
                    </a:moveTo>
                    <a:lnTo>
                      <a:pt x="199" y="108"/>
                    </a:lnTo>
                    <a:lnTo>
                      <a:pt x="31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536"/>
            <p:cNvGrpSpPr>
              <a:grpSpLocks/>
            </p:cNvGrpSpPr>
            <p:nvPr/>
          </p:nvGrpSpPr>
          <p:grpSpPr bwMode="auto">
            <a:xfrm>
              <a:off x="7479" y="3818"/>
              <a:ext cx="3350" cy="1505"/>
              <a:chOff x="7423" y="3839"/>
              <a:chExt cx="3350" cy="1505"/>
            </a:xfrm>
          </p:grpSpPr>
          <p:sp>
            <p:nvSpPr>
              <p:cNvPr id="94553" name="Line 537"/>
              <p:cNvSpPr>
                <a:spLocks noChangeShapeType="1"/>
              </p:cNvSpPr>
              <p:nvPr/>
            </p:nvSpPr>
            <p:spPr bwMode="auto">
              <a:xfrm>
                <a:off x="7423" y="3839"/>
                <a:ext cx="3191" cy="1432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54" name="Freeform 538"/>
              <p:cNvSpPr>
                <a:spLocks/>
              </p:cNvSpPr>
              <p:nvPr/>
            </p:nvSpPr>
            <p:spPr bwMode="auto">
              <a:xfrm>
                <a:off x="10566" y="5198"/>
                <a:ext cx="207" cy="146"/>
              </a:xfrm>
              <a:custGeom>
                <a:avLst/>
                <a:gdLst>
                  <a:gd name="T0" fmla="*/ 0 w 207"/>
                  <a:gd name="T1" fmla="*/ 146 h 146"/>
                  <a:gd name="T2" fmla="*/ 207 w 207"/>
                  <a:gd name="T3" fmla="*/ 146 h 146"/>
                  <a:gd name="T4" fmla="*/ 82 w 207"/>
                  <a:gd name="T5" fmla="*/ 0 h 146"/>
                  <a:gd name="T6" fmla="*/ 0 w 207"/>
                  <a:gd name="T7" fmla="*/ 146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46"/>
                  <a:gd name="T14" fmla="*/ 207 w 207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46">
                    <a:moveTo>
                      <a:pt x="0" y="146"/>
                    </a:moveTo>
                    <a:lnTo>
                      <a:pt x="207" y="146"/>
                    </a:lnTo>
                    <a:lnTo>
                      <a:pt x="82" y="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539"/>
            <p:cNvGrpSpPr>
              <a:grpSpLocks/>
            </p:cNvGrpSpPr>
            <p:nvPr/>
          </p:nvGrpSpPr>
          <p:grpSpPr bwMode="auto">
            <a:xfrm>
              <a:off x="7479" y="3818"/>
              <a:ext cx="2142" cy="2508"/>
              <a:chOff x="7423" y="3839"/>
              <a:chExt cx="2142" cy="2508"/>
            </a:xfrm>
          </p:grpSpPr>
          <p:sp>
            <p:nvSpPr>
              <p:cNvPr id="94551" name="Line 540"/>
              <p:cNvSpPr>
                <a:spLocks noChangeShapeType="1"/>
              </p:cNvSpPr>
              <p:nvPr/>
            </p:nvSpPr>
            <p:spPr bwMode="auto">
              <a:xfrm>
                <a:off x="7423" y="3839"/>
                <a:ext cx="2037" cy="2382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52" name="Freeform 541"/>
              <p:cNvSpPr>
                <a:spLocks/>
              </p:cNvSpPr>
              <p:nvPr/>
            </p:nvSpPr>
            <p:spPr bwMode="auto">
              <a:xfrm>
                <a:off x="9380" y="6168"/>
                <a:ext cx="185" cy="179"/>
              </a:xfrm>
              <a:custGeom>
                <a:avLst/>
                <a:gdLst>
                  <a:gd name="T0" fmla="*/ 0 w 185"/>
                  <a:gd name="T1" fmla="*/ 98 h 179"/>
                  <a:gd name="T2" fmla="*/ 185 w 185"/>
                  <a:gd name="T3" fmla="*/ 179 h 179"/>
                  <a:gd name="T4" fmla="*/ 148 w 185"/>
                  <a:gd name="T5" fmla="*/ 0 h 179"/>
                  <a:gd name="T6" fmla="*/ 0 w 185"/>
                  <a:gd name="T7" fmla="*/ 98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79"/>
                  <a:gd name="T14" fmla="*/ 185 w 185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79">
                    <a:moveTo>
                      <a:pt x="0" y="98"/>
                    </a:moveTo>
                    <a:lnTo>
                      <a:pt x="185" y="179"/>
                    </a:lnTo>
                    <a:lnTo>
                      <a:pt x="148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542"/>
            <p:cNvGrpSpPr>
              <a:grpSpLocks/>
            </p:cNvGrpSpPr>
            <p:nvPr/>
          </p:nvGrpSpPr>
          <p:grpSpPr bwMode="auto">
            <a:xfrm>
              <a:off x="7479" y="3818"/>
              <a:ext cx="412" cy="1202"/>
              <a:chOff x="7423" y="3839"/>
              <a:chExt cx="412" cy="1202"/>
            </a:xfrm>
          </p:grpSpPr>
          <p:sp>
            <p:nvSpPr>
              <p:cNvPr id="94549" name="Line 543"/>
              <p:cNvSpPr>
                <a:spLocks noChangeShapeType="1"/>
              </p:cNvSpPr>
              <p:nvPr/>
            </p:nvSpPr>
            <p:spPr bwMode="auto">
              <a:xfrm>
                <a:off x="7423" y="3839"/>
                <a:ext cx="324" cy="1049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50" name="Freeform 544"/>
              <p:cNvSpPr>
                <a:spLocks/>
              </p:cNvSpPr>
              <p:nvPr/>
            </p:nvSpPr>
            <p:spPr bwMode="auto">
              <a:xfrm>
                <a:off x="7656" y="4862"/>
                <a:ext cx="179" cy="179"/>
              </a:xfrm>
              <a:custGeom>
                <a:avLst/>
                <a:gdLst>
                  <a:gd name="T0" fmla="*/ 0 w 179"/>
                  <a:gd name="T1" fmla="*/ 43 h 179"/>
                  <a:gd name="T2" fmla="*/ 139 w 179"/>
                  <a:gd name="T3" fmla="*/ 179 h 179"/>
                  <a:gd name="T4" fmla="*/ 179 w 179"/>
                  <a:gd name="T5" fmla="*/ 0 h 179"/>
                  <a:gd name="T6" fmla="*/ 0 w 179"/>
                  <a:gd name="T7" fmla="*/ 43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179"/>
                  <a:gd name="T14" fmla="*/ 179 w 179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179">
                    <a:moveTo>
                      <a:pt x="0" y="43"/>
                    </a:moveTo>
                    <a:lnTo>
                      <a:pt x="139" y="179"/>
                    </a:lnTo>
                    <a:lnTo>
                      <a:pt x="17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545"/>
            <p:cNvGrpSpPr>
              <a:grpSpLocks/>
            </p:cNvGrpSpPr>
            <p:nvPr/>
          </p:nvGrpSpPr>
          <p:grpSpPr bwMode="auto">
            <a:xfrm>
              <a:off x="8410" y="5242"/>
              <a:ext cx="2419" cy="164"/>
              <a:chOff x="8354" y="5263"/>
              <a:chExt cx="2419" cy="164"/>
            </a:xfrm>
          </p:grpSpPr>
          <p:sp>
            <p:nvSpPr>
              <p:cNvPr id="94547" name="Line 546"/>
              <p:cNvSpPr>
                <a:spLocks noChangeShapeType="1"/>
              </p:cNvSpPr>
              <p:nvPr/>
            </p:nvSpPr>
            <p:spPr bwMode="auto">
              <a:xfrm>
                <a:off x="8354" y="5344"/>
                <a:ext cx="2240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48" name="Freeform 547"/>
              <p:cNvSpPr>
                <a:spLocks/>
              </p:cNvSpPr>
              <p:nvPr/>
            </p:nvSpPr>
            <p:spPr bwMode="auto">
              <a:xfrm>
                <a:off x="10589" y="5263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1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1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548"/>
            <p:cNvGrpSpPr>
              <a:grpSpLocks/>
            </p:cNvGrpSpPr>
            <p:nvPr/>
          </p:nvGrpSpPr>
          <p:grpSpPr bwMode="auto">
            <a:xfrm>
              <a:off x="10457" y="6281"/>
              <a:ext cx="1118" cy="244"/>
              <a:chOff x="10401" y="6302"/>
              <a:chExt cx="1118" cy="244"/>
            </a:xfrm>
          </p:grpSpPr>
          <p:sp>
            <p:nvSpPr>
              <p:cNvPr id="94545" name="Line 549"/>
              <p:cNvSpPr>
                <a:spLocks noChangeShapeType="1"/>
              </p:cNvSpPr>
              <p:nvPr/>
            </p:nvSpPr>
            <p:spPr bwMode="auto">
              <a:xfrm flipV="1">
                <a:off x="10401" y="6380"/>
                <a:ext cx="942" cy="166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46" name="Freeform 550"/>
              <p:cNvSpPr>
                <a:spLocks/>
              </p:cNvSpPr>
              <p:nvPr/>
            </p:nvSpPr>
            <p:spPr bwMode="auto">
              <a:xfrm>
                <a:off x="11320" y="6302"/>
                <a:ext cx="199" cy="159"/>
              </a:xfrm>
              <a:custGeom>
                <a:avLst/>
                <a:gdLst>
                  <a:gd name="T0" fmla="*/ 37 w 199"/>
                  <a:gd name="T1" fmla="*/ 159 h 159"/>
                  <a:gd name="T2" fmla="*/ 199 w 199"/>
                  <a:gd name="T3" fmla="*/ 45 h 159"/>
                  <a:gd name="T4" fmla="*/ 0 w 199"/>
                  <a:gd name="T5" fmla="*/ 0 h 159"/>
                  <a:gd name="T6" fmla="*/ 37 w 199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159"/>
                  <a:gd name="T14" fmla="*/ 199 w 19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159">
                    <a:moveTo>
                      <a:pt x="37" y="159"/>
                    </a:moveTo>
                    <a:lnTo>
                      <a:pt x="199" y="45"/>
                    </a:lnTo>
                    <a:lnTo>
                      <a:pt x="0" y="0"/>
                    </a:lnTo>
                    <a:lnTo>
                      <a:pt x="37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551"/>
            <p:cNvGrpSpPr>
              <a:grpSpLocks/>
            </p:cNvGrpSpPr>
            <p:nvPr/>
          </p:nvGrpSpPr>
          <p:grpSpPr bwMode="auto">
            <a:xfrm>
              <a:off x="10457" y="6525"/>
              <a:ext cx="1075" cy="436"/>
              <a:chOff x="10401" y="6546"/>
              <a:chExt cx="1075" cy="436"/>
            </a:xfrm>
          </p:grpSpPr>
          <p:sp>
            <p:nvSpPr>
              <p:cNvPr id="94543" name="Line 552"/>
              <p:cNvSpPr>
                <a:spLocks noChangeShapeType="1"/>
              </p:cNvSpPr>
              <p:nvPr/>
            </p:nvSpPr>
            <p:spPr bwMode="auto">
              <a:xfrm>
                <a:off x="10401" y="6546"/>
                <a:ext cx="914" cy="36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44" name="Freeform 553"/>
              <p:cNvSpPr>
                <a:spLocks/>
              </p:cNvSpPr>
              <p:nvPr/>
            </p:nvSpPr>
            <p:spPr bwMode="auto">
              <a:xfrm>
                <a:off x="11269" y="6834"/>
                <a:ext cx="207" cy="148"/>
              </a:xfrm>
              <a:custGeom>
                <a:avLst/>
                <a:gdLst>
                  <a:gd name="T0" fmla="*/ 0 w 207"/>
                  <a:gd name="T1" fmla="*/ 148 h 148"/>
                  <a:gd name="T2" fmla="*/ 207 w 207"/>
                  <a:gd name="T3" fmla="*/ 141 h 148"/>
                  <a:gd name="T4" fmla="*/ 77 w 207"/>
                  <a:gd name="T5" fmla="*/ 0 h 148"/>
                  <a:gd name="T6" fmla="*/ 0 w 207"/>
                  <a:gd name="T7" fmla="*/ 148 h 1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48"/>
                  <a:gd name="T14" fmla="*/ 207 w 207"/>
                  <a:gd name="T15" fmla="*/ 148 h 1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48">
                    <a:moveTo>
                      <a:pt x="0" y="148"/>
                    </a:moveTo>
                    <a:lnTo>
                      <a:pt x="207" y="141"/>
                    </a:lnTo>
                    <a:lnTo>
                      <a:pt x="77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554"/>
            <p:cNvGrpSpPr>
              <a:grpSpLocks/>
            </p:cNvGrpSpPr>
            <p:nvPr/>
          </p:nvGrpSpPr>
          <p:grpSpPr bwMode="auto">
            <a:xfrm>
              <a:off x="10457" y="6525"/>
              <a:ext cx="505" cy="900"/>
              <a:chOff x="10401" y="6546"/>
              <a:chExt cx="505" cy="900"/>
            </a:xfrm>
          </p:grpSpPr>
          <p:sp>
            <p:nvSpPr>
              <p:cNvPr id="94541" name="Line 555"/>
              <p:cNvSpPr>
                <a:spLocks noChangeShapeType="1"/>
              </p:cNvSpPr>
              <p:nvPr/>
            </p:nvSpPr>
            <p:spPr bwMode="auto">
              <a:xfrm>
                <a:off x="10401" y="6546"/>
                <a:ext cx="423" cy="759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42" name="Freeform 556"/>
              <p:cNvSpPr>
                <a:spLocks/>
              </p:cNvSpPr>
              <p:nvPr/>
            </p:nvSpPr>
            <p:spPr bwMode="auto">
              <a:xfrm>
                <a:off x="10739" y="7265"/>
                <a:ext cx="167" cy="181"/>
              </a:xfrm>
              <a:custGeom>
                <a:avLst/>
                <a:gdLst>
                  <a:gd name="T0" fmla="*/ 0 w 167"/>
                  <a:gd name="T1" fmla="*/ 73 h 181"/>
                  <a:gd name="T2" fmla="*/ 167 w 167"/>
                  <a:gd name="T3" fmla="*/ 181 h 181"/>
                  <a:gd name="T4" fmla="*/ 167 w 167"/>
                  <a:gd name="T5" fmla="*/ 0 h 181"/>
                  <a:gd name="T6" fmla="*/ 0 w 167"/>
                  <a:gd name="T7" fmla="*/ 73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7"/>
                  <a:gd name="T13" fmla="*/ 0 h 181"/>
                  <a:gd name="T14" fmla="*/ 167 w 167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7" h="181">
                    <a:moveTo>
                      <a:pt x="0" y="73"/>
                    </a:moveTo>
                    <a:lnTo>
                      <a:pt x="167" y="181"/>
                    </a:lnTo>
                    <a:lnTo>
                      <a:pt x="16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557"/>
            <p:cNvGrpSpPr>
              <a:grpSpLocks/>
            </p:cNvGrpSpPr>
            <p:nvPr/>
          </p:nvGrpSpPr>
          <p:grpSpPr bwMode="auto">
            <a:xfrm>
              <a:off x="9992" y="5323"/>
              <a:ext cx="837" cy="902"/>
              <a:chOff x="9936" y="5344"/>
              <a:chExt cx="837" cy="902"/>
            </a:xfrm>
          </p:grpSpPr>
          <p:sp>
            <p:nvSpPr>
              <p:cNvPr id="94539" name="Line 558"/>
              <p:cNvSpPr>
                <a:spLocks noChangeShapeType="1"/>
              </p:cNvSpPr>
              <p:nvPr/>
            </p:nvSpPr>
            <p:spPr bwMode="auto">
              <a:xfrm flipV="1">
                <a:off x="9936" y="5465"/>
                <a:ext cx="726" cy="78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40" name="Freeform 559"/>
              <p:cNvSpPr>
                <a:spLocks/>
              </p:cNvSpPr>
              <p:nvPr/>
            </p:nvSpPr>
            <p:spPr bwMode="auto">
              <a:xfrm>
                <a:off x="10586" y="5344"/>
                <a:ext cx="187" cy="179"/>
              </a:xfrm>
              <a:custGeom>
                <a:avLst/>
                <a:gdLst>
                  <a:gd name="T0" fmla="*/ 141 w 187"/>
                  <a:gd name="T1" fmla="*/ 179 h 179"/>
                  <a:gd name="T2" fmla="*/ 187 w 187"/>
                  <a:gd name="T3" fmla="*/ 0 h 179"/>
                  <a:gd name="T4" fmla="*/ 0 w 187"/>
                  <a:gd name="T5" fmla="*/ 75 h 179"/>
                  <a:gd name="T6" fmla="*/ 141 w 187"/>
                  <a:gd name="T7" fmla="*/ 179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"/>
                  <a:gd name="T13" fmla="*/ 0 h 179"/>
                  <a:gd name="T14" fmla="*/ 187 w 187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" h="179">
                    <a:moveTo>
                      <a:pt x="141" y="179"/>
                    </a:moveTo>
                    <a:lnTo>
                      <a:pt x="187" y="0"/>
                    </a:lnTo>
                    <a:lnTo>
                      <a:pt x="0" y="75"/>
                    </a:lnTo>
                    <a:lnTo>
                      <a:pt x="141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60"/>
            <p:cNvGrpSpPr>
              <a:grpSpLocks/>
            </p:cNvGrpSpPr>
            <p:nvPr/>
          </p:nvGrpSpPr>
          <p:grpSpPr bwMode="auto">
            <a:xfrm>
              <a:off x="7664" y="6500"/>
              <a:ext cx="1770" cy="527"/>
              <a:chOff x="7608" y="6521"/>
              <a:chExt cx="1770" cy="527"/>
            </a:xfrm>
          </p:grpSpPr>
          <p:sp>
            <p:nvSpPr>
              <p:cNvPr id="94537" name="Line 561"/>
              <p:cNvSpPr>
                <a:spLocks noChangeShapeType="1"/>
              </p:cNvSpPr>
              <p:nvPr/>
            </p:nvSpPr>
            <p:spPr bwMode="auto">
              <a:xfrm flipV="1">
                <a:off x="7608" y="6597"/>
                <a:ext cx="1599" cy="45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38" name="Freeform 562"/>
              <p:cNvSpPr>
                <a:spLocks/>
              </p:cNvSpPr>
              <p:nvPr/>
            </p:nvSpPr>
            <p:spPr bwMode="auto">
              <a:xfrm>
                <a:off x="9173" y="6521"/>
                <a:ext cx="205" cy="154"/>
              </a:xfrm>
              <a:custGeom>
                <a:avLst/>
                <a:gdLst>
                  <a:gd name="T0" fmla="*/ 57 w 205"/>
                  <a:gd name="T1" fmla="*/ 154 h 154"/>
                  <a:gd name="T2" fmla="*/ 205 w 205"/>
                  <a:gd name="T3" fmla="*/ 25 h 154"/>
                  <a:gd name="T4" fmla="*/ 0 w 205"/>
                  <a:gd name="T5" fmla="*/ 0 h 154"/>
                  <a:gd name="T6" fmla="*/ 57 w 205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154"/>
                  <a:gd name="T14" fmla="*/ 205 w 205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154">
                    <a:moveTo>
                      <a:pt x="57" y="154"/>
                    </a:moveTo>
                    <a:lnTo>
                      <a:pt x="205" y="25"/>
                    </a:lnTo>
                    <a:lnTo>
                      <a:pt x="0" y="0"/>
                    </a:lnTo>
                    <a:lnTo>
                      <a:pt x="57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563"/>
            <p:cNvGrpSpPr>
              <a:grpSpLocks/>
            </p:cNvGrpSpPr>
            <p:nvPr/>
          </p:nvGrpSpPr>
          <p:grpSpPr bwMode="auto">
            <a:xfrm>
              <a:off x="4110" y="3137"/>
              <a:ext cx="465" cy="164"/>
              <a:chOff x="4054" y="3158"/>
              <a:chExt cx="465" cy="164"/>
            </a:xfrm>
          </p:grpSpPr>
          <p:sp>
            <p:nvSpPr>
              <p:cNvPr id="94535" name="Line 564"/>
              <p:cNvSpPr>
                <a:spLocks noChangeShapeType="1"/>
              </p:cNvSpPr>
              <p:nvPr/>
            </p:nvSpPr>
            <p:spPr bwMode="auto">
              <a:xfrm>
                <a:off x="4054" y="3239"/>
                <a:ext cx="287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36" name="Freeform 565"/>
              <p:cNvSpPr>
                <a:spLocks/>
              </p:cNvSpPr>
              <p:nvPr/>
            </p:nvSpPr>
            <p:spPr bwMode="auto">
              <a:xfrm>
                <a:off x="4335" y="3158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1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1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566"/>
            <p:cNvGrpSpPr>
              <a:grpSpLocks/>
            </p:cNvGrpSpPr>
            <p:nvPr/>
          </p:nvGrpSpPr>
          <p:grpSpPr bwMode="auto">
            <a:xfrm>
              <a:off x="4110" y="3538"/>
              <a:ext cx="465" cy="164"/>
              <a:chOff x="4054" y="3559"/>
              <a:chExt cx="465" cy="164"/>
            </a:xfrm>
          </p:grpSpPr>
          <p:sp>
            <p:nvSpPr>
              <p:cNvPr id="94533" name="Line 567"/>
              <p:cNvSpPr>
                <a:spLocks noChangeShapeType="1"/>
              </p:cNvSpPr>
              <p:nvPr/>
            </p:nvSpPr>
            <p:spPr bwMode="auto">
              <a:xfrm>
                <a:off x="4054" y="3640"/>
                <a:ext cx="287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34" name="Freeform 568"/>
              <p:cNvSpPr>
                <a:spLocks/>
              </p:cNvSpPr>
              <p:nvPr/>
            </p:nvSpPr>
            <p:spPr bwMode="auto">
              <a:xfrm>
                <a:off x="4335" y="3559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1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1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569"/>
            <p:cNvGrpSpPr>
              <a:grpSpLocks/>
            </p:cNvGrpSpPr>
            <p:nvPr/>
          </p:nvGrpSpPr>
          <p:grpSpPr bwMode="auto">
            <a:xfrm>
              <a:off x="4110" y="3939"/>
              <a:ext cx="465" cy="164"/>
              <a:chOff x="4054" y="3960"/>
              <a:chExt cx="465" cy="164"/>
            </a:xfrm>
          </p:grpSpPr>
          <p:sp>
            <p:nvSpPr>
              <p:cNvPr id="94531" name="Line 570"/>
              <p:cNvSpPr>
                <a:spLocks noChangeShapeType="1"/>
              </p:cNvSpPr>
              <p:nvPr/>
            </p:nvSpPr>
            <p:spPr bwMode="auto">
              <a:xfrm>
                <a:off x="4054" y="4040"/>
                <a:ext cx="287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32" name="Freeform 571"/>
              <p:cNvSpPr>
                <a:spLocks/>
              </p:cNvSpPr>
              <p:nvPr/>
            </p:nvSpPr>
            <p:spPr bwMode="auto">
              <a:xfrm>
                <a:off x="4335" y="3960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0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0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208" name="Group 572"/>
            <p:cNvGrpSpPr>
              <a:grpSpLocks/>
            </p:cNvGrpSpPr>
            <p:nvPr/>
          </p:nvGrpSpPr>
          <p:grpSpPr bwMode="auto">
            <a:xfrm>
              <a:off x="4110" y="4239"/>
              <a:ext cx="465" cy="164"/>
              <a:chOff x="4054" y="4260"/>
              <a:chExt cx="465" cy="164"/>
            </a:xfrm>
          </p:grpSpPr>
          <p:sp>
            <p:nvSpPr>
              <p:cNvPr id="94529" name="Line 573"/>
              <p:cNvSpPr>
                <a:spLocks noChangeShapeType="1"/>
              </p:cNvSpPr>
              <p:nvPr/>
            </p:nvSpPr>
            <p:spPr bwMode="auto">
              <a:xfrm>
                <a:off x="4054" y="4340"/>
                <a:ext cx="287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30" name="Freeform 574"/>
              <p:cNvSpPr>
                <a:spLocks/>
              </p:cNvSpPr>
              <p:nvPr/>
            </p:nvSpPr>
            <p:spPr bwMode="auto">
              <a:xfrm>
                <a:off x="4335" y="4260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0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0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209" name="Group 575"/>
            <p:cNvGrpSpPr>
              <a:grpSpLocks/>
            </p:cNvGrpSpPr>
            <p:nvPr/>
          </p:nvGrpSpPr>
          <p:grpSpPr bwMode="auto">
            <a:xfrm>
              <a:off x="4312" y="6445"/>
              <a:ext cx="371" cy="163"/>
              <a:chOff x="4256" y="6466"/>
              <a:chExt cx="371" cy="163"/>
            </a:xfrm>
          </p:grpSpPr>
          <p:sp>
            <p:nvSpPr>
              <p:cNvPr id="94527" name="Line 576"/>
              <p:cNvSpPr>
                <a:spLocks noChangeShapeType="1"/>
              </p:cNvSpPr>
              <p:nvPr/>
            </p:nvSpPr>
            <p:spPr bwMode="auto">
              <a:xfrm>
                <a:off x="4256" y="6546"/>
                <a:ext cx="192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28" name="Freeform 577"/>
              <p:cNvSpPr>
                <a:spLocks/>
              </p:cNvSpPr>
              <p:nvPr/>
            </p:nvSpPr>
            <p:spPr bwMode="auto">
              <a:xfrm>
                <a:off x="4443" y="6466"/>
                <a:ext cx="184" cy="163"/>
              </a:xfrm>
              <a:custGeom>
                <a:avLst/>
                <a:gdLst>
                  <a:gd name="T0" fmla="*/ 0 w 184"/>
                  <a:gd name="T1" fmla="*/ 163 h 163"/>
                  <a:gd name="T2" fmla="*/ 184 w 184"/>
                  <a:gd name="T3" fmla="*/ 80 h 163"/>
                  <a:gd name="T4" fmla="*/ 0 w 184"/>
                  <a:gd name="T5" fmla="*/ 0 h 163"/>
                  <a:gd name="T6" fmla="*/ 0 w 184"/>
                  <a:gd name="T7" fmla="*/ 163 h 1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3"/>
                  <a:gd name="T14" fmla="*/ 184 w 184"/>
                  <a:gd name="T15" fmla="*/ 163 h 1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3">
                    <a:moveTo>
                      <a:pt x="0" y="163"/>
                    </a:moveTo>
                    <a:lnTo>
                      <a:pt x="184" y="80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09" name="Group 578"/>
            <p:cNvGrpSpPr>
              <a:grpSpLocks/>
            </p:cNvGrpSpPr>
            <p:nvPr/>
          </p:nvGrpSpPr>
          <p:grpSpPr bwMode="auto">
            <a:xfrm>
              <a:off x="4312" y="7047"/>
              <a:ext cx="371" cy="164"/>
              <a:chOff x="4256" y="7068"/>
              <a:chExt cx="371" cy="164"/>
            </a:xfrm>
          </p:grpSpPr>
          <p:sp>
            <p:nvSpPr>
              <p:cNvPr id="94525" name="Line 579"/>
              <p:cNvSpPr>
                <a:spLocks noChangeShapeType="1"/>
              </p:cNvSpPr>
              <p:nvPr/>
            </p:nvSpPr>
            <p:spPr bwMode="auto">
              <a:xfrm>
                <a:off x="4256" y="7149"/>
                <a:ext cx="192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26" name="Freeform 580"/>
              <p:cNvSpPr>
                <a:spLocks/>
              </p:cNvSpPr>
              <p:nvPr/>
            </p:nvSpPr>
            <p:spPr bwMode="auto">
              <a:xfrm>
                <a:off x="4443" y="7068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1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1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18" name="Group 581"/>
            <p:cNvGrpSpPr>
              <a:grpSpLocks/>
            </p:cNvGrpSpPr>
            <p:nvPr/>
          </p:nvGrpSpPr>
          <p:grpSpPr bwMode="auto">
            <a:xfrm>
              <a:off x="4218" y="7448"/>
              <a:ext cx="465" cy="164"/>
              <a:chOff x="4162" y="7469"/>
              <a:chExt cx="465" cy="164"/>
            </a:xfrm>
          </p:grpSpPr>
          <p:sp>
            <p:nvSpPr>
              <p:cNvPr id="94523" name="Line 582"/>
              <p:cNvSpPr>
                <a:spLocks noChangeShapeType="1"/>
              </p:cNvSpPr>
              <p:nvPr/>
            </p:nvSpPr>
            <p:spPr bwMode="auto">
              <a:xfrm>
                <a:off x="4162" y="7550"/>
                <a:ext cx="286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24" name="Freeform 583"/>
              <p:cNvSpPr>
                <a:spLocks/>
              </p:cNvSpPr>
              <p:nvPr/>
            </p:nvSpPr>
            <p:spPr bwMode="auto">
              <a:xfrm>
                <a:off x="4443" y="7469"/>
                <a:ext cx="184" cy="164"/>
              </a:xfrm>
              <a:custGeom>
                <a:avLst/>
                <a:gdLst>
                  <a:gd name="T0" fmla="*/ 0 w 184"/>
                  <a:gd name="T1" fmla="*/ 164 h 164"/>
                  <a:gd name="T2" fmla="*/ 184 w 184"/>
                  <a:gd name="T3" fmla="*/ 81 h 164"/>
                  <a:gd name="T4" fmla="*/ 0 w 184"/>
                  <a:gd name="T5" fmla="*/ 0 h 164"/>
                  <a:gd name="T6" fmla="*/ 0 w 184"/>
                  <a:gd name="T7" fmla="*/ 164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0" y="164"/>
                    </a:moveTo>
                    <a:lnTo>
                      <a:pt x="184" y="81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19" name="Group 584"/>
            <p:cNvGrpSpPr>
              <a:grpSpLocks/>
            </p:cNvGrpSpPr>
            <p:nvPr/>
          </p:nvGrpSpPr>
          <p:grpSpPr bwMode="auto">
            <a:xfrm>
              <a:off x="11342" y="2933"/>
              <a:ext cx="372" cy="164"/>
              <a:chOff x="11286" y="2954"/>
              <a:chExt cx="372" cy="164"/>
            </a:xfrm>
          </p:grpSpPr>
          <p:sp>
            <p:nvSpPr>
              <p:cNvPr id="94521" name="Line 585"/>
              <p:cNvSpPr>
                <a:spLocks noChangeShapeType="1"/>
              </p:cNvSpPr>
              <p:nvPr/>
            </p:nvSpPr>
            <p:spPr bwMode="auto">
              <a:xfrm flipH="1">
                <a:off x="11465" y="3037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22" name="Freeform 586"/>
              <p:cNvSpPr>
                <a:spLocks/>
              </p:cNvSpPr>
              <p:nvPr/>
            </p:nvSpPr>
            <p:spPr bwMode="auto">
              <a:xfrm>
                <a:off x="11286" y="2954"/>
                <a:ext cx="185" cy="164"/>
              </a:xfrm>
              <a:custGeom>
                <a:avLst/>
                <a:gdLst>
                  <a:gd name="T0" fmla="*/ 185 w 185"/>
                  <a:gd name="T1" fmla="*/ 0 h 164"/>
                  <a:gd name="T2" fmla="*/ 0 w 185"/>
                  <a:gd name="T3" fmla="*/ 83 h 164"/>
                  <a:gd name="T4" fmla="*/ 185 w 185"/>
                  <a:gd name="T5" fmla="*/ 164 h 164"/>
                  <a:gd name="T6" fmla="*/ 185 w 185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64"/>
                  <a:gd name="T14" fmla="*/ 185 w 185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64">
                    <a:moveTo>
                      <a:pt x="185" y="0"/>
                    </a:moveTo>
                    <a:lnTo>
                      <a:pt x="0" y="83"/>
                    </a:lnTo>
                    <a:lnTo>
                      <a:pt x="185" y="164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0" name="Group 587"/>
            <p:cNvGrpSpPr>
              <a:grpSpLocks/>
            </p:cNvGrpSpPr>
            <p:nvPr/>
          </p:nvGrpSpPr>
          <p:grpSpPr bwMode="auto">
            <a:xfrm>
              <a:off x="12105" y="3407"/>
              <a:ext cx="372" cy="164"/>
              <a:chOff x="12049" y="3428"/>
              <a:chExt cx="372" cy="164"/>
            </a:xfrm>
          </p:grpSpPr>
          <p:sp>
            <p:nvSpPr>
              <p:cNvPr id="94519" name="Line 588"/>
              <p:cNvSpPr>
                <a:spLocks noChangeShapeType="1"/>
              </p:cNvSpPr>
              <p:nvPr/>
            </p:nvSpPr>
            <p:spPr bwMode="auto">
              <a:xfrm flipH="1">
                <a:off x="12228" y="3511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20" name="Freeform 589"/>
              <p:cNvSpPr>
                <a:spLocks/>
              </p:cNvSpPr>
              <p:nvPr/>
            </p:nvSpPr>
            <p:spPr bwMode="auto">
              <a:xfrm>
                <a:off x="12049" y="3428"/>
                <a:ext cx="184" cy="164"/>
              </a:xfrm>
              <a:custGeom>
                <a:avLst/>
                <a:gdLst>
                  <a:gd name="T0" fmla="*/ 184 w 184"/>
                  <a:gd name="T1" fmla="*/ 0 h 164"/>
                  <a:gd name="T2" fmla="*/ 0 w 184"/>
                  <a:gd name="T3" fmla="*/ 83 h 164"/>
                  <a:gd name="T4" fmla="*/ 184 w 184"/>
                  <a:gd name="T5" fmla="*/ 164 h 164"/>
                  <a:gd name="T6" fmla="*/ 184 w 184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184" y="0"/>
                    </a:moveTo>
                    <a:lnTo>
                      <a:pt x="0" y="83"/>
                    </a:lnTo>
                    <a:lnTo>
                      <a:pt x="184" y="164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1" name="Group 590"/>
            <p:cNvGrpSpPr>
              <a:grpSpLocks/>
            </p:cNvGrpSpPr>
            <p:nvPr/>
          </p:nvGrpSpPr>
          <p:grpSpPr bwMode="auto">
            <a:xfrm>
              <a:off x="12133" y="4135"/>
              <a:ext cx="372" cy="164"/>
              <a:chOff x="12077" y="4156"/>
              <a:chExt cx="372" cy="164"/>
            </a:xfrm>
          </p:grpSpPr>
          <p:sp>
            <p:nvSpPr>
              <p:cNvPr id="94517" name="Line 591"/>
              <p:cNvSpPr>
                <a:spLocks noChangeShapeType="1"/>
              </p:cNvSpPr>
              <p:nvPr/>
            </p:nvSpPr>
            <p:spPr bwMode="auto">
              <a:xfrm flipH="1">
                <a:off x="12256" y="4240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18" name="Freeform 592"/>
              <p:cNvSpPr>
                <a:spLocks/>
              </p:cNvSpPr>
              <p:nvPr/>
            </p:nvSpPr>
            <p:spPr bwMode="auto">
              <a:xfrm>
                <a:off x="12077" y="4156"/>
                <a:ext cx="185" cy="164"/>
              </a:xfrm>
              <a:custGeom>
                <a:avLst/>
                <a:gdLst>
                  <a:gd name="T0" fmla="*/ 185 w 185"/>
                  <a:gd name="T1" fmla="*/ 0 h 164"/>
                  <a:gd name="T2" fmla="*/ 0 w 185"/>
                  <a:gd name="T3" fmla="*/ 84 h 164"/>
                  <a:gd name="T4" fmla="*/ 185 w 185"/>
                  <a:gd name="T5" fmla="*/ 164 h 164"/>
                  <a:gd name="T6" fmla="*/ 185 w 185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64"/>
                  <a:gd name="T14" fmla="*/ 185 w 185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64">
                    <a:moveTo>
                      <a:pt x="185" y="0"/>
                    </a:moveTo>
                    <a:lnTo>
                      <a:pt x="0" y="84"/>
                    </a:lnTo>
                    <a:lnTo>
                      <a:pt x="185" y="164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2" name="Group 593"/>
            <p:cNvGrpSpPr>
              <a:grpSpLocks/>
            </p:cNvGrpSpPr>
            <p:nvPr/>
          </p:nvGrpSpPr>
          <p:grpSpPr bwMode="auto">
            <a:xfrm>
              <a:off x="12133" y="6243"/>
              <a:ext cx="372" cy="164"/>
              <a:chOff x="12077" y="6264"/>
              <a:chExt cx="372" cy="164"/>
            </a:xfrm>
          </p:grpSpPr>
          <p:sp>
            <p:nvSpPr>
              <p:cNvPr id="94515" name="Line 594"/>
              <p:cNvSpPr>
                <a:spLocks noChangeShapeType="1"/>
              </p:cNvSpPr>
              <p:nvPr/>
            </p:nvSpPr>
            <p:spPr bwMode="auto">
              <a:xfrm flipH="1">
                <a:off x="12256" y="6347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16" name="Freeform 595"/>
              <p:cNvSpPr>
                <a:spLocks/>
              </p:cNvSpPr>
              <p:nvPr/>
            </p:nvSpPr>
            <p:spPr bwMode="auto">
              <a:xfrm>
                <a:off x="12077" y="6264"/>
                <a:ext cx="185" cy="164"/>
              </a:xfrm>
              <a:custGeom>
                <a:avLst/>
                <a:gdLst>
                  <a:gd name="T0" fmla="*/ 185 w 185"/>
                  <a:gd name="T1" fmla="*/ 0 h 164"/>
                  <a:gd name="T2" fmla="*/ 0 w 185"/>
                  <a:gd name="T3" fmla="*/ 83 h 164"/>
                  <a:gd name="T4" fmla="*/ 185 w 185"/>
                  <a:gd name="T5" fmla="*/ 164 h 164"/>
                  <a:gd name="T6" fmla="*/ 185 w 185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64"/>
                  <a:gd name="T14" fmla="*/ 185 w 185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64">
                    <a:moveTo>
                      <a:pt x="185" y="0"/>
                    </a:moveTo>
                    <a:lnTo>
                      <a:pt x="0" y="83"/>
                    </a:lnTo>
                    <a:lnTo>
                      <a:pt x="185" y="164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3" name="Group 596"/>
            <p:cNvGrpSpPr>
              <a:grpSpLocks/>
            </p:cNvGrpSpPr>
            <p:nvPr/>
          </p:nvGrpSpPr>
          <p:grpSpPr bwMode="auto">
            <a:xfrm>
              <a:off x="12105" y="6871"/>
              <a:ext cx="372" cy="164"/>
              <a:chOff x="12049" y="6892"/>
              <a:chExt cx="372" cy="164"/>
            </a:xfrm>
          </p:grpSpPr>
          <p:sp>
            <p:nvSpPr>
              <p:cNvPr id="94513" name="Line 597"/>
              <p:cNvSpPr>
                <a:spLocks noChangeShapeType="1"/>
              </p:cNvSpPr>
              <p:nvPr/>
            </p:nvSpPr>
            <p:spPr bwMode="auto">
              <a:xfrm flipH="1">
                <a:off x="12228" y="6975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14" name="Freeform 598"/>
              <p:cNvSpPr>
                <a:spLocks/>
              </p:cNvSpPr>
              <p:nvPr/>
            </p:nvSpPr>
            <p:spPr bwMode="auto">
              <a:xfrm>
                <a:off x="12049" y="6892"/>
                <a:ext cx="184" cy="164"/>
              </a:xfrm>
              <a:custGeom>
                <a:avLst/>
                <a:gdLst>
                  <a:gd name="T0" fmla="*/ 184 w 184"/>
                  <a:gd name="T1" fmla="*/ 0 h 164"/>
                  <a:gd name="T2" fmla="*/ 0 w 184"/>
                  <a:gd name="T3" fmla="*/ 83 h 164"/>
                  <a:gd name="T4" fmla="*/ 184 w 184"/>
                  <a:gd name="T5" fmla="*/ 164 h 164"/>
                  <a:gd name="T6" fmla="*/ 184 w 184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164"/>
                  <a:gd name="T14" fmla="*/ 184 w 184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164">
                    <a:moveTo>
                      <a:pt x="184" y="0"/>
                    </a:moveTo>
                    <a:lnTo>
                      <a:pt x="0" y="83"/>
                    </a:lnTo>
                    <a:lnTo>
                      <a:pt x="184" y="164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4" name="Group 599"/>
            <p:cNvGrpSpPr>
              <a:grpSpLocks/>
            </p:cNvGrpSpPr>
            <p:nvPr/>
          </p:nvGrpSpPr>
          <p:grpSpPr bwMode="auto">
            <a:xfrm>
              <a:off x="11342" y="7498"/>
              <a:ext cx="372" cy="164"/>
              <a:chOff x="11286" y="7519"/>
              <a:chExt cx="372" cy="164"/>
            </a:xfrm>
          </p:grpSpPr>
          <p:sp>
            <p:nvSpPr>
              <p:cNvPr id="94511" name="Line 600"/>
              <p:cNvSpPr>
                <a:spLocks noChangeShapeType="1"/>
              </p:cNvSpPr>
              <p:nvPr/>
            </p:nvSpPr>
            <p:spPr bwMode="auto">
              <a:xfrm flipH="1">
                <a:off x="11465" y="7603"/>
                <a:ext cx="193" cy="1"/>
              </a:xfrm>
              <a:prstGeom prst="line">
                <a:avLst/>
              </a:prstGeom>
              <a:noFill/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4512" name="Freeform 601"/>
              <p:cNvSpPr>
                <a:spLocks/>
              </p:cNvSpPr>
              <p:nvPr/>
            </p:nvSpPr>
            <p:spPr bwMode="auto">
              <a:xfrm>
                <a:off x="11286" y="7519"/>
                <a:ext cx="185" cy="164"/>
              </a:xfrm>
              <a:custGeom>
                <a:avLst/>
                <a:gdLst>
                  <a:gd name="T0" fmla="*/ 185 w 185"/>
                  <a:gd name="T1" fmla="*/ 0 h 164"/>
                  <a:gd name="T2" fmla="*/ 0 w 185"/>
                  <a:gd name="T3" fmla="*/ 84 h 164"/>
                  <a:gd name="T4" fmla="*/ 185 w 185"/>
                  <a:gd name="T5" fmla="*/ 164 h 164"/>
                  <a:gd name="T6" fmla="*/ 185 w 185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164"/>
                  <a:gd name="T14" fmla="*/ 185 w 185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164">
                    <a:moveTo>
                      <a:pt x="185" y="0"/>
                    </a:moveTo>
                    <a:lnTo>
                      <a:pt x="0" y="84"/>
                    </a:lnTo>
                    <a:lnTo>
                      <a:pt x="185" y="164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325" name="Group 602"/>
            <p:cNvGrpSpPr>
              <a:grpSpLocks/>
            </p:cNvGrpSpPr>
            <p:nvPr/>
          </p:nvGrpSpPr>
          <p:grpSpPr bwMode="auto">
            <a:xfrm>
              <a:off x="3618" y="2643"/>
              <a:ext cx="10851" cy="5113"/>
              <a:chOff x="3618" y="2643"/>
              <a:chExt cx="10851" cy="5113"/>
            </a:xfrm>
          </p:grpSpPr>
          <p:sp>
            <p:nvSpPr>
              <p:cNvPr id="94358" name="Freeform 603"/>
              <p:cNvSpPr>
                <a:spLocks/>
              </p:cNvSpPr>
              <p:nvPr/>
            </p:nvSpPr>
            <p:spPr bwMode="auto">
              <a:xfrm>
                <a:off x="12943" y="5635"/>
                <a:ext cx="570" cy="316"/>
              </a:xfrm>
              <a:custGeom>
                <a:avLst/>
                <a:gdLst>
                  <a:gd name="T0" fmla="*/ 60 w 570"/>
                  <a:gd name="T1" fmla="*/ 0 h 316"/>
                  <a:gd name="T2" fmla="*/ 37 w 570"/>
                  <a:gd name="T3" fmla="*/ 5 h 316"/>
                  <a:gd name="T4" fmla="*/ 17 w 570"/>
                  <a:gd name="T5" fmla="*/ 16 h 316"/>
                  <a:gd name="T6" fmla="*/ 6 w 570"/>
                  <a:gd name="T7" fmla="*/ 33 h 316"/>
                  <a:gd name="T8" fmla="*/ 0 w 570"/>
                  <a:gd name="T9" fmla="*/ 53 h 316"/>
                  <a:gd name="T10" fmla="*/ 0 w 570"/>
                  <a:gd name="T11" fmla="*/ 263 h 316"/>
                  <a:gd name="T12" fmla="*/ 6 w 570"/>
                  <a:gd name="T13" fmla="*/ 283 h 316"/>
                  <a:gd name="T14" fmla="*/ 17 w 570"/>
                  <a:gd name="T15" fmla="*/ 300 h 316"/>
                  <a:gd name="T16" fmla="*/ 37 w 570"/>
                  <a:gd name="T17" fmla="*/ 310 h 316"/>
                  <a:gd name="T18" fmla="*/ 60 w 570"/>
                  <a:gd name="T19" fmla="*/ 316 h 316"/>
                  <a:gd name="T20" fmla="*/ 511 w 570"/>
                  <a:gd name="T21" fmla="*/ 316 h 316"/>
                  <a:gd name="T22" fmla="*/ 533 w 570"/>
                  <a:gd name="T23" fmla="*/ 310 h 316"/>
                  <a:gd name="T24" fmla="*/ 553 w 570"/>
                  <a:gd name="T25" fmla="*/ 300 h 316"/>
                  <a:gd name="T26" fmla="*/ 565 w 570"/>
                  <a:gd name="T27" fmla="*/ 283 h 316"/>
                  <a:gd name="T28" fmla="*/ 570 w 570"/>
                  <a:gd name="T29" fmla="*/ 263 h 316"/>
                  <a:gd name="T30" fmla="*/ 570 w 570"/>
                  <a:gd name="T31" fmla="*/ 53 h 316"/>
                  <a:gd name="T32" fmla="*/ 565 w 570"/>
                  <a:gd name="T33" fmla="*/ 33 h 316"/>
                  <a:gd name="T34" fmla="*/ 553 w 570"/>
                  <a:gd name="T35" fmla="*/ 16 h 316"/>
                  <a:gd name="T36" fmla="*/ 533 w 570"/>
                  <a:gd name="T37" fmla="*/ 5 h 316"/>
                  <a:gd name="T38" fmla="*/ 511 w 570"/>
                  <a:gd name="T39" fmla="*/ 0 h 316"/>
                  <a:gd name="T40" fmla="*/ 60 w 570"/>
                  <a:gd name="T41" fmla="*/ 0 h 3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0"/>
                  <a:gd name="T64" fmla="*/ 0 h 316"/>
                  <a:gd name="T65" fmla="*/ 570 w 570"/>
                  <a:gd name="T66" fmla="*/ 316 h 3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0" h="316">
                    <a:moveTo>
                      <a:pt x="60" y="0"/>
                    </a:moveTo>
                    <a:lnTo>
                      <a:pt x="37" y="5"/>
                    </a:lnTo>
                    <a:lnTo>
                      <a:pt x="17" y="16"/>
                    </a:lnTo>
                    <a:lnTo>
                      <a:pt x="6" y="33"/>
                    </a:lnTo>
                    <a:lnTo>
                      <a:pt x="0" y="53"/>
                    </a:lnTo>
                    <a:lnTo>
                      <a:pt x="0" y="263"/>
                    </a:lnTo>
                    <a:lnTo>
                      <a:pt x="6" y="283"/>
                    </a:lnTo>
                    <a:lnTo>
                      <a:pt x="17" y="300"/>
                    </a:lnTo>
                    <a:lnTo>
                      <a:pt x="37" y="310"/>
                    </a:lnTo>
                    <a:lnTo>
                      <a:pt x="60" y="316"/>
                    </a:lnTo>
                    <a:lnTo>
                      <a:pt x="511" y="316"/>
                    </a:lnTo>
                    <a:lnTo>
                      <a:pt x="533" y="310"/>
                    </a:lnTo>
                    <a:lnTo>
                      <a:pt x="553" y="300"/>
                    </a:lnTo>
                    <a:lnTo>
                      <a:pt x="565" y="283"/>
                    </a:lnTo>
                    <a:lnTo>
                      <a:pt x="570" y="263"/>
                    </a:lnTo>
                    <a:lnTo>
                      <a:pt x="570" y="53"/>
                    </a:lnTo>
                    <a:lnTo>
                      <a:pt x="565" y="33"/>
                    </a:lnTo>
                    <a:lnTo>
                      <a:pt x="553" y="16"/>
                    </a:lnTo>
                    <a:lnTo>
                      <a:pt x="533" y="5"/>
                    </a:lnTo>
                    <a:lnTo>
                      <a:pt x="511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59" name="Rectangle 604"/>
              <p:cNvSpPr>
                <a:spLocks noChangeArrowheads="1"/>
              </p:cNvSpPr>
              <p:nvPr/>
            </p:nvSpPr>
            <p:spPr bwMode="auto">
              <a:xfrm>
                <a:off x="12943" y="5635"/>
                <a:ext cx="562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60" name="Rectangle 605"/>
              <p:cNvSpPr>
                <a:spLocks noChangeArrowheads="1"/>
              </p:cNvSpPr>
              <p:nvPr/>
            </p:nvSpPr>
            <p:spPr bwMode="auto">
              <a:xfrm>
                <a:off x="13059" y="5666"/>
                <a:ext cx="174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Y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61" name="Rectangle 606"/>
              <p:cNvSpPr>
                <a:spLocks noChangeArrowheads="1"/>
              </p:cNvSpPr>
              <p:nvPr/>
            </p:nvSpPr>
            <p:spPr bwMode="auto">
              <a:xfrm>
                <a:off x="13230" y="5764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4326" name="Group 607"/>
              <p:cNvGrpSpPr>
                <a:grpSpLocks/>
              </p:cNvGrpSpPr>
              <p:nvPr/>
            </p:nvGrpSpPr>
            <p:grpSpPr bwMode="auto">
              <a:xfrm>
                <a:off x="11741" y="4831"/>
                <a:ext cx="1202" cy="429"/>
                <a:chOff x="11797" y="4910"/>
                <a:chExt cx="1202" cy="429"/>
              </a:xfrm>
            </p:grpSpPr>
            <p:sp>
              <p:nvSpPr>
                <p:cNvPr id="94509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11797" y="4986"/>
                  <a:ext cx="1035" cy="353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10" name="Freeform 609"/>
                <p:cNvSpPr>
                  <a:spLocks/>
                </p:cNvSpPr>
                <p:nvPr/>
              </p:nvSpPr>
              <p:spPr bwMode="auto">
                <a:xfrm>
                  <a:off x="12795" y="4910"/>
                  <a:ext cx="204" cy="154"/>
                </a:xfrm>
                <a:custGeom>
                  <a:avLst/>
                  <a:gdLst>
                    <a:gd name="T0" fmla="*/ 65 w 204"/>
                    <a:gd name="T1" fmla="*/ 154 h 154"/>
                    <a:gd name="T2" fmla="*/ 204 w 204"/>
                    <a:gd name="T3" fmla="*/ 18 h 154"/>
                    <a:gd name="T4" fmla="*/ 0 w 204"/>
                    <a:gd name="T5" fmla="*/ 0 h 154"/>
                    <a:gd name="T6" fmla="*/ 65 w 204"/>
                    <a:gd name="T7" fmla="*/ 154 h 1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4"/>
                    <a:gd name="T13" fmla="*/ 0 h 154"/>
                    <a:gd name="T14" fmla="*/ 204 w 204"/>
                    <a:gd name="T15" fmla="*/ 154 h 1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4" h="154">
                      <a:moveTo>
                        <a:pt x="65" y="154"/>
                      </a:moveTo>
                      <a:lnTo>
                        <a:pt x="204" y="18"/>
                      </a:lnTo>
                      <a:lnTo>
                        <a:pt x="0" y="0"/>
                      </a:lnTo>
                      <a:lnTo>
                        <a:pt x="65" y="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327" name="Group 610"/>
              <p:cNvGrpSpPr>
                <a:grpSpLocks/>
              </p:cNvGrpSpPr>
              <p:nvPr/>
            </p:nvGrpSpPr>
            <p:grpSpPr bwMode="auto">
              <a:xfrm>
                <a:off x="11741" y="5230"/>
                <a:ext cx="1202" cy="163"/>
                <a:chOff x="11797" y="5309"/>
                <a:chExt cx="1202" cy="163"/>
              </a:xfrm>
            </p:grpSpPr>
            <p:sp>
              <p:nvSpPr>
                <p:cNvPr id="94507" name="Line 611"/>
                <p:cNvSpPr>
                  <a:spLocks noChangeShapeType="1"/>
                </p:cNvSpPr>
                <p:nvPr/>
              </p:nvSpPr>
              <p:spPr bwMode="auto">
                <a:xfrm>
                  <a:off x="11797" y="5339"/>
                  <a:ext cx="1024" cy="50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08" name="Freeform 612"/>
                <p:cNvSpPr>
                  <a:spLocks/>
                </p:cNvSpPr>
                <p:nvPr/>
              </p:nvSpPr>
              <p:spPr bwMode="auto">
                <a:xfrm>
                  <a:off x="12809" y="5309"/>
                  <a:ext cx="190" cy="163"/>
                </a:xfrm>
                <a:custGeom>
                  <a:avLst/>
                  <a:gdLst>
                    <a:gd name="T0" fmla="*/ 0 w 190"/>
                    <a:gd name="T1" fmla="*/ 163 h 163"/>
                    <a:gd name="T2" fmla="*/ 190 w 190"/>
                    <a:gd name="T3" fmla="*/ 90 h 163"/>
                    <a:gd name="T4" fmla="*/ 12 w 190"/>
                    <a:gd name="T5" fmla="*/ 0 h 163"/>
                    <a:gd name="T6" fmla="*/ 0 w 190"/>
                    <a:gd name="T7" fmla="*/ 163 h 1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0"/>
                    <a:gd name="T13" fmla="*/ 0 h 163"/>
                    <a:gd name="T14" fmla="*/ 190 w 190"/>
                    <a:gd name="T15" fmla="*/ 163 h 1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0" h="163">
                      <a:moveTo>
                        <a:pt x="0" y="163"/>
                      </a:moveTo>
                      <a:lnTo>
                        <a:pt x="190" y="90"/>
                      </a:lnTo>
                      <a:lnTo>
                        <a:pt x="12" y="0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328" name="Group 613"/>
              <p:cNvGrpSpPr>
                <a:grpSpLocks/>
              </p:cNvGrpSpPr>
              <p:nvPr/>
            </p:nvGrpSpPr>
            <p:grpSpPr bwMode="auto">
              <a:xfrm>
                <a:off x="11741" y="5260"/>
                <a:ext cx="1202" cy="532"/>
                <a:chOff x="11797" y="5339"/>
                <a:chExt cx="1202" cy="532"/>
              </a:xfrm>
            </p:grpSpPr>
            <p:sp>
              <p:nvSpPr>
                <p:cNvPr id="94505" name="Line 614"/>
                <p:cNvSpPr>
                  <a:spLocks noChangeShapeType="1"/>
                </p:cNvSpPr>
                <p:nvPr/>
              </p:nvSpPr>
              <p:spPr bwMode="auto">
                <a:xfrm>
                  <a:off x="11797" y="5339"/>
                  <a:ext cx="1043" cy="459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06" name="Freeform 615"/>
                <p:cNvSpPr>
                  <a:spLocks/>
                </p:cNvSpPr>
                <p:nvPr/>
              </p:nvSpPr>
              <p:spPr bwMode="auto">
                <a:xfrm>
                  <a:off x="12792" y="5724"/>
                  <a:ext cx="207" cy="147"/>
                </a:xfrm>
                <a:custGeom>
                  <a:avLst/>
                  <a:gdLst>
                    <a:gd name="T0" fmla="*/ 0 w 207"/>
                    <a:gd name="T1" fmla="*/ 147 h 147"/>
                    <a:gd name="T2" fmla="*/ 207 w 207"/>
                    <a:gd name="T3" fmla="*/ 147 h 147"/>
                    <a:gd name="T4" fmla="*/ 82 w 207"/>
                    <a:gd name="T5" fmla="*/ 0 h 147"/>
                    <a:gd name="T6" fmla="*/ 0 w 207"/>
                    <a:gd name="T7" fmla="*/ 147 h 1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"/>
                    <a:gd name="T13" fmla="*/ 0 h 147"/>
                    <a:gd name="T14" fmla="*/ 207 w 207"/>
                    <a:gd name="T15" fmla="*/ 147 h 1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" h="147">
                      <a:moveTo>
                        <a:pt x="0" y="147"/>
                      </a:moveTo>
                      <a:lnTo>
                        <a:pt x="207" y="147"/>
                      </a:lnTo>
                      <a:lnTo>
                        <a:pt x="82" y="0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329" name="Group 616"/>
              <p:cNvGrpSpPr>
                <a:grpSpLocks/>
              </p:cNvGrpSpPr>
              <p:nvPr/>
            </p:nvGrpSpPr>
            <p:grpSpPr bwMode="auto">
              <a:xfrm>
                <a:off x="13516" y="4766"/>
                <a:ext cx="372" cy="164"/>
                <a:chOff x="13572" y="4845"/>
                <a:chExt cx="372" cy="164"/>
              </a:xfrm>
            </p:grpSpPr>
            <p:sp>
              <p:nvSpPr>
                <p:cNvPr id="94503" name="Line 617"/>
                <p:cNvSpPr>
                  <a:spLocks noChangeShapeType="1"/>
                </p:cNvSpPr>
                <p:nvPr/>
              </p:nvSpPr>
              <p:spPr bwMode="auto">
                <a:xfrm flipH="1">
                  <a:off x="13751" y="4928"/>
                  <a:ext cx="193" cy="1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04" name="Freeform 618"/>
                <p:cNvSpPr>
                  <a:spLocks/>
                </p:cNvSpPr>
                <p:nvPr/>
              </p:nvSpPr>
              <p:spPr bwMode="auto">
                <a:xfrm>
                  <a:off x="13572" y="4845"/>
                  <a:ext cx="184" cy="164"/>
                </a:xfrm>
                <a:custGeom>
                  <a:avLst/>
                  <a:gdLst>
                    <a:gd name="T0" fmla="*/ 184 w 184"/>
                    <a:gd name="T1" fmla="*/ 0 h 164"/>
                    <a:gd name="T2" fmla="*/ 0 w 184"/>
                    <a:gd name="T3" fmla="*/ 83 h 164"/>
                    <a:gd name="T4" fmla="*/ 184 w 184"/>
                    <a:gd name="T5" fmla="*/ 164 h 164"/>
                    <a:gd name="T6" fmla="*/ 184 w 184"/>
                    <a:gd name="T7" fmla="*/ 0 h 1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64"/>
                    <a:gd name="T14" fmla="*/ 184 w 184"/>
                    <a:gd name="T15" fmla="*/ 164 h 1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64">
                      <a:moveTo>
                        <a:pt x="184" y="0"/>
                      </a:moveTo>
                      <a:lnTo>
                        <a:pt x="0" y="83"/>
                      </a:lnTo>
                      <a:lnTo>
                        <a:pt x="184" y="164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330" name="Group 619"/>
              <p:cNvGrpSpPr>
                <a:grpSpLocks/>
              </p:cNvGrpSpPr>
              <p:nvPr/>
            </p:nvGrpSpPr>
            <p:grpSpPr bwMode="auto">
              <a:xfrm>
                <a:off x="13516" y="5237"/>
                <a:ext cx="372" cy="164"/>
                <a:chOff x="13572" y="5316"/>
                <a:chExt cx="372" cy="164"/>
              </a:xfrm>
            </p:grpSpPr>
            <p:sp>
              <p:nvSpPr>
                <p:cNvPr id="94501" name="Line 620"/>
                <p:cNvSpPr>
                  <a:spLocks noChangeShapeType="1"/>
                </p:cNvSpPr>
                <p:nvPr/>
              </p:nvSpPr>
              <p:spPr bwMode="auto">
                <a:xfrm flipH="1">
                  <a:off x="13751" y="5399"/>
                  <a:ext cx="193" cy="1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02" name="Freeform 621"/>
                <p:cNvSpPr>
                  <a:spLocks/>
                </p:cNvSpPr>
                <p:nvPr/>
              </p:nvSpPr>
              <p:spPr bwMode="auto">
                <a:xfrm>
                  <a:off x="13572" y="5316"/>
                  <a:ext cx="184" cy="164"/>
                </a:xfrm>
                <a:custGeom>
                  <a:avLst/>
                  <a:gdLst>
                    <a:gd name="T0" fmla="*/ 184 w 184"/>
                    <a:gd name="T1" fmla="*/ 0 h 164"/>
                    <a:gd name="T2" fmla="*/ 0 w 184"/>
                    <a:gd name="T3" fmla="*/ 83 h 164"/>
                    <a:gd name="T4" fmla="*/ 184 w 184"/>
                    <a:gd name="T5" fmla="*/ 164 h 164"/>
                    <a:gd name="T6" fmla="*/ 184 w 184"/>
                    <a:gd name="T7" fmla="*/ 0 h 1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64"/>
                    <a:gd name="T14" fmla="*/ 184 w 184"/>
                    <a:gd name="T15" fmla="*/ 164 h 1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64">
                      <a:moveTo>
                        <a:pt x="184" y="0"/>
                      </a:moveTo>
                      <a:lnTo>
                        <a:pt x="0" y="83"/>
                      </a:lnTo>
                      <a:lnTo>
                        <a:pt x="184" y="164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331" name="Group 622"/>
              <p:cNvGrpSpPr>
                <a:grpSpLocks/>
              </p:cNvGrpSpPr>
              <p:nvPr/>
            </p:nvGrpSpPr>
            <p:grpSpPr bwMode="auto">
              <a:xfrm>
                <a:off x="13516" y="5708"/>
                <a:ext cx="372" cy="164"/>
                <a:chOff x="13572" y="5787"/>
                <a:chExt cx="372" cy="164"/>
              </a:xfrm>
            </p:grpSpPr>
            <p:sp>
              <p:nvSpPr>
                <p:cNvPr id="94499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13751" y="5871"/>
                  <a:ext cx="193" cy="1"/>
                </a:xfrm>
                <a:prstGeom prst="line">
                  <a:avLst/>
                </a:prstGeom>
                <a:noFill/>
                <a:ln w="1079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endParaRPr>
                </a:p>
              </p:txBody>
            </p:sp>
            <p:sp>
              <p:nvSpPr>
                <p:cNvPr id="94500" name="Freeform 624"/>
                <p:cNvSpPr>
                  <a:spLocks/>
                </p:cNvSpPr>
                <p:nvPr/>
              </p:nvSpPr>
              <p:spPr bwMode="auto">
                <a:xfrm>
                  <a:off x="13572" y="5787"/>
                  <a:ext cx="184" cy="164"/>
                </a:xfrm>
                <a:custGeom>
                  <a:avLst/>
                  <a:gdLst>
                    <a:gd name="T0" fmla="*/ 184 w 184"/>
                    <a:gd name="T1" fmla="*/ 0 h 164"/>
                    <a:gd name="T2" fmla="*/ 0 w 184"/>
                    <a:gd name="T3" fmla="*/ 84 h 164"/>
                    <a:gd name="T4" fmla="*/ 184 w 184"/>
                    <a:gd name="T5" fmla="*/ 164 h 164"/>
                    <a:gd name="T6" fmla="*/ 184 w 184"/>
                    <a:gd name="T7" fmla="*/ 0 h 1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64"/>
                    <a:gd name="T14" fmla="*/ 184 w 184"/>
                    <a:gd name="T15" fmla="*/ 164 h 1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64">
                      <a:moveTo>
                        <a:pt x="184" y="0"/>
                      </a:moveTo>
                      <a:lnTo>
                        <a:pt x="0" y="84"/>
                      </a:lnTo>
                      <a:lnTo>
                        <a:pt x="184" y="164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368" name="Rectangle 625"/>
              <p:cNvSpPr>
                <a:spLocks noChangeArrowheads="1"/>
              </p:cNvSpPr>
              <p:nvPr/>
            </p:nvSpPr>
            <p:spPr bwMode="auto">
              <a:xfrm>
                <a:off x="3618" y="2905"/>
                <a:ext cx="573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69" name="Rectangle 626"/>
              <p:cNvSpPr>
                <a:spLocks noChangeArrowheads="1"/>
              </p:cNvSpPr>
              <p:nvPr/>
            </p:nvSpPr>
            <p:spPr bwMode="auto">
              <a:xfrm>
                <a:off x="3788" y="2978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0" name="Rectangle 627"/>
              <p:cNvSpPr>
                <a:spLocks noChangeArrowheads="1"/>
              </p:cNvSpPr>
              <p:nvPr/>
            </p:nvSpPr>
            <p:spPr bwMode="auto">
              <a:xfrm>
                <a:off x="3905" y="3099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1" name="Rectangle 628"/>
              <p:cNvSpPr>
                <a:spLocks noChangeArrowheads="1"/>
              </p:cNvSpPr>
              <p:nvPr/>
            </p:nvSpPr>
            <p:spPr bwMode="auto">
              <a:xfrm>
                <a:off x="3618" y="3309"/>
                <a:ext cx="573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2" name="Rectangle 629"/>
              <p:cNvSpPr>
                <a:spLocks noChangeArrowheads="1"/>
              </p:cNvSpPr>
              <p:nvPr/>
            </p:nvSpPr>
            <p:spPr bwMode="auto">
              <a:xfrm>
                <a:off x="3788" y="3379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3" name="Rectangle 630"/>
              <p:cNvSpPr>
                <a:spLocks noChangeArrowheads="1"/>
              </p:cNvSpPr>
              <p:nvPr/>
            </p:nvSpPr>
            <p:spPr bwMode="auto">
              <a:xfrm>
                <a:off x="3905" y="3500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4" name="Rectangle 631"/>
              <p:cNvSpPr>
                <a:spLocks noChangeArrowheads="1"/>
              </p:cNvSpPr>
              <p:nvPr/>
            </p:nvSpPr>
            <p:spPr bwMode="auto">
              <a:xfrm>
                <a:off x="3618" y="3730"/>
                <a:ext cx="573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5" name="Rectangle 632"/>
              <p:cNvSpPr>
                <a:spLocks noChangeArrowheads="1"/>
              </p:cNvSpPr>
              <p:nvPr/>
            </p:nvSpPr>
            <p:spPr bwMode="auto">
              <a:xfrm>
                <a:off x="3788" y="3800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6" name="Rectangle 633"/>
              <p:cNvSpPr>
                <a:spLocks noChangeArrowheads="1"/>
              </p:cNvSpPr>
              <p:nvPr/>
            </p:nvSpPr>
            <p:spPr bwMode="auto">
              <a:xfrm>
                <a:off x="3905" y="3921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7" name="Rectangle 634"/>
              <p:cNvSpPr>
                <a:spLocks noChangeArrowheads="1"/>
              </p:cNvSpPr>
              <p:nvPr/>
            </p:nvSpPr>
            <p:spPr bwMode="auto">
              <a:xfrm>
                <a:off x="3723" y="6266"/>
                <a:ext cx="57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8" name="Rectangle 635"/>
              <p:cNvSpPr>
                <a:spLocks noChangeArrowheads="1"/>
              </p:cNvSpPr>
              <p:nvPr/>
            </p:nvSpPr>
            <p:spPr bwMode="auto">
              <a:xfrm>
                <a:off x="3893" y="6336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79" name="Rectangle 636"/>
              <p:cNvSpPr>
                <a:spLocks noChangeArrowheads="1"/>
              </p:cNvSpPr>
              <p:nvPr/>
            </p:nvSpPr>
            <p:spPr bwMode="auto">
              <a:xfrm>
                <a:off x="4010" y="6457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5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0" name="Rectangle 637"/>
              <p:cNvSpPr>
                <a:spLocks noChangeArrowheads="1"/>
              </p:cNvSpPr>
              <p:nvPr/>
            </p:nvSpPr>
            <p:spPr bwMode="auto">
              <a:xfrm>
                <a:off x="3618" y="4045"/>
                <a:ext cx="57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1" name="Rectangle 638"/>
              <p:cNvSpPr>
                <a:spLocks noChangeArrowheads="1"/>
              </p:cNvSpPr>
              <p:nvPr/>
            </p:nvSpPr>
            <p:spPr bwMode="auto">
              <a:xfrm>
                <a:off x="3788" y="4115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2" name="Rectangle 639"/>
              <p:cNvSpPr>
                <a:spLocks noChangeArrowheads="1"/>
              </p:cNvSpPr>
              <p:nvPr/>
            </p:nvSpPr>
            <p:spPr bwMode="auto">
              <a:xfrm>
                <a:off x="3905" y="4236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3" name="Rectangle 640"/>
              <p:cNvSpPr>
                <a:spLocks noChangeArrowheads="1"/>
              </p:cNvSpPr>
              <p:nvPr/>
            </p:nvSpPr>
            <p:spPr bwMode="auto">
              <a:xfrm>
                <a:off x="3746" y="7211"/>
                <a:ext cx="57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4" name="Rectangle 641"/>
              <p:cNvSpPr>
                <a:spLocks noChangeArrowheads="1"/>
              </p:cNvSpPr>
              <p:nvPr/>
            </p:nvSpPr>
            <p:spPr bwMode="auto">
              <a:xfrm>
                <a:off x="3913" y="7282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5" name="Rectangle 642"/>
              <p:cNvSpPr>
                <a:spLocks noChangeArrowheads="1"/>
              </p:cNvSpPr>
              <p:nvPr/>
            </p:nvSpPr>
            <p:spPr bwMode="auto">
              <a:xfrm>
                <a:off x="4029" y="7403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7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6" name="Rectangle 643"/>
              <p:cNvSpPr>
                <a:spLocks noChangeArrowheads="1"/>
              </p:cNvSpPr>
              <p:nvPr/>
            </p:nvSpPr>
            <p:spPr bwMode="auto">
              <a:xfrm>
                <a:off x="3746" y="6737"/>
                <a:ext cx="573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7" name="Rectangle 644"/>
              <p:cNvSpPr>
                <a:spLocks noChangeArrowheads="1"/>
              </p:cNvSpPr>
              <p:nvPr/>
            </p:nvSpPr>
            <p:spPr bwMode="auto">
              <a:xfrm>
                <a:off x="3913" y="6810"/>
                <a:ext cx="11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8" name="Rectangle 645"/>
              <p:cNvSpPr>
                <a:spLocks noChangeArrowheads="1"/>
              </p:cNvSpPr>
              <p:nvPr/>
            </p:nvSpPr>
            <p:spPr bwMode="auto">
              <a:xfrm>
                <a:off x="4029" y="6931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6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89" name="Rectangle 646"/>
              <p:cNvSpPr>
                <a:spLocks noChangeArrowheads="1"/>
              </p:cNvSpPr>
              <p:nvPr/>
            </p:nvSpPr>
            <p:spPr bwMode="auto">
              <a:xfrm>
                <a:off x="5450" y="3011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0" name="Rectangle 647"/>
              <p:cNvSpPr>
                <a:spLocks noChangeArrowheads="1"/>
              </p:cNvSpPr>
              <p:nvPr/>
            </p:nvSpPr>
            <p:spPr bwMode="auto">
              <a:xfrm>
                <a:off x="5486" y="3082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11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1" name="Rectangle 648"/>
              <p:cNvSpPr>
                <a:spLocks noChangeArrowheads="1"/>
              </p:cNvSpPr>
              <p:nvPr/>
            </p:nvSpPr>
            <p:spPr bwMode="auto">
              <a:xfrm>
                <a:off x="5331" y="3291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2" name="Rectangle 649"/>
              <p:cNvSpPr>
                <a:spLocks noChangeArrowheads="1"/>
              </p:cNvSpPr>
              <p:nvPr/>
            </p:nvSpPr>
            <p:spPr bwMode="auto">
              <a:xfrm>
                <a:off x="5498" y="3361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3" name="Rectangle 650"/>
              <p:cNvSpPr>
                <a:spLocks noChangeArrowheads="1"/>
              </p:cNvSpPr>
              <p:nvPr/>
            </p:nvSpPr>
            <p:spPr bwMode="auto">
              <a:xfrm>
                <a:off x="5629" y="3482"/>
                <a:ext cx="217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21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4" name="Rectangle 651"/>
              <p:cNvSpPr>
                <a:spLocks noChangeArrowheads="1"/>
              </p:cNvSpPr>
              <p:nvPr/>
            </p:nvSpPr>
            <p:spPr bwMode="auto">
              <a:xfrm>
                <a:off x="5331" y="3588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5" name="Rectangle 652"/>
              <p:cNvSpPr>
                <a:spLocks noChangeArrowheads="1"/>
              </p:cNvSpPr>
              <p:nvPr/>
            </p:nvSpPr>
            <p:spPr bwMode="auto">
              <a:xfrm>
                <a:off x="5498" y="3661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6" name="Rectangle 653"/>
              <p:cNvSpPr>
                <a:spLocks noChangeArrowheads="1"/>
              </p:cNvSpPr>
              <p:nvPr/>
            </p:nvSpPr>
            <p:spPr bwMode="auto">
              <a:xfrm>
                <a:off x="5629" y="3782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7" name="Rectangle 654"/>
              <p:cNvSpPr>
                <a:spLocks noChangeArrowheads="1"/>
              </p:cNvSpPr>
              <p:nvPr/>
            </p:nvSpPr>
            <p:spPr bwMode="auto">
              <a:xfrm>
                <a:off x="5521" y="3903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8" name="Rectangle 655"/>
              <p:cNvSpPr>
                <a:spLocks noChangeArrowheads="1"/>
              </p:cNvSpPr>
              <p:nvPr/>
            </p:nvSpPr>
            <p:spPr bwMode="auto">
              <a:xfrm>
                <a:off x="5691" y="3974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399" name="Rectangle 656"/>
              <p:cNvSpPr>
                <a:spLocks noChangeArrowheads="1"/>
              </p:cNvSpPr>
              <p:nvPr/>
            </p:nvSpPr>
            <p:spPr bwMode="auto">
              <a:xfrm>
                <a:off x="5822" y="4095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0" name="Rectangle 657"/>
              <p:cNvSpPr>
                <a:spLocks noChangeArrowheads="1"/>
              </p:cNvSpPr>
              <p:nvPr/>
            </p:nvSpPr>
            <p:spPr bwMode="auto">
              <a:xfrm>
                <a:off x="6474" y="4849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1" name="Rectangle 658"/>
              <p:cNvSpPr>
                <a:spLocks noChangeArrowheads="1"/>
              </p:cNvSpPr>
              <p:nvPr/>
            </p:nvSpPr>
            <p:spPr bwMode="auto">
              <a:xfrm>
                <a:off x="6386" y="4882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11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2" name="Rectangle 659"/>
              <p:cNvSpPr>
                <a:spLocks noChangeArrowheads="1"/>
              </p:cNvSpPr>
              <p:nvPr/>
            </p:nvSpPr>
            <p:spPr bwMode="auto">
              <a:xfrm>
                <a:off x="6451" y="5199"/>
                <a:ext cx="29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21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3" name="Rectangle 660"/>
              <p:cNvSpPr>
                <a:spLocks noChangeArrowheads="1"/>
              </p:cNvSpPr>
              <p:nvPr/>
            </p:nvSpPr>
            <p:spPr bwMode="auto">
              <a:xfrm>
                <a:off x="6536" y="5635"/>
                <a:ext cx="880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4" name="Rectangle 661"/>
              <p:cNvSpPr>
                <a:spLocks noChangeArrowheads="1"/>
              </p:cNvSpPr>
              <p:nvPr/>
            </p:nvSpPr>
            <p:spPr bwMode="auto">
              <a:xfrm>
                <a:off x="6704" y="5706"/>
                <a:ext cx="402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31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5" name="Rectangle 662"/>
              <p:cNvSpPr>
                <a:spLocks noChangeArrowheads="1"/>
              </p:cNvSpPr>
              <p:nvPr/>
            </p:nvSpPr>
            <p:spPr bwMode="auto">
              <a:xfrm>
                <a:off x="6409" y="4637"/>
                <a:ext cx="57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6" name="Rectangle 663"/>
              <p:cNvSpPr>
                <a:spLocks noChangeArrowheads="1"/>
              </p:cNvSpPr>
              <p:nvPr/>
            </p:nvSpPr>
            <p:spPr bwMode="auto">
              <a:xfrm>
                <a:off x="4946" y="4882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7" name="Rectangle 664"/>
              <p:cNvSpPr>
                <a:spLocks noChangeArrowheads="1"/>
              </p:cNvSpPr>
              <p:nvPr/>
            </p:nvSpPr>
            <p:spPr bwMode="auto">
              <a:xfrm>
                <a:off x="4946" y="5422"/>
                <a:ext cx="466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8" name="Rectangle 665"/>
              <p:cNvSpPr>
                <a:spLocks noChangeArrowheads="1"/>
              </p:cNvSpPr>
              <p:nvPr/>
            </p:nvSpPr>
            <p:spPr bwMode="auto">
              <a:xfrm>
                <a:off x="6474" y="5951"/>
                <a:ext cx="573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09" name="Rectangle 666"/>
              <p:cNvSpPr>
                <a:spLocks noChangeArrowheads="1"/>
              </p:cNvSpPr>
              <p:nvPr/>
            </p:nvSpPr>
            <p:spPr bwMode="auto">
              <a:xfrm>
                <a:off x="4946" y="5962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0" name="Rectangle 667"/>
              <p:cNvSpPr>
                <a:spLocks noChangeArrowheads="1"/>
              </p:cNvSpPr>
              <p:nvPr/>
            </p:nvSpPr>
            <p:spPr bwMode="auto">
              <a:xfrm>
                <a:off x="5521" y="6319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1" name="Rectangle 668"/>
              <p:cNvSpPr>
                <a:spLocks noChangeArrowheads="1"/>
              </p:cNvSpPr>
              <p:nvPr/>
            </p:nvSpPr>
            <p:spPr bwMode="auto">
              <a:xfrm>
                <a:off x="5486" y="6502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61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2" name="Rectangle 669"/>
              <p:cNvSpPr>
                <a:spLocks noChangeArrowheads="1"/>
              </p:cNvSpPr>
              <p:nvPr/>
            </p:nvSpPr>
            <p:spPr bwMode="auto">
              <a:xfrm>
                <a:off x="5246" y="6651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3" name="Rectangle 670"/>
              <p:cNvSpPr>
                <a:spLocks noChangeArrowheads="1"/>
              </p:cNvSpPr>
              <p:nvPr/>
            </p:nvSpPr>
            <p:spPr bwMode="auto">
              <a:xfrm>
                <a:off x="5486" y="6862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62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4" name="Rectangle 671"/>
              <p:cNvSpPr>
                <a:spLocks noChangeArrowheads="1"/>
              </p:cNvSpPr>
              <p:nvPr/>
            </p:nvSpPr>
            <p:spPr bwMode="auto">
              <a:xfrm>
                <a:off x="5598" y="7123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5" name="Rectangle 672"/>
              <p:cNvSpPr>
                <a:spLocks noChangeArrowheads="1"/>
              </p:cNvSpPr>
              <p:nvPr/>
            </p:nvSpPr>
            <p:spPr bwMode="auto">
              <a:xfrm>
                <a:off x="5666" y="7193"/>
                <a:ext cx="360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63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6" name="Rectangle 673"/>
              <p:cNvSpPr>
                <a:spLocks noChangeArrowheads="1"/>
              </p:cNvSpPr>
              <p:nvPr/>
            </p:nvSpPr>
            <p:spPr bwMode="auto">
              <a:xfrm>
                <a:off x="8187" y="6737"/>
                <a:ext cx="763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7" name="Rectangle 674"/>
              <p:cNvSpPr>
                <a:spLocks noChangeArrowheads="1"/>
              </p:cNvSpPr>
              <p:nvPr/>
            </p:nvSpPr>
            <p:spPr bwMode="auto">
              <a:xfrm>
                <a:off x="8354" y="6810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8" name="Rectangle 675"/>
              <p:cNvSpPr>
                <a:spLocks noChangeArrowheads="1"/>
              </p:cNvSpPr>
              <p:nvPr/>
            </p:nvSpPr>
            <p:spPr bwMode="auto">
              <a:xfrm>
                <a:off x="8499" y="6931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19" name="Rectangle 676"/>
              <p:cNvSpPr>
                <a:spLocks noChangeArrowheads="1"/>
              </p:cNvSpPr>
              <p:nvPr/>
            </p:nvSpPr>
            <p:spPr bwMode="auto">
              <a:xfrm>
                <a:off x="7234" y="5951"/>
                <a:ext cx="763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0" name="Rectangle 677"/>
              <p:cNvSpPr>
                <a:spLocks noChangeArrowheads="1"/>
              </p:cNvSpPr>
              <p:nvPr/>
            </p:nvSpPr>
            <p:spPr bwMode="auto">
              <a:xfrm>
                <a:off x="7404" y="6021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1" name="Rectangle 678"/>
              <p:cNvSpPr>
                <a:spLocks noChangeArrowheads="1"/>
              </p:cNvSpPr>
              <p:nvPr/>
            </p:nvSpPr>
            <p:spPr bwMode="auto">
              <a:xfrm>
                <a:off x="7549" y="6142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2" name="Rectangle 679"/>
              <p:cNvSpPr>
                <a:spLocks noChangeArrowheads="1"/>
              </p:cNvSpPr>
              <p:nvPr/>
            </p:nvSpPr>
            <p:spPr bwMode="auto">
              <a:xfrm>
                <a:off x="8377" y="5951"/>
                <a:ext cx="763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3" name="Rectangle 680"/>
              <p:cNvSpPr>
                <a:spLocks noChangeArrowheads="1"/>
              </p:cNvSpPr>
              <p:nvPr/>
            </p:nvSpPr>
            <p:spPr bwMode="auto">
              <a:xfrm>
                <a:off x="8544" y="6021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4" name="Rectangle 681"/>
              <p:cNvSpPr>
                <a:spLocks noChangeArrowheads="1"/>
              </p:cNvSpPr>
              <p:nvPr/>
            </p:nvSpPr>
            <p:spPr bwMode="auto">
              <a:xfrm>
                <a:off x="8689" y="6142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5" name="Rectangle 682"/>
              <p:cNvSpPr>
                <a:spLocks noChangeArrowheads="1"/>
              </p:cNvSpPr>
              <p:nvPr/>
            </p:nvSpPr>
            <p:spPr bwMode="auto">
              <a:xfrm>
                <a:off x="8947" y="4849"/>
                <a:ext cx="76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6" name="Rectangle 683"/>
              <p:cNvSpPr>
                <a:spLocks noChangeArrowheads="1"/>
              </p:cNvSpPr>
              <p:nvPr/>
            </p:nvSpPr>
            <p:spPr bwMode="auto">
              <a:xfrm>
                <a:off x="9114" y="5040"/>
                <a:ext cx="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7" name="Rectangle 684"/>
              <p:cNvSpPr>
                <a:spLocks noChangeArrowheads="1"/>
              </p:cNvSpPr>
              <p:nvPr/>
            </p:nvSpPr>
            <p:spPr bwMode="auto">
              <a:xfrm>
                <a:off x="9151" y="5023"/>
                <a:ext cx="77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b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8" name="Rectangle 685"/>
              <p:cNvSpPr>
                <a:spLocks noChangeArrowheads="1"/>
              </p:cNvSpPr>
              <p:nvPr/>
            </p:nvSpPr>
            <p:spPr bwMode="auto">
              <a:xfrm>
                <a:off x="9239" y="5040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29" name="Rectangle 686"/>
              <p:cNvSpPr>
                <a:spLocks noChangeArrowheads="1"/>
              </p:cNvSpPr>
              <p:nvPr/>
            </p:nvSpPr>
            <p:spPr bwMode="auto">
              <a:xfrm>
                <a:off x="8187" y="4534"/>
                <a:ext cx="76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0" name="Rectangle 687"/>
              <p:cNvSpPr>
                <a:spLocks noChangeArrowheads="1"/>
              </p:cNvSpPr>
              <p:nvPr/>
            </p:nvSpPr>
            <p:spPr bwMode="auto">
              <a:xfrm>
                <a:off x="8354" y="4604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1" name="Rectangle 688"/>
              <p:cNvSpPr>
                <a:spLocks noChangeArrowheads="1"/>
              </p:cNvSpPr>
              <p:nvPr/>
            </p:nvSpPr>
            <p:spPr bwMode="auto">
              <a:xfrm>
                <a:off x="8499" y="4725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2" name="Rectangle 689"/>
              <p:cNvSpPr>
                <a:spLocks noChangeArrowheads="1"/>
              </p:cNvSpPr>
              <p:nvPr/>
            </p:nvSpPr>
            <p:spPr bwMode="auto">
              <a:xfrm>
                <a:off x="7044" y="4219"/>
                <a:ext cx="76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3" name="Rectangle 690"/>
              <p:cNvSpPr>
                <a:spLocks noChangeArrowheads="1"/>
              </p:cNvSpPr>
              <p:nvPr/>
            </p:nvSpPr>
            <p:spPr bwMode="auto">
              <a:xfrm>
                <a:off x="7211" y="4289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4" name="Rectangle 691"/>
              <p:cNvSpPr>
                <a:spLocks noChangeArrowheads="1"/>
              </p:cNvSpPr>
              <p:nvPr/>
            </p:nvSpPr>
            <p:spPr bwMode="auto">
              <a:xfrm>
                <a:off x="7356" y="4410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5" name="Rectangle 692"/>
              <p:cNvSpPr>
                <a:spLocks noChangeArrowheads="1"/>
              </p:cNvSpPr>
              <p:nvPr/>
            </p:nvSpPr>
            <p:spPr bwMode="auto">
              <a:xfrm>
                <a:off x="8079" y="3535"/>
                <a:ext cx="76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6" name="Rectangle 693"/>
              <p:cNvSpPr>
                <a:spLocks noChangeArrowheads="1"/>
              </p:cNvSpPr>
              <p:nvPr/>
            </p:nvSpPr>
            <p:spPr bwMode="auto">
              <a:xfrm>
                <a:off x="8249" y="3609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7" name="Rectangle 694"/>
              <p:cNvSpPr>
                <a:spLocks noChangeArrowheads="1"/>
              </p:cNvSpPr>
              <p:nvPr/>
            </p:nvSpPr>
            <p:spPr bwMode="auto">
              <a:xfrm>
                <a:off x="8394" y="3730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21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8" name="Rectangle 695"/>
              <p:cNvSpPr>
                <a:spLocks noChangeArrowheads="1"/>
              </p:cNvSpPr>
              <p:nvPr/>
            </p:nvSpPr>
            <p:spPr bwMode="auto">
              <a:xfrm>
                <a:off x="8820" y="4166"/>
                <a:ext cx="765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39" name="Rectangle 696"/>
              <p:cNvSpPr>
                <a:spLocks noChangeArrowheads="1"/>
              </p:cNvSpPr>
              <p:nvPr/>
            </p:nvSpPr>
            <p:spPr bwMode="auto">
              <a:xfrm>
                <a:off x="8990" y="4236"/>
                <a:ext cx="14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¡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0" name="Rectangle 697"/>
              <p:cNvSpPr>
                <a:spLocks noChangeArrowheads="1"/>
              </p:cNvSpPr>
              <p:nvPr/>
            </p:nvSpPr>
            <p:spPr bwMode="auto">
              <a:xfrm>
                <a:off x="9134" y="4357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1" name="Rectangle 698"/>
              <p:cNvSpPr>
                <a:spLocks noChangeArrowheads="1"/>
              </p:cNvSpPr>
              <p:nvPr/>
            </p:nvSpPr>
            <p:spPr bwMode="auto">
              <a:xfrm>
                <a:off x="10090" y="4375"/>
                <a:ext cx="763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2" name="Rectangle 699"/>
              <p:cNvSpPr>
                <a:spLocks noChangeArrowheads="1"/>
              </p:cNvSpPr>
              <p:nvPr/>
            </p:nvSpPr>
            <p:spPr bwMode="auto">
              <a:xfrm>
                <a:off x="10257" y="4569"/>
                <a:ext cx="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3" name="Rectangle 700"/>
              <p:cNvSpPr>
                <a:spLocks noChangeArrowheads="1"/>
              </p:cNvSpPr>
              <p:nvPr/>
            </p:nvSpPr>
            <p:spPr bwMode="auto">
              <a:xfrm>
                <a:off x="10294" y="4551"/>
                <a:ext cx="77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b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4" name="Rectangle 701"/>
              <p:cNvSpPr>
                <a:spLocks noChangeArrowheads="1"/>
              </p:cNvSpPr>
              <p:nvPr/>
            </p:nvSpPr>
            <p:spPr bwMode="auto">
              <a:xfrm>
                <a:off x="10382" y="4569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5" name="Rectangle 702"/>
              <p:cNvSpPr>
                <a:spLocks noChangeArrowheads="1"/>
              </p:cNvSpPr>
              <p:nvPr/>
            </p:nvSpPr>
            <p:spPr bwMode="auto">
              <a:xfrm>
                <a:off x="10090" y="5593"/>
                <a:ext cx="766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6" name="Rectangle 703"/>
              <p:cNvSpPr>
                <a:spLocks noChangeArrowheads="1"/>
              </p:cNvSpPr>
              <p:nvPr/>
            </p:nvSpPr>
            <p:spPr bwMode="auto">
              <a:xfrm>
                <a:off x="10260" y="5787"/>
                <a:ext cx="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7" name="Rectangle 704"/>
              <p:cNvSpPr>
                <a:spLocks noChangeArrowheads="1"/>
              </p:cNvSpPr>
              <p:nvPr/>
            </p:nvSpPr>
            <p:spPr bwMode="auto">
              <a:xfrm>
                <a:off x="10297" y="5769"/>
                <a:ext cx="77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b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8" name="Rectangle 705"/>
              <p:cNvSpPr>
                <a:spLocks noChangeArrowheads="1"/>
              </p:cNvSpPr>
              <p:nvPr/>
            </p:nvSpPr>
            <p:spPr bwMode="auto">
              <a:xfrm>
                <a:off x="10385" y="5787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49" name="Rectangle 706"/>
              <p:cNvSpPr>
                <a:spLocks noChangeArrowheads="1"/>
              </p:cNvSpPr>
              <p:nvPr/>
            </p:nvSpPr>
            <p:spPr bwMode="auto">
              <a:xfrm>
                <a:off x="10090" y="3117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0" name="Rectangle 707"/>
              <p:cNvSpPr>
                <a:spLocks noChangeArrowheads="1"/>
              </p:cNvSpPr>
              <p:nvPr/>
            </p:nvSpPr>
            <p:spPr bwMode="auto">
              <a:xfrm>
                <a:off x="10257" y="3188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1" name="Rectangle 708"/>
              <p:cNvSpPr>
                <a:spLocks noChangeArrowheads="1"/>
              </p:cNvSpPr>
              <p:nvPr/>
            </p:nvSpPr>
            <p:spPr bwMode="auto">
              <a:xfrm>
                <a:off x="10388" y="3309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2" name="Rectangle 709"/>
              <p:cNvSpPr>
                <a:spLocks noChangeArrowheads="1"/>
              </p:cNvSpPr>
              <p:nvPr/>
            </p:nvSpPr>
            <p:spPr bwMode="auto">
              <a:xfrm>
                <a:off x="10547" y="3432"/>
                <a:ext cx="87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3" name="Rectangle 710"/>
              <p:cNvSpPr>
                <a:spLocks noChangeArrowheads="1"/>
              </p:cNvSpPr>
              <p:nvPr/>
            </p:nvSpPr>
            <p:spPr bwMode="auto">
              <a:xfrm>
                <a:off x="10714" y="3503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4" name="Rectangle 711"/>
              <p:cNvSpPr>
                <a:spLocks noChangeArrowheads="1"/>
              </p:cNvSpPr>
              <p:nvPr/>
            </p:nvSpPr>
            <p:spPr bwMode="auto">
              <a:xfrm>
                <a:off x="10844" y="3624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52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5" name="Rectangle 712"/>
              <p:cNvSpPr>
                <a:spLocks noChangeArrowheads="1"/>
              </p:cNvSpPr>
              <p:nvPr/>
            </p:nvSpPr>
            <p:spPr bwMode="auto">
              <a:xfrm>
                <a:off x="10470" y="4060"/>
                <a:ext cx="879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6" name="Rectangle 713"/>
              <p:cNvSpPr>
                <a:spLocks noChangeArrowheads="1"/>
              </p:cNvSpPr>
              <p:nvPr/>
            </p:nvSpPr>
            <p:spPr bwMode="auto">
              <a:xfrm>
                <a:off x="10637" y="4133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7" name="Rectangle 714"/>
              <p:cNvSpPr>
                <a:spLocks noChangeArrowheads="1"/>
              </p:cNvSpPr>
              <p:nvPr/>
            </p:nvSpPr>
            <p:spPr bwMode="auto">
              <a:xfrm>
                <a:off x="10768" y="4254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62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8" name="Rectangle 715"/>
              <p:cNvSpPr>
                <a:spLocks noChangeArrowheads="1"/>
              </p:cNvSpPr>
              <p:nvPr/>
            </p:nvSpPr>
            <p:spPr bwMode="auto">
              <a:xfrm>
                <a:off x="10490" y="6021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59" name="Rectangle 716"/>
              <p:cNvSpPr>
                <a:spLocks noChangeArrowheads="1"/>
              </p:cNvSpPr>
              <p:nvPr/>
            </p:nvSpPr>
            <p:spPr bwMode="auto">
              <a:xfrm>
                <a:off x="10660" y="6092"/>
                <a:ext cx="406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73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0" name="Rectangle 717"/>
              <p:cNvSpPr>
                <a:spLocks noChangeArrowheads="1"/>
              </p:cNvSpPr>
              <p:nvPr/>
            </p:nvSpPr>
            <p:spPr bwMode="auto">
              <a:xfrm>
                <a:off x="10660" y="6581"/>
                <a:ext cx="879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1" name="Rectangle 718"/>
              <p:cNvSpPr>
                <a:spLocks noChangeArrowheads="1"/>
              </p:cNvSpPr>
              <p:nvPr/>
            </p:nvSpPr>
            <p:spPr bwMode="auto">
              <a:xfrm>
                <a:off x="10827" y="6651"/>
                <a:ext cx="41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83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2" name="Rectangle 719"/>
              <p:cNvSpPr>
                <a:spLocks noChangeArrowheads="1"/>
              </p:cNvSpPr>
              <p:nvPr/>
            </p:nvSpPr>
            <p:spPr bwMode="auto">
              <a:xfrm>
                <a:off x="9900" y="6896"/>
                <a:ext cx="87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3" name="Rectangle 720"/>
              <p:cNvSpPr>
                <a:spLocks noChangeArrowheads="1"/>
              </p:cNvSpPr>
              <p:nvPr/>
            </p:nvSpPr>
            <p:spPr bwMode="auto">
              <a:xfrm>
                <a:off x="10346" y="6862"/>
                <a:ext cx="45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id-ID" sz="11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93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4" name="Rectangle 721"/>
              <p:cNvSpPr>
                <a:spLocks noChangeArrowheads="1"/>
              </p:cNvSpPr>
              <p:nvPr/>
            </p:nvSpPr>
            <p:spPr bwMode="auto">
              <a:xfrm>
                <a:off x="12506" y="6862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5" name="Rectangle 722"/>
              <p:cNvSpPr>
                <a:spLocks noChangeArrowheads="1"/>
              </p:cNvSpPr>
              <p:nvPr/>
            </p:nvSpPr>
            <p:spPr bwMode="auto">
              <a:xfrm>
                <a:off x="12373" y="6074"/>
                <a:ext cx="57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6" name="Rectangle 723"/>
              <p:cNvSpPr>
                <a:spLocks noChangeArrowheads="1"/>
              </p:cNvSpPr>
              <p:nvPr/>
            </p:nvSpPr>
            <p:spPr bwMode="auto">
              <a:xfrm>
                <a:off x="12540" y="6145"/>
                <a:ext cx="326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7" name="Rectangle 724"/>
              <p:cNvSpPr>
                <a:spLocks noChangeArrowheads="1"/>
              </p:cNvSpPr>
              <p:nvPr/>
            </p:nvSpPr>
            <p:spPr bwMode="auto">
              <a:xfrm>
                <a:off x="12645" y="6266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7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8" name="Rectangle 725"/>
              <p:cNvSpPr>
                <a:spLocks noChangeArrowheads="1"/>
              </p:cNvSpPr>
              <p:nvPr/>
            </p:nvSpPr>
            <p:spPr bwMode="auto">
              <a:xfrm>
                <a:off x="12373" y="6737"/>
                <a:ext cx="573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69" name="Rectangle 726"/>
              <p:cNvSpPr>
                <a:spLocks noChangeArrowheads="1"/>
              </p:cNvSpPr>
              <p:nvPr/>
            </p:nvSpPr>
            <p:spPr bwMode="auto">
              <a:xfrm>
                <a:off x="11610" y="7279"/>
                <a:ext cx="57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0" name="Rectangle 727"/>
              <p:cNvSpPr>
                <a:spLocks noChangeArrowheads="1"/>
              </p:cNvSpPr>
              <p:nvPr/>
            </p:nvSpPr>
            <p:spPr bwMode="auto">
              <a:xfrm>
                <a:off x="11780" y="7352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1" name="Rectangle 728"/>
              <p:cNvSpPr>
                <a:spLocks noChangeArrowheads="1"/>
              </p:cNvSpPr>
              <p:nvPr/>
            </p:nvSpPr>
            <p:spPr bwMode="auto">
              <a:xfrm>
                <a:off x="11885" y="7473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9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2" name="Rectangle 729"/>
              <p:cNvSpPr>
                <a:spLocks noChangeArrowheads="1"/>
              </p:cNvSpPr>
              <p:nvPr/>
            </p:nvSpPr>
            <p:spPr bwMode="auto">
              <a:xfrm>
                <a:off x="11803" y="4690"/>
                <a:ext cx="1143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3" name="Rectangle 730"/>
              <p:cNvSpPr>
                <a:spLocks noChangeArrowheads="1"/>
              </p:cNvSpPr>
              <p:nvPr/>
            </p:nvSpPr>
            <p:spPr bwMode="auto">
              <a:xfrm>
                <a:off x="11970" y="4763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4" name="Rectangle 731"/>
              <p:cNvSpPr>
                <a:spLocks noChangeArrowheads="1"/>
              </p:cNvSpPr>
              <p:nvPr/>
            </p:nvSpPr>
            <p:spPr bwMode="auto">
              <a:xfrm>
                <a:off x="12101" y="4884"/>
                <a:ext cx="21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104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5" name="Rectangle 732"/>
              <p:cNvSpPr>
                <a:spLocks noChangeArrowheads="1"/>
              </p:cNvSpPr>
              <p:nvPr/>
            </p:nvSpPr>
            <p:spPr bwMode="auto">
              <a:xfrm>
                <a:off x="12055" y="5005"/>
                <a:ext cx="114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6" name="Rectangle 733"/>
              <p:cNvSpPr>
                <a:spLocks noChangeArrowheads="1"/>
              </p:cNvSpPr>
              <p:nvPr/>
            </p:nvSpPr>
            <p:spPr bwMode="auto">
              <a:xfrm>
                <a:off x="12226" y="5078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7" name="Rectangle 734"/>
              <p:cNvSpPr>
                <a:spLocks noChangeArrowheads="1"/>
              </p:cNvSpPr>
              <p:nvPr/>
            </p:nvSpPr>
            <p:spPr bwMode="auto">
              <a:xfrm>
                <a:off x="12356" y="5199"/>
                <a:ext cx="21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114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8" name="Rectangle 735"/>
              <p:cNvSpPr>
                <a:spLocks noChangeArrowheads="1"/>
              </p:cNvSpPr>
              <p:nvPr/>
            </p:nvSpPr>
            <p:spPr bwMode="auto">
              <a:xfrm>
                <a:off x="11803" y="5479"/>
                <a:ext cx="114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79" name="Rectangle 736"/>
              <p:cNvSpPr>
                <a:spLocks noChangeArrowheads="1"/>
              </p:cNvSpPr>
              <p:nvPr/>
            </p:nvSpPr>
            <p:spPr bwMode="auto">
              <a:xfrm>
                <a:off x="11970" y="5550"/>
                <a:ext cx="132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0" name="Rectangle 737"/>
              <p:cNvSpPr>
                <a:spLocks noChangeArrowheads="1"/>
              </p:cNvSpPr>
              <p:nvPr/>
            </p:nvSpPr>
            <p:spPr bwMode="auto">
              <a:xfrm>
                <a:off x="12101" y="5671"/>
                <a:ext cx="21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124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1" name="Rectangle 738"/>
              <p:cNvSpPr>
                <a:spLocks noChangeArrowheads="1"/>
              </p:cNvSpPr>
              <p:nvPr/>
            </p:nvSpPr>
            <p:spPr bwMode="auto">
              <a:xfrm>
                <a:off x="13706" y="5479"/>
                <a:ext cx="76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2" name="Rectangle 739"/>
              <p:cNvSpPr>
                <a:spLocks noChangeArrowheads="1"/>
              </p:cNvSpPr>
              <p:nvPr/>
            </p:nvSpPr>
            <p:spPr bwMode="auto">
              <a:xfrm>
                <a:off x="13873" y="5550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3" name="Rectangle 740"/>
              <p:cNvSpPr>
                <a:spLocks noChangeArrowheads="1"/>
              </p:cNvSpPr>
              <p:nvPr/>
            </p:nvSpPr>
            <p:spPr bwMode="auto">
              <a:xfrm>
                <a:off x="13978" y="5671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12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4" name="Rectangle 741"/>
              <p:cNvSpPr>
                <a:spLocks noChangeArrowheads="1"/>
              </p:cNvSpPr>
              <p:nvPr/>
            </p:nvSpPr>
            <p:spPr bwMode="auto">
              <a:xfrm>
                <a:off x="13706" y="5005"/>
                <a:ext cx="763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5" name="Rectangle 742"/>
              <p:cNvSpPr>
                <a:spLocks noChangeArrowheads="1"/>
              </p:cNvSpPr>
              <p:nvPr/>
            </p:nvSpPr>
            <p:spPr bwMode="auto">
              <a:xfrm>
                <a:off x="13873" y="5078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6" name="Rectangle 743"/>
              <p:cNvSpPr>
                <a:spLocks noChangeArrowheads="1"/>
              </p:cNvSpPr>
              <p:nvPr/>
            </p:nvSpPr>
            <p:spPr bwMode="auto">
              <a:xfrm>
                <a:off x="13978" y="5199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11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7" name="Rectangle 744"/>
              <p:cNvSpPr>
                <a:spLocks noChangeArrowheads="1"/>
              </p:cNvSpPr>
              <p:nvPr/>
            </p:nvSpPr>
            <p:spPr bwMode="auto">
              <a:xfrm>
                <a:off x="13706" y="4534"/>
                <a:ext cx="76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8" name="Rectangle 745"/>
              <p:cNvSpPr>
                <a:spLocks noChangeArrowheads="1"/>
              </p:cNvSpPr>
              <p:nvPr/>
            </p:nvSpPr>
            <p:spPr bwMode="auto">
              <a:xfrm>
                <a:off x="13873" y="4604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89" name="Rectangle 746"/>
              <p:cNvSpPr>
                <a:spLocks noChangeArrowheads="1"/>
              </p:cNvSpPr>
              <p:nvPr/>
            </p:nvSpPr>
            <p:spPr bwMode="auto">
              <a:xfrm>
                <a:off x="13978" y="4725"/>
                <a:ext cx="14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0" name="Rectangle 747"/>
              <p:cNvSpPr>
                <a:spLocks noChangeArrowheads="1"/>
              </p:cNvSpPr>
              <p:nvPr/>
            </p:nvSpPr>
            <p:spPr bwMode="auto">
              <a:xfrm>
                <a:off x="11610" y="2643"/>
                <a:ext cx="766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1" name="Rectangle 748"/>
              <p:cNvSpPr>
                <a:spLocks noChangeArrowheads="1"/>
              </p:cNvSpPr>
              <p:nvPr/>
            </p:nvSpPr>
            <p:spPr bwMode="auto">
              <a:xfrm>
                <a:off x="11780" y="2716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2" name="Rectangle 749"/>
              <p:cNvSpPr>
                <a:spLocks noChangeArrowheads="1"/>
              </p:cNvSpPr>
              <p:nvPr/>
            </p:nvSpPr>
            <p:spPr bwMode="auto">
              <a:xfrm>
                <a:off x="11885" y="2837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4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3" name="Rectangle 750"/>
              <p:cNvSpPr>
                <a:spLocks noChangeArrowheads="1"/>
              </p:cNvSpPr>
              <p:nvPr/>
            </p:nvSpPr>
            <p:spPr bwMode="auto">
              <a:xfrm>
                <a:off x="12373" y="3117"/>
                <a:ext cx="76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4" name="Rectangle 751"/>
              <p:cNvSpPr>
                <a:spLocks noChangeArrowheads="1"/>
              </p:cNvSpPr>
              <p:nvPr/>
            </p:nvSpPr>
            <p:spPr bwMode="auto">
              <a:xfrm>
                <a:off x="12540" y="3188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5" name="Rectangle 752"/>
              <p:cNvSpPr>
                <a:spLocks noChangeArrowheads="1"/>
              </p:cNvSpPr>
              <p:nvPr/>
            </p:nvSpPr>
            <p:spPr bwMode="auto">
              <a:xfrm>
                <a:off x="12645" y="3309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5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6" name="Rectangle 753"/>
              <p:cNvSpPr>
                <a:spLocks noChangeArrowheads="1"/>
              </p:cNvSpPr>
              <p:nvPr/>
            </p:nvSpPr>
            <p:spPr bwMode="auto">
              <a:xfrm>
                <a:off x="12373" y="3903"/>
                <a:ext cx="76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7" name="Rectangle 754"/>
              <p:cNvSpPr>
                <a:spLocks noChangeArrowheads="1"/>
              </p:cNvSpPr>
              <p:nvPr/>
            </p:nvSpPr>
            <p:spPr bwMode="auto">
              <a:xfrm>
                <a:off x="12540" y="3974"/>
                <a:ext cx="106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e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498" name="Rectangle 755"/>
              <p:cNvSpPr>
                <a:spLocks noChangeArrowheads="1"/>
              </p:cNvSpPr>
              <p:nvPr/>
            </p:nvSpPr>
            <p:spPr bwMode="auto">
              <a:xfrm>
                <a:off x="12645" y="4095"/>
                <a:ext cx="7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6</a:t>
                </a: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310" name="Line 756"/>
          <p:cNvSpPr>
            <a:spLocks noChangeShapeType="1"/>
          </p:cNvSpPr>
          <p:nvPr/>
        </p:nvSpPr>
        <p:spPr bwMode="auto">
          <a:xfrm>
            <a:off x="2171700" y="32004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4311" name="Line 757"/>
          <p:cNvSpPr>
            <a:spLocks noChangeShapeType="1"/>
          </p:cNvSpPr>
          <p:nvPr/>
        </p:nvSpPr>
        <p:spPr bwMode="auto">
          <a:xfrm>
            <a:off x="2171700" y="35433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4312" name="Line 758"/>
          <p:cNvSpPr>
            <a:spLocks noChangeShapeType="1"/>
          </p:cNvSpPr>
          <p:nvPr/>
        </p:nvSpPr>
        <p:spPr bwMode="auto">
          <a:xfrm>
            <a:off x="2171700" y="38862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4313" name="Text Box 759"/>
          <p:cNvSpPr txBox="1">
            <a:spLocks noChangeArrowheads="1"/>
          </p:cNvSpPr>
          <p:nvPr/>
        </p:nvSpPr>
        <p:spPr bwMode="auto">
          <a:xfrm>
            <a:off x="449263" y="3278188"/>
            <a:ext cx="457200" cy="547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327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68538" y="260350"/>
            <a:ext cx="4464050" cy="86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TEKNIK SAMPLNG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9750" y="1916113"/>
            <a:ext cx="3382963" cy="863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PROBABILITY SAMPLNG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148263" y="1916113"/>
            <a:ext cx="3600450" cy="86360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NON PROBABILITY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SAMPLNG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42988" y="3141663"/>
            <a:ext cx="2879725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Simple Random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042988" y="4221163"/>
            <a:ext cx="2879725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Stratified Random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42988" y="5229225"/>
            <a:ext cx="2879725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Area  Random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11188" y="2924175"/>
            <a:ext cx="144462" cy="316865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395288" y="3429000"/>
            <a:ext cx="792162" cy="215900"/>
          </a:xfrm>
          <a:prstGeom prst="homePlate">
            <a:avLst>
              <a:gd name="adj" fmla="val 91728"/>
            </a:avLst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23850" y="4437063"/>
            <a:ext cx="792163" cy="215900"/>
          </a:xfrm>
          <a:prstGeom prst="homePlate">
            <a:avLst>
              <a:gd name="adj" fmla="val 91728"/>
            </a:avLst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323850" y="5445125"/>
            <a:ext cx="792163" cy="215900"/>
          </a:xfrm>
          <a:prstGeom prst="homePlate">
            <a:avLst>
              <a:gd name="adj" fmla="val 91728"/>
            </a:avLst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580063" y="3213100"/>
            <a:ext cx="2879725" cy="863600"/>
          </a:xfrm>
          <a:prstGeom prst="rect">
            <a:avLst/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Purposive Sampling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580063" y="4292600"/>
            <a:ext cx="2879725" cy="863600"/>
          </a:xfrm>
          <a:prstGeom prst="rect">
            <a:avLst/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Snowball Sampling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580063" y="5300663"/>
            <a:ext cx="2879725" cy="863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Sampling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aksidental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148263" y="2995613"/>
            <a:ext cx="144462" cy="316865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4932363" y="3500438"/>
            <a:ext cx="792162" cy="215900"/>
          </a:xfrm>
          <a:prstGeom prst="homePlate">
            <a:avLst>
              <a:gd name="adj" fmla="val 91728"/>
            </a:avLst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860925" y="4508500"/>
            <a:ext cx="792163" cy="215900"/>
          </a:xfrm>
          <a:prstGeom prst="homePlate">
            <a:avLst>
              <a:gd name="adj" fmla="val 91728"/>
            </a:avLst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4860925" y="5516563"/>
            <a:ext cx="792163" cy="215900"/>
          </a:xfrm>
          <a:prstGeom prst="homePlate">
            <a:avLst>
              <a:gd name="adj" fmla="val 91728"/>
            </a:avLst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 rot="10800000">
            <a:off x="2268538" y="1196975"/>
            <a:ext cx="4535487" cy="647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8568952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51520" y="332656"/>
            <a:ext cx="8568952" cy="64807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ORANG YANG DITUTUP MATANYA DISURUH MEMILIH SAMPEL TTG GAJAH</a:t>
            </a:r>
          </a:p>
        </p:txBody>
      </p:sp>
    </p:spTree>
    <p:extLst>
      <p:ext uri="{BB962C8B-B14F-4D97-AF65-F5344CB8AC3E}">
        <p14:creationId xmlns:p14="http://schemas.microsoft.com/office/powerpoint/2010/main" val="4039656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430802" y="2658912"/>
            <a:ext cx="3528392" cy="1800200"/>
          </a:xfrm>
          <a:prstGeom prst="flowChartMultidocumen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Pertimbangan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Menentukan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Jumlah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5349740" y="476672"/>
            <a:ext cx="3024336" cy="1584176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 of precision/%sampling error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5320910" y="2708920"/>
            <a:ext cx="3024336" cy="1584176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Confidence 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(%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kepercayaan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5292080" y="4869160"/>
            <a:ext cx="3024336" cy="1584176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Degree of Variability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1613614" y="3092962"/>
            <a:ext cx="5772756" cy="648072"/>
          </a:xfrm>
          <a:prstGeom prst="triangle">
            <a:avLst>
              <a:gd name="adj" fmla="val 4919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530620"/>
            <a:ext cx="216024" cy="57727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56984" y="3529880"/>
            <a:ext cx="2731440" cy="2707432"/>
            <a:chOff x="5656984" y="3529880"/>
            <a:chExt cx="2731440" cy="2707432"/>
          </a:xfrm>
        </p:grpSpPr>
        <p:sp>
          <p:nvSpPr>
            <p:cNvPr id="32" name="Oval 31"/>
            <p:cNvSpPr/>
            <p:nvPr/>
          </p:nvSpPr>
          <p:spPr>
            <a:xfrm>
              <a:off x="6300192" y="4550444"/>
              <a:ext cx="720080" cy="667804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626401" y="5140672"/>
              <a:ext cx="720080" cy="667804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6986441" y="4529608"/>
              <a:ext cx="720080" cy="6678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656984" y="3529880"/>
              <a:ext cx="2731440" cy="2707432"/>
              <a:chOff x="920552" y="838200"/>
              <a:chExt cx="3810000" cy="4572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920552" y="838200"/>
                <a:ext cx="3810000" cy="1295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</p:cNvCxnSpPr>
              <p:nvPr/>
            </p:nvCxnSpPr>
            <p:spPr>
              <a:xfrm rot="10800000" flipH="1" flipV="1">
                <a:off x="920552" y="1485900"/>
                <a:ext cx="685800" cy="3619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635052" y="3009900"/>
                <a:ext cx="3505200" cy="685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1606352" y="4648200"/>
                <a:ext cx="2438400" cy="7620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983523" y="3755976"/>
              <a:ext cx="207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Arial" pitchFamily="34" charset="0"/>
                </a:rPr>
                <a:t>SAMPEL 2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3438" y="647290"/>
            <a:ext cx="2569155" cy="2574070"/>
            <a:chOff x="5573438" y="647290"/>
            <a:chExt cx="2569155" cy="2574070"/>
          </a:xfrm>
        </p:grpSpPr>
        <p:sp>
          <p:nvSpPr>
            <p:cNvPr id="51" name="Oval 50"/>
            <p:cNvSpPr/>
            <p:nvPr/>
          </p:nvSpPr>
          <p:spPr>
            <a:xfrm>
              <a:off x="6216647" y="1494898"/>
              <a:ext cx="720080" cy="667804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542856" y="2085126"/>
              <a:ext cx="720080" cy="667804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902896" y="1474062"/>
              <a:ext cx="720080" cy="667804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73438" y="647290"/>
              <a:ext cx="2569155" cy="2574070"/>
              <a:chOff x="920552" y="838200"/>
              <a:chExt cx="3810000" cy="45720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20552" y="838200"/>
                <a:ext cx="3810000" cy="1295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56" name="Straight Connector 55"/>
              <p:cNvCxnSpPr>
                <a:stCxn id="55" idx="2"/>
              </p:cNvCxnSpPr>
              <p:nvPr/>
            </p:nvCxnSpPr>
            <p:spPr>
              <a:xfrm rot="10800000" flipH="1" flipV="1">
                <a:off x="920552" y="1485900"/>
                <a:ext cx="685800" cy="3619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2635052" y="3009900"/>
                <a:ext cx="3505200" cy="685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1606352" y="4648200"/>
                <a:ext cx="2438400" cy="7620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863715" y="721650"/>
              <a:ext cx="207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Arial" pitchFamily="34" charset="0"/>
                </a:rPr>
                <a:t>SAMPEL 1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1904" y="1377280"/>
            <a:ext cx="3810000" cy="4572000"/>
            <a:chOff x="621904" y="1377280"/>
            <a:chExt cx="3810000" cy="4572000"/>
          </a:xfrm>
        </p:grpSpPr>
        <p:grpSp>
          <p:nvGrpSpPr>
            <p:cNvPr id="2" name="Group 1"/>
            <p:cNvGrpSpPr/>
            <p:nvPr/>
          </p:nvGrpSpPr>
          <p:grpSpPr>
            <a:xfrm>
              <a:off x="621904" y="1377280"/>
              <a:ext cx="3810000" cy="4572000"/>
              <a:chOff x="920552" y="838200"/>
              <a:chExt cx="3810000" cy="4572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920552" y="838200"/>
                <a:ext cx="3810000" cy="1295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/>
              <p:cNvCxnSpPr>
                <a:stCxn id="6" idx="2"/>
              </p:cNvCxnSpPr>
              <p:nvPr/>
            </p:nvCxnSpPr>
            <p:spPr>
              <a:xfrm rot="10800000" flipH="1" flipV="1">
                <a:off x="920552" y="1485900"/>
                <a:ext cx="685800" cy="3619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635052" y="3009900"/>
                <a:ext cx="3505200" cy="685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606352" y="4648200"/>
                <a:ext cx="2438400" cy="7620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641949" y="408446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95724" y="347233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55764" y="484832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27785" y="4827240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38229" y="4107160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798269" y="493340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275856" y="4107160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386064" y="3114650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599036" y="336438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878956" y="3171800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7704" y="1723256"/>
              <a:ext cx="2078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Arial" pitchFamily="34" charset="0"/>
                </a:rPr>
                <a:t>POPULASI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104209" y="3004344"/>
              <a:ext cx="720080" cy="720080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517180" y="2729508"/>
              <a:ext cx="720080" cy="6678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521" y="26064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CONFIDENCE LEVEL (sampel 2 yg benar)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431904" y="2162702"/>
            <a:ext cx="1225080" cy="13671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066134" y="4616940"/>
            <a:ext cx="1917389" cy="6765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12180" y="1359936"/>
            <a:ext cx="3810000" cy="4572000"/>
            <a:chOff x="920552" y="838200"/>
            <a:chExt cx="3810000" cy="4572000"/>
          </a:xfrm>
        </p:grpSpPr>
        <p:sp>
          <p:nvSpPr>
            <p:cNvPr id="71" name="Oval 70"/>
            <p:cNvSpPr/>
            <p:nvPr/>
          </p:nvSpPr>
          <p:spPr>
            <a:xfrm>
              <a:off x="920552" y="838200"/>
              <a:ext cx="3810000" cy="1295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rot="10800000" flipH="1" flipV="1">
              <a:off x="920552" y="1485900"/>
              <a:ext cx="685800" cy="3619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635052" y="3009900"/>
              <a:ext cx="35052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606352" y="4648200"/>
              <a:ext cx="2438400" cy="762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1632225" y="406712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1086000" y="345499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1446040" y="483098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2018061" y="4809896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</a:p>
        </p:txBody>
      </p:sp>
      <p:sp>
        <p:nvSpPr>
          <p:cNvPr id="50" name="Oval 49"/>
          <p:cNvSpPr/>
          <p:nvPr/>
        </p:nvSpPr>
        <p:spPr>
          <a:xfrm>
            <a:off x="2428505" y="4089816"/>
            <a:ext cx="720080" cy="72008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</a:p>
        </p:txBody>
      </p:sp>
      <p:sp>
        <p:nvSpPr>
          <p:cNvPr id="63" name="Oval 62"/>
          <p:cNvSpPr/>
          <p:nvPr/>
        </p:nvSpPr>
        <p:spPr>
          <a:xfrm>
            <a:off x="2788545" y="491606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</a:t>
            </a:r>
          </a:p>
        </p:txBody>
      </p:sp>
      <p:sp>
        <p:nvSpPr>
          <p:cNvPr id="64" name="Oval 63"/>
          <p:cNvSpPr/>
          <p:nvPr/>
        </p:nvSpPr>
        <p:spPr>
          <a:xfrm>
            <a:off x="3266132" y="4089816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</a:t>
            </a:r>
          </a:p>
        </p:txBody>
      </p:sp>
      <p:sp>
        <p:nvSpPr>
          <p:cNvPr id="65" name="Oval 64"/>
          <p:cNvSpPr/>
          <p:nvPr/>
        </p:nvSpPr>
        <p:spPr>
          <a:xfrm>
            <a:off x="3376340" y="3097306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</a:t>
            </a:r>
          </a:p>
        </p:txBody>
      </p:sp>
      <p:sp>
        <p:nvSpPr>
          <p:cNvPr id="66" name="Oval 65"/>
          <p:cNvSpPr/>
          <p:nvPr/>
        </p:nvSpPr>
        <p:spPr>
          <a:xfrm>
            <a:off x="2589312" y="334704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</a:t>
            </a:r>
          </a:p>
        </p:txBody>
      </p:sp>
      <p:sp>
        <p:nvSpPr>
          <p:cNvPr id="67" name="Oval 66"/>
          <p:cNvSpPr/>
          <p:nvPr/>
        </p:nvSpPr>
        <p:spPr>
          <a:xfrm>
            <a:off x="1869232" y="3154456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97980" y="1705912"/>
            <a:ext cx="207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POPULASI</a:t>
            </a:r>
          </a:p>
        </p:txBody>
      </p:sp>
      <p:sp>
        <p:nvSpPr>
          <p:cNvPr id="69" name="Oval 68"/>
          <p:cNvSpPr/>
          <p:nvPr/>
        </p:nvSpPr>
        <p:spPr>
          <a:xfrm>
            <a:off x="1094485" y="2987000"/>
            <a:ext cx="720080" cy="72008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</a:t>
            </a:r>
          </a:p>
        </p:txBody>
      </p:sp>
      <p:sp>
        <p:nvSpPr>
          <p:cNvPr id="70" name="Oval 69"/>
          <p:cNvSpPr/>
          <p:nvPr/>
        </p:nvSpPr>
        <p:spPr>
          <a:xfrm>
            <a:off x="2507456" y="2712164"/>
            <a:ext cx="720080" cy="6678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</a:p>
        </p:txBody>
      </p:sp>
      <p:sp>
        <p:nvSpPr>
          <p:cNvPr id="75" name="Oval 74"/>
          <p:cNvSpPr/>
          <p:nvPr/>
        </p:nvSpPr>
        <p:spPr>
          <a:xfrm>
            <a:off x="744169" y="2419028"/>
            <a:ext cx="720080" cy="6678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254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Line 4"/>
          <p:cNvSpPr>
            <a:spLocks noChangeShapeType="1"/>
          </p:cNvSpPr>
          <p:nvPr/>
        </p:nvSpPr>
        <p:spPr bwMode="auto">
          <a:xfrm flipV="1">
            <a:off x="684249" y="3284610"/>
            <a:ext cx="7489825" cy="714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684213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1260475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2341563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2916238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3565525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4500563" y="29956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468315" y="25638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100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044577" y="256381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95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052674" y="256381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75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2700374" y="25638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70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3349625" y="2563813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60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4284699" y="25638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45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541338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1116015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2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2124075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3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2700339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4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3349626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5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4213227" y="357188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6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1512095" y="836712"/>
            <a:ext cx="626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DATA ORDINAL, JARAK TIDAK SAMA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6877086" y="25654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nilai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6516688" y="3500438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ranking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1093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/>
      <p:bldP spid="133134" grpId="0"/>
      <p:bldP spid="133135" grpId="0"/>
      <p:bldP spid="133137" grpId="0"/>
      <p:bldP spid="133138" grpId="0"/>
      <p:bldP spid="133139" grpId="0"/>
      <p:bldP spid="133140" grpId="0"/>
      <p:bldP spid="133141" grpId="0"/>
      <p:bldP spid="133142" grpId="0"/>
      <p:bldP spid="133143" grpId="0"/>
      <p:bldP spid="133144" grpId="0"/>
      <p:bldP spid="133145" grpId="0"/>
      <p:bldP spid="133146" grpId="0"/>
      <p:bldP spid="133147" grpId="0"/>
      <p:bldP spid="1331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430802" y="2658912"/>
            <a:ext cx="3528392" cy="1800200"/>
          </a:xfrm>
          <a:prstGeom prst="flowChartMultidocumen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PERHITUNGAN JUMLAH SAMPEL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5349740" y="548680"/>
            <a:ext cx="3024336" cy="1584176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Jumlah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populasi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diketahui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infinitit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5292080" y="4797152"/>
            <a:ext cx="3024336" cy="1584176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Jumlah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Populasi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Diketahui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finit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1613614" y="3092962"/>
            <a:ext cx="5772756" cy="648072"/>
          </a:xfrm>
          <a:prstGeom prst="triangle">
            <a:avLst>
              <a:gd name="adj" fmla="val 4919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530620"/>
            <a:ext cx="216024" cy="57727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2060848"/>
                <a:ext cx="3945227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pq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e</m:t>
                              </m:r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itannic Bold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60848"/>
                <a:ext cx="3945227" cy="12039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520" y="40466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MENGHITUNG JUMLAH SAMPEL, BILA JUMLAH  POPULASI TIDAK DIKETAHUI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51520" y="4077072"/>
          <a:ext cx="741682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Rounded MT Bold" pitchFamily="34" charset="0"/>
                        </a:rPr>
                        <a:t>Jumlah</a:t>
                      </a:r>
                      <a:r>
                        <a:rPr lang="en-US" sz="2400" dirty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 Rounded MT Bold" pitchFamily="34" charset="0"/>
                        </a:rPr>
                        <a:t>sampel</a:t>
                      </a:r>
                      <a:r>
                        <a:rPr lang="en-US" sz="2400" dirty="0">
                          <a:latin typeface="Arial Rounded MT Bold" pitchFamily="34" charset="0"/>
                        </a:rPr>
                        <a:t> yang </a:t>
                      </a:r>
                      <a:r>
                        <a:rPr lang="en-US" sz="2400" dirty="0" err="1">
                          <a:latin typeface="Arial Rounded MT Bold" pitchFamily="34" charset="0"/>
                        </a:rPr>
                        <a:t>diperlukan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Confidence level 5% = 1,96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Sampling</a:t>
                      </a:r>
                      <a:r>
                        <a:rPr lang="en-US" sz="2400" baseline="0" dirty="0">
                          <a:latin typeface="Arial Rounded MT Bold" pitchFamily="34" charset="0"/>
                        </a:rPr>
                        <a:t> error (</a:t>
                      </a:r>
                      <a:r>
                        <a:rPr lang="en-US" sz="2400" baseline="0" dirty="0" err="1">
                          <a:latin typeface="Arial Rounded MT Bold" pitchFamily="34" charset="0"/>
                        </a:rPr>
                        <a:t>bisa</a:t>
                      </a:r>
                      <a:r>
                        <a:rPr lang="en-US" sz="2400" baseline="0" dirty="0">
                          <a:latin typeface="Arial Rounded MT Bold" pitchFamily="34" charset="0"/>
                        </a:rPr>
                        <a:t> 1%, 5%)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Rounded MT Bold" pitchFamily="34" charset="0"/>
                        </a:rPr>
                        <a:t>Peluang</a:t>
                      </a:r>
                      <a:r>
                        <a:rPr lang="en-US" sz="2400" dirty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 Rounded MT Bold" pitchFamily="34" charset="0"/>
                        </a:rPr>
                        <a:t>benar</a:t>
                      </a:r>
                      <a:r>
                        <a:rPr lang="en-US" sz="2400" dirty="0">
                          <a:latin typeface="Arial Rounded MT Bold" pitchFamily="34" charset="0"/>
                        </a:rPr>
                        <a:t>  = (0,5)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q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Rounded MT Bold" pitchFamily="34" charset="0"/>
                        </a:rPr>
                        <a:t>Peluang</a:t>
                      </a:r>
                      <a:r>
                        <a:rPr lang="en-US" sz="2400" baseline="0" dirty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 Rounded MT Bold" pitchFamily="34" charset="0"/>
                        </a:rPr>
                        <a:t>salah</a:t>
                      </a:r>
                      <a:r>
                        <a:rPr lang="en-US" sz="2400" baseline="0" dirty="0">
                          <a:latin typeface="Arial Rounded MT Bold" pitchFamily="34" charset="0"/>
                        </a:rPr>
                        <a:t> = (0.5)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32490" y="2492895"/>
            <a:ext cx="313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COCHRAN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1844824"/>
            <a:ext cx="298586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03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0466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MENGHITUNG JUMLAH SAMPEL, BILA JUMLAH  POPULASI TIDAK DIKETAHUI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290" y="1722737"/>
            <a:ext cx="843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penelitian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mengetahui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kepuasan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konsumen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produk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pasta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gigi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merk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Onogin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Berapa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jumlah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sampel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diperlukan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bila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kelasalahan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sampling error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 5%?.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933056"/>
                <a:ext cx="7628401" cy="1836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m:t> = 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pq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e</m:t>
                              </m:r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m:t>  = 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 </m:t>
                          </m:r>
                          <m:d>
                            <m:d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0,5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0,5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0,</m:t>
                                  </m:r>
                                  <m:r>
                                    <a:rPr kumimoji="0" lang="en-US" sz="3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en-US" sz="3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m:t>  =  </m:t>
                      </m:r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m:t>385 </m:t>
                      </m:r>
                      <m:r>
                        <m:rPr>
                          <m:nor/>
                        </m:rP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m:t>orang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33056"/>
                <a:ext cx="7628401" cy="1836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715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929" y="260648"/>
            <a:ext cx="7367736" cy="1143000"/>
          </a:xfrm>
        </p:spPr>
        <p:txBody>
          <a:bodyPr/>
          <a:lstStyle/>
          <a:p>
            <a:r>
              <a:rPr lang="en-US" sz="2800" dirty="0">
                <a:latin typeface="Arial Rounded MT Bold" pitchFamily="34" charset="0"/>
              </a:rPr>
              <a:t>BILA JUMLAH POPULASI DIKETAHUI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73365" y="1808121"/>
                <a:ext cx="3410803" cy="198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 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1+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65" y="1808121"/>
                <a:ext cx="3410803" cy="1983941"/>
              </a:xfrm>
              <a:prstGeom prst="rect">
                <a:avLst/>
              </a:prstGeom>
              <a:blipFill rotWithShape="1">
                <a:blip r:embed="rId2"/>
                <a:stretch>
                  <a:fillRect l="-6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4149080"/>
                <a:ext cx="6602192" cy="148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Rounded MT Bold" pitchFamily="34" charset="0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1+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Rounded MT Bold" pitchFamily="34" charset="0"/>
                    <a:ea typeface="+mn-ea"/>
                    <a:cs typeface="+mn-cs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2000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1+ </m:t>
                        </m:r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2000 (0,05)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Rounded MT Bold" pitchFamily="34" charset="0"/>
                    <a:ea typeface="+mn-ea"/>
                    <a:cs typeface="+mn-cs"/>
                  </a:rPr>
                  <a:t> = 333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149080"/>
                <a:ext cx="6602192" cy="1486625"/>
              </a:xfrm>
              <a:prstGeom prst="rect">
                <a:avLst/>
              </a:prstGeom>
              <a:blipFill rotWithShape="1">
                <a:blip r:embed="rId3"/>
                <a:stretch>
                  <a:fillRect l="-2862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84168" y="253848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Yamane (1967) </a:t>
            </a:r>
          </a:p>
        </p:txBody>
      </p:sp>
    </p:spTree>
    <p:extLst>
      <p:ext uri="{BB962C8B-B14F-4D97-AF65-F5344CB8AC3E}">
        <p14:creationId xmlns:p14="http://schemas.microsoft.com/office/powerpoint/2010/main" val="236076204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39825"/>
          </a:xfrm>
        </p:spPr>
        <p:txBody>
          <a:bodyPr/>
          <a:lstStyle/>
          <a:p>
            <a:r>
              <a:rPr lang="en-US" sz="2800" dirty="0"/>
              <a:t>CONTOH : POPULASI 1000,</a:t>
            </a:r>
            <a:br>
              <a:rPr lang="en-US" sz="2800" dirty="0"/>
            </a:b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dk</a:t>
            </a:r>
            <a:r>
              <a:rPr lang="en-US" sz="2800" dirty="0"/>
              <a:t> 1, 5%</a:t>
            </a: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500" t="29000" r="22500" b="53000"/>
          <a:stretch>
            <a:fillRect/>
          </a:stretch>
        </p:blipFill>
        <p:spPr bwMode="auto">
          <a:xfrm>
            <a:off x="457200" y="22098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50" t="35000" r="51250" b="56000"/>
          <a:stretch>
            <a:fillRect/>
          </a:stretch>
        </p:blipFill>
        <p:spPr bwMode="auto">
          <a:xfrm>
            <a:off x="2143108" y="928670"/>
            <a:ext cx="7143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143240" y="714356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037" y="4132309"/>
            <a:ext cx="263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2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 = 277</a:t>
            </a:r>
          </a:p>
        </p:txBody>
      </p:sp>
    </p:spTree>
    <p:extLst>
      <p:ext uri="{BB962C8B-B14F-4D97-AF65-F5344CB8AC3E}">
        <p14:creationId xmlns:p14="http://schemas.microsoft.com/office/powerpoint/2010/main" val="4021623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>
            <a:extLst>
              <a:ext uri="{FF2B5EF4-FFF2-40B4-BE49-F238E27FC236}">
                <a16:creationId xmlns:a16="http://schemas.microsoft.com/office/drawing/2014/main" id="{EFDA6113-FA65-4A9A-A212-71AF154BB049}"/>
              </a:ext>
            </a:extLst>
          </p:cNvPr>
          <p:cNvSpPr/>
          <p:nvPr/>
        </p:nvSpPr>
        <p:spPr>
          <a:xfrm rot="16200000">
            <a:off x="1611648" y="1772816"/>
            <a:ext cx="5112568" cy="2520280"/>
          </a:xfrm>
          <a:prstGeom prst="blockArc">
            <a:avLst>
              <a:gd name="adj1" fmla="val 9901519"/>
              <a:gd name="adj2" fmla="val 948928"/>
              <a:gd name="adj3" fmla="val 20383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6FAF0E2-A7B1-433F-8334-FDCD94C8BE49}"/>
              </a:ext>
            </a:extLst>
          </p:cNvPr>
          <p:cNvSpPr/>
          <p:nvPr/>
        </p:nvSpPr>
        <p:spPr>
          <a:xfrm>
            <a:off x="251520" y="2500587"/>
            <a:ext cx="2520282" cy="1288453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MACAM INSTRUMEN PENELITIAN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96E0DCEA-ACF0-4A49-B8C0-E8AAA291840E}"/>
              </a:ext>
            </a:extLst>
          </p:cNvPr>
          <p:cNvSpPr/>
          <p:nvPr/>
        </p:nvSpPr>
        <p:spPr>
          <a:xfrm>
            <a:off x="3851920" y="1484784"/>
            <a:ext cx="3888432" cy="1288453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TES: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jawaban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benar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salah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B71D0C4B-E6E7-45D9-8E75-BA4FC1F6FBE6}"/>
              </a:ext>
            </a:extLst>
          </p:cNvPr>
          <p:cNvSpPr/>
          <p:nvPr/>
        </p:nvSpPr>
        <p:spPr>
          <a:xfrm>
            <a:off x="3851919" y="3356992"/>
            <a:ext cx="3960441" cy="128845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NONTES: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mengukur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sikap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: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positif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negatif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72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>
            <a:extLst>
              <a:ext uri="{FF2B5EF4-FFF2-40B4-BE49-F238E27FC236}">
                <a16:creationId xmlns:a16="http://schemas.microsoft.com/office/drawing/2014/main" id="{EFDA6113-FA65-4A9A-A212-71AF154BB049}"/>
              </a:ext>
            </a:extLst>
          </p:cNvPr>
          <p:cNvSpPr/>
          <p:nvPr/>
        </p:nvSpPr>
        <p:spPr>
          <a:xfrm rot="16200000">
            <a:off x="1639856" y="1765920"/>
            <a:ext cx="6237312" cy="2808312"/>
          </a:xfrm>
          <a:prstGeom prst="blockArc">
            <a:avLst>
              <a:gd name="adj1" fmla="val 9896845"/>
              <a:gd name="adj2" fmla="val 703698"/>
              <a:gd name="adj3" fmla="val 1298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FC4B8AC0-E2FA-430D-9489-67885F44BEE4}"/>
              </a:ext>
            </a:extLst>
          </p:cNvPr>
          <p:cNvSpPr/>
          <p:nvPr/>
        </p:nvSpPr>
        <p:spPr>
          <a:xfrm>
            <a:off x="107504" y="2744924"/>
            <a:ext cx="2880320" cy="1152128"/>
          </a:xfrm>
          <a:prstGeom prst="flowChartOnlineStorag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rial Rounded MT Bold" panose="020F0704030504030204" pitchFamily="34" charset="0"/>
              </a:rPr>
              <a:t>SKALA PENGUKURAN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5F545E0F-82D0-49CD-BCB3-98882F359DFF}"/>
              </a:ext>
            </a:extLst>
          </p:cNvPr>
          <p:cNvSpPr/>
          <p:nvPr/>
        </p:nvSpPr>
        <p:spPr>
          <a:xfrm>
            <a:off x="4283968" y="832403"/>
            <a:ext cx="2880320" cy="972108"/>
          </a:xfrm>
          <a:prstGeom prst="flowChartOnlineStorag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rial Rounded MT Bold" panose="020F0704030504030204" pitchFamily="34" charset="0"/>
              </a:rPr>
              <a:t>LIKERT</a:t>
            </a: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0624A756-8C9B-4AC4-A4B3-9B6F69087498}"/>
              </a:ext>
            </a:extLst>
          </p:cNvPr>
          <p:cNvSpPr/>
          <p:nvPr/>
        </p:nvSpPr>
        <p:spPr>
          <a:xfrm>
            <a:off x="4113786" y="1991530"/>
            <a:ext cx="2880320" cy="972108"/>
          </a:xfrm>
          <a:prstGeom prst="flowChartOnlineStorage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rial Rounded MT Bold" panose="020F0704030504030204" pitchFamily="34" charset="0"/>
              </a:rPr>
              <a:t>GUTTMAN</a:t>
            </a:r>
          </a:p>
        </p:txBody>
      </p:sp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A0389F42-145D-474E-9C56-43B0AB7424C7}"/>
              </a:ext>
            </a:extLst>
          </p:cNvPr>
          <p:cNvSpPr/>
          <p:nvPr/>
        </p:nvSpPr>
        <p:spPr>
          <a:xfrm>
            <a:off x="4122306" y="3102458"/>
            <a:ext cx="2880320" cy="972108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rial Rounded MT Bold" panose="020F0704030504030204" pitchFamily="34" charset="0"/>
              </a:rPr>
              <a:t>SEMANTIC DIFFERENTIAL</a:t>
            </a:r>
          </a:p>
        </p:txBody>
      </p:sp>
      <p:sp>
        <p:nvSpPr>
          <p:cNvPr id="14" name="Flowchart: Stored Data 13">
            <a:extLst>
              <a:ext uri="{FF2B5EF4-FFF2-40B4-BE49-F238E27FC236}">
                <a16:creationId xmlns:a16="http://schemas.microsoft.com/office/drawing/2014/main" id="{7246FECC-E436-4ACB-82DA-0E3AB8E37F7C}"/>
              </a:ext>
            </a:extLst>
          </p:cNvPr>
          <p:cNvSpPr/>
          <p:nvPr/>
        </p:nvSpPr>
        <p:spPr>
          <a:xfrm>
            <a:off x="4427984" y="4261585"/>
            <a:ext cx="2880320" cy="972108"/>
          </a:xfrm>
          <a:prstGeom prst="flowChartOnlineStorage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rial Rounded MT Bold" panose="020F0704030504030204" pitchFamily="34" charset="0"/>
              </a:rPr>
              <a:t>RATING SCALE</a:t>
            </a:r>
          </a:p>
        </p:txBody>
      </p:sp>
    </p:spTree>
    <p:extLst>
      <p:ext uri="{BB962C8B-B14F-4D97-AF65-F5344CB8AC3E}">
        <p14:creationId xmlns:p14="http://schemas.microsoft.com/office/powerpoint/2010/main" val="2054154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5475F-B6FB-424B-A6B6-F04384E062E1}"/>
              </a:ext>
            </a:extLst>
          </p:cNvPr>
          <p:cNvSpPr/>
          <p:nvPr/>
        </p:nvSpPr>
        <p:spPr>
          <a:xfrm>
            <a:off x="107504" y="1268760"/>
            <a:ext cx="9036496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682" name="Group 2"/>
          <p:cNvGraphicFramePr>
            <a:graphicFrameLocks noGrp="1"/>
          </p:cNvGraphicFramePr>
          <p:nvPr>
            <p:ph idx="1"/>
          </p:nvPr>
        </p:nvGraphicFramePr>
        <p:xfrm>
          <a:off x="215106" y="1439682"/>
          <a:ext cx="8713787" cy="4817873"/>
        </p:xfrm>
        <a:graphic>
          <a:graphicData uri="http://schemas.openxmlformats.org/drawingml/2006/table">
            <a:tbl>
              <a:tblPr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Variabel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Indikator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No. Butir Pertanyaan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Kepemimpinan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Direktif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1, 4, 7, 10, 13, 16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Supportif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2, 5, 8, 11, 14, 17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Partisipatif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3, 6, 9, 12, 15, 18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Achievement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Oriented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19, 20, 21, 22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Situasi kepemimpinan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1/sd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Iklim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kerja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itchFamily="34" charset="0"/>
                        </a:rPr>
                        <a:t>1/d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821389" cy="761534"/>
          </a:xfr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Tahoma" pitchFamily="34" charset="0"/>
              </a:rPr>
              <a:t>MATRIK PENGEMBANGAN INSTRUMEN</a:t>
            </a:r>
          </a:p>
        </p:txBody>
      </p:sp>
    </p:spTree>
    <p:extLst>
      <p:ext uri="{BB962C8B-B14F-4D97-AF65-F5344CB8AC3E}">
        <p14:creationId xmlns:p14="http://schemas.microsoft.com/office/powerpoint/2010/main" val="200086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250825" y="3357563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77736"/>
            </a:avLst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Instrumen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baik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57200" y="909638"/>
            <a:ext cx="8229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99FF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909638"/>
            <a:ext cx="8229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99FF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95288" y="765175"/>
            <a:ext cx="8229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99FF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268538" y="4797425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83333"/>
            </a:avLst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268538" y="1268413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83333"/>
            </a:avLst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4427538" y="404813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8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4427538" y="2276475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83333"/>
            </a:avLst>
          </a:prstGeom>
          <a:solidFill>
            <a:schemeClr val="accent5">
              <a:lumMod val="1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427538" y="3716338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83333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4427538" y="5734050"/>
            <a:ext cx="2232025" cy="936625"/>
          </a:xfrm>
          <a:prstGeom prst="rightArrowCallout">
            <a:avLst>
              <a:gd name="adj1" fmla="val 25000"/>
              <a:gd name="adj2" fmla="val 50000"/>
              <a:gd name="adj3" fmla="val 39718"/>
              <a:gd name="adj4" fmla="val 77736"/>
            </a:avLst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Raliabilitas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V="1">
            <a:off x="1763713" y="1916113"/>
            <a:ext cx="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1763713" y="191611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3708400" y="83661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3708400" y="83661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3708400" y="22050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3708400" y="2781300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1763713" y="4292600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1835150" y="53006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3708400" y="41989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19" name="Line 21"/>
          <p:cNvSpPr>
            <a:spLocks noChangeShapeType="1"/>
          </p:cNvSpPr>
          <p:nvPr/>
        </p:nvSpPr>
        <p:spPr bwMode="auto">
          <a:xfrm>
            <a:off x="3714750" y="41925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3708400" y="57118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3708400" y="621506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7092950" y="260350"/>
            <a:ext cx="1800225" cy="865188"/>
          </a:xfrm>
          <a:prstGeom prst="rect">
            <a:avLst/>
          </a:prstGeom>
          <a:solidFill>
            <a:schemeClr val="accent5">
              <a:lumMod val="1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validity</a:t>
            </a: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7092950" y="1412875"/>
            <a:ext cx="1800225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validity</a:t>
            </a:r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6659563" y="765175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6516688" y="11255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>
            <a:off x="6588125" y="177323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6" grpId="0" animBg="1"/>
      <p:bldP spid="67607" grpId="0" animBg="1"/>
      <p:bldP spid="67610" grpId="0" animBg="1"/>
      <p:bldP spid="67611" grpId="0" animBg="1"/>
      <p:bldP spid="676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>
            <a:extLst>
              <a:ext uri="{FF2B5EF4-FFF2-40B4-BE49-F238E27FC236}">
                <a16:creationId xmlns:a16="http://schemas.microsoft.com/office/drawing/2014/main" id="{EFDA6113-FA65-4A9A-A212-71AF154BB049}"/>
              </a:ext>
            </a:extLst>
          </p:cNvPr>
          <p:cNvSpPr/>
          <p:nvPr/>
        </p:nvSpPr>
        <p:spPr>
          <a:xfrm rot="16200000">
            <a:off x="1611648" y="1772816"/>
            <a:ext cx="5112568" cy="2520280"/>
          </a:xfrm>
          <a:prstGeom prst="blockArc">
            <a:avLst>
              <a:gd name="adj1" fmla="val 9901519"/>
              <a:gd name="adj2" fmla="val 948928"/>
              <a:gd name="adj3" fmla="val 203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6FAF0E2-A7B1-433F-8334-FDCD94C8BE49}"/>
              </a:ext>
            </a:extLst>
          </p:cNvPr>
          <p:cNvSpPr/>
          <p:nvPr/>
        </p:nvSpPr>
        <p:spPr>
          <a:xfrm>
            <a:off x="251520" y="2500587"/>
            <a:ext cx="2520282" cy="1288453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PENGUJIAN INSTRUMEN 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96E0DCEA-ACF0-4A49-B8C0-E8AAA291840E}"/>
              </a:ext>
            </a:extLst>
          </p:cNvPr>
          <p:cNvSpPr/>
          <p:nvPr/>
        </p:nvSpPr>
        <p:spPr>
          <a:xfrm>
            <a:off x="3851920" y="1484784"/>
            <a:ext cx="3888432" cy="1288453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INTERNAL: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konsultasi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ahli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B71D0C4B-E6E7-45D9-8E75-BA4FC1F6FBE6}"/>
              </a:ext>
            </a:extLst>
          </p:cNvPr>
          <p:cNvSpPr/>
          <p:nvPr/>
        </p:nvSpPr>
        <p:spPr>
          <a:xfrm>
            <a:off x="3851919" y="3356992"/>
            <a:ext cx="3960441" cy="1288453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EKSTERNAL: UJI COBA</a:t>
            </a:r>
          </a:p>
        </p:txBody>
      </p:sp>
      <p:pic>
        <p:nvPicPr>
          <p:cNvPr id="7" name="Picture 5" descr="Baby_with_hammer">
            <a:extLst>
              <a:ext uri="{FF2B5EF4-FFF2-40B4-BE49-F238E27FC236}">
                <a16:creationId xmlns:a16="http://schemas.microsoft.com/office/drawing/2014/main" id="{604FFF8E-52D9-45E0-80A1-91D671784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14" y="4437112"/>
            <a:ext cx="1636197" cy="15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aby_with_hammer">
            <a:extLst>
              <a:ext uri="{FF2B5EF4-FFF2-40B4-BE49-F238E27FC236}">
                <a16:creationId xmlns:a16="http://schemas.microsoft.com/office/drawing/2014/main" id="{33389B32-3ED4-4FF5-92C1-56C6CD459A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402" y="4941168"/>
            <a:ext cx="1636197" cy="15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583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6" y="576267"/>
            <a:ext cx="7086600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DATA INTERVAL</a:t>
            </a:r>
            <a:r>
              <a:rPr lang="en-US" sz="2800" dirty="0">
                <a:latin typeface="Tahoma" pitchFamily="34" charset="0"/>
              </a:rPr>
              <a:t>  </a:t>
            </a:r>
            <a:br>
              <a:rPr lang="en-US" sz="2800" dirty="0">
                <a:latin typeface="Tahoma" pitchFamily="34" charset="0"/>
              </a:rPr>
            </a:br>
            <a:endParaRPr lang="en-GB" sz="2800" dirty="0">
              <a:latin typeface="Tahoma" pitchFamily="34" charset="0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1157314" y="1844747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DATA INTERVAL: JARAK </a:t>
            </a:r>
            <a:r>
              <a:rPr lang="en-US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SAMA, ADA NILAI NOL TETAPI TIDAK MUTLAK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87366" y="3284984"/>
            <a:ext cx="8280400" cy="863600"/>
            <a:chOff x="295" y="1797"/>
            <a:chExt cx="5216" cy="544"/>
          </a:xfrm>
        </p:grpSpPr>
        <p:sp>
          <p:nvSpPr>
            <p:cNvPr id="79904" name="Line 4"/>
            <p:cNvSpPr>
              <a:spLocks noChangeShapeType="1"/>
            </p:cNvSpPr>
            <p:nvPr/>
          </p:nvSpPr>
          <p:spPr bwMode="auto">
            <a:xfrm>
              <a:off x="431" y="2341"/>
              <a:ext cx="50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05" name="Line 5"/>
            <p:cNvSpPr>
              <a:spLocks noChangeShapeType="1"/>
            </p:cNvSpPr>
            <p:nvPr/>
          </p:nvSpPr>
          <p:spPr bwMode="auto">
            <a:xfrm>
              <a:off x="476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06" name="Line 6"/>
            <p:cNvSpPr>
              <a:spLocks noChangeShapeType="1"/>
            </p:cNvSpPr>
            <p:nvPr/>
          </p:nvSpPr>
          <p:spPr bwMode="auto">
            <a:xfrm>
              <a:off x="884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07" name="Line 7"/>
            <p:cNvSpPr>
              <a:spLocks noChangeShapeType="1"/>
            </p:cNvSpPr>
            <p:nvPr/>
          </p:nvSpPr>
          <p:spPr bwMode="auto">
            <a:xfrm>
              <a:off x="1292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08" name="Line 8"/>
            <p:cNvSpPr>
              <a:spLocks noChangeShapeType="1"/>
            </p:cNvSpPr>
            <p:nvPr/>
          </p:nvSpPr>
          <p:spPr bwMode="auto">
            <a:xfrm>
              <a:off x="1701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09" name="Line 9"/>
            <p:cNvSpPr>
              <a:spLocks noChangeShapeType="1"/>
            </p:cNvSpPr>
            <p:nvPr/>
          </p:nvSpPr>
          <p:spPr bwMode="auto">
            <a:xfrm>
              <a:off x="2109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0" name="Line 10"/>
            <p:cNvSpPr>
              <a:spLocks noChangeShapeType="1"/>
            </p:cNvSpPr>
            <p:nvPr/>
          </p:nvSpPr>
          <p:spPr bwMode="auto">
            <a:xfrm>
              <a:off x="2517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1" name="Line 11"/>
            <p:cNvSpPr>
              <a:spLocks noChangeShapeType="1"/>
            </p:cNvSpPr>
            <p:nvPr/>
          </p:nvSpPr>
          <p:spPr bwMode="auto">
            <a:xfrm>
              <a:off x="2925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2" name="Line 12"/>
            <p:cNvSpPr>
              <a:spLocks noChangeShapeType="1"/>
            </p:cNvSpPr>
            <p:nvPr/>
          </p:nvSpPr>
          <p:spPr bwMode="auto">
            <a:xfrm>
              <a:off x="3334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3" name="Line 13"/>
            <p:cNvSpPr>
              <a:spLocks noChangeShapeType="1"/>
            </p:cNvSpPr>
            <p:nvPr/>
          </p:nvSpPr>
          <p:spPr bwMode="auto">
            <a:xfrm>
              <a:off x="3742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4" name="Line 14"/>
            <p:cNvSpPr>
              <a:spLocks noChangeShapeType="1"/>
            </p:cNvSpPr>
            <p:nvPr/>
          </p:nvSpPr>
          <p:spPr bwMode="auto">
            <a:xfrm>
              <a:off x="4150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5" name="Line 15"/>
            <p:cNvSpPr>
              <a:spLocks noChangeShapeType="1"/>
            </p:cNvSpPr>
            <p:nvPr/>
          </p:nvSpPr>
          <p:spPr bwMode="auto">
            <a:xfrm>
              <a:off x="4559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9916" name="Line 16"/>
            <p:cNvSpPr>
              <a:spLocks noChangeShapeType="1"/>
            </p:cNvSpPr>
            <p:nvPr/>
          </p:nvSpPr>
          <p:spPr bwMode="auto">
            <a:xfrm>
              <a:off x="4967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4797" name="Text Box 18"/>
            <p:cNvSpPr txBox="1">
              <a:spLocks noChangeArrowheads="1"/>
            </p:cNvSpPr>
            <p:nvPr/>
          </p:nvSpPr>
          <p:spPr bwMode="auto">
            <a:xfrm>
              <a:off x="295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-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2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798" name="Text Box 19"/>
            <p:cNvSpPr txBox="1">
              <a:spLocks noChangeArrowheads="1"/>
            </p:cNvSpPr>
            <p:nvPr/>
          </p:nvSpPr>
          <p:spPr bwMode="auto">
            <a:xfrm>
              <a:off x="748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-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799" name="Text Box 20"/>
            <p:cNvSpPr txBox="1">
              <a:spLocks noChangeArrowheads="1"/>
            </p:cNvSpPr>
            <p:nvPr/>
          </p:nvSpPr>
          <p:spPr bwMode="auto">
            <a:xfrm>
              <a:off x="1202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0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0" name="Text Box 21"/>
            <p:cNvSpPr txBox="1">
              <a:spLocks noChangeArrowheads="1"/>
            </p:cNvSpPr>
            <p:nvPr/>
          </p:nvSpPr>
          <p:spPr bwMode="auto">
            <a:xfrm>
              <a:off x="1610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1" name="Text Box 22"/>
            <p:cNvSpPr txBox="1">
              <a:spLocks noChangeArrowheads="1"/>
            </p:cNvSpPr>
            <p:nvPr/>
          </p:nvSpPr>
          <p:spPr bwMode="auto">
            <a:xfrm>
              <a:off x="1973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2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2" name="Text Box 23"/>
            <p:cNvSpPr txBox="1">
              <a:spLocks noChangeArrowheads="1"/>
            </p:cNvSpPr>
            <p:nvPr/>
          </p:nvSpPr>
          <p:spPr bwMode="auto">
            <a:xfrm>
              <a:off x="2426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3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3" name="Text Box 24"/>
            <p:cNvSpPr txBox="1">
              <a:spLocks noChangeArrowheads="1"/>
            </p:cNvSpPr>
            <p:nvPr/>
          </p:nvSpPr>
          <p:spPr bwMode="auto">
            <a:xfrm>
              <a:off x="2835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4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4" name="Text Box 25"/>
            <p:cNvSpPr txBox="1">
              <a:spLocks noChangeArrowheads="1"/>
            </p:cNvSpPr>
            <p:nvPr/>
          </p:nvSpPr>
          <p:spPr bwMode="auto">
            <a:xfrm>
              <a:off x="3198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5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5" name="Text Box 26"/>
            <p:cNvSpPr txBox="1">
              <a:spLocks noChangeArrowheads="1"/>
            </p:cNvSpPr>
            <p:nvPr/>
          </p:nvSpPr>
          <p:spPr bwMode="auto">
            <a:xfrm>
              <a:off x="3606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6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6" name="Text Box 27"/>
            <p:cNvSpPr txBox="1">
              <a:spLocks noChangeArrowheads="1"/>
            </p:cNvSpPr>
            <p:nvPr/>
          </p:nvSpPr>
          <p:spPr bwMode="auto">
            <a:xfrm>
              <a:off x="4014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7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7" name="Text Box 28"/>
            <p:cNvSpPr txBox="1">
              <a:spLocks noChangeArrowheads="1"/>
            </p:cNvSpPr>
            <p:nvPr/>
          </p:nvSpPr>
          <p:spPr bwMode="auto">
            <a:xfrm>
              <a:off x="4422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8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808" name="Text Box 29"/>
            <p:cNvSpPr txBox="1">
              <a:spLocks noChangeArrowheads="1"/>
            </p:cNvSpPr>
            <p:nvPr/>
          </p:nvSpPr>
          <p:spPr bwMode="auto">
            <a:xfrm>
              <a:off x="4830" y="1797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9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3809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906BC121-3B58-4A5F-9495-35FAE62B2C87}"/>
              </a:ext>
            </a:extLst>
          </p:cNvPr>
          <p:cNvSpPr/>
          <p:nvPr/>
        </p:nvSpPr>
        <p:spPr>
          <a:xfrm>
            <a:off x="683568" y="3147851"/>
            <a:ext cx="2088232" cy="1224136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PENGUJIAN RELIABILITAS INSTRUMEN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B2181458-D249-4B12-A68F-988B79F4743E}"/>
              </a:ext>
            </a:extLst>
          </p:cNvPr>
          <p:cNvSpPr/>
          <p:nvPr/>
        </p:nvSpPr>
        <p:spPr>
          <a:xfrm>
            <a:off x="3527884" y="1628800"/>
            <a:ext cx="2088232" cy="1080120"/>
          </a:xfrm>
          <a:prstGeom prst="flowChartDocument">
            <a:avLst/>
          </a:prstGeom>
          <a:solidFill>
            <a:srgbClr val="9900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 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0BB00980-605B-4CA6-BCEC-22DE7728F61B}"/>
              </a:ext>
            </a:extLst>
          </p:cNvPr>
          <p:cNvSpPr/>
          <p:nvPr/>
        </p:nvSpPr>
        <p:spPr>
          <a:xfrm>
            <a:off x="3527884" y="4797152"/>
            <a:ext cx="2088232" cy="108012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EKSTERNAL 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23D95F1C-ABCE-4B57-AAFD-0584BC0318D5}"/>
              </a:ext>
            </a:extLst>
          </p:cNvPr>
          <p:cNvSpPr/>
          <p:nvPr/>
        </p:nvSpPr>
        <p:spPr>
          <a:xfrm>
            <a:off x="6300192" y="620688"/>
            <a:ext cx="2088232" cy="720080"/>
          </a:xfrm>
          <a:prstGeom prst="flowChartDocument">
            <a:avLst/>
          </a:prstGeom>
          <a:solidFill>
            <a:srgbClr val="00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SPEARMAN BROWN </a:t>
            </a: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66CACB4E-67C0-4641-B16F-027AF42E4597}"/>
              </a:ext>
            </a:extLst>
          </p:cNvPr>
          <p:cNvSpPr/>
          <p:nvPr/>
        </p:nvSpPr>
        <p:spPr>
          <a:xfrm>
            <a:off x="6284898" y="1482073"/>
            <a:ext cx="2088232" cy="72008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ANOVA HOYT 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80615790-6DD0-4FDE-B47B-41284A2FA725}"/>
              </a:ext>
            </a:extLst>
          </p:cNvPr>
          <p:cNvSpPr/>
          <p:nvPr/>
        </p:nvSpPr>
        <p:spPr>
          <a:xfrm>
            <a:off x="6284898" y="2314962"/>
            <a:ext cx="2088232" cy="72008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CRONBACH ALFA 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B9D48977-9B79-43B2-8677-28EF975A667F}"/>
              </a:ext>
            </a:extLst>
          </p:cNvPr>
          <p:cNvSpPr/>
          <p:nvPr/>
        </p:nvSpPr>
        <p:spPr>
          <a:xfrm>
            <a:off x="6272218" y="3147851"/>
            <a:ext cx="2088232" cy="720080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 20, KR 21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436A2303-A035-423F-89A0-1AE6BD739BC5}"/>
              </a:ext>
            </a:extLst>
          </p:cNvPr>
          <p:cNvSpPr/>
          <p:nvPr/>
        </p:nvSpPr>
        <p:spPr>
          <a:xfrm>
            <a:off x="6228184" y="4266894"/>
            <a:ext cx="2088232" cy="72008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 RETES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1FC66089-9129-4C6D-923C-CB757C95087F}"/>
              </a:ext>
            </a:extLst>
          </p:cNvPr>
          <p:cNvSpPr/>
          <p:nvPr/>
        </p:nvSpPr>
        <p:spPr>
          <a:xfrm>
            <a:off x="6228184" y="5478433"/>
            <a:ext cx="2088232" cy="720080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7D7E37F-B37E-4E2F-BE21-8A46FE96178D}"/>
              </a:ext>
            </a:extLst>
          </p:cNvPr>
          <p:cNvSpPr/>
          <p:nvPr/>
        </p:nvSpPr>
        <p:spPr>
          <a:xfrm rot="16200000">
            <a:off x="1025607" y="3519010"/>
            <a:ext cx="4248473" cy="468049"/>
          </a:xfrm>
          <a:prstGeom prst="triangle">
            <a:avLst>
              <a:gd name="adj" fmla="val 2782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D8DD268-1AD4-42A3-80C6-AAC25C008020}"/>
              </a:ext>
            </a:extLst>
          </p:cNvPr>
          <p:cNvSpPr/>
          <p:nvPr/>
        </p:nvSpPr>
        <p:spPr>
          <a:xfrm rot="16200000">
            <a:off x="4226519" y="2010284"/>
            <a:ext cx="3247243" cy="468049"/>
          </a:xfrm>
          <a:prstGeom prst="triangle">
            <a:avLst>
              <a:gd name="adj" fmla="val 2782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66FAEB8-CBA4-4588-9566-44BF96129F1E}"/>
              </a:ext>
            </a:extLst>
          </p:cNvPr>
          <p:cNvSpPr/>
          <p:nvPr/>
        </p:nvSpPr>
        <p:spPr>
          <a:xfrm rot="16200000">
            <a:off x="4917914" y="5020835"/>
            <a:ext cx="2016225" cy="416730"/>
          </a:xfrm>
          <a:prstGeom prst="triangle">
            <a:avLst>
              <a:gd name="adj" fmla="val 2782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39057" y="2239472"/>
            <a:ext cx="2514536" cy="1549568"/>
          </a:xfrm>
          <a:prstGeom prst="rightArrowCallout">
            <a:avLst>
              <a:gd name="adj1" fmla="val 52343"/>
              <a:gd name="adj2" fmla="val 50000"/>
              <a:gd name="adj3" fmla="val 13605"/>
              <a:gd name="adj4" fmla="val 92749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ANALISIS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KUANTITATIF: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DG STATISTIK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348161" y="3573463"/>
            <a:ext cx="2447082" cy="1152525"/>
          </a:xfrm>
          <a:prstGeom prst="rightArrowCallout">
            <a:avLst>
              <a:gd name="adj1" fmla="val 52343"/>
              <a:gd name="adj2" fmla="val 50000"/>
              <a:gd name="adj3" fmla="val 39534"/>
              <a:gd name="adj4" fmla="val 81380"/>
            </a:avLst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Ii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FERENSIAL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455590" y="777072"/>
            <a:ext cx="2447082" cy="1152525"/>
          </a:xfrm>
          <a:prstGeom prst="rightArrowCallout">
            <a:avLst>
              <a:gd name="adj1" fmla="val 52343"/>
              <a:gd name="adj2" fmla="val 50000"/>
              <a:gd name="adj3" fmla="val 42121"/>
              <a:gd name="adj4" fmla="val 811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DESKRIPTIF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963303" y="2550259"/>
            <a:ext cx="4176737" cy="59297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168093" y="2846748"/>
            <a:ext cx="2736850" cy="1152525"/>
          </a:xfrm>
          <a:prstGeom prst="rightArrowCallout">
            <a:avLst>
              <a:gd name="adj1" fmla="val 52343"/>
              <a:gd name="adj2" fmla="val 50000"/>
              <a:gd name="adj3" fmla="val 39534"/>
              <a:gd name="adj4" fmla="val 83352"/>
            </a:avLst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PARAMETRIS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168093" y="4725988"/>
            <a:ext cx="2736850" cy="1152525"/>
          </a:xfrm>
          <a:prstGeom prst="rightArrowCallout">
            <a:avLst>
              <a:gd name="adj1" fmla="val 52343"/>
              <a:gd name="adj2" fmla="val 50000"/>
              <a:gd name="adj3" fmla="val 39534"/>
              <a:gd name="adj4" fmla="val 83352"/>
            </a:avLst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PARAMETRIS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16200000">
            <a:off x="4469252" y="4106422"/>
            <a:ext cx="2952526" cy="44515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22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85720" y="2428868"/>
            <a:ext cx="2143140" cy="1428760"/>
          </a:xfrm>
          <a:prstGeom prst="flowChartDocumen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Analisis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3286116" y="857232"/>
            <a:ext cx="2357454" cy="121444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Mengambarkan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6286512" y="214290"/>
            <a:ext cx="2786050" cy="1071570"/>
          </a:xfrm>
          <a:prstGeom prst="flowChartDocument">
            <a:avLst/>
          </a:prstGeom>
          <a:solidFill>
            <a:schemeClr val="accent5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Perhitungan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rata-rata &amp; SB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6286512" y="1428736"/>
            <a:ext cx="2786050" cy="1071570"/>
          </a:xfrm>
          <a:prstGeom prst="flowChartDocumen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Perhitungan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Persentase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3286116" y="4286256"/>
            <a:ext cx="2357454" cy="1214446"/>
          </a:xfrm>
          <a:prstGeom prst="flowChartDocumen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Pengujian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Hipotesis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6286512" y="3071810"/>
            <a:ext cx="2786050" cy="1071570"/>
          </a:xfrm>
          <a:prstGeom prst="flowChartDocumen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Hipotesis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Deskriptif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6286512" y="4286256"/>
            <a:ext cx="2786050" cy="1071570"/>
          </a:xfrm>
          <a:prstGeom prst="flowChartDocumen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Hipotesis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Kompratif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6286512" y="5572140"/>
            <a:ext cx="2786050" cy="1071570"/>
          </a:xfrm>
          <a:prstGeom prst="flowChartDocumen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Hipotesis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Asosi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path, SEM</a:t>
            </a:r>
          </a:p>
        </p:txBody>
      </p:sp>
      <p:sp>
        <p:nvSpPr>
          <p:cNvPr id="14" name="Trapezoid 13"/>
          <p:cNvSpPr/>
          <p:nvPr/>
        </p:nvSpPr>
        <p:spPr>
          <a:xfrm rot="16200000">
            <a:off x="535752" y="2964653"/>
            <a:ext cx="4714908" cy="500066"/>
          </a:xfrm>
          <a:prstGeom prst="trapezoid">
            <a:avLst>
              <a:gd name="adj" fmla="val 125571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5" name="Trapezoid 14"/>
          <p:cNvSpPr/>
          <p:nvPr/>
        </p:nvSpPr>
        <p:spPr>
          <a:xfrm rot="16200000">
            <a:off x="4214810" y="4572008"/>
            <a:ext cx="3500462" cy="500066"/>
          </a:xfrm>
          <a:prstGeom prst="trapezoid">
            <a:avLst>
              <a:gd name="adj" fmla="val 125571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6" name="Trapezoid 15"/>
          <p:cNvSpPr/>
          <p:nvPr/>
        </p:nvSpPr>
        <p:spPr>
          <a:xfrm rot="16200000">
            <a:off x="4857752" y="1071546"/>
            <a:ext cx="2214578" cy="500066"/>
          </a:xfrm>
          <a:prstGeom prst="trapezoid">
            <a:avLst>
              <a:gd name="adj" fmla="val 125571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85724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Prof. Dr. Sugiyono</a:t>
            </a:r>
          </a:p>
        </p:txBody>
      </p:sp>
      <p:graphicFrame>
        <p:nvGraphicFramePr>
          <p:cNvPr id="120885" name="Group 53"/>
          <p:cNvGraphicFramePr>
            <a:graphicFrameLocks noGrp="1"/>
          </p:cNvGraphicFramePr>
          <p:nvPr/>
        </p:nvGraphicFramePr>
        <p:xfrm>
          <a:off x="287338" y="765175"/>
          <a:ext cx="8821737" cy="5921756"/>
        </p:xfrm>
        <a:graphic>
          <a:graphicData uri="http://schemas.openxmlformats.org/drawingml/2006/table">
            <a:tbl>
              <a:tblPr/>
              <a:tblGrid>
                <a:gridCol w="135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5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Macam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Bentuk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Hipotesis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Deskriptif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Komparatif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sampel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Komparatif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&gt; 2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sampel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Asosiatif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Related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Independen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Related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Independen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Binomial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Chi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satu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sampel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Mc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Nemar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Fisher Exact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dua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Chohran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Chii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samp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Contingency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Qoeffficient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Run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Sign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Median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Anova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Spearmen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Korelasi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Kendal Tau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Interval/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t-test 1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sampel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t-test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Anova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Anova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Korelasi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regresi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, SEM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884" name="Text Box 52"/>
          <p:cNvSpPr txBox="1">
            <a:spLocks noChangeArrowheads="1"/>
          </p:cNvSpPr>
          <p:nvPr/>
        </p:nvSpPr>
        <p:spPr bwMode="auto">
          <a:xfrm>
            <a:off x="755650" y="215900"/>
            <a:ext cx="86042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PERTIMBANGAN MEMILIH TEKNIK STATISTIK</a:t>
            </a:r>
          </a:p>
        </p:txBody>
      </p:sp>
    </p:spTree>
    <p:extLst>
      <p:ext uri="{BB962C8B-B14F-4D97-AF65-F5344CB8AC3E}">
        <p14:creationId xmlns:p14="http://schemas.microsoft.com/office/powerpoint/2010/main" val="24040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PERANAN STATISTIK DALAM PENELITIAN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2928934"/>
            <a:ext cx="1428728" cy="1143008"/>
          </a:xfrm>
          <a:prstGeom prst="homePlate">
            <a:avLst>
              <a:gd name="adj" fmla="val 26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MASALAH</a:t>
            </a:r>
          </a:p>
        </p:txBody>
      </p:sp>
      <p:sp>
        <p:nvSpPr>
          <p:cNvPr id="5" name="Pentagon 4"/>
          <p:cNvSpPr/>
          <p:nvPr/>
        </p:nvSpPr>
        <p:spPr>
          <a:xfrm>
            <a:off x="1500166" y="2928934"/>
            <a:ext cx="1428760" cy="1143008"/>
          </a:xfrm>
          <a:prstGeom prst="homePlate">
            <a:avLst>
              <a:gd name="adj" fmla="val 26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TEORI DAN HIPOTESIS</a:t>
            </a:r>
          </a:p>
        </p:txBody>
      </p:sp>
      <p:sp>
        <p:nvSpPr>
          <p:cNvPr id="6" name="Pentagon 5"/>
          <p:cNvSpPr/>
          <p:nvPr/>
        </p:nvSpPr>
        <p:spPr>
          <a:xfrm>
            <a:off x="3000364" y="2928934"/>
            <a:ext cx="1643074" cy="1143008"/>
          </a:xfrm>
          <a:prstGeom prst="homePlate">
            <a:avLst>
              <a:gd name="adj" fmla="val 18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PENGUMPULAN DATA</a:t>
            </a:r>
          </a:p>
        </p:txBody>
      </p:sp>
      <p:sp>
        <p:nvSpPr>
          <p:cNvPr id="7" name="Pentagon 6"/>
          <p:cNvSpPr/>
          <p:nvPr/>
        </p:nvSpPr>
        <p:spPr>
          <a:xfrm>
            <a:off x="4714876" y="2928934"/>
            <a:ext cx="1428760" cy="1143008"/>
          </a:xfrm>
          <a:prstGeom prst="homePlate">
            <a:avLst>
              <a:gd name="adj" fmla="val 18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PENYAJIAN DATA</a:t>
            </a:r>
          </a:p>
        </p:txBody>
      </p:sp>
      <p:sp>
        <p:nvSpPr>
          <p:cNvPr id="8" name="Pentagon 7"/>
          <p:cNvSpPr/>
          <p:nvPr/>
        </p:nvSpPr>
        <p:spPr>
          <a:xfrm>
            <a:off x="6143636" y="2928934"/>
            <a:ext cx="1428760" cy="1143008"/>
          </a:xfrm>
          <a:prstGeom prst="homePlate">
            <a:avLst>
              <a:gd name="adj" fmla="val 18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ANALISIS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9" name="Pentagon 8"/>
          <p:cNvSpPr/>
          <p:nvPr/>
        </p:nvSpPr>
        <p:spPr>
          <a:xfrm>
            <a:off x="7643834" y="2928934"/>
            <a:ext cx="1500166" cy="1143008"/>
          </a:xfrm>
          <a:prstGeom prst="homePlate">
            <a:avLst>
              <a:gd name="adj" fmla="val 1815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KESIMPULAN &amp; SARAN</a:t>
            </a:r>
          </a:p>
        </p:txBody>
      </p:sp>
      <p:sp>
        <p:nvSpPr>
          <p:cNvPr id="10" name="Pentagon 9"/>
          <p:cNvSpPr/>
          <p:nvPr/>
        </p:nvSpPr>
        <p:spPr>
          <a:xfrm>
            <a:off x="3071802" y="1571612"/>
            <a:ext cx="1643074" cy="1000132"/>
          </a:xfrm>
          <a:prstGeom prst="homePlate">
            <a:avLst>
              <a:gd name="adj" fmla="val 482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POPULASI &amp;SAMPEL </a:t>
            </a:r>
          </a:p>
        </p:txBody>
      </p:sp>
      <p:sp>
        <p:nvSpPr>
          <p:cNvPr id="11" name="Pentagon 10"/>
          <p:cNvSpPr/>
          <p:nvPr/>
        </p:nvSpPr>
        <p:spPr>
          <a:xfrm>
            <a:off x="3000364" y="4429132"/>
            <a:ext cx="1643074" cy="928694"/>
          </a:xfrm>
          <a:prstGeom prst="homePlate">
            <a:avLst>
              <a:gd name="adj" fmla="val 482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INSTRUMEN PENELITIAN</a:t>
            </a:r>
          </a:p>
        </p:txBody>
      </p:sp>
      <p:sp>
        <p:nvSpPr>
          <p:cNvPr id="12" name="Pentagon 11"/>
          <p:cNvSpPr/>
          <p:nvPr/>
        </p:nvSpPr>
        <p:spPr>
          <a:xfrm>
            <a:off x="3000364" y="5572140"/>
            <a:ext cx="1643074" cy="928694"/>
          </a:xfrm>
          <a:prstGeom prst="homePlate">
            <a:avLst>
              <a:gd name="adj" fmla="val 482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PENGUJIAN INSTRUMEN</a:t>
            </a:r>
          </a:p>
        </p:txBody>
      </p:sp>
      <p:sp>
        <p:nvSpPr>
          <p:cNvPr id="13" name="Pentagon 12"/>
          <p:cNvSpPr/>
          <p:nvPr/>
        </p:nvSpPr>
        <p:spPr>
          <a:xfrm>
            <a:off x="5286380" y="1214422"/>
            <a:ext cx="1643074" cy="1000132"/>
          </a:xfrm>
          <a:prstGeom prst="homePlate">
            <a:avLst>
              <a:gd name="adj" fmla="val 482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ABA8D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PERLU STATISTIK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714876" y="1857364"/>
            <a:ext cx="571504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rot="5400000">
            <a:off x="5198777" y="2341265"/>
            <a:ext cx="714380" cy="46095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107917" y="2354041"/>
            <a:ext cx="857256" cy="4354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/>
        </p:nvSpPr>
        <p:spPr>
          <a:xfrm>
            <a:off x="5429256" y="4500570"/>
            <a:ext cx="1643074" cy="1000132"/>
          </a:xfrm>
          <a:prstGeom prst="homePlate">
            <a:avLst>
              <a:gd name="adj" fmla="val 482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6853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PERLU STATISTIK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4643438" y="5357826"/>
            <a:ext cx="1000132" cy="6429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Up Arrow 27"/>
          <p:cNvSpPr/>
          <p:nvPr/>
        </p:nvSpPr>
        <p:spPr>
          <a:xfrm>
            <a:off x="3500430" y="2500306"/>
            <a:ext cx="500066" cy="428628"/>
          </a:xfrm>
          <a:prstGeom prst="up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9" name="Up Arrow 28"/>
          <p:cNvSpPr/>
          <p:nvPr/>
        </p:nvSpPr>
        <p:spPr>
          <a:xfrm flipV="1">
            <a:off x="3500430" y="5214950"/>
            <a:ext cx="500066" cy="428628"/>
          </a:xfrm>
          <a:prstGeom prst="up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0" name="Up Arrow 29"/>
          <p:cNvSpPr/>
          <p:nvPr/>
        </p:nvSpPr>
        <p:spPr>
          <a:xfrm flipV="1">
            <a:off x="3428992" y="3929066"/>
            <a:ext cx="500066" cy="428628"/>
          </a:xfrm>
          <a:prstGeom prst="up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749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647700" y="1524000"/>
            <a:ext cx="3924300" cy="3273425"/>
          </a:xfrm>
          <a:custGeom>
            <a:avLst/>
            <a:gdLst/>
            <a:ahLst/>
            <a:cxnLst>
              <a:cxn ang="0">
                <a:pos x="336" y="360"/>
              </a:cxn>
              <a:cxn ang="0">
                <a:pos x="288" y="408"/>
              </a:cxn>
              <a:cxn ang="0">
                <a:pos x="180" y="540"/>
              </a:cxn>
              <a:cxn ang="0">
                <a:pos x="84" y="708"/>
              </a:cxn>
              <a:cxn ang="0">
                <a:pos x="180" y="1080"/>
              </a:cxn>
              <a:cxn ang="0">
                <a:pos x="36" y="1164"/>
              </a:cxn>
              <a:cxn ang="0">
                <a:pos x="12" y="1308"/>
              </a:cxn>
              <a:cxn ang="0">
                <a:pos x="168" y="1476"/>
              </a:cxn>
              <a:cxn ang="0">
                <a:pos x="216" y="1596"/>
              </a:cxn>
              <a:cxn ang="0">
                <a:pos x="348" y="1572"/>
              </a:cxn>
              <a:cxn ang="0">
                <a:pos x="396" y="1524"/>
              </a:cxn>
              <a:cxn ang="0">
                <a:pos x="552" y="1392"/>
              </a:cxn>
              <a:cxn ang="0">
                <a:pos x="660" y="1332"/>
              </a:cxn>
              <a:cxn ang="0">
                <a:pos x="780" y="1368"/>
              </a:cxn>
              <a:cxn ang="0">
                <a:pos x="912" y="1644"/>
              </a:cxn>
              <a:cxn ang="0">
                <a:pos x="1416" y="1860"/>
              </a:cxn>
              <a:cxn ang="0">
                <a:pos x="1872" y="1764"/>
              </a:cxn>
              <a:cxn ang="0">
                <a:pos x="1896" y="1500"/>
              </a:cxn>
              <a:cxn ang="0">
                <a:pos x="1644" y="1296"/>
              </a:cxn>
              <a:cxn ang="0">
                <a:pos x="1596" y="1188"/>
              </a:cxn>
              <a:cxn ang="0">
                <a:pos x="2220" y="1116"/>
              </a:cxn>
              <a:cxn ang="0">
                <a:pos x="2268" y="876"/>
              </a:cxn>
              <a:cxn ang="0">
                <a:pos x="2172" y="816"/>
              </a:cxn>
              <a:cxn ang="0">
                <a:pos x="1908" y="696"/>
              </a:cxn>
              <a:cxn ang="0">
                <a:pos x="1908" y="576"/>
              </a:cxn>
              <a:cxn ang="0">
                <a:pos x="1956" y="504"/>
              </a:cxn>
              <a:cxn ang="0">
                <a:pos x="2100" y="432"/>
              </a:cxn>
              <a:cxn ang="0">
                <a:pos x="1968" y="372"/>
              </a:cxn>
              <a:cxn ang="0">
                <a:pos x="1692" y="336"/>
              </a:cxn>
              <a:cxn ang="0">
                <a:pos x="1620" y="444"/>
              </a:cxn>
              <a:cxn ang="0">
                <a:pos x="1308" y="540"/>
              </a:cxn>
              <a:cxn ang="0">
                <a:pos x="1224" y="624"/>
              </a:cxn>
              <a:cxn ang="0">
                <a:pos x="1176" y="696"/>
              </a:cxn>
              <a:cxn ang="0">
                <a:pos x="1272" y="516"/>
              </a:cxn>
              <a:cxn ang="0">
                <a:pos x="1164" y="156"/>
              </a:cxn>
              <a:cxn ang="0">
                <a:pos x="852" y="288"/>
              </a:cxn>
              <a:cxn ang="0">
                <a:pos x="936" y="144"/>
              </a:cxn>
              <a:cxn ang="0">
                <a:pos x="780" y="0"/>
              </a:cxn>
              <a:cxn ang="0">
                <a:pos x="504" y="120"/>
              </a:cxn>
              <a:cxn ang="0">
                <a:pos x="612" y="276"/>
              </a:cxn>
              <a:cxn ang="0">
                <a:pos x="576" y="384"/>
              </a:cxn>
              <a:cxn ang="0">
                <a:pos x="384" y="324"/>
              </a:cxn>
            </a:cxnLst>
            <a:rect l="0" t="0" r="r" b="b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1913" y="2700338"/>
            <a:ext cx="1768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POPULASI</a:t>
            </a: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435600" y="3789363"/>
            <a:ext cx="2447925" cy="1833562"/>
          </a:xfrm>
          <a:custGeom>
            <a:avLst/>
            <a:gdLst/>
            <a:ahLst/>
            <a:cxnLst>
              <a:cxn ang="0">
                <a:pos x="336" y="360"/>
              </a:cxn>
              <a:cxn ang="0">
                <a:pos x="288" y="408"/>
              </a:cxn>
              <a:cxn ang="0">
                <a:pos x="180" y="540"/>
              </a:cxn>
              <a:cxn ang="0">
                <a:pos x="84" y="708"/>
              </a:cxn>
              <a:cxn ang="0">
                <a:pos x="180" y="1080"/>
              </a:cxn>
              <a:cxn ang="0">
                <a:pos x="36" y="1164"/>
              </a:cxn>
              <a:cxn ang="0">
                <a:pos x="12" y="1308"/>
              </a:cxn>
              <a:cxn ang="0">
                <a:pos x="168" y="1476"/>
              </a:cxn>
              <a:cxn ang="0">
                <a:pos x="216" y="1596"/>
              </a:cxn>
              <a:cxn ang="0">
                <a:pos x="348" y="1572"/>
              </a:cxn>
              <a:cxn ang="0">
                <a:pos x="396" y="1524"/>
              </a:cxn>
              <a:cxn ang="0">
                <a:pos x="552" y="1392"/>
              </a:cxn>
              <a:cxn ang="0">
                <a:pos x="660" y="1332"/>
              </a:cxn>
              <a:cxn ang="0">
                <a:pos x="780" y="1368"/>
              </a:cxn>
              <a:cxn ang="0">
                <a:pos x="912" y="1644"/>
              </a:cxn>
              <a:cxn ang="0">
                <a:pos x="1416" y="1860"/>
              </a:cxn>
              <a:cxn ang="0">
                <a:pos x="1872" y="1764"/>
              </a:cxn>
              <a:cxn ang="0">
                <a:pos x="1896" y="1500"/>
              </a:cxn>
              <a:cxn ang="0">
                <a:pos x="1644" y="1296"/>
              </a:cxn>
              <a:cxn ang="0">
                <a:pos x="1596" y="1188"/>
              </a:cxn>
              <a:cxn ang="0">
                <a:pos x="2220" y="1116"/>
              </a:cxn>
              <a:cxn ang="0">
                <a:pos x="2268" y="876"/>
              </a:cxn>
              <a:cxn ang="0">
                <a:pos x="2172" y="816"/>
              </a:cxn>
              <a:cxn ang="0">
                <a:pos x="1908" y="696"/>
              </a:cxn>
              <a:cxn ang="0">
                <a:pos x="1908" y="576"/>
              </a:cxn>
              <a:cxn ang="0">
                <a:pos x="1956" y="504"/>
              </a:cxn>
              <a:cxn ang="0">
                <a:pos x="2100" y="432"/>
              </a:cxn>
              <a:cxn ang="0">
                <a:pos x="1968" y="372"/>
              </a:cxn>
              <a:cxn ang="0">
                <a:pos x="1692" y="336"/>
              </a:cxn>
              <a:cxn ang="0">
                <a:pos x="1620" y="444"/>
              </a:cxn>
              <a:cxn ang="0">
                <a:pos x="1308" y="540"/>
              </a:cxn>
              <a:cxn ang="0">
                <a:pos x="1224" y="624"/>
              </a:cxn>
              <a:cxn ang="0">
                <a:pos x="1176" y="696"/>
              </a:cxn>
              <a:cxn ang="0">
                <a:pos x="1272" y="516"/>
              </a:cxn>
              <a:cxn ang="0">
                <a:pos x="1164" y="156"/>
              </a:cxn>
              <a:cxn ang="0">
                <a:pos x="852" y="288"/>
              </a:cxn>
              <a:cxn ang="0">
                <a:pos x="936" y="144"/>
              </a:cxn>
              <a:cxn ang="0">
                <a:pos x="780" y="0"/>
              </a:cxn>
              <a:cxn ang="0">
                <a:pos x="504" y="120"/>
              </a:cxn>
              <a:cxn ang="0">
                <a:pos x="612" y="276"/>
              </a:cxn>
              <a:cxn ang="0">
                <a:pos x="576" y="384"/>
              </a:cxn>
              <a:cxn ang="0">
                <a:pos x="384" y="324"/>
              </a:cxn>
            </a:cxnLst>
            <a:rect l="0" t="0" r="r" b="b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84888" y="4508500"/>
            <a:ext cx="1149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Sampel</a:t>
            </a: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714744" y="3286124"/>
            <a:ext cx="2151070" cy="1076328"/>
          </a:xfrm>
          <a:custGeom>
            <a:avLst/>
            <a:gdLst>
              <a:gd name="T0" fmla="*/ 0 w 1995"/>
              <a:gd name="T1" fmla="*/ 71437 h 1133"/>
              <a:gd name="T2" fmla="*/ 863600 w 1995"/>
              <a:gd name="T3" fmla="*/ 71437 h 1133"/>
              <a:gd name="T4" fmla="*/ 1943101 w 1995"/>
              <a:gd name="T5" fmla="*/ 503237 h 1133"/>
              <a:gd name="T6" fmla="*/ 3167063 w 1995"/>
              <a:gd name="T7" fmla="*/ 1798637 h 1133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1133"/>
              <a:gd name="T14" fmla="*/ 1995 w 1995"/>
              <a:gd name="T15" fmla="*/ 1133 h 1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1133">
                <a:moveTo>
                  <a:pt x="0" y="45"/>
                </a:moveTo>
                <a:cubicBezTo>
                  <a:pt x="170" y="22"/>
                  <a:pt x="340" y="0"/>
                  <a:pt x="544" y="45"/>
                </a:cubicBezTo>
                <a:cubicBezTo>
                  <a:pt x="748" y="90"/>
                  <a:pt x="982" y="136"/>
                  <a:pt x="1224" y="317"/>
                </a:cubicBezTo>
                <a:cubicBezTo>
                  <a:pt x="1466" y="498"/>
                  <a:pt x="1730" y="815"/>
                  <a:pt x="1995" y="1133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0" y="3214686"/>
            <a:ext cx="17287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Reduksi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786182" y="1142984"/>
            <a:ext cx="2214578" cy="10715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964909" y="2393149"/>
            <a:ext cx="2714644" cy="6429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286380" y="285728"/>
            <a:ext cx="2000232" cy="928694"/>
          </a:xfrm>
          <a:prstGeom prst="wedgeRoundRectCallout">
            <a:avLst>
              <a:gd name="adj1" fmla="val -43328"/>
              <a:gd name="adj2" fmla="val 484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STATITIK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DESKRIPTIF</a:t>
            </a:r>
          </a:p>
        </p:txBody>
      </p:sp>
    </p:spTree>
    <p:extLst>
      <p:ext uri="{BB962C8B-B14F-4D97-AF65-F5344CB8AC3E}">
        <p14:creationId xmlns:p14="http://schemas.microsoft.com/office/powerpoint/2010/main" val="742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/>
      <p:bldP spid="12293" grpId="0" animBg="1"/>
      <p:bldP spid="12295" grpId="0" animBg="1"/>
      <p:bldP spid="12297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647700" y="1524000"/>
            <a:ext cx="3924300" cy="3273425"/>
          </a:xfrm>
          <a:custGeom>
            <a:avLst/>
            <a:gdLst/>
            <a:ahLst/>
            <a:cxnLst>
              <a:cxn ang="0">
                <a:pos x="336" y="360"/>
              </a:cxn>
              <a:cxn ang="0">
                <a:pos x="288" y="408"/>
              </a:cxn>
              <a:cxn ang="0">
                <a:pos x="180" y="540"/>
              </a:cxn>
              <a:cxn ang="0">
                <a:pos x="84" y="708"/>
              </a:cxn>
              <a:cxn ang="0">
                <a:pos x="180" y="1080"/>
              </a:cxn>
              <a:cxn ang="0">
                <a:pos x="36" y="1164"/>
              </a:cxn>
              <a:cxn ang="0">
                <a:pos x="12" y="1308"/>
              </a:cxn>
              <a:cxn ang="0">
                <a:pos x="168" y="1476"/>
              </a:cxn>
              <a:cxn ang="0">
                <a:pos x="216" y="1596"/>
              </a:cxn>
              <a:cxn ang="0">
                <a:pos x="348" y="1572"/>
              </a:cxn>
              <a:cxn ang="0">
                <a:pos x="396" y="1524"/>
              </a:cxn>
              <a:cxn ang="0">
                <a:pos x="552" y="1392"/>
              </a:cxn>
              <a:cxn ang="0">
                <a:pos x="660" y="1332"/>
              </a:cxn>
              <a:cxn ang="0">
                <a:pos x="780" y="1368"/>
              </a:cxn>
              <a:cxn ang="0">
                <a:pos x="912" y="1644"/>
              </a:cxn>
              <a:cxn ang="0">
                <a:pos x="1416" y="1860"/>
              </a:cxn>
              <a:cxn ang="0">
                <a:pos x="1872" y="1764"/>
              </a:cxn>
              <a:cxn ang="0">
                <a:pos x="1896" y="1500"/>
              </a:cxn>
              <a:cxn ang="0">
                <a:pos x="1644" y="1296"/>
              </a:cxn>
              <a:cxn ang="0">
                <a:pos x="1596" y="1188"/>
              </a:cxn>
              <a:cxn ang="0">
                <a:pos x="2220" y="1116"/>
              </a:cxn>
              <a:cxn ang="0">
                <a:pos x="2268" y="876"/>
              </a:cxn>
              <a:cxn ang="0">
                <a:pos x="2172" y="816"/>
              </a:cxn>
              <a:cxn ang="0">
                <a:pos x="1908" y="696"/>
              </a:cxn>
              <a:cxn ang="0">
                <a:pos x="1908" y="576"/>
              </a:cxn>
              <a:cxn ang="0">
                <a:pos x="1956" y="504"/>
              </a:cxn>
              <a:cxn ang="0">
                <a:pos x="2100" y="432"/>
              </a:cxn>
              <a:cxn ang="0">
                <a:pos x="1968" y="372"/>
              </a:cxn>
              <a:cxn ang="0">
                <a:pos x="1692" y="336"/>
              </a:cxn>
              <a:cxn ang="0">
                <a:pos x="1620" y="444"/>
              </a:cxn>
              <a:cxn ang="0">
                <a:pos x="1308" y="540"/>
              </a:cxn>
              <a:cxn ang="0">
                <a:pos x="1224" y="624"/>
              </a:cxn>
              <a:cxn ang="0">
                <a:pos x="1176" y="696"/>
              </a:cxn>
              <a:cxn ang="0">
                <a:pos x="1272" y="516"/>
              </a:cxn>
              <a:cxn ang="0">
                <a:pos x="1164" y="156"/>
              </a:cxn>
              <a:cxn ang="0">
                <a:pos x="852" y="288"/>
              </a:cxn>
              <a:cxn ang="0">
                <a:pos x="936" y="144"/>
              </a:cxn>
              <a:cxn ang="0">
                <a:pos x="780" y="0"/>
              </a:cxn>
              <a:cxn ang="0">
                <a:pos x="504" y="120"/>
              </a:cxn>
              <a:cxn ang="0">
                <a:pos x="612" y="276"/>
              </a:cxn>
              <a:cxn ang="0">
                <a:pos x="576" y="384"/>
              </a:cxn>
              <a:cxn ang="0">
                <a:pos x="384" y="324"/>
              </a:cxn>
            </a:cxnLst>
            <a:rect l="0" t="0" r="r" b="b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1913" y="2700338"/>
            <a:ext cx="1768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POPULASI</a:t>
            </a: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435600" y="3789363"/>
            <a:ext cx="2447925" cy="1833562"/>
          </a:xfrm>
          <a:custGeom>
            <a:avLst/>
            <a:gdLst/>
            <a:ahLst/>
            <a:cxnLst>
              <a:cxn ang="0">
                <a:pos x="336" y="360"/>
              </a:cxn>
              <a:cxn ang="0">
                <a:pos x="288" y="408"/>
              </a:cxn>
              <a:cxn ang="0">
                <a:pos x="180" y="540"/>
              </a:cxn>
              <a:cxn ang="0">
                <a:pos x="84" y="708"/>
              </a:cxn>
              <a:cxn ang="0">
                <a:pos x="180" y="1080"/>
              </a:cxn>
              <a:cxn ang="0">
                <a:pos x="36" y="1164"/>
              </a:cxn>
              <a:cxn ang="0">
                <a:pos x="12" y="1308"/>
              </a:cxn>
              <a:cxn ang="0">
                <a:pos x="168" y="1476"/>
              </a:cxn>
              <a:cxn ang="0">
                <a:pos x="216" y="1596"/>
              </a:cxn>
              <a:cxn ang="0">
                <a:pos x="348" y="1572"/>
              </a:cxn>
              <a:cxn ang="0">
                <a:pos x="396" y="1524"/>
              </a:cxn>
              <a:cxn ang="0">
                <a:pos x="552" y="1392"/>
              </a:cxn>
              <a:cxn ang="0">
                <a:pos x="660" y="1332"/>
              </a:cxn>
              <a:cxn ang="0">
                <a:pos x="780" y="1368"/>
              </a:cxn>
              <a:cxn ang="0">
                <a:pos x="912" y="1644"/>
              </a:cxn>
              <a:cxn ang="0">
                <a:pos x="1416" y="1860"/>
              </a:cxn>
              <a:cxn ang="0">
                <a:pos x="1872" y="1764"/>
              </a:cxn>
              <a:cxn ang="0">
                <a:pos x="1896" y="1500"/>
              </a:cxn>
              <a:cxn ang="0">
                <a:pos x="1644" y="1296"/>
              </a:cxn>
              <a:cxn ang="0">
                <a:pos x="1596" y="1188"/>
              </a:cxn>
              <a:cxn ang="0">
                <a:pos x="2220" y="1116"/>
              </a:cxn>
              <a:cxn ang="0">
                <a:pos x="2268" y="876"/>
              </a:cxn>
              <a:cxn ang="0">
                <a:pos x="2172" y="816"/>
              </a:cxn>
              <a:cxn ang="0">
                <a:pos x="1908" y="696"/>
              </a:cxn>
              <a:cxn ang="0">
                <a:pos x="1908" y="576"/>
              </a:cxn>
              <a:cxn ang="0">
                <a:pos x="1956" y="504"/>
              </a:cxn>
              <a:cxn ang="0">
                <a:pos x="2100" y="432"/>
              </a:cxn>
              <a:cxn ang="0">
                <a:pos x="1968" y="372"/>
              </a:cxn>
              <a:cxn ang="0">
                <a:pos x="1692" y="336"/>
              </a:cxn>
              <a:cxn ang="0">
                <a:pos x="1620" y="444"/>
              </a:cxn>
              <a:cxn ang="0">
                <a:pos x="1308" y="540"/>
              </a:cxn>
              <a:cxn ang="0">
                <a:pos x="1224" y="624"/>
              </a:cxn>
              <a:cxn ang="0">
                <a:pos x="1176" y="696"/>
              </a:cxn>
              <a:cxn ang="0">
                <a:pos x="1272" y="516"/>
              </a:cxn>
              <a:cxn ang="0">
                <a:pos x="1164" y="156"/>
              </a:cxn>
              <a:cxn ang="0">
                <a:pos x="852" y="288"/>
              </a:cxn>
              <a:cxn ang="0">
                <a:pos x="936" y="144"/>
              </a:cxn>
              <a:cxn ang="0">
                <a:pos x="780" y="0"/>
              </a:cxn>
              <a:cxn ang="0">
                <a:pos x="504" y="120"/>
              </a:cxn>
              <a:cxn ang="0">
                <a:pos x="612" y="276"/>
              </a:cxn>
              <a:cxn ang="0">
                <a:pos x="576" y="384"/>
              </a:cxn>
              <a:cxn ang="0">
                <a:pos x="384" y="324"/>
              </a:cxn>
            </a:cxnLst>
            <a:rect l="0" t="0" r="r" b="b"/>
            <a:pathLst>
              <a:path w="2351" h="1860">
                <a:moveTo>
                  <a:pt x="384" y="324"/>
                </a:moveTo>
                <a:cubicBezTo>
                  <a:pt x="368" y="336"/>
                  <a:pt x="353" y="350"/>
                  <a:pt x="336" y="360"/>
                </a:cubicBezTo>
                <a:cubicBezTo>
                  <a:pt x="325" y="366"/>
                  <a:pt x="309" y="363"/>
                  <a:pt x="300" y="372"/>
                </a:cubicBezTo>
                <a:cubicBezTo>
                  <a:pt x="291" y="381"/>
                  <a:pt x="297" y="399"/>
                  <a:pt x="288" y="408"/>
                </a:cubicBezTo>
                <a:cubicBezTo>
                  <a:pt x="275" y="421"/>
                  <a:pt x="256" y="424"/>
                  <a:pt x="240" y="432"/>
                </a:cubicBezTo>
                <a:cubicBezTo>
                  <a:pt x="211" y="520"/>
                  <a:pt x="234" y="486"/>
                  <a:pt x="180" y="540"/>
                </a:cubicBezTo>
                <a:cubicBezTo>
                  <a:pt x="163" y="592"/>
                  <a:pt x="162" y="606"/>
                  <a:pt x="108" y="624"/>
                </a:cubicBezTo>
                <a:cubicBezTo>
                  <a:pt x="101" y="652"/>
                  <a:pt x="84" y="679"/>
                  <a:pt x="84" y="708"/>
                </a:cubicBezTo>
                <a:cubicBezTo>
                  <a:pt x="84" y="774"/>
                  <a:pt x="181" y="854"/>
                  <a:pt x="204" y="924"/>
                </a:cubicBezTo>
                <a:cubicBezTo>
                  <a:pt x="199" y="976"/>
                  <a:pt x="213" y="1039"/>
                  <a:pt x="180" y="1080"/>
                </a:cubicBezTo>
                <a:cubicBezTo>
                  <a:pt x="154" y="1112"/>
                  <a:pt x="139" y="1099"/>
                  <a:pt x="108" y="1116"/>
                </a:cubicBezTo>
                <a:cubicBezTo>
                  <a:pt x="83" y="1130"/>
                  <a:pt x="60" y="1148"/>
                  <a:pt x="36" y="1164"/>
                </a:cubicBezTo>
                <a:cubicBezTo>
                  <a:pt x="24" y="1172"/>
                  <a:pt x="0" y="1188"/>
                  <a:pt x="0" y="1188"/>
                </a:cubicBezTo>
                <a:cubicBezTo>
                  <a:pt x="4" y="1228"/>
                  <a:pt x="3" y="1269"/>
                  <a:pt x="12" y="1308"/>
                </a:cubicBezTo>
                <a:cubicBezTo>
                  <a:pt x="20" y="1344"/>
                  <a:pt x="48" y="1348"/>
                  <a:pt x="72" y="1368"/>
                </a:cubicBezTo>
                <a:cubicBezTo>
                  <a:pt x="110" y="1399"/>
                  <a:pt x="133" y="1441"/>
                  <a:pt x="168" y="1476"/>
                </a:cubicBezTo>
                <a:cubicBezTo>
                  <a:pt x="196" y="1560"/>
                  <a:pt x="160" y="1456"/>
                  <a:pt x="204" y="1560"/>
                </a:cubicBezTo>
                <a:cubicBezTo>
                  <a:pt x="209" y="1572"/>
                  <a:pt x="207" y="1587"/>
                  <a:pt x="216" y="1596"/>
                </a:cubicBezTo>
                <a:cubicBezTo>
                  <a:pt x="225" y="1605"/>
                  <a:pt x="240" y="1604"/>
                  <a:pt x="252" y="1608"/>
                </a:cubicBezTo>
                <a:cubicBezTo>
                  <a:pt x="285" y="1601"/>
                  <a:pt x="324" y="1601"/>
                  <a:pt x="348" y="1572"/>
                </a:cubicBezTo>
                <a:cubicBezTo>
                  <a:pt x="356" y="1562"/>
                  <a:pt x="351" y="1545"/>
                  <a:pt x="360" y="1536"/>
                </a:cubicBezTo>
                <a:cubicBezTo>
                  <a:pt x="369" y="1527"/>
                  <a:pt x="384" y="1529"/>
                  <a:pt x="396" y="1524"/>
                </a:cubicBezTo>
                <a:cubicBezTo>
                  <a:pt x="412" y="1517"/>
                  <a:pt x="428" y="1508"/>
                  <a:pt x="444" y="1500"/>
                </a:cubicBezTo>
                <a:cubicBezTo>
                  <a:pt x="479" y="1454"/>
                  <a:pt x="509" y="1428"/>
                  <a:pt x="552" y="1392"/>
                </a:cubicBezTo>
                <a:cubicBezTo>
                  <a:pt x="565" y="1381"/>
                  <a:pt x="573" y="1364"/>
                  <a:pt x="588" y="1356"/>
                </a:cubicBezTo>
                <a:cubicBezTo>
                  <a:pt x="610" y="1344"/>
                  <a:pt x="660" y="1332"/>
                  <a:pt x="660" y="1332"/>
                </a:cubicBezTo>
                <a:cubicBezTo>
                  <a:pt x="676" y="1336"/>
                  <a:pt x="692" y="1339"/>
                  <a:pt x="708" y="1344"/>
                </a:cubicBezTo>
                <a:cubicBezTo>
                  <a:pt x="732" y="1351"/>
                  <a:pt x="780" y="1368"/>
                  <a:pt x="780" y="1368"/>
                </a:cubicBezTo>
                <a:cubicBezTo>
                  <a:pt x="807" y="1409"/>
                  <a:pt x="841" y="1429"/>
                  <a:pt x="876" y="1464"/>
                </a:cubicBezTo>
                <a:cubicBezTo>
                  <a:pt x="893" y="1515"/>
                  <a:pt x="893" y="1603"/>
                  <a:pt x="912" y="1644"/>
                </a:cubicBezTo>
                <a:cubicBezTo>
                  <a:pt x="945" y="1716"/>
                  <a:pt x="1087" y="1755"/>
                  <a:pt x="1152" y="1764"/>
                </a:cubicBezTo>
                <a:cubicBezTo>
                  <a:pt x="1231" y="1816"/>
                  <a:pt x="1324" y="1842"/>
                  <a:pt x="1416" y="1860"/>
                </a:cubicBezTo>
                <a:cubicBezTo>
                  <a:pt x="1522" y="1849"/>
                  <a:pt x="1623" y="1827"/>
                  <a:pt x="1728" y="1812"/>
                </a:cubicBezTo>
                <a:cubicBezTo>
                  <a:pt x="1777" y="1792"/>
                  <a:pt x="1821" y="1777"/>
                  <a:pt x="1872" y="1764"/>
                </a:cubicBezTo>
                <a:cubicBezTo>
                  <a:pt x="1884" y="1756"/>
                  <a:pt x="1902" y="1753"/>
                  <a:pt x="1908" y="1740"/>
                </a:cubicBezTo>
                <a:cubicBezTo>
                  <a:pt x="1937" y="1675"/>
                  <a:pt x="1927" y="1561"/>
                  <a:pt x="1896" y="1500"/>
                </a:cubicBezTo>
                <a:cubicBezTo>
                  <a:pt x="1864" y="1436"/>
                  <a:pt x="1791" y="1434"/>
                  <a:pt x="1740" y="1392"/>
                </a:cubicBezTo>
                <a:cubicBezTo>
                  <a:pt x="1702" y="1360"/>
                  <a:pt x="1686" y="1324"/>
                  <a:pt x="1644" y="1296"/>
                </a:cubicBezTo>
                <a:cubicBezTo>
                  <a:pt x="1636" y="1284"/>
                  <a:pt x="1626" y="1273"/>
                  <a:pt x="1620" y="1260"/>
                </a:cubicBezTo>
                <a:cubicBezTo>
                  <a:pt x="1610" y="1237"/>
                  <a:pt x="1596" y="1188"/>
                  <a:pt x="1596" y="1188"/>
                </a:cubicBezTo>
                <a:cubicBezTo>
                  <a:pt x="1810" y="1117"/>
                  <a:pt x="1756" y="1149"/>
                  <a:pt x="2124" y="1128"/>
                </a:cubicBezTo>
                <a:cubicBezTo>
                  <a:pt x="2156" y="1124"/>
                  <a:pt x="2190" y="1127"/>
                  <a:pt x="2220" y="1116"/>
                </a:cubicBezTo>
                <a:cubicBezTo>
                  <a:pt x="2247" y="1106"/>
                  <a:pt x="2292" y="1068"/>
                  <a:pt x="2292" y="1068"/>
                </a:cubicBezTo>
                <a:cubicBezTo>
                  <a:pt x="2317" y="994"/>
                  <a:pt x="2351" y="932"/>
                  <a:pt x="2268" y="876"/>
                </a:cubicBezTo>
                <a:cubicBezTo>
                  <a:pt x="2260" y="864"/>
                  <a:pt x="2256" y="848"/>
                  <a:pt x="2244" y="840"/>
                </a:cubicBezTo>
                <a:cubicBezTo>
                  <a:pt x="2223" y="827"/>
                  <a:pt x="2193" y="830"/>
                  <a:pt x="2172" y="816"/>
                </a:cubicBezTo>
                <a:cubicBezTo>
                  <a:pt x="2160" y="808"/>
                  <a:pt x="2148" y="800"/>
                  <a:pt x="2136" y="792"/>
                </a:cubicBezTo>
                <a:cubicBezTo>
                  <a:pt x="2106" y="701"/>
                  <a:pt x="1988" y="705"/>
                  <a:pt x="1908" y="696"/>
                </a:cubicBezTo>
                <a:cubicBezTo>
                  <a:pt x="1900" y="680"/>
                  <a:pt x="1884" y="666"/>
                  <a:pt x="1884" y="648"/>
                </a:cubicBezTo>
                <a:cubicBezTo>
                  <a:pt x="1884" y="623"/>
                  <a:pt x="1901" y="600"/>
                  <a:pt x="1908" y="576"/>
                </a:cubicBezTo>
                <a:cubicBezTo>
                  <a:pt x="1913" y="560"/>
                  <a:pt x="1911" y="542"/>
                  <a:pt x="1920" y="528"/>
                </a:cubicBezTo>
                <a:cubicBezTo>
                  <a:pt x="1928" y="516"/>
                  <a:pt x="1944" y="512"/>
                  <a:pt x="1956" y="504"/>
                </a:cubicBezTo>
                <a:cubicBezTo>
                  <a:pt x="1991" y="451"/>
                  <a:pt x="1963" y="475"/>
                  <a:pt x="2028" y="456"/>
                </a:cubicBezTo>
                <a:cubicBezTo>
                  <a:pt x="2052" y="449"/>
                  <a:pt x="2100" y="432"/>
                  <a:pt x="2100" y="432"/>
                </a:cubicBezTo>
                <a:cubicBezTo>
                  <a:pt x="2092" y="416"/>
                  <a:pt x="2092" y="391"/>
                  <a:pt x="2076" y="384"/>
                </a:cubicBezTo>
                <a:cubicBezTo>
                  <a:pt x="2043" y="369"/>
                  <a:pt x="2003" y="381"/>
                  <a:pt x="1968" y="372"/>
                </a:cubicBezTo>
                <a:cubicBezTo>
                  <a:pt x="1954" y="369"/>
                  <a:pt x="1946" y="350"/>
                  <a:pt x="1932" y="348"/>
                </a:cubicBezTo>
                <a:cubicBezTo>
                  <a:pt x="1853" y="338"/>
                  <a:pt x="1772" y="340"/>
                  <a:pt x="1692" y="336"/>
                </a:cubicBezTo>
                <a:cubicBezTo>
                  <a:pt x="1676" y="340"/>
                  <a:pt x="1653" y="334"/>
                  <a:pt x="1644" y="348"/>
                </a:cubicBezTo>
                <a:cubicBezTo>
                  <a:pt x="1626" y="375"/>
                  <a:pt x="1620" y="444"/>
                  <a:pt x="1620" y="444"/>
                </a:cubicBezTo>
                <a:cubicBezTo>
                  <a:pt x="1449" y="434"/>
                  <a:pt x="1437" y="401"/>
                  <a:pt x="1332" y="480"/>
                </a:cubicBezTo>
                <a:cubicBezTo>
                  <a:pt x="1324" y="500"/>
                  <a:pt x="1322" y="523"/>
                  <a:pt x="1308" y="540"/>
                </a:cubicBezTo>
                <a:cubicBezTo>
                  <a:pt x="1300" y="550"/>
                  <a:pt x="1281" y="543"/>
                  <a:pt x="1272" y="552"/>
                </a:cubicBezTo>
                <a:cubicBezTo>
                  <a:pt x="1252" y="572"/>
                  <a:pt x="1240" y="600"/>
                  <a:pt x="1224" y="624"/>
                </a:cubicBezTo>
                <a:cubicBezTo>
                  <a:pt x="1216" y="636"/>
                  <a:pt x="1208" y="648"/>
                  <a:pt x="1200" y="660"/>
                </a:cubicBezTo>
                <a:cubicBezTo>
                  <a:pt x="1192" y="672"/>
                  <a:pt x="1176" y="696"/>
                  <a:pt x="1176" y="696"/>
                </a:cubicBezTo>
                <a:cubicBezTo>
                  <a:pt x="1190" y="639"/>
                  <a:pt x="1178" y="619"/>
                  <a:pt x="1236" y="600"/>
                </a:cubicBezTo>
                <a:cubicBezTo>
                  <a:pt x="1268" y="473"/>
                  <a:pt x="1225" y="623"/>
                  <a:pt x="1272" y="516"/>
                </a:cubicBezTo>
                <a:cubicBezTo>
                  <a:pt x="1314" y="421"/>
                  <a:pt x="1267" y="463"/>
                  <a:pt x="1332" y="420"/>
                </a:cubicBezTo>
                <a:cubicBezTo>
                  <a:pt x="1308" y="264"/>
                  <a:pt x="1318" y="187"/>
                  <a:pt x="1164" y="156"/>
                </a:cubicBezTo>
                <a:cubicBezTo>
                  <a:pt x="1071" y="109"/>
                  <a:pt x="1071" y="106"/>
                  <a:pt x="960" y="120"/>
                </a:cubicBezTo>
                <a:cubicBezTo>
                  <a:pt x="910" y="170"/>
                  <a:pt x="884" y="225"/>
                  <a:pt x="852" y="288"/>
                </a:cubicBezTo>
                <a:cubicBezTo>
                  <a:pt x="856" y="264"/>
                  <a:pt x="852" y="237"/>
                  <a:pt x="864" y="216"/>
                </a:cubicBezTo>
                <a:cubicBezTo>
                  <a:pt x="881" y="187"/>
                  <a:pt x="936" y="144"/>
                  <a:pt x="936" y="144"/>
                </a:cubicBezTo>
                <a:cubicBezTo>
                  <a:pt x="940" y="128"/>
                  <a:pt x="950" y="112"/>
                  <a:pt x="948" y="96"/>
                </a:cubicBezTo>
                <a:cubicBezTo>
                  <a:pt x="939" y="33"/>
                  <a:pt x="824" y="17"/>
                  <a:pt x="780" y="0"/>
                </a:cubicBezTo>
                <a:cubicBezTo>
                  <a:pt x="687" y="21"/>
                  <a:pt x="609" y="35"/>
                  <a:pt x="528" y="84"/>
                </a:cubicBezTo>
                <a:cubicBezTo>
                  <a:pt x="520" y="96"/>
                  <a:pt x="506" y="106"/>
                  <a:pt x="504" y="120"/>
                </a:cubicBezTo>
                <a:cubicBezTo>
                  <a:pt x="496" y="183"/>
                  <a:pt x="544" y="211"/>
                  <a:pt x="588" y="240"/>
                </a:cubicBezTo>
                <a:cubicBezTo>
                  <a:pt x="596" y="252"/>
                  <a:pt x="601" y="267"/>
                  <a:pt x="612" y="276"/>
                </a:cubicBezTo>
                <a:cubicBezTo>
                  <a:pt x="622" y="284"/>
                  <a:pt x="642" y="277"/>
                  <a:pt x="648" y="288"/>
                </a:cubicBezTo>
                <a:cubicBezTo>
                  <a:pt x="663" y="317"/>
                  <a:pt x="593" y="372"/>
                  <a:pt x="576" y="384"/>
                </a:cubicBezTo>
                <a:cubicBezTo>
                  <a:pt x="532" y="378"/>
                  <a:pt x="479" y="388"/>
                  <a:pt x="444" y="360"/>
                </a:cubicBezTo>
                <a:cubicBezTo>
                  <a:pt x="387" y="314"/>
                  <a:pt x="457" y="324"/>
                  <a:pt x="384" y="324"/>
                </a:cubicBezTo>
                <a:close/>
              </a:path>
            </a:pathLst>
          </a:custGeom>
          <a:solidFill>
            <a:schemeClr val="accent1"/>
          </a:solidFill>
          <a:ln w="12700" cap="sq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84888" y="4508500"/>
            <a:ext cx="1149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Sampel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92500" y="2278063"/>
            <a:ext cx="3167063" cy="1798637"/>
          </a:xfrm>
          <a:custGeom>
            <a:avLst/>
            <a:gdLst>
              <a:gd name="T0" fmla="*/ 0 w 1995"/>
              <a:gd name="T1" fmla="*/ 71437 h 1133"/>
              <a:gd name="T2" fmla="*/ 863600 w 1995"/>
              <a:gd name="T3" fmla="*/ 71437 h 1133"/>
              <a:gd name="T4" fmla="*/ 1943101 w 1995"/>
              <a:gd name="T5" fmla="*/ 503237 h 1133"/>
              <a:gd name="T6" fmla="*/ 3167063 w 1995"/>
              <a:gd name="T7" fmla="*/ 1798637 h 1133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1133"/>
              <a:gd name="T14" fmla="*/ 1995 w 1995"/>
              <a:gd name="T15" fmla="*/ 1133 h 1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1133">
                <a:moveTo>
                  <a:pt x="0" y="45"/>
                </a:moveTo>
                <a:cubicBezTo>
                  <a:pt x="170" y="22"/>
                  <a:pt x="340" y="0"/>
                  <a:pt x="544" y="45"/>
                </a:cubicBezTo>
                <a:cubicBezTo>
                  <a:pt x="748" y="90"/>
                  <a:pt x="982" y="136"/>
                  <a:pt x="1224" y="317"/>
                </a:cubicBezTo>
                <a:cubicBezTo>
                  <a:pt x="1466" y="498"/>
                  <a:pt x="1730" y="815"/>
                  <a:pt x="1995" y="1133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2268538" y="4292600"/>
            <a:ext cx="4824412" cy="1860550"/>
          </a:xfrm>
          <a:custGeom>
            <a:avLst/>
            <a:gdLst>
              <a:gd name="T0" fmla="*/ 4824412 w 3039"/>
              <a:gd name="T1" fmla="*/ 1079500 h 1172"/>
              <a:gd name="T2" fmla="*/ 3455988 w 3039"/>
              <a:gd name="T3" fmla="*/ 1655763 h 1172"/>
              <a:gd name="T4" fmla="*/ 1655763 w 3039"/>
              <a:gd name="T5" fmla="*/ 1584325 h 1172"/>
              <a:gd name="T6" fmla="*/ 0 w 3039"/>
              <a:gd name="T7" fmla="*/ 0 h 1172"/>
              <a:gd name="T8" fmla="*/ 0 60000 65536"/>
              <a:gd name="T9" fmla="*/ 0 60000 65536"/>
              <a:gd name="T10" fmla="*/ 0 60000 65536"/>
              <a:gd name="T11" fmla="*/ 0 60000 65536"/>
              <a:gd name="T12" fmla="*/ 0 w 3039"/>
              <a:gd name="T13" fmla="*/ 0 h 1172"/>
              <a:gd name="T14" fmla="*/ 3039 w 3039"/>
              <a:gd name="T15" fmla="*/ 1172 h 1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9" h="1172">
                <a:moveTo>
                  <a:pt x="3039" y="680"/>
                </a:moveTo>
                <a:cubicBezTo>
                  <a:pt x="2774" y="835"/>
                  <a:pt x="2510" y="990"/>
                  <a:pt x="2177" y="1043"/>
                </a:cubicBezTo>
                <a:cubicBezTo>
                  <a:pt x="1844" y="1096"/>
                  <a:pt x="1406" y="1172"/>
                  <a:pt x="1043" y="998"/>
                </a:cubicBezTo>
                <a:cubicBezTo>
                  <a:pt x="680" y="824"/>
                  <a:pt x="340" y="412"/>
                  <a:pt x="0" y="0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48263" y="2276475"/>
            <a:ext cx="17287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Reduksi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24479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Generalisasi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72330" y="1500174"/>
            <a:ext cx="2000232" cy="928694"/>
          </a:xfrm>
          <a:prstGeom prst="wedgeRoundRectCallout">
            <a:avLst>
              <a:gd name="adj1" fmla="val -47682"/>
              <a:gd name="adj2" fmla="val 22660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STATITIK INFERENSIAL</a:t>
            </a:r>
          </a:p>
        </p:txBody>
      </p:sp>
    </p:spTree>
    <p:extLst>
      <p:ext uri="{BB962C8B-B14F-4D97-AF65-F5344CB8AC3E}">
        <p14:creationId xmlns:p14="http://schemas.microsoft.com/office/powerpoint/2010/main" val="32829921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/>
      <p:bldP spid="12293" grpId="0" animBg="1"/>
      <p:bldP spid="12294" grpId="0"/>
      <p:bldP spid="12295" grpId="0" animBg="1"/>
      <p:bldP spid="12296" grpId="0" animBg="1"/>
      <p:bldP spid="12297" grpId="0"/>
      <p:bldP spid="12298" grpId="0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PENELITIAN TTG PRESTASI BELAJAR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78645" y="1086775"/>
            <a:ext cx="8643966" cy="14955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PENGARUH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KEMAMPUAN KERJA PEGAWAI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ID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DAN KEPEMIMPINAN DIREKTIF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ID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TERHADAP PRODUKTIVITAS KERJA PEGAWAI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25016" y="2847896"/>
            <a:ext cx="1225550" cy="11509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25016" y="4474806"/>
            <a:ext cx="1225550" cy="11509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X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292080" y="3681057"/>
            <a:ext cx="1225550" cy="11509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Y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350566" y="3249256"/>
            <a:ext cx="1727200" cy="865187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350566" y="4185881"/>
            <a:ext cx="1727200" cy="1008062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273428" y="-12700"/>
            <a:ext cx="2159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273428" y="-12700"/>
            <a:ext cx="2159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-12700" y="3927356"/>
            <a:ext cx="0" cy="129540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489328" y="-12700"/>
            <a:ext cx="1439862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91638" y="3395301"/>
            <a:ext cx="357188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638" y="5038364"/>
            <a:ext cx="357188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970900" y="4216039"/>
            <a:ext cx="1643063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>
            <a:grpSpLocks/>
          </p:cNvGrpSpPr>
          <p:nvPr/>
        </p:nvGrpSpPr>
        <p:grpSpPr bwMode="auto">
          <a:xfrm flipH="1">
            <a:off x="3363263" y="3395301"/>
            <a:ext cx="357188" cy="1644650"/>
            <a:chOff x="3929058" y="3999710"/>
            <a:chExt cx="357984" cy="164466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29058" y="3999710"/>
              <a:ext cx="357984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929058" y="5642785"/>
              <a:ext cx="357984" cy="158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109111" y="4821246"/>
              <a:ext cx="1641487" cy="159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3720451" y="4181114"/>
            <a:ext cx="1571625" cy="158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63263" y="3109551"/>
            <a:ext cx="1928813" cy="10001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91826" y="4323989"/>
            <a:ext cx="2071687" cy="10715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35E7E12-EBBA-4B21-A4AD-368EE5B2B914}"/>
              </a:ext>
            </a:extLst>
          </p:cNvPr>
          <p:cNvSpPr txBox="1"/>
          <p:nvPr/>
        </p:nvSpPr>
        <p:spPr>
          <a:xfrm>
            <a:off x="3857050" y="3005577"/>
            <a:ext cx="11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0,781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F9E9B-3B60-4C73-894F-ED45DC9B0BAB}"/>
              </a:ext>
            </a:extLst>
          </p:cNvPr>
          <p:cNvSpPr txBox="1"/>
          <p:nvPr/>
        </p:nvSpPr>
        <p:spPr>
          <a:xfrm>
            <a:off x="4122371" y="5124373"/>
            <a:ext cx="11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0,699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3FBFA6-18A3-4361-9B67-5C1641650AF5}"/>
              </a:ext>
            </a:extLst>
          </p:cNvPr>
          <p:cNvSpPr txBox="1"/>
          <p:nvPr/>
        </p:nvSpPr>
        <p:spPr>
          <a:xfrm>
            <a:off x="3857050" y="3821103"/>
            <a:ext cx="11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0,784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A6EE6F-F328-4376-8A8E-D4E460005173}"/>
              </a:ext>
            </a:extLst>
          </p:cNvPr>
          <p:cNvSpPr txBox="1"/>
          <p:nvPr/>
        </p:nvSpPr>
        <p:spPr>
          <a:xfrm>
            <a:off x="971600" y="627605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Persamaan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regresi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= 3,767 + 1,714 X1 + 0,488 X2</a:t>
            </a:r>
          </a:p>
        </p:txBody>
      </p:sp>
    </p:spTree>
    <p:extLst>
      <p:ext uri="{BB962C8B-B14F-4D97-AF65-F5344CB8AC3E}">
        <p14:creationId xmlns:p14="http://schemas.microsoft.com/office/powerpoint/2010/main" val="248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9124" y="2946034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24" y="4660546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12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454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19275" y="3411170"/>
            <a:ext cx="1500188" cy="749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19275" y="4303345"/>
            <a:ext cx="1500188" cy="8223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19588" y="4196982"/>
            <a:ext cx="1928812" cy="34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06575" y="3163520"/>
            <a:ext cx="4479925" cy="960437"/>
          </a:xfrm>
          <a:custGeom>
            <a:avLst/>
            <a:gdLst>
              <a:gd name="connsiteX0" fmla="*/ 0 w 4480560"/>
              <a:gd name="connsiteY0" fmla="*/ 0 h 960120"/>
              <a:gd name="connsiteX1" fmla="*/ 3307080 w 4480560"/>
              <a:gd name="connsiteY1" fmla="*/ 167640 h 960120"/>
              <a:gd name="connsiteX2" fmla="*/ 4480560 w 448056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960120">
                <a:moveTo>
                  <a:pt x="0" y="0"/>
                </a:moveTo>
                <a:lnTo>
                  <a:pt x="3307080" y="167640"/>
                </a:lnTo>
                <a:lnTo>
                  <a:pt x="4480560" y="960120"/>
                </a:lnTo>
              </a:path>
            </a:pathLst>
          </a:cu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1819275" y="4374782"/>
            <a:ext cx="4479925" cy="960438"/>
          </a:xfrm>
          <a:custGeom>
            <a:avLst/>
            <a:gdLst>
              <a:gd name="connsiteX0" fmla="*/ 0 w 4480560"/>
              <a:gd name="connsiteY0" fmla="*/ 0 h 960120"/>
              <a:gd name="connsiteX1" fmla="*/ 3307080 w 4480560"/>
              <a:gd name="connsiteY1" fmla="*/ 167640 h 960120"/>
              <a:gd name="connsiteX2" fmla="*/ 4480560 w 448056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960120">
                <a:moveTo>
                  <a:pt x="0" y="0"/>
                </a:moveTo>
                <a:lnTo>
                  <a:pt x="3307080" y="167640"/>
                </a:lnTo>
                <a:lnTo>
                  <a:pt x="4480560" y="960120"/>
                </a:lnTo>
              </a:path>
            </a:pathLst>
          </a:cu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STRUKTUR MODEL HUBUNGAN ANTAR VARIABEL TIDAK TERBUKTI BILA ADA SALAH SATU YANG KORELASINYA DI BAWAH 0,05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9467" y="52818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7681" y="27941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4457" y="3791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5736" y="341038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022" y="4742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0,3</a:t>
            </a:r>
          </a:p>
        </p:txBody>
      </p:sp>
    </p:spTree>
    <p:extLst>
      <p:ext uri="{BB962C8B-B14F-4D97-AF65-F5344CB8AC3E}">
        <p14:creationId xmlns:p14="http://schemas.microsoft.com/office/powerpoint/2010/main" val="162870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9124" y="2946034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24" y="4660546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12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454" y="3731852"/>
            <a:ext cx="1000132" cy="9286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id-ID" sz="4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19275" y="3411170"/>
            <a:ext cx="1500188" cy="749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19275" y="4303345"/>
            <a:ext cx="1500188" cy="8223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19588" y="4196982"/>
            <a:ext cx="1928812" cy="34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06575" y="3163520"/>
            <a:ext cx="4479925" cy="960437"/>
          </a:xfrm>
          <a:custGeom>
            <a:avLst/>
            <a:gdLst>
              <a:gd name="connsiteX0" fmla="*/ 0 w 4480560"/>
              <a:gd name="connsiteY0" fmla="*/ 0 h 960120"/>
              <a:gd name="connsiteX1" fmla="*/ 3307080 w 4480560"/>
              <a:gd name="connsiteY1" fmla="*/ 167640 h 960120"/>
              <a:gd name="connsiteX2" fmla="*/ 4480560 w 448056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960120">
                <a:moveTo>
                  <a:pt x="0" y="0"/>
                </a:moveTo>
                <a:lnTo>
                  <a:pt x="3307080" y="167640"/>
                </a:lnTo>
                <a:lnTo>
                  <a:pt x="4480560" y="960120"/>
                </a:lnTo>
              </a:path>
            </a:pathLst>
          </a:cu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STRUKTUR MODEL HUBUNGAN ANTAR VARIABEL TIDAK TERBUKTI BILA ADA SALAH SATU YANG KORELASINYA DI BAWAH 0,05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7681" y="27941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4457" y="3791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5736" y="341038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022" y="4742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0,3</a:t>
            </a:r>
          </a:p>
        </p:txBody>
      </p:sp>
    </p:spTree>
    <p:extLst>
      <p:ext uri="{BB962C8B-B14F-4D97-AF65-F5344CB8AC3E}">
        <p14:creationId xmlns:p14="http://schemas.microsoft.com/office/powerpoint/2010/main" val="19403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>
            <a:extLst>
              <a:ext uri="{FF2B5EF4-FFF2-40B4-BE49-F238E27FC236}">
                <a16:creationId xmlns:a16="http://schemas.microsoft.com/office/drawing/2014/main" id="{2EED6E72-3A55-4A8E-8FE3-5D19801266B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953544"/>
            <a:ext cx="8064500" cy="950912"/>
            <a:chOff x="385" y="3149"/>
            <a:chExt cx="5080" cy="599"/>
          </a:xfrm>
        </p:grpSpPr>
        <p:sp>
          <p:nvSpPr>
            <p:cNvPr id="5" name="Line 30">
              <a:extLst>
                <a:ext uri="{FF2B5EF4-FFF2-40B4-BE49-F238E27FC236}">
                  <a16:creationId xmlns:a16="http://schemas.microsoft.com/office/drawing/2014/main" id="{19ABB449-3E57-4583-889E-40808D1E7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748"/>
              <a:ext cx="50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6" name="Line 31">
              <a:extLst>
                <a:ext uri="{FF2B5EF4-FFF2-40B4-BE49-F238E27FC236}">
                  <a16:creationId xmlns:a16="http://schemas.microsoft.com/office/drawing/2014/main" id="{9BF7B522-73BE-42AB-9261-62D398923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7" name="Line 32">
              <a:extLst>
                <a:ext uri="{FF2B5EF4-FFF2-40B4-BE49-F238E27FC236}">
                  <a16:creationId xmlns:a16="http://schemas.microsoft.com/office/drawing/2014/main" id="{CAA3B5D6-DBC0-40B1-B386-50CA9BAA4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" name="Line 33">
              <a:extLst>
                <a:ext uri="{FF2B5EF4-FFF2-40B4-BE49-F238E27FC236}">
                  <a16:creationId xmlns:a16="http://schemas.microsoft.com/office/drawing/2014/main" id="{B7835D7E-E805-499D-A6D2-D7FC51360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" name="Line 34">
              <a:extLst>
                <a:ext uri="{FF2B5EF4-FFF2-40B4-BE49-F238E27FC236}">
                  <a16:creationId xmlns:a16="http://schemas.microsoft.com/office/drawing/2014/main" id="{88037353-9BBF-405B-AF7D-6B8CFC26D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0" name="Line 35">
              <a:extLst>
                <a:ext uri="{FF2B5EF4-FFF2-40B4-BE49-F238E27FC236}">
                  <a16:creationId xmlns:a16="http://schemas.microsoft.com/office/drawing/2014/main" id="{EE195240-41F4-4C3E-B3BB-0E05FCC47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" name="Line 36">
              <a:extLst>
                <a:ext uri="{FF2B5EF4-FFF2-40B4-BE49-F238E27FC236}">
                  <a16:creationId xmlns:a16="http://schemas.microsoft.com/office/drawing/2014/main" id="{899E7547-5637-4DD1-817A-8E26F42E3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1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" name="Line 37">
              <a:extLst>
                <a:ext uri="{FF2B5EF4-FFF2-40B4-BE49-F238E27FC236}">
                  <a16:creationId xmlns:a16="http://schemas.microsoft.com/office/drawing/2014/main" id="{E41C6E05-6648-4336-953D-DA11B0226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" name="Line 38">
              <a:extLst>
                <a:ext uri="{FF2B5EF4-FFF2-40B4-BE49-F238E27FC236}">
                  <a16:creationId xmlns:a16="http://schemas.microsoft.com/office/drawing/2014/main" id="{5E7E1BFE-9542-4DC4-BA03-9C4964D55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4" name="Line 39">
              <a:extLst>
                <a:ext uri="{FF2B5EF4-FFF2-40B4-BE49-F238E27FC236}">
                  <a16:creationId xmlns:a16="http://schemas.microsoft.com/office/drawing/2014/main" id="{7F6D240F-B2AB-491D-8823-7B8DA0FE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" name="Line 40">
              <a:extLst>
                <a:ext uri="{FF2B5EF4-FFF2-40B4-BE49-F238E27FC236}">
                  <a16:creationId xmlns:a16="http://schemas.microsoft.com/office/drawing/2014/main" id="{DC4BB58E-6651-45FC-8ECF-1A770AB3A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" name="Line 41">
              <a:extLst>
                <a:ext uri="{FF2B5EF4-FFF2-40B4-BE49-F238E27FC236}">
                  <a16:creationId xmlns:a16="http://schemas.microsoft.com/office/drawing/2014/main" id="{06DBDE5D-34AE-4B7A-9988-141AA0C0B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" name="Line 42">
              <a:extLst>
                <a:ext uri="{FF2B5EF4-FFF2-40B4-BE49-F238E27FC236}">
                  <a16:creationId xmlns:a16="http://schemas.microsoft.com/office/drawing/2014/main" id="{487D68B4-3515-4860-96A5-6B24CEA30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356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" name="Text Box 43">
              <a:extLst>
                <a:ext uri="{FF2B5EF4-FFF2-40B4-BE49-F238E27FC236}">
                  <a16:creationId xmlns:a16="http://schemas.microsoft.com/office/drawing/2014/main" id="{3E43696C-0750-4016-B357-39090C421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Text Box 44">
              <a:extLst>
                <a:ext uri="{FF2B5EF4-FFF2-40B4-BE49-F238E27FC236}">
                  <a16:creationId xmlns:a16="http://schemas.microsoft.com/office/drawing/2014/main" id="{08C618E6-9DBE-4E95-A984-B63D09660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2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1D157AAD-3AC3-4B2E-8105-9B7957A7E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3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Text Box 46">
              <a:extLst>
                <a:ext uri="{FF2B5EF4-FFF2-40B4-BE49-F238E27FC236}">
                  <a16:creationId xmlns:a16="http://schemas.microsoft.com/office/drawing/2014/main" id="{9389F9BF-8550-4BBE-A19D-4D0BC7FA2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4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Text Box 47">
              <a:extLst>
                <a:ext uri="{FF2B5EF4-FFF2-40B4-BE49-F238E27FC236}">
                  <a16:creationId xmlns:a16="http://schemas.microsoft.com/office/drawing/2014/main" id="{AF6EBB04-7C28-4312-AF8A-C406CB82D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5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Text Box 48">
              <a:extLst>
                <a:ext uri="{FF2B5EF4-FFF2-40B4-BE49-F238E27FC236}">
                  <a16:creationId xmlns:a16="http://schemas.microsoft.com/office/drawing/2014/main" id="{57BCA9EF-DBBF-414C-A711-F4A3E0F2C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6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Text Box 49">
              <a:extLst>
                <a:ext uri="{FF2B5EF4-FFF2-40B4-BE49-F238E27FC236}">
                  <a16:creationId xmlns:a16="http://schemas.microsoft.com/office/drawing/2014/main" id="{FEAD589D-6FC6-43D3-907A-BAB70C9B2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7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Text Box 50">
              <a:extLst>
                <a:ext uri="{FF2B5EF4-FFF2-40B4-BE49-F238E27FC236}">
                  <a16:creationId xmlns:a16="http://schemas.microsoft.com/office/drawing/2014/main" id="{1ECF607F-5178-4E2A-BAEC-BE27E04A6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158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8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Text Box 51">
              <a:extLst>
                <a:ext uri="{FF2B5EF4-FFF2-40B4-BE49-F238E27FC236}">
                  <a16:creationId xmlns:a16="http://schemas.microsoft.com/office/drawing/2014/main" id="{640BDA2E-C964-4E17-86F3-49702B998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3149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9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Text Box 52">
              <a:extLst>
                <a:ext uri="{FF2B5EF4-FFF2-40B4-BE49-F238E27FC236}">
                  <a16:creationId xmlns:a16="http://schemas.microsoft.com/office/drawing/2014/main" id="{686ECBFC-AE74-4684-8775-6B8E54A3C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149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10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Text Box 53">
              <a:extLst>
                <a:ext uri="{FF2B5EF4-FFF2-40B4-BE49-F238E27FC236}">
                  <a16:creationId xmlns:a16="http://schemas.microsoft.com/office/drawing/2014/main" id="{906F687E-621B-49C6-8272-F9E27E698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149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11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Text Box 54">
              <a:extLst>
                <a:ext uri="{FF2B5EF4-FFF2-40B4-BE49-F238E27FC236}">
                  <a16:creationId xmlns:a16="http://schemas.microsoft.com/office/drawing/2014/main" id="{0CA7B4E4-5DC9-455A-BF7E-33C99436C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149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12</a:t>
              </a: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Text Box 17">
            <a:extLst>
              <a:ext uri="{FF2B5EF4-FFF2-40B4-BE49-F238E27FC236}">
                <a16:creationId xmlns:a16="http://schemas.microsoft.com/office/drawing/2014/main" id="{952BC461-4E2E-47A8-857A-FF9D0B27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969" y="1268760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DATA </a:t>
            </a:r>
            <a:r>
              <a:rPr lang="en-US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RATIO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: JARAK </a:t>
            </a:r>
            <a:r>
              <a:rPr lang="en-US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SAMA, ADA NILAI NOL ABSULUT /NOL TIDAK TAMPAK) DI GAMBAR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Sugiyono, FT UNY</a:t>
            </a:r>
          </a:p>
        </p:txBody>
      </p:sp>
      <p:sp>
        <p:nvSpPr>
          <p:cNvPr id="215042" name="AutoShape 2"/>
          <p:cNvSpPr>
            <a:spLocks noChangeArrowheads="1"/>
          </p:cNvSpPr>
          <p:nvPr/>
        </p:nvSpPr>
        <p:spPr bwMode="auto">
          <a:xfrm>
            <a:off x="682627" y="2924180"/>
            <a:ext cx="3024188" cy="1222375"/>
          </a:xfrm>
          <a:prstGeom prst="rightArrowCallout">
            <a:avLst>
              <a:gd name="adj1" fmla="val 67352"/>
              <a:gd name="adj2" fmla="val 50000"/>
              <a:gd name="adj3" fmla="val 41211"/>
              <a:gd name="adj4" fmla="val 76856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18000" tIns="10800" rIns="18000" bIns="10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KRITERIA DATA</a:t>
            </a: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4787901" y="1412877"/>
            <a:ext cx="3240088" cy="1222375"/>
          </a:xfrm>
          <a:prstGeom prst="rightArrowCallout">
            <a:avLst>
              <a:gd name="adj1" fmla="val 67352"/>
              <a:gd name="adj2" fmla="val 50000"/>
              <a:gd name="adj3" fmla="val 44153"/>
              <a:gd name="adj4" fmla="val 7685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18000" tIns="10800" rIns="18000" bIns="10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VALID  </a:t>
            </a:r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4787902" y="2924180"/>
            <a:ext cx="3168650" cy="1222375"/>
          </a:xfrm>
          <a:prstGeom prst="rightArrowCallout">
            <a:avLst>
              <a:gd name="adj1" fmla="val 67352"/>
              <a:gd name="adj2" fmla="val 50000"/>
              <a:gd name="adj3" fmla="val 43179"/>
              <a:gd name="adj4" fmla="val 7685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18000" tIns="10800" rIns="18000" bIns="10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      RELIABEL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4787902" y="4508572"/>
            <a:ext cx="3024188" cy="1222375"/>
          </a:xfrm>
          <a:prstGeom prst="rightArrowCallout">
            <a:avLst>
              <a:gd name="adj1" fmla="val 67352"/>
              <a:gd name="adj2" fmla="val 50000"/>
              <a:gd name="adj3" fmla="val 41211"/>
              <a:gd name="adj4" fmla="val 76856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18000" tIns="10800" rIns="18000" bIns="10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OBYEKTIF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995738" y="1700213"/>
            <a:ext cx="287337" cy="3889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3706849" y="1844675"/>
            <a:ext cx="1081087" cy="503238"/>
          </a:xfrm>
          <a:prstGeom prst="notchedRightArrow">
            <a:avLst>
              <a:gd name="adj1" fmla="val 50000"/>
              <a:gd name="adj2" fmla="val 537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048" name="AutoShape 8"/>
          <p:cNvSpPr>
            <a:spLocks noChangeArrowheads="1"/>
          </p:cNvSpPr>
          <p:nvPr/>
        </p:nvSpPr>
        <p:spPr bwMode="auto">
          <a:xfrm>
            <a:off x="3706849" y="3213100"/>
            <a:ext cx="1081087" cy="503238"/>
          </a:xfrm>
          <a:prstGeom prst="notchedRightArrow">
            <a:avLst>
              <a:gd name="adj1" fmla="val 50000"/>
              <a:gd name="adj2" fmla="val 537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049" name="AutoShape 9"/>
          <p:cNvSpPr>
            <a:spLocks noChangeArrowheads="1"/>
          </p:cNvSpPr>
          <p:nvPr/>
        </p:nvSpPr>
        <p:spPr bwMode="auto">
          <a:xfrm>
            <a:off x="3706849" y="4868935"/>
            <a:ext cx="1081087" cy="503237"/>
          </a:xfrm>
          <a:prstGeom prst="notchedRightArrow">
            <a:avLst>
              <a:gd name="adj1" fmla="val 50000"/>
              <a:gd name="adj2" fmla="val 537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1054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Sugiyono, FT UNY</a:t>
            </a:r>
          </a:p>
        </p:txBody>
      </p:sp>
      <p:sp>
        <p:nvSpPr>
          <p:cNvPr id="216066" name="Oval 2"/>
          <p:cNvSpPr>
            <a:spLocks noChangeArrowheads="1"/>
          </p:cNvSpPr>
          <p:nvPr/>
        </p:nvSpPr>
        <p:spPr bwMode="auto">
          <a:xfrm>
            <a:off x="1763713" y="2924175"/>
            <a:ext cx="863600" cy="8636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67" name="Oval 3"/>
          <p:cNvSpPr>
            <a:spLocks noChangeArrowheads="1"/>
          </p:cNvSpPr>
          <p:nvPr/>
        </p:nvSpPr>
        <p:spPr bwMode="auto">
          <a:xfrm>
            <a:off x="1547813" y="2708275"/>
            <a:ext cx="12954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1366840" y="2522538"/>
            <a:ext cx="1655762" cy="1655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1187486" y="2349572"/>
            <a:ext cx="2016125" cy="2016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2124075" y="3789364"/>
            <a:ext cx="217488" cy="217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1" name="Oval 7"/>
          <p:cNvSpPr>
            <a:spLocks noChangeArrowheads="1"/>
          </p:cNvSpPr>
          <p:nvPr/>
        </p:nvSpPr>
        <p:spPr bwMode="auto">
          <a:xfrm>
            <a:off x="2771775" y="3429000"/>
            <a:ext cx="217488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1763749" y="25654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1331949" y="3357571"/>
            <a:ext cx="217487" cy="217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4" name="Oval 10"/>
          <p:cNvSpPr>
            <a:spLocks noChangeArrowheads="1"/>
          </p:cNvSpPr>
          <p:nvPr/>
        </p:nvSpPr>
        <p:spPr bwMode="auto">
          <a:xfrm>
            <a:off x="2411449" y="27813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5" name="Oval 11"/>
          <p:cNvSpPr>
            <a:spLocks noChangeArrowheads="1"/>
          </p:cNvSpPr>
          <p:nvPr/>
        </p:nvSpPr>
        <p:spPr bwMode="auto">
          <a:xfrm>
            <a:off x="4284664" y="2851150"/>
            <a:ext cx="863600" cy="8636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6" name="Oval 12"/>
          <p:cNvSpPr>
            <a:spLocks noChangeArrowheads="1"/>
          </p:cNvSpPr>
          <p:nvPr/>
        </p:nvSpPr>
        <p:spPr bwMode="auto">
          <a:xfrm>
            <a:off x="4068763" y="2635250"/>
            <a:ext cx="12954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7" name="Oval 13"/>
          <p:cNvSpPr>
            <a:spLocks noChangeArrowheads="1"/>
          </p:cNvSpPr>
          <p:nvPr/>
        </p:nvSpPr>
        <p:spPr bwMode="auto">
          <a:xfrm>
            <a:off x="3887788" y="2449513"/>
            <a:ext cx="1655762" cy="1655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8" name="Oval 14"/>
          <p:cNvSpPr>
            <a:spLocks noChangeArrowheads="1"/>
          </p:cNvSpPr>
          <p:nvPr/>
        </p:nvSpPr>
        <p:spPr bwMode="auto">
          <a:xfrm>
            <a:off x="3708432" y="2276547"/>
            <a:ext cx="2016125" cy="2016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79" name="Oval 15"/>
          <p:cNvSpPr>
            <a:spLocks noChangeArrowheads="1"/>
          </p:cNvSpPr>
          <p:nvPr/>
        </p:nvSpPr>
        <p:spPr bwMode="auto">
          <a:xfrm>
            <a:off x="4645025" y="3716346"/>
            <a:ext cx="217488" cy="217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0" name="Oval 16"/>
          <p:cNvSpPr>
            <a:spLocks noChangeArrowheads="1"/>
          </p:cNvSpPr>
          <p:nvPr/>
        </p:nvSpPr>
        <p:spPr bwMode="auto">
          <a:xfrm>
            <a:off x="4859358" y="3933825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1" name="Oval 17"/>
          <p:cNvSpPr>
            <a:spLocks noChangeArrowheads="1"/>
          </p:cNvSpPr>
          <p:nvPr/>
        </p:nvSpPr>
        <p:spPr bwMode="auto">
          <a:xfrm>
            <a:off x="4284699" y="3933825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2" name="Oval 18"/>
          <p:cNvSpPr>
            <a:spLocks noChangeArrowheads="1"/>
          </p:cNvSpPr>
          <p:nvPr/>
        </p:nvSpPr>
        <p:spPr bwMode="auto">
          <a:xfrm>
            <a:off x="4284699" y="36449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3" name="Oval 19"/>
          <p:cNvSpPr>
            <a:spLocks noChangeArrowheads="1"/>
          </p:cNvSpPr>
          <p:nvPr/>
        </p:nvSpPr>
        <p:spPr bwMode="auto">
          <a:xfrm>
            <a:off x="4643442" y="40767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4" name="Oval 20"/>
          <p:cNvSpPr>
            <a:spLocks noChangeArrowheads="1"/>
          </p:cNvSpPr>
          <p:nvPr/>
        </p:nvSpPr>
        <p:spPr bwMode="auto">
          <a:xfrm>
            <a:off x="6877051" y="2851150"/>
            <a:ext cx="863600" cy="8636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5" name="Oval 21"/>
          <p:cNvSpPr>
            <a:spLocks noChangeArrowheads="1"/>
          </p:cNvSpPr>
          <p:nvPr/>
        </p:nvSpPr>
        <p:spPr bwMode="auto">
          <a:xfrm>
            <a:off x="6661150" y="2635250"/>
            <a:ext cx="12954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6" name="Oval 22"/>
          <p:cNvSpPr>
            <a:spLocks noChangeArrowheads="1"/>
          </p:cNvSpPr>
          <p:nvPr/>
        </p:nvSpPr>
        <p:spPr bwMode="auto">
          <a:xfrm>
            <a:off x="6480176" y="2449513"/>
            <a:ext cx="1655763" cy="1655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7" name="Oval 23"/>
          <p:cNvSpPr>
            <a:spLocks noChangeArrowheads="1"/>
          </p:cNvSpPr>
          <p:nvPr/>
        </p:nvSpPr>
        <p:spPr bwMode="auto">
          <a:xfrm>
            <a:off x="6300824" y="2276547"/>
            <a:ext cx="2016125" cy="2016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8" name="Oval 24"/>
          <p:cNvSpPr>
            <a:spLocks noChangeArrowheads="1"/>
          </p:cNvSpPr>
          <p:nvPr/>
        </p:nvSpPr>
        <p:spPr bwMode="auto">
          <a:xfrm>
            <a:off x="7380324" y="29972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89" name="Oval 25"/>
          <p:cNvSpPr>
            <a:spLocks noChangeArrowheads="1"/>
          </p:cNvSpPr>
          <p:nvPr/>
        </p:nvSpPr>
        <p:spPr bwMode="auto">
          <a:xfrm>
            <a:off x="7092950" y="2924175"/>
            <a:ext cx="217488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90" name="Oval 26"/>
          <p:cNvSpPr>
            <a:spLocks noChangeArrowheads="1"/>
          </p:cNvSpPr>
          <p:nvPr/>
        </p:nvSpPr>
        <p:spPr bwMode="auto">
          <a:xfrm>
            <a:off x="7164424" y="3429000"/>
            <a:ext cx="217487" cy="2174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91" name="Oval 27"/>
          <p:cNvSpPr>
            <a:spLocks noChangeArrowheads="1"/>
          </p:cNvSpPr>
          <p:nvPr/>
        </p:nvSpPr>
        <p:spPr bwMode="auto">
          <a:xfrm>
            <a:off x="6948524" y="3284610"/>
            <a:ext cx="217487" cy="217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92" name="Oval 28"/>
          <p:cNvSpPr>
            <a:spLocks noChangeArrowheads="1"/>
          </p:cNvSpPr>
          <p:nvPr/>
        </p:nvSpPr>
        <p:spPr bwMode="auto">
          <a:xfrm>
            <a:off x="7380324" y="3284610"/>
            <a:ext cx="217487" cy="217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611224" y="4653035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Tidak Valid tidak reliabel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3492502" y="4653035"/>
            <a:ext cx="23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Tidak Valid reliabel</a:t>
            </a: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6300824" y="4653035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Valid dan  reliabel</a:t>
            </a:r>
          </a:p>
        </p:txBody>
      </p:sp>
      <p:sp>
        <p:nvSpPr>
          <p:cNvPr id="216096" name="Text Box 32"/>
          <p:cNvSpPr txBox="1">
            <a:spLocks noChangeArrowheads="1"/>
          </p:cNvSpPr>
          <p:nvPr/>
        </p:nvSpPr>
        <p:spPr bwMode="auto">
          <a:xfrm>
            <a:off x="1331933" y="404813"/>
            <a:ext cx="7272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GAMBAR VALIDITAS DAN RELIABILITAS  PENELITIAN</a:t>
            </a:r>
          </a:p>
        </p:txBody>
      </p:sp>
    </p:spTree>
    <p:extLst>
      <p:ext uri="{BB962C8B-B14F-4D97-AF65-F5344CB8AC3E}">
        <p14:creationId xmlns:p14="http://schemas.microsoft.com/office/powerpoint/2010/main" val="503202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800" decel="1000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3" grpId="0"/>
      <p:bldP spid="216094" grpId="0"/>
      <p:bldP spid="216095" grpId="0"/>
      <p:bldP spid="216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950115-62E2-4E79-954B-E03B14DD24C0}"/>
              </a:ext>
            </a:extLst>
          </p:cNvPr>
          <p:cNvSpPr/>
          <p:nvPr/>
        </p:nvSpPr>
        <p:spPr>
          <a:xfrm>
            <a:off x="611560" y="4941168"/>
            <a:ext cx="2088232" cy="1080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MENGGAMBARKAN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566A4-DAC8-476C-8F74-151754E7959E}"/>
              </a:ext>
            </a:extLst>
          </p:cNvPr>
          <p:cNvSpPr/>
          <p:nvPr/>
        </p:nvSpPr>
        <p:spPr>
          <a:xfrm>
            <a:off x="1907704" y="3789040"/>
            <a:ext cx="2088232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MEMBUKTIKAN TEORI YG SDH ADA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FA402-845A-4008-81F1-488D62FC7A1D}"/>
              </a:ext>
            </a:extLst>
          </p:cNvPr>
          <p:cNvSpPr/>
          <p:nvPr/>
        </p:nvSpPr>
        <p:spPr>
          <a:xfrm>
            <a:off x="3203848" y="2636912"/>
            <a:ext cx="2088232" cy="10801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MENGEMBANGKAN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2EF98-41BD-4CB6-85ED-EAD2CCF04202}"/>
              </a:ext>
            </a:extLst>
          </p:cNvPr>
          <p:cNvSpPr/>
          <p:nvPr/>
        </p:nvSpPr>
        <p:spPr>
          <a:xfrm>
            <a:off x="4427984" y="1484784"/>
            <a:ext cx="2088232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MENEMUKAN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0B8DF-8F5D-4375-B5FD-0BAC26A58FB3}"/>
              </a:ext>
            </a:extLst>
          </p:cNvPr>
          <p:cNvSpPr/>
          <p:nvPr/>
        </p:nvSpPr>
        <p:spPr>
          <a:xfrm>
            <a:off x="5796136" y="341683"/>
            <a:ext cx="2088232" cy="1080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MENCIPTAKAN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A0E4D-E95A-44BC-AC68-BE65FAC2905E}"/>
              </a:ext>
            </a:extLst>
          </p:cNvPr>
          <p:cNvSpPr txBox="1"/>
          <p:nvPr/>
        </p:nvSpPr>
        <p:spPr>
          <a:xfrm rot="18892046">
            <a:off x="4394809" y="3624631"/>
            <a:ext cx="437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latin typeface="Arial Rounded MT Bold" panose="020F0704030504030204" pitchFamily="34" charset="0"/>
              </a:rPr>
              <a:t>TUJUAN UMUM PENELITIAN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B015B-55B9-42A1-9D5C-C13D73C21EC4}"/>
              </a:ext>
            </a:extLst>
          </p:cNvPr>
          <p:cNvCxnSpPr/>
          <p:nvPr/>
        </p:nvCxnSpPr>
        <p:spPr>
          <a:xfrm flipV="1">
            <a:off x="3747903" y="1484784"/>
            <a:ext cx="4752528" cy="46118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AFD09B-75EB-4D10-9E86-5EBB48D9632F}"/>
              </a:ext>
            </a:extLst>
          </p:cNvPr>
          <p:cNvSpPr/>
          <p:nvPr/>
        </p:nvSpPr>
        <p:spPr>
          <a:xfrm>
            <a:off x="1387644" y="364604"/>
            <a:ext cx="2088232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MEMBUKTIKAN PEMIKIRAN BARU 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44A8AA-A2E5-4BE5-9E21-224CADEF5C4D}"/>
              </a:ext>
            </a:extLst>
          </p:cNvPr>
          <p:cNvCxnSpPr>
            <a:cxnSpLocks/>
          </p:cNvCxnSpPr>
          <p:nvPr/>
        </p:nvCxnSpPr>
        <p:spPr>
          <a:xfrm flipV="1">
            <a:off x="3456136" y="850911"/>
            <a:ext cx="234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1AB7D-5DE6-46AC-9EE8-7A4A0B763FA8}"/>
              </a:ext>
            </a:extLst>
          </p:cNvPr>
          <p:cNvCxnSpPr>
            <a:cxnSpLocks/>
          </p:cNvCxnSpPr>
          <p:nvPr/>
        </p:nvCxnSpPr>
        <p:spPr>
          <a:xfrm flipV="1">
            <a:off x="2267744" y="1593032"/>
            <a:ext cx="0" cy="212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Mountain Top">
  <a:themeElements>
    <a:clrScheme name="Mountain Top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ountain Top">
  <a:themeElements>
    <a:clrScheme name="Mountain Top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Mountain Top">
  <a:themeElements>
    <a:clrScheme name="Mountain Top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ountain Top">
  <a:themeElements>
    <a:clrScheme name="Mountain Top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Oc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Oc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Mountain Top">
  <a:themeElements>
    <a:clrScheme name="Mountain Top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/>
      <a:lstStyle/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Mountain Top 4">
    <a:dk1>
      <a:srgbClr val="B0C8CA"/>
    </a:dk1>
    <a:lt1>
      <a:srgbClr val="FFFFFF"/>
    </a:lt1>
    <a:dk2>
      <a:srgbClr val="000099"/>
    </a:dk2>
    <a:lt2>
      <a:srgbClr val="FFFFFF"/>
    </a:lt2>
    <a:accent1>
      <a:srgbClr val="89C4FF"/>
    </a:accent1>
    <a:accent2>
      <a:srgbClr val="00008C"/>
    </a:accent2>
    <a:accent3>
      <a:srgbClr val="AAAACA"/>
    </a:accent3>
    <a:accent4>
      <a:srgbClr val="DADADA"/>
    </a:accent4>
    <a:accent5>
      <a:srgbClr val="C4DEFF"/>
    </a:accent5>
    <a:accent6>
      <a:srgbClr val="00007E"/>
    </a:accent6>
    <a:hlink>
      <a:srgbClr val="6666FF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Orbit 2">
    <a:dk1>
      <a:srgbClr val="008000"/>
    </a:dk1>
    <a:lt1>
      <a:srgbClr val="FFFFFF"/>
    </a:lt1>
    <a:dk2>
      <a:srgbClr val="003300"/>
    </a:dk2>
    <a:lt2>
      <a:srgbClr val="C0C0C0"/>
    </a:lt2>
    <a:accent1>
      <a:srgbClr val="99CC00"/>
    </a:accent1>
    <a:accent2>
      <a:srgbClr val="527C3A"/>
    </a:accent2>
    <a:accent3>
      <a:srgbClr val="AAADAA"/>
    </a:accent3>
    <a:accent4>
      <a:srgbClr val="DADADA"/>
    </a:accent4>
    <a:accent5>
      <a:srgbClr val="CAE2AA"/>
    </a:accent5>
    <a:accent6>
      <a:srgbClr val="497034"/>
    </a:accent6>
    <a:hlink>
      <a:srgbClr val="33CC33"/>
    </a:hlink>
    <a:folHlink>
      <a:srgbClr val="C1FF83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eamwork 2">
    <a:dk1>
      <a:srgbClr val="0000A6"/>
    </a:dk1>
    <a:lt1>
      <a:srgbClr val="FFFFFF"/>
    </a:lt1>
    <a:dk2>
      <a:srgbClr val="000099"/>
    </a:dk2>
    <a:lt2>
      <a:srgbClr val="CCFFFF"/>
    </a:lt2>
    <a:accent1>
      <a:srgbClr val="00CCFF"/>
    </a:accent1>
    <a:accent2>
      <a:srgbClr val="FFE701"/>
    </a:accent2>
    <a:accent3>
      <a:srgbClr val="AAAACA"/>
    </a:accent3>
    <a:accent4>
      <a:srgbClr val="DADADA"/>
    </a:accent4>
    <a:accent5>
      <a:srgbClr val="AAE2FF"/>
    </a:accent5>
    <a:accent6>
      <a:srgbClr val="E7D101"/>
    </a:accent6>
    <a:hlink>
      <a:srgbClr val="FFCC66"/>
    </a:hlink>
    <a:folHlink>
      <a:srgbClr val="00CA00"/>
    </a:folHlink>
  </a:clrScheme>
</a:themeOverride>
</file>

<file path=ppt/theme/themeOverride5.xml><?xml version="1.0" encoding="utf-8"?>
<a:themeOverride xmlns:a="http://schemas.openxmlformats.org/drawingml/2006/main">
  <a:clrScheme name="Teamwork 5">
    <a:dk1>
      <a:srgbClr val="8ABA8D"/>
    </a:dk1>
    <a:lt1>
      <a:srgbClr val="FFFFFF"/>
    </a:lt1>
    <a:dk2>
      <a:srgbClr val="6FB56D"/>
    </a:dk2>
    <a:lt2>
      <a:srgbClr val="DCF1F4"/>
    </a:lt2>
    <a:accent1>
      <a:srgbClr val="2E7E2E"/>
    </a:accent1>
    <a:accent2>
      <a:srgbClr val="25735D"/>
    </a:accent2>
    <a:accent3>
      <a:srgbClr val="BBD7BA"/>
    </a:accent3>
    <a:accent4>
      <a:srgbClr val="DADADA"/>
    </a:accent4>
    <a:accent5>
      <a:srgbClr val="ADC0AD"/>
    </a:accent5>
    <a:accent6>
      <a:srgbClr val="206853"/>
    </a:accent6>
    <a:hlink>
      <a:srgbClr val="FFFF00"/>
    </a:hlink>
    <a:folHlink>
      <a:srgbClr val="FFF4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1. Konsep dasar1</Template>
  <TotalTime>1943</TotalTime>
  <Words>1480</Words>
  <Application>Microsoft Office PowerPoint</Application>
  <PresentationFormat>On-screen Show (4:3)</PresentationFormat>
  <Paragraphs>771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59</vt:i4>
      </vt:variant>
    </vt:vector>
  </HeadingPairs>
  <TitlesOfParts>
    <vt:vector size="111" baseType="lpstr">
      <vt:lpstr>Aharoni</vt:lpstr>
      <vt:lpstr>Arial</vt:lpstr>
      <vt:lpstr>Arial Black</vt:lpstr>
      <vt:lpstr>Arial Narrow</vt:lpstr>
      <vt:lpstr>Arial Rounded MT Bold</vt:lpstr>
      <vt:lpstr>Book Antiqua</vt:lpstr>
      <vt:lpstr>Britannic Bold</vt:lpstr>
      <vt:lpstr>Calibri</vt:lpstr>
      <vt:lpstr>Calibri Light</vt:lpstr>
      <vt:lpstr>Cambria Math</vt:lpstr>
      <vt:lpstr>Franklin Gothic Book</vt:lpstr>
      <vt:lpstr>Garamond</vt:lpstr>
      <vt:lpstr>Lucida Sans</vt:lpstr>
      <vt:lpstr>Lucida Sans Unicode</vt:lpstr>
      <vt:lpstr>Studio</vt:lpstr>
      <vt:lpstr>Symbol</vt:lpstr>
      <vt:lpstr>Tahoma</vt:lpstr>
      <vt:lpstr>Times New Roman</vt:lpstr>
      <vt:lpstr>Tw Cen MT</vt:lpstr>
      <vt:lpstr>Verdana</vt:lpstr>
      <vt:lpstr>Wingdings</vt:lpstr>
      <vt:lpstr>Wingdings 2</vt:lpstr>
      <vt:lpstr>Wingdings 3</vt:lpstr>
      <vt:lpstr>2_Apex</vt:lpstr>
      <vt:lpstr>6_Mountain Top</vt:lpstr>
      <vt:lpstr>Teamwork</vt:lpstr>
      <vt:lpstr>7_Mountain Top</vt:lpstr>
      <vt:lpstr>5_Generic</vt:lpstr>
      <vt:lpstr>25_Office Theme</vt:lpstr>
      <vt:lpstr>14_Office Theme</vt:lpstr>
      <vt:lpstr>4_Office Theme</vt:lpstr>
      <vt:lpstr>Concourse</vt:lpstr>
      <vt:lpstr>5_Mountain Top</vt:lpstr>
      <vt:lpstr>Orbit</vt:lpstr>
      <vt:lpstr>1_Technic</vt:lpstr>
      <vt:lpstr>Generic</vt:lpstr>
      <vt:lpstr>3_Office Theme</vt:lpstr>
      <vt:lpstr>Thatch</vt:lpstr>
      <vt:lpstr>Mountain Top</vt:lpstr>
      <vt:lpstr>1_Concourse</vt:lpstr>
      <vt:lpstr>2_Mountain Top</vt:lpstr>
      <vt:lpstr>6_Office Theme</vt:lpstr>
      <vt:lpstr>3_Ocean</vt:lpstr>
      <vt:lpstr>10_Orbit</vt:lpstr>
      <vt:lpstr>1_Curtain Call</vt:lpstr>
      <vt:lpstr>Digital Dots</vt:lpstr>
      <vt:lpstr>3_Generic</vt:lpstr>
      <vt:lpstr>3_Concourse</vt:lpstr>
      <vt:lpstr>2_Teamwork</vt:lpstr>
      <vt:lpstr>1_Ocean</vt:lpstr>
      <vt:lpstr>4_Mountain Top</vt:lpstr>
      <vt:lpstr>Technic</vt:lpstr>
      <vt:lpstr>SKALA PENGUKURAN</vt:lpstr>
      <vt:lpstr>PowerPoint Presentation</vt:lpstr>
      <vt:lpstr>PowerPoint Presentation</vt:lpstr>
      <vt:lpstr>PowerPoint Presentation</vt:lpstr>
      <vt:lpstr>DATA INTERVAL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SURVEI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ANALISIS PENGARUH MERK (X1), COUNTRY OF DESIGN (X2) DAN COUNTRY OF MANUFACTURE (X3) TERHADAP PERSEPSI KUALITAS (Y1) DAN NIAT BELI (Y2))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BILA JUMLAH POPULASI DIKETAHUI</vt:lpstr>
      <vt:lpstr>CONTOH : POPULASI 1000, dengan dk 1, 5% </vt:lpstr>
      <vt:lpstr>PowerPoint Presentation</vt:lpstr>
      <vt:lpstr>PowerPoint Presentation</vt:lpstr>
      <vt:lpstr>MATRIK PENGEMBANGAN INSTRUMEN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PERANAN STATISTIK DALAM PENELITIAN</vt:lpstr>
      <vt:lpstr>PowerPoint Presentation</vt:lpstr>
      <vt:lpstr>PowerPoint Presentation</vt:lpstr>
      <vt:lpstr>PENELITIAN TTG PRESTASI BELAJAR</vt:lpstr>
      <vt:lpstr>PowerPoint Presentation</vt:lpstr>
      <vt:lpstr>PowerPoint Presentation</vt:lpstr>
    </vt:vector>
  </TitlesOfParts>
  <Company>Vaio Series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PENELITIAN KUANTITATIF DAN KOMBINASI  Sugiyono, FT, PPS  UNY hp 0811269374 sugiyono_1953@yahoo.com</dc:title>
  <dc:creator>Sugiyono</dc:creator>
  <cp:lastModifiedBy>MSI PS42</cp:lastModifiedBy>
  <cp:revision>190</cp:revision>
  <dcterms:created xsi:type="dcterms:W3CDTF">2015-10-23T03:36:11Z</dcterms:created>
  <dcterms:modified xsi:type="dcterms:W3CDTF">2021-04-05T03:10:42Z</dcterms:modified>
</cp:coreProperties>
</file>