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5" r:id="rId3"/>
    <p:sldId id="276" r:id="rId4"/>
    <p:sldId id="277" r:id="rId5"/>
    <p:sldId id="278" r:id="rId6"/>
    <p:sldId id="279" r:id="rId7"/>
    <p:sldId id="280" r:id="rId8"/>
    <p:sldId id="274" r:id="rId9"/>
    <p:sldId id="283" r:id="rId10"/>
    <p:sldId id="282" r:id="rId11"/>
    <p:sldId id="281" r:id="rId12"/>
    <p:sldId id="284" r:id="rId13"/>
    <p:sldId id="285" r:id="rId14"/>
    <p:sldId id="286" r:id="rId15"/>
    <p:sldId id="287" r:id="rId16"/>
    <p:sldId id="291" r:id="rId17"/>
    <p:sldId id="292" r:id="rId18"/>
    <p:sldId id="288" r:id="rId19"/>
    <p:sldId id="289" r:id="rId20"/>
    <p:sldId id="290" r:id="rId21"/>
    <p:sldId id="293" r:id="rId22"/>
    <p:sldId id="294" r:id="rId23"/>
    <p:sldId id="295" r:id="rId24"/>
    <p:sldId id="296" r:id="rId25"/>
    <p:sldId id="297" r:id="rId26"/>
    <p:sldId id="300" r:id="rId27"/>
    <p:sldId id="298" r:id="rId28"/>
    <p:sldId id="304" r:id="rId29"/>
    <p:sldId id="305" r:id="rId30"/>
    <p:sldId id="299" r:id="rId31"/>
    <p:sldId id="303" r:id="rId32"/>
    <p:sldId id="302" r:id="rId33"/>
    <p:sldId id="301" r:id="rId34"/>
    <p:sldId id="258" r:id="rId35"/>
    <p:sldId id="259" r:id="rId36"/>
    <p:sldId id="260" r:id="rId37"/>
    <p:sldId id="262" r:id="rId38"/>
    <p:sldId id="263" r:id="rId39"/>
    <p:sldId id="264" r:id="rId40"/>
    <p:sldId id="265" r:id="rId41"/>
    <p:sldId id="266" r:id="rId42"/>
    <p:sldId id="267" r:id="rId43"/>
    <p:sldId id="268" r:id="rId44"/>
    <p:sldId id="269" r:id="rId45"/>
    <p:sldId id="270" r:id="rId46"/>
    <p:sldId id="271" r:id="rId47"/>
    <p:sldId id="272" r:id="rId4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0" d="100"/>
          <a:sy n="70" d="100"/>
        </p:scale>
        <p:origin x="13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0.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20" name="Footer Placeholder 19"/>
          <p:cNvSpPr>
            <a:spLocks noGrp="1"/>
          </p:cNvSpPr>
          <p:nvPr>
            <p:ph type="ftr" sz="quarter" idx="11"/>
          </p:nvPr>
        </p:nvSpPr>
        <p:spPr/>
        <p:txBody>
          <a:bodyPr/>
          <a:lstStyle/>
          <a:p>
            <a:endParaRPr lang="id-ID"/>
          </a:p>
        </p:txBody>
      </p:sp>
      <p:sp>
        <p:nvSpPr>
          <p:cNvPr id="10" name="Slide Number Placeholder 9"/>
          <p:cNvSpPr>
            <a:spLocks noGrp="1"/>
          </p:cNvSpPr>
          <p:nvPr>
            <p:ph type="sldNum" sz="quarter" idx="12"/>
          </p:nvPr>
        </p:nvSpPr>
        <p:spPr/>
        <p:txBody>
          <a:bodyPr/>
          <a:lstStyle/>
          <a:p>
            <a:fld id="{029B2FA0-9892-4A44-AD4D-763E748C1D01}"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9B2FA0-9892-4A44-AD4D-763E748C1D01}"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29B2FA0-9892-4A44-AD4D-763E748C1D01}"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29B2FA0-9892-4A44-AD4D-763E748C1D0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E81F48D-38A8-461E-8069-47BA1D0FE0F3}"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29B2FA0-9892-4A44-AD4D-763E748C1D01}"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E81F48D-38A8-461E-8069-47BA1D0FE0F3}" type="datetimeFigureOut">
              <a:rPr lang="id-ID" smtClean="0"/>
              <a:pPr/>
              <a:t>08/04/2020</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9B2FA0-9892-4A44-AD4D-763E748C1D01}"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2.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7.bin"/><Relationship Id="rId10" Type="http://schemas.openxmlformats.org/officeDocument/2006/relationships/image" Target="../media/image37.wmf"/><Relationship Id="rId4" Type="http://schemas.openxmlformats.org/officeDocument/2006/relationships/image" Target="../media/image30.wmf"/><Relationship Id="rId9"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11.bin"/><Relationship Id="rId4" Type="http://schemas.openxmlformats.org/officeDocument/2006/relationships/image" Target="../media/image38.wmf"/></Relationships>
</file>

<file path=ppt/slides/_rels/slide3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14.bin"/><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oleObject" Target="../embeddings/oleObject17.bin"/><Relationship Id="rId4" Type="http://schemas.openxmlformats.org/officeDocument/2006/relationships/image" Target="../media/image3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20.bin"/><Relationship Id="rId4" Type="http://schemas.openxmlformats.org/officeDocument/2006/relationships/image" Target="../media/image4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9.wmf"/><Relationship Id="rId5" Type="http://schemas.openxmlformats.org/officeDocument/2006/relationships/oleObject" Target="../embeddings/oleObject22.bin"/><Relationship Id="rId4" Type="http://schemas.openxmlformats.org/officeDocument/2006/relationships/image" Target="../media/image4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0.wmf"/></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28.bin"/><Relationship Id="rId3" Type="http://schemas.openxmlformats.org/officeDocument/2006/relationships/image" Target="../media/image68.png"/><Relationship Id="rId7" Type="http://schemas.openxmlformats.org/officeDocument/2006/relationships/oleObject" Target="../embeddings/oleObject25.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65.wmf"/><Relationship Id="rId4" Type="http://schemas.openxmlformats.org/officeDocument/2006/relationships/image" Target="../media/image69.png"/><Relationship Id="rId9" Type="http://schemas.openxmlformats.org/officeDocument/2006/relationships/oleObject" Target="../embeddings/oleObject26.bin"/><Relationship Id="rId14" Type="http://schemas.openxmlformats.org/officeDocument/2006/relationships/image" Target="../media/image6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359898"/>
            <a:ext cx="7910538" cy="854524"/>
          </a:xfrm>
        </p:spPr>
        <p:txBody>
          <a:bodyPr/>
          <a:lstStyle/>
          <a:p>
            <a:r>
              <a:rPr lang="en-US" dirty="0"/>
              <a:t>FUNGSI-FUNGSI PEUBAH ACAK</a:t>
            </a:r>
          </a:p>
        </p:txBody>
      </p:sp>
      <p:sp>
        <p:nvSpPr>
          <p:cNvPr id="3" name="Subtitle 2"/>
          <p:cNvSpPr>
            <a:spLocks noGrp="1"/>
          </p:cNvSpPr>
          <p:nvPr>
            <p:ph type="subTitle" idx="1"/>
          </p:nvPr>
        </p:nvSpPr>
        <p:spPr>
          <a:xfrm>
            <a:off x="1428728" y="1214422"/>
            <a:ext cx="7406640" cy="642942"/>
          </a:xfrm>
        </p:spPr>
        <p:txBody>
          <a:bodyPr/>
          <a:lstStyle/>
          <a:p>
            <a:r>
              <a:rPr lang="en-US" dirty="0"/>
              <a:t>(TRANSFORMASI PEUBAH ACAK)</a:t>
            </a:r>
          </a:p>
        </p:txBody>
      </p:sp>
      <p:sp>
        <p:nvSpPr>
          <p:cNvPr id="4" name="Subtitle 2"/>
          <p:cNvSpPr txBox="1">
            <a:spLocks/>
          </p:cNvSpPr>
          <p:nvPr/>
        </p:nvSpPr>
        <p:spPr>
          <a:xfrm>
            <a:off x="1428728" y="2000240"/>
            <a:ext cx="7406640" cy="2428892"/>
          </a:xfrm>
          <a:prstGeom prst="rect">
            <a:avLst/>
          </a:prstGeom>
        </p:spPr>
        <p:txBody>
          <a:bodyPr tIns="0">
            <a:normAutofit/>
          </a:bodyPr>
          <a:lstStyle/>
          <a:p>
            <a:pPr marL="27432" lvl="0">
              <a:spcBef>
                <a:spcPts val="600"/>
              </a:spcBef>
              <a:buClr>
                <a:schemeClr val="accent1"/>
              </a:buClr>
              <a:buSzPct val="80000"/>
            </a:pPr>
            <a:r>
              <a:rPr lang="id-ID" sz="2800" dirty="0"/>
              <a:t>Teknik Fungsi Distribusi Kumulatif</a:t>
            </a:r>
          </a:p>
          <a:p>
            <a:pPr marL="27432" lvl="0">
              <a:spcBef>
                <a:spcPts val="600"/>
              </a:spcBef>
              <a:buClr>
                <a:schemeClr val="accent1"/>
              </a:buClr>
              <a:buSzPct val="80000"/>
            </a:pPr>
            <a:r>
              <a:rPr lang="id-ID" sz="2800" dirty="0"/>
              <a:t>Metode Transformasi</a:t>
            </a:r>
            <a:endParaRPr lang="en-US" sz="2800" dirty="0"/>
          </a:p>
          <a:p>
            <a:pPr marL="27432" lvl="0">
              <a:spcBef>
                <a:spcPts val="600"/>
              </a:spcBef>
              <a:buClr>
                <a:schemeClr val="accent1"/>
              </a:buClr>
              <a:buSzPct val="80000"/>
            </a:pPr>
            <a:r>
              <a:rPr lang="id-ID" sz="2800" dirty="0"/>
              <a:t>Jumlah Peubah Acak</a:t>
            </a:r>
          </a:p>
          <a:p>
            <a:pPr marL="27432" lvl="0">
              <a:spcBef>
                <a:spcPts val="600"/>
              </a:spcBef>
              <a:buClr>
                <a:schemeClr val="accent1"/>
              </a:buClr>
              <a:buSzPct val="80000"/>
            </a:pPr>
            <a:r>
              <a:rPr lang="id-ID" sz="2800" dirty="0"/>
              <a:t>Statistik Terurut</a:t>
            </a:r>
          </a:p>
          <a:p>
            <a:pPr marL="27432" lvl="0">
              <a:spcBef>
                <a:spcPts val="600"/>
              </a:spcBef>
              <a:buClr>
                <a:schemeClr val="accent1"/>
              </a:buClr>
              <a:buSzPct val="80000"/>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5891234"/>
          </a:xfrm>
        </p:spPr>
        <p:txBody>
          <a:bodyPr/>
          <a:lstStyle/>
          <a:p>
            <a:r>
              <a:rPr lang="id-ID" dirty="0"/>
              <a:t>Jika X peubah acak </a:t>
            </a:r>
            <a:r>
              <a:rPr lang="en-US" dirty="0" err="1"/>
              <a:t>diskret</a:t>
            </a:r>
            <a:r>
              <a:rPr lang="id-ID" dirty="0"/>
              <a:t> dengan fungsi densitas peluang f</a:t>
            </a:r>
            <a:r>
              <a:rPr lang="id-ID" baseline="-25000" dirty="0"/>
              <a:t>X</a:t>
            </a:r>
            <a:r>
              <a:rPr lang="id-ID" dirty="0"/>
              <a:t>(x), maka Y=u(X) juga merupakan peubah acak </a:t>
            </a:r>
            <a:r>
              <a:rPr lang="en-US" dirty="0" err="1"/>
              <a:t>diskret</a:t>
            </a:r>
            <a:r>
              <a:rPr lang="id-ID" dirty="0"/>
              <a:t>.  Fungsi densitas peluang peubah acak Y {f</a:t>
            </a:r>
            <a:r>
              <a:rPr lang="id-ID" baseline="-25000" dirty="0"/>
              <a:t>Y</a:t>
            </a:r>
            <a:r>
              <a:rPr lang="id-ID" dirty="0"/>
              <a:t>(y)} dapat ditentukan dengan :</a:t>
            </a:r>
          </a:p>
          <a:p>
            <a:pPr marL="653796" indent="-571500">
              <a:buAutoNum type="romanLcParenBoth"/>
            </a:pPr>
            <a:r>
              <a:rPr lang="id-ID" dirty="0"/>
              <a:t>Tentukan nilai-nilai yang mungkin untuk y</a:t>
            </a:r>
          </a:p>
          <a:p>
            <a:pPr marL="653796" indent="-571500">
              <a:buAutoNum type="romanLcParenBoth"/>
            </a:pPr>
            <a:r>
              <a:rPr lang="id-ID" dirty="0"/>
              <a:t>Tentukan fungsi distribusi/cdf peubah acak Y {F</a:t>
            </a:r>
            <a:r>
              <a:rPr lang="id-ID" baseline="-25000" dirty="0"/>
              <a:t>Y</a:t>
            </a:r>
            <a:r>
              <a:rPr lang="id-ID" dirty="0"/>
              <a:t>(y)=P(Y </a:t>
            </a:r>
            <a:r>
              <a:rPr lang="id-ID" dirty="0">
                <a:sym typeface="Symbol"/>
              </a:rPr>
              <a:t> y</a:t>
            </a:r>
            <a:r>
              <a:rPr lang="en-US" dirty="0">
                <a:sym typeface="Symbol"/>
              </a:rPr>
              <a:t>)</a:t>
            </a:r>
            <a:r>
              <a:rPr lang="id-ID" dirty="0"/>
              <a:t>}</a:t>
            </a:r>
          </a:p>
          <a:p>
            <a:pPr marL="653796" indent="-571500">
              <a:buAutoNum type="romanLcParenBoth"/>
            </a:pPr>
            <a:r>
              <a:rPr lang="id-ID" dirty="0"/>
              <a:t>Tentukan fungsi peluang dari Y berdasarkan F</a:t>
            </a:r>
            <a:r>
              <a:rPr lang="id-ID" baseline="-25000" dirty="0"/>
              <a:t>Y</a:t>
            </a:r>
            <a:r>
              <a:rPr lang="id-ID" dirty="0"/>
              <a: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928662" y="285727"/>
            <a:ext cx="8215338" cy="3771165"/>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928661" y="4071942"/>
            <a:ext cx="8082699" cy="192882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000100" y="214290"/>
            <a:ext cx="7995194" cy="442915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043608" y="188640"/>
            <a:ext cx="7928523" cy="592935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071538" y="285728"/>
            <a:ext cx="8031840" cy="485778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000100" y="357166"/>
            <a:ext cx="8119628" cy="450059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85728"/>
            <a:ext cx="7783832" cy="5872170"/>
          </a:xfrm>
        </p:spPr>
        <p:txBody>
          <a:bodyPr/>
          <a:lstStyle/>
          <a:p>
            <a:pPr>
              <a:buNone/>
            </a:pPr>
            <a:r>
              <a:rPr lang="id-ID" dirty="0"/>
              <a:t>Contoh untuk peubah acak diskret</a:t>
            </a:r>
          </a:p>
          <a:p>
            <a:r>
              <a:rPr lang="id-ID" dirty="0"/>
              <a:t>Bila X adalah peubah acak yang menyatakan  banyak sisi Gambar (G) yang muncul bila 3 keping mata uang setimbang dilempar sekaligus,  Tabel sebaran nilai peluang peubah acak X dinyatakan dalam tabel berikut, tentukan fungsi peluang untuk peubah Y = 2X+1</a:t>
            </a:r>
            <a:r>
              <a:rPr lang="en-US" dirty="0"/>
              <a:t>!</a:t>
            </a:r>
            <a:endParaRPr lang="id-ID" dirty="0"/>
          </a:p>
        </p:txBody>
      </p:sp>
      <p:pic>
        <p:nvPicPr>
          <p:cNvPr id="40962" name="Picture 2"/>
          <p:cNvPicPr>
            <a:picLocks noChangeAspect="1" noChangeArrowheads="1"/>
          </p:cNvPicPr>
          <p:nvPr/>
        </p:nvPicPr>
        <p:blipFill>
          <a:blip r:embed="rId2"/>
          <a:srcRect/>
          <a:stretch>
            <a:fillRect/>
          </a:stretch>
        </p:blipFill>
        <p:spPr bwMode="auto">
          <a:xfrm>
            <a:off x="577332" y="4500570"/>
            <a:ext cx="8566668" cy="171451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428604"/>
            <a:ext cx="7933588" cy="5819796"/>
          </a:xfrm>
        </p:spPr>
        <p:txBody>
          <a:bodyPr/>
          <a:lstStyle/>
          <a:p>
            <a:r>
              <a:rPr lang="id-ID" dirty="0"/>
              <a:t>Dengan metode distribusi kumulatif, maka </a:t>
            </a:r>
          </a:p>
          <a:p>
            <a:pPr marL="653796" indent="-571500">
              <a:buAutoNum type="romanLcParenBoth"/>
            </a:pPr>
            <a:r>
              <a:rPr lang="id-ID" dirty="0"/>
              <a:t>Nilai-nilai yang mungkin dari Y=2X+1; Y={y|y=1, 3, 5, 7}</a:t>
            </a:r>
          </a:p>
          <a:p>
            <a:pPr marL="653796" indent="-571500">
              <a:buAutoNum type="romanLcParenBoth"/>
            </a:pPr>
            <a:r>
              <a:rPr lang="id-ID" dirty="0"/>
              <a:t>F</a:t>
            </a:r>
            <a:r>
              <a:rPr lang="id-ID" baseline="-25000" dirty="0"/>
              <a:t>Y</a:t>
            </a:r>
            <a:r>
              <a:rPr lang="id-ID" dirty="0"/>
              <a:t>(y)=P(Y </a:t>
            </a:r>
            <a:r>
              <a:rPr lang="id-ID" dirty="0">
                <a:sym typeface="Symbol"/>
              </a:rPr>
              <a:t> y)</a:t>
            </a:r>
            <a:endParaRPr lang="id-ID" dirty="0"/>
          </a:p>
          <a:p>
            <a:pPr marL="653796" indent="-571500">
              <a:buAutoNum type="romanLcParenBoth"/>
            </a:pPr>
            <a:r>
              <a:rPr lang="id-ID" dirty="0"/>
              <a:t>Menentukan f</a:t>
            </a:r>
            <a:r>
              <a:rPr lang="id-ID" baseline="-25000" dirty="0"/>
              <a:t>Y</a:t>
            </a:r>
            <a:r>
              <a:rPr lang="id-ID" dirty="0"/>
              <a:t>(y) berdasarkan F</a:t>
            </a:r>
            <a:r>
              <a:rPr lang="id-ID" baseline="-25000" dirty="0"/>
              <a:t>Y</a:t>
            </a:r>
            <a:r>
              <a:rPr lang="id-ID" dirty="0"/>
              <a:t>(y)</a:t>
            </a:r>
          </a:p>
          <a:p>
            <a:pPr marL="653796" indent="-571500">
              <a:buNone/>
            </a:pPr>
            <a:r>
              <a:rPr lang="en-US" dirty="0"/>
              <a:t>	</a:t>
            </a:r>
          </a:p>
          <a:p>
            <a:pPr marL="653796" indent="-571500">
              <a:buNone/>
            </a:pPr>
            <a:endParaRPr lang="en-US" dirty="0"/>
          </a:p>
        </p:txBody>
      </p:sp>
      <p:pic>
        <p:nvPicPr>
          <p:cNvPr id="41986" name="Picture 2"/>
          <p:cNvPicPr>
            <a:picLocks noChangeAspect="1" noChangeArrowheads="1"/>
          </p:cNvPicPr>
          <p:nvPr/>
        </p:nvPicPr>
        <p:blipFill>
          <a:blip r:embed="rId2"/>
          <a:srcRect/>
          <a:stretch>
            <a:fillRect/>
          </a:stretch>
        </p:blipFill>
        <p:spPr bwMode="auto">
          <a:xfrm>
            <a:off x="858653" y="3643314"/>
            <a:ext cx="7928189" cy="266046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1000100" y="285728"/>
            <a:ext cx="7786742" cy="2743754"/>
          </a:xfrm>
          <a:prstGeom prst="rect">
            <a:avLst/>
          </a:prstGeom>
          <a:noFill/>
          <a:ln w="9525">
            <a:noFill/>
            <a:miter lim="800000"/>
            <a:headEnd/>
            <a:tailEnd/>
          </a:ln>
          <a:effectLst/>
        </p:spPr>
      </p:pic>
      <p:pic>
        <p:nvPicPr>
          <p:cNvPr id="43013" name="Picture 5"/>
          <p:cNvPicPr>
            <a:picLocks noChangeAspect="1" noChangeArrowheads="1"/>
          </p:cNvPicPr>
          <p:nvPr/>
        </p:nvPicPr>
        <p:blipFill>
          <a:blip r:embed="rId3"/>
          <a:srcRect/>
          <a:stretch>
            <a:fillRect/>
          </a:stretch>
        </p:blipFill>
        <p:spPr bwMode="auto">
          <a:xfrm>
            <a:off x="1000099" y="3071810"/>
            <a:ext cx="8151346" cy="292895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1" y="1"/>
            <a:ext cx="9160714" cy="3929065"/>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3949504"/>
            <a:ext cx="9144000" cy="29084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5891234"/>
          </a:xfrm>
        </p:spPr>
        <p:txBody>
          <a:bodyPr>
            <a:normAutofit/>
          </a:bodyPr>
          <a:lstStyle/>
          <a:p>
            <a:pPr marL="120650" indent="-38100" algn="just">
              <a:buNone/>
            </a:pPr>
            <a:r>
              <a:rPr lang="id-ID" dirty="0"/>
              <a:t>Konsep peubah acak diperkenalkan sedemikian hingga kejadian-kejadian dapat diasosiasikan dengan himpunan bilangan real dalam ruang rentang (range space) dari peubah acak. Hal ini memungkinkan kita untuk mengekspresikan secara matematis model peluang untuk populasi atau karakteristik yang ingin diteliti dalam bentuk suatu fungsi densitas peluang atau suatu fungsi distribusi kumulatif untuk peubah acak yang bersesuaian, katakanlah 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1000100" y="285728"/>
            <a:ext cx="8174415" cy="464347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000100" y="285728"/>
            <a:ext cx="8143900" cy="646092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071538" y="285728"/>
            <a:ext cx="8072462" cy="501101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071538" y="428604"/>
            <a:ext cx="7786742" cy="615536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928662" y="0"/>
            <a:ext cx="8086748" cy="592933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074840" y="785794"/>
            <a:ext cx="8069160" cy="47863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000100" y="0"/>
            <a:ext cx="8139340" cy="600076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000100" y="0"/>
            <a:ext cx="8071514" cy="450057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000100" y="214290"/>
            <a:ext cx="7572428" cy="614703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071538" y="214290"/>
            <a:ext cx="7786742" cy="595536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5891234"/>
          </a:xfrm>
        </p:spPr>
        <p:txBody>
          <a:bodyPr>
            <a:normAutofit lnSpcReduction="10000"/>
          </a:bodyPr>
          <a:lstStyle/>
          <a:p>
            <a:pPr algn="just">
              <a:buNone/>
            </a:pPr>
            <a:r>
              <a:rPr lang="id-ID" dirty="0"/>
              <a:t>Dalam kasus ini, X menyatakan karakteristik awal yang menjadi daya tarik dari fungsi densitas peluang f</a:t>
            </a:r>
            <a:r>
              <a:rPr lang="id-ID" baseline="-25000" dirty="0"/>
              <a:t>X</a:t>
            </a:r>
            <a:r>
              <a:rPr lang="id-ID" dirty="0"/>
              <a:t>(x), disebut fungsi densitas peluang populasi.</a:t>
            </a:r>
          </a:p>
          <a:p>
            <a:pPr algn="just">
              <a:buNone/>
            </a:pPr>
            <a:r>
              <a:rPr lang="id-ID" dirty="0"/>
              <a:t>Seringkali dalam banyak kasus beberapa fungsi peubah acak ini menjadi daya tarik. Misal jika X menyatakan umur anak ayam dalam minggu, peneliti lain mungkin menyatakan umur dalam hari, yakni Y = 7X. Dengan cara yang sama, W = X</a:t>
            </a:r>
            <a:r>
              <a:rPr lang="id-ID" baseline="30000" dirty="0"/>
              <a:t>2</a:t>
            </a:r>
            <a:r>
              <a:rPr lang="id-ID" dirty="0"/>
              <a:t> atau Z = ln X atau beberapa fungsi lain mungkin menjadi daya tarik peneliti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071538" y="0"/>
            <a:ext cx="7358114" cy="655288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000099" y="214290"/>
            <a:ext cx="7797207" cy="600079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071538" y="357166"/>
            <a:ext cx="6643734" cy="617565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000100" y="0"/>
            <a:ext cx="8087140" cy="507207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latin typeface="Times New Roman" pitchFamily="18" charset="0"/>
                <a:cs typeface="Times New Roman" pitchFamily="18" charset="0"/>
              </a:rPr>
              <a:t>Metode Fungsi Pembangkit Momen</a:t>
            </a:r>
          </a:p>
        </p:txBody>
      </p:sp>
      <p:sp>
        <p:nvSpPr>
          <p:cNvPr id="3" name="Content Placeholder 2"/>
          <p:cNvSpPr>
            <a:spLocks noGrp="1"/>
          </p:cNvSpPr>
          <p:nvPr>
            <p:ph idx="1"/>
          </p:nvPr>
        </p:nvSpPr>
        <p:spPr/>
        <p:txBody>
          <a:bodyPr>
            <a:normAutofit fontScale="92500" lnSpcReduction="20000"/>
          </a:bodyPr>
          <a:lstStyle/>
          <a:p>
            <a:pPr algn="just"/>
            <a:r>
              <a:rPr lang="id-ID" dirty="0">
                <a:latin typeface="Times New Roman" pitchFamily="18" charset="0"/>
                <a:cs typeface="Times New Roman" pitchFamily="18" charset="0"/>
              </a:rPr>
              <a:t>Fungsi pembangkit momen (moment generating function) dari suatu peubah acak secara unik menentukan distribusinya. Pendekatan fungsi pembangkit momen berguna dalam menentukan distribusi jumlah peubah acak bebas dan bahkan lebih nyaman dibandingkan melakukan transformasi bersama. Jika fungsi pembangkit momen suatu peubah acak diperoleh, maka langkah selanjutnya adalah menentukan atau mengenali distribusi yang memiliki fungsi pembangkit momen tersebut.</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Times New Roman" pitchFamily="18" charset="0"/>
                <a:cs typeface="Times New Roman" pitchFamily="18" charset="0"/>
              </a:rPr>
              <a:t>Teorema 5.8</a:t>
            </a:r>
          </a:p>
        </p:txBody>
      </p:sp>
      <p:sp>
        <p:nvSpPr>
          <p:cNvPr id="3" name="Content Placeholder 2"/>
          <p:cNvSpPr>
            <a:spLocks noGrp="1"/>
          </p:cNvSpPr>
          <p:nvPr>
            <p:ph idx="1"/>
          </p:nvPr>
        </p:nvSpPr>
        <p:spPr/>
        <p:txBody>
          <a:bodyPr>
            <a:normAutofit/>
          </a:bodyPr>
          <a:lstStyle/>
          <a:p>
            <a:r>
              <a:rPr lang="id-ID" dirty="0">
                <a:latin typeface="Times New Roman" pitchFamily="18" charset="0"/>
                <a:cs typeface="Times New Roman" pitchFamily="18" charset="0"/>
              </a:rPr>
              <a:t>Jika               adalah peubah acak bebas dengan fungsi pembangkit momen            </a:t>
            </a:r>
            <a:r>
              <a:rPr lang="sv-SE" dirty="0">
                <a:latin typeface="Times New Roman" pitchFamily="18" charset="0"/>
                <a:cs typeface="Times New Roman" pitchFamily="18" charset="0"/>
              </a:rPr>
              <a:t>maka fungsi pembangkit momen</a:t>
            </a:r>
            <a:r>
              <a:rPr lang="id-ID" dirty="0">
                <a:latin typeface="Times New Roman" pitchFamily="18" charset="0"/>
                <a:cs typeface="Times New Roman" pitchFamily="18" charset="0"/>
              </a:rPr>
              <a:t>               adalah </a:t>
            </a:r>
            <a:endParaRPr lang="en-US"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pPr>
              <a:buNone/>
            </a:pPr>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pPr>
              <a:buNone/>
            </a:pPr>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714612" y="1571612"/>
          <a:ext cx="1143008" cy="400052"/>
        </p:xfrm>
        <a:graphic>
          <a:graphicData uri="http://schemas.openxmlformats.org/presentationml/2006/ole">
            <mc:AlternateContent xmlns:mc="http://schemas.openxmlformats.org/markup-compatibility/2006">
              <mc:Choice xmlns:v="urn:schemas-microsoft-com:vml" Requires="v">
                <p:oleObj spid="_x0000_s3082" name="Equation" r:id="rId3" imgW="634680" imgH="228600" progId="Equation.3">
                  <p:embed/>
                </p:oleObj>
              </mc:Choice>
              <mc:Fallback>
                <p:oleObj name="Equation" r:id="rId3" imgW="6346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1571612"/>
                        <a:ext cx="1143008" cy="400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643834" y="2071678"/>
          <a:ext cx="1000132" cy="388149"/>
        </p:xfrm>
        <a:graphic>
          <a:graphicData uri="http://schemas.openxmlformats.org/presentationml/2006/ole">
            <mc:AlternateContent xmlns:mc="http://schemas.openxmlformats.org/markup-compatibility/2006">
              <mc:Choice xmlns:v="urn:schemas-microsoft-com:vml" Requires="v">
                <p:oleObj spid="_x0000_s3083" name="Equation" r:id="rId5" imgW="457200" imgH="228600" progId="Equation.3">
                  <p:embed/>
                </p:oleObj>
              </mc:Choice>
              <mc:Fallback>
                <p:oleObj name="Equation" r:id="rId5" imgW="457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834" y="2071678"/>
                        <a:ext cx="1000132" cy="38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3000364" y="2928934"/>
          <a:ext cx="1143008" cy="762006"/>
        </p:xfrm>
        <a:graphic>
          <a:graphicData uri="http://schemas.openxmlformats.org/presentationml/2006/ole">
            <mc:AlternateContent xmlns:mc="http://schemas.openxmlformats.org/markup-compatibility/2006">
              <mc:Choice xmlns:v="urn:schemas-microsoft-com:vml" Requires="v">
                <p:oleObj spid="_x0000_s3084" name="Equation" r:id="rId7" imgW="647640" imgH="431640" progId="Equation.3">
                  <p:embed/>
                </p:oleObj>
              </mc:Choice>
              <mc:Fallback>
                <p:oleObj name="Equation" r:id="rId7" imgW="64764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64" y="2928934"/>
                        <a:ext cx="1143008" cy="76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928794" y="3786190"/>
          <a:ext cx="3639578" cy="571504"/>
        </p:xfrm>
        <a:graphic>
          <a:graphicData uri="http://schemas.openxmlformats.org/presentationml/2006/ole">
            <mc:AlternateContent xmlns:mc="http://schemas.openxmlformats.org/markup-compatibility/2006">
              <mc:Choice xmlns:v="urn:schemas-microsoft-com:vml" Requires="v">
                <p:oleObj spid="_x0000_s3085" name="Equation" r:id="rId9" imgW="1536480" imgH="241200" progId="Equation.3">
                  <p:embed/>
                </p:oleObj>
              </mc:Choice>
              <mc:Fallback>
                <p:oleObj name="Equation" r:id="rId9" imgW="153648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8794" y="3786190"/>
                        <a:ext cx="3639578"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id-ID" dirty="0">
                <a:latin typeface="Times New Roman" pitchFamily="18" charset="0"/>
                <a:cs typeface="Times New Roman" pitchFamily="18" charset="0"/>
              </a:rPr>
              <a:t>Bukti :</a:t>
            </a:r>
          </a:p>
        </p:txBody>
      </p:sp>
      <p:graphicFrame>
        <p:nvGraphicFramePr>
          <p:cNvPr id="4100" name="Object 4"/>
          <p:cNvGraphicFramePr>
            <a:graphicFrameLocks noChangeAspect="1"/>
          </p:cNvGraphicFramePr>
          <p:nvPr/>
        </p:nvGraphicFramePr>
        <p:xfrm>
          <a:off x="1643042" y="2428868"/>
          <a:ext cx="4268812" cy="2928958"/>
        </p:xfrm>
        <a:graphic>
          <a:graphicData uri="http://schemas.openxmlformats.org/presentationml/2006/ole">
            <mc:AlternateContent xmlns:mc="http://schemas.openxmlformats.org/markup-compatibility/2006">
              <mc:Choice xmlns:v="urn:schemas-microsoft-com:vml" Requires="v">
                <p:oleObj spid="_x0000_s4102" name="Equation" r:id="rId3" imgW="1536480" imgH="1244520" progId="Equation.3">
                  <p:embed/>
                </p:oleObj>
              </mc:Choice>
              <mc:Fallback>
                <p:oleObj name="Equation" r:id="rId3" imgW="1536480" imgH="12445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2428868"/>
                        <a:ext cx="4268812" cy="2928958"/>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Apabila                 merupakan sampel acak dari suatu populasi dengan</a:t>
            </a:r>
          </a:p>
          <a:p>
            <a:pPr>
              <a:buNone/>
            </a:pPr>
            <a:r>
              <a:rPr lang="id-ID" dirty="0">
                <a:latin typeface="Times New Roman" pitchFamily="18" charset="0"/>
                <a:cs typeface="Times New Roman" pitchFamily="18" charset="0"/>
              </a:rPr>
              <a:t>	fungsi densitas peluang</a:t>
            </a:r>
          </a:p>
          <a:p>
            <a:pPr>
              <a:buNone/>
            </a:pPr>
            <a:r>
              <a:rPr lang="id-ID" dirty="0">
                <a:latin typeface="Times New Roman" pitchFamily="18" charset="0"/>
                <a:cs typeface="Times New Roman" pitchFamily="18" charset="0"/>
              </a:rPr>
              <a:t>	Dan fungsi pembangkit momen              </a:t>
            </a:r>
          </a:p>
          <a:p>
            <a:pPr>
              <a:buNone/>
            </a:pPr>
            <a:r>
              <a:rPr lang="id-ID" dirty="0">
                <a:latin typeface="Times New Roman" pitchFamily="18" charset="0"/>
                <a:cs typeface="Times New Roman" pitchFamily="18" charset="0"/>
              </a:rPr>
              <a:t>	maka :</a:t>
            </a:r>
          </a:p>
          <a:p>
            <a:pPr>
              <a:buNone/>
            </a:pPr>
            <a:r>
              <a:rPr lang="id-ID" dirty="0">
                <a:latin typeface="Times New Roman" pitchFamily="18" charset="0"/>
                <a:cs typeface="Times New Roman" pitchFamily="18" charset="0"/>
              </a:rPr>
              <a:t>  </a:t>
            </a:r>
          </a:p>
        </p:txBody>
      </p:sp>
      <p:graphicFrame>
        <p:nvGraphicFramePr>
          <p:cNvPr id="7171" name="Object 3"/>
          <p:cNvGraphicFramePr>
            <a:graphicFrameLocks noChangeAspect="1"/>
          </p:cNvGraphicFramePr>
          <p:nvPr/>
        </p:nvGraphicFramePr>
        <p:xfrm>
          <a:off x="3357554" y="1500174"/>
          <a:ext cx="1293812" cy="465137"/>
        </p:xfrm>
        <a:graphic>
          <a:graphicData uri="http://schemas.openxmlformats.org/presentationml/2006/ole">
            <mc:AlternateContent xmlns:mc="http://schemas.openxmlformats.org/markup-compatibility/2006">
              <mc:Choice xmlns:v="urn:schemas-microsoft-com:vml" Requires="v">
                <p:oleObj spid="_x0000_s7179" name="Equation" r:id="rId3" imgW="634680" imgH="228600" progId="Equation.3">
                  <p:embed/>
                </p:oleObj>
              </mc:Choice>
              <mc:Fallback>
                <p:oleObj name="Equation" r:id="rId3" imgW="63468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1500174"/>
                        <a:ext cx="1293812"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5857884" y="2500306"/>
          <a:ext cx="1311275" cy="619125"/>
        </p:xfrm>
        <a:graphic>
          <a:graphicData uri="http://schemas.openxmlformats.org/presentationml/2006/ole">
            <mc:AlternateContent xmlns:mc="http://schemas.openxmlformats.org/markup-compatibility/2006">
              <mc:Choice xmlns:v="urn:schemas-microsoft-com:vml" Requires="v">
                <p:oleObj spid="_x0000_s7180" name="Equation" r:id="rId5" imgW="457200" imgH="215640" progId="Equation.3">
                  <p:embed/>
                </p:oleObj>
              </mc:Choice>
              <mc:Fallback>
                <p:oleObj name="Equation" r:id="rId5" imgW="457200" imgH="215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84" y="2500306"/>
                        <a:ext cx="13112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nvGraphicFramePr>
        <p:xfrm>
          <a:off x="7286644" y="3143248"/>
          <a:ext cx="1142994" cy="555090"/>
        </p:xfrm>
        <a:graphic>
          <a:graphicData uri="http://schemas.openxmlformats.org/presentationml/2006/ole">
            <mc:AlternateContent xmlns:mc="http://schemas.openxmlformats.org/markup-compatibility/2006">
              <mc:Choice xmlns:v="urn:schemas-microsoft-com:vml" Requires="v">
                <p:oleObj spid="_x0000_s7181" name="Equation" r:id="rId7" imgW="444240" imgH="215640" progId="Equation.3">
                  <p:embed/>
                </p:oleObj>
              </mc:Choice>
              <mc:Fallback>
                <p:oleObj name="Equation" r:id="rId7" imgW="444240" imgH="215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44" y="3143248"/>
                        <a:ext cx="1142994" cy="555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2285984" y="4500570"/>
          <a:ext cx="4722845" cy="500066"/>
        </p:xfrm>
        <a:graphic>
          <a:graphicData uri="http://schemas.openxmlformats.org/presentationml/2006/ole">
            <mc:AlternateContent xmlns:mc="http://schemas.openxmlformats.org/markup-compatibility/2006">
              <mc:Choice xmlns:v="urn:schemas-microsoft-com:vml" Requires="v">
                <p:oleObj spid="_x0000_s7182" name="Equation" r:id="rId9" imgW="2158920" imgH="228600" progId="Equation.3">
                  <p:embed/>
                </p:oleObj>
              </mc:Choice>
              <mc:Fallback>
                <p:oleObj name="Equation" r:id="rId9" imgW="215892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5984" y="4500570"/>
                        <a:ext cx="4722845"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a:t>
            </a:r>
            <a:r>
              <a:rPr lang="en-US" dirty="0"/>
              <a:t>1</a:t>
            </a:r>
            <a:endParaRPr lang="id-ID" dirty="0"/>
          </a:p>
        </p:txBody>
      </p:sp>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Misal                adalah peubah-peubah acak berdistribusi Poisson yang saling bebas, yakni </a:t>
            </a:r>
            <a:r>
              <a:rPr lang="id-ID" i="1" dirty="0">
                <a:latin typeface="Times New Roman" pitchFamily="18" charset="0"/>
                <a:cs typeface="Times New Roman" pitchFamily="18" charset="0"/>
              </a:rPr>
              <a:t>X </a:t>
            </a:r>
            <a:r>
              <a:rPr lang="id-ID" i="1" baseline="-25000" dirty="0">
                <a:latin typeface="Times New Roman" pitchFamily="18" charset="0"/>
                <a:cs typeface="Times New Roman" pitchFamily="18" charset="0"/>
              </a:rPr>
              <a:t>i</a:t>
            </a:r>
            <a:r>
              <a:rPr lang="id-ID" i="1" dirty="0">
                <a:latin typeface="Times New Roman" pitchFamily="18" charset="0"/>
                <a:cs typeface="Times New Roman" pitchFamily="18" charset="0"/>
              </a:rPr>
              <a:t> ̴  </a:t>
            </a:r>
            <a:r>
              <a:rPr lang="id-ID" dirty="0">
                <a:latin typeface="Times New Roman" pitchFamily="18" charset="0"/>
                <a:cs typeface="Times New Roman" pitchFamily="18" charset="0"/>
              </a:rPr>
              <a:t>POI(</a:t>
            </a:r>
            <a:r>
              <a:rPr lang="el-GR" dirty="0">
                <a:latin typeface="Times New Roman" pitchFamily="18" charset="0"/>
                <a:cs typeface="Times New Roman" pitchFamily="18" charset="0"/>
              </a:rPr>
              <a:t>μ</a:t>
            </a:r>
            <a:r>
              <a:rPr lang="id-ID" baseline="-25000" dirty="0">
                <a:latin typeface="Times New Roman" pitchFamily="18" charset="0"/>
                <a:cs typeface="Times New Roman" pitchFamily="18" charset="0"/>
              </a:rPr>
              <a:t>i</a:t>
            </a:r>
            <a:r>
              <a:rPr lang="id-ID" dirty="0">
                <a:latin typeface="Times New Roman" pitchFamily="18" charset="0"/>
                <a:cs typeface="Times New Roman" pitchFamily="18" charset="0"/>
              </a:rPr>
              <a:t> ) dan misal pula</a:t>
            </a:r>
            <a:endParaRPr lang="en-US"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endParaRPr lang="id-ID"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Fungsi pembangkit momen </a:t>
            </a:r>
            <a:r>
              <a:rPr lang="id-ID" i="1" dirty="0">
                <a:latin typeface="Times New Roman" pitchFamily="18" charset="0"/>
                <a:cs typeface="Times New Roman" pitchFamily="18" charset="0"/>
              </a:rPr>
              <a:t>X </a:t>
            </a:r>
            <a:r>
              <a:rPr lang="id-ID" i="1" baseline="-25000" dirty="0">
                <a:latin typeface="Times New Roman" pitchFamily="18" charset="0"/>
                <a:cs typeface="Times New Roman" pitchFamily="18" charset="0"/>
              </a:rPr>
              <a:t>i</a:t>
            </a:r>
            <a:r>
              <a:rPr lang="id-ID" i="1" dirty="0">
                <a:latin typeface="Times New Roman" pitchFamily="18" charset="0"/>
                <a:cs typeface="Times New Roman" pitchFamily="18" charset="0"/>
              </a:rPr>
              <a:t> </a:t>
            </a:r>
            <a:r>
              <a:rPr lang="id-ID" dirty="0">
                <a:latin typeface="Times New Roman" pitchFamily="18" charset="0"/>
                <a:cs typeface="Times New Roman" pitchFamily="18" charset="0"/>
              </a:rPr>
              <a:t>adalah </a:t>
            </a:r>
          </a:p>
          <a:p>
            <a:endParaRPr lang="id-ID"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a:t>
            </a:r>
          </a:p>
        </p:txBody>
      </p:sp>
      <p:graphicFrame>
        <p:nvGraphicFramePr>
          <p:cNvPr id="8194" name="Object 2"/>
          <p:cNvGraphicFramePr>
            <a:graphicFrameLocks noChangeAspect="1"/>
          </p:cNvGraphicFramePr>
          <p:nvPr/>
        </p:nvGraphicFramePr>
        <p:xfrm>
          <a:off x="3071802" y="1500174"/>
          <a:ext cx="1224651" cy="428628"/>
        </p:xfrm>
        <a:graphic>
          <a:graphicData uri="http://schemas.openxmlformats.org/presentationml/2006/ole">
            <mc:AlternateContent xmlns:mc="http://schemas.openxmlformats.org/markup-compatibility/2006">
              <mc:Choice xmlns:v="urn:schemas-microsoft-com:vml" Requires="v">
                <p:oleObj spid="_x0000_s8200" name="Equation" r:id="rId3" imgW="634680" imgH="228600" progId="Equation.3">
                  <p:embed/>
                </p:oleObj>
              </mc:Choice>
              <mc:Fallback>
                <p:oleObj name="Equation" r:id="rId3" imgW="6346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1500174"/>
                        <a:ext cx="1224651"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1857356" y="3143248"/>
          <a:ext cx="1143000" cy="762000"/>
        </p:xfrm>
        <a:graphic>
          <a:graphicData uri="http://schemas.openxmlformats.org/presentationml/2006/ole">
            <mc:AlternateContent xmlns:mc="http://schemas.openxmlformats.org/markup-compatibility/2006">
              <mc:Choice xmlns:v="urn:schemas-microsoft-com:vml" Requires="v">
                <p:oleObj spid="_x0000_s8201" name="Equation" r:id="rId5" imgW="647640" imgH="431640" progId="Equation.3">
                  <p:embed/>
                </p:oleObj>
              </mc:Choice>
              <mc:Fallback>
                <p:oleObj name="Equation" r:id="rId5" imgW="6476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3143248"/>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2000232" y="4857760"/>
          <a:ext cx="3185331" cy="544501"/>
        </p:xfrm>
        <a:graphic>
          <a:graphicData uri="http://schemas.openxmlformats.org/presentationml/2006/ole">
            <mc:AlternateContent xmlns:mc="http://schemas.openxmlformats.org/markup-compatibility/2006">
              <mc:Choice xmlns:v="urn:schemas-microsoft-com:vml" Requires="v">
                <p:oleObj spid="_x0000_s8202" name="Equation" r:id="rId7" imgW="1485720" imgH="253800" progId="Equation.3">
                  <p:embed/>
                </p:oleObj>
              </mc:Choice>
              <mc:Fallback>
                <p:oleObj name="Equation" r:id="rId7" imgW="148572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32" y="4857760"/>
                        <a:ext cx="3185331" cy="544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571612"/>
            <a:ext cx="7901014" cy="5072098"/>
          </a:xfrm>
        </p:spPr>
        <p:txBody>
          <a:bodyPr>
            <a:normAutofit/>
          </a:bodyPr>
          <a:lstStyle/>
          <a:p>
            <a:pPr>
              <a:buNone/>
            </a:pPr>
            <a:r>
              <a:rPr lang="id-ID" dirty="0">
                <a:latin typeface="Times New Roman" pitchFamily="18" charset="0"/>
                <a:cs typeface="Times New Roman" pitchFamily="18" charset="0"/>
              </a:rPr>
              <a:t>	Dengan demikian fungsi pembangkit momen Y adalah</a:t>
            </a: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Bentuk diatas adalah fungsi pembangkit momen dari POI(</a:t>
            </a:r>
            <a:r>
              <a:rPr lang="el-GR" dirty="0">
                <a:latin typeface="Times New Roman" pitchFamily="18" charset="0"/>
                <a:cs typeface="Times New Roman" pitchFamily="18" charset="0"/>
              </a:rPr>
              <a:t>μ</a:t>
            </a:r>
            <a:r>
              <a:rPr lang="en-US" baseline="-25000" dirty="0">
                <a:latin typeface="Times New Roman" pitchFamily="18" charset="0"/>
                <a:cs typeface="Times New Roman" pitchFamily="18" charset="0"/>
              </a:rPr>
              <a:t>1</a:t>
            </a:r>
            <a:r>
              <a:rPr lang="id-ID" dirty="0">
                <a:latin typeface="Times New Roman" pitchFamily="18" charset="0"/>
                <a:cs typeface="Times New Roman" pitchFamily="18" charset="0"/>
              </a:rPr>
              <a:t> +...+</a:t>
            </a:r>
            <a:r>
              <a:rPr lang="el-GR" dirty="0">
                <a:latin typeface="Times New Roman" pitchFamily="18" charset="0"/>
                <a:cs typeface="Times New Roman" pitchFamily="18" charset="0"/>
              </a:rPr>
              <a:t>μ</a:t>
            </a:r>
            <a:r>
              <a:rPr lang="id-ID" baseline="-25000" dirty="0">
                <a:latin typeface="Times New Roman" pitchFamily="18" charset="0"/>
                <a:cs typeface="Times New Roman" pitchFamily="18" charset="0"/>
              </a:rPr>
              <a:t>n</a:t>
            </a:r>
            <a:r>
              <a:rPr lang="id-ID" dirty="0">
                <a:latin typeface="Times New Roman" pitchFamily="18" charset="0"/>
                <a:cs typeface="Times New Roman" pitchFamily="18" charset="0"/>
              </a:rPr>
              <a:t> ). Jadi</a:t>
            </a:r>
          </a:p>
          <a:p>
            <a:pPr>
              <a:buNone/>
            </a:pPr>
            <a:r>
              <a:rPr lang="id-ID" dirty="0">
                <a:latin typeface="Times New Roman" pitchFamily="18" charset="0"/>
                <a:cs typeface="Times New Roman" pitchFamily="18" charset="0"/>
              </a:rPr>
              <a:t>                       ̴  </a:t>
            </a:r>
            <a:r>
              <a:rPr lang="en-US" dirty="0">
                <a:latin typeface="Times New Roman" pitchFamily="18" charset="0"/>
                <a:cs typeface="Times New Roman" pitchFamily="18" charset="0"/>
              </a:rPr>
              <a:t> </a:t>
            </a:r>
            <a:endParaRPr lang="id-ID" dirty="0">
              <a:latin typeface="Times New Roman" pitchFamily="18" charset="0"/>
              <a:cs typeface="Times New Roman" pitchFamily="18" charset="0"/>
            </a:endParaRPr>
          </a:p>
        </p:txBody>
      </p:sp>
      <p:graphicFrame>
        <p:nvGraphicFramePr>
          <p:cNvPr id="9218" name="Object 2"/>
          <p:cNvGraphicFramePr>
            <a:graphicFrameLocks noChangeAspect="1"/>
          </p:cNvGraphicFramePr>
          <p:nvPr/>
        </p:nvGraphicFramePr>
        <p:xfrm>
          <a:off x="2000232" y="2571744"/>
          <a:ext cx="6035222" cy="1785933"/>
        </p:xfrm>
        <a:graphic>
          <a:graphicData uri="http://schemas.openxmlformats.org/presentationml/2006/ole">
            <mc:AlternateContent xmlns:mc="http://schemas.openxmlformats.org/markup-compatibility/2006">
              <mc:Choice xmlns:v="urn:schemas-microsoft-com:vml" Requires="v">
                <p:oleObj spid="_x0000_s9224" name="Equation" r:id="rId3" imgW="2489040" imgH="736560" progId="Equation.3">
                  <p:embed/>
                </p:oleObj>
              </mc:Choice>
              <mc:Fallback>
                <p:oleObj name="Equation" r:id="rId3" imgW="2489040" imgH="736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2571744"/>
                        <a:ext cx="6035222" cy="1785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1643042" y="5286388"/>
          <a:ext cx="1428767" cy="952511"/>
        </p:xfrm>
        <a:graphic>
          <a:graphicData uri="http://schemas.openxmlformats.org/presentationml/2006/ole">
            <mc:AlternateContent xmlns:mc="http://schemas.openxmlformats.org/markup-compatibility/2006">
              <mc:Choice xmlns:v="urn:schemas-microsoft-com:vml" Requires="v">
                <p:oleObj spid="_x0000_s9225" name="Equation" r:id="rId5" imgW="647640" imgH="431640" progId="Equation.3">
                  <p:embed/>
                </p:oleObj>
              </mc:Choice>
              <mc:Fallback>
                <p:oleObj name="Equation" r:id="rId5" imgW="6476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42" y="5286388"/>
                        <a:ext cx="1428767" cy="95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428992" y="5286388"/>
          <a:ext cx="1736725" cy="1009650"/>
        </p:xfrm>
        <a:graphic>
          <a:graphicData uri="http://schemas.openxmlformats.org/presentationml/2006/ole">
            <mc:AlternateContent xmlns:mc="http://schemas.openxmlformats.org/markup-compatibility/2006">
              <mc:Choice xmlns:v="urn:schemas-microsoft-com:vml" Requires="v">
                <p:oleObj spid="_x0000_s9226" name="Equation" r:id="rId7" imgW="787320" imgH="457200" progId="Equation.3">
                  <p:embed/>
                </p:oleObj>
              </mc:Choice>
              <mc:Fallback>
                <p:oleObj name="Equation" r:id="rId7" imgW="78732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992" y="5286388"/>
                        <a:ext cx="17367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5891234"/>
          </a:xfrm>
        </p:spPr>
        <p:txBody>
          <a:bodyPr>
            <a:normAutofit/>
          </a:bodyPr>
          <a:lstStyle/>
          <a:p>
            <a:pPr>
              <a:buNone/>
            </a:pPr>
            <a:r>
              <a:rPr lang="id-ID" dirty="0"/>
              <a:t>Setiap fungsi dari peubah acak X adalah suatu peubah acak, dan fungsi distribusi dari suatu fungsi X ditentukan oleh distribusi peluang X.  Misal, untuk peubah acak Y=7X maka P(21&lt; X&lt;28) = P(3 &lt;Y&lt; 4) dan sebagainya. Akan lebih berguna jika kita dapat menyata-kan fungsi densitas peluang atau fungsi distribusi kumulatif suatu fungsi dari peubah acak dalam fungsi densitas peluang atau fungsi distribusi kumulatif peubah acak asli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a:t>
            </a:r>
            <a:r>
              <a:rPr lang="en-US" dirty="0"/>
              <a:t>2</a:t>
            </a:r>
            <a:endParaRPr lang="id-ID" dirty="0"/>
          </a:p>
        </p:txBody>
      </p:sp>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Misal                adalah peubah-peubah acak berdistribusi Normal dan saling bebas, yakni </a:t>
            </a:r>
            <a:r>
              <a:rPr lang="id-ID" i="1" dirty="0">
                <a:latin typeface="Times New Roman" pitchFamily="18" charset="0"/>
                <a:cs typeface="Times New Roman" pitchFamily="18" charset="0"/>
              </a:rPr>
              <a:t>X </a:t>
            </a:r>
            <a:r>
              <a:rPr lang="id-ID" i="1" baseline="-25000" dirty="0">
                <a:latin typeface="Times New Roman" pitchFamily="18" charset="0"/>
                <a:cs typeface="Times New Roman" pitchFamily="18" charset="0"/>
              </a:rPr>
              <a:t>i</a:t>
            </a:r>
            <a:r>
              <a:rPr lang="id-ID" i="1" dirty="0">
                <a:latin typeface="Times New Roman" pitchFamily="18" charset="0"/>
                <a:cs typeface="Times New Roman" pitchFamily="18" charset="0"/>
              </a:rPr>
              <a:t> ̴  N</a:t>
            </a:r>
            <a:r>
              <a:rPr lang="id-ID" dirty="0">
                <a:latin typeface="Times New Roman" pitchFamily="18" charset="0"/>
                <a:cs typeface="Times New Roman" pitchFamily="18" charset="0"/>
              </a:rPr>
              <a:t>(</a:t>
            </a:r>
            <a:r>
              <a:rPr lang="el-GR" dirty="0">
                <a:latin typeface="Times New Roman" pitchFamily="18" charset="0"/>
                <a:cs typeface="Times New Roman" pitchFamily="18" charset="0"/>
              </a:rPr>
              <a:t>μ</a:t>
            </a:r>
            <a:r>
              <a:rPr lang="id-ID" baseline="-25000" dirty="0">
                <a:latin typeface="Times New Roman" pitchFamily="18" charset="0"/>
                <a:cs typeface="Times New Roman" pitchFamily="18" charset="0"/>
              </a:rPr>
              <a:t>i</a:t>
            </a:r>
            <a:r>
              <a:rPr lang="id-ID" dirty="0">
                <a:latin typeface="Times New Roman" pitchFamily="18" charset="0"/>
                <a:cs typeface="Times New Roman" pitchFamily="18" charset="0"/>
              </a:rPr>
              <a:t> ,</a:t>
            </a:r>
            <a:r>
              <a:rPr lang="el-GR" dirty="0">
                <a:latin typeface="Times New Roman" pitchFamily="18" charset="0"/>
                <a:cs typeface="Times New Roman" pitchFamily="18" charset="0"/>
              </a:rPr>
              <a:t>σ</a:t>
            </a:r>
            <a:r>
              <a:rPr lang="id-ID" baseline="30000" dirty="0">
                <a:latin typeface="Times New Roman" pitchFamily="18" charset="0"/>
                <a:cs typeface="Times New Roman" pitchFamily="18" charset="0"/>
              </a:rPr>
              <a:t>2</a:t>
            </a:r>
            <a:r>
              <a:rPr lang="id-ID" dirty="0">
                <a:latin typeface="Times New Roman" pitchFamily="18" charset="0"/>
                <a:cs typeface="Times New Roman" pitchFamily="18" charset="0"/>
              </a:rPr>
              <a:t>); i=1,....,n. dan misal                   </a:t>
            </a:r>
          </a:p>
          <a:p>
            <a:pPr>
              <a:buNone/>
            </a:pPr>
            <a:r>
              <a:rPr lang="id-ID" dirty="0">
                <a:latin typeface="Times New Roman" pitchFamily="18" charset="0"/>
                <a:cs typeface="Times New Roman" pitchFamily="18" charset="0"/>
              </a:rPr>
              <a:t>	Fungsi pembangkit momen </a:t>
            </a:r>
            <a:r>
              <a:rPr lang="id-ID" i="1" dirty="0">
                <a:latin typeface="Times New Roman" pitchFamily="18" charset="0"/>
                <a:cs typeface="Times New Roman" pitchFamily="18" charset="0"/>
              </a:rPr>
              <a:t>X </a:t>
            </a:r>
            <a:r>
              <a:rPr lang="id-ID" i="1" baseline="-25000" dirty="0">
                <a:latin typeface="Times New Roman" pitchFamily="18" charset="0"/>
                <a:cs typeface="Times New Roman" pitchFamily="18" charset="0"/>
              </a:rPr>
              <a:t>i</a:t>
            </a:r>
            <a:r>
              <a:rPr lang="id-ID" i="1" dirty="0">
                <a:latin typeface="Times New Roman" pitchFamily="18" charset="0"/>
                <a:cs typeface="Times New Roman" pitchFamily="18" charset="0"/>
              </a:rPr>
              <a:t> </a:t>
            </a:r>
            <a:r>
              <a:rPr lang="id-ID" dirty="0">
                <a:latin typeface="Times New Roman" pitchFamily="18" charset="0"/>
                <a:cs typeface="Times New Roman" pitchFamily="18" charset="0"/>
              </a:rPr>
              <a:t>adalah</a:t>
            </a:r>
            <a:endParaRPr lang="en-US"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a:t>
            </a: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p:txBody>
      </p:sp>
      <p:graphicFrame>
        <p:nvGraphicFramePr>
          <p:cNvPr id="10243" name="Object 3"/>
          <p:cNvGraphicFramePr>
            <a:graphicFrameLocks noChangeAspect="1"/>
          </p:cNvGraphicFramePr>
          <p:nvPr/>
        </p:nvGraphicFramePr>
        <p:xfrm>
          <a:off x="3071802" y="1500174"/>
          <a:ext cx="1223963" cy="428625"/>
        </p:xfrm>
        <a:graphic>
          <a:graphicData uri="http://schemas.openxmlformats.org/presentationml/2006/ole">
            <mc:AlternateContent xmlns:mc="http://schemas.openxmlformats.org/markup-compatibility/2006">
              <mc:Choice xmlns:v="urn:schemas-microsoft-com:vml" Requires="v">
                <p:oleObj spid="_x0000_s10253" name="Equation" r:id="rId3" imgW="634680" imgH="228600" progId="Equation.3">
                  <p:embed/>
                </p:oleObj>
              </mc:Choice>
              <mc:Fallback>
                <p:oleObj name="Equation" r:id="rId3" imgW="63468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1500174"/>
                        <a:ext cx="122396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nvGraphicFramePr>
        <p:xfrm>
          <a:off x="3071802" y="2928934"/>
          <a:ext cx="1143000" cy="762000"/>
        </p:xfrm>
        <a:graphic>
          <a:graphicData uri="http://schemas.openxmlformats.org/presentationml/2006/ole">
            <mc:AlternateContent xmlns:mc="http://schemas.openxmlformats.org/markup-compatibility/2006">
              <mc:Choice xmlns:v="urn:schemas-microsoft-com:vml" Requires="v">
                <p:oleObj spid="_x0000_s10254" name="Equation" r:id="rId5" imgW="647640" imgH="431640" progId="Equation.3">
                  <p:embed/>
                </p:oleObj>
              </mc:Choice>
              <mc:Fallback>
                <p:oleObj name="Equation" r:id="rId5" imgW="64764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02" y="2928934"/>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2000232" y="4214818"/>
          <a:ext cx="3700463" cy="571500"/>
        </p:xfrm>
        <a:graphic>
          <a:graphicData uri="http://schemas.openxmlformats.org/presentationml/2006/ole">
            <mc:AlternateContent xmlns:mc="http://schemas.openxmlformats.org/markup-compatibility/2006">
              <mc:Choice xmlns:v="urn:schemas-microsoft-com:vml" Requires="v">
                <p:oleObj spid="_x0000_s10255" name="Equation" r:id="rId7" imgW="1726920" imgH="266400" progId="Equation.3">
                  <p:embed/>
                </p:oleObj>
              </mc:Choice>
              <mc:Fallback>
                <p:oleObj name="Equation" r:id="rId7" imgW="1726920" imgH="266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32" y="4214818"/>
                        <a:ext cx="370046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id-ID" dirty="0">
                <a:latin typeface="Times New Roman" pitchFamily="18" charset="0"/>
                <a:cs typeface="Times New Roman" pitchFamily="18" charset="0"/>
              </a:rPr>
              <a:t>Bentuk diatas adalah fungsi pembangkit </a:t>
            </a:r>
          </a:p>
          <a:p>
            <a:endParaRPr lang="id-ID"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momen dari Y  ̴ </a:t>
            </a:r>
          </a:p>
        </p:txBody>
      </p:sp>
      <p:graphicFrame>
        <p:nvGraphicFramePr>
          <p:cNvPr id="11266" name="Object 2"/>
          <p:cNvGraphicFramePr>
            <a:graphicFrameLocks noChangeAspect="1"/>
          </p:cNvGraphicFramePr>
          <p:nvPr/>
        </p:nvGraphicFramePr>
        <p:xfrm>
          <a:off x="4598988" y="4714875"/>
          <a:ext cx="2352675" cy="1009650"/>
        </p:xfrm>
        <a:graphic>
          <a:graphicData uri="http://schemas.openxmlformats.org/presentationml/2006/ole">
            <mc:AlternateContent xmlns:mc="http://schemas.openxmlformats.org/markup-compatibility/2006">
              <mc:Choice xmlns:v="urn:schemas-microsoft-com:vml" Requires="v">
                <p:oleObj spid="_x0000_s11270" name="Equation" r:id="rId3" imgW="1066680" imgH="457200" progId="Equation.3">
                  <p:embed/>
                </p:oleObj>
              </mc:Choice>
              <mc:Fallback>
                <p:oleObj name="Equation" r:id="rId3" imgW="10666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4714875"/>
                        <a:ext cx="23526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2000232" y="1571612"/>
          <a:ext cx="5549900" cy="1857375"/>
        </p:xfrm>
        <a:graphic>
          <a:graphicData uri="http://schemas.openxmlformats.org/presentationml/2006/ole">
            <mc:AlternateContent xmlns:mc="http://schemas.openxmlformats.org/markup-compatibility/2006">
              <mc:Choice xmlns:v="urn:schemas-microsoft-com:vml" Requires="v">
                <p:oleObj spid="_x0000_s11271" name="Equation" r:id="rId5" imgW="3111480" imgH="1041120" progId="Equation.3">
                  <p:embed/>
                </p:oleObj>
              </mc:Choice>
              <mc:Fallback>
                <p:oleObj name="Equation" r:id="rId5" imgW="3111480" imgH="10411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1571612"/>
                        <a:ext cx="554990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r>
              <a:rPr lang="en-US" dirty="0"/>
              <a:t> 3</a:t>
            </a:r>
            <a:endParaRPr lang="id-ID" dirty="0"/>
          </a:p>
        </p:txBody>
      </p:sp>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Misalkan X</a:t>
            </a:r>
            <a:r>
              <a:rPr lang="id-ID" baseline="-25000" dirty="0">
                <a:latin typeface="Times New Roman" pitchFamily="18" charset="0"/>
                <a:cs typeface="Times New Roman" pitchFamily="18" charset="0"/>
              </a:rPr>
              <a:t>1</a:t>
            </a:r>
            <a:r>
              <a:rPr lang="id-ID" dirty="0">
                <a:latin typeface="Times New Roman" pitchFamily="18" charset="0"/>
                <a:cs typeface="Times New Roman" pitchFamily="18" charset="0"/>
              </a:rPr>
              <a:t> dan X</a:t>
            </a:r>
            <a:r>
              <a:rPr lang="id-ID" baseline="-25000" dirty="0">
                <a:latin typeface="Times New Roman" pitchFamily="18" charset="0"/>
                <a:cs typeface="Times New Roman" pitchFamily="18" charset="0"/>
              </a:rPr>
              <a:t>2</a:t>
            </a:r>
            <a:r>
              <a:rPr lang="id-ID" dirty="0">
                <a:latin typeface="Times New Roman" pitchFamily="18" charset="0"/>
                <a:cs typeface="Times New Roman" pitchFamily="18" charset="0"/>
              </a:rPr>
              <a:t> adalah variabel-variabel </a:t>
            </a:r>
            <a:r>
              <a:rPr lang="en-US" dirty="0" err="1">
                <a:latin typeface="Times New Roman" pitchFamily="18" charset="0"/>
                <a:cs typeface="Times New Roman" pitchFamily="18" charset="0"/>
              </a:rPr>
              <a:t>acak</a:t>
            </a:r>
            <a:r>
              <a:rPr lang="id-ID" dirty="0">
                <a:latin typeface="Times New Roman" pitchFamily="18" charset="0"/>
                <a:cs typeface="Times New Roman" pitchFamily="18" charset="0"/>
              </a:rPr>
              <a:t> yang saling bebas, dan mempunyai PDF yang sama yaitu :</a:t>
            </a: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a:p>
            <a:r>
              <a:rPr lang="id-ID" dirty="0">
                <a:latin typeface="Times New Roman" pitchFamily="18" charset="0"/>
                <a:cs typeface="Times New Roman" pitchFamily="18" charset="0"/>
              </a:rPr>
              <a:t>Maka PDF bersama dari X</a:t>
            </a:r>
            <a:r>
              <a:rPr lang="id-ID" baseline="-25000" dirty="0">
                <a:latin typeface="Times New Roman" pitchFamily="18" charset="0"/>
                <a:cs typeface="Times New Roman" pitchFamily="18" charset="0"/>
              </a:rPr>
              <a:t>1</a:t>
            </a:r>
            <a:r>
              <a:rPr lang="id-ID" dirty="0">
                <a:latin typeface="Times New Roman" pitchFamily="18" charset="0"/>
                <a:cs typeface="Times New Roman" pitchFamily="18" charset="0"/>
              </a:rPr>
              <a:t> dan X</a:t>
            </a:r>
            <a:r>
              <a:rPr lang="id-ID" baseline="-25000" dirty="0">
                <a:latin typeface="Times New Roman" pitchFamily="18" charset="0"/>
                <a:cs typeface="Times New Roman" pitchFamily="18" charset="0"/>
              </a:rPr>
              <a:t>2</a:t>
            </a:r>
            <a:r>
              <a:rPr lang="id-ID" dirty="0">
                <a:latin typeface="Times New Roman" pitchFamily="18" charset="0"/>
                <a:cs typeface="Times New Roman" pitchFamily="18" charset="0"/>
              </a:rPr>
              <a:t> adalah :</a:t>
            </a:r>
          </a:p>
          <a:p>
            <a:endParaRPr lang="id-ID" dirty="0">
              <a:latin typeface="Times New Roman" pitchFamily="18" charset="0"/>
              <a:cs typeface="Times New Roman" pitchFamily="18" charset="0"/>
            </a:endParaRPr>
          </a:p>
          <a:p>
            <a:endParaRPr lang="id-ID"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000496" y="2928934"/>
          <a:ext cx="2161551" cy="1174756"/>
        </p:xfrm>
        <a:graphic>
          <a:graphicData uri="http://schemas.openxmlformats.org/presentationml/2006/ole">
            <mc:AlternateContent xmlns:mc="http://schemas.openxmlformats.org/markup-compatibility/2006">
              <mc:Choice xmlns:v="urn:schemas-microsoft-com:vml" Requires="v">
                <p:oleObj spid="_x0000_s24582" name="Equation" r:id="rId3" imgW="1168200" imgH="634680" progId="Equation.3">
                  <p:embed/>
                </p:oleObj>
              </mc:Choice>
              <mc:Fallback>
                <p:oleObj name="Equation" r:id="rId3" imgW="116820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6" y="2928934"/>
                        <a:ext cx="2161551" cy="1174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714612" y="4714884"/>
          <a:ext cx="5246407" cy="1214446"/>
        </p:xfrm>
        <a:graphic>
          <a:graphicData uri="http://schemas.openxmlformats.org/presentationml/2006/ole">
            <mc:AlternateContent xmlns:mc="http://schemas.openxmlformats.org/markup-compatibility/2006">
              <mc:Choice xmlns:v="urn:schemas-microsoft-com:vml" Requires="v">
                <p:oleObj spid="_x0000_s24583" name="Equation" r:id="rId5" imgW="2743200" imgH="634680" progId="Equation.3">
                  <p:embed/>
                </p:oleObj>
              </mc:Choice>
              <mc:Fallback>
                <p:oleObj name="Equation" r:id="rId5" imgW="2743200" imgH="634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12" y="4714884"/>
                        <a:ext cx="5246407"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Diketahui variabel </a:t>
            </a:r>
            <a:r>
              <a:rPr lang="en-US" dirty="0" err="1">
                <a:latin typeface="Times New Roman" pitchFamily="18" charset="0"/>
                <a:cs typeface="Times New Roman" pitchFamily="18" charset="0"/>
              </a:rPr>
              <a:t>acak</a:t>
            </a:r>
            <a:r>
              <a:rPr lang="id-ID" dirty="0">
                <a:latin typeface="Times New Roman" pitchFamily="18" charset="0"/>
                <a:cs typeface="Times New Roman" pitchFamily="18" charset="0"/>
              </a:rPr>
              <a:t> baru</a:t>
            </a:r>
          </a:p>
          <a:p>
            <a:endParaRPr lang="id-ID" dirty="0">
              <a:latin typeface="Times New Roman" pitchFamily="18" charset="0"/>
              <a:cs typeface="Times New Roman" pitchFamily="18" charset="0"/>
            </a:endParaRPr>
          </a:p>
          <a:p>
            <a:r>
              <a:rPr lang="id-ID" dirty="0">
                <a:latin typeface="Times New Roman" pitchFamily="18" charset="0"/>
                <a:cs typeface="Times New Roman" pitchFamily="18" charset="0"/>
              </a:rPr>
              <a:t>Akan dicari PDF dari Y dengan menggunakan teknik MGF</a:t>
            </a:r>
          </a:p>
        </p:txBody>
      </p:sp>
      <p:graphicFrame>
        <p:nvGraphicFramePr>
          <p:cNvPr id="4" name="Object 3"/>
          <p:cNvGraphicFramePr>
            <a:graphicFrameLocks noChangeAspect="1"/>
          </p:cNvGraphicFramePr>
          <p:nvPr/>
        </p:nvGraphicFramePr>
        <p:xfrm>
          <a:off x="2214546" y="2143116"/>
          <a:ext cx="1669032" cy="465140"/>
        </p:xfrm>
        <a:graphic>
          <a:graphicData uri="http://schemas.openxmlformats.org/presentationml/2006/ole">
            <mc:AlternateContent xmlns:mc="http://schemas.openxmlformats.org/markup-compatibility/2006">
              <mc:Choice xmlns:v="urn:schemas-microsoft-com:vml" Requires="v">
                <p:oleObj spid="_x0000_s25604" name="Equation" r:id="rId3" imgW="774360" imgH="215640" progId="Equation.3">
                  <p:embed/>
                </p:oleObj>
              </mc:Choice>
              <mc:Fallback>
                <p:oleObj name="Equation" r:id="rId3" imgW="77436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2143116"/>
                        <a:ext cx="1669032" cy="465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Jawab :</a:t>
            </a:r>
          </a:p>
          <a:p>
            <a:endParaRPr lang="id-ID" dirty="0">
              <a:latin typeface="Times New Roman" pitchFamily="18" charset="0"/>
              <a:cs typeface="Times New Roman" pitchFamily="18" charset="0"/>
            </a:endParaRPr>
          </a:p>
          <a:p>
            <a:pPr>
              <a:buNone/>
            </a:pPr>
            <a:r>
              <a:rPr lang="id-ID" dirty="0">
                <a:latin typeface="Times New Roman" pitchFamily="18" charset="0"/>
                <a:cs typeface="Times New Roman" pitchFamily="18" charset="0"/>
              </a:rPr>
              <a:t>	</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662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2357430"/>
            <a:ext cx="1924050" cy="361950"/>
          </a:xfrm>
          <a:prstGeom prst="rect">
            <a:avLst/>
          </a:prstGeom>
          <a:noFill/>
        </p:spPr>
      </p:pic>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662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1670" y="2928934"/>
            <a:ext cx="1866900" cy="419100"/>
          </a:xfrm>
          <a:prstGeom prst="rect">
            <a:avLst/>
          </a:prstGeom>
          <a:noFill/>
        </p:spPr>
      </p:pic>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66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1670" y="3571876"/>
            <a:ext cx="1847850" cy="361950"/>
          </a:xfrm>
          <a:prstGeom prst="rect">
            <a:avLst/>
          </a:prstGeom>
          <a:noFill/>
        </p:spPr>
      </p:pic>
      <p:sp>
        <p:nvSpPr>
          <p:cNvPr id="26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663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71670" y="4143380"/>
            <a:ext cx="6762750" cy="361950"/>
          </a:xfrm>
          <a:prstGeom prst="rect">
            <a:avLst/>
          </a:prstGeom>
          <a:noFill/>
        </p:spPr>
      </p:pic>
      <p:sp>
        <p:nvSpPr>
          <p:cNvPr id="266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663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071670" y="4786322"/>
            <a:ext cx="3943350" cy="857250"/>
          </a:xfrm>
          <a:prstGeom prst="rect">
            <a:avLst/>
          </a:prstGeom>
          <a:noFill/>
        </p:spPr>
      </p:pic>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76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1714488"/>
            <a:ext cx="5943600" cy="733425"/>
          </a:xfrm>
          <a:prstGeom prst="rect">
            <a:avLst/>
          </a:prstGeom>
          <a:noFill/>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76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18" y="2928934"/>
            <a:ext cx="5810250" cy="695325"/>
          </a:xfrm>
          <a:prstGeom prst="rect">
            <a:avLst/>
          </a:prstGeom>
          <a:noFill/>
        </p:spPr>
      </p:pic>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7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76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85918" y="4143380"/>
            <a:ext cx="5943600" cy="1371600"/>
          </a:xfrm>
          <a:prstGeom prst="rect">
            <a:avLst/>
          </a:prstGeom>
          <a:noFill/>
        </p:spPr>
      </p:pic>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a:p>
            <a:endParaRPr lang="id-ID" dirty="0"/>
          </a:p>
          <a:p>
            <a:endParaRPr lang="en-US" dirty="0"/>
          </a:p>
          <a:p>
            <a:endParaRPr lang="id-ID" dirty="0"/>
          </a:p>
          <a:p>
            <a:r>
              <a:rPr lang="id-ID" dirty="0"/>
              <a:t>Karena</a:t>
            </a:r>
          </a:p>
          <a:p>
            <a:pPr>
              <a:buNone/>
            </a:pPr>
            <a:endParaRPr lang="id-ID" dirty="0"/>
          </a:p>
          <a:p>
            <a:r>
              <a:rPr lang="id-ID" dirty="0"/>
              <a:t>Dan transformasinya </a:t>
            </a:r>
          </a:p>
          <a:p>
            <a:endParaRPr lang="id-ID"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86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1571612"/>
            <a:ext cx="5772150" cy="685800"/>
          </a:xfrm>
          <a:prstGeom prst="rect">
            <a:avLst/>
          </a:prstGeom>
          <a:noFill/>
        </p:spPr>
      </p:pic>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86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18" y="2428868"/>
            <a:ext cx="1809750" cy="857250"/>
          </a:xfrm>
          <a:prstGeom prst="rect">
            <a:avLst/>
          </a:prstGeom>
          <a:noFill/>
        </p:spPr>
      </p:pic>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867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28794" y="4357694"/>
            <a:ext cx="4819650" cy="361950"/>
          </a:xfrm>
          <a:prstGeom prst="rect">
            <a:avLst/>
          </a:prstGeom>
          <a:noFill/>
        </p:spPr>
      </p:pic>
      <p:sp>
        <p:nvSpPr>
          <p:cNvPr id="28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867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00232" y="5357826"/>
            <a:ext cx="1533525" cy="361950"/>
          </a:xfrm>
          <a:prstGeom prst="rect">
            <a:avLst/>
          </a:prstGeom>
          <a:noFill/>
        </p:spPr>
      </p:pic>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t>Maka</a:t>
            </a:r>
          </a:p>
          <a:p>
            <a:r>
              <a:rPr lang="id-ID" dirty="0"/>
              <a:t>Dari hasil sebelumnya :</a:t>
            </a:r>
          </a:p>
          <a:p>
            <a:r>
              <a:rPr lang="id-ID" dirty="0"/>
              <a:t> </a:t>
            </a:r>
          </a:p>
          <a:p>
            <a:endParaRPr lang="id-ID" dirty="0"/>
          </a:p>
          <a:p>
            <a:endParaRPr lang="id-ID" dirty="0"/>
          </a:p>
          <a:p>
            <a:r>
              <a:rPr lang="id-ID" dirty="0"/>
              <a:t>Maka</a:t>
            </a:r>
          </a:p>
          <a:p>
            <a:endParaRPr lang="id-ID"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364" y="1571612"/>
            <a:ext cx="2809875" cy="361950"/>
          </a:xfrm>
          <a:prstGeom prst="rect">
            <a:avLst/>
          </a:prstGeom>
          <a:noFill/>
        </p:spPr>
      </p:pic>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969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00232" y="2571744"/>
            <a:ext cx="5943600" cy="1600200"/>
          </a:xfrm>
          <a:prstGeom prst="rect">
            <a:avLst/>
          </a:prstGeom>
          <a:noFill/>
        </p:spPr>
      </p:pic>
      <p:graphicFrame>
        <p:nvGraphicFramePr>
          <p:cNvPr id="8" name="Table 7"/>
          <p:cNvGraphicFramePr>
            <a:graphicFrameLocks noGrp="1"/>
          </p:cNvGraphicFramePr>
          <p:nvPr/>
        </p:nvGraphicFramePr>
        <p:xfrm>
          <a:off x="1643042" y="5214950"/>
          <a:ext cx="6095999" cy="1369581"/>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484945">
                <a:tc>
                  <a:txBody>
                    <a:bodyPr/>
                    <a:lstStyle/>
                    <a:p>
                      <a:r>
                        <a:rPr lang="id-ID" dirty="0"/>
                        <a:t>y</a:t>
                      </a:r>
                    </a:p>
                  </a:txBody>
                  <a:tcPr/>
                </a:tc>
                <a:tc>
                  <a:txBody>
                    <a:bodyPr/>
                    <a:lstStyle/>
                    <a:p>
                      <a:r>
                        <a:rPr lang="id-ID" dirty="0"/>
                        <a:t>2</a:t>
                      </a:r>
                    </a:p>
                  </a:txBody>
                  <a:tcPr/>
                </a:tc>
                <a:tc>
                  <a:txBody>
                    <a:bodyPr/>
                    <a:lstStyle/>
                    <a:p>
                      <a:r>
                        <a:rPr lang="id-ID" dirty="0"/>
                        <a:t>3</a:t>
                      </a:r>
                    </a:p>
                  </a:txBody>
                  <a:tcPr/>
                </a:tc>
                <a:tc>
                  <a:txBody>
                    <a:bodyPr/>
                    <a:lstStyle/>
                    <a:p>
                      <a:r>
                        <a:rPr lang="id-ID" dirty="0"/>
                        <a:t>4</a:t>
                      </a:r>
                    </a:p>
                  </a:txBody>
                  <a:tcPr/>
                </a:tc>
                <a:tc>
                  <a:txBody>
                    <a:bodyPr/>
                    <a:lstStyle/>
                    <a:p>
                      <a:r>
                        <a:rPr lang="id-ID" dirty="0"/>
                        <a:t>5</a:t>
                      </a:r>
                    </a:p>
                  </a:txBody>
                  <a:tcPr/>
                </a:tc>
                <a:tc>
                  <a:txBody>
                    <a:bodyPr/>
                    <a:lstStyle/>
                    <a:p>
                      <a:r>
                        <a:rPr lang="id-ID" dirty="0"/>
                        <a:t>6</a:t>
                      </a:r>
                    </a:p>
                  </a:txBody>
                  <a:tcPr/>
                </a:tc>
                <a:tc>
                  <a:txBody>
                    <a:bodyPr/>
                    <a:lstStyle/>
                    <a:p>
                      <a:r>
                        <a:rPr lang="id-ID" dirty="0"/>
                        <a:t>lainnya</a:t>
                      </a:r>
                    </a:p>
                  </a:txBody>
                  <a:tcPr/>
                </a:tc>
                <a:extLst>
                  <a:ext uri="{0D108BD9-81ED-4DB2-BD59-A6C34878D82A}">
                    <a16:rowId xmlns:a16="http://schemas.microsoft.com/office/drawing/2014/main" val="10000"/>
                  </a:ext>
                </a:extLst>
              </a:tr>
              <a:tr h="729501">
                <a:tc>
                  <a:txBody>
                    <a:bodyPr/>
                    <a:lstStyle/>
                    <a:p>
                      <a:r>
                        <a:rPr lang="id-ID" dirty="0"/>
                        <a:t>g(y)</a:t>
                      </a:r>
                    </a:p>
                  </a:txBody>
                  <a:tcPr/>
                </a:tc>
                <a:tc>
                  <a:txBody>
                    <a:bodyPr/>
                    <a:lstStyle/>
                    <a:p>
                      <a:endParaRPr lang="id-ID" dirty="0"/>
                    </a:p>
                  </a:txBody>
                  <a:tcPr/>
                </a:tc>
                <a:tc>
                  <a:txBody>
                    <a:bodyPr/>
                    <a:lstStyle/>
                    <a:p>
                      <a:endParaRPr lang="id-ID" dirty="0"/>
                    </a:p>
                  </a:txBody>
                  <a:tcPr/>
                </a:tc>
                <a:tc>
                  <a:txBody>
                    <a:bodyPr/>
                    <a:lstStyle/>
                    <a:p>
                      <a:endParaRPr lang="id-ID" dirty="0"/>
                    </a:p>
                  </a:txBody>
                  <a:tcPr/>
                </a:tc>
                <a:tc>
                  <a:txBody>
                    <a:bodyPr/>
                    <a:lstStyle/>
                    <a:p>
                      <a:endParaRPr lang="id-ID"/>
                    </a:p>
                  </a:txBody>
                  <a:tcPr/>
                </a:tc>
                <a:tc>
                  <a:txBody>
                    <a:bodyPr/>
                    <a:lstStyle/>
                    <a:p>
                      <a:endParaRPr lang="id-ID" dirty="0"/>
                    </a:p>
                  </a:txBody>
                  <a:tcPr/>
                </a:tc>
                <a:tc>
                  <a:txBody>
                    <a:bodyPr/>
                    <a:lstStyle/>
                    <a:p>
                      <a:r>
                        <a:rPr lang="en-US" dirty="0"/>
                        <a:t>   </a:t>
                      </a:r>
                    </a:p>
                    <a:p>
                      <a:r>
                        <a:rPr lang="en-US" dirty="0"/>
                        <a:t>     </a:t>
                      </a:r>
                      <a:r>
                        <a:rPr lang="id-ID" dirty="0"/>
                        <a:t>0</a:t>
                      </a:r>
                    </a:p>
                  </a:txBody>
                  <a:tcPr/>
                </a:tc>
                <a:extLst>
                  <a:ext uri="{0D108BD9-81ED-4DB2-BD59-A6C34878D82A}">
                    <a16:rowId xmlns:a16="http://schemas.microsoft.com/office/drawing/2014/main" val="10001"/>
                  </a:ext>
                </a:extLst>
              </a:tr>
            </a:tbl>
          </a:graphicData>
        </a:graphic>
      </p:graphicFrame>
      <p:graphicFrame>
        <p:nvGraphicFramePr>
          <p:cNvPr id="9" name="Object 8"/>
          <p:cNvGraphicFramePr>
            <a:graphicFrameLocks noChangeAspect="1"/>
          </p:cNvGraphicFramePr>
          <p:nvPr/>
        </p:nvGraphicFramePr>
        <p:xfrm>
          <a:off x="2857488" y="5929330"/>
          <a:ext cx="285752" cy="524934"/>
        </p:xfrm>
        <a:graphic>
          <a:graphicData uri="http://schemas.openxmlformats.org/presentationml/2006/ole">
            <mc:AlternateContent xmlns:mc="http://schemas.openxmlformats.org/markup-compatibility/2006">
              <mc:Choice xmlns:v="urn:schemas-microsoft-com:vml" Requires="v">
                <p:oleObj spid="_x0000_s29711" name="Equation" r:id="rId5" imgW="215640" imgH="393480" progId="Equation.3">
                  <p:embed/>
                </p:oleObj>
              </mc:Choice>
              <mc:Fallback>
                <p:oleObj name="Equation" r:id="rId5" imgW="215640" imgH="393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88" y="5929330"/>
                        <a:ext cx="285752" cy="5249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3714744" y="5929330"/>
          <a:ext cx="318014" cy="579908"/>
        </p:xfrm>
        <a:graphic>
          <a:graphicData uri="http://schemas.openxmlformats.org/presentationml/2006/ole">
            <mc:AlternateContent xmlns:mc="http://schemas.openxmlformats.org/markup-compatibility/2006">
              <mc:Choice xmlns:v="urn:schemas-microsoft-com:vml" Requires="v">
                <p:oleObj spid="_x0000_s29712" name="Equation" r:id="rId7" imgW="215640" imgH="393480" progId="Equation.3">
                  <p:embed/>
                </p:oleObj>
              </mc:Choice>
              <mc:Fallback>
                <p:oleObj name="Equation" r:id="rId7" imgW="215640" imgH="393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44" y="5929330"/>
                        <a:ext cx="318014" cy="579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4643438" y="5929330"/>
          <a:ext cx="285752" cy="521077"/>
        </p:xfrm>
        <a:graphic>
          <a:graphicData uri="http://schemas.openxmlformats.org/presentationml/2006/ole">
            <mc:AlternateContent xmlns:mc="http://schemas.openxmlformats.org/markup-compatibility/2006">
              <mc:Choice xmlns:v="urn:schemas-microsoft-com:vml" Requires="v">
                <p:oleObj spid="_x0000_s29713" name="Equation" r:id="rId9" imgW="215640" imgH="393480" progId="Equation.3">
                  <p:embed/>
                </p:oleObj>
              </mc:Choice>
              <mc:Fallback>
                <p:oleObj name="Equation" r:id="rId9" imgW="215640" imgH="393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5929330"/>
                        <a:ext cx="285752" cy="521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4" name="Object 8"/>
          <p:cNvGraphicFramePr>
            <a:graphicFrameLocks noChangeAspect="1"/>
          </p:cNvGraphicFramePr>
          <p:nvPr/>
        </p:nvGraphicFramePr>
        <p:xfrm>
          <a:off x="5429256" y="5929330"/>
          <a:ext cx="285752" cy="521077"/>
        </p:xfrm>
        <a:graphic>
          <a:graphicData uri="http://schemas.openxmlformats.org/presentationml/2006/ole">
            <mc:AlternateContent xmlns:mc="http://schemas.openxmlformats.org/markup-compatibility/2006">
              <mc:Choice xmlns:v="urn:schemas-microsoft-com:vml" Requires="v">
                <p:oleObj spid="_x0000_s29714" name="Equation" r:id="rId11" imgW="215640" imgH="393480" progId="Equation.3">
                  <p:embed/>
                </p:oleObj>
              </mc:Choice>
              <mc:Fallback>
                <p:oleObj name="Equation" r:id="rId11" imgW="215640" imgH="3934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9256" y="5929330"/>
                        <a:ext cx="285752" cy="521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5" name="Object 9"/>
          <p:cNvGraphicFramePr>
            <a:graphicFrameLocks noChangeAspect="1"/>
          </p:cNvGraphicFramePr>
          <p:nvPr/>
        </p:nvGraphicFramePr>
        <p:xfrm>
          <a:off x="6357950" y="5929330"/>
          <a:ext cx="287338" cy="523970"/>
        </p:xfrm>
        <a:graphic>
          <a:graphicData uri="http://schemas.openxmlformats.org/presentationml/2006/ole">
            <mc:AlternateContent xmlns:mc="http://schemas.openxmlformats.org/markup-compatibility/2006">
              <mc:Choice xmlns:v="urn:schemas-microsoft-com:vml" Requires="v">
                <p:oleObj spid="_x0000_s29715" name="Equation" r:id="rId13" imgW="215640" imgH="393480" progId="Equation.3">
                  <p:embed/>
                </p:oleObj>
              </mc:Choice>
              <mc:Fallback>
                <p:oleObj name="Equation" r:id="rId13" imgW="215640" imgH="39348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7950" y="5929330"/>
                        <a:ext cx="287338" cy="523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14290"/>
            <a:ext cx="7862150" cy="6034110"/>
          </a:xfrm>
        </p:spPr>
        <p:txBody>
          <a:bodyPr>
            <a:normAutofit lnSpcReduction="10000"/>
          </a:bodyPr>
          <a:lstStyle/>
          <a:p>
            <a:pPr algn="just">
              <a:buNone/>
            </a:pPr>
            <a:r>
              <a:rPr lang="id-ID" dirty="0"/>
              <a:t>Fungsi denstias peluang seperti ini disebut distribusi-distribusi turunan (derived distributions). Suatu fungsi densitas peluang tertentu mungkin menyatakan fungsi densitas peluang populasi dalam suatu aplikasi,  tetapi menjadi distribusi turunan dalam aplikasi lain. Dalam bab ini kita akan mempelajari beberapa teknik untuk memperoleh fungsi distribusi turunan dari suatu fungsi peubah acak antara lain: teknik fungsi distribusi kumulatif, metode transformasi, formula konvolusi, dan metode fungsi pembangkit momen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Teknik Fungsi Distribusi Kumulatif</a:t>
            </a:r>
          </a:p>
        </p:txBody>
      </p:sp>
      <p:sp>
        <p:nvSpPr>
          <p:cNvPr id="3" name="Content Placeholder 2"/>
          <p:cNvSpPr>
            <a:spLocks noGrp="1"/>
          </p:cNvSpPr>
          <p:nvPr>
            <p:ph idx="1"/>
          </p:nvPr>
        </p:nvSpPr>
        <p:spPr/>
        <p:txBody>
          <a:bodyPr>
            <a:normAutofit/>
          </a:bodyPr>
          <a:lstStyle/>
          <a:p>
            <a:pPr algn="just">
              <a:buNone/>
            </a:pPr>
            <a:r>
              <a:rPr lang="id-ID" dirty="0"/>
              <a:t>Teknik fungsi distribusi kumulatif (cumu</a:t>
            </a:r>
            <a:r>
              <a:rPr lang="en-US" dirty="0"/>
              <a:t>-</a:t>
            </a:r>
            <a:r>
              <a:rPr lang="id-ID" dirty="0"/>
              <a:t>lative distribution function, disingkat CDF) merupakan metode umum yang mengekspresikan peubah acak ”baru” dengan istilah peubah acak ”lama”. Misal peubah acak X memiliki fungsi distribusi kumulatif F</a:t>
            </a:r>
            <a:r>
              <a:rPr lang="id-ID" baseline="-25000" dirty="0"/>
              <a:t>X</a:t>
            </a:r>
            <a:r>
              <a:rPr lang="id-ID" dirty="0"/>
              <a:t>(x) dan beberapa fungsi Y yang menjadi daya tarik, katakanlah Y = u(X).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2214578"/>
          </a:xfrm>
        </p:spPr>
        <p:txBody>
          <a:bodyPr/>
          <a:lstStyle/>
          <a:p>
            <a:pPr>
              <a:buNone/>
            </a:pPr>
            <a:r>
              <a:rPr lang="id-ID" dirty="0"/>
              <a:t>Ide dari teknik fungsi distribusi kumulatif adalah mengekspresikan fungsi distribusi kumulatif dari Y dalam bentuk (terms) distribusi X.</a:t>
            </a:r>
          </a:p>
        </p:txBody>
      </p:sp>
      <p:pic>
        <p:nvPicPr>
          <p:cNvPr id="33794" name="Picture 2"/>
          <p:cNvPicPr>
            <a:picLocks noChangeAspect="1" noChangeArrowheads="1"/>
          </p:cNvPicPr>
          <p:nvPr/>
        </p:nvPicPr>
        <p:blipFill>
          <a:blip r:embed="rId2"/>
          <a:srcRect/>
          <a:stretch>
            <a:fillRect/>
          </a:stretch>
        </p:blipFill>
        <p:spPr bwMode="auto">
          <a:xfrm>
            <a:off x="1027661" y="2500306"/>
            <a:ext cx="8050010" cy="307183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642911" y="214290"/>
            <a:ext cx="8180444" cy="448198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357166"/>
            <a:ext cx="7790712" cy="5891234"/>
          </a:xfrm>
        </p:spPr>
        <p:txBody>
          <a:bodyPr/>
          <a:lstStyle/>
          <a:p>
            <a:pPr>
              <a:buNone/>
            </a:pPr>
            <a:r>
              <a:rPr lang="id-ID" dirty="0"/>
              <a:t>Ringkas:</a:t>
            </a:r>
          </a:p>
          <a:p>
            <a:r>
              <a:rPr lang="id-ID" dirty="0"/>
              <a:t>Jika X peubah acak kontinu dengan fungsi densitas peluang f</a:t>
            </a:r>
            <a:r>
              <a:rPr lang="id-ID" baseline="-25000" dirty="0"/>
              <a:t>X</a:t>
            </a:r>
            <a:r>
              <a:rPr lang="id-ID" dirty="0"/>
              <a:t>(x), maka Y=u(X) juga merupakan peubah acak kontinu.  Fungsi densitas peluang peubah acak Y {f</a:t>
            </a:r>
            <a:r>
              <a:rPr lang="id-ID" baseline="-25000" dirty="0"/>
              <a:t>Y</a:t>
            </a:r>
            <a:r>
              <a:rPr lang="id-ID" dirty="0"/>
              <a:t>(y)} dapat ditentukan dengan :</a:t>
            </a:r>
          </a:p>
          <a:p>
            <a:pPr marL="653796" indent="-571500">
              <a:buAutoNum type="romanLcParenBoth"/>
            </a:pPr>
            <a:r>
              <a:rPr lang="id-ID" dirty="0"/>
              <a:t>Tentukan fungsi distribusi/cdf peubah acak Y {F</a:t>
            </a:r>
            <a:r>
              <a:rPr lang="id-ID" baseline="-25000" dirty="0"/>
              <a:t>Y</a:t>
            </a:r>
            <a:r>
              <a:rPr lang="id-ID" dirty="0"/>
              <a:t>(y)=P(Y </a:t>
            </a:r>
            <a:r>
              <a:rPr lang="id-ID" dirty="0">
                <a:sym typeface="Symbol"/>
              </a:rPr>
              <a:t> y</a:t>
            </a:r>
            <a:r>
              <a:rPr lang="en-US" dirty="0">
                <a:sym typeface="Symbol"/>
              </a:rPr>
              <a:t>)</a:t>
            </a:r>
            <a:r>
              <a:rPr lang="id-ID" dirty="0"/>
              <a:t>}</a:t>
            </a:r>
          </a:p>
          <a:p>
            <a:pPr marL="653796" indent="-571500">
              <a:buAutoNum type="romanLcParenBoth"/>
            </a:pPr>
            <a:r>
              <a:rPr lang="id-ID" dirty="0"/>
              <a:t>Tentukan turunan pertama F</a:t>
            </a:r>
            <a:r>
              <a:rPr lang="id-ID" baseline="-25000" dirty="0"/>
              <a:t>Y</a:t>
            </a:r>
            <a:r>
              <a:rPr lang="id-ID" dirty="0"/>
              <a:t>(y) terhadap</a:t>
            </a:r>
            <a:r>
              <a:rPr lang="en-US" dirty="0"/>
              <a:t> y  {</a:t>
            </a:r>
            <a:r>
              <a:rPr lang="id-ID" dirty="0"/>
              <a:t>F</a:t>
            </a:r>
            <a:r>
              <a:rPr lang="en-US" dirty="0">
                <a:sym typeface="Symbol"/>
              </a:rPr>
              <a:t></a:t>
            </a:r>
            <a:r>
              <a:rPr lang="id-ID" baseline="-25000" dirty="0"/>
              <a:t>Y</a:t>
            </a:r>
            <a:r>
              <a:rPr lang="id-ID" dirty="0"/>
              <a:t>(y) </a:t>
            </a:r>
            <a:r>
              <a:rPr lang="en-US" dirty="0"/>
              <a:t>= f</a:t>
            </a:r>
            <a:r>
              <a:rPr lang="id-ID" baseline="-25000" dirty="0"/>
              <a:t>Y</a:t>
            </a:r>
            <a:r>
              <a:rPr lang="id-ID" dirty="0"/>
              <a:t>(y)</a:t>
            </a:r>
            <a:r>
              <a:rPr lang="en-US" dirty="0"/>
              <a:t>}</a:t>
            </a:r>
          </a:p>
          <a:p>
            <a:pPr marL="653796" indent="-571500">
              <a:buAutoNum type="romanLcParenBoth"/>
            </a:pPr>
            <a:r>
              <a:rPr lang="id-ID" dirty="0"/>
              <a:t>Tentukan daerah hasil Y=u(X)</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1683</TotalTime>
  <Words>899</Words>
  <Application>Microsoft Office PowerPoint</Application>
  <PresentationFormat>Tampilan Layar (4:3)</PresentationFormat>
  <Paragraphs>106</Paragraphs>
  <Slides>47</Slides>
  <Notes>0</Notes>
  <HiddenSlides>0</HiddenSlides>
  <MMClips>0</MMClips>
  <ScaleCrop>false</ScaleCrop>
  <HeadingPairs>
    <vt:vector size="8" baseType="variant">
      <vt:variant>
        <vt:lpstr>Font Dipakai</vt:lpstr>
      </vt:variant>
      <vt:variant>
        <vt:i4>4</vt:i4>
      </vt:variant>
      <vt:variant>
        <vt:lpstr>Tema</vt:lpstr>
      </vt:variant>
      <vt:variant>
        <vt:i4>1</vt:i4>
      </vt:variant>
      <vt:variant>
        <vt:lpstr>Server OLE Tertanam</vt:lpstr>
      </vt:variant>
      <vt:variant>
        <vt:i4>1</vt:i4>
      </vt:variant>
      <vt:variant>
        <vt:lpstr>Judul Slide</vt:lpstr>
      </vt:variant>
      <vt:variant>
        <vt:i4>47</vt:i4>
      </vt:variant>
    </vt:vector>
  </HeadingPairs>
  <TitlesOfParts>
    <vt:vector size="53" baseType="lpstr">
      <vt:lpstr>Gill Sans MT</vt:lpstr>
      <vt:lpstr>Times New Roman</vt:lpstr>
      <vt:lpstr>Verdana</vt:lpstr>
      <vt:lpstr>Wingdings 2</vt:lpstr>
      <vt:lpstr>Solstice</vt:lpstr>
      <vt:lpstr>Equation</vt:lpstr>
      <vt:lpstr>FUNGSI-FUNGSI PEUBAH ACAK</vt:lpstr>
      <vt:lpstr>Presentasi PowerPoint</vt:lpstr>
      <vt:lpstr>Presentasi PowerPoint</vt:lpstr>
      <vt:lpstr>Presentasi PowerPoint</vt:lpstr>
      <vt:lpstr>Presentasi PowerPoint</vt:lpstr>
      <vt:lpstr>Teknik Fungsi Distribusi Kumulatif</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Metode Fungsi Pembangkit Momen</vt:lpstr>
      <vt:lpstr>Teorema 5.8</vt:lpstr>
      <vt:lpstr>Presentasi PowerPoint</vt:lpstr>
      <vt:lpstr>Presentasi PowerPoint</vt:lpstr>
      <vt:lpstr>Contoh 1</vt:lpstr>
      <vt:lpstr>Presentasi PowerPoint</vt:lpstr>
      <vt:lpstr>Contoh 2</vt:lpstr>
      <vt:lpstr>Presentasi PowerPoint</vt:lpstr>
      <vt:lpstr>Contoh 3</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142</cp:revision>
  <dcterms:created xsi:type="dcterms:W3CDTF">2013-04-27T17:42:28Z</dcterms:created>
  <dcterms:modified xsi:type="dcterms:W3CDTF">2020-04-08T18:52:37Z</dcterms:modified>
</cp:coreProperties>
</file>