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2"/>
  </p:notesMasterIdLst>
  <p:sldIdLst>
    <p:sldId id="256" r:id="rId3"/>
    <p:sldId id="265" r:id="rId4"/>
    <p:sldId id="267" r:id="rId5"/>
    <p:sldId id="264" r:id="rId6"/>
    <p:sldId id="270" r:id="rId7"/>
    <p:sldId id="284" r:id="rId8"/>
    <p:sldId id="257" r:id="rId9"/>
    <p:sldId id="271" r:id="rId10"/>
    <p:sldId id="272" r:id="rId11"/>
    <p:sldId id="274" r:id="rId12"/>
    <p:sldId id="275" r:id="rId13"/>
    <p:sldId id="278" r:id="rId14"/>
    <p:sldId id="276" r:id="rId15"/>
    <p:sldId id="277" r:id="rId16"/>
    <p:sldId id="279" r:id="rId17"/>
    <p:sldId id="280" r:id="rId18"/>
    <p:sldId id="281" r:id="rId19"/>
    <p:sldId id="282" r:id="rId20"/>
    <p:sldId id="285" r:id="rId21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04" y="-3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DCE13-36FC-40BC-A03D-FAF7F8A0E0A8}" type="datetimeFigureOut">
              <a:rPr lang="id-ID" smtClean="0"/>
              <a:t>21/04/2021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6836AB-7A20-4AEF-A344-FC5E62A2963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4769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059582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736253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85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27877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59489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2080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239542"/>
            <a:ext cx="9144000" cy="3348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4098" name="Picture 2" descr="D:\KBM-정애\014-Fullppt\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6568" y="1419622"/>
            <a:ext cx="5760640" cy="292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070504" y="1806558"/>
            <a:ext cx="2701398" cy="19894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9015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  <p:sldLayoutId id="2147483674" r:id="rId5"/>
    <p:sldLayoutId id="2147483676" r:id="rId6"/>
    <p:sldLayoutId id="2147483677" r:id="rId7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0072" y="0"/>
            <a:ext cx="3923928" cy="5143500"/>
          </a:xfrm>
          <a:prstGeom prst="rect">
            <a:avLst/>
          </a:prstGeom>
          <a:noFill/>
          <a:ln>
            <a:noFill/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26" name="Picture 2" descr="D:\File Agus\VIDEO\Accurate\accurate-online-lit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7" b="97089" l="3301" r="97767">
                        <a14:foregroundMark x1="16311" y1="21980" x2="59417" y2="35226"/>
                        <a14:foregroundMark x1="59126" y1="9898" x2="17573" y2="20815"/>
                        <a14:foregroundMark x1="28932" y1="39156" x2="42039" y2="56186"/>
                        <a14:foregroundMark x1="66893" y1="35080" x2="81942" y2="38719"/>
                        <a14:foregroundMark x1="64660" y1="34789" x2="67961" y2="35662"/>
                        <a14:foregroundMark x1="83301" y1="39447" x2="87961" y2="40611"/>
                        <a14:foregroundMark x1="87670" y1="40611" x2="89806" y2="69869"/>
                        <a14:foregroundMark x1="90291" y1="69869" x2="61165" y2="72635"/>
                        <a14:foregroundMark x1="33689" y1="73362" x2="34175" y2="74090"/>
                        <a14:foregroundMark x1="58544" y1="21106" x2="61262" y2="57496"/>
                      </a14:backgroundRemoval>
                    </a14:imgEffect>
                    <a14:imgEffect>
                      <a14:sharpenSoften amount="8000"/>
                    </a14:imgEffect>
                    <a14:imgEffect>
                      <a14:brightnessContrast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1105942"/>
            <a:ext cx="6144735" cy="409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5289038" y="477128"/>
            <a:ext cx="403549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1">
              <a:buClrTx/>
              <a:buFontTx/>
              <a:buNone/>
            </a:pPr>
            <a:r>
              <a:rPr lang="id-ID" altLang="ko-KR" sz="4800" b="1" kern="1200" dirty="0" smtClean="0">
                <a:solidFill>
                  <a:prstClr val="white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Praktika Akuntansi</a:t>
            </a:r>
            <a:endParaRPr lang="en-US" altLang="ko-KR" sz="4800" b="1" kern="1200" dirty="0" smtClean="0">
              <a:solidFill>
                <a:prstClr val="white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52120" y="370082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200" b="1" dirty="0" smtClean="0">
                <a:solidFill>
                  <a:schemeClr val="bg1"/>
                </a:solidFill>
                <a:latin typeface="Candara" pitchFamily="34" charset="0"/>
              </a:rPr>
              <a:t>agus.maulana@upnvj.ac.id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9" t="29023" r="21713" b="29374"/>
          <a:stretch/>
        </p:blipFill>
        <p:spPr bwMode="auto">
          <a:xfrm>
            <a:off x="5368470" y="3815192"/>
            <a:ext cx="283649" cy="208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D:\File Agus\VIDEO\Tutorial Mendeley\logo youtub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74" b="90000" l="0" r="100000">
                        <a14:foregroundMark x1="47609" y1="47826" x2="54022" y2="50543"/>
                        <a14:foregroundMark x1="40217" y1="35326" x2="49022" y2="530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369" y="4060862"/>
            <a:ext cx="306751" cy="30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652120" y="4031216"/>
            <a:ext cx="1745991" cy="3407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200" b="1" dirty="0" smtClean="0">
                <a:solidFill>
                  <a:schemeClr val="bg1"/>
                </a:solidFill>
                <a:latin typeface="Candara" pitchFamily="34" charset="0"/>
              </a:rPr>
              <a:t>Studi Akuntansi Syariah</a:t>
            </a:r>
            <a:endParaRPr lang="id-ID" sz="12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20072" y="4443958"/>
            <a:ext cx="4032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altLang="ko-KR" sz="1200" b="1" kern="1200" dirty="0" smtClean="0">
                <a:solidFill>
                  <a:schemeClr val="accent6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Program Studi Akuntansi</a:t>
            </a:r>
          </a:p>
          <a:p>
            <a:r>
              <a:rPr lang="id-ID" altLang="ko-KR" sz="1200" b="1" kern="1200" dirty="0" smtClean="0">
                <a:solidFill>
                  <a:schemeClr val="accent6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Universitas Pembangunan Nasional Veteran Jakarta</a:t>
            </a:r>
            <a:endParaRPr lang="id-ID" sz="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483768" y="656565"/>
            <a:ext cx="66602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2400" b="1" dirty="0" smtClean="0">
                <a:solidFill>
                  <a:srgbClr val="FFC000"/>
                </a:solidFill>
              </a:rPr>
              <a:t>Persediaan</a:t>
            </a:r>
            <a:endParaRPr lang="id-ID" sz="24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id-ID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id-ID" dirty="0" smtClean="0">
                <a:solidFill>
                  <a:schemeClr val="bg1"/>
                </a:solidFill>
              </a:rPr>
              <a:t>Tersedia pengaturan berbagai jenis persediaan (persediaan, non-persediaan, jasa, group)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id-ID" dirty="0" smtClean="0">
                <a:solidFill>
                  <a:schemeClr val="bg1"/>
                </a:solidFill>
              </a:rPr>
              <a:t>Metode perhitungan FIFO dan Average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id-ID" dirty="0" smtClean="0">
                <a:solidFill>
                  <a:schemeClr val="bg1"/>
                </a:solidFill>
              </a:rPr>
              <a:t>Multi price level, multi unit, dan multi warehouse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id-ID" dirty="0" smtClean="0">
                <a:solidFill>
                  <a:schemeClr val="bg1"/>
                </a:solidFill>
              </a:rPr>
              <a:t>Mendukung </a:t>
            </a:r>
            <a:r>
              <a:rPr lang="id-ID" i="1" dirty="0" smtClean="0">
                <a:solidFill>
                  <a:schemeClr val="bg1"/>
                </a:solidFill>
              </a:rPr>
              <a:t>stock taking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r="61740"/>
          <a:stretch/>
        </p:blipFill>
        <p:spPr>
          <a:xfrm>
            <a:off x="146867" y="1419622"/>
            <a:ext cx="2192885" cy="238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0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483768" y="867073"/>
            <a:ext cx="612068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2000" b="1" dirty="0" smtClean="0">
                <a:solidFill>
                  <a:srgbClr val="FFC000"/>
                </a:solidFill>
              </a:rPr>
              <a:t>JOB </a:t>
            </a:r>
            <a:r>
              <a:rPr lang="id-ID" sz="2000" b="1" dirty="0" smtClean="0">
                <a:solidFill>
                  <a:schemeClr val="bg1"/>
                </a:solidFill>
              </a:rPr>
              <a:t>COSTING</a:t>
            </a:r>
          </a:p>
          <a:p>
            <a:pPr>
              <a:lnSpc>
                <a:spcPct val="150000"/>
              </a:lnSpc>
            </a:pPr>
            <a:endParaRPr lang="id-ID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id-ID" dirty="0" smtClean="0">
                <a:solidFill>
                  <a:schemeClr val="bg1"/>
                </a:solidFill>
              </a:rPr>
              <a:t>Dapat menghitung HPP untuk barang jadi dari bahan baku + biaya produksi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id-ID" dirty="0" smtClean="0">
                <a:solidFill>
                  <a:schemeClr val="bg1"/>
                </a:solidFill>
              </a:rPr>
              <a:t>Dapat menghitung HPP untuk barang yang didapat </a:t>
            </a:r>
          </a:p>
          <a:p>
            <a:pPr>
              <a:lnSpc>
                <a:spcPct val="150000"/>
              </a:lnSpc>
            </a:pPr>
            <a:r>
              <a:rPr lang="id-ID" dirty="0" smtClean="0">
                <a:solidFill>
                  <a:schemeClr val="bg1"/>
                </a:solidFill>
              </a:rPr>
              <a:t>    dari turunan barang lainnya</a:t>
            </a:r>
          </a:p>
          <a:p>
            <a:pPr>
              <a:lnSpc>
                <a:spcPct val="150000"/>
              </a:lnSpc>
            </a:pPr>
            <a:endParaRPr lang="id-ID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id-ID" b="1" i="1" dirty="0" smtClean="0">
                <a:solidFill>
                  <a:srgbClr val="FFC000"/>
                </a:solidFill>
              </a:rPr>
              <a:t>    contoh:</a:t>
            </a:r>
            <a:r>
              <a:rPr lang="id-ID" i="1" dirty="0" smtClean="0">
                <a:solidFill>
                  <a:schemeClr val="bg1"/>
                </a:solidFill>
              </a:rPr>
              <a:t> 1 drum minyak goreng diubah menjadi </a:t>
            </a:r>
          </a:p>
          <a:p>
            <a:pPr>
              <a:lnSpc>
                <a:spcPct val="150000"/>
              </a:lnSpc>
            </a:pPr>
            <a:r>
              <a:rPr lang="id-ID" i="1" dirty="0">
                <a:solidFill>
                  <a:schemeClr val="bg1"/>
                </a:solidFill>
              </a:rPr>
              <a:t>	</a:t>
            </a:r>
            <a:r>
              <a:rPr lang="id-ID" i="1" dirty="0" smtClean="0">
                <a:solidFill>
                  <a:schemeClr val="bg1"/>
                </a:solidFill>
              </a:rPr>
              <a:t>    beberapa ukuran 5 kg, 1 liter, atau botolan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r="62416"/>
          <a:stretch/>
        </p:blipFill>
        <p:spPr>
          <a:xfrm>
            <a:off x="167358" y="1925677"/>
            <a:ext cx="2154113" cy="237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16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483768" y="477416"/>
            <a:ext cx="6120680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2000" b="1" dirty="0" smtClean="0">
                <a:solidFill>
                  <a:srgbClr val="FFC000"/>
                </a:solidFill>
              </a:rPr>
              <a:t>KAS &amp; </a:t>
            </a:r>
            <a:r>
              <a:rPr lang="id-ID" sz="2000" b="1" dirty="0" smtClean="0">
                <a:solidFill>
                  <a:schemeClr val="bg1"/>
                </a:solidFill>
              </a:rPr>
              <a:t>BANK</a:t>
            </a:r>
          </a:p>
          <a:p>
            <a:pPr>
              <a:lnSpc>
                <a:spcPct val="150000"/>
              </a:lnSpc>
            </a:pPr>
            <a:endParaRPr lang="id-ID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id-ID" dirty="0" smtClean="0">
                <a:solidFill>
                  <a:schemeClr val="bg1"/>
                </a:solidFill>
              </a:rPr>
              <a:t>Dapat mengimpor rekening koran untuk memudahkan melakukan rekonsiliasi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id-ID" dirty="0" smtClean="0">
                <a:solidFill>
                  <a:schemeClr val="bg1"/>
                </a:solidFill>
              </a:rPr>
              <a:t>Terhubung dengan Smartlink e-Bangking untuk dapat mengimpor rekening korang secara langsung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id-ID" dirty="0" smtClean="0">
                <a:solidFill>
                  <a:schemeClr val="bg1"/>
                </a:solidFill>
              </a:rPr>
              <a:t>Mencatat transaksi kas dalam berbagai macam mata uang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r="61918"/>
          <a:stretch/>
        </p:blipFill>
        <p:spPr>
          <a:xfrm>
            <a:off x="179512" y="1534021"/>
            <a:ext cx="2182688" cy="229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17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483768" y="987574"/>
            <a:ext cx="612068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2000" b="1" dirty="0" smtClean="0">
                <a:solidFill>
                  <a:srgbClr val="FFC000"/>
                </a:solidFill>
              </a:rPr>
              <a:t>COST &amp; </a:t>
            </a:r>
            <a:r>
              <a:rPr lang="id-ID" sz="2000" b="1" dirty="0" smtClean="0">
                <a:solidFill>
                  <a:schemeClr val="bg1"/>
                </a:solidFill>
              </a:rPr>
              <a:t>PROFIT CENTRE</a:t>
            </a:r>
          </a:p>
          <a:p>
            <a:pPr>
              <a:lnSpc>
                <a:spcPct val="150000"/>
              </a:lnSpc>
            </a:pPr>
            <a:endParaRPr lang="id-ID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id-ID" dirty="0" smtClean="0">
                <a:solidFill>
                  <a:schemeClr val="bg1"/>
                </a:solidFill>
              </a:rPr>
              <a:t>Mengkategorikan biaya/keuntungan berdasarkan</a:t>
            </a:r>
          </a:p>
          <a:p>
            <a:pPr>
              <a:lnSpc>
                <a:spcPct val="150000"/>
              </a:lnSpc>
            </a:pPr>
            <a:r>
              <a:rPr lang="id-ID" dirty="0">
                <a:solidFill>
                  <a:schemeClr val="bg1"/>
                </a:solidFill>
              </a:rPr>
              <a:t> </a:t>
            </a:r>
            <a:r>
              <a:rPr lang="id-ID" dirty="0" smtClean="0">
                <a:solidFill>
                  <a:schemeClr val="bg1"/>
                </a:solidFill>
              </a:rPr>
              <a:t>   cabang/departemen/proyek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id-ID" dirty="0" smtClean="0">
                <a:solidFill>
                  <a:schemeClr val="bg1"/>
                </a:solidFill>
              </a:rPr>
              <a:t>Membuat laporan laba rugi per cabang/departemen/proyek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r="62084"/>
          <a:stretch/>
        </p:blipFill>
        <p:spPr>
          <a:xfrm>
            <a:off x="179512" y="1491630"/>
            <a:ext cx="2173163" cy="236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79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483768" y="699542"/>
            <a:ext cx="612068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2000" b="1" dirty="0" smtClean="0">
                <a:solidFill>
                  <a:srgbClr val="FFC000"/>
                </a:solidFill>
              </a:rPr>
              <a:t>ASET </a:t>
            </a:r>
            <a:r>
              <a:rPr lang="id-ID" sz="2000" b="1" dirty="0" smtClean="0">
                <a:solidFill>
                  <a:schemeClr val="bg1"/>
                </a:solidFill>
              </a:rPr>
              <a:t>TETAP</a:t>
            </a:r>
          </a:p>
          <a:p>
            <a:pPr>
              <a:lnSpc>
                <a:spcPct val="150000"/>
              </a:lnSpc>
            </a:pPr>
            <a:endParaRPr lang="id-ID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id-ID" dirty="0" smtClean="0">
                <a:solidFill>
                  <a:schemeClr val="bg1"/>
                </a:solidFill>
              </a:rPr>
              <a:t>Perhitungan biaya depresiasi bulanan otomatis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id-ID" dirty="0">
                <a:solidFill>
                  <a:schemeClr val="bg1"/>
                </a:solidFill>
              </a:rPr>
              <a:t>Dapat langsung mencatat revaluasi </a:t>
            </a:r>
            <a:r>
              <a:rPr lang="id-ID" dirty="0" smtClean="0">
                <a:solidFill>
                  <a:schemeClr val="bg1"/>
                </a:solidFill>
              </a:rPr>
              <a:t>atau penghentian Aset Tetap</a:t>
            </a:r>
            <a:endParaRPr lang="id-ID" dirty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id-ID" dirty="0">
                <a:solidFill>
                  <a:schemeClr val="bg1"/>
                </a:solidFill>
              </a:rPr>
              <a:t>Dapat </a:t>
            </a:r>
            <a:r>
              <a:rPr lang="id-ID" dirty="0" smtClean="0">
                <a:solidFill>
                  <a:schemeClr val="bg1"/>
                </a:solidFill>
              </a:rPr>
              <a:t>memantau keberadaan lokasi aset</a:t>
            </a:r>
            <a:endParaRPr lang="id-ID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r="61160"/>
          <a:stretch/>
        </p:blipFill>
        <p:spPr>
          <a:xfrm>
            <a:off x="107504" y="1388745"/>
            <a:ext cx="2226121" cy="236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81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483768" y="627534"/>
            <a:ext cx="6120680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2400" b="1" dirty="0" smtClean="0">
                <a:solidFill>
                  <a:srgbClr val="FFC000"/>
                </a:solidFill>
              </a:rPr>
              <a:t>LAPORAN  </a:t>
            </a:r>
            <a:r>
              <a:rPr lang="id-ID" sz="2400" b="1" dirty="0" smtClean="0">
                <a:solidFill>
                  <a:schemeClr val="bg1"/>
                </a:solidFill>
              </a:rPr>
              <a:t>KEUANGAN</a:t>
            </a:r>
          </a:p>
          <a:p>
            <a:pPr>
              <a:lnSpc>
                <a:spcPct val="150000"/>
              </a:lnSpc>
            </a:pPr>
            <a:endParaRPr lang="id-ID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id-ID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id-ID" dirty="0" smtClean="0">
                <a:solidFill>
                  <a:schemeClr val="bg1"/>
                </a:solidFill>
              </a:rPr>
              <a:t>Menghasilkan 200 + jenis laporan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id-ID" dirty="0" smtClean="0">
                <a:solidFill>
                  <a:schemeClr val="bg1"/>
                </a:solidFill>
              </a:rPr>
              <a:t>Laba/rugi, Neraca, Arus Kas, Rasio Keuangan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id-ID" dirty="0" smtClean="0">
                <a:solidFill>
                  <a:schemeClr val="bg1"/>
                </a:solidFill>
              </a:rPr>
              <a:t>Hutang, Piutang, Penjualan, Pajak, dll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r="61991"/>
          <a:stretch/>
        </p:blipFill>
        <p:spPr>
          <a:xfrm>
            <a:off x="107504" y="1491630"/>
            <a:ext cx="2178496" cy="232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1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483768" y="313075"/>
            <a:ext cx="612068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2400" b="1" dirty="0" smtClean="0">
                <a:solidFill>
                  <a:srgbClr val="FFC000"/>
                </a:solidFill>
              </a:rPr>
              <a:t>PERPAJAKAN</a:t>
            </a:r>
            <a:endParaRPr lang="id-ID" sz="24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id-ID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id-ID" dirty="0" smtClean="0">
                <a:solidFill>
                  <a:schemeClr val="bg1"/>
                </a:solidFill>
              </a:rPr>
              <a:t>Ekspor transaksi langsung ke e-Faktur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id-ID" dirty="0" smtClean="0">
                <a:solidFill>
                  <a:schemeClr val="bg1"/>
                </a:solidFill>
              </a:rPr>
              <a:t>Impor faktur dari e-Faktur dan mengirimnya melalui </a:t>
            </a:r>
          </a:p>
          <a:p>
            <a:pPr>
              <a:lnSpc>
                <a:spcPct val="150000"/>
              </a:lnSpc>
            </a:pPr>
            <a:r>
              <a:rPr lang="id-ID" dirty="0">
                <a:solidFill>
                  <a:schemeClr val="bg1"/>
                </a:solidFill>
              </a:rPr>
              <a:t> </a:t>
            </a:r>
            <a:r>
              <a:rPr lang="id-ID" dirty="0" smtClean="0">
                <a:solidFill>
                  <a:schemeClr val="bg1"/>
                </a:solidFill>
              </a:rPr>
              <a:t>  email yang terintegrasi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id-ID" dirty="0" smtClean="0">
                <a:solidFill>
                  <a:schemeClr val="bg1"/>
                </a:solidFill>
              </a:rPr>
              <a:t>Membantu perhitungan PPN, PPh 21, PPh 23, </a:t>
            </a:r>
          </a:p>
          <a:p>
            <a:pPr>
              <a:lnSpc>
                <a:spcPct val="150000"/>
              </a:lnSpc>
            </a:pPr>
            <a:r>
              <a:rPr lang="id-ID" dirty="0">
                <a:solidFill>
                  <a:schemeClr val="bg1"/>
                </a:solidFill>
              </a:rPr>
              <a:t> </a:t>
            </a:r>
            <a:r>
              <a:rPr lang="id-ID" dirty="0" smtClean="0">
                <a:solidFill>
                  <a:schemeClr val="bg1"/>
                </a:solidFill>
              </a:rPr>
              <a:t>   PPh 4 (2), PPh 15, dan e-Faktur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id-ID" dirty="0" smtClean="0">
                <a:solidFill>
                  <a:schemeClr val="bg1"/>
                </a:solidFill>
              </a:rPr>
              <a:t>Mendukung e-Filling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r="61751"/>
          <a:stretch/>
        </p:blipFill>
        <p:spPr>
          <a:xfrm>
            <a:off x="155551" y="1312148"/>
            <a:ext cx="2192213" cy="241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61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 rotWithShape="1">
          <a:blip r:embed="rId2"/>
          <a:srcRect l="6958" t="7532" r="61301" b="10190"/>
          <a:stretch/>
        </p:blipFill>
        <p:spPr>
          <a:xfrm>
            <a:off x="2483768" y="1275607"/>
            <a:ext cx="2160240" cy="237247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 rotWithShape="1">
          <a:blip r:embed="rId2"/>
          <a:srcRect l="53845" t="10268" r="14580" b="7849"/>
          <a:stretch/>
        </p:blipFill>
        <p:spPr>
          <a:xfrm>
            <a:off x="5341192" y="1275607"/>
            <a:ext cx="2183135" cy="23724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83768" y="313075"/>
            <a:ext cx="6120680" cy="574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2400" b="1" dirty="0" smtClean="0">
                <a:solidFill>
                  <a:srgbClr val="C00000"/>
                </a:solidFill>
              </a:rPr>
              <a:t>Harga</a:t>
            </a:r>
            <a:endParaRPr lang="id-ID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61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0072" y="0"/>
            <a:ext cx="3923928" cy="5143500"/>
          </a:xfrm>
          <a:prstGeom prst="rect">
            <a:avLst/>
          </a:prstGeom>
          <a:noFill/>
          <a:ln>
            <a:noFill/>
          </a:ln>
          <a:effectLst>
            <a:outerShdw dist="508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26" name="Picture 2" descr="D:\File Agus\VIDEO\Accurate\accurate-online-lit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7" b="97089" l="3301" r="97767">
                        <a14:foregroundMark x1="16311" y1="21980" x2="59417" y2="35226"/>
                        <a14:foregroundMark x1="59126" y1="9898" x2="17573" y2="20815"/>
                        <a14:foregroundMark x1="28932" y1="39156" x2="42039" y2="56186"/>
                        <a14:foregroundMark x1="66893" y1="35080" x2="81942" y2="38719"/>
                        <a14:foregroundMark x1="64660" y1="34789" x2="67961" y2="35662"/>
                        <a14:foregroundMark x1="83301" y1="39447" x2="87961" y2="40611"/>
                        <a14:foregroundMark x1="87670" y1="40611" x2="89806" y2="69869"/>
                        <a14:foregroundMark x1="90291" y1="69869" x2="61165" y2="72635"/>
                        <a14:foregroundMark x1="33689" y1="73362" x2="34175" y2="74090"/>
                        <a14:foregroundMark x1="58544" y1="21106" x2="61262" y2="57496"/>
                      </a14:backgroundRemoval>
                    </a14:imgEffect>
                    <a14:imgEffect>
                      <a14:sharpenSoften amount="8000"/>
                    </a14:imgEffect>
                    <a14:imgEffect>
                      <a14:brightnessContrast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1105942"/>
            <a:ext cx="6144735" cy="409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5289038" y="477128"/>
            <a:ext cx="403549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atinLnBrk="1">
              <a:buClrTx/>
              <a:buFontTx/>
              <a:buNone/>
            </a:pPr>
            <a:r>
              <a:rPr lang="id-ID" altLang="ko-KR" sz="4800" b="1" kern="1200" dirty="0" smtClean="0">
                <a:solidFill>
                  <a:prstClr val="white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Praktika Akuntansi</a:t>
            </a:r>
            <a:endParaRPr lang="en-US" altLang="ko-KR" sz="4800" b="1" kern="1200" dirty="0" smtClean="0">
              <a:solidFill>
                <a:prstClr val="white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52120" y="370082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200" b="1" dirty="0" smtClean="0">
                <a:solidFill>
                  <a:schemeClr val="bg1"/>
                </a:solidFill>
                <a:latin typeface="Candara" pitchFamily="34" charset="0"/>
              </a:rPr>
              <a:t>agus.maulana@upnvj.ac.id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9" t="29023" r="21713" b="29374"/>
          <a:stretch/>
        </p:blipFill>
        <p:spPr bwMode="auto">
          <a:xfrm>
            <a:off x="5368470" y="3815192"/>
            <a:ext cx="283649" cy="208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D:\File Agus\VIDEO\Tutorial Mendeley\logo youtub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74" b="90000" l="0" r="100000">
                        <a14:foregroundMark x1="47609" y1="47826" x2="54022" y2="50543"/>
                        <a14:foregroundMark x1="40217" y1="35326" x2="49022" y2="530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369" y="4060862"/>
            <a:ext cx="306751" cy="30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652120" y="4031216"/>
            <a:ext cx="1745991" cy="3407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200" b="1" dirty="0" smtClean="0">
                <a:solidFill>
                  <a:schemeClr val="bg1"/>
                </a:solidFill>
                <a:latin typeface="Candara" pitchFamily="34" charset="0"/>
              </a:rPr>
              <a:t>Studi Akuntansi Syariah</a:t>
            </a:r>
            <a:endParaRPr lang="id-ID" sz="12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20072" y="4443958"/>
            <a:ext cx="4032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altLang="ko-KR" sz="1200" b="1" kern="1200" dirty="0" smtClean="0">
                <a:solidFill>
                  <a:schemeClr val="accent6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Program Studi Akuntansi</a:t>
            </a:r>
          </a:p>
          <a:p>
            <a:r>
              <a:rPr lang="id-ID" altLang="ko-KR" sz="1200" b="1" kern="1200" dirty="0" smtClean="0">
                <a:solidFill>
                  <a:schemeClr val="accent6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Universitas Pembangunan Nasional Veteran Jakarta</a:t>
            </a:r>
            <a:endParaRPr lang="id-ID" sz="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129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23528" y="1131590"/>
            <a:ext cx="691276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d-ID" altLang="ko-KR" sz="3200" b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  <a:ea typeface="맑은 고딕" pitchFamily="50" charset="-127"/>
                <a:cs typeface="Arial" pitchFamily="34" charset="0"/>
              </a:rPr>
              <a:t>MEMBUAT DATABASE ONLINE</a:t>
            </a:r>
          </a:p>
          <a:p>
            <a:endParaRPr lang="en-US" altLang="ko-KR" sz="3200" b="1" dirty="0" smtClean="0">
              <a:ln w="19050">
                <a:solidFill>
                  <a:schemeClr val="tx1"/>
                </a:solidFill>
              </a:ln>
              <a:solidFill>
                <a:srgbClr val="FFFF00"/>
              </a:solidFill>
              <a:latin typeface="Arial Black" pitchFamily="34" charset="0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2050" name="Picture 2" descr="D:\File Agus\VIDEO\Accurate\1-min-800x500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987574"/>
            <a:ext cx="7504787" cy="469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1859" y="577147"/>
            <a:ext cx="7776864" cy="6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id-ID" sz="32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CARA REGISTRASI &amp;</a:t>
            </a:r>
          </a:p>
        </p:txBody>
      </p:sp>
    </p:spTree>
    <p:extLst>
      <p:ext uri="{BB962C8B-B14F-4D97-AF65-F5344CB8AC3E}">
        <p14:creationId xmlns:p14="http://schemas.microsoft.com/office/powerpoint/2010/main" val="242085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23528" y="1131590"/>
            <a:ext cx="48600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d-ID" altLang="ko-KR" sz="3200" b="1" dirty="0" smtClean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itchFamily="34" charset="0"/>
                <a:ea typeface="맑은 고딕" pitchFamily="50" charset="-127"/>
                <a:cs typeface="Arial" pitchFamily="34" charset="0"/>
              </a:rPr>
              <a:t>ACCURATE ONLINE</a:t>
            </a:r>
          </a:p>
          <a:p>
            <a:endParaRPr lang="en-US" altLang="ko-KR" sz="3200" b="1" dirty="0" smtClean="0">
              <a:ln w="19050">
                <a:solidFill>
                  <a:schemeClr val="tx1"/>
                </a:solidFill>
              </a:ln>
              <a:solidFill>
                <a:srgbClr val="FFFF00"/>
              </a:solidFill>
              <a:latin typeface="Arial Black" pitchFamily="34" charset="0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2050" name="Picture 2" descr="D:\File Agus\VIDEO\Accurate\1-min-800x500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987574"/>
            <a:ext cx="7504787" cy="469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528" y="267494"/>
            <a:ext cx="7776864" cy="1016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id-ID" sz="28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PENGENALAN </a:t>
            </a:r>
          </a:p>
          <a:p>
            <a:pPr>
              <a:lnSpc>
                <a:spcPct val="110000"/>
              </a:lnSpc>
            </a:pPr>
            <a:r>
              <a:rPr lang="id-ID" sz="28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SOFTWARE AKUNTANSI</a:t>
            </a:r>
          </a:p>
        </p:txBody>
      </p:sp>
    </p:spTree>
    <p:extLst>
      <p:ext uri="{BB962C8B-B14F-4D97-AF65-F5344CB8AC3E}">
        <p14:creationId xmlns:p14="http://schemas.microsoft.com/office/powerpoint/2010/main" val="129379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pic>
        <p:nvPicPr>
          <p:cNvPr id="36" name="Picture 35"/>
          <p:cNvPicPr/>
          <p:nvPr/>
        </p:nvPicPr>
        <p:blipFill rotWithShape="1">
          <a:blip r:embed="rId2"/>
          <a:srcRect r="59742" b="2477"/>
          <a:stretch/>
        </p:blipFill>
        <p:spPr>
          <a:xfrm>
            <a:off x="7982" y="7647"/>
            <a:ext cx="2307405" cy="27870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6200000">
            <a:off x="1043552" y="2434740"/>
            <a:ext cx="720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Rectangle 7"/>
          <p:cNvSpPr/>
          <p:nvPr/>
        </p:nvSpPr>
        <p:spPr>
          <a:xfrm rot="16200000">
            <a:off x="3153889" y="2434741"/>
            <a:ext cx="720000" cy="72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 rot="16200000">
            <a:off x="5264224" y="2434740"/>
            <a:ext cx="720000" cy="72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Rectangle 9"/>
          <p:cNvSpPr/>
          <p:nvPr/>
        </p:nvSpPr>
        <p:spPr>
          <a:xfrm rot="16200000">
            <a:off x="7374561" y="2434741"/>
            <a:ext cx="720000" cy="72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Rectangle 11"/>
          <p:cNvSpPr/>
          <p:nvPr/>
        </p:nvSpPr>
        <p:spPr>
          <a:xfrm>
            <a:off x="539552" y="4502112"/>
            <a:ext cx="1728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Rectangle 12"/>
          <p:cNvSpPr/>
          <p:nvPr/>
        </p:nvSpPr>
        <p:spPr>
          <a:xfrm>
            <a:off x="2649888" y="4502112"/>
            <a:ext cx="1728000" cy="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Rectangle 13"/>
          <p:cNvSpPr/>
          <p:nvPr/>
        </p:nvSpPr>
        <p:spPr>
          <a:xfrm>
            <a:off x="4760224" y="4502112"/>
            <a:ext cx="1728000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Rectangle 14"/>
          <p:cNvSpPr/>
          <p:nvPr/>
        </p:nvSpPr>
        <p:spPr>
          <a:xfrm>
            <a:off x="6870561" y="4502112"/>
            <a:ext cx="172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323528" y="3308422"/>
            <a:ext cx="2072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Software akuntansi buatan Indonesia yang sudah banyak digunakan di perusahaan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20998" y="3308422"/>
            <a:ext cx="19857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d-ID" altLang="ko-KR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id-ID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Pengguna Accurate Desktop</a:t>
            </a:r>
          </a:p>
          <a:p>
            <a:pPr algn="ctr"/>
            <a:endParaRPr lang="id-ID" altLang="ko-KR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id-ID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200.000   User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31334" y="3308422"/>
            <a:ext cx="19857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d-ID" altLang="ko-KR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id-ID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Pengguna Accurate Online</a:t>
            </a:r>
          </a:p>
          <a:p>
            <a:pPr algn="ctr"/>
            <a:endParaRPr lang="id-ID" altLang="ko-KR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id-ID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80.000     User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41669" y="3308422"/>
            <a:ext cx="19857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d-ID" altLang="ko-KR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id-ID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Education Partner</a:t>
            </a:r>
          </a:p>
          <a:p>
            <a:pPr algn="ctr"/>
            <a:endParaRPr lang="id-ID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id-ID" altLang="ko-KR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id-ID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300 SMK/SMU  &amp;  100 PT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rapezoid 13"/>
          <p:cNvSpPr/>
          <p:nvPr/>
        </p:nvSpPr>
        <p:spPr>
          <a:xfrm>
            <a:off x="5440906" y="2654486"/>
            <a:ext cx="366634" cy="310011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3" name="Rectangle 18"/>
          <p:cNvSpPr/>
          <p:nvPr/>
        </p:nvSpPr>
        <p:spPr>
          <a:xfrm>
            <a:off x="3315754" y="2637319"/>
            <a:ext cx="396268" cy="31484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4" name="Rounded Rectangle 25"/>
          <p:cNvSpPr/>
          <p:nvPr/>
        </p:nvSpPr>
        <p:spPr>
          <a:xfrm>
            <a:off x="7593650" y="2596606"/>
            <a:ext cx="281822" cy="396268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Teardrop 6">
            <a:extLst>
              <a:ext uri="{FF2B5EF4-FFF2-40B4-BE49-F238E27FC236}">
                <a16:creationId xmlns:a16="http://schemas.microsoft.com/office/drawing/2014/main" xmlns="" id="{17A9D2A6-FEF4-4D0E-A3E3-1B7BC2B86B37}"/>
              </a:ext>
            </a:extLst>
          </p:cNvPr>
          <p:cNvSpPr/>
          <p:nvPr/>
        </p:nvSpPr>
        <p:spPr>
          <a:xfrm rot="8100000">
            <a:off x="1223998" y="2629692"/>
            <a:ext cx="300871" cy="300870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2353759" y="771550"/>
            <a:ext cx="4392488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id-ID" smtClean="0">
                <a:solidFill>
                  <a:schemeClr val="bg1"/>
                </a:solidFill>
              </a:rPr>
              <a:t>Apa itu Accurate ?</a:t>
            </a:r>
            <a:endParaRPr lang="id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16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2722" y="2685486"/>
            <a:ext cx="1309304" cy="360000"/>
          </a:xfrm>
          <a:prstGeom prst="rect">
            <a:avLst/>
          </a:prstGeom>
          <a:solidFill>
            <a:srgbClr val="F26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390232" y="2698002"/>
            <a:ext cx="1440000" cy="36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20" y="175116"/>
            <a:ext cx="9144000" cy="884466"/>
          </a:xfrm>
          <a:prstGeom prst="rect">
            <a:avLst/>
          </a:prstGeom>
        </p:spPr>
        <p:txBody>
          <a:bodyPr/>
          <a:lstStyle/>
          <a:p>
            <a:r>
              <a:rPr lang="id-ID" altLang="ko-KR" sz="2400" dirty="0" smtClean="0"/>
              <a:t>Timeline Perkembangan Software Accurate</a:t>
            </a:r>
            <a:endParaRPr lang="ko-KR" alt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620632" y="2685486"/>
            <a:ext cx="1440000" cy="36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61357" y="2685486"/>
            <a:ext cx="1440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2082" y="2685486"/>
            <a:ext cx="144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42807" y="2685486"/>
            <a:ext cx="1440000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8" name="Round Same Side Corner Rectangle 39"/>
          <p:cNvSpPr/>
          <p:nvPr/>
        </p:nvSpPr>
        <p:spPr>
          <a:xfrm rot="18900000">
            <a:off x="7921889" y="2403801"/>
            <a:ext cx="923370" cy="923370"/>
          </a:xfrm>
          <a:custGeom>
            <a:avLst/>
            <a:gdLst/>
            <a:ahLst/>
            <a:cxnLst/>
            <a:rect l="l" t="t" r="r" b="b"/>
            <a:pathLst>
              <a:path w="923370" h="923370">
                <a:moveTo>
                  <a:pt x="870649" y="52721"/>
                </a:moveTo>
                <a:cubicBezTo>
                  <a:pt x="903223" y="85294"/>
                  <a:pt x="923370" y="130294"/>
                  <a:pt x="923370" y="180000"/>
                </a:cubicBezTo>
                <a:lnTo>
                  <a:pt x="923370" y="914399"/>
                </a:lnTo>
                <a:lnTo>
                  <a:pt x="914399" y="914399"/>
                </a:lnTo>
                <a:lnTo>
                  <a:pt x="914399" y="923370"/>
                </a:lnTo>
                <a:lnTo>
                  <a:pt x="180000" y="923370"/>
                </a:lnTo>
                <a:cubicBezTo>
                  <a:pt x="80589" y="923370"/>
                  <a:pt x="0" y="842781"/>
                  <a:pt x="0" y="743370"/>
                </a:cubicBezTo>
                <a:cubicBezTo>
                  <a:pt x="0" y="643959"/>
                  <a:pt x="80589" y="563370"/>
                  <a:pt x="179999" y="563370"/>
                </a:cubicBezTo>
                <a:lnTo>
                  <a:pt x="563370" y="563370"/>
                </a:lnTo>
                <a:lnTo>
                  <a:pt x="563370" y="180000"/>
                </a:lnTo>
                <a:cubicBezTo>
                  <a:pt x="563370" y="80589"/>
                  <a:pt x="643959" y="0"/>
                  <a:pt x="743370" y="0"/>
                </a:cubicBezTo>
                <a:cubicBezTo>
                  <a:pt x="793076" y="0"/>
                  <a:pt x="838076" y="20147"/>
                  <a:pt x="870649" y="5272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798057" y="2589599"/>
            <a:ext cx="540000" cy="540000"/>
          </a:xfrm>
          <a:prstGeom prst="ellipse">
            <a:avLst/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880632" y="2672174"/>
            <a:ext cx="360000" cy="360000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238782" y="2595298"/>
            <a:ext cx="540000" cy="540000"/>
          </a:xfrm>
          <a:prstGeom prst="ellipse">
            <a:avLst/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321357" y="2677873"/>
            <a:ext cx="360000" cy="360000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679507" y="2600997"/>
            <a:ext cx="540000" cy="540000"/>
          </a:xfrm>
          <a:prstGeom prst="ellipse">
            <a:avLst/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762082" y="2683572"/>
            <a:ext cx="360000" cy="360000"/>
          </a:xfrm>
          <a:prstGeom prst="ellipse">
            <a:avLst/>
          </a:prstGeom>
          <a:solidFill>
            <a:schemeClr val="accent3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120232" y="2606696"/>
            <a:ext cx="540000" cy="540000"/>
          </a:xfrm>
          <a:prstGeom prst="ellipse">
            <a:avLst/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202807" y="2689271"/>
            <a:ext cx="360000" cy="360000"/>
          </a:xfrm>
          <a:prstGeom prst="ellipse">
            <a:avLst/>
          </a:prstGeom>
          <a:solidFill>
            <a:schemeClr val="accent4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58057" y="2595298"/>
            <a:ext cx="540000" cy="540000"/>
          </a:xfrm>
          <a:prstGeom prst="ellipse">
            <a:avLst/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40632" y="2677873"/>
            <a:ext cx="360000" cy="360000"/>
          </a:xfrm>
          <a:prstGeom prst="ellipse">
            <a:avLst/>
          </a:prstGeom>
          <a:solidFill>
            <a:schemeClr val="accent6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9" name="직사각형 113"/>
          <p:cNvSpPr>
            <a:spLocks noChangeArrowheads="1"/>
          </p:cNvSpPr>
          <p:nvPr/>
        </p:nvSpPr>
        <p:spPr bwMode="auto">
          <a:xfrm>
            <a:off x="300182" y="2043287"/>
            <a:ext cx="6557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altLang="ko-KR" sz="1600" b="1" dirty="0" smtClean="0">
                <a:solidFill>
                  <a:schemeClr val="bg1"/>
                </a:solidFill>
                <a:cs typeface="Arial" charset="0"/>
              </a:rPr>
              <a:t>1999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27851" y="2065978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600" b="1" dirty="0" smtClean="0">
                <a:solidFill>
                  <a:schemeClr val="bg1"/>
                </a:solidFill>
                <a:cs typeface="Arial" pitchFamily="34" charset="0"/>
              </a:rPr>
              <a:t>2002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68576" y="2160133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600" b="1" dirty="0" smtClean="0">
                <a:solidFill>
                  <a:schemeClr val="bg1"/>
                </a:solidFill>
                <a:cs typeface="Arial" pitchFamily="34" charset="0"/>
              </a:rPr>
              <a:t>2005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16726" y="2168711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600" b="1" dirty="0" smtClean="0">
                <a:solidFill>
                  <a:schemeClr val="bg1"/>
                </a:solidFill>
                <a:cs typeface="Arial" pitchFamily="34" charset="0"/>
              </a:rPr>
              <a:t>2009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50026" y="2162610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600" b="1" dirty="0" smtClean="0">
                <a:solidFill>
                  <a:schemeClr val="bg1"/>
                </a:solidFill>
                <a:cs typeface="Arial" pitchFamily="34" charset="0"/>
              </a:rPr>
              <a:t>2015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9968" y="3256761"/>
            <a:ext cx="142132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d-ID" altLang="ko-KR" sz="1400" b="1" dirty="0" smtClean="0">
                <a:solidFill>
                  <a:srgbClr val="FFFF00"/>
                </a:solidFill>
                <a:cs typeface="Arial" pitchFamily="34" charset="0"/>
              </a:rPr>
              <a:t>Accurate 2000</a:t>
            </a:r>
            <a:endParaRPr lang="ko-KR" altLang="en-US" sz="1200" b="1" dirty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7521004" y="2615427"/>
            <a:ext cx="540000" cy="540000"/>
          </a:xfrm>
          <a:prstGeom prst="ellipse">
            <a:avLst/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7603579" y="2698002"/>
            <a:ext cx="360000" cy="360000"/>
          </a:xfrm>
          <a:prstGeom prst="ellipse">
            <a:avLst/>
          </a:prstGeom>
          <a:solidFill>
            <a:schemeClr val="accent6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458223" y="2168711"/>
            <a:ext cx="665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600" b="1" dirty="0" smtClean="0">
                <a:solidFill>
                  <a:schemeClr val="bg1"/>
                </a:solidFill>
                <a:cs typeface="Arial" pitchFamily="34" charset="0"/>
              </a:rPr>
              <a:t>2017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530403" y="3795886"/>
            <a:ext cx="142132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d-ID" altLang="ko-KR" sz="1400" b="1" dirty="0" smtClean="0">
                <a:solidFill>
                  <a:srgbClr val="FFFF00"/>
                </a:solidFill>
                <a:cs typeface="Arial" pitchFamily="34" charset="0"/>
              </a:rPr>
              <a:t>Accurate 2</a:t>
            </a:r>
            <a:endParaRPr lang="ko-KR" altLang="en-US" sz="1200" b="1" dirty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798118" y="3256761"/>
            <a:ext cx="142132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d-ID" altLang="ko-KR" sz="1400" b="1" dirty="0" smtClean="0">
                <a:solidFill>
                  <a:srgbClr val="FFFF00"/>
                </a:solidFill>
                <a:cs typeface="Arial" pitchFamily="34" charset="0"/>
              </a:rPr>
              <a:t>Accurate 3</a:t>
            </a:r>
            <a:endParaRPr lang="ko-KR" altLang="en-US" sz="1200" b="1" dirty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232143" y="3816771"/>
            <a:ext cx="142132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d-ID" altLang="ko-KR" sz="1400" b="1" dirty="0" smtClean="0">
                <a:solidFill>
                  <a:srgbClr val="FFFF00"/>
                </a:solidFill>
                <a:cs typeface="Arial" pitchFamily="34" charset="0"/>
              </a:rPr>
              <a:t>Accurate 4</a:t>
            </a:r>
            <a:endParaRPr lang="ko-KR" altLang="en-US" sz="1200" b="1" dirty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53471" y="3364519"/>
            <a:ext cx="142132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d-ID" altLang="ko-KR" sz="1400" b="1" dirty="0" smtClean="0">
                <a:solidFill>
                  <a:srgbClr val="FFFF00"/>
                </a:solidFill>
                <a:cs typeface="Arial" pitchFamily="34" charset="0"/>
              </a:rPr>
              <a:t>Accurate 5</a:t>
            </a:r>
            <a:endParaRPr lang="ko-KR" altLang="en-US" sz="1200" b="1" dirty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166363" y="3503020"/>
            <a:ext cx="142132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d-ID" altLang="ko-KR" b="1" dirty="0" smtClean="0">
                <a:solidFill>
                  <a:schemeClr val="bg1"/>
                </a:solidFill>
                <a:cs typeface="Arial" pitchFamily="34" charset="0"/>
              </a:rPr>
              <a:t>ACCURATE ONLINE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78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rgbClr val="A8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onut 26"/>
          <p:cNvSpPr/>
          <p:nvPr/>
        </p:nvSpPr>
        <p:spPr>
          <a:xfrm>
            <a:off x="3779912" y="2075095"/>
            <a:ext cx="1536571" cy="1536571"/>
          </a:xfrm>
          <a:prstGeom prst="donut">
            <a:avLst>
              <a:gd name="adj" fmla="val 297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999" y="0"/>
            <a:ext cx="9144000" cy="884466"/>
          </a:xfrm>
        </p:spPr>
        <p:txBody>
          <a:bodyPr/>
          <a:lstStyle/>
          <a:p>
            <a:r>
              <a:rPr lang="id-ID" altLang="ko-KR" dirty="0" smtClean="0">
                <a:solidFill>
                  <a:srgbClr val="FFC000"/>
                </a:solidFill>
              </a:rPr>
              <a:t>Kelebihan</a:t>
            </a:r>
            <a:r>
              <a:rPr lang="en-US" altLang="ko-KR" dirty="0" smtClean="0">
                <a:solidFill>
                  <a:schemeClr val="accent3"/>
                </a:solidFill>
              </a:rPr>
              <a:t> </a:t>
            </a:r>
            <a:r>
              <a:rPr lang="id-ID" altLang="ko-KR" dirty="0" smtClean="0">
                <a:solidFill>
                  <a:schemeClr val="bg1"/>
                </a:solidFill>
              </a:rPr>
              <a:t>Accurate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218516" y="1744620"/>
            <a:ext cx="691065" cy="69106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Oval 7"/>
          <p:cNvSpPr/>
          <p:nvPr/>
        </p:nvSpPr>
        <p:spPr>
          <a:xfrm>
            <a:off x="4218516" y="3227773"/>
            <a:ext cx="691065" cy="69106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>
            <a:off x="3488587" y="2497909"/>
            <a:ext cx="691065" cy="69106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Oval 9"/>
          <p:cNvSpPr/>
          <p:nvPr/>
        </p:nvSpPr>
        <p:spPr>
          <a:xfrm>
            <a:off x="4949587" y="2497909"/>
            <a:ext cx="691065" cy="69106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5640652" y="1958627"/>
            <a:ext cx="2831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200" b="1" dirty="0" smtClean="0">
                <a:solidFill>
                  <a:schemeClr val="bg1"/>
                </a:solidFill>
                <a:cs typeface="Arial" pitchFamily="34" charset="0"/>
              </a:rPr>
              <a:t>Fitur perpajakan yang disesuaikan dengan peraturan di Indonesia 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3608" y="3011777"/>
            <a:ext cx="2337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200" b="1" dirty="0" smtClean="0">
                <a:solidFill>
                  <a:schemeClr val="bg1"/>
                </a:solidFill>
                <a:cs typeface="Arial" pitchFamily="34" charset="0"/>
              </a:rPr>
              <a:t>Sesuai dengan PSAK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43608" y="1628487"/>
            <a:ext cx="2831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200" b="1" dirty="0" smtClean="0">
                <a:solidFill>
                  <a:schemeClr val="bg1"/>
                </a:solidFill>
                <a:cs typeface="Arial" pitchFamily="34" charset="0"/>
              </a:rPr>
              <a:t>Mudah dalam penggunaan dan tidak terlalu rumit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Rounded Rectangle 27"/>
          <p:cNvSpPr/>
          <p:nvPr/>
        </p:nvSpPr>
        <p:spPr>
          <a:xfrm>
            <a:off x="4411192" y="3458158"/>
            <a:ext cx="299807" cy="23029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Rounded Rectangle 7"/>
          <p:cNvSpPr/>
          <p:nvPr/>
        </p:nvSpPr>
        <p:spPr>
          <a:xfrm>
            <a:off x="4411642" y="1958627"/>
            <a:ext cx="304811" cy="26304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5" name="Rectangle 36"/>
          <p:cNvSpPr/>
          <p:nvPr/>
        </p:nvSpPr>
        <p:spPr>
          <a:xfrm>
            <a:off x="3681904" y="2743438"/>
            <a:ext cx="284937" cy="23818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Rectangle 16"/>
          <p:cNvSpPr/>
          <p:nvPr/>
        </p:nvSpPr>
        <p:spPr>
          <a:xfrm>
            <a:off x="5171265" y="2758285"/>
            <a:ext cx="317236" cy="208492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5436096" y="3688005"/>
            <a:ext cx="1824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ko-KR" sz="1200" b="1" dirty="0" smtClean="0">
                <a:solidFill>
                  <a:schemeClr val="bg1"/>
                </a:solidFill>
                <a:cs typeface="Arial" pitchFamily="34" charset="0"/>
              </a:rPr>
              <a:t>Fitur lengkap dengan harga kompetitif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94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211960" y="1707654"/>
            <a:ext cx="4535488" cy="1512168"/>
          </a:xfrm>
        </p:spPr>
        <p:txBody>
          <a:bodyPr/>
          <a:lstStyle/>
          <a:p>
            <a:pPr algn="l"/>
            <a:r>
              <a:rPr lang="id-ID" altLang="ko-KR" dirty="0" smtClean="0">
                <a:solidFill>
                  <a:schemeClr val="bg1"/>
                </a:solidFill>
              </a:rPr>
              <a:t>Fitur Fitur</a:t>
            </a:r>
            <a:r>
              <a:rPr lang="en-US" altLang="ko-KR" dirty="0" smtClean="0">
                <a:solidFill>
                  <a:schemeClr val="bg1"/>
                </a:solidFill>
              </a:rPr>
              <a:t> </a:t>
            </a:r>
            <a:r>
              <a:rPr lang="id-ID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id-ID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id-ID" altLang="ko-KR" dirty="0" smtClean="0">
                <a:solidFill>
                  <a:srgbClr val="FFC000"/>
                </a:solidFill>
              </a:rPr>
              <a:t>Accurate Online</a:t>
            </a:r>
            <a:endParaRPr lang="ko-KR" altLang="en-US" dirty="0">
              <a:solidFill>
                <a:srgbClr val="FFC000"/>
              </a:solidFill>
            </a:endParaRP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4" r="131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6020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483768" y="784031"/>
            <a:ext cx="6480720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2400" b="1" dirty="0" smtClean="0">
                <a:solidFill>
                  <a:srgbClr val="FFC000"/>
                </a:solidFill>
              </a:rPr>
              <a:t>Akses pengguna &amp;</a:t>
            </a:r>
            <a:r>
              <a:rPr lang="id-ID" sz="2400" b="1" dirty="0" smtClean="0">
                <a:solidFill>
                  <a:schemeClr val="bg1"/>
                </a:solidFill>
              </a:rPr>
              <a:t> Keamanan</a:t>
            </a:r>
          </a:p>
          <a:p>
            <a:pPr>
              <a:lnSpc>
                <a:spcPct val="150000"/>
              </a:lnSpc>
            </a:pPr>
            <a:endParaRPr lang="id-ID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id-ID" dirty="0" smtClean="0">
                <a:solidFill>
                  <a:schemeClr val="bg1"/>
                </a:solidFill>
              </a:rPr>
              <a:t>Akses spesifik ke pengguna tertentu (otorisasi)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id-ID" dirty="0" smtClean="0">
                <a:solidFill>
                  <a:schemeClr val="bg1"/>
                </a:solidFill>
              </a:rPr>
              <a:t>Pembatasan akses berdasarkan hari dan waktu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id-ID" dirty="0" smtClean="0">
                <a:solidFill>
                  <a:schemeClr val="bg1"/>
                </a:solidFill>
              </a:rPr>
              <a:t>Tersedia log aktivitas setiap pengguna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id-ID" dirty="0" smtClean="0">
                <a:solidFill>
                  <a:schemeClr val="bg1"/>
                </a:solidFill>
              </a:rPr>
              <a:t>Tersedia log jurnal lengkap</a:t>
            </a:r>
          </a:p>
        </p:txBody>
      </p:sp>
      <p:pic>
        <p:nvPicPr>
          <p:cNvPr id="11" name="Picture 10"/>
          <p:cNvPicPr/>
          <p:nvPr/>
        </p:nvPicPr>
        <p:blipFill rotWithShape="1">
          <a:blip r:embed="rId2"/>
          <a:srcRect r="63129"/>
          <a:stretch/>
        </p:blipFill>
        <p:spPr>
          <a:xfrm>
            <a:off x="107504" y="1203598"/>
            <a:ext cx="2113280" cy="229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483768" y="267494"/>
            <a:ext cx="6660232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2400" b="1" dirty="0" smtClean="0">
                <a:solidFill>
                  <a:srgbClr val="FFC000"/>
                </a:solidFill>
              </a:rPr>
              <a:t>Penjualan &amp;</a:t>
            </a:r>
            <a:r>
              <a:rPr lang="id-ID" sz="2400" b="1" dirty="0" smtClean="0">
                <a:solidFill>
                  <a:schemeClr val="bg1"/>
                </a:solidFill>
              </a:rPr>
              <a:t> Piutang</a:t>
            </a:r>
          </a:p>
          <a:p>
            <a:pPr>
              <a:lnSpc>
                <a:spcPct val="150000"/>
              </a:lnSpc>
            </a:pPr>
            <a:endParaRPr lang="id-ID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id-ID" dirty="0" smtClean="0">
                <a:solidFill>
                  <a:schemeClr val="bg1"/>
                </a:solidFill>
              </a:rPr>
              <a:t>Proses pencatatan disesuaikan dengan alur bisnis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id-ID" dirty="0" smtClean="0">
                <a:solidFill>
                  <a:schemeClr val="bg1"/>
                </a:solidFill>
              </a:rPr>
              <a:t>Dapat Mencetak sekaligus mengirim invoice/dokumen via email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id-ID" dirty="0" smtClean="0">
                <a:solidFill>
                  <a:schemeClr val="bg1"/>
                </a:solidFill>
              </a:rPr>
              <a:t>Customisasi tampilan invoice sesuai kebutuhan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id-ID" dirty="0" smtClean="0">
                <a:solidFill>
                  <a:schemeClr val="bg1"/>
                </a:solidFill>
              </a:rPr>
              <a:t>Laporan piutang per pelanggan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id-ID" dirty="0" smtClean="0">
                <a:solidFill>
                  <a:schemeClr val="bg1"/>
                </a:solidFill>
              </a:rPr>
              <a:t>Import transaksi dari marketplace dengan smartlink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r="61437" b="21127"/>
          <a:stretch/>
        </p:blipFill>
        <p:spPr>
          <a:xfrm>
            <a:off x="107504" y="1399590"/>
            <a:ext cx="2304256" cy="239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06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627784" y="728573"/>
            <a:ext cx="66602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2400" b="1" dirty="0" smtClean="0">
                <a:solidFill>
                  <a:srgbClr val="FFC000"/>
                </a:solidFill>
              </a:rPr>
              <a:t>Pembelian </a:t>
            </a:r>
            <a:r>
              <a:rPr lang="id-ID" sz="2400" b="1" smtClean="0">
                <a:solidFill>
                  <a:srgbClr val="FFC000"/>
                </a:solidFill>
              </a:rPr>
              <a:t>&amp;</a:t>
            </a:r>
            <a:r>
              <a:rPr lang="id-ID" sz="2400" b="1" smtClean="0">
                <a:solidFill>
                  <a:schemeClr val="bg1"/>
                </a:solidFill>
              </a:rPr>
              <a:t> Utang</a:t>
            </a:r>
            <a:endParaRPr lang="id-ID" sz="24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id-ID" dirty="0" smtClean="0">
              <a:solidFill>
                <a:schemeClr val="bg1"/>
              </a:solidFill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id-ID" dirty="0" smtClean="0">
                <a:solidFill>
                  <a:schemeClr val="bg1"/>
                </a:solidFill>
              </a:rPr>
              <a:t>Proses pencatatan disesuaikan dengan alur bisnis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id-ID" dirty="0" smtClean="0">
                <a:solidFill>
                  <a:schemeClr val="bg1"/>
                </a:solidFill>
              </a:rPr>
              <a:t>Dapat Mencetak sekaligus mengirim invoice/dokumen via email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id-ID" dirty="0" smtClean="0">
                <a:solidFill>
                  <a:schemeClr val="bg1"/>
                </a:solidFill>
              </a:rPr>
              <a:t>Customisasi tampilan invoice sesuai kebutuhan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id-ID" dirty="0" smtClean="0">
                <a:solidFill>
                  <a:schemeClr val="bg1"/>
                </a:solidFill>
              </a:rPr>
              <a:t>Laporan piutang per pelanggan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r="59307"/>
          <a:stretch/>
        </p:blipFill>
        <p:spPr>
          <a:xfrm>
            <a:off x="151413" y="1369169"/>
            <a:ext cx="2332355" cy="249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91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1493</TotalTime>
  <Words>401</Words>
  <Application>Microsoft Office PowerPoint</Application>
  <PresentationFormat>On-screen Show (16:9)</PresentationFormat>
  <Paragraphs>112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Custom Design</vt:lpstr>
      <vt:lpstr>PowerPoint Presentation</vt:lpstr>
      <vt:lpstr>PowerPoint Presentation</vt:lpstr>
      <vt:lpstr>PowerPoint Presentation</vt:lpstr>
      <vt:lpstr>Timeline Perkembangan Software Accurate</vt:lpstr>
      <vt:lpstr>Kelebihan Accurate</vt:lpstr>
      <vt:lpstr>Fitur Fitur  Accurate Online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DELL</cp:lastModifiedBy>
  <cp:revision>60</cp:revision>
  <dcterms:created xsi:type="dcterms:W3CDTF">2014-04-01T16:27:38Z</dcterms:created>
  <dcterms:modified xsi:type="dcterms:W3CDTF">2021-04-20T23:13:03Z</dcterms:modified>
</cp:coreProperties>
</file>