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7" r:id="rId3"/>
    <p:sldId id="282" r:id="rId4"/>
    <p:sldId id="283" r:id="rId5"/>
    <p:sldId id="260" r:id="rId6"/>
    <p:sldId id="261" r:id="rId7"/>
    <p:sldId id="262" r:id="rId8"/>
    <p:sldId id="271" r:id="rId9"/>
    <p:sldId id="275" r:id="rId10"/>
    <p:sldId id="263" r:id="rId11"/>
    <p:sldId id="277" r:id="rId12"/>
    <p:sldId id="281" r:id="rId13"/>
    <p:sldId id="264" r:id="rId14"/>
    <p:sldId id="272" r:id="rId15"/>
    <p:sldId id="274" r:id="rId16"/>
    <p:sldId id="265" r:id="rId17"/>
    <p:sldId id="278" r:id="rId18"/>
    <p:sldId id="279" r:id="rId19"/>
    <p:sldId id="256" r:id="rId20"/>
    <p:sldId id="280" r:id="rId21"/>
    <p:sldId id="266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A2A15-FDCF-4E9E-9295-B36E9CB6C6D8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B2FBE-A9A7-4052-8995-EF1C2B98E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B2FBE-A9A7-4052-8995-EF1C2B98E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B2FBE-A9A7-4052-8995-EF1C2B98E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F3C7-C4BA-4326-9DEB-7C93422D9B12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BD36-FDF4-41E7-A681-CE884019C7DD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3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D740-2C28-4B08-A58B-A59CE6A40A4A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E508-9D34-4A9D-80B3-66D489A2D8AC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1A87-EFF6-4C40-A146-340FE5F17DB2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B8E9-6E41-434E-8DA0-DB764030FEDA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D9AF-00EA-4AE2-A73F-99DCD53723CD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F144-6476-447B-945A-39A1FCAE14FD}" type="datetime1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9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C5F8-D4DA-4B9C-B416-FF93C3834C1C}" type="datetime1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EDDB-E6BF-484E-841A-4C439EA93559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3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6755-7131-4E01-B76A-A2F269E51106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9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C6A5-77EF-4CF2-9343-8E2F8A58E632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M.Y.Rosadi_Sistem Utilitas Bangunan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F910-770C-40AB-83D5-A9E244B5E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dih.maritim.go.id/en/peraturan-menteri-negara-lingkungan-hidup-no-5-tahun-2014?_ga=2.115446470.1735143258.1731744205-364538033.1731744204" TargetMode="External"/><Relationship Id="rId2" Type="http://schemas.openxmlformats.org/officeDocument/2006/relationships/hyperlink" Target="https://peraturan.bpk.go.id/Home/Details/112092/permenkes-no-32-tahun-2017?_ga=2.115446470.1735143258.1731744205-364538033.17317442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pkl.menlhk.go.id/website/filebox/784/191001055322Peraturan%20Menteri%20LHK%20Nomor%2016%20Tahun%202019.pdf?_ga=2.115446470.1735143258.1731744205-364538033.173174420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63,900+ Abstract High Rise Buildings Stock Photos, Pictures &amp; Royalty-Free  Images - iStock">
            <a:extLst>
              <a:ext uri="{FF2B5EF4-FFF2-40B4-BE49-F238E27FC236}">
                <a16:creationId xmlns:a16="http://schemas.microsoft.com/office/drawing/2014/main" id="{BF88EEAD-C2EA-0FB1-CE46-D2AB6767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696"/>
            <a:ext cx="9144000" cy="53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20915E-EB8B-5E58-5987-A558C990BD4E}"/>
              </a:ext>
            </a:extLst>
          </p:cNvPr>
          <p:cNvSpPr/>
          <p:nvPr/>
        </p:nvSpPr>
        <p:spPr>
          <a:xfrm>
            <a:off x="0" y="-1"/>
            <a:ext cx="9144001" cy="685800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Pin page">
            <a:extLst>
              <a:ext uri="{FF2B5EF4-FFF2-40B4-BE49-F238E27FC236}">
                <a16:creationId xmlns:a16="http://schemas.microsoft.com/office/drawing/2014/main" id="{B5FCE178-F74A-54F5-7924-35D86ED9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4010170"/>
            <a:ext cx="3931649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9C57E-923F-580F-A843-5769F2C9B7B8}"/>
              </a:ext>
            </a:extLst>
          </p:cNvPr>
          <p:cNvSpPr txBox="1"/>
          <p:nvPr/>
        </p:nvSpPr>
        <p:spPr>
          <a:xfrm>
            <a:off x="1981198" y="146194"/>
            <a:ext cx="68164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436A3-C728-DAA3-D2F0-B7CB4D69579D}"/>
              </a:ext>
            </a:extLst>
          </p:cNvPr>
          <p:cNvSpPr txBox="1"/>
          <p:nvPr/>
        </p:nvSpPr>
        <p:spPr>
          <a:xfrm>
            <a:off x="831270" y="2958224"/>
            <a:ext cx="796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Dr.Eng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Maulana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Rosadi, S.T. M.Eng.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20CB2-9982-493F-02EE-9794FEEC31D1}"/>
              </a:ext>
            </a:extLst>
          </p:cNvPr>
          <p:cNvSpPr txBox="1"/>
          <p:nvPr/>
        </p:nvSpPr>
        <p:spPr>
          <a:xfrm>
            <a:off x="588815" y="5771810"/>
            <a:ext cx="796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42554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8156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9" y="974512"/>
            <a:ext cx="815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SISTEM DISTRIBUSI AIR BERSIH BANGUNAN </a:t>
            </a:r>
          </a:p>
        </p:txBody>
      </p:sp>
      <p:pic>
        <p:nvPicPr>
          <p:cNvPr id="6146" name="Picture 2" descr="Feed Up Water Distribution System (Source: Juwana, J. S.,2005 ...">
            <a:extLst>
              <a:ext uri="{FF2B5EF4-FFF2-40B4-BE49-F238E27FC236}">
                <a16:creationId xmlns:a16="http://schemas.microsoft.com/office/drawing/2014/main" id="{AA291959-8C49-D376-2EE4-235B9C3F1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639" r="15082" b="7747"/>
          <a:stretch/>
        </p:blipFill>
        <p:spPr bwMode="auto">
          <a:xfrm>
            <a:off x="787580" y="1642995"/>
            <a:ext cx="5110598" cy="471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F42D8-84D3-E16B-706B-AECA38C9BDE4}"/>
              </a:ext>
            </a:extLst>
          </p:cNvPr>
          <p:cNvSpPr txBox="1"/>
          <p:nvPr/>
        </p:nvSpPr>
        <p:spPr>
          <a:xfrm>
            <a:off x="5898571" y="4978974"/>
            <a:ext cx="314151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Up-feed system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memanfaatkan </a:t>
            </a:r>
            <a:r>
              <a:rPr lang="fi-FI" sz="20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tekanan pompa</a:t>
            </a:r>
            <a:r>
              <a:rPr lang="fi-FI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untuk menaikkan air.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5149C-DE7C-AB04-4F16-7111A44DC740}"/>
              </a:ext>
            </a:extLst>
          </p:cNvPr>
          <p:cNvSpPr txBox="1"/>
          <p:nvPr/>
        </p:nvSpPr>
        <p:spPr>
          <a:xfrm>
            <a:off x="6004686" y="1656918"/>
            <a:ext cx="244879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Down-feed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menggunakan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tangki</a:t>
            </a:r>
            <a:r>
              <a:rPr lang="en-US" sz="20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penyimpanan</a:t>
            </a:r>
            <a:r>
              <a:rPr lang="en-US" sz="2000" b="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di atap</a:t>
            </a:r>
            <a:r>
              <a:rPr lang="en-US" sz="2000" b="0" dirty="0"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98F54-87C6-0EED-FF4F-0A0CBA8B1AF2}"/>
              </a:ext>
            </a:extLst>
          </p:cNvPr>
          <p:cNvSpPr/>
          <p:nvPr/>
        </p:nvSpPr>
        <p:spPr>
          <a:xfrm>
            <a:off x="2057400" y="1642995"/>
            <a:ext cx="1178971" cy="281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68CA10-3685-034C-E81D-6C440A99CB0F}"/>
              </a:ext>
            </a:extLst>
          </p:cNvPr>
          <p:cNvSpPr/>
          <p:nvPr/>
        </p:nvSpPr>
        <p:spPr>
          <a:xfrm>
            <a:off x="2343150" y="5602594"/>
            <a:ext cx="1466850" cy="7494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E9D895-A463-C43F-90AB-BB579480D1F1}"/>
              </a:ext>
            </a:extLst>
          </p:cNvPr>
          <p:cNvCxnSpPr>
            <a:stCxn id="8" idx="6"/>
          </p:cNvCxnSpPr>
          <p:nvPr/>
        </p:nvCxnSpPr>
        <p:spPr>
          <a:xfrm flipV="1">
            <a:off x="3810000" y="5591898"/>
            <a:ext cx="2088178" cy="385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58EF3FF-B840-F839-A1BF-605C18D82BB4}"/>
              </a:ext>
            </a:extLst>
          </p:cNvPr>
          <p:cNvSpPr/>
          <p:nvPr/>
        </p:nvSpPr>
        <p:spPr>
          <a:xfrm>
            <a:off x="3342879" y="1674396"/>
            <a:ext cx="1466850" cy="7494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1941AE-DAF3-1938-BE07-A72C8CFD4C2A}"/>
              </a:ext>
            </a:extLst>
          </p:cNvPr>
          <p:cNvCxnSpPr>
            <a:cxnSpLocks/>
            <a:stCxn id="11" idx="6"/>
            <a:endCxn id="3" idx="1"/>
          </p:cNvCxnSpPr>
          <p:nvPr/>
        </p:nvCxnSpPr>
        <p:spPr>
          <a:xfrm>
            <a:off x="4809729" y="2049101"/>
            <a:ext cx="1194957" cy="577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C24F07-255C-38DA-1F57-D9121DBBC0CF}"/>
              </a:ext>
            </a:extLst>
          </p:cNvPr>
          <p:cNvSpPr txBox="1"/>
          <p:nvPr/>
        </p:nvSpPr>
        <p:spPr>
          <a:xfrm>
            <a:off x="206280" y="1783752"/>
            <a:ext cx="258001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system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kombinasi kedua sistem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E6B52C-ADBD-0145-3003-4288289A60AB}"/>
              </a:ext>
            </a:extLst>
          </p:cNvPr>
          <p:cNvCxnSpPr>
            <a:cxnSpLocks/>
            <a:stCxn id="11" idx="2"/>
            <a:endCxn id="6" idx="3"/>
          </p:cNvCxnSpPr>
          <p:nvPr/>
        </p:nvCxnSpPr>
        <p:spPr>
          <a:xfrm flipH="1">
            <a:off x="2786296" y="2049101"/>
            <a:ext cx="556583" cy="24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DABD08-2C9E-6077-00D4-2725E594ED33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flipH="1" flipV="1">
            <a:off x="2786296" y="2291584"/>
            <a:ext cx="290279" cy="331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76FA7BCF-DA62-9490-1BEE-6CAA015B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1545-C7FC-47A9-85E9-F557E3E5A4EC}" type="datetime1">
              <a:rPr lang="en-US" smtClean="0"/>
              <a:t>11/17/2024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5C6E434-16E6-F4F6-E5A3-793A9BAA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C0971D8-6F1E-1F78-E8F6-11CE37C2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1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9" y="805910"/>
            <a:ext cx="815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SISTEM DISTRIBUSI AIR BERSIH BANGUNAN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093DE7-85E5-2B9C-4F1E-48C9CE071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47577"/>
              </p:ext>
            </p:extLst>
          </p:nvPr>
        </p:nvGraphicFramePr>
        <p:xfrm>
          <a:off x="495496" y="2182968"/>
          <a:ext cx="8153007" cy="356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7669">
                  <a:extLst>
                    <a:ext uri="{9D8B030D-6E8A-4147-A177-3AD203B41FA5}">
                      <a16:colId xmlns:a16="http://schemas.microsoft.com/office/drawing/2014/main" val="2672844226"/>
                    </a:ext>
                  </a:extLst>
                </a:gridCol>
                <a:gridCol w="2717669">
                  <a:extLst>
                    <a:ext uri="{9D8B030D-6E8A-4147-A177-3AD203B41FA5}">
                      <a16:colId xmlns:a16="http://schemas.microsoft.com/office/drawing/2014/main" val="370975275"/>
                    </a:ext>
                  </a:extLst>
                </a:gridCol>
                <a:gridCol w="2717669">
                  <a:extLst>
                    <a:ext uri="{9D8B030D-6E8A-4147-A177-3AD203B41FA5}">
                      <a16:colId xmlns:a16="http://schemas.microsoft.com/office/drawing/2014/main" val="453125504"/>
                    </a:ext>
                  </a:extLst>
                </a:gridCol>
              </a:tblGrid>
              <a:tr h="310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Aspek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up-feed</a:t>
                      </a:r>
                      <a:endParaRPr lang="en-US" sz="2000" b="1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down-feed</a:t>
                      </a:r>
                      <a:endParaRPr lang="en-US" sz="2000" b="1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5088"/>
                  </a:ext>
                </a:extLst>
              </a:tr>
              <a:tr h="310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Tekanan air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Mengandalkan pompa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Mengandalkan gravitasi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89906"/>
                  </a:ext>
                </a:extLst>
              </a:tr>
              <a:tr h="606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Bangunan yang cocok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Bangunan rendah hingga menengah (≤ 10 lantai)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Bangunan tinggi (&gt; 10 lantai)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64041"/>
                  </a:ext>
                </a:extLst>
              </a:tr>
              <a:tr h="310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Biaya awal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 rendah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 tinggi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2192"/>
                  </a:ext>
                </a:extLst>
              </a:tr>
              <a:tr h="606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Konsumsi anergi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Tinggi (pompa terus bekerja)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 efisien (pompa hanya mengisi tangki)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08250"/>
                  </a:ext>
                </a:extLst>
              </a:tr>
              <a:tr h="310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Pemeliharaan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 mudah (pompa dan ground tank)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 sulit (tangki di atap)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8912"/>
                  </a:ext>
                </a:extLst>
              </a:tr>
              <a:tr h="3109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Tekanan air pada lantai atas</a:t>
                      </a:r>
                      <a:endParaRPr lang="en-US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Cenderung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rendah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merata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57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45143A-333D-F352-A3A4-80A0B4B13086}"/>
              </a:ext>
            </a:extLst>
          </p:cNvPr>
          <p:cNvSpPr txBox="1"/>
          <p:nvPr/>
        </p:nvSpPr>
        <p:spPr>
          <a:xfrm>
            <a:off x="251978" y="1509828"/>
            <a:ext cx="86400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up-feed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down-feed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CDD4E5-92EC-4A8E-37AC-5B8A6836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C741-78E3-46D6-B815-E8B7D93644B2}" type="datetime1">
              <a:rPr lang="en-US" smtClean="0"/>
              <a:t>11/17/2024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8B8E16-9159-EE7B-8820-7028472F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471786-FCC7-6213-FFA3-9AA3ECE3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arning Task 1 – Block B: Water Services and Distribution Systems">
            <a:extLst>
              <a:ext uri="{FF2B5EF4-FFF2-40B4-BE49-F238E27FC236}">
                <a16:creationId xmlns:a16="http://schemas.microsoft.com/office/drawing/2014/main" id="{BC64A332-1285-F4A7-CB9F-2AD94D25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543050"/>
            <a:ext cx="564959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6CD7EE-C377-BA5A-D4F1-A18A4C9123DC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32C4E-30EC-1897-BC7D-DCCF3B2A232C}"/>
              </a:ext>
            </a:extLst>
          </p:cNvPr>
          <p:cNvSpPr txBox="1"/>
          <p:nvPr/>
        </p:nvSpPr>
        <p:spPr>
          <a:xfrm>
            <a:off x="180109" y="880828"/>
            <a:ext cx="815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SISTEM PENEMPATAN TOILET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9FE78-DD73-BD0C-4036-12AFE3E343D0}"/>
              </a:ext>
            </a:extLst>
          </p:cNvPr>
          <p:cNvSpPr txBox="1"/>
          <p:nvPr/>
        </p:nvSpPr>
        <p:spPr>
          <a:xfrm>
            <a:off x="5963054" y="1833678"/>
            <a:ext cx="27618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Pendistribusian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dilengkapi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dengan plumbing yang terdiri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pipa air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pipa air limbah.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3E28D8-7353-A253-C0B3-CF5785D7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8EC-5D33-4D30-B228-4BDC4BA64A3F}" type="datetime1">
              <a:rPr lang="en-US" smtClean="0"/>
              <a:t>11/17/2024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D7DD59-DA8B-05A9-F2F4-B962DE5F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CA6576-0CA5-5B2C-3D73-0090A8C2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0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9" y="880828"/>
            <a:ext cx="8153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SISTEM PENEMPATAN TOILET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Toilet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toilet umum tipe moderat1">
            <a:extLst>
              <a:ext uri="{FF2B5EF4-FFF2-40B4-BE49-F238E27FC236}">
                <a16:creationId xmlns:a16="http://schemas.microsoft.com/office/drawing/2014/main" id="{C592C8C8-733D-A550-987E-977A2A7AB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0" r="20700" b="11747"/>
          <a:stretch/>
        </p:blipFill>
        <p:spPr bwMode="auto">
          <a:xfrm>
            <a:off x="180109" y="1773380"/>
            <a:ext cx="4381500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oilet umum tipe moderat">
            <a:extLst>
              <a:ext uri="{FF2B5EF4-FFF2-40B4-BE49-F238E27FC236}">
                <a16:creationId xmlns:a16="http://schemas.microsoft.com/office/drawing/2014/main" id="{B65EA9C4-D8EE-C53F-AB4B-A5FFD6A04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16892" r="25028" b="9238"/>
          <a:stretch/>
        </p:blipFill>
        <p:spPr bwMode="auto">
          <a:xfrm>
            <a:off x="4446916" y="1948076"/>
            <a:ext cx="4381501" cy="36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3729F-43FE-D3D9-D286-72B1DC156CAE}"/>
              </a:ext>
            </a:extLst>
          </p:cNvPr>
          <p:cNvSpPr txBox="1"/>
          <p:nvPr/>
        </p:nvSpPr>
        <p:spPr>
          <a:xfrm>
            <a:off x="999063" y="5883488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FF487-C26C-19CB-E496-FC31EEBAE417}"/>
              </a:ext>
            </a:extLst>
          </p:cNvPr>
          <p:cNvSpPr txBox="1"/>
          <p:nvPr/>
        </p:nvSpPr>
        <p:spPr>
          <a:xfrm>
            <a:off x="5570867" y="5883488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92194A-BA3F-EA12-2CA6-90A62F3F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585A-ABEB-45C2-BFDA-9330B8A384D1}" type="datetime1">
              <a:rPr lang="en-US" smtClean="0"/>
              <a:t>11/17/2024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B91947-98DC-AF55-D73D-7576CEB9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2EFC50-790E-9948-9BFB-8429FD74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9" y="974512"/>
            <a:ext cx="8153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SISTEM PENEMPATAN TOILET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Toilet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Disabilitas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oilet Penyandang Disabilitas sesuai Desain Universal - LINKSOS">
            <a:extLst>
              <a:ext uri="{FF2B5EF4-FFF2-40B4-BE49-F238E27FC236}">
                <a16:creationId xmlns:a16="http://schemas.microsoft.com/office/drawing/2014/main" id="{C225E831-F242-3C7F-82FF-C0AEE7003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6646" r="32292" b="20877"/>
          <a:stretch/>
        </p:blipFill>
        <p:spPr bwMode="auto">
          <a:xfrm>
            <a:off x="180109" y="2204267"/>
            <a:ext cx="3432219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enah toilet penyandang disabilitas">
            <a:extLst>
              <a:ext uri="{FF2B5EF4-FFF2-40B4-BE49-F238E27FC236}">
                <a16:creationId xmlns:a16="http://schemas.microsoft.com/office/drawing/2014/main" id="{DF3301C7-34AB-A346-3323-137166233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6968" r="8868" b="7817"/>
          <a:stretch/>
        </p:blipFill>
        <p:spPr bwMode="auto">
          <a:xfrm>
            <a:off x="3870154" y="2872249"/>
            <a:ext cx="5093737" cy="289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EA49D7-93C2-72BE-F36C-8DE78A0DDC05}"/>
              </a:ext>
            </a:extLst>
          </p:cNvPr>
          <p:cNvSpPr txBox="1"/>
          <p:nvPr/>
        </p:nvSpPr>
        <p:spPr>
          <a:xfrm>
            <a:off x="999063" y="5883488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F27CF-172C-FD5A-BEA2-797FA747C174}"/>
              </a:ext>
            </a:extLst>
          </p:cNvPr>
          <p:cNvSpPr txBox="1"/>
          <p:nvPr/>
        </p:nvSpPr>
        <p:spPr>
          <a:xfrm>
            <a:off x="5075567" y="5883488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7D8C1D-D2CD-6DF9-253E-E6C697C3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2A6-4878-46C0-ACE1-8E5B242F4DAA}" type="datetime1">
              <a:rPr lang="en-US" smtClean="0"/>
              <a:t>11/17/2024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F40A0C-710D-C5FA-238C-DBBD3DD9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32984E-0D03-CAF5-B707-3B5D3478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3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9" y="974512"/>
            <a:ext cx="8153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SISTEM PENEMPATAN TOILET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Toilet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Disabilitas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Denah toilet penyandang disabilitas9">
            <a:extLst>
              <a:ext uri="{FF2B5EF4-FFF2-40B4-BE49-F238E27FC236}">
                <a16:creationId xmlns:a16="http://schemas.microsoft.com/office/drawing/2014/main" id="{D917AC9E-1348-3742-EDB1-3A74CFB56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5738" r="18699" b="14558"/>
          <a:stretch/>
        </p:blipFill>
        <p:spPr bwMode="auto">
          <a:xfrm>
            <a:off x="180110" y="2204267"/>
            <a:ext cx="4503004" cy="38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enah toilet penyandang disabilitas8">
            <a:extLst>
              <a:ext uri="{FF2B5EF4-FFF2-40B4-BE49-F238E27FC236}">
                <a16:creationId xmlns:a16="http://schemas.microsoft.com/office/drawing/2014/main" id="{E74C72DD-AEA9-3803-C891-84B95D641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0466" r="20364" b="10740"/>
          <a:stretch/>
        </p:blipFill>
        <p:spPr bwMode="auto">
          <a:xfrm>
            <a:off x="4572000" y="2604316"/>
            <a:ext cx="4313983" cy="309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6CEA36-1B29-38C7-A797-A8E275A3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84D-D647-449E-B676-F7792A627FC2}" type="datetime1">
              <a:rPr lang="en-US" smtClean="0"/>
              <a:t>11/17/2024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BA156F-EA8B-1AC0-EAE6-2BB2FED1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E719C4-2EE7-ABBE-2A16-C28FC0BB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340220" y="931737"/>
            <a:ext cx="846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SANITASI DAN SISTEM PENGOLAHAN AIR LIMBAH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7BAFCD7-DC26-8C17-F72F-5D8072980D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84" y="1611630"/>
            <a:ext cx="7954032" cy="48082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36845-7FAE-FD76-9A4E-284E8A11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8CBE-68D6-4E22-B40A-3386AF74E44E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E3D8A-B0EF-70A1-A2C2-296B29D0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8BEA0-7780-CF5B-4130-11185BD5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8" y="783434"/>
            <a:ext cx="846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SANITASI DAN SISTEM PENGOLAHAN AIR LIMBAH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1647B2EB-69C2-2D16-4A81-075178DFFC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677" y="1919505"/>
            <a:ext cx="6922646" cy="4267413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4F20BD15-4D48-7E0E-5003-CD8D22583B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54" y="1391224"/>
            <a:ext cx="62909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i="1" dirty="0" err="1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Johkasou</a:t>
            </a:r>
            <a:r>
              <a:rPr lang="en-US" sz="2400" b="0" i="1" spc="-15" dirty="0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0" spc="-5" dirty="0" err="1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sebagai</a:t>
            </a:r>
            <a:r>
              <a:rPr lang="en-US" sz="2400" b="0" spc="-20" dirty="0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0" dirty="0" err="1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pengolahan</a:t>
            </a:r>
            <a:r>
              <a:rPr lang="en-US" sz="2400" b="0" spc="-20" dirty="0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0" spc="-5" dirty="0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limbah</a:t>
            </a:r>
            <a:r>
              <a:rPr lang="en-US" sz="2400" b="0" spc="-20" dirty="0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0" dirty="0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cair</a:t>
            </a:r>
            <a:r>
              <a:rPr lang="en-US" sz="2400" b="0" spc="-20" dirty="0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0" spc="-5" dirty="0" err="1"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domestik</a:t>
            </a:r>
            <a:endParaRPr lang="en-US" sz="2400" b="0" spc="-5" dirty="0">
              <a:uFill>
                <a:solidFill>
                  <a:srgbClr val="00AF50"/>
                </a:solidFill>
              </a:uFill>
              <a:latin typeface="Times New Roman"/>
              <a:cs typeface="Times New Roman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36844C-1076-CE02-1BF2-03DA88F4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3DD8-1C15-4585-A4ED-B6C384C47329}" type="datetime1">
              <a:rPr lang="en-US" smtClean="0"/>
              <a:t>11/17/2024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6C31AF5-EE23-D7CE-7271-32BA65BC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07A58B0-23F0-C45C-6135-BB433907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17</a:t>
            </a:fld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9976729-4169-F3C8-0240-742A5C63E0AB}"/>
              </a:ext>
            </a:extLst>
          </p:cNvPr>
          <p:cNvSpPr txBox="1"/>
          <p:nvPr/>
        </p:nvSpPr>
        <p:spPr>
          <a:xfrm>
            <a:off x="1046030" y="5679318"/>
            <a:ext cx="7469320" cy="3821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Pengolahan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limbah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cair skala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rumah</a:t>
            </a:r>
            <a:r>
              <a:rPr sz="2400" dirty="0">
                <a:latin typeface="Times New Roman"/>
                <a:cs typeface="Times New Roman"/>
              </a:rPr>
              <a:t> tangga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(septik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tank)</a:t>
            </a:r>
          </a:p>
        </p:txBody>
      </p:sp>
    </p:spTree>
    <p:extLst>
      <p:ext uri="{BB962C8B-B14F-4D97-AF65-F5344CB8AC3E}">
        <p14:creationId xmlns:p14="http://schemas.microsoft.com/office/powerpoint/2010/main" val="170359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8" y="783434"/>
            <a:ext cx="846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SANITASI DAN SISTEM PENGOLAHAN AIR LIMBAH</a:t>
            </a: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FE8F38E8-6D95-36F2-3A23-72688E5512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08" y="1604009"/>
            <a:ext cx="6220692" cy="4739641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F1E3EF6B-6CCD-192B-ED12-BFD6D7F8CA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7450" y="4575809"/>
            <a:ext cx="2563092" cy="1767841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11D9250-9D4D-057A-0F7B-89658353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C23-428D-4EC4-9F82-C503B1470077}" type="datetime1">
              <a:rPr lang="en-US" smtClean="0"/>
              <a:t>11/17/2024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44307D-6EAB-EDF1-3C77-56603D38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2BDC600-B6B9-F86C-0245-4AB5AF33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95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FA9255-C0D3-304A-0B7B-B45104EC5DD3}"/>
              </a:ext>
            </a:extLst>
          </p:cNvPr>
          <p:cNvSpPr txBox="1"/>
          <p:nvPr/>
        </p:nvSpPr>
        <p:spPr>
          <a:xfrm>
            <a:off x="428625" y="959287"/>
            <a:ext cx="8286750" cy="526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dalam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endParaRPr lang="en-US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Kebocoran</a:t>
            </a:r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ipa (</a:t>
            </a: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leakage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ebocoran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pipa dapat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ontaminasi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dapat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kebocoran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pipa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infiltrasi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tercemar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idak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erata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wilayah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pompa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reservoir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Pemeliharaan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nfrastruktur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pipa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rusak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pemeliharaan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idak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erata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pasokan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merata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wilayah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128E7-4A6D-24E1-C1BD-56494E6C1C79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DC63C-C494-2043-8C93-01D1E1B0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7FF6-88EF-456B-B13A-1C34A5BE9D87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C29C2-9415-C3D3-7271-4DBEEA53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9B407-E2FE-8DDA-C5D2-709DE237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1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61059" y="803062"/>
            <a:ext cx="554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KUALITAS 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68909-3623-228D-3806-6C343DE41C64}"/>
              </a:ext>
            </a:extLst>
          </p:cNvPr>
          <p:cNvSpPr txBox="1"/>
          <p:nvPr/>
        </p:nvSpPr>
        <p:spPr>
          <a:xfrm>
            <a:off x="161059" y="1600166"/>
            <a:ext cx="86296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klasifikasinya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 algn="l"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SNI 01-3553-2006 dan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PP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122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</a:p>
          <a:p>
            <a:pPr marL="457200" indent="-457200" algn="l"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Peraturan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Menteri Kesehatan (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Permenkes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 No. 32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Tahun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2017</a:t>
            </a:r>
            <a:endParaRPr lang="en-US" sz="200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Air Limbah : 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Peraturan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Menteri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Lingkungan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Hidup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No. 5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Tahun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2014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dan 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Peraturan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Menteri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Lingkungan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Hidup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Dan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Kehutanan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No 16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tahun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2019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7C552E-2377-245A-B98E-4328407B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59" y="3962999"/>
            <a:ext cx="8830541" cy="2475901"/>
          </a:xfrm>
        </p:spPr>
        <p:txBody>
          <a:bodyPr>
            <a:normAutofit/>
          </a:bodyPr>
          <a:lstStyle/>
          <a:p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satu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air yang peruntukannya dapat digunakan untuk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baku air minum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dua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air yang peruntukannya dapat digunakan untuk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prasarana/sarana rekreasi air, pembudidayaan ikan air tawar, peternakan, pengairan pertanaman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tiga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air yang peruntukannya dapat digunakan untuk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pembudidayaan ikan air tawar, peternakan, pengairan pertanaman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empat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untuk </a:t>
            </a:r>
            <a:r>
              <a:rPr lang="id-ID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mengairi tanaman </a:t>
            </a:r>
            <a:r>
              <a:rPr lang="id-ID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atau peruntukan lain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CDD9FDF-7C7B-DEA5-1049-FEF1C722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9D10-C4B5-4B4B-ABB5-FDFDAE4E3E70}" type="datetime1">
              <a:rPr lang="en-US" smtClean="0"/>
              <a:t>11/17/2024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D2EE8F-3EA2-9B1C-C456-0F185602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D9EA68F-345D-5D2B-4CA4-444CCCC2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96F5F5-5021-39C0-C511-07E4F6B2FA78}"/>
              </a:ext>
            </a:extLst>
          </p:cNvPr>
          <p:cNvSpPr txBox="1"/>
          <p:nvPr/>
        </p:nvSpPr>
        <p:spPr>
          <a:xfrm>
            <a:off x="142875" y="1039996"/>
            <a:ext cx="8905875" cy="536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Modern dalam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endParaRPr lang="en-US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modern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diadopsi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dalam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 water </a:t>
            </a:r>
            <a:r>
              <a:rPr lang="en-US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etering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enggunakan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sensor digital untuk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real-time dan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mendeteksi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kebocoran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SCADA (</a:t>
            </a: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supervisory control and </a:t>
            </a:r>
            <a:r>
              <a:rPr lang="en-US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 </a:t>
            </a:r>
            <a:r>
              <a:rPr lang="en-US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cquisition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otomatis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 dalam zona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untuk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yang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merata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seluruh wilayah.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Pemantauan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klalitas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enggunakan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sensor untuk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memantau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seperti pH,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kekeruhan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klorin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real-time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88E34-E82E-F0AB-EA57-B7024E727329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E703F-6CD3-E263-DCFC-A199F064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3495-8483-4FB0-A438-CCE512E7ABB6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F6DD55-81C5-6730-CC64-D699BA6C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F6254-224E-07B7-E3C8-94573ABC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3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F8C73F-BBC7-0E57-0D9E-BC93072BCE02}"/>
              </a:ext>
            </a:extLst>
          </p:cNvPr>
          <p:cNvSpPr txBox="1"/>
          <p:nvPr/>
        </p:nvSpPr>
        <p:spPr>
          <a:xfrm>
            <a:off x="304800" y="1260874"/>
            <a:ext cx="8229600" cy="516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endParaRPr lang="en-US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 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enjamin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pasokan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yang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patogen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ditularkan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melalui air.</a:t>
            </a:r>
            <a:endParaRPr lang="en-US" sz="20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Keberlanjutan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ingkungan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engurangi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eksploitasi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pencemaran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permukaan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Efisiensi ekonomi</a:t>
            </a:r>
            <a:r>
              <a:rPr lang="fi-FI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mengurangi kehilangan air akibat kebocoran, sehingga menurunkan biaya operasional.</a:t>
            </a:r>
            <a:endParaRPr lang="en-US" sz="20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Kenyamanan pengguna</a:t>
            </a:r>
            <a:r>
              <a:rPr lang="fi-FI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memastikan pasokan air yang stabil dan berkualitas, bahkan di daerah yang padat penduduk atau di gedung-gedung tinggi.</a:t>
            </a:r>
            <a:endParaRPr lang="en-US" sz="20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B589A-B30A-C79B-1E51-543FBD2F4273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CAD90DE-10C6-440F-759D-552FA4F8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EADE-61E7-4CC9-B3DE-12AFE7A5755B}" type="datetime1">
              <a:rPr lang="en-US" smtClean="0"/>
              <a:t>11/17/2024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789B272-A193-83AE-02C8-8EDBD99E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77FC5D2-2C21-82FD-3400-454551BE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243B-3DF6-E710-67E4-ACAA5B4D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60726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5E1EE-0D2F-AE9C-F656-5482DC6F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E508-9D34-4A9D-80B3-66D489A2D8AC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22762-1E1A-5DA4-AEBE-82BEE03E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0A06-96A7-B46A-56CC-48995E2C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E75C70DA-EFAF-FF95-215E-5E9D55B49816}"/>
              </a:ext>
            </a:extLst>
          </p:cNvPr>
          <p:cNvPicPr/>
          <p:nvPr/>
        </p:nvPicPr>
        <p:blipFill rotWithShape="1">
          <a:blip r:embed="rId3" cstate="print"/>
          <a:srcRect l="21902" r="19766" b="34719"/>
          <a:stretch/>
        </p:blipFill>
        <p:spPr>
          <a:xfrm>
            <a:off x="1026968" y="1131377"/>
            <a:ext cx="6554932" cy="5251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61059" y="803062"/>
            <a:ext cx="554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KUALITAS AIR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7FDEDAC-EEBF-760E-E000-97A5CDE4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7A78-EB78-422A-B2A7-AEADCB54153C}" type="datetime1">
              <a:rPr lang="en-US" smtClean="0"/>
              <a:t>11/17/2024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6C5DB65-7D18-4C7E-A2B9-B5BFFFB8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7E00C5-0524-00AD-80E8-39F62B6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61059" y="803062"/>
            <a:ext cx="554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KUALITAS AIR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C7EACCF-320E-8F53-347F-DBEE86FD0CD0}"/>
              </a:ext>
            </a:extLst>
          </p:cNvPr>
          <p:cNvPicPr/>
          <p:nvPr/>
        </p:nvPicPr>
        <p:blipFill rotWithShape="1">
          <a:blip r:embed="rId3" cstate="print"/>
          <a:srcRect l="21902" t="65281" r="19766"/>
          <a:stretch/>
        </p:blipFill>
        <p:spPr>
          <a:xfrm>
            <a:off x="381000" y="1970808"/>
            <a:ext cx="8382000" cy="34012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F1B082-B1EB-DF26-3917-470E5CDE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8788-E13B-4F65-9BA6-B7A27206FA5F}" type="datetime1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3BA5D-9229-BD6C-9CB4-736E9B81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49D269-4600-F427-3BD4-DDD17F98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51080" y="776882"/>
            <a:ext cx="5541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JARINGAN AIR BERSIH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7A752-14AE-CBDC-3AC5-780F18933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35" y="1729344"/>
            <a:ext cx="5541818" cy="2900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8041B-0491-E250-8FA5-C61FA14D15FC}"/>
              </a:ext>
            </a:extLst>
          </p:cNvPr>
          <p:cNvSpPr txBox="1"/>
          <p:nvPr/>
        </p:nvSpPr>
        <p:spPr>
          <a:xfrm>
            <a:off x="529966" y="4751605"/>
            <a:ext cx="191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Sungai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Waduk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A483A-42F3-1AE2-88D1-A732D0E4653C}"/>
              </a:ext>
            </a:extLst>
          </p:cNvPr>
          <p:cNvSpPr txBox="1"/>
          <p:nvPr/>
        </p:nvSpPr>
        <p:spPr>
          <a:xfrm>
            <a:off x="6471390" y="4355493"/>
            <a:ext cx="221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Apakah Sungai Selalu Mengalir ke Selatan? Ternyata...">
            <a:extLst>
              <a:ext uri="{FF2B5EF4-FFF2-40B4-BE49-F238E27FC236}">
                <a16:creationId xmlns:a16="http://schemas.microsoft.com/office/drawing/2014/main" id="{A2FADB92-1E26-8A01-04E2-B6A656A6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99" y="4968873"/>
            <a:ext cx="2130763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esona Danau Toba: Dari Air Biru hingga Ragam Budaya Batak - Regal ...">
            <a:extLst>
              <a:ext uri="{FF2B5EF4-FFF2-40B4-BE49-F238E27FC236}">
                <a16:creationId xmlns:a16="http://schemas.microsoft.com/office/drawing/2014/main" id="{E436FE66-A6C0-1B62-12B2-49B53806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58" y="4765158"/>
            <a:ext cx="2353264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AE187-1F2C-BF32-40BE-4690543C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194A-1F7B-4AFC-AC53-02C5CCA93EC0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C338B-9BDE-CCE7-7CD6-3E5D2453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0B8E1-CE9C-F27F-6169-20626774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36566" y="756798"/>
            <a:ext cx="5541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JARINGAN AIR BERSIH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1B34B-B98A-F504-EDEA-9CEDA2E6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12" y="1673589"/>
            <a:ext cx="6907976" cy="48884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68746-206E-09C7-72FE-A68682A8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3F61-04F5-4C4D-ADCC-00AFA83D8D5F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68C3C-7BA4-7066-B307-FD526485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5ECC-5AC1-83F4-DBDD-FF486684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9" y="728990"/>
            <a:ext cx="5541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JARINGAN AIR BERSIH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1,900+ Water Distribution Pipes Stock Photos, Pictures &amp; Royalty-Free  Images - iStock">
            <a:extLst>
              <a:ext uri="{FF2B5EF4-FFF2-40B4-BE49-F238E27FC236}">
                <a16:creationId xmlns:a16="http://schemas.microsoft.com/office/drawing/2014/main" id="{C73074D6-D1AB-6A68-DFB6-1288FAAF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81" y="975176"/>
            <a:ext cx="221694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E8A5ACC-7F68-3512-AD42-5FFF60A5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09" y="4949247"/>
            <a:ext cx="88376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pipa untuk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mengalirkan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sudah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dioleh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PDAM ke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dialirkan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 storage tank untuk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dikontrol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untuk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BFB61-7A18-3E4A-3179-78A844AC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9" y="1732273"/>
            <a:ext cx="5199758" cy="33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3CC8B88-74A8-4860-3E82-F462E1AE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7D70-D414-40AA-9EE5-A3CA31D20768}" type="datetime1">
              <a:rPr lang="en-US" smtClean="0"/>
              <a:t>11/17/2024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BAED571-799D-CB2A-2EF5-829AE41F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3F02EC-E041-2ECA-EA60-F70DA362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9" y="805190"/>
            <a:ext cx="554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JARINGAN AIR BERSIH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368C1F-FB15-EA6E-9036-9BF206CED40A}"/>
              </a:ext>
            </a:extLst>
          </p:cNvPr>
          <p:cNvSpPr txBox="1">
            <a:spLocks/>
          </p:cNvSpPr>
          <p:nvPr/>
        </p:nvSpPr>
        <p:spPr>
          <a:xfrm>
            <a:off x="345498" y="1804068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Pipa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pipa yang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mengalirkan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reservoir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 pipa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pipa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penyadapan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air.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Pipa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pipa yang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mengalirkan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reservoir ke </a:t>
            </a:r>
            <a:r>
              <a:rPr lang="en-US" altLang="en-US" sz="2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endParaRPr lang="en-US" altLang="en-US" sz="2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33333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Indirect water supply system using water reservoirs | Download Scientific  Diagram">
            <a:extLst>
              <a:ext uri="{FF2B5EF4-FFF2-40B4-BE49-F238E27FC236}">
                <a16:creationId xmlns:a16="http://schemas.microsoft.com/office/drawing/2014/main" id="{E2BCD2D6-28A2-DBDE-DFD5-2363720E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2" y="3429000"/>
            <a:ext cx="53435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96BCF4-2051-6CEC-9C6B-D9F9AFF3BE55}"/>
              </a:ext>
            </a:extLst>
          </p:cNvPr>
          <p:cNvSpPr txBox="1"/>
          <p:nvPr/>
        </p:nvSpPr>
        <p:spPr>
          <a:xfrm>
            <a:off x="5831031" y="3629299"/>
            <a:ext cx="31415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distribusi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terpusat</a:t>
            </a:r>
            <a:endParaRPr lang="en-US" sz="22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distribusi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terdesentralisasi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2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gravitasi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 tekanan </a:t>
            </a:r>
            <a:endParaRPr lang="en-US" sz="22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035853B-9DE1-25CA-9C8E-910BDCB1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F047-B56E-4614-9BF2-9ACA736BC35A}" type="datetime1">
              <a:rPr lang="en-US" smtClean="0"/>
              <a:t>11/17/2024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520108-D13B-F01B-9007-0502AA90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15334C1-2890-7774-068F-EFF21FCF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6998A-1FA8-9591-6A8E-8C34CFAA98B7}"/>
              </a:ext>
            </a:extLst>
          </p:cNvPr>
          <p:cNvSpPr/>
          <p:nvPr/>
        </p:nvSpPr>
        <p:spPr>
          <a:xfrm>
            <a:off x="0" y="0"/>
            <a:ext cx="9144000" cy="637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DAN SANITASI BANGUNAN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F7DF-DAE9-BFEC-2EAC-71D6760EB39C}"/>
              </a:ext>
            </a:extLst>
          </p:cNvPr>
          <p:cNvSpPr txBox="1"/>
          <p:nvPr/>
        </p:nvSpPr>
        <p:spPr>
          <a:xfrm>
            <a:off x="180109" y="805910"/>
            <a:ext cx="815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SISTEM DISTRIBUSI AIR BERSIH BANGUNAN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EFADA-9BF9-B27B-8647-F2875D0D1300}"/>
              </a:ext>
            </a:extLst>
          </p:cNvPr>
          <p:cNvSpPr txBox="1"/>
          <p:nvPr/>
        </p:nvSpPr>
        <p:spPr>
          <a:xfrm>
            <a:off x="180109" y="1729857"/>
            <a:ext cx="86400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diolah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PDAM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didistribusikan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untuk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keperluan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sanitasi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yang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dialirkan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melalui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pembuangan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limbah.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87D0C6C-A7C5-F87F-F09E-587A42ABF7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316" y="3303474"/>
            <a:ext cx="5347134" cy="274861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D8284-C42D-F720-72EA-730B11E4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F32E-89C2-4E8F-9947-04DD13BA39AE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C6130-213A-345B-2D85-F7AC4ED1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M.Y.Rosadi_Sistem Utilitas Bangunan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A1B86-1297-5F08-05DA-6C2CF3E8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F910-770C-40AB-83D5-A9E244B5E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1456</TotalTime>
  <Words>1160</Words>
  <Application>Microsoft Office PowerPoint</Application>
  <PresentationFormat>On-screen Show (4:3)</PresentationFormat>
  <Paragraphs>189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Johkasou sebagai pengolahan limbah cair domestik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Rosadi</dc:creator>
  <cp:lastModifiedBy>Yusuf Rosadi</cp:lastModifiedBy>
  <cp:revision>7</cp:revision>
  <dcterms:created xsi:type="dcterms:W3CDTF">2024-11-16T08:55:48Z</dcterms:created>
  <dcterms:modified xsi:type="dcterms:W3CDTF">2024-11-17T14:25:22Z</dcterms:modified>
</cp:coreProperties>
</file>