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73" r:id="rId9"/>
    <p:sldId id="27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4660"/>
  </p:normalViewPr>
  <p:slideViewPr>
    <p:cSldViewPr>
      <p:cViewPr varScale="1">
        <p:scale>
          <a:sx n="70" d="100"/>
          <a:sy n="70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074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133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677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67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591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8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189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918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226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358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410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74DFD-52DC-4F3A-A3A3-C27E24648AFB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469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10" Type="http://schemas.openxmlformats.org/officeDocument/2006/relationships/image" Target="../media/image6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7"/>
          <p:cNvSpPr/>
          <p:nvPr/>
        </p:nvSpPr>
        <p:spPr>
          <a:xfrm>
            <a:off x="857224" y="2000240"/>
            <a:ext cx="7549287" cy="2817893"/>
          </a:xfrm>
          <a:custGeom>
            <a:avLst/>
            <a:gdLst/>
            <a:ahLst/>
            <a:cxnLst/>
            <a:rect l="l" t="t" r="r" b="b"/>
            <a:pathLst>
              <a:path w="3989704" h="632460">
                <a:moveTo>
                  <a:pt x="3989655" y="0"/>
                </a:moveTo>
                <a:lnTo>
                  <a:pt x="0" y="0"/>
                </a:lnTo>
                <a:lnTo>
                  <a:pt x="0" y="581482"/>
                </a:lnTo>
                <a:lnTo>
                  <a:pt x="4008" y="601206"/>
                </a:lnTo>
                <a:lnTo>
                  <a:pt x="14922" y="617359"/>
                </a:lnTo>
                <a:lnTo>
                  <a:pt x="31075" y="628273"/>
                </a:lnTo>
                <a:lnTo>
                  <a:pt x="50800" y="632282"/>
                </a:lnTo>
                <a:lnTo>
                  <a:pt x="3938855" y="632282"/>
                </a:lnTo>
                <a:lnTo>
                  <a:pt x="3958580" y="628273"/>
                </a:lnTo>
                <a:lnTo>
                  <a:pt x="3974733" y="617359"/>
                </a:lnTo>
                <a:lnTo>
                  <a:pt x="3985647" y="601206"/>
                </a:lnTo>
                <a:lnTo>
                  <a:pt x="3989655" y="581482"/>
                </a:lnTo>
                <a:lnTo>
                  <a:pt x="3989655" y="0"/>
                </a:lnTo>
                <a:close/>
              </a:path>
            </a:pathLst>
          </a:custGeom>
          <a:solidFill>
            <a:srgbClr val="323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33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/>
          <a:lstStyle/>
          <a:p>
            <a:r>
              <a:rPr lang="en-US" dirty="0" smtClean="0"/>
              <a:t>5.1 PENDAHULUAN</a:t>
            </a:r>
            <a:endParaRPr lang="en-US" dirty="0"/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linier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dan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minimal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konsisten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konsisten</a:t>
            </a:r>
            <a:endParaRPr lang="en-US" sz="28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19400" y="2438400"/>
          <a:ext cx="38862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方程式" r:id="rId6" imgW="1828800" imgH="914400" progId="Equation.3">
                  <p:embed/>
                </p:oleObj>
              </mc:Choice>
              <mc:Fallback>
                <p:oleObj name="方程式" r:id="rId6" imgW="18288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3886200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81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81000" y="762000"/>
                <a:ext cx="8229600" cy="4525963"/>
              </a:xfrm>
            </p:spPr>
            <p:txBody>
              <a:bodyPr>
                <a:normAutofit fontScale="85000" lnSpcReduction="20000"/>
              </a:bodyPr>
              <a:lstStyle/>
              <a:p>
                <a:pPr algn="just" eaLnBrk="1" hangingPunct="1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Bentuk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persamaan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linier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simultan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atau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bentuk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matriks-vektor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𝐴𝑥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  <m:r>
                      <a:rPr lang="en-US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persamaan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dan 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variabel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bebas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just" eaLnBrk="1" hangingPunct="1"/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	A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 		         x =	   B=</a:t>
                </a:r>
              </a:p>
              <a:p>
                <a:pPr algn="just"/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 eaLnBrk="1" hangingPunct="1"/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 eaLnBrk="1" hangingPunct="1">
                  <a:buNone/>
                </a:pP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Dimana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algn="just"/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adalah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matrik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koefisien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dari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SPL (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matrik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Jacobian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). </a:t>
                </a:r>
              </a:p>
              <a:p>
                <a:pPr algn="just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Vektor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vektor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variabel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Vektor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vektor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konstanta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just" eaLnBrk="1" hangingPunct="1"/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762000"/>
                <a:ext cx="8229600" cy="4525963"/>
              </a:xfrm>
              <a:blipFill rotWithShape="1">
                <a:blip r:embed="rId6"/>
                <a:stretch>
                  <a:fillRect l="-1185" t="-2695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919495"/>
              </p:ext>
            </p:extLst>
          </p:nvPr>
        </p:nvGraphicFramePr>
        <p:xfrm>
          <a:off x="1835696" y="1770994"/>
          <a:ext cx="1974850" cy="158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1168400" imgH="939800" progId="Equation.3">
                  <p:embed/>
                </p:oleObj>
              </mc:Choice>
              <mc:Fallback>
                <p:oleObj name="Equation" r:id="rId7" imgW="1168400" imgH="93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770994"/>
                        <a:ext cx="1974850" cy="158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286756"/>
              </p:ext>
            </p:extLst>
          </p:nvPr>
        </p:nvGraphicFramePr>
        <p:xfrm>
          <a:off x="4286248" y="1744642"/>
          <a:ext cx="59055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330057" imgH="939392" progId="Equation.3">
                  <p:embed/>
                </p:oleObj>
              </mc:Choice>
              <mc:Fallback>
                <p:oleObj name="Equation" r:id="rId9" imgW="330057" imgH="93939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1744642"/>
                        <a:ext cx="59055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066665"/>
              </p:ext>
            </p:extLst>
          </p:nvPr>
        </p:nvGraphicFramePr>
        <p:xfrm>
          <a:off x="5580112" y="1772816"/>
          <a:ext cx="615068" cy="175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1" imgW="330120" imgH="939600" progId="Equation.3">
                  <p:embed/>
                </p:oleObj>
              </mc:Choice>
              <mc:Fallback>
                <p:oleObj name="Equation" r:id="rId11" imgW="330120" imgH="939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772816"/>
                        <a:ext cx="615068" cy="1751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701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094580"/>
            <a:ext cx="8229600" cy="4525963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Secara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geometri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sist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linier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smtClean="0"/>
              <a:t>2 </a:t>
            </a:r>
            <a:r>
              <a:rPr lang="en-US" b="1" dirty="0" err="1" smtClean="0"/>
              <a:t>var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28" y="2361920"/>
            <a:ext cx="3114076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704" y="2371353"/>
            <a:ext cx="3015174" cy="257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704" y="4953037"/>
            <a:ext cx="4818598" cy="157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177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5.2 </a:t>
            </a:r>
            <a:r>
              <a:rPr lang="en-US" dirty="0"/>
              <a:t>BETUK-BENTUK SISTEM PERSAMAAN LINEAR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7066" y="2094713"/>
            <a:ext cx="8229600" cy="3638544"/>
          </a:xfrm>
        </p:spPr>
        <p:txBody>
          <a:bodyPr/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diagonal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tridiagonal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segitiga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khusus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81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57223" y="2357430"/>
            <a:ext cx="7549287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SISTEM PERSAMAAN LINEAR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ELIMINASI GAUSSIAN)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7066" y="908720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5.3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Gaussian </a:t>
            </a: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algn="just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Strategi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transformasi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SPL 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menjadi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bentuk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segitiga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biasanya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eliminasi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Gaussian,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metode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ini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dikerjakan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menerapkan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operasi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barris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elementer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atau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(OBE):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Persamaan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dapat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dikalikan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sebarang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konstanta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taknol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λ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←(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λ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 algn="just">
                  <a:buAutoNum type="arabicPeriod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Persamaan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dapat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dikalikan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sebarang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konstanta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taknol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</a:rPr>
                      <m:t>λ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kemudian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ditambahkan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ke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baris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  <a:ea typeface="Cambria Math"/>
                          </a:rPr>
                          <m:t>λ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b="0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marL="514350" indent="-514350" algn="just">
                  <a:buAutoNum type="arabicPeriod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Persamaan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dapat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dipertukarkan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b="0" i="0" dirty="0" err="1" smtClean="0"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US" b="0" i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↔(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/>
                <a:stretch>
                  <a:fillRect l="-1185" t="-2965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688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668" y="775583"/>
            <a:ext cx="5781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ALGORITMA METODE ELIMINASI GAUSSIAN </a:t>
            </a:r>
            <a:endParaRPr lang="en-US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581142"/>
              </p:ext>
            </p:extLst>
          </p:nvPr>
        </p:nvGraphicFramePr>
        <p:xfrm>
          <a:off x="466723" y="1237248"/>
          <a:ext cx="8258595" cy="5075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Bitmap Image" r:id="rId6" imgW="4990476" imgH="3067478" progId="PBrush">
                  <p:embed/>
                </p:oleObj>
              </mc:Choice>
              <mc:Fallback>
                <p:oleObj name="Bitmap Image" r:id="rId6" imgW="4990476" imgH="3067478" progId="PBrus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3" y="1237248"/>
                        <a:ext cx="8258595" cy="5075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1867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94860" y="853261"/>
            <a:ext cx="27542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lgerian" pitchFamily="82" charset="0"/>
              </a:rPr>
              <a:t>LATIHAN</a:t>
            </a:r>
            <a:endParaRPr lang="en-US" sz="4800" dirty="0">
              <a:latin typeface="Algerian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1812" y="1684258"/>
                <a:ext cx="7848872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dirty="0" smtClean="0"/>
                  <a:t>1. </a:t>
                </a:r>
                <a:r>
                  <a:rPr lang="en-US" sz="2000" dirty="0" err="1"/>
                  <a:t>Selesaikan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sistem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linear </a:t>
                </a:r>
                <a:r>
                  <a:rPr lang="en-US" sz="2000" dirty="0" err="1"/>
                  <a:t>berikut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ini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dalam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bentuk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grafik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kemudian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tentukan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penyelesaiannya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jika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ada</a:t>
                </a:r>
                <a:r>
                  <a:rPr lang="en-US" sz="200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2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+3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=8 </m:t>
                    </m:r>
                    <m:r>
                      <a:rPr lang="en-US" sz="2000" i="1">
                        <a:latin typeface="Cambria Math"/>
                      </a:rPr>
                      <m:t>𝑑𝑎𝑛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3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=5</m:t>
                    </m:r>
                  </m:oMath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12" y="1684258"/>
                <a:ext cx="7848872" cy="1323439"/>
              </a:xfrm>
              <a:prstGeom prst="rect">
                <a:avLst/>
              </a:prstGeom>
              <a:blipFill rotWithShape="1">
                <a:blip r:embed="rId5"/>
                <a:stretch>
                  <a:fillRect l="-776" t="-2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361812" y="3007697"/>
            <a:ext cx="34316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smtClean="0"/>
              <a:t>2.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linear :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2" y="3407807"/>
            <a:ext cx="3228975" cy="1663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71512" y="5071218"/>
                <a:ext cx="7860928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err="1"/>
                  <a:t>Selesaikanlah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lnear</a:t>
                </a:r>
                <a:r>
                  <a:rPr lang="en-US" sz="2000" dirty="0"/>
                  <a:t> di </a:t>
                </a:r>
                <a:r>
                  <a:rPr lang="en-US" sz="2000" dirty="0" err="1"/>
                  <a:t>atas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dengan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menggunakan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metode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eliminasi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Gassian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dengan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penyelesaian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eksaknya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adalah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=1,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=2</m:t>
                    </m:r>
                  </m:oMath>
                </a14:m>
                <a:r>
                  <a:rPr lang="en-US" sz="2000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=3</m:t>
                    </m:r>
                  </m:oMath>
                </a14:m>
                <a:r>
                  <a:rPr lang="en-US" sz="2000" dirty="0"/>
                  <a:t>. 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12" y="5071218"/>
                <a:ext cx="7860928" cy="1015663"/>
              </a:xfrm>
              <a:prstGeom prst="rect">
                <a:avLst/>
              </a:prstGeom>
              <a:blipFill rotWithShape="1">
                <a:blip r:embed="rId7"/>
                <a:stretch>
                  <a:fillRect l="-775" t="-2994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022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xfrm>
            <a:off x="4736871" y="6500833"/>
            <a:ext cx="2895600" cy="36512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dirty="0" smtClean="0">
                <a:solidFill>
                  <a:schemeClr val="bg1"/>
                </a:solidFill>
              </a:rPr>
              <a:t>Tim </a:t>
            </a:r>
            <a:r>
              <a:rPr sz="1400" spc="75" dirty="0" err="1" smtClean="0">
                <a:solidFill>
                  <a:schemeClr val="bg1"/>
                </a:solidFill>
              </a:rPr>
              <a:t>Magang</a:t>
            </a:r>
            <a:r>
              <a:rPr sz="1400" spc="75" dirty="0" smtClean="0">
                <a:solidFill>
                  <a:schemeClr val="bg1"/>
                </a:solidFill>
              </a:rPr>
              <a:t> : </a:t>
            </a:r>
            <a:r>
              <a:rPr sz="1400" spc="75" dirty="0" err="1" smtClean="0">
                <a:solidFill>
                  <a:schemeClr val="bg1"/>
                </a:solidFill>
              </a:rPr>
              <a:t>Dita</a:t>
            </a:r>
            <a:r>
              <a:rPr sz="1400" spc="75" dirty="0" smtClean="0">
                <a:solidFill>
                  <a:schemeClr val="bg1"/>
                </a:solidFill>
              </a:rPr>
              <a:t> , </a:t>
            </a:r>
            <a:r>
              <a:rPr sz="1400" spc="75" dirty="0" err="1" smtClean="0">
                <a:solidFill>
                  <a:schemeClr val="bg1"/>
                </a:solidFill>
              </a:rPr>
              <a:t>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2369869"/>
            <a:ext cx="62343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lgerian" pitchFamily="82" charset="0"/>
              </a:rPr>
              <a:t>TERIMAKASIH</a:t>
            </a:r>
            <a:endParaRPr lang="en-US" sz="72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desain dosen</Template>
  <TotalTime>147</TotalTime>
  <Words>450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Algerian</vt:lpstr>
      <vt:lpstr>Arial</vt:lpstr>
      <vt:lpstr>Bodoni MT Black</vt:lpstr>
      <vt:lpstr>Calibri</vt:lpstr>
      <vt:lpstr>Cambria Math</vt:lpstr>
      <vt:lpstr>Times New Roman</vt:lpstr>
      <vt:lpstr>Office Theme</vt:lpstr>
      <vt:lpstr>方程式</vt:lpstr>
      <vt:lpstr>Equation</vt:lpstr>
      <vt:lpstr>Bitmap Image</vt:lpstr>
      <vt:lpstr>PowerPoint Presentation</vt:lpstr>
      <vt:lpstr>5.1 PENDAHULUAN</vt:lpstr>
      <vt:lpstr>PowerPoint Presentation</vt:lpstr>
      <vt:lpstr>PowerPoint Presentation</vt:lpstr>
      <vt:lpstr>5.2 BETUK-BENTUK SISTEM PERSAMAAN LINEAR</vt:lpstr>
      <vt:lpstr>5.3 Metode Eliminasi Gaussian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puguh wahyu prasetyo</cp:lastModifiedBy>
  <cp:revision>13</cp:revision>
  <dcterms:created xsi:type="dcterms:W3CDTF">2020-05-25T16:36:05Z</dcterms:created>
  <dcterms:modified xsi:type="dcterms:W3CDTF">2020-06-05T05:46:16Z</dcterms:modified>
</cp:coreProperties>
</file>