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Oswal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pink shirt&#10;&#10;Description automatically generated">
            <a:extLst>
              <a:ext uri="{FF2B5EF4-FFF2-40B4-BE49-F238E27FC236}">
                <a16:creationId xmlns:a16="http://schemas.microsoft.com/office/drawing/2014/main" id="{C33616A2-2ACC-9A04-DC5B-E22510732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D175141-3D4E-4CEC-A79F-2CACBF9A2408}"/>
              </a:ext>
            </a:extLst>
          </p:cNvPr>
          <p:cNvSpPr txBox="1"/>
          <p:nvPr/>
        </p:nvSpPr>
        <p:spPr>
          <a:xfrm>
            <a:off x="11201400" y="8648700"/>
            <a:ext cx="7085457" cy="558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35"/>
              </a:lnSpc>
            </a:pPr>
            <a:r>
              <a:rPr lang="en-US" sz="2500" b="1" dirty="0">
                <a:solidFill>
                  <a:srgbClr val="252525"/>
                </a:solidFill>
                <a:latin typeface="Georgia" panose="02040502050405020303" pitchFamily="18" charset="0"/>
                <a:ea typeface="Garet Bold"/>
                <a:cs typeface="Garet Bold"/>
                <a:sym typeface="Garet Bold"/>
              </a:rPr>
              <a:t>Ir. Hence Sandi David </a:t>
            </a:r>
            <a:r>
              <a:rPr lang="en-US" sz="2500" b="1" dirty="0" err="1">
                <a:solidFill>
                  <a:srgbClr val="252525"/>
                </a:solidFill>
                <a:latin typeface="Georgia" panose="02040502050405020303" pitchFamily="18" charset="0"/>
                <a:ea typeface="Garet Bold"/>
                <a:cs typeface="Garet Bold"/>
                <a:sym typeface="Garet Bold"/>
              </a:rPr>
              <a:t>Roring</a:t>
            </a:r>
            <a:r>
              <a:rPr lang="en-US" sz="2500" b="1" dirty="0">
                <a:solidFill>
                  <a:srgbClr val="252525"/>
                </a:solidFill>
                <a:latin typeface="Georgia" panose="02040502050405020303" pitchFamily="18" charset="0"/>
                <a:ea typeface="Garet Bold"/>
                <a:cs typeface="Garet Bold"/>
                <a:sym typeface="Garet Bold"/>
              </a:rPr>
              <a:t>, </a:t>
            </a:r>
            <a:r>
              <a:rPr lang="en-US" sz="2500" b="1" dirty="0" err="1">
                <a:solidFill>
                  <a:srgbClr val="252525"/>
                </a:solidFill>
                <a:latin typeface="Georgia" panose="02040502050405020303" pitchFamily="18" charset="0"/>
                <a:ea typeface="Garet Bold"/>
                <a:cs typeface="Garet Bold"/>
                <a:sym typeface="Garet Bold"/>
              </a:rPr>
              <a:t>S.Pd</a:t>
            </a:r>
            <a:r>
              <a:rPr lang="en-US" sz="2500" b="1" dirty="0">
                <a:solidFill>
                  <a:srgbClr val="252525"/>
                </a:solidFill>
                <a:latin typeface="Georgia" panose="02040502050405020303" pitchFamily="18" charset="0"/>
                <a:ea typeface="Garet Bold"/>
                <a:cs typeface="Garet Bold"/>
                <a:sym typeface="Garet Bold"/>
              </a:rPr>
              <a:t>., M.T.</a:t>
            </a:r>
          </a:p>
        </p:txBody>
      </p:sp>
    </p:spTree>
    <p:extLst>
      <p:ext uri="{BB962C8B-B14F-4D97-AF65-F5344CB8AC3E}">
        <p14:creationId xmlns:p14="http://schemas.microsoft.com/office/powerpoint/2010/main" val="383585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06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27941" y="1115720"/>
            <a:ext cx="8220264" cy="8055560"/>
            <a:chOff x="0" y="0"/>
            <a:chExt cx="2434244" cy="2385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4244" cy="2385470"/>
            </a:xfrm>
            <a:custGeom>
              <a:avLst/>
              <a:gdLst/>
              <a:ahLst/>
              <a:cxnLst/>
              <a:rect l="l" t="t" r="r" b="b"/>
              <a:pathLst>
                <a:path w="2434244" h="2385470">
                  <a:moveTo>
                    <a:pt x="0" y="0"/>
                  </a:moveTo>
                  <a:lnTo>
                    <a:pt x="2434244" y="0"/>
                  </a:lnTo>
                  <a:lnTo>
                    <a:pt x="2434244" y="2385470"/>
                  </a:lnTo>
                  <a:lnTo>
                    <a:pt x="0" y="2385470"/>
                  </a:lnTo>
                  <a:close/>
                </a:path>
              </a:pathLst>
            </a:custGeom>
            <a:solidFill>
              <a:srgbClr val="14130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066637" y="2003237"/>
            <a:ext cx="7470242" cy="695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4963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PERINTAH DASAR AUTO-CAD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24073" y="4386769"/>
            <a:ext cx="5958188" cy="460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TRIM, EXTEND, FILLET, LINE, RECTANGLE, CIRCLE, ROTATE, MOVE, MIRROR, COPY, XLINE, DIMENSION, DLL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5179"/>
              </a:lnSpc>
            </a:pPr>
            <a:endParaRPr lang="en-US" sz="369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3731182"/>
            <a:ext cx="3066637" cy="3778082"/>
            <a:chOff x="0" y="0"/>
            <a:chExt cx="4088850" cy="503744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l="8213" r="37657"/>
            <a:stretch>
              <a:fillRect/>
            </a:stretch>
          </p:blipFill>
          <p:spPr>
            <a:xfrm>
              <a:off x="0" y="0"/>
              <a:ext cx="4088850" cy="50374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36574" y="1690927"/>
            <a:ext cx="5372131" cy="4439396"/>
            <a:chOff x="0" y="0"/>
            <a:chExt cx="7162841" cy="591919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l="9650" r="9650"/>
            <a:stretch>
              <a:fillRect/>
            </a:stretch>
          </p:blipFill>
          <p:spPr>
            <a:xfrm>
              <a:off x="0" y="0"/>
              <a:ext cx="7162841" cy="591919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5953" y="597798"/>
            <a:ext cx="4132752" cy="679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SKALA GAMBAR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0272" y="1836190"/>
            <a:ext cx="7739420" cy="1114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7"/>
              </a:lnSpc>
              <a:spcBef>
                <a:spcPct val="0"/>
              </a:spcBef>
            </a:pPr>
            <a:r>
              <a:rPr lang="en-US" sz="6477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PETA = ……….?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917" y="6473223"/>
            <a:ext cx="7323359" cy="1509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  <a:spcBef>
                <a:spcPct val="0"/>
              </a:spcBef>
            </a:pPr>
            <a:r>
              <a:rPr lang="en-US" sz="4320">
                <a:solidFill>
                  <a:srgbClr val="F62188"/>
                </a:solidFill>
                <a:latin typeface="Arimo Bold"/>
                <a:ea typeface="Arimo Bold"/>
                <a:cs typeface="Arimo Bold"/>
                <a:sym typeface="Arimo Bold"/>
              </a:rPr>
              <a:t>GAMBARAN PERMUKAAN BUMI YANG DIPERKECIL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1873965"/>
            <a:ext cx="4777286" cy="3416339"/>
            <a:chOff x="0" y="0"/>
            <a:chExt cx="3335756" cy="2385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35756" cy="2385470"/>
            </a:xfrm>
            <a:custGeom>
              <a:avLst/>
              <a:gdLst/>
              <a:ahLst/>
              <a:cxnLst/>
              <a:rect l="l" t="t" r="r" b="b"/>
              <a:pathLst>
                <a:path w="3335756" h="2385470">
                  <a:moveTo>
                    <a:pt x="0" y="0"/>
                  </a:moveTo>
                  <a:lnTo>
                    <a:pt x="3335756" y="0"/>
                  </a:lnTo>
                  <a:lnTo>
                    <a:pt x="3335756" y="2385470"/>
                  </a:lnTo>
                  <a:lnTo>
                    <a:pt x="0" y="2385470"/>
                  </a:lnTo>
                  <a:close/>
                </a:path>
              </a:pathLst>
            </a:custGeom>
            <a:solidFill>
              <a:srgbClr val="14130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6574" y="2932530"/>
            <a:ext cx="3660197" cy="134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SKALA GAMBAR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78375" y="1816815"/>
            <a:ext cx="7303657" cy="554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3961" lvl="1" indent="-261981" algn="ctr">
              <a:lnSpc>
                <a:spcPts val="3397"/>
              </a:lnSpc>
              <a:buFont typeface="Arial"/>
              <a:buChar char="•"/>
            </a:pPr>
            <a:r>
              <a:rPr lang="en-US" sz="2426">
                <a:solidFill>
                  <a:srgbClr val="F62188"/>
                </a:solidFill>
                <a:latin typeface="Arimo Bold"/>
                <a:ea typeface="Arimo Bold"/>
                <a:cs typeface="Arimo Bold"/>
                <a:sym typeface="Arimo Bold"/>
              </a:rPr>
              <a:t>Skala peta adalah perbandingan antara jarak di atas peta dengan jarak yang sebenarnya pada permukaan bumi.</a:t>
            </a:r>
          </a:p>
          <a:p>
            <a:pPr marL="523961" lvl="1" indent="-261981" algn="ctr">
              <a:lnSpc>
                <a:spcPts val="3397"/>
              </a:lnSpc>
              <a:buFont typeface="Arial"/>
              <a:buChar char="•"/>
            </a:pPr>
            <a:r>
              <a:rPr lang="en-US" sz="2426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Skala peta ini memungkinkan penggambaran suatu wilayah yang luas di atas bidang kertas yang terbatas ukurannya.</a:t>
            </a:r>
          </a:p>
          <a:p>
            <a:pPr algn="ctr">
              <a:lnSpc>
                <a:spcPts val="3397"/>
              </a:lnSpc>
              <a:spcBef>
                <a:spcPct val="0"/>
              </a:spcBef>
            </a:pPr>
            <a:r>
              <a:rPr lang="en-US" sz="2426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Contoh:</a:t>
            </a:r>
          </a:p>
          <a:p>
            <a:pPr marL="523961" lvl="1" indent="-261981" algn="ctr">
              <a:lnSpc>
                <a:spcPts val="3397"/>
              </a:lnSpc>
              <a:buFont typeface="Arial"/>
              <a:buChar char="•"/>
            </a:pPr>
            <a:r>
              <a:rPr lang="en-US" sz="2426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 Jarak dari Titik A ke Titik B dalam peta adalah 1 cm dan jarak sebenarnya di permukaan bumi adalah 1 km. Skala petanya adalah:</a:t>
            </a:r>
          </a:p>
          <a:p>
            <a:pPr algn="ctr">
              <a:lnSpc>
                <a:spcPts val="3397"/>
              </a:lnSpc>
              <a:spcBef>
                <a:spcPct val="0"/>
              </a:spcBef>
            </a:pPr>
            <a:endParaRPr lang="en-US" sz="2426">
              <a:solidFill>
                <a:srgbClr val="00BF63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523961" lvl="1" indent="-261981" algn="ctr">
              <a:lnSpc>
                <a:spcPts val="3397"/>
              </a:lnSpc>
              <a:buFont typeface="Arial"/>
              <a:buChar char="•"/>
            </a:pPr>
            <a:r>
              <a:rPr lang="en-US" sz="2426">
                <a:solidFill>
                  <a:srgbClr val="00BF63"/>
                </a:solidFill>
                <a:latin typeface="Arimo Bold"/>
                <a:ea typeface="Arimo Bold"/>
                <a:cs typeface="Arimo Bold"/>
                <a:sym typeface="Arimo Bold"/>
              </a:rPr>
              <a:t>1 cm : 1 km -&gt; 1 cm : 100.000 cm -&gt; 1 : 100.000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65503" y="499467"/>
            <a:ext cx="4134607" cy="679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SKALA GAMBAR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466128" y="36528"/>
            <a:ext cx="3821872" cy="4439396"/>
            <a:chOff x="0" y="0"/>
            <a:chExt cx="5095829" cy="59191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l="21267" r="21267"/>
            <a:stretch>
              <a:fillRect/>
            </a:stretch>
          </p:blipFill>
          <p:spPr>
            <a:xfrm>
              <a:off x="0" y="0"/>
              <a:ext cx="5095829" cy="5919195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0" y="6471709"/>
            <a:ext cx="9454056" cy="3391989"/>
            <a:chOff x="0" y="0"/>
            <a:chExt cx="3448865" cy="12374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48865" cy="1237407"/>
            </a:xfrm>
            <a:custGeom>
              <a:avLst/>
              <a:gdLst/>
              <a:ahLst/>
              <a:cxnLst/>
              <a:rect l="l" t="t" r="r" b="b"/>
              <a:pathLst>
                <a:path w="3448865" h="1237407">
                  <a:moveTo>
                    <a:pt x="0" y="0"/>
                  </a:moveTo>
                  <a:lnTo>
                    <a:pt x="3448865" y="0"/>
                  </a:lnTo>
                  <a:lnTo>
                    <a:pt x="3448865" y="1237407"/>
                  </a:lnTo>
                  <a:lnTo>
                    <a:pt x="0" y="1237407"/>
                  </a:lnTo>
                  <a:close/>
                </a:path>
              </a:pathLst>
            </a:custGeom>
            <a:solidFill>
              <a:srgbClr val="14130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26714" y="1698036"/>
            <a:ext cx="10146793" cy="973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8"/>
              </a:lnSpc>
              <a:spcBef>
                <a:spcPct val="0"/>
              </a:spcBef>
            </a:pPr>
            <a:r>
              <a:rPr lang="en-US" sz="559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Skala dapat dinyatakan dengan: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95361" y="3617725"/>
            <a:ext cx="5969586" cy="85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1"/>
              </a:lnSpc>
              <a:spcBef>
                <a:spcPct val="0"/>
              </a:spcBef>
            </a:pPr>
            <a:r>
              <a:rPr lang="en-US" sz="494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Perbandingan angka,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714" y="6523798"/>
            <a:ext cx="7988778" cy="3175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7"/>
              </a:lnSpc>
              <a:spcBef>
                <a:spcPct val="0"/>
              </a:spcBef>
            </a:pPr>
            <a:r>
              <a:rPr lang="en-US" sz="601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“1 : 10.000” ; “1 : 5000” ; “ 1 : 500” ; “ 1 : 250”</a:t>
            </a:r>
          </a:p>
          <a:p>
            <a:pPr algn="ctr">
              <a:lnSpc>
                <a:spcPts val="8427"/>
              </a:lnSpc>
              <a:spcBef>
                <a:spcPct val="0"/>
              </a:spcBef>
            </a:pPr>
            <a:r>
              <a:rPr lang="en-US" sz="6019">
                <a:solidFill>
                  <a:srgbClr val="FF3131"/>
                </a:solidFill>
                <a:latin typeface="Arimo"/>
                <a:ea typeface="Arimo"/>
                <a:cs typeface="Arimo"/>
                <a:sym typeface="Arimo"/>
              </a:rPr>
              <a:t> dsb…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7038602"/>
            <a:ext cx="3984353" cy="2331775"/>
            <a:chOff x="0" y="0"/>
            <a:chExt cx="5312471" cy="310903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t="28" b="12295"/>
            <a:stretch>
              <a:fillRect/>
            </a:stretch>
          </p:blipFill>
          <p:spPr>
            <a:xfrm>
              <a:off x="0" y="0"/>
              <a:ext cx="5312471" cy="3109034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3023175" y="1940634"/>
            <a:ext cx="14111758" cy="2691907"/>
          </a:xfrm>
          <a:custGeom>
            <a:avLst/>
            <a:gdLst/>
            <a:ahLst/>
            <a:cxnLst/>
            <a:rect l="l" t="t" r="r" b="b"/>
            <a:pathLst>
              <a:path w="14111758" h="2691907">
                <a:moveTo>
                  <a:pt x="0" y="0"/>
                </a:moveTo>
                <a:lnTo>
                  <a:pt x="14111758" y="0"/>
                </a:lnTo>
                <a:lnTo>
                  <a:pt x="14111758" y="2691907"/>
                </a:lnTo>
                <a:lnTo>
                  <a:pt x="0" y="26919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3041" y="597798"/>
            <a:ext cx="4134607" cy="679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SKALA GAMBAR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91826" y="6533023"/>
            <a:ext cx="2737137" cy="954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Present with ease and wow any audience with Canva Presentations.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53047" y="658581"/>
            <a:ext cx="4977308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8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Skala </a:t>
            </a:r>
            <a:r>
              <a:rPr lang="en-US" sz="5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Grafik</a:t>
            </a:r>
            <a:endParaRPr lang="en-US" sz="50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8761" y="5624409"/>
            <a:ext cx="8345239" cy="124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en-US" sz="352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Umumnya gambar skala grafik terletak </a:t>
            </a:r>
          </a:p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en-US" sz="352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 bagian bawah peta.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06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185407" y="1115720"/>
            <a:ext cx="9207166" cy="8055560"/>
            <a:chOff x="0" y="0"/>
            <a:chExt cx="2726492" cy="2385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6492" cy="2385470"/>
            </a:xfrm>
            <a:custGeom>
              <a:avLst/>
              <a:gdLst/>
              <a:ahLst/>
              <a:cxnLst/>
              <a:rect l="l" t="t" r="r" b="b"/>
              <a:pathLst>
                <a:path w="2726492" h="2385470">
                  <a:moveTo>
                    <a:pt x="0" y="0"/>
                  </a:moveTo>
                  <a:lnTo>
                    <a:pt x="2726492" y="0"/>
                  </a:lnTo>
                  <a:lnTo>
                    <a:pt x="2726492" y="2385470"/>
                  </a:lnTo>
                  <a:lnTo>
                    <a:pt x="0" y="2385470"/>
                  </a:lnTo>
                  <a:close/>
                </a:path>
              </a:pathLst>
            </a:custGeom>
            <a:solidFill>
              <a:srgbClr val="14130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927903" y="1207911"/>
            <a:ext cx="6432194" cy="67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 dirty="0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SKALA GRAFIK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3729" y="2513329"/>
            <a:ext cx="7362801" cy="328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Sebuah garis yang panjangnya menunjukkan jarak pada peta yang equivalen dengan jarak tertentu yang sebenarnya (misalnya 1 km). </a:t>
            </a:r>
          </a:p>
          <a:p>
            <a:pPr algn="just">
              <a:lnSpc>
                <a:spcPts val="5179"/>
              </a:lnSpc>
            </a:pPr>
            <a:endParaRPr lang="en-US" sz="369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3731182"/>
            <a:ext cx="3066637" cy="3778082"/>
            <a:chOff x="0" y="0"/>
            <a:chExt cx="4088850" cy="503744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l="8213" r="37657"/>
            <a:stretch>
              <a:fillRect/>
            </a:stretch>
          </p:blipFill>
          <p:spPr>
            <a:xfrm>
              <a:off x="0" y="0"/>
              <a:ext cx="4088850" cy="5037443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3689411" y="6877482"/>
            <a:ext cx="8199158" cy="1998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Garis Skala ini biasanya dibagi dalam bagian-bagian (biasanya 10 bagian) untuk memudahkan pembacaan peta.</a:t>
            </a:r>
          </a:p>
        </p:txBody>
      </p:sp>
      <p:sp>
        <p:nvSpPr>
          <p:cNvPr id="12" name="Freeform 12"/>
          <p:cNvSpPr/>
          <p:nvPr/>
        </p:nvSpPr>
        <p:spPr>
          <a:xfrm>
            <a:off x="3668297" y="5620224"/>
            <a:ext cx="8220272" cy="1041650"/>
          </a:xfrm>
          <a:custGeom>
            <a:avLst/>
            <a:gdLst/>
            <a:ahLst/>
            <a:cxnLst/>
            <a:rect l="l" t="t" r="r" b="b"/>
            <a:pathLst>
              <a:path w="8220272" h="1041650">
                <a:moveTo>
                  <a:pt x="0" y="0"/>
                </a:moveTo>
                <a:lnTo>
                  <a:pt x="8220272" y="0"/>
                </a:lnTo>
                <a:lnTo>
                  <a:pt x="8220272" y="1041650"/>
                </a:lnTo>
                <a:lnTo>
                  <a:pt x="0" y="10416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533" r="-1843" b="-4677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07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4344603"/>
            <a:ext cx="4346013" cy="1330160"/>
            <a:chOff x="0" y="0"/>
            <a:chExt cx="1585437" cy="485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5437" cy="485246"/>
            </a:xfrm>
            <a:custGeom>
              <a:avLst/>
              <a:gdLst/>
              <a:ahLst/>
              <a:cxnLst/>
              <a:rect l="l" t="t" r="r" b="b"/>
              <a:pathLst>
                <a:path w="1585437" h="485246">
                  <a:moveTo>
                    <a:pt x="0" y="0"/>
                  </a:moveTo>
                  <a:lnTo>
                    <a:pt x="1585437" y="0"/>
                  </a:lnTo>
                  <a:lnTo>
                    <a:pt x="1585437" y="485246"/>
                  </a:lnTo>
                  <a:lnTo>
                    <a:pt x="0" y="485246"/>
                  </a:lnTo>
                  <a:close/>
                </a:path>
              </a:pathLst>
            </a:custGeom>
            <a:solidFill>
              <a:srgbClr val="14130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12712" y="639763"/>
            <a:ext cx="3707420" cy="3704839"/>
            <a:chOff x="0" y="0"/>
            <a:chExt cx="4943226" cy="493978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12647"/>
            <a:stretch>
              <a:fillRect/>
            </a:stretch>
          </p:blipFill>
          <p:spPr>
            <a:xfrm>
              <a:off x="0" y="0"/>
              <a:ext cx="4943226" cy="4939786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712712" y="5674763"/>
            <a:ext cx="3707420" cy="3704839"/>
            <a:chOff x="0" y="0"/>
            <a:chExt cx="4943226" cy="4939786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l="40386" t="38440" r="40746" b="33313"/>
            <a:stretch>
              <a:fillRect/>
            </a:stretch>
          </p:blipFill>
          <p:spPr>
            <a:xfrm>
              <a:off x="0" y="0"/>
              <a:ext cx="4943226" cy="4939786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211406" y="4668544"/>
            <a:ext cx="4134607" cy="679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 dirty="0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SKALA PETA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0863" y="1152525"/>
            <a:ext cx="979253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5999" dirty="0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JARAK PADA PETA/GAMBAR</a:t>
            </a:r>
          </a:p>
          <a:p>
            <a:pPr algn="l">
              <a:lnSpc>
                <a:spcPts val="5999"/>
              </a:lnSpc>
            </a:pPr>
            <a:endParaRPr lang="en-US" sz="5999" dirty="0">
              <a:solidFill>
                <a:srgbClr val="FFC7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80863" y="6046299"/>
            <a:ext cx="9792536" cy="1833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6599" dirty="0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JARAK SEBENARNYA</a:t>
            </a:r>
          </a:p>
          <a:p>
            <a:pPr algn="l">
              <a:lnSpc>
                <a:spcPts val="7699"/>
              </a:lnSpc>
            </a:pPr>
            <a:endParaRPr lang="en-US" sz="6599" dirty="0">
              <a:solidFill>
                <a:srgbClr val="FFC70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9574" y="898422"/>
            <a:ext cx="12723825" cy="702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4500" dirty="0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SKALA DAPAT DIRUMUSKAN</a:t>
            </a:r>
          </a:p>
        </p:txBody>
      </p:sp>
      <p:sp>
        <p:nvSpPr>
          <p:cNvPr id="3" name="Freeform 3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3114" y="6806539"/>
            <a:ext cx="16143609" cy="189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1"/>
              </a:lnSpc>
            </a:pPr>
            <a:r>
              <a:rPr lang="en-US" sz="3208">
                <a:solidFill>
                  <a:srgbClr val="14130D"/>
                </a:solidFill>
                <a:latin typeface="Arimo Bold"/>
                <a:ea typeface="Arimo Bold"/>
                <a:cs typeface="Arimo Bold"/>
                <a:sym typeface="Arimo Bold"/>
              </a:rPr>
              <a:t>DIKETAHUI JARAK PADA PETA = 1 CM </a:t>
            </a:r>
          </a:p>
          <a:p>
            <a:pPr algn="just">
              <a:lnSpc>
                <a:spcPts val="4491"/>
              </a:lnSpc>
            </a:pPr>
            <a:r>
              <a:rPr lang="en-US" sz="3208">
                <a:solidFill>
                  <a:srgbClr val="14130D"/>
                </a:solidFill>
                <a:latin typeface="Arimo Bold"/>
                <a:ea typeface="Arimo Bold"/>
                <a:cs typeface="Arimo Bold"/>
                <a:sym typeface="Arimo Bold"/>
              </a:rPr>
              <a:t>MEWAKILI JARAK SEBENARNYA 100 CM</a:t>
            </a:r>
          </a:p>
          <a:p>
            <a:pPr algn="just">
              <a:lnSpc>
                <a:spcPts val="6269"/>
              </a:lnSpc>
            </a:pPr>
            <a:endParaRPr lang="en-US" sz="3208">
              <a:solidFill>
                <a:srgbClr val="14130D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4364274"/>
            <a:ext cx="8274918" cy="2173415"/>
            <a:chOff x="0" y="0"/>
            <a:chExt cx="2187756" cy="5746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7756" cy="574616"/>
            </a:xfrm>
            <a:custGeom>
              <a:avLst/>
              <a:gdLst/>
              <a:ahLst/>
              <a:cxnLst/>
              <a:rect l="l" t="t" r="r" b="b"/>
              <a:pathLst>
                <a:path w="2187756" h="574616">
                  <a:moveTo>
                    <a:pt x="0" y="0"/>
                  </a:moveTo>
                  <a:lnTo>
                    <a:pt x="2187756" y="0"/>
                  </a:lnTo>
                  <a:lnTo>
                    <a:pt x="2187756" y="574616"/>
                  </a:lnTo>
                  <a:lnTo>
                    <a:pt x="0" y="574616"/>
                  </a:lnTo>
                  <a:close/>
                </a:path>
              </a:pathLst>
            </a:custGeom>
            <a:solidFill>
              <a:srgbClr val="14130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6574" y="4790433"/>
            <a:ext cx="6946711" cy="1853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FC700"/>
                </a:solidFill>
                <a:latin typeface="Arimo"/>
                <a:ea typeface="Arimo"/>
                <a:cs typeface="Arimo"/>
                <a:sym typeface="Arimo"/>
              </a:rPr>
              <a:t>SKALA = JARAK PADA PETA (JP) / JARAK SEBENARNYA (JS)</a:t>
            </a:r>
          </a:p>
          <a:p>
            <a:pPr algn="ctr">
              <a:lnSpc>
                <a:spcPts val="4899"/>
              </a:lnSpc>
            </a:pPr>
            <a:endParaRPr lang="en-US" sz="3499">
              <a:solidFill>
                <a:srgbClr val="FFC7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954000" y="1869772"/>
            <a:ext cx="5013664" cy="3127981"/>
            <a:chOff x="0" y="0"/>
            <a:chExt cx="6684886" cy="417064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t="2824" b="2824"/>
            <a:stretch>
              <a:fillRect/>
            </a:stretch>
          </p:blipFill>
          <p:spPr>
            <a:xfrm>
              <a:off x="0" y="0"/>
              <a:ext cx="6684886" cy="4170641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323833" y="1028700"/>
            <a:ext cx="5012353" cy="3127981"/>
            <a:chOff x="0" y="0"/>
            <a:chExt cx="6683138" cy="417064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rcRect l="925" r="925"/>
            <a:stretch>
              <a:fillRect/>
            </a:stretch>
          </p:blipFill>
          <p:spPr>
            <a:xfrm>
              <a:off x="0" y="0"/>
              <a:ext cx="6683138" cy="4170641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-2148401" y="8243569"/>
            <a:ext cx="15395253" cy="234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059">
                <a:solidFill>
                  <a:srgbClr val="14130D"/>
                </a:solidFill>
                <a:latin typeface="Arimo Bold"/>
                <a:ea typeface="Arimo Bold"/>
                <a:cs typeface="Arimo Bold"/>
                <a:sym typeface="Arimo Bold"/>
              </a:rPr>
              <a:t>JADI, SKALA = 1 CM : 100 CM</a:t>
            </a:r>
          </a:p>
          <a:p>
            <a:pPr algn="ctr">
              <a:lnSpc>
                <a:spcPts val="4283"/>
              </a:lnSpc>
            </a:pPr>
            <a:r>
              <a:rPr lang="en-US" sz="3059">
                <a:solidFill>
                  <a:srgbClr val="14130D"/>
                </a:solidFill>
                <a:latin typeface="Arimo Bold"/>
                <a:ea typeface="Arimo Bold"/>
                <a:cs typeface="Arimo Bold"/>
                <a:sym typeface="Arimo Bold"/>
              </a:rPr>
              <a:t>ATAU DITULIS</a:t>
            </a:r>
          </a:p>
          <a:p>
            <a:pPr algn="ctr">
              <a:lnSpc>
                <a:spcPts val="4283"/>
              </a:lnSpc>
            </a:pPr>
            <a:r>
              <a:rPr lang="en-US" sz="3059">
                <a:solidFill>
                  <a:srgbClr val="14130D"/>
                </a:solidFill>
                <a:latin typeface="Arimo Bold"/>
                <a:ea typeface="Arimo Bold"/>
                <a:cs typeface="Arimo Bold"/>
                <a:sym typeface="Arimo Bold"/>
              </a:rPr>
              <a:t>1 : 100</a:t>
            </a:r>
          </a:p>
          <a:p>
            <a:pPr algn="just">
              <a:lnSpc>
                <a:spcPts val="5978"/>
              </a:lnSpc>
            </a:pPr>
            <a:endParaRPr lang="en-US" sz="3059">
              <a:solidFill>
                <a:srgbClr val="14130D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6692" y="1862462"/>
            <a:ext cx="2971641" cy="3821913"/>
            <a:chOff x="0" y="0"/>
            <a:chExt cx="3962188" cy="509588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4082" r="24082"/>
            <a:stretch>
              <a:fillRect/>
            </a:stretch>
          </p:blipFill>
          <p:spPr>
            <a:xfrm>
              <a:off x="0" y="0"/>
              <a:ext cx="3962188" cy="5095884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36574" y="550173"/>
            <a:ext cx="993241" cy="997706"/>
          </a:xfrm>
          <a:custGeom>
            <a:avLst/>
            <a:gdLst/>
            <a:ahLst/>
            <a:cxnLst/>
            <a:rect l="l" t="t" r="r" b="b"/>
            <a:pathLst>
              <a:path w="993241" h="997706">
                <a:moveTo>
                  <a:pt x="0" y="0"/>
                </a:moveTo>
                <a:lnTo>
                  <a:pt x="993240" y="0"/>
                </a:lnTo>
                <a:lnTo>
                  <a:pt x="993240" y="997705"/>
                </a:lnTo>
                <a:lnTo>
                  <a:pt x="0" y="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91094" b="-849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17360208" y="9404841"/>
            <a:ext cx="214468" cy="665017"/>
          </a:xfrm>
          <a:custGeom>
            <a:avLst/>
            <a:gdLst/>
            <a:ahLst/>
            <a:cxnLst/>
            <a:rect l="l" t="t" r="r" b="b"/>
            <a:pathLst>
              <a:path w="214468" h="665017">
                <a:moveTo>
                  <a:pt x="0" y="0"/>
                </a:moveTo>
                <a:lnTo>
                  <a:pt x="214468" y="0"/>
                </a:lnTo>
                <a:lnTo>
                  <a:pt x="214468" y="665017"/>
                </a:lnTo>
                <a:lnTo>
                  <a:pt x="0" y="665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469916" y="9639576"/>
            <a:ext cx="455151" cy="22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700">
                <a:solidFill>
                  <a:srgbClr val="14130D"/>
                </a:solidFill>
                <a:latin typeface="Oswald Bold"/>
                <a:ea typeface="Oswald Bold"/>
                <a:cs typeface="Oswald Bold"/>
                <a:sym typeface="Oswald Bold"/>
              </a:rPr>
              <a:t>09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1260" y="5661796"/>
            <a:ext cx="6591387" cy="3295415"/>
            <a:chOff x="0" y="0"/>
            <a:chExt cx="2154064" cy="10769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4064" cy="1076941"/>
            </a:xfrm>
            <a:custGeom>
              <a:avLst/>
              <a:gdLst/>
              <a:ahLst/>
              <a:cxnLst/>
              <a:rect l="l" t="t" r="r" b="b"/>
              <a:pathLst>
                <a:path w="2154064" h="1076941">
                  <a:moveTo>
                    <a:pt x="0" y="0"/>
                  </a:moveTo>
                  <a:lnTo>
                    <a:pt x="2154064" y="0"/>
                  </a:lnTo>
                  <a:lnTo>
                    <a:pt x="2154064" y="1076941"/>
                  </a:lnTo>
                  <a:lnTo>
                    <a:pt x="0" y="1076941"/>
                  </a:lnTo>
                  <a:close/>
                </a:path>
              </a:pathLst>
            </a:custGeom>
            <a:solidFill>
              <a:srgbClr val="14130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3763" y="6140973"/>
            <a:ext cx="5566381" cy="250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DIKETAHUI SKALA 1 : 25. SUATU UKURAN PADA JARAK SEBENARNYA = 100 CM. BERAPAKAH JARAK YANG HARUS DIGAMBAR PADA PETA/GAMBAR…?</a:t>
            </a:r>
          </a:p>
          <a:p>
            <a:pPr algn="just">
              <a:lnSpc>
                <a:spcPts val="2520"/>
              </a:lnSpc>
            </a:pPr>
            <a:endParaRPr lang="en-US" sz="249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150219" y="3372367"/>
            <a:ext cx="5326113" cy="1920881"/>
            <a:chOff x="0" y="0"/>
            <a:chExt cx="1740573" cy="6277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0573" cy="627743"/>
            </a:xfrm>
            <a:custGeom>
              <a:avLst/>
              <a:gdLst/>
              <a:ahLst/>
              <a:cxnLst/>
              <a:rect l="l" t="t" r="r" b="b"/>
              <a:pathLst>
                <a:path w="1740573" h="627743">
                  <a:moveTo>
                    <a:pt x="0" y="0"/>
                  </a:moveTo>
                  <a:lnTo>
                    <a:pt x="1740573" y="0"/>
                  </a:lnTo>
                  <a:lnTo>
                    <a:pt x="1740573" y="627743"/>
                  </a:lnTo>
                  <a:lnTo>
                    <a:pt x="0" y="627743"/>
                  </a:lnTo>
                  <a:close/>
                </a:path>
              </a:pathLst>
            </a:custGeom>
            <a:solidFill>
              <a:srgbClr val="14130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572737" y="3605372"/>
            <a:ext cx="4681803" cy="15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S= JP/JS -&gt; JP= S x JS</a:t>
            </a: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JP= (1/20) x 100 = 5 cm</a:t>
            </a:r>
          </a:p>
          <a:p>
            <a:pPr algn="just">
              <a:lnSpc>
                <a:spcPts val="2520"/>
              </a:lnSpc>
            </a:pPr>
            <a:endParaRPr lang="en-US" sz="3299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" name="AutoShape 13"/>
          <p:cNvSpPr/>
          <p:nvPr/>
        </p:nvSpPr>
        <p:spPr>
          <a:xfrm rot="11480">
            <a:off x="-8" y="8283142"/>
            <a:ext cx="2852275" cy="0"/>
          </a:xfrm>
          <a:prstGeom prst="line">
            <a:avLst/>
          </a:prstGeom>
          <a:ln w="19050" cap="flat">
            <a:solidFill>
              <a:srgbClr val="FFC7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rot="-5416537">
            <a:off x="1876512" y="9287452"/>
            <a:ext cx="1980069" cy="0"/>
          </a:xfrm>
          <a:prstGeom prst="line">
            <a:avLst/>
          </a:prstGeom>
          <a:ln w="19050" cap="flat">
            <a:solidFill>
              <a:srgbClr val="FFC7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918878" y="664324"/>
            <a:ext cx="394852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999" dirty="0">
                <a:solidFill>
                  <a:srgbClr val="FFC700"/>
                </a:solidFill>
                <a:latin typeface="Oswald Bold"/>
                <a:ea typeface="Oswald Bold"/>
                <a:cs typeface="Oswald Bold"/>
                <a:sym typeface="Oswald Bold"/>
              </a:rPr>
              <a:t>SKALA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93655" y="315529"/>
            <a:ext cx="7930115" cy="248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14130D"/>
                </a:solidFill>
                <a:latin typeface="Arimo Bold"/>
                <a:ea typeface="Arimo Bold"/>
                <a:cs typeface="Arimo Bold"/>
                <a:sym typeface="Arimo Bold"/>
              </a:rPr>
              <a:t>DIKETAHUI SKALA 1 : 20. SUATU UKURAN PADA JARAK SEBENARNYA = 100 CM. BERAPAKAH JARAK YANG HARUS DIGAMBAR PADA PETA/GAMBAR…?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14130D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39249" y="2571224"/>
            <a:ext cx="5851629" cy="153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5"/>
              </a:lnSpc>
            </a:pPr>
            <a:r>
              <a:rPr lang="en-US" sz="2917">
                <a:solidFill>
                  <a:srgbClr val="14130D"/>
                </a:solidFill>
                <a:latin typeface="Arimo Bold"/>
                <a:ea typeface="Arimo Bold"/>
                <a:cs typeface="Arimo Bold"/>
                <a:sym typeface="Arimo Bold"/>
              </a:rPr>
              <a:t>DITANYA. JP = ……………….?</a:t>
            </a:r>
          </a:p>
          <a:p>
            <a:pPr algn="just">
              <a:lnSpc>
                <a:spcPts val="4085"/>
              </a:lnSpc>
            </a:pPr>
            <a:endParaRPr lang="en-US" sz="2917">
              <a:solidFill>
                <a:srgbClr val="14130D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just">
              <a:lnSpc>
                <a:spcPts val="4085"/>
              </a:lnSpc>
            </a:pPr>
            <a:endParaRPr lang="en-US" sz="2917">
              <a:solidFill>
                <a:srgbClr val="14130D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36052" y="9363075"/>
            <a:ext cx="6157037" cy="1173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14130D"/>
                </a:solidFill>
                <a:latin typeface="Arimo Bold"/>
                <a:ea typeface="Arimo Bold"/>
                <a:cs typeface="Arimo Bold"/>
                <a:sym typeface="Arimo Bold"/>
              </a:rPr>
              <a:t>DITANYA. JP = ……………….?</a:t>
            </a:r>
          </a:p>
          <a:p>
            <a:pPr algn="just">
              <a:lnSpc>
                <a:spcPts val="4619"/>
              </a:lnSpc>
            </a:pPr>
            <a:endParaRPr lang="en-US" sz="3299">
              <a:solidFill>
                <a:srgbClr val="14130D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376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Georgia</vt:lpstr>
      <vt:lpstr>Arial</vt:lpstr>
      <vt:lpstr>Calibri</vt:lpstr>
      <vt:lpstr>Arimo</vt:lpstr>
      <vt:lpstr>Oswald Bold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Black Yellow Modern Construction Company Presentation Template</dc:title>
  <cp:lastModifiedBy>Ryan Laksmana</cp:lastModifiedBy>
  <cp:revision>4</cp:revision>
  <dcterms:created xsi:type="dcterms:W3CDTF">2006-08-16T00:00:00Z</dcterms:created>
  <dcterms:modified xsi:type="dcterms:W3CDTF">2024-08-15T10:13:38Z</dcterms:modified>
  <dc:identifier>DAGNJ72x0AQ</dc:identifier>
</cp:coreProperties>
</file>