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3" r:id="rId4"/>
    <p:sldId id="264" r:id="rId5"/>
    <p:sldId id="270" r:id="rId6"/>
    <p:sldId id="266" r:id="rId7"/>
    <p:sldId id="267" r:id="rId8"/>
    <p:sldId id="281" r:id="rId9"/>
    <p:sldId id="282" r:id="rId10"/>
    <p:sldId id="284" r:id="rId11"/>
    <p:sldId id="285" r:id="rId12"/>
    <p:sldId id="283" r:id="rId13"/>
    <p:sldId id="286" r:id="rId14"/>
    <p:sldId id="27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EA0404"/>
    <a:srgbClr val="0066FF"/>
    <a:srgbClr val="FF99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6" d="100"/>
          <a:sy n="96" d="100"/>
        </p:scale>
        <p:origin x="-1146" y="21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896952" y="1124744"/>
            <a:ext cx="5542384" cy="1037977"/>
          </a:xfrm>
          <a:prstGeom prst="rect">
            <a:avLst/>
          </a:prstGeom>
        </p:spPr>
        <p:txBody>
          <a:bodyPr/>
          <a:lstStyle>
            <a:lvl1pPr>
              <a:defRPr>
                <a:solidFill>
                  <a:schemeClr val="bg1"/>
                </a:solidFill>
              </a:defRPr>
            </a:lvl1pPr>
          </a:lstStyle>
          <a:p>
            <a:r>
              <a:rPr lang="en-US" dirty="0" err="1" smtClean="0"/>
              <a:t>Nama</a:t>
            </a:r>
            <a:r>
              <a:rPr lang="en-US" dirty="0" smtClean="0"/>
              <a:t> </a:t>
            </a:r>
            <a:r>
              <a:rPr lang="en-US" dirty="0" err="1" smtClean="0"/>
              <a:t>Dosen</a:t>
            </a:r>
            <a:endParaRPr lang="en-US" dirty="0"/>
          </a:p>
        </p:txBody>
      </p:sp>
      <p:sp>
        <p:nvSpPr>
          <p:cNvPr id="3" name="Subtitle 2"/>
          <p:cNvSpPr>
            <a:spLocks noGrp="1"/>
          </p:cNvSpPr>
          <p:nvPr>
            <p:ph type="subTitle" idx="1" hasCustomPrompt="1"/>
          </p:nvPr>
        </p:nvSpPr>
        <p:spPr>
          <a:xfrm>
            <a:off x="3059832" y="3573016"/>
            <a:ext cx="5360640" cy="432048"/>
          </a:xfrm>
          <a:prstGeom prst="rect">
            <a:avLst/>
          </a:prstGeo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d-ID" dirty="0" smtClean="0"/>
              <a:t>SESI PERKULIHAN</a:t>
            </a:r>
            <a:endParaRPr lang="en-US" dirty="0"/>
          </a:p>
        </p:txBody>
      </p:sp>
      <p:sp>
        <p:nvSpPr>
          <p:cNvPr id="4" name="Subtitle 2"/>
          <p:cNvSpPr txBox="1">
            <a:spLocks/>
          </p:cNvSpPr>
          <p:nvPr userDrawn="1"/>
        </p:nvSpPr>
        <p:spPr>
          <a:xfrm>
            <a:off x="2987824" y="5132412"/>
            <a:ext cx="5360640" cy="45682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solidFill>
                <a:schemeClr val="tx1"/>
              </a:solidFill>
            </a:endParaRPr>
          </a:p>
        </p:txBody>
      </p:sp>
      <p:sp>
        <p:nvSpPr>
          <p:cNvPr id="5" name="Subtitle 2"/>
          <p:cNvSpPr txBox="1">
            <a:spLocks/>
          </p:cNvSpPr>
          <p:nvPr userDrawn="1"/>
        </p:nvSpPr>
        <p:spPr>
          <a:xfrm>
            <a:off x="2969888" y="4916388"/>
            <a:ext cx="5360640" cy="43204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p>
        </p:txBody>
      </p:sp>
      <p:sp>
        <p:nvSpPr>
          <p:cNvPr id="8" name="Text Placeholder 7"/>
          <p:cNvSpPr>
            <a:spLocks noGrp="1"/>
          </p:cNvSpPr>
          <p:nvPr>
            <p:ph type="body" sz="quarter" idx="10" hasCustomPrompt="1"/>
          </p:nvPr>
        </p:nvSpPr>
        <p:spPr>
          <a:xfrm>
            <a:off x="3635896" y="2204864"/>
            <a:ext cx="4176713" cy="720725"/>
          </a:xfrm>
          <a:prstGeom prst="rect">
            <a:avLst/>
          </a:prstGeom>
        </p:spPr>
        <p:txBody>
          <a:bodyPr/>
          <a:lstStyle>
            <a:lvl1pPr>
              <a:defRPr baseline="0">
                <a:solidFill>
                  <a:schemeClr val="bg1"/>
                </a:solidFill>
              </a:defRPr>
            </a:lvl1pPr>
          </a:lstStyle>
          <a:p>
            <a:pPr lvl="0"/>
            <a:r>
              <a:rPr lang="id-ID" dirty="0" smtClean="0"/>
              <a:t>MATA KULIAH</a:t>
            </a:r>
            <a:endParaRPr lang="en-US" dirty="0"/>
          </a:p>
        </p:txBody>
      </p:sp>
      <p:sp>
        <p:nvSpPr>
          <p:cNvPr id="10" name="Text Placeholder 9"/>
          <p:cNvSpPr>
            <a:spLocks noGrp="1"/>
          </p:cNvSpPr>
          <p:nvPr>
            <p:ph type="body" sz="quarter" idx="11" hasCustomPrompt="1"/>
          </p:nvPr>
        </p:nvSpPr>
        <p:spPr>
          <a:xfrm>
            <a:off x="3203575" y="4149725"/>
            <a:ext cx="5127625" cy="1198563"/>
          </a:xfrm>
          <a:prstGeom prst="rect">
            <a:avLst/>
          </a:prstGeom>
        </p:spPr>
        <p:txBody>
          <a:bodyPr/>
          <a:lstStyle>
            <a:lvl1pPr>
              <a:defRPr sz="3600" baseline="0">
                <a:solidFill>
                  <a:schemeClr val="tx1"/>
                </a:solidFill>
              </a:defRPr>
            </a:lvl1pPr>
          </a:lstStyle>
          <a:p>
            <a:pPr lvl="0"/>
            <a:r>
              <a:rPr lang="id-ID" dirty="0" smtClean="0"/>
              <a:t>Topik Perkuliahan</a:t>
            </a:r>
            <a:endParaRPr lang="en-US" dirty="0"/>
          </a:p>
        </p:txBody>
      </p:sp>
    </p:spTree>
    <p:extLst>
      <p:ext uri="{BB962C8B-B14F-4D97-AF65-F5344CB8AC3E}">
        <p14:creationId xmlns="" xmlns:p14="http://schemas.microsoft.com/office/powerpoint/2010/main" val="38127396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4968553"/>
          </a:xfrm>
          <a:prstGeom prst="rect">
            <a:avLst/>
          </a:prstGeom>
        </p:spPr>
        <p:txBody>
          <a:bodyPr/>
          <a:lstStyle>
            <a:lvl1pPr marL="342900" indent="-342900" algn="l">
              <a:buFont typeface="Courier New" panose="02070309020205020404" pitchFamily="49" charset="0"/>
              <a:buChar char="o"/>
              <a:defRPr sz="2400">
                <a:solidFill>
                  <a:schemeClr val="tx1"/>
                </a:solidFill>
                <a:latin typeface="Arial" panose="020B0604020202020204" pitchFamily="34" charset="0"/>
                <a:cs typeface="Arial" panose="020B0604020202020204" pitchFamily="34" charset="0"/>
              </a:defRPr>
            </a:lvl1pPr>
          </a:lstStyle>
          <a:p>
            <a:pPr lvl="0"/>
            <a:r>
              <a:rPr lang="en-US" smtClean="0"/>
              <a:t>Click to edit Master text styles</a:t>
            </a:r>
          </a:p>
        </p:txBody>
      </p:sp>
      <p:sp>
        <p:nvSpPr>
          <p:cNvPr id="8" name="Text Placeholder 7"/>
          <p:cNvSpPr>
            <a:spLocks noGrp="1"/>
          </p:cNvSpPr>
          <p:nvPr>
            <p:ph type="body" sz="quarter" idx="10"/>
          </p:nvPr>
        </p:nvSpPr>
        <p:spPr>
          <a:xfrm>
            <a:off x="5868144" y="6495420"/>
            <a:ext cx="3097213" cy="333375"/>
          </a:xfrm>
          <a:prstGeom prst="rect">
            <a:avLst/>
          </a:prstGeom>
        </p:spPr>
        <p:txBody>
          <a:bodyPr/>
          <a:lstStyle>
            <a:lvl1pPr>
              <a:defRPr sz="2000">
                <a:solidFill>
                  <a:schemeClr val="bg1"/>
                </a:solidFill>
              </a:defRPr>
            </a:lvl1pPr>
          </a:lstStyle>
          <a:p>
            <a:pPr lvl="0"/>
            <a:r>
              <a:rPr lang="en-US" smtClean="0"/>
              <a:t>Click to edit Master text styles</a:t>
            </a:r>
          </a:p>
        </p:txBody>
      </p:sp>
    </p:spTree>
    <p:extLst>
      <p:ext uri="{BB962C8B-B14F-4D97-AF65-F5344CB8AC3E}">
        <p14:creationId xmlns="" xmlns:p14="http://schemas.microsoft.com/office/powerpoint/2010/main" val="992381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926976"/>
          </a:xfrm>
          <a:prstGeom prst="rect">
            <a:avLst/>
          </a:prstGeom>
        </p:spPr>
        <p:txBody>
          <a:bodyPr/>
          <a:lstStyle>
            <a:lvl1pPr>
              <a:defRPr sz="3200">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4" name="Content Placeholder 3"/>
          <p:cNvSpPr>
            <a:spLocks noGrp="1"/>
          </p:cNvSpPr>
          <p:nvPr>
            <p:ph sz="half" idx="2"/>
          </p:nvPr>
        </p:nvSpPr>
        <p:spPr>
          <a:xfrm>
            <a:off x="395536" y="1916832"/>
            <a:ext cx="7992888" cy="4176464"/>
          </a:xfrm>
          <a:prstGeom prst="rect">
            <a:avLst/>
          </a:prstGeom>
        </p:spPr>
        <p:txBody>
          <a:bodyPr/>
          <a:lstStyle>
            <a:lvl1pPr marL="342900" indent="-342900" algn="l">
              <a:buFont typeface="Courier New" panose="02070309020205020404" pitchFamily="49" charset="0"/>
              <a:buChar char="o"/>
              <a:defRPr sz="2400">
                <a:solidFill>
                  <a:schemeClr val="tx2">
                    <a:lumMod val="75000"/>
                  </a:schemeClr>
                </a:solidFill>
                <a:latin typeface="Arial" panose="020B0604020202020204" pitchFamily="34" charset="0"/>
                <a:cs typeface="Arial" panose="020B0604020202020204" pitchFamily="34" charset="0"/>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Tree>
    <p:extLst>
      <p:ext uri="{BB962C8B-B14F-4D97-AF65-F5344CB8AC3E}">
        <p14:creationId xmlns="" xmlns:p14="http://schemas.microsoft.com/office/powerpoint/2010/main" val="42809756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 xmlns:p14="http://schemas.microsoft.com/office/powerpoint/2010/main" val="18514057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solidFill>
                  <a:schemeClr val="tx1"/>
                </a:solidFill>
              </a:defRPr>
            </a:lvl1pPr>
          </a:lstStyle>
          <a:p>
            <a:pPr lvl="0"/>
            <a:r>
              <a:rPr lang="en-US" smtClean="0"/>
              <a:t>Click to edit Master text styles</a:t>
            </a:r>
          </a:p>
        </p:txBody>
      </p:sp>
      <p:sp>
        <p:nvSpPr>
          <p:cNvPr id="8" name="Text Placeholder 7"/>
          <p:cNvSpPr>
            <a:spLocks noGrp="1"/>
          </p:cNvSpPr>
          <p:nvPr>
            <p:ph type="body" sz="quarter" idx="10" hasCustomPrompt="1"/>
          </p:nvPr>
        </p:nvSpPr>
        <p:spPr>
          <a:xfrm>
            <a:off x="5868144" y="6495420"/>
            <a:ext cx="3097213" cy="333375"/>
          </a:xfrm>
          <a:prstGeom prst="rect">
            <a:avLst/>
          </a:prstGeom>
        </p:spPr>
        <p:txBody>
          <a:bodyPr/>
          <a:lstStyle>
            <a:lvl1pPr>
              <a:defRPr sz="2000">
                <a:solidFill>
                  <a:schemeClr val="bg1"/>
                </a:solidFill>
              </a:defRPr>
            </a:lvl1pPr>
          </a:lstStyle>
          <a:p>
            <a:pPr lvl="0"/>
            <a:r>
              <a:rPr lang="en-US" dirty="0" smtClean="0"/>
              <a:t>www.esaunggul.ac.id</a:t>
            </a:r>
            <a:endParaRPr lang="en-US" dirty="0"/>
          </a:p>
        </p:txBody>
      </p:sp>
    </p:spTree>
    <p:extLst>
      <p:ext uri="{BB962C8B-B14F-4D97-AF65-F5344CB8AC3E}">
        <p14:creationId xmlns="" xmlns:p14="http://schemas.microsoft.com/office/powerpoint/2010/main" val="180738201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6"/>
          <p:cNvSpPr>
            <a:spLocks noGrp="1"/>
          </p:cNvSpPr>
          <p:nvPr>
            <p:ph type="title"/>
          </p:nvPr>
        </p:nvSpPr>
        <p:spPr>
          <a:xfrm>
            <a:off x="467544" y="476672"/>
            <a:ext cx="8229600" cy="1143000"/>
          </a:xfrm>
          <a:prstGeom prst="rect">
            <a:avLst/>
          </a:prstGeom>
        </p:spPr>
        <p:txBody>
          <a:bodyPr/>
          <a:lstStyle/>
          <a:p>
            <a:r>
              <a:rPr lang="en-US" smtClean="0"/>
              <a:t>Click to edit Master title style</a:t>
            </a:r>
            <a:endParaRPr lang="en-US" dirty="0"/>
          </a:p>
        </p:txBody>
      </p:sp>
      <p:sp>
        <p:nvSpPr>
          <p:cNvPr id="9" name="Picture Placeholder 8"/>
          <p:cNvSpPr>
            <a:spLocks noGrp="1"/>
          </p:cNvSpPr>
          <p:nvPr>
            <p:ph type="pic" sz="quarter" idx="10"/>
          </p:nvPr>
        </p:nvSpPr>
        <p:spPr>
          <a:xfrm>
            <a:off x="468313" y="1773238"/>
            <a:ext cx="3959671" cy="4176712"/>
          </a:xfrm>
          <a:prstGeom prst="rect">
            <a:avLst/>
          </a:prstGeom>
        </p:spPr>
        <p:txBody>
          <a:bodyPr/>
          <a:lstStyle/>
          <a:p>
            <a:r>
              <a:rPr lang="en-US" smtClean="0"/>
              <a:t>Click icon to add picture</a:t>
            </a:r>
            <a:endParaRPr lang="en-US" dirty="0"/>
          </a:p>
        </p:txBody>
      </p:sp>
      <p:sp>
        <p:nvSpPr>
          <p:cNvPr id="11" name="Text Placeholder 10"/>
          <p:cNvSpPr>
            <a:spLocks noGrp="1"/>
          </p:cNvSpPr>
          <p:nvPr>
            <p:ph type="body" sz="quarter" idx="11"/>
          </p:nvPr>
        </p:nvSpPr>
        <p:spPr>
          <a:xfrm>
            <a:off x="4643438" y="1773238"/>
            <a:ext cx="3960812" cy="4176712"/>
          </a:xfrm>
          <a:prstGeom prst="rect">
            <a:avLst/>
          </a:prstGeom>
        </p:spPr>
        <p:txBody>
          <a:bodyPr/>
          <a:lstStyle>
            <a:lvl1pPr marL="0" indent="0">
              <a:buNone/>
              <a:defRPr/>
            </a:lvl1pPr>
          </a:lstStyle>
          <a:p>
            <a:pPr lvl="0"/>
            <a:r>
              <a:rPr lang="en-US" smtClean="0"/>
              <a:t>Click to edit Master text styles</a:t>
            </a:r>
          </a:p>
        </p:txBody>
      </p:sp>
    </p:spTree>
    <p:extLst>
      <p:ext uri="{BB962C8B-B14F-4D97-AF65-F5344CB8AC3E}">
        <p14:creationId xmlns="" xmlns:p14="http://schemas.microsoft.com/office/powerpoint/2010/main" val="4704698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C21576B-E1C5-45F0-93D0-4652DD844997}" type="datetimeFigureOut">
              <a:rPr lang="en-US" smtClean="0"/>
              <a:pPr/>
              <a:t>9/19/2020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F864BF1-00C7-481D-B429-40D01BB62807}" type="slidenum">
              <a:rPr lang="en-US" smtClean="0"/>
              <a:pPr/>
              <a:t>‹#›</a:t>
            </a:fld>
            <a:endParaRPr lang="en-US"/>
          </a:p>
        </p:txBody>
      </p:sp>
    </p:spTree>
    <p:extLst>
      <p:ext uri="{BB962C8B-B14F-4D97-AF65-F5344CB8AC3E}">
        <p14:creationId xmlns="" xmlns:p14="http://schemas.microsoft.com/office/powerpoint/2010/main" val="192318017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Tree>
    <p:extLst>
      <p:ext uri="{BB962C8B-B14F-4D97-AF65-F5344CB8AC3E}">
        <p14:creationId xmlns="" xmlns:p14="http://schemas.microsoft.com/office/powerpoint/2010/main" val="276293898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 xmlns:p14="http://schemas.microsoft.com/office/powerpoint/2010/main" val="23229336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3008313" cy="1296144"/>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476672"/>
            <a:ext cx="5111750" cy="564949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844824"/>
            <a:ext cx="3008313" cy="428133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4128510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26716031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www.esaunggul.ac.id/"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6876256" y="6489371"/>
            <a:ext cx="2177584" cy="369332"/>
          </a:xfrm>
          <a:prstGeom prst="rect">
            <a:avLst/>
          </a:prstGeom>
          <a:noFill/>
        </p:spPr>
        <p:txBody>
          <a:bodyPr wrap="none" rtlCol="0">
            <a:spAutoFit/>
          </a:bodyPr>
          <a:lstStyle/>
          <a:p>
            <a:r>
              <a:rPr lang="en-US" dirty="0" smtClean="0">
                <a:hlinkClick r:id="rId14"/>
              </a:rPr>
              <a:t>www.esaunggul.ac.id</a:t>
            </a:r>
            <a:endParaRPr lang="en-US" dirty="0"/>
          </a:p>
        </p:txBody>
      </p:sp>
    </p:spTree>
    <p:extLst>
      <p:ext uri="{BB962C8B-B14F-4D97-AF65-F5344CB8AC3E}">
        <p14:creationId xmlns="" xmlns:p14="http://schemas.microsoft.com/office/powerpoint/2010/main" val="20653260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6" r:id="rId8"/>
    <p:sldLayoutId id="2147483657" r:id="rId9"/>
    <p:sldLayoutId id="2147483659" r:id="rId10"/>
    <p:sldLayoutId id="2147483660"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ctr" defTabSz="914400" rtl="0" eaLnBrk="1" latinLnBrk="0" hangingPunct="1">
        <a:spcBef>
          <a:spcPct val="20000"/>
        </a:spcBef>
        <a:buFont typeface="Arial" pitchFamily="34" charset="0"/>
        <a:buNone/>
        <a:defRPr sz="20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2806" y="2179887"/>
            <a:ext cx="6145657" cy="648072"/>
          </a:xfrm>
        </p:spPr>
        <p:txBody>
          <a:bodyPr/>
          <a:lstStyle/>
          <a:p>
            <a:pPr algn="l"/>
            <a:r>
              <a:rPr lang="id-ID" sz="3200" dirty="0" smtClean="0">
                <a:latin typeface="Arial" panose="020B0604020202020204" pitchFamily="34" charset="0"/>
                <a:cs typeface="Arial" panose="020B0604020202020204" pitchFamily="34" charset="0"/>
              </a:rPr>
              <a:t>RESMAN MUHARUL T</a:t>
            </a:r>
            <a:endParaRPr lang="en-US" sz="32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987824" y="3573016"/>
            <a:ext cx="5688632" cy="432048"/>
          </a:xfrm>
        </p:spPr>
        <p:txBody>
          <a:bodyPr/>
          <a:lstStyle/>
          <a:p>
            <a:r>
              <a:rPr lang="id-ID" sz="2400" dirty="0" smtClean="0">
                <a:latin typeface="Arial" panose="020B0604020202020204" pitchFamily="34" charset="0"/>
                <a:cs typeface="Arial" panose="020B0604020202020204" pitchFamily="34" charset="0"/>
              </a:rPr>
              <a:t>PERTEMUAN 2</a:t>
            </a:r>
            <a:endParaRPr lang="en-US" sz="2400" dirty="0">
              <a:latin typeface="Arial" panose="020B0604020202020204" pitchFamily="34" charset="0"/>
              <a:cs typeface="Arial" panose="020B0604020202020204" pitchFamily="34" charset="0"/>
            </a:endParaRPr>
          </a:p>
        </p:txBody>
      </p:sp>
      <p:sp>
        <p:nvSpPr>
          <p:cNvPr id="4" name="Text Placeholder 3"/>
          <p:cNvSpPr>
            <a:spLocks noGrp="1"/>
          </p:cNvSpPr>
          <p:nvPr>
            <p:ph type="body" sz="quarter" idx="10"/>
          </p:nvPr>
        </p:nvSpPr>
        <p:spPr>
          <a:xfrm>
            <a:off x="2627784" y="1268760"/>
            <a:ext cx="6151123" cy="720080"/>
          </a:xfrm>
        </p:spPr>
        <p:txBody>
          <a:bodyPr/>
          <a:lstStyle/>
          <a:p>
            <a:pPr algn="l"/>
            <a:r>
              <a:rPr lang="id-ID" sz="2800" dirty="0" smtClean="0">
                <a:latin typeface="Arial" panose="020B0604020202020204" pitchFamily="34" charset="0"/>
                <a:cs typeface="Arial" panose="020B0604020202020204" pitchFamily="34" charset="0"/>
              </a:rPr>
              <a:t>PLANNING AND BUYING MEDIA</a:t>
            </a:r>
            <a:endParaRPr lang="en-US" sz="2800" dirty="0">
              <a:latin typeface="Arial" panose="020B0604020202020204" pitchFamily="34" charset="0"/>
              <a:cs typeface="Arial" panose="020B0604020202020204" pitchFamily="34" charset="0"/>
            </a:endParaRPr>
          </a:p>
        </p:txBody>
      </p:sp>
      <p:sp>
        <p:nvSpPr>
          <p:cNvPr id="5" name="Text Placeholder 4"/>
          <p:cNvSpPr>
            <a:spLocks noGrp="1"/>
          </p:cNvSpPr>
          <p:nvPr>
            <p:ph type="body" sz="quarter" idx="11"/>
          </p:nvPr>
        </p:nvSpPr>
        <p:spPr>
          <a:xfrm>
            <a:off x="2987824" y="4149080"/>
            <a:ext cx="5616624" cy="1367507"/>
          </a:xfrm>
        </p:spPr>
        <p:txBody>
          <a:bodyPr/>
          <a:lstStyle/>
          <a:p>
            <a:r>
              <a:rPr lang="id-ID" sz="3200" dirty="0" smtClean="0">
                <a:latin typeface="Arial" panose="020B0604020202020204" pitchFamily="34" charset="0"/>
                <a:cs typeface="Arial" panose="020B0604020202020204" pitchFamily="34" charset="0"/>
              </a:rPr>
              <a:t>MEDIA MASSA KONTEKS PEMASARAN</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688085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214290"/>
            <a:ext cx="8729634" cy="428628"/>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MEDIA DAN KOMUNIKASI</a:t>
            </a:r>
            <a:endParaRPr lang="id-ID" sz="2800" dirty="0"/>
          </a:p>
        </p:txBody>
      </p:sp>
      <p:sp>
        <p:nvSpPr>
          <p:cNvPr id="3" name="Content Placeholder 2"/>
          <p:cNvSpPr>
            <a:spLocks noGrp="1"/>
          </p:cNvSpPr>
          <p:nvPr>
            <p:ph sz="half" idx="2"/>
          </p:nvPr>
        </p:nvSpPr>
        <p:spPr>
          <a:xfrm>
            <a:off x="71438" y="714356"/>
            <a:ext cx="9072562" cy="5500726"/>
          </a:xfrm>
        </p:spPr>
        <p:txBody>
          <a:bodyPr/>
          <a:lstStyle/>
          <a:p>
            <a:pPr marL="268288" indent="-268288" algn="just"/>
            <a:r>
              <a:rPr lang="id-ID" sz="1400" dirty="0" smtClean="0"/>
              <a:t>Dalam dunia bisnis, kami menganggap media sebagai cara untuk mentransfer dan menyampaikan informasi tentang barang atau jasa dari produsen ke konsumen, yang merupakan pembeli potensial barang itu. </a:t>
            </a:r>
          </a:p>
          <a:p>
            <a:pPr marL="268288" indent="-268288" algn="just"/>
            <a:r>
              <a:rPr lang="id-ID" sz="1400" dirty="0" smtClean="0"/>
              <a:t>Ada berbagai cara untuk mencapai hal itu dalam bisnis selain menggunakan radio,televisi, atau majalah. Publisitas produk atau perusahaan, brosur penjualan, atau pameran dapat semua menjadi cara yang berguna untuk menyampaikan informasi kepada calon pembeli. Media iklan dulu dianggap dari semata-mata sebagai tradisional, atau massa. Artinya, perencana dan pembeli bekerja dengan televisi,radio, majalah, koran, dan outdoor. Apa pun di luar itu dianggap lebih terspesialisasi.</a:t>
            </a:r>
          </a:p>
          <a:p>
            <a:pPr marL="268288" indent="-268288" algn="just"/>
            <a:r>
              <a:rPr lang="id-ID" sz="1400" dirty="0" smtClean="0"/>
              <a:t>Menurut Sadiman (2002:6), media adalah segala sesuatu yang dapat digunakan untuk menyalurkan pesan dari pengirim ke penerima sehingga dapat merangsang pikiran, perasaan, perhatian, dan minat serta perhatian siswa sedemikian rupa sehingga proses belajar terjadi.</a:t>
            </a:r>
          </a:p>
          <a:p>
            <a:pPr marL="268288" indent="-268288" algn="just"/>
            <a:r>
              <a:rPr lang="id-ID" sz="1400" dirty="0" smtClean="0"/>
              <a:t>Menurut buku pengantar ilmu komunikasi, media merupakan alat atau saran yang digunakan untuk menyampaikan pesan dari komunikator kepada khalayak. Ada beberapa pakar psikologi memandang bahwa dalam komunikasi antar manusia, maka media yang paling dominasi dalam berkomunikasi adalah panca indera manusia seperti mata dan telinga. </a:t>
            </a:r>
          </a:p>
          <a:p>
            <a:pPr marL="268288" indent="-268288" algn="just"/>
            <a:r>
              <a:rPr lang="id-ID" sz="1400" dirty="0" smtClean="0"/>
              <a:t>Pesan-pesan yang diterima selanjutnya oleh pancaindera selanjutnya diproses oleh pikiran manusia untuk mengontrol dan menentukan sikapnya terhadap sesuatu, sebelum melakukan dalam tindakan.</a:t>
            </a:r>
          </a:p>
          <a:p>
            <a:pPr marL="268288" indent="-268288" algn="just"/>
            <a:r>
              <a:rPr lang="en-US" sz="1400" dirty="0" smtClean="0"/>
              <a:t>Media </a:t>
            </a:r>
            <a:r>
              <a:rPr lang="en-US" sz="1400" dirty="0" err="1" smtClean="0"/>
              <a:t>komunikasi</a:t>
            </a:r>
            <a:r>
              <a:rPr lang="en-US" sz="1400" dirty="0" smtClean="0"/>
              <a:t> </a:t>
            </a:r>
            <a:r>
              <a:rPr lang="en-US" sz="1400" dirty="0" err="1" smtClean="0"/>
              <a:t>merupakan</a:t>
            </a:r>
            <a:r>
              <a:rPr lang="en-US" sz="1400" dirty="0" smtClean="0"/>
              <a:t> </a:t>
            </a:r>
            <a:r>
              <a:rPr lang="en-US" sz="1400" dirty="0" err="1" smtClean="0"/>
              <a:t>sebuah</a:t>
            </a:r>
            <a:r>
              <a:rPr lang="en-US" sz="1400" dirty="0" smtClean="0"/>
              <a:t> </a:t>
            </a:r>
            <a:r>
              <a:rPr lang="en-US" sz="1400" dirty="0" err="1" smtClean="0"/>
              <a:t>sarana</a:t>
            </a:r>
            <a:r>
              <a:rPr lang="en-US" sz="1400" dirty="0" smtClean="0"/>
              <a:t> </a:t>
            </a:r>
            <a:r>
              <a:rPr lang="en-US" sz="1400" dirty="0" err="1" smtClean="0"/>
              <a:t>atau</a:t>
            </a:r>
            <a:r>
              <a:rPr lang="en-US" sz="1400" dirty="0" smtClean="0"/>
              <a:t> </a:t>
            </a:r>
            <a:r>
              <a:rPr lang="en-US" sz="1400" dirty="0" err="1" smtClean="0"/>
              <a:t>alat</a:t>
            </a:r>
            <a:r>
              <a:rPr lang="en-US" sz="1400" dirty="0" smtClean="0"/>
              <a:t> yang </a:t>
            </a:r>
            <a:r>
              <a:rPr lang="en-US" sz="1400" dirty="0" err="1" smtClean="0"/>
              <a:t>dipakai</a:t>
            </a:r>
            <a:r>
              <a:rPr lang="en-US" sz="1400" dirty="0" smtClean="0"/>
              <a:t> </a:t>
            </a:r>
            <a:r>
              <a:rPr lang="en-US" sz="1400" dirty="0" err="1" smtClean="0"/>
              <a:t>sebagai</a:t>
            </a:r>
            <a:r>
              <a:rPr lang="en-US" sz="1400" dirty="0" smtClean="0"/>
              <a:t> </a:t>
            </a:r>
            <a:r>
              <a:rPr lang="en-US" sz="1400" dirty="0" err="1" smtClean="0"/>
              <a:t>penyampaian</a:t>
            </a:r>
            <a:r>
              <a:rPr lang="en-US" sz="1400" dirty="0" smtClean="0"/>
              <a:t> </a:t>
            </a:r>
            <a:r>
              <a:rPr lang="en-US" sz="1400" dirty="0" err="1" smtClean="0"/>
              <a:t>pesan</a:t>
            </a:r>
            <a:r>
              <a:rPr lang="en-US" sz="1400" dirty="0" smtClean="0"/>
              <a:t> </a:t>
            </a:r>
            <a:r>
              <a:rPr lang="en-US" sz="1400" dirty="0" err="1" smtClean="0"/>
              <a:t>dari</a:t>
            </a:r>
            <a:r>
              <a:rPr lang="en-US" sz="1400" dirty="0" smtClean="0"/>
              <a:t> </a:t>
            </a:r>
            <a:r>
              <a:rPr lang="en-US" sz="1400" dirty="0" err="1" smtClean="0"/>
              <a:t>komunikator</a:t>
            </a:r>
            <a:r>
              <a:rPr lang="en-US" sz="1400" dirty="0" smtClean="0"/>
              <a:t> </a:t>
            </a:r>
            <a:r>
              <a:rPr lang="en-US" sz="1400" dirty="0" err="1" smtClean="0"/>
              <a:t>kepada</a:t>
            </a:r>
            <a:r>
              <a:rPr lang="en-US" sz="1400" dirty="0" smtClean="0"/>
              <a:t> </a:t>
            </a:r>
            <a:r>
              <a:rPr lang="en-US" sz="1400" dirty="0" err="1" smtClean="0"/>
              <a:t>khalayak</a:t>
            </a:r>
            <a:r>
              <a:rPr lang="en-US" sz="1400" dirty="0" smtClean="0"/>
              <a:t>. Media </a:t>
            </a:r>
            <a:r>
              <a:rPr lang="en-US" sz="1400" dirty="0" err="1" smtClean="0"/>
              <a:t>sangat</a:t>
            </a:r>
            <a:r>
              <a:rPr lang="en-US" sz="1400" dirty="0" smtClean="0"/>
              <a:t> </a:t>
            </a:r>
            <a:r>
              <a:rPr lang="en-US" sz="1400" dirty="0" err="1" smtClean="0"/>
              <a:t>dominan</a:t>
            </a:r>
            <a:r>
              <a:rPr lang="en-US" sz="1400" dirty="0" smtClean="0"/>
              <a:t> </a:t>
            </a:r>
            <a:r>
              <a:rPr lang="en-US" sz="1400" dirty="0" err="1" smtClean="0"/>
              <a:t>dalam</a:t>
            </a:r>
            <a:r>
              <a:rPr lang="en-US" sz="1400" dirty="0" smtClean="0"/>
              <a:t> </a:t>
            </a:r>
            <a:r>
              <a:rPr lang="en-US" sz="1400" dirty="0" err="1" smtClean="0"/>
              <a:t>berkomunikasi</a:t>
            </a:r>
            <a:r>
              <a:rPr lang="en-US" sz="1400" dirty="0" smtClean="0"/>
              <a:t> </a:t>
            </a:r>
            <a:r>
              <a:rPr lang="en-US" sz="1400" dirty="0" err="1" smtClean="0"/>
              <a:t>ialah</a:t>
            </a:r>
            <a:r>
              <a:rPr lang="en-US" sz="1400" dirty="0" smtClean="0"/>
              <a:t> </a:t>
            </a:r>
            <a:r>
              <a:rPr lang="en-US" sz="1400" dirty="0" err="1" smtClean="0"/>
              <a:t>pancaindra</a:t>
            </a:r>
            <a:r>
              <a:rPr lang="en-US" sz="1400" dirty="0" smtClean="0"/>
              <a:t> </a:t>
            </a:r>
            <a:r>
              <a:rPr lang="en-US" sz="1400" dirty="0" err="1" smtClean="0"/>
              <a:t>manunsia</a:t>
            </a:r>
            <a:r>
              <a:rPr lang="en-US" sz="1400" dirty="0" smtClean="0"/>
              <a:t> </a:t>
            </a:r>
            <a:r>
              <a:rPr lang="en-US" sz="1400" dirty="0" err="1" smtClean="0"/>
              <a:t>seperti</a:t>
            </a:r>
            <a:r>
              <a:rPr lang="en-US" sz="1400" dirty="0" smtClean="0"/>
              <a:t> </a:t>
            </a:r>
            <a:r>
              <a:rPr lang="en-US" sz="1400" dirty="0" err="1" smtClean="0"/>
              <a:t>mata</a:t>
            </a:r>
            <a:r>
              <a:rPr lang="en-US" sz="1400" dirty="0" smtClean="0"/>
              <a:t>, </a:t>
            </a:r>
            <a:r>
              <a:rPr lang="en-US" sz="1400" dirty="0" err="1" smtClean="0"/>
              <a:t>telinga</a:t>
            </a:r>
            <a:r>
              <a:rPr lang="en-US" sz="1400" dirty="0" smtClean="0"/>
              <a:t>. </a:t>
            </a:r>
            <a:endParaRPr lang="id-ID" sz="1400" dirty="0" smtClean="0"/>
          </a:p>
          <a:p>
            <a:pPr marL="268288" indent="-268288" algn="just"/>
            <a:r>
              <a:rPr lang="en-US" sz="1400" dirty="0" smtClean="0"/>
              <a:t>Media </a:t>
            </a:r>
            <a:r>
              <a:rPr lang="en-US" sz="1400" dirty="0" err="1" smtClean="0"/>
              <a:t>juga</a:t>
            </a:r>
            <a:r>
              <a:rPr lang="en-US" sz="1400" dirty="0" smtClean="0"/>
              <a:t> </a:t>
            </a:r>
            <a:r>
              <a:rPr lang="en-US" sz="1400" dirty="0" err="1" smtClean="0"/>
              <a:t>adalah</a:t>
            </a:r>
            <a:r>
              <a:rPr lang="en-US" sz="1400" dirty="0" smtClean="0"/>
              <a:t> </a:t>
            </a:r>
            <a:r>
              <a:rPr lang="en-US" sz="1400" dirty="0" err="1" smtClean="0"/>
              <a:t>jendela</a:t>
            </a:r>
            <a:r>
              <a:rPr lang="en-US" sz="1400" dirty="0" smtClean="0"/>
              <a:t> yang </a:t>
            </a:r>
            <a:r>
              <a:rPr lang="en-US" sz="1400" dirty="0" err="1" smtClean="0"/>
              <a:t>memungkinkan</a:t>
            </a:r>
            <a:r>
              <a:rPr lang="en-US" sz="1400" dirty="0" smtClean="0"/>
              <a:t> </a:t>
            </a:r>
            <a:r>
              <a:rPr lang="en-US" sz="1400" dirty="0" err="1" smtClean="0"/>
              <a:t>semua</a:t>
            </a:r>
            <a:r>
              <a:rPr lang="en-US" sz="1400" dirty="0" smtClean="0"/>
              <a:t> </a:t>
            </a:r>
            <a:r>
              <a:rPr lang="en-US" sz="1400" dirty="0" err="1" smtClean="0"/>
              <a:t>orang</a:t>
            </a:r>
            <a:r>
              <a:rPr lang="en-US" sz="1400" dirty="0" smtClean="0"/>
              <a:t> </a:t>
            </a:r>
            <a:r>
              <a:rPr lang="en-US" sz="1400" dirty="0" err="1" smtClean="0"/>
              <a:t>dapat</a:t>
            </a:r>
            <a:r>
              <a:rPr lang="en-US" sz="1400" dirty="0" smtClean="0"/>
              <a:t> </a:t>
            </a:r>
            <a:r>
              <a:rPr lang="en-US" sz="1400" dirty="0" err="1" smtClean="0"/>
              <a:t>melihat</a:t>
            </a:r>
            <a:r>
              <a:rPr lang="en-US" sz="1400" dirty="0" smtClean="0"/>
              <a:t> </a:t>
            </a:r>
            <a:r>
              <a:rPr lang="en-US" sz="1400" dirty="0" err="1" smtClean="0"/>
              <a:t>lingkungan</a:t>
            </a:r>
            <a:r>
              <a:rPr lang="en-US" sz="1400" dirty="0" smtClean="0"/>
              <a:t> yang </a:t>
            </a:r>
            <a:r>
              <a:rPr lang="en-US" sz="1400" dirty="0" err="1" smtClean="0"/>
              <a:t>lebih</a:t>
            </a:r>
            <a:r>
              <a:rPr lang="en-US" sz="1400" dirty="0" smtClean="0"/>
              <a:t> </a:t>
            </a:r>
            <a:r>
              <a:rPr lang="en-US" sz="1400" dirty="0" err="1" smtClean="0"/>
              <a:t>jauh</a:t>
            </a:r>
            <a:r>
              <a:rPr lang="en-US" sz="1400" dirty="0" smtClean="0"/>
              <a:t>, </a:t>
            </a:r>
            <a:r>
              <a:rPr lang="en-US" sz="1400" dirty="0" err="1" smtClean="0"/>
              <a:t>untuk</a:t>
            </a:r>
            <a:r>
              <a:rPr lang="en-US" sz="1400" dirty="0" smtClean="0"/>
              <a:t> </a:t>
            </a:r>
            <a:r>
              <a:rPr lang="en-US" sz="1400" dirty="0" err="1" smtClean="0"/>
              <a:t>penafsir</a:t>
            </a:r>
            <a:r>
              <a:rPr lang="en-US" sz="1400" dirty="0" smtClean="0"/>
              <a:t> yang </a:t>
            </a:r>
            <a:r>
              <a:rPr lang="en-US" sz="1400" dirty="0" err="1" smtClean="0"/>
              <a:t>membantu</a:t>
            </a:r>
            <a:r>
              <a:rPr lang="en-US" sz="1400" dirty="0" smtClean="0"/>
              <a:t> </a:t>
            </a:r>
            <a:r>
              <a:rPr lang="en-US" sz="1400" dirty="0" err="1" smtClean="0"/>
              <a:t>memahami</a:t>
            </a:r>
            <a:r>
              <a:rPr lang="en-US" sz="1400" dirty="0" smtClean="0"/>
              <a:t> </a:t>
            </a:r>
            <a:r>
              <a:rPr lang="en-US" sz="1400" dirty="0" err="1" smtClean="0"/>
              <a:t>pengalaman</a:t>
            </a:r>
            <a:r>
              <a:rPr lang="en-US" sz="1400" dirty="0" smtClean="0"/>
              <a:t>, </a:t>
            </a:r>
            <a:r>
              <a:rPr lang="en-US" sz="1400" dirty="0" err="1" smtClean="0"/>
              <a:t>untuk</a:t>
            </a:r>
            <a:r>
              <a:rPr lang="en-US" sz="1400" dirty="0" smtClean="0"/>
              <a:t> </a:t>
            </a:r>
            <a:r>
              <a:rPr lang="en-US" sz="1400" dirty="0" err="1" smtClean="0"/>
              <a:t>landasan</a:t>
            </a:r>
            <a:r>
              <a:rPr lang="en-US" sz="1400" dirty="0" smtClean="0"/>
              <a:t> </a:t>
            </a:r>
            <a:r>
              <a:rPr lang="en-US" sz="1400" dirty="0" err="1" smtClean="0"/>
              <a:t>penyampai</a:t>
            </a:r>
            <a:r>
              <a:rPr lang="en-US" sz="1400" dirty="0" smtClean="0"/>
              <a:t> </a:t>
            </a:r>
            <a:r>
              <a:rPr lang="en-US" sz="1400" dirty="0" err="1" smtClean="0"/>
              <a:t>informasi</a:t>
            </a:r>
            <a:r>
              <a:rPr lang="en-US" sz="1400" dirty="0" smtClean="0"/>
              <a:t>, </a:t>
            </a:r>
            <a:endParaRPr lang="id-ID" sz="1400" dirty="0" smtClean="0"/>
          </a:p>
          <a:p>
            <a:pPr marL="268288" indent="-268288" algn="just"/>
            <a:r>
              <a:rPr lang="id-ID" sz="1400" dirty="0" smtClean="0"/>
              <a:t>Media </a:t>
            </a:r>
            <a:r>
              <a:rPr lang="en-US" sz="1400" dirty="0" err="1" smtClean="0"/>
              <a:t>sebagai</a:t>
            </a:r>
            <a:r>
              <a:rPr lang="en-US" sz="1400" dirty="0" smtClean="0"/>
              <a:t> </a:t>
            </a:r>
            <a:r>
              <a:rPr lang="en-US" sz="1400" dirty="0" err="1" smtClean="0"/>
              <a:t>komunikasi</a:t>
            </a:r>
            <a:r>
              <a:rPr lang="en-US" sz="1400" dirty="0" smtClean="0"/>
              <a:t> </a:t>
            </a:r>
            <a:r>
              <a:rPr lang="en-US" sz="1400" dirty="0" err="1" smtClean="0"/>
              <a:t>interaksi</a:t>
            </a:r>
            <a:r>
              <a:rPr lang="en-US" sz="1400" dirty="0" smtClean="0"/>
              <a:t> yang </a:t>
            </a:r>
            <a:r>
              <a:rPr lang="en-US" sz="1400" dirty="0" err="1" smtClean="0"/>
              <a:t>merupakan</a:t>
            </a:r>
            <a:r>
              <a:rPr lang="en-US" sz="1400" dirty="0" smtClean="0"/>
              <a:t> </a:t>
            </a:r>
            <a:r>
              <a:rPr lang="en-US" sz="1400" dirty="0" err="1" smtClean="0"/>
              <a:t>opini</a:t>
            </a:r>
            <a:r>
              <a:rPr lang="en-US" sz="1400" dirty="0" smtClean="0"/>
              <a:t> </a:t>
            </a:r>
            <a:r>
              <a:rPr lang="en-US" sz="1400" dirty="0" err="1" smtClean="0"/>
              <a:t>audiens</a:t>
            </a:r>
            <a:r>
              <a:rPr lang="en-US" sz="1400" dirty="0" smtClean="0"/>
              <a:t>, </a:t>
            </a:r>
            <a:r>
              <a:rPr lang="en-US" sz="1400" dirty="0" err="1" smtClean="0"/>
              <a:t>sebagai</a:t>
            </a:r>
            <a:r>
              <a:rPr lang="en-US" sz="1400" dirty="0" smtClean="0"/>
              <a:t> </a:t>
            </a:r>
            <a:r>
              <a:rPr lang="en-US" sz="1400" dirty="0" err="1" smtClean="0"/>
              <a:t>penanda</a:t>
            </a:r>
            <a:r>
              <a:rPr lang="en-US" sz="1400" dirty="0" smtClean="0"/>
              <a:t> </a:t>
            </a:r>
            <a:r>
              <a:rPr lang="en-US" sz="1400" dirty="0" err="1" smtClean="0"/>
              <a:t>pemberi</a:t>
            </a:r>
            <a:r>
              <a:rPr lang="en-US" sz="1400" dirty="0" smtClean="0"/>
              <a:t> </a:t>
            </a:r>
            <a:r>
              <a:rPr lang="en-US" sz="1400" dirty="0" err="1" smtClean="0"/>
              <a:t>petunjuk</a:t>
            </a:r>
            <a:r>
              <a:rPr lang="en-US" sz="1400" dirty="0" smtClean="0"/>
              <a:t> </a:t>
            </a:r>
            <a:r>
              <a:rPr lang="en-US" sz="1400" dirty="0" err="1" smtClean="0"/>
              <a:t>atau</a:t>
            </a:r>
            <a:r>
              <a:rPr lang="en-US" sz="1400" dirty="0" smtClean="0"/>
              <a:t> </a:t>
            </a:r>
            <a:r>
              <a:rPr lang="en-US" sz="1400" dirty="0" err="1" smtClean="0"/>
              <a:t>intruksi</a:t>
            </a:r>
            <a:r>
              <a:rPr lang="en-US" sz="1400" dirty="0" smtClean="0"/>
              <a:t>, </a:t>
            </a:r>
            <a:r>
              <a:rPr lang="en-US" sz="1400" dirty="0" err="1" smtClean="0"/>
              <a:t>sebagai</a:t>
            </a:r>
            <a:r>
              <a:rPr lang="en-US" sz="1400" dirty="0" smtClean="0"/>
              <a:t> filter </a:t>
            </a:r>
            <a:r>
              <a:rPr lang="en-US" sz="1400" dirty="0" err="1" smtClean="0"/>
              <a:t>atau</a:t>
            </a:r>
            <a:r>
              <a:rPr lang="en-US" sz="1400" dirty="0" smtClean="0"/>
              <a:t> </a:t>
            </a:r>
            <a:r>
              <a:rPr lang="en-US" sz="1400" dirty="0" err="1" smtClean="0"/>
              <a:t>penbagi</a:t>
            </a:r>
            <a:r>
              <a:rPr lang="en-US" sz="1400" dirty="0" smtClean="0"/>
              <a:t> </a:t>
            </a:r>
            <a:r>
              <a:rPr lang="en-US" sz="1400" dirty="0" err="1" smtClean="0"/>
              <a:t>fokus</a:t>
            </a:r>
            <a:r>
              <a:rPr lang="en-US" sz="1400" dirty="0" smtClean="0"/>
              <a:t> </a:t>
            </a:r>
            <a:r>
              <a:rPr lang="en-US" sz="1400" dirty="0" err="1" smtClean="0"/>
              <a:t>dan</a:t>
            </a:r>
            <a:r>
              <a:rPr lang="en-US" sz="1400" dirty="0" smtClean="0"/>
              <a:t> </a:t>
            </a:r>
            <a:r>
              <a:rPr lang="en-US" sz="1400" dirty="0" err="1" smtClean="0"/>
              <a:t>pengalaman</a:t>
            </a:r>
            <a:r>
              <a:rPr lang="en-US" sz="1400" dirty="0" smtClean="0"/>
              <a:t> </a:t>
            </a:r>
            <a:r>
              <a:rPr lang="en-US" sz="1400" dirty="0" err="1" smtClean="0"/>
              <a:t>terhadap</a:t>
            </a:r>
            <a:r>
              <a:rPr lang="en-US" sz="1400" dirty="0" smtClean="0"/>
              <a:t> </a:t>
            </a:r>
            <a:r>
              <a:rPr lang="en-US" sz="1400" dirty="0" err="1" smtClean="0"/>
              <a:t>orang</a:t>
            </a:r>
            <a:r>
              <a:rPr lang="en-US" sz="1400" dirty="0" smtClean="0"/>
              <a:t> lain, </a:t>
            </a:r>
            <a:r>
              <a:rPr lang="en-US" sz="1400" dirty="0" err="1" smtClean="0"/>
              <a:t>cermin</a:t>
            </a:r>
            <a:r>
              <a:rPr lang="en-US" sz="1400" dirty="0" smtClean="0"/>
              <a:t> yang </a:t>
            </a:r>
            <a:r>
              <a:rPr lang="en-US" sz="1400" dirty="0" err="1" smtClean="0"/>
              <a:t>merefleksikan</a:t>
            </a:r>
            <a:r>
              <a:rPr lang="en-US" sz="1400" dirty="0" smtClean="0"/>
              <a:t> </a:t>
            </a:r>
            <a:r>
              <a:rPr lang="en-US" sz="1400" dirty="0" err="1" smtClean="0"/>
              <a:t>diri</a:t>
            </a:r>
            <a:r>
              <a:rPr lang="en-US" sz="1400" dirty="0" smtClean="0"/>
              <a:t> </a:t>
            </a:r>
            <a:r>
              <a:rPr lang="en-US" sz="1400" dirty="0" err="1" smtClean="0"/>
              <a:t>kita</a:t>
            </a:r>
            <a:r>
              <a:rPr lang="en-US" sz="1400" dirty="0" smtClean="0"/>
              <a:t> </a:t>
            </a:r>
            <a:r>
              <a:rPr lang="en-US" sz="1400" dirty="0" err="1" smtClean="0"/>
              <a:t>serta</a:t>
            </a:r>
            <a:r>
              <a:rPr lang="en-US" sz="1400" dirty="0" smtClean="0"/>
              <a:t> </a:t>
            </a:r>
            <a:r>
              <a:rPr lang="en-US" sz="1400" dirty="0" err="1" smtClean="0"/>
              <a:t>penghalang</a:t>
            </a:r>
            <a:r>
              <a:rPr lang="en-US" sz="1400" dirty="0" smtClean="0"/>
              <a:t> yang </a:t>
            </a:r>
            <a:r>
              <a:rPr lang="en-US" sz="1400" dirty="0" err="1" smtClean="0"/>
              <a:t>menutupi</a:t>
            </a:r>
            <a:r>
              <a:rPr lang="en-US" sz="1400" dirty="0" smtClean="0"/>
              <a:t> </a:t>
            </a:r>
            <a:r>
              <a:rPr lang="en-US" sz="1400" dirty="0" err="1" smtClean="0"/>
              <a:t>kebenaran</a:t>
            </a:r>
            <a:r>
              <a:rPr lang="en-US" sz="1400" dirty="0" smtClean="0"/>
              <a:t>.</a:t>
            </a:r>
            <a:endParaRPr lang="id-ID" sz="1400" dirty="0" smtClean="0"/>
          </a:p>
          <a:p>
            <a:pPr algn="just">
              <a:spcBef>
                <a:spcPts val="600"/>
              </a:spcBef>
            </a:pPr>
            <a:endParaRPr lang="id-ID" sz="1400" dirty="0"/>
          </a:p>
        </p:txBody>
      </p:sp>
    </p:spTree>
    <p:extLst>
      <p:ext uri="{BB962C8B-B14F-4D97-AF65-F5344CB8AC3E}">
        <p14:creationId xmlns="" xmlns:p14="http://schemas.microsoft.com/office/powerpoint/2010/main" val="1076288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214290"/>
            <a:ext cx="8729634" cy="428628"/>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PERAN MEDIA DALAM KEHIDUPAN KONSUMEN</a:t>
            </a:r>
            <a:endParaRPr lang="id-ID" sz="2800" dirty="0"/>
          </a:p>
        </p:txBody>
      </p:sp>
      <p:sp>
        <p:nvSpPr>
          <p:cNvPr id="3" name="Content Placeholder 2"/>
          <p:cNvSpPr>
            <a:spLocks noGrp="1"/>
          </p:cNvSpPr>
          <p:nvPr>
            <p:ph sz="half" idx="2"/>
          </p:nvPr>
        </p:nvSpPr>
        <p:spPr>
          <a:xfrm>
            <a:off x="71438" y="642918"/>
            <a:ext cx="9072562" cy="5572164"/>
          </a:xfrm>
        </p:spPr>
        <p:txBody>
          <a:bodyPr/>
          <a:lstStyle/>
          <a:p>
            <a:pPr algn="just"/>
            <a:r>
              <a:rPr lang="id-ID" sz="1400" dirty="0" smtClean="0"/>
              <a:t>Ketika hidup kita tumbuh semakin sibuk dan menuntut, dan seiring dengan kemajuan teknologi cara-cara canggih untuk meningkatkan kehidupan kita, tampaknya media memainkan lebih banyak peran penting dalam apa yang kita lakukan, ke mana kita pergi, atau bagaimana kita bersikap pada media dalam kehidupan sehari-hari : </a:t>
            </a:r>
          </a:p>
          <a:p>
            <a:pPr lvl="1" algn="just"/>
            <a:r>
              <a:rPr lang="id-ID" sz="1400" b="1" dirty="0" smtClean="0">
                <a:latin typeface="Arial" pitchFamily="34" charset="0"/>
                <a:cs typeface="Arial" pitchFamily="34" charset="0"/>
              </a:rPr>
              <a:t>Mengawali aktifitas</a:t>
            </a:r>
            <a:r>
              <a:rPr lang="id-ID" sz="1400" dirty="0" smtClean="0">
                <a:latin typeface="Arial" pitchFamily="34" charset="0"/>
                <a:cs typeface="Arial" pitchFamily="34" charset="0"/>
              </a:rPr>
              <a:t>: kita bangun dengan suara radio ; membaca koran atau memeriksa Internet sambil menonton televisi pagi dan makan sarapan; dan kami terhubung ke kantor kami melalui email dan media sosial.</a:t>
            </a:r>
          </a:p>
          <a:p>
            <a:pPr lvl="1" algn="just"/>
            <a:r>
              <a:rPr lang="id-ID" sz="1400" b="1" dirty="0" smtClean="0">
                <a:latin typeface="Arial" pitchFamily="34" charset="0"/>
                <a:cs typeface="Arial" pitchFamily="34" charset="0"/>
              </a:rPr>
              <a:t>Pada saat Beraktifitas </a:t>
            </a:r>
            <a:r>
              <a:rPr lang="id-ID" sz="1400" dirty="0" smtClean="0">
                <a:latin typeface="Arial" pitchFamily="34" charset="0"/>
                <a:cs typeface="Arial" pitchFamily="34" charset="0"/>
              </a:rPr>
              <a:t>: Kita pergi bekerja baik di mobil mendengarkan musik di radio satelit biasa atau, atau di bus atau kereta api dikelilingi oleh poster-poster dengan pesan iklan di atasnya. Di tempat kerja, kita cenderung melihat beragam Internet iklan atau pesan iklan email, dan banyak dari kita menonton (atau merekam video) kita opera sabun favorit saat makan siang.</a:t>
            </a:r>
          </a:p>
          <a:p>
            <a:pPr lvl="1" algn="just"/>
            <a:r>
              <a:rPr lang="id-ID" sz="1400" b="1" dirty="0" smtClean="0">
                <a:latin typeface="Arial" pitchFamily="34" charset="0"/>
                <a:cs typeface="Arial" pitchFamily="34" charset="0"/>
              </a:rPr>
              <a:t>Mengakhiri Aktifitas</a:t>
            </a:r>
            <a:r>
              <a:rPr lang="id-ID" sz="1400" dirty="0" smtClean="0">
                <a:latin typeface="Arial" pitchFamily="34" charset="0"/>
                <a:cs typeface="Arial" pitchFamily="34" charset="0"/>
              </a:rPr>
              <a:t>:Ketika kami tiba di rumah pada malam hari, kami mungkin akan berbalik di TV untuk menangkap berita lokal, dan setelah makan malam kita akan melupakan kekhawatiran kita sehari-harimenonton beberapa episode TV prime-time yang kami rekam melalui DVR kami, sementaramengejar ketinggalan dengan koran harian. Sebelum kita tidur malam itu, kita mungkin memeriksanyabeberapa informasi online, dan kemudian kita mungkin akan melirik beberapa majalahsambil berbaring di tempat tidur.Ketika Anda duduk untuk menonton TV dan melihat iklan yang kemudian muncul di majalahatau di situs Web yang Anda telusuri, dan disebutkan lagi di malam itusiaran berita malam karena ikatan dengan acara amal setempat, Anda biasanya tidak berpikirtentang upaya yang dilakukan untuk mengoordinasikan semua elemen tersebut.</a:t>
            </a:r>
          </a:p>
          <a:p>
            <a:pPr algn="just"/>
            <a:r>
              <a:rPr lang="id-ID" sz="1600" dirty="0" smtClean="0"/>
              <a:t>Sebagai audiensi membaca, mendengarkan</a:t>
            </a:r>
            <a:r>
              <a:rPr lang="id-ID" sz="1400" dirty="0" smtClean="0"/>
              <a:t>, atau menonton, tertarik terutama dalam program atau publikasi tertentu, media tertarik pada Anda sebagai pembeli potensi, menawarkan Anda kepada pengiklan yang ingin menginformasikan produknya dengan Anda. Peran media dalam menyampaikan informasi melalui pesan iklan yang umumnya dipertimbangkan konsumen,ketika mereka berpikir tentang iklan tersebut</a:t>
            </a:r>
            <a:endParaRPr lang="id-ID" sz="1400" dirty="0"/>
          </a:p>
        </p:txBody>
      </p:sp>
    </p:spTree>
    <p:extLst>
      <p:ext uri="{BB962C8B-B14F-4D97-AF65-F5344CB8AC3E}">
        <p14:creationId xmlns="" xmlns:p14="http://schemas.microsoft.com/office/powerpoint/2010/main" val="1076288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214290"/>
            <a:ext cx="8729634" cy="428628"/>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TUGAS DALAM MEDIA</a:t>
            </a:r>
            <a:endParaRPr lang="id-ID" sz="2800" dirty="0"/>
          </a:p>
        </p:txBody>
      </p:sp>
      <p:sp>
        <p:nvSpPr>
          <p:cNvPr id="3" name="Content Placeholder 2"/>
          <p:cNvSpPr>
            <a:spLocks noGrp="1"/>
          </p:cNvSpPr>
          <p:nvPr>
            <p:ph sz="half" idx="2"/>
          </p:nvPr>
        </p:nvSpPr>
        <p:spPr>
          <a:xfrm>
            <a:off x="71438" y="714356"/>
            <a:ext cx="8929718" cy="5429288"/>
          </a:xfrm>
        </p:spPr>
        <p:txBody>
          <a:bodyPr/>
          <a:lstStyle/>
          <a:p>
            <a:pPr algn="just">
              <a:spcBef>
                <a:spcPts val="600"/>
              </a:spcBef>
            </a:pPr>
            <a:r>
              <a:rPr lang="id-ID" sz="1400" dirty="0" smtClean="0"/>
              <a:t>Bidang luas media periklanan dapat dipecah menjadi empat tugas utama:</a:t>
            </a:r>
          </a:p>
          <a:p>
            <a:pPr lvl="1" algn="just">
              <a:spcBef>
                <a:spcPts val="600"/>
              </a:spcBef>
            </a:pPr>
            <a:r>
              <a:rPr lang="id-ID" sz="1400" dirty="0" smtClean="0">
                <a:latin typeface="Arial" pitchFamily="34" charset="0"/>
                <a:cs typeface="Arial" pitchFamily="34" charset="0"/>
              </a:rPr>
              <a:t>Merencanakan cara terbaik untuk menggunakan media untuk menyampaikan pesan iklan kepadatarget konsumen (perencana media)</a:t>
            </a:r>
          </a:p>
          <a:p>
            <a:pPr lvl="1" algn="just">
              <a:spcBef>
                <a:spcPts val="600"/>
              </a:spcBef>
            </a:pPr>
            <a:r>
              <a:rPr lang="id-ID" sz="1400" dirty="0" smtClean="0">
                <a:latin typeface="Arial" pitchFamily="34" charset="0"/>
                <a:cs typeface="Arial" pitchFamily="34" charset="0"/>
              </a:rPr>
              <a:t>Membeli ruang dan waktu media untuk pesan (pembeli media)</a:t>
            </a:r>
          </a:p>
          <a:p>
            <a:pPr lvl="1" algn="just">
              <a:spcBef>
                <a:spcPts val="600"/>
              </a:spcBef>
            </a:pPr>
            <a:r>
              <a:rPr lang="id-ID" sz="1400" dirty="0" smtClean="0">
                <a:latin typeface="Arial" pitchFamily="34" charset="0"/>
                <a:cs typeface="Arial" pitchFamily="34" charset="0"/>
              </a:rPr>
              <a:t>Menjual ruang atau waktu itu kepada pengiklan (penjual media)</a:t>
            </a:r>
          </a:p>
          <a:p>
            <a:pPr lvl="1" algn="just">
              <a:spcBef>
                <a:spcPts val="600"/>
              </a:spcBef>
            </a:pPr>
            <a:r>
              <a:rPr lang="id-ID" sz="1400" dirty="0" smtClean="0">
                <a:latin typeface="Arial" pitchFamily="34" charset="0"/>
                <a:cs typeface="Arial" pitchFamily="34" charset="0"/>
              </a:rPr>
              <a:t>Meneliti hubungan antara konsumen, media, dan merek-merek ituberiklan di media tersebut (peneliti).</a:t>
            </a:r>
          </a:p>
          <a:p>
            <a:pPr algn="just">
              <a:spcBef>
                <a:spcPts val="600"/>
              </a:spcBef>
            </a:pPr>
            <a:r>
              <a:rPr lang="id-ID" sz="1400" dirty="0" smtClean="0"/>
              <a:t>Sebagian besar perusahaan besar menangani fungsi perencanaan dan pembelian media melalui biro iklan. Perusahaan kecil biasanya menangani tugas ini sendiri, pemasaran atau Public Relation. </a:t>
            </a:r>
          </a:p>
          <a:p>
            <a:pPr algn="just">
              <a:spcBef>
                <a:spcPts val="600"/>
              </a:spcBef>
            </a:pPr>
            <a:r>
              <a:rPr lang="id-ID" sz="1400" dirty="0" smtClean="0"/>
              <a:t>Peran perencana adalah memutuskan di mana dan kapan pesan harus ditempatkan, seberapa sering, dan berapa biayanya. </a:t>
            </a:r>
          </a:p>
          <a:p>
            <a:pPr algn="just">
              <a:spcBef>
                <a:spcPts val="600"/>
              </a:spcBef>
            </a:pPr>
            <a:r>
              <a:rPr lang="id-ID" sz="1400" dirty="0" smtClean="0"/>
              <a:t>Rencananya adalah kemudian diimplementasikan oleh pembeli media, yang bernegosiasi dengan penyedia media diri mereka untuk menyetujui ruang dan waktu yang dibutuhkan dan untuk menentukan atau mengkonfirmasi di mana iklan itu akan muncul. Pembeli itu, tentu saja, akan berurusan dengan AE di perusahaan media, yang tugasnya menjual ruang iklan atau waktu sebanyak mungkin.</a:t>
            </a:r>
          </a:p>
          <a:p>
            <a:pPr algn="just">
              <a:spcBef>
                <a:spcPts val="600"/>
              </a:spcBef>
            </a:pPr>
            <a:r>
              <a:rPr lang="id-ID" sz="1400" dirty="0" smtClean="0"/>
              <a:t>Media-media mainstream yang bertugas untuk membentuk pool media dalam upaya membombardir informasi sesuai dengan fakta. Media memperoleh penghasilan dari sektor bisnis yang lain bukan penjualan produk. Salah satunya dengan memperkecil atau efisiensi. Model sepetri ini sangat membantu media. Wawancara dari narasumber harus memberikan uang transport dsb, Wawancara secara online. </a:t>
            </a:r>
            <a:endParaRPr lang="id-ID" sz="1400" dirty="0"/>
          </a:p>
        </p:txBody>
      </p:sp>
    </p:spTree>
    <p:extLst>
      <p:ext uri="{BB962C8B-B14F-4D97-AF65-F5344CB8AC3E}">
        <p14:creationId xmlns="" xmlns:p14="http://schemas.microsoft.com/office/powerpoint/2010/main" val="1076288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214290"/>
            <a:ext cx="8729634" cy="428628"/>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Peranan Media Massa Dalam Negara Demokrasi</a:t>
            </a:r>
            <a:endParaRPr lang="id-ID" sz="2800" b="1" dirty="0"/>
          </a:p>
        </p:txBody>
      </p:sp>
      <p:sp>
        <p:nvSpPr>
          <p:cNvPr id="3" name="Content Placeholder 2"/>
          <p:cNvSpPr>
            <a:spLocks noGrp="1"/>
          </p:cNvSpPr>
          <p:nvPr>
            <p:ph sz="half" idx="2"/>
          </p:nvPr>
        </p:nvSpPr>
        <p:spPr>
          <a:xfrm>
            <a:off x="0" y="642918"/>
            <a:ext cx="8929718" cy="5572164"/>
          </a:xfrm>
        </p:spPr>
        <p:txBody>
          <a:bodyPr/>
          <a:lstStyle/>
          <a:p>
            <a:pPr algn="just"/>
            <a:r>
              <a:rPr lang="id-ID" sz="1200" b="1" dirty="0" smtClean="0"/>
              <a:t>Pers atau media massa </a:t>
            </a:r>
            <a:r>
              <a:rPr lang="id-ID" sz="1200" dirty="0" smtClean="0"/>
              <a:t>yang memiliki kebebasan dalam menyampaikan informasi menjadi ciri bagi negara dernokrasi. Pemerintah mengharapkan dukungan dan ketaatan masyarakat untuk menjalankan program dan kebijakan negara. Masyarakat ingin tahu apa saja program dan kebijakan pemerintah yang telah, sedang, dan akan dilaksanakan. Deinikian pula, pemerintah menginginkan masyarakat mengetahui berbagai kegiatan program yang dilakukan sehingga mendapat persetujuan dan dukungan.</a:t>
            </a:r>
          </a:p>
          <a:p>
            <a:pPr marL="715963" lvl="1" indent="-258763" algn="just"/>
            <a:r>
              <a:rPr lang="id-ID" sz="1200" b="1" dirty="0" smtClean="0">
                <a:latin typeface="Arial" pitchFamily="34" charset="0"/>
                <a:cs typeface="Arial" pitchFamily="34" charset="0"/>
              </a:rPr>
              <a:t>MEDIA MEMBERI INFORMASI KEPADA PUBLIK  : </a:t>
            </a:r>
            <a:r>
              <a:rPr lang="id-ID" sz="1200" dirty="0" smtClean="0">
                <a:latin typeface="Arial" pitchFamily="34" charset="0"/>
                <a:cs typeface="Arial" pitchFamily="34" charset="0"/>
              </a:rPr>
              <a:t>Media berperan menyampaikan kebijakan, program, dan peraturan-peraturan negara secara cepat dan luas kepada masyarakat. Dalam hal itu, media sebagai sarana komunikasi dan media itu sendiri kepada masyarakat.</a:t>
            </a:r>
          </a:p>
          <a:p>
            <a:pPr marL="715963" lvl="1" indent="-258763" algn="just"/>
            <a:r>
              <a:rPr lang="id-ID" sz="1200" b="1" dirty="0" smtClean="0">
                <a:latin typeface="Arial" pitchFamily="34" charset="0"/>
                <a:cs typeface="Arial" pitchFamily="34" charset="0"/>
              </a:rPr>
              <a:t>MEDIA MENYEDIAKAN PERAN DEBAT DAN OPINI PUBLIK  : </a:t>
            </a:r>
            <a:r>
              <a:rPr lang="id-ID" sz="1200" dirty="0" smtClean="0">
                <a:latin typeface="Arial" pitchFamily="34" charset="0"/>
                <a:cs typeface="Arial" pitchFamily="34" charset="0"/>
              </a:rPr>
              <a:t>Media berperan sebagai sarana komunikasi dan bawab ke atas atau dan masyarakat ke negara. Masyarakat dapat menyalurkan aspirasi, pendapat, kritik, usul, dan saran melalui perantaraan media. Deinikian juga, media menjadi sarana efektif dalam menampung berbagai peinikiran masyarakat.</a:t>
            </a:r>
          </a:p>
          <a:p>
            <a:pPr marL="715963" lvl="1" indent="-258763" algn="just"/>
            <a:r>
              <a:rPr lang="id-ID" sz="1200" b="1" dirty="0" smtClean="0">
                <a:latin typeface="Arial" pitchFamily="34" charset="0"/>
                <a:cs typeface="Arial" pitchFamily="34" charset="0"/>
              </a:rPr>
              <a:t>MEDIA MENGADAKAN INVETIGASI DAN PENYIDIKAN  : </a:t>
            </a:r>
            <a:r>
              <a:rPr lang="id-ID" sz="1200" dirty="0" smtClean="0">
                <a:latin typeface="Arial" pitchFamily="34" charset="0"/>
                <a:cs typeface="Arial" pitchFamily="34" charset="0"/>
              </a:rPr>
              <a:t>Media dapat menjadi sarana untuk membuka secara luas masalah publik yang, seharusnya diketahui oleh masyarakat. Media dapat melakukan penyidikan dan laporan mendalam suatu masalah publik yang sebelumnya masyarakat tidak mengetahuinya.</a:t>
            </a:r>
          </a:p>
          <a:p>
            <a:pPr marL="715963" lvl="1" indent="-258763" algn="just"/>
            <a:r>
              <a:rPr lang="id-ID" sz="1200" b="1" dirty="0" smtClean="0">
                <a:latin typeface="Arial" pitchFamily="34" charset="0"/>
                <a:cs typeface="Arial" pitchFamily="34" charset="0"/>
              </a:rPr>
              <a:t> MEDIA BISA MENJADI SARANA PEMERINTAH  :  </a:t>
            </a:r>
            <a:r>
              <a:rPr lang="id-ID" sz="1200" dirty="0" smtClean="0">
                <a:latin typeface="Arial" pitchFamily="34" charset="0"/>
                <a:cs typeface="Arial" pitchFamily="34" charset="0"/>
              </a:rPr>
              <a:t>Pemerintah menggunakan media untuk mensosialisasikan program dan kebijakannya. Media dapat menjadi corong pemerintah, yaitu sebagai aLat pemerintah untuk mempengaruhi dan mengajak warga negara agar mendukung dan tunduk terhadapnya. Dalam hal itu, media massa menjadi sarana komunikasi dan atas ke bawah.</a:t>
            </a:r>
          </a:p>
          <a:p>
            <a:pPr algn="just"/>
            <a:r>
              <a:rPr lang="id-ID" sz="1200" dirty="0" smtClean="0"/>
              <a:t>Fungsi memberi informasi berkaitan dengan kemampuan media massa yang memiliki kecepatan dan jangkauan yang amat luas dalam menyebarluaskan berita kepada publik. Dalam era sekarang ini, dengan kemajuan teknologi informasi dan komunikasi kita tidak perlu mendatangi sendiri peistiwa atau kejadian yang belum tentu dapat kita lakukan. Dengan hanya berada di depan pesawat televisi atau membaca koran misalnya, kita mendapatkan beragarn berita, peristiwa, kejadian, dan informasi dan berbagai tempat, bahkan di luar negeri sekalipun. Hal ini merupakan sesuatu yang di masa lalu sebagai hal yang tidak mungkin terjadi.</a:t>
            </a:r>
          </a:p>
          <a:p>
            <a:pPr algn="just"/>
            <a:r>
              <a:rPr lang="id-ID" sz="1200" dirty="0" smtClean="0"/>
              <a:t>Fungsi debat publik dan media massa adalah menyediakan forum bagi adanya debat publik, yaitu para peinimpin pemerintah, tokoh partai, dan pejabat publik Iainnya dapat secara leluasa berdebat, beradu pendapat, berdiskusi, dan berpoleinik mengenai suatu hal dengan media massa. Debat tersebut dapat diakses oleh seluruh masyarakat, dan masyarakat juga merniliki hak berpartisipasi di dalamnya.</a:t>
            </a:r>
            <a:endParaRPr lang="id-ID" sz="1200" dirty="0"/>
          </a:p>
        </p:txBody>
      </p:sp>
    </p:spTree>
    <p:extLst>
      <p:ext uri="{BB962C8B-B14F-4D97-AF65-F5344CB8AC3E}">
        <p14:creationId xmlns="" xmlns:p14="http://schemas.microsoft.com/office/powerpoint/2010/main" val="1076288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2492897"/>
            <a:ext cx="8208912" cy="720079"/>
          </a:xfrm>
        </p:spPr>
        <p:txBody>
          <a:bodyPr/>
          <a:lstStyle/>
          <a:p>
            <a:pPr marL="0" indent="0" algn="ctr" fontAlgn="auto">
              <a:spcAft>
                <a:spcPts val="0"/>
              </a:spcAft>
              <a:buNone/>
              <a:defRPr/>
            </a:pPr>
            <a:r>
              <a:rPr lang="en-US" sz="2800" dirty="0" err="1" smtClean="0"/>
              <a:t>Terima</a:t>
            </a:r>
            <a:r>
              <a:rPr lang="en-US" sz="2800" dirty="0" smtClean="0"/>
              <a:t> </a:t>
            </a:r>
            <a:r>
              <a:rPr lang="en-US" sz="2800" dirty="0" err="1" smtClean="0"/>
              <a:t>Kasih</a:t>
            </a:r>
            <a:endParaRPr lang="en-US" sz="2800" dirty="0" smtClean="0"/>
          </a:p>
          <a:p>
            <a:pPr marL="0" indent="0" fontAlgn="auto">
              <a:spcAft>
                <a:spcPts val="0"/>
              </a:spcAft>
              <a:buNone/>
              <a:defRPr/>
            </a:pPr>
            <a:endParaRPr lang="en-US" sz="2800" dirty="0"/>
          </a:p>
        </p:txBody>
      </p:sp>
    </p:spTree>
    <p:extLst>
      <p:ext uri="{BB962C8B-B14F-4D97-AF65-F5344CB8AC3E}">
        <p14:creationId xmlns="" xmlns:p14="http://schemas.microsoft.com/office/powerpoint/2010/main" val="1939383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sz="half" idx="4294967295"/>
          </p:nvPr>
        </p:nvSpPr>
        <p:spPr>
          <a:xfrm>
            <a:off x="755650" y="836613"/>
            <a:ext cx="7848600" cy="5181600"/>
          </a:xfrm>
          <a:prstGeom prst="rect">
            <a:avLst/>
          </a:prstGeom>
        </p:spPr>
        <p:txBody>
          <a:bodyPr>
            <a:normAutofit/>
          </a:bodyPr>
          <a:lstStyle/>
          <a:p>
            <a:pPr marL="533400" indent="-533400" fontAlgn="auto">
              <a:spcAft>
                <a:spcPts val="0"/>
              </a:spcAft>
              <a:buFontTx/>
              <a:buNone/>
              <a:defRPr/>
            </a:pPr>
            <a:r>
              <a:rPr lang="sv-SE" sz="3200" dirty="0" smtClean="0">
                <a:solidFill>
                  <a:srgbClr val="2B67AF"/>
                </a:solidFill>
                <a:effectLst>
                  <a:outerShdw blurRad="38100" dist="38100" dir="2700000" algn="tl">
                    <a:srgbClr val="FFFFFF"/>
                  </a:outerShdw>
                </a:effectLst>
                <a:latin typeface="Arial" panose="020B0604020202020204" pitchFamily="34" charset="0"/>
                <a:cs typeface="Arial" panose="020B0604020202020204" pitchFamily="34" charset="0"/>
              </a:rPr>
              <a:t>VISI</a:t>
            </a:r>
          </a:p>
          <a:p>
            <a:pPr fontAlgn="auto">
              <a:spcAft>
                <a:spcPts val="0"/>
              </a:spcAft>
              <a:defRPr/>
            </a:pPr>
            <a:r>
              <a:rPr lang="sv-SE" sz="2400" dirty="0" smtClean="0">
                <a:solidFill>
                  <a:schemeClr val="tx1"/>
                </a:solidFill>
                <a:latin typeface="Arial" panose="020B0604020202020204" pitchFamily="34" charset="0"/>
                <a:cs typeface="Arial" panose="020B0604020202020204" pitchFamily="34" charset="0"/>
              </a:rPr>
              <a:t>Menjadi perguruan tinggi kelas dunia berbasis intelektualitas, kreatifitas dan kewirausahaan, yang unggul dalam mutu pengelolaan dan hasil pelaksanaan Tridarma Perguruan Tinggi.</a:t>
            </a:r>
          </a:p>
          <a:p>
            <a:pPr marL="533400" indent="-533400" fontAlgn="auto">
              <a:spcAft>
                <a:spcPts val="0"/>
              </a:spcAft>
              <a:buFontTx/>
              <a:buNone/>
              <a:defRPr/>
            </a:pPr>
            <a:r>
              <a:rPr lang="sv-SE" sz="3200" dirty="0" smtClean="0">
                <a:solidFill>
                  <a:schemeClr val="tx2">
                    <a:lumMod val="75000"/>
                  </a:schemeClr>
                </a:solidFill>
                <a:effectLst>
                  <a:outerShdw blurRad="38100" dist="38100" dir="2700000" algn="tl">
                    <a:srgbClr val="FFFFFF"/>
                  </a:outerShdw>
                </a:effectLst>
                <a:latin typeface="Arial" panose="020B0604020202020204" pitchFamily="34" charset="0"/>
                <a:cs typeface="Arial" panose="020B0604020202020204" pitchFamily="34" charset="0"/>
              </a:rPr>
              <a:t>MISI</a:t>
            </a:r>
            <a:endParaRPr lang="sv-SE" sz="3200" dirty="0">
              <a:solidFill>
                <a:schemeClr val="tx2">
                  <a:lumMod val="75000"/>
                </a:schemeClr>
              </a:solidFill>
              <a:effectLst>
                <a:outerShdw blurRad="38100" dist="38100" dir="2700000" algn="tl">
                  <a:srgbClr val="FFFFFF"/>
                </a:outerShdw>
              </a:effectLst>
              <a:latin typeface="Arial" panose="020B0604020202020204" pitchFamily="34" charset="0"/>
              <a:cs typeface="Arial" panose="020B0604020202020204" pitchFamily="34" charset="0"/>
            </a:endParaRPr>
          </a:p>
          <a:p>
            <a:pPr marL="457200" indent="-457200" algn="l" fontAlgn="auto">
              <a:spcAft>
                <a:spcPts val="0"/>
              </a:spcAft>
              <a:buFont typeface="+mj-lt"/>
              <a:buAutoNum type="arabicPeriod"/>
              <a:defRPr/>
            </a:pPr>
            <a:r>
              <a:rPr lang="sv-SE" sz="2400" dirty="0" smtClean="0">
                <a:solidFill>
                  <a:schemeClr val="tx1"/>
                </a:solidFill>
                <a:latin typeface="Arial" panose="020B0604020202020204" pitchFamily="34" charset="0"/>
                <a:cs typeface="Arial" panose="020B0604020202020204" pitchFamily="34" charset="0"/>
              </a:rPr>
              <a:t>Menyelenggarakan pendidikan tinggi yang bermutu dan relevan</a:t>
            </a:r>
          </a:p>
          <a:p>
            <a:pPr marL="457200" indent="-457200" algn="l" fontAlgn="auto">
              <a:spcAft>
                <a:spcPts val="0"/>
              </a:spcAft>
              <a:buFont typeface="+mj-lt"/>
              <a:buAutoNum type="arabicPeriod"/>
              <a:defRPr/>
            </a:pPr>
            <a:r>
              <a:rPr lang="sv-SE" sz="2400" dirty="0" smtClean="0">
                <a:solidFill>
                  <a:schemeClr val="tx1"/>
                </a:solidFill>
                <a:latin typeface="Arial" panose="020B0604020202020204" pitchFamily="34" charset="0"/>
                <a:cs typeface="Arial" panose="020B0604020202020204" pitchFamily="34" charset="0"/>
              </a:rPr>
              <a:t>Menciptakan suasana akademik yang kondusif</a:t>
            </a:r>
          </a:p>
          <a:p>
            <a:pPr marL="457200" indent="-457200" algn="l" fontAlgn="auto">
              <a:spcAft>
                <a:spcPts val="0"/>
              </a:spcAft>
              <a:buFont typeface="+mj-lt"/>
              <a:buAutoNum type="arabicPeriod"/>
              <a:defRPr/>
            </a:pPr>
            <a:r>
              <a:rPr lang="sv-SE" sz="2400" dirty="0" smtClean="0">
                <a:solidFill>
                  <a:schemeClr val="tx1"/>
                </a:solidFill>
                <a:latin typeface="Arial" panose="020B0604020202020204" pitchFamily="34" charset="0"/>
                <a:cs typeface="Arial" panose="020B0604020202020204" pitchFamily="34" charset="0"/>
              </a:rPr>
              <a:t>Memberikan pelayanan prima kepada seluruh pemangku kepentingan</a:t>
            </a:r>
          </a:p>
        </p:txBody>
      </p:sp>
    </p:spTree>
    <p:extLst>
      <p:ext uri="{BB962C8B-B14F-4D97-AF65-F5344CB8AC3E}">
        <p14:creationId xmlns="" xmlns:p14="http://schemas.microsoft.com/office/powerpoint/2010/main" val="4042143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71480"/>
            <a:ext cx="8229600" cy="592123"/>
          </a:xfrm>
        </p:spPr>
        <p:txBody>
          <a:bodyPr/>
          <a:lstStyle/>
          <a:p>
            <a:pPr fontAlgn="auto">
              <a:spcAft>
                <a:spcPts val="0"/>
              </a:spcAft>
              <a:defRPr/>
            </a:pPr>
            <a:r>
              <a:rPr lang="en-ID" sz="4000" dirty="0" smtClean="0">
                <a:solidFill>
                  <a:schemeClr val="tx2">
                    <a:lumMod val="75000"/>
                  </a:schemeClr>
                </a:solidFill>
                <a:latin typeface="Arial" pitchFamily="34" charset="0"/>
                <a:cs typeface="Arial" pitchFamily="34" charset="0"/>
              </a:rPr>
              <a:t>TOPIK SEBELUM UTS</a:t>
            </a:r>
            <a:endParaRPr lang="en-US" sz="4000" dirty="0">
              <a:solidFill>
                <a:schemeClr val="tx2">
                  <a:lumMod val="75000"/>
                </a:schemeClr>
              </a:solidFill>
              <a:latin typeface="Arial" pitchFamily="34" charset="0"/>
              <a:cs typeface="Arial" pitchFamily="34" charset="0"/>
            </a:endParaRPr>
          </a:p>
        </p:txBody>
      </p:sp>
      <p:sp>
        <p:nvSpPr>
          <p:cNvPr id="3" name="Content Placeholder 2"/>
          <p:cNvSpPr>
            <a:spLocks noGrp="1"/>
          </p:cNvSpPr>
          <p:nvPr>
            <p:ph sz="half" idx="1"/>
          </p:nvPr>
        </p:nvSpPr>
        <p:spPr>
          <a:xfrm>
            <a:off x="285720" y="1428736"/>
            <a:ext cx="8147051" cy="4352926"/>
          </a:xfrm>
        </p:spPr>
        <p:txBody>
          <a:bodyPr/>
          <a:lstStyle/>
          <a:p>
            <a:pPr marL="457200" lvl="0" indent="-457200" algn="just">
              <a:buFont typeface="+mj-lt"/>
              <a:buAutoNum type="arabicPeriod"/>
            </a:pPr>
            <a:r>
              <a:rPr lang="id-ID" sz="2000" b="1" dirty="0" smtClean="0">
                <a:solidFill>
                  <a:schemeClr val="tx1"/>
                </a:solidFill>
              </a:rPr>
              <a:t>Pengertian Pengertian dan Ruang Lingkup Media Massa</a:t>
            </a:r>
            <a:endParaRPr lang="id-ID" sz="2000" dirty="0" smtClean="0">
              <a:solidFill>
                <a:schemeClr val="tx1"/>
              </a:solidFill>
            </a:endParaRPr>
          </a:p>
          <a:p>
            <a:pPr marL="457200" lvl="0" indent="-457200" algn="just">
              <a:buFont typeface="+mj-lt"/>
              <a:buAutoNum type="arabicPeriod"/>
            </a:pPr>
            <a:r>
              <a:rPr lang="id-ID" sz="2000" b="1" dirty="0" smtClean="0">
                <a:solidFill>
                  <a:schemeClr val="tx1"/>
                </a:solidFill>
              </a:rPr>
              <a:t>Peran dan Fungsi tahapan Perencanaan dan pembelian Bisnis </a:t>
            </a:r>
            <a:endParaRPr lang="id-ID" sz="2000" dirty="0" smtClean="0">
              <a:solidFill>
                <a:schemeClr val="tx1"/>
              </a:solidFill>
            </a:endParaRPr>
          </a:p>
          <a:p>
            <a:pPr marL="457200" lvl="0" indent="-457200" algn="just">
              <a:buFont typeface="+mj-lt"/>
              <a:buAutoNum type="arabicPeriod"/>
            </a:pPr>
            <a:r>
              <a:rPr lang="id-ID" sz="2000" b="1" dirty="0" smtClean="0">
                <a:solidFill>
                  <a:schemeClr val="tx1"/>
                </a:solidFill>
              </a:rPr>
              <a:t>Target Audiens versus Target market dengan efisiensi budget/biaya  periklanan </a:t>
            </a:r>
            <a:endParaRPr lang="id-ID" sz="2000" dirty="0" smtClean="0">
              <a:solidFill>
                <a:schemeClr val="tx1"/>
              </a:solidFill>
            </a:endParaRPr>
          </a:p>
          <a:p>
            <a:pPr marL="457200" lvl="0" indent="-457200" algn="just">
              <a:buFont typeface="+mj-lt"/>
              <a:buAutoNum type="arabicPeriod"/>
            </a:pPr>
            <a:r>
              <a:rPr lang="id-ID" sz="2000" b="1" dirty="0" smtClean="0">
                <a:solidFill>
                  <a:schemeClr val="tx1"/>
                </a:solidFill>
              </a:rPr>
              <a:t>Peran Bisnis  Plan dan Buying didalam struktur industri Periklanan </a:t>
            </a:r>
            <a:endParaRPr lang="id-ID" sz="2000" dirty="0" smtClean="0">
              <a:solidFill>
                <a:schemeClr val="tx1"/>
              </a:solidFill>
            </a:endParaRPr>
          </a:p>
          <a:p>
            <a:pPr marL="457200" lvl="0" indent="-457200" algn="just">
              <a:buFont typeface="+mj-lt"/>
              <a:buAutoNum type="arabicPeriod"/>
            </a:pPr>
            <a:r>
              <a:rPr lang="id-ID" sz="2000" b="1" dirty="0" smtClean="0">
                <a:solidFill>
                  <a:schemeClr val="tx1"/>
                </a:solidFill>
              </a:rPr>
              <a:t>Strategi yang efektif dalam langkah-langkah Perencanaan Bisnis </a:t>
            </a:r>
            <a:endParaRPr lang="id-ID" sz="2000" dirty="0" smtClean="0">
              <a:solidFill>
                <a:schemeClr val="tx1"/>
              </a:solidFill>
            </a:endParaRPr>
          </a:p>
          <a:p>
            <a:pPr marL="457200" lvl="0" indent="-457200" algn="just">
              <a:buFont typeface="+mj-lt"/>
              <a:buAutoNum type="arabicPeriod"/>
            </a:pPr>
            <a:r>
              <a:rPr lang="id-ID" sz="2000" b="1" dirty="0" smtClean="0">
                <a:solidFill>
                  <a:schemeClr val="tx1"/>
                </a:solidFill>
              </a:rPr>
              <a:t>Jenis dan karakteristik Bisnis  yang digunakan pada Bisnis  Planning dan Buying Bisnis </a:t>
            </a:r>
            <a:endParaRPr lang="id-ID" sz="2000" dirty="0" smtClean="0">
              <a:solidFill>
                <a:schemeClr val="tx1"/>
              </a:solidFill>
            </a:endParaRPr>
          </a:p>
          <a:p>
            <a:pPr marL="457200" lvl="0" indent="-457200" algn="just">
              <a:buFont typeface="+mj-lt"/>
              <a:buAutoNum type="arabicPeriod"/>
            </a:pPr>
            <a:r>
              <a:rPr lang="id-ID" sz="2000" b="1" dirty="0" smtClean="0">
                <a:solidFill>
                  <a:schemeClr val="tx1"/>
                </a:solidFill>
              </a:rPr>
              <a:t>Keputusan Bisnis  Buying untuk Pembelian Space/Spot iklan di Bisnis  massa</a:t>
            </a:r>
            <a:endParaRPr lang="id-ID" sz="2000" dirty="0" smtClean="0">
              <a:solidFill>
                <a:schemeClr val="tx1"/>
              </a:solidFill>
            </a:endParaRPr>
          </a:p>
        </p:txBody>
      </p:sp>
      <p:sp>
        <p:nvSpPr>
          <p:cNvPr id="4" name="Rectangle 3"/>
          <p:cNvSpPr/>
          <p:nvPr/>
        </p:nvSpPr>
        <p:spPr>
          <a:xfrm>
            <a:off x="1214414" y="5072074"/>
            <a:ext cx="6215106" cy="646331"/>
          </a:xfrm>
          <a:prstGeom prst="rect">
            <a:avLst/>
          </a:prstGeom>
        </p:spPr>
        <p:txBody>
          <a:bodyPr wrap="square">
            <a:spAutoFit/>
          </a:bodyPr>
          <a:lstStyle/>
          <a:p>
            <a:r>
              <a:rPr lang="id-ID" dirty="0" smtClean="0"/>
              <a:t>Link : https</a:t>
            </a:r>
            <a:r>
              <a:rPr lang="id-ID" dirty="0" smtClean="0"/>
              <a:t>://ojs.unikom.ac.id/index.php/common/article/view/1192</a:t>
            </a:r>
            <a:endParaRPr lang="id-ID" dirty="0"/>
          </a:p>
        </p:txBody>
      </p:sp>
    </p:spTree>
    <p:extLst>
      <p:ext uri="{BB962C8B-B14F-4D97-AF65-F5344CB8AC3E}">
        <p14:creationId xmlns="" xmlns:p14="http://schemas.microsoft.com/office/powerpoint/2010/main" val="32094010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71480"/>
            <a:ext cx="8229600" cy="868363"/>
          </a:xfrm>
        </p:spPr>
        <p:txBody>
          <a:bodyPr/>
          <a:lstStyle/>
          <a:p>
            <a:pPr fontAlgn="auto">
              <a:spcAft>
                <a:spcPts val="0"/>
              </a:spcAft>
              <a:defRPr/>
            </a:pPr>
            <a:r>
              <a:rPr lang="en-ID" sz="4000" dirty="0" smtClean="0">
                <a:solidFill>
                  <a:schemeClr val="tx2">
                    <a:lumMod val="75000"/>
                  </a:schemeClr>
                </a:solidFill>
                <a:latin typeface="Arial" pitchFamily="34" charset="0"/>
                <a:cs typeface="Arial" pitchFamily="34" charset="0"/>
              </a:rPr>
              <a:t>TOPIK SETELAH UTS</a:t>
            </a:r>
            <a:endParaRPr lang="en-US" sz="4000" dirty="0">
              <a:solidFill>
                <a:schemeClr val="tx2">
                  <a:lumMod val="75000"/>
                </a:schemeClr>
              </a:solidFill>
              <a:latin typeface="Arial" pitchFamily="34" charset="0"/>
              <a:cs typeface="Arial" pitchFamily="34" charset="0"/>
            </a:endParaRPr>
          </a:p>
        </p:txBody>
      </p:sp>
      <p:sp>
        <p:nvSpPr>
          <p:cNvPr id="3" name="Content Placeholder 2"/>
          <p:cNvSpPr>
            <a:spLocks noGrp="1"/>
          </p:cNvSpPr>
          <p:nvPr>
            <p:ph sz="half" idx="1"/>
          </p:nvPr>
        </p:nvSpPr>
        <p:spPr>
          <a:xfrm>
            <a:off x="214282" y="1285860"/>
            <a:ext cx="8501122" cy="4572032"/>
          </a:xfrm>
        </p:spPr>
        <p:txBody>
          <a:bodyPr/>
          <a:lstStyle/>
          <a:p>
            <a:pPr marL="514350" lvl="0" indent="-514350" algn="just">
              <a:buFont typeface="+mj-lt"/>
              <a:buAutoNum type="arabicPeriod" startAt="8"/>
            </a:pPr>
            <a:r>
              <a:rPr lang="id-ID" sz="2000" b="1" dirty="0" smtClean="0">
                <a:solidFill>
                  <a:schemeClr val="tx1"/>
                </a:solidFill>
              </a:rPr>
              <a:t>Menganalisa data Pasar dalam Pemenuhan target konsumen </a:t>
            </a:r>
            <a:endParaRPr lang="id-ID" sz="2000" dirty="0" smtClean="0">
              <a:solidFill>
                <a:schemeClr val="tx1"/>
              </a:solidFill>
            </a:endParaRPr>
          </a:p>
          <a:p>
            <a:pPr marL="514350" lvl="0" indent="-514350" algn="just">
              <a:buFont typeface="+mj-lt"/>
              <a:buAutoNum type="arabicPeriod" startAt="8"/>
            </a:pPr>
            <a:r>
              <a:rPr lang="id-ID" sz="2000" b="1" dirty="0" smtClean="0">
                <a:solidFill>
                  <a:schemeClr val="tx1"/>
                </a:solidFill>
              </a:rPr>
              <a:t>Tujuan dan  pemilihan Bisnis  beriklan untuk kesesuaian objektifitas komunikasi periklanan dari segi Target pasar, Reach, Frekuensi penayangan </a:t>
            </a:r>
            <a:endParaRPr lang="id-ID" sz="2000" dirty="0" smtClean="0">
              <a:solidFill>
                <a:schemeClr val="tx1"/>
              </a:solidFill>
            </a:endParaRPr>
          </a:p>
          <a:p>
            <a:pPr marL="514350" lvl="0" indent="-514350" algn="just">
              <a:buFont typeface="+mj-lt"/>
              <a:buAutoNum type="arabicPeriod" startAt="8"/>
            </a:pPr>
            <a:r>
              <a:rPr lang="id-ID" sz="2000" b="1" dirty="0" smtClean="0">
                <a:solidFill>
                  <a:schemeClr val="tx1"/>
                </a:solidFill>
              </a:rPr>
              <a:t>Keputusan pemilihan berbagai Bisnis  beriklan sesuai sifat-, cara kerja, Konsumsi Bisnis , untuk mencapai hasil yang diinginkan  </a:t>
            </a:r>
            <a:endParaRPr lang="id-ID" sz="2000" dirty="0" smtClean="0">
              <a:solidFill>
                <a:schemeClr val="tx1"/>
              </a:solidFill>
            </a:endParaRPr>
          </a:p>
          <a:p>
            <a:pPr marL="514350" lvl="0" indent="-514350" algn="just">
              <a:buFont typeface="+mj-lt"/>
              <a:buAutoNum type="arabicPeriod" startAt="8"/>
            </a:pPr>
            <a:r>
              <a:rPr lang="id-ID" sz="2000" b="1" dirty="0" smtClean="0">
                <a:solidFill>
                  <a:schemeClr val="tx1"/>
                </a:solidFill>
              </a:rPr>
              <a:t>Low &amp; High Involvement Product dalam menentukan strategi dan taktik Bisnis  beriklan</a:t>
            </a:r>
            <a:endParaRPr lang="id-ID" sz="2000" dirty="0" smtClean="0">
              <a:solidFill>
                <a:schemeClr val="tx1"/>
              </a:solidFill>
            </a:endParaRPr>
          </a:p>
          <a:p>
            <a:pPr marL="514350" lvl="0" indent="-514350" algn="just">
              <a:buFont typeface="+mj-lt"/>
              <a:buAutoNum type="arabicPeriod" startAt="8"/>
            </a:pPr>
            <a:r>
              <a:rPr lang="id-ID" sz="2000" b="1" dirty="0" smtClean="0">
                <a:solidFill>
                  <a:schemeClr val="tx1"/>
                </a:solidFill>
              </a:rPr>
              <a:t>Bisnis  beriklan primer dan sekunder</a:t>
            </a:r>
            <a:endParaRPr lang="id-ID" sz="2000" dirty="0" smtClean="0">
              <a:solidFill>
                <a:schemeClr val="tx1"/>
              </a:solidFill>
            </a:endParaRPr>
          </a:p>
          <a:p>
            <a:pPr marL="514350" lvl="0" indent="-514350" algn="just">
              <a:buFont typeface="+mj-lt"/>
              <a:buAutoNum type="arabicPeriod" startAt="8"/>
            </a:pPr>
            <a:r>
              <a:rPr lang="id-ID" sz="2000" b="1" dirty="0" smtClean="0">
                <a:solidFill>
                  <a:schemeClr val="tx1"/>
                </a:solidFill>
              </a:rPr>
              <a:t>Bentuk dan jenis produk-produk yang sesuai dengan penempatan iklan di Bisnis  </a:t>
            </a:r>
            <a:endParaRPr lang="id-ID" sz="2000" dirty="0" smtClean="0">
              <a:solidFill>
                <a:schemeClr val="tx1"/>
              </a:solidFill>
            </a:endParaRPr>
          </a:p>
          <a:p>
            <a:pPr marL="514350" lvl="0" indent="-514350" algn="just">
              <a:buFont typeface="+mj-lt"/>
              <a:buAutoNum type="arabicPeriod" startAt="8"/>
            </a:pPr>
            <a:r>
              <a:rPr lang="id-ID" sz="2000" b="1" dirty="0" smtClean="0">
                <a:solidFill>
                  <a:schemeClr val="tx1"/>
                </a:solidFill>
              </a:rPr>
              <a:t>Profile Konsumen pada Iklan-iklan yang akan direncanakan sesuai karakteristik Bisnis  yang terpilih</a:t>
            </a:r>
            <a:endParaRPr lang="id-ID" sz="2000" dirty="0" smtClean="0">
              <a:solidFill>
                <a:schemeClr val="tx1"/>
              </a:solidFill>
            </a:endParaRPr>
          </a:p>
          <a:p>
            <a:pPr marL="914400" lvl="1" indent="-457200" algn="just">
              <a:buFont typeface="+mj-lt"/>
              <a:buAutoNum type="arabicPeriod"/>
            </a:pPr>
            <a:endParaRPr lang="id-ID" sz="1800" dirty="0" smtClean="0"/>
          </a:p>
          <a:p>
            <a:pPr marL="514350" indent="-514350" algn="just" fontAlgn="auto">
              <a:spcAft>
                <a:spcPts val="0"/>
              </a:spcAft>
              <a:buFont typeface="+mj-lt"/>
              <a:buAutoNum type="arabicPeriod" startAt="8"/>
              <a:defRPr/>
            </a:pPr>
            <a:endParaRPr lang="en-ID" sz="1800" dirty="0" smtClean="0">
              <a:solidFill>
                <a:schemeClr val="tx1"/>
              </a:solidFill>
            </a:endParaRPr>
          </a:p>
          <a:p>
            <a:pPr marL="514350" indent="-514350" algn="just" fontAlgn="auto">
              <a:spcAft>
                <a:spcPts val="0"/>
              </a:spcAft>
              <a:buFont typeface="+mj-lt"/>
              <a:buAutoNum type="arabicPeriod" startAt="8"/>
              <a:defRPr/>
            </a:pPr>
            <a:endParaRPr lang="en-ID" sz="1800" dirty="0" smtClean="0">
              <a:solidFill>
                <a:schemeClr val="tx1"/>
              </a:solidFill>
            </a:endParaRPr>
          </a:p>
          <a:p>
            <a:pPr marL="514350" indent="-514350" algn="just" fontAlgn="auto">
              <a:spcAft>
                <a:spcPts val="0"/>
              </a:spcAft>
              <a:buFont typeface="+mj-lt"/>
              <a:buAutoNum type="arabicPeriod" startAt="8"/>
              <a:defRPr/>
            </a:pPr>
            <a:endParaRPr lang="en-US" sz="1800" dirty="0">
              <a:solidFill>
                <a:schemeClr val="tx1"/>
              </a:solidFill>
            </a:endParaRPr>
          </a:p>
        </p:txBody>
      </p:sp>
    </p:spTree>
    <p:extLst>
      <p:ext uri="{BB962C8B-B14F-4D97-AF65-F5344CB8AC3E}">
        <p14:creationId xmlns="" xmlns:p14="http://schemas.microsoft.com/office/powerpoint/2010/main" val="11343511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68313" y="765175"/>
            <a:ext cx="8229600" cy="9271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ID" altLang="en-US" sz="4000" dirty="0" smtClean="0">
                <a:latin typeface="Arial" charset="0"/>
                <a:cs typeface="Arial" charset="0"/>
              </a:rPr>
              <a:t>BUKU REFERENSI</a:t>
            </a:r>
            <a:endParaRPr lang="en-US" altLang="en-US" sz="4000" dirty="0" smtClean="0">
              <a:latin typeface="Arial" charset="0"/>
              <a:cs typeface="Arial" charset="0"/>
            </a:endParaRPr>
          </a:p>
        </p:txBody>
      </p:sp>
      <p:sp>
        <p:nvSpPr>
          <p:cNvPr id="3" name="Content Placeholder 2"/>
          <p:cNvSpPr>
            <a:spLocks noGrp="1"/>
          </p:cNvSpPr>
          <p:nvPr>
            <p:ph sz="half" idx="2"/>
          </p:nvPr>
        </p:nvSpPr>
        <p:spPr>
          <a:xfrm>
            <a:off x="467544" y="1916113"/>
            <a:ext cx="8208912" cy="4176712"/>
          </a:xfrm>
        </p:spPr>
        <p:txBody>
          <a:bodyPr/>
          <a:lstStyle/>
          <a:p>
            <a:pPr lvl="0" algn="just"/>
            <a:r>
              <a:rPr lang="id-ID" sz="2800" dirty="0" smtClean="0"/>
              <a:t>Advertising Media Planning karangan  Roger Baron</a:t>
            </a:r>
          </a:p>
          <a:p>
            <a:pPr lvl="0" algn="just"/>
            <a:r>
              <a:rPr lang="id-ID" sz="2800" dirty="0" smtClean="0"/>
              <a:t>The Media handbook A Complete Guide advertising Media Selection, Planning, Research and buying karangan  Helen Katz</a:t>
            </a:r>
            <a:endParaRPr lang="id-ID" sz="2800" dirty="0"/>
          </a:p>
        </p:txBody>
      </p:sp>
    </p:spTree>
    <p:extLst>
      <p:ext uri="{BB962C8B-B14F-4D97-AF65-F5344CB8AC3E}">
        <p14:creationId xmlns="" xmlns:p14="http://schemas.microsoft.com/office/powerpoint/2010/main" val="1076288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67544" y="1124744"/>
            <a:ext cx="8229600" cy="9271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ID" altLang="en-US" sz="4000" dirty="0" smtClean="0">
                <a:latin typeface="Arial" charset="0"/>
                <a:cs typeface="Arial" charset="0"/>
              </a:rPr>
              <a:t>PENILAIAN</a:t>
            </a:r>
            <a:endParaRPr lang="en-US" altLang="en-US" sz="4000" dirty="0" smtClean="0">
              <a:latin typeface="Arial" charset="0"/>
              <a:cs typeface="Arial" charset="0"/>
            </a:endParaRPr>
          </a:p>
        </p:txBody>
      </p:sp>
      <p:sp>
        <p:nvSpPr>
          <p:cNvPr id="3" name="Content Placeholder 2"/>
          <p:cNvSpPr>
            <a:spLocks noGrp="1"/>
          </p:cNvSpPr>
          <p:nvPr>
            <p:ph sz="half" idx="2"/>
          </p:nvPr>
        </p:nvSpPr>
        <p:spPr>
          <a:xfrm>
            <a:off x="714348" y="2214555"/>
            <a:ext cx="7962108" cy="3878270"/>
          </a:xfrm>
        </p:spPr>
        <p:txBody>
          <a:bodyPr/>
          <a:lstStyle/>
          <a:p>
            <a:pPr fontAlgn="auto">
              <a:spcAft>
                <a:spcPts val="0"/>
              </a:spcAft>
              <a:defRPr/>
            </a:pPr>
            <a:r>
              <a:rPr lang="en-ID" sz="2800" dirty="0" err="1" smtClean="0"/>
              <a:t>Kehadiran</a:t>
            </a:r>
            <a:r>
              <a:rPr lang="en-ID" sz="2800" dirty="0" smtClean="0"/>
              <a:t> </a:t>
            </a:r>
            <a:r>
              <a:rPr lang="id-ID" sz="2800" dirty="0" smtClean="0"/>
              <a:t>	</a:t>
            </a:r>
            <a:r>
              <a:rPr lang="en-ID" sz="2800" dirty="0" smtClean="0"/>
              <a:t>=    </a:t>
            </a:r>
            <a:r>
              <a:rPr lang="id-ID" sz="2800" dirty="0" smtClean="0"/>
              <a:t>10</a:t>
            </a:r>
            <a:r>
              <a:rPr lang="en-ID" sz="2800" dirty="0" smtClean="0"/>
              <a:t> %</a:t>
            </a:r>
          </a:p>
          <a:p>
            <a:pPr>
              <a:defRPr/>
            </a:pPr>
            <a:r>
              <a:rPr lang="en-ID" sz="2800" dirty="0" smtClean="0"/>
              <a:t>UTS  </a:t>
            </a:r>
            <a:r>
              <a:rPr lang="id-ID" sz="2800" dirty="0" smtClean="0"/>
              <a:t>		</a:t>
            </a:r>
            <a:r>
              <a:rPr lang="en-ID" sz="2800" dirty="0" smtClean="0"/>
              <a:t>=    </a:t>
            </a:r>
            <a:r>
              <a:rPr lang="id-ID" sz="2800" dirty="0" smtClean="0"/>
              <a:t>20</a:t>
            </a:r>
            <a:r>
              <a:rPr lang="en-ID" sz="2800" dirty="0" smtClean="0"/>
              <a:t> %</a:t>
            </a:r>
            <a:endParaRPr lang="en-ID" sz="2800" dirty="0"/>
          </a:p>
          <a:p>
            <a:pPr>
              <a:defRPr/>
            </a:pPr>
            <a:r>
              <a:rPr lang="en-ID" sz="2800" dirty="0" smtClean="0"/>
              <a:t>UAS  </a:t>
            </a:r>
            <a:r>
              <a:rPr lang="id-ID" sz="2800" dirty="0" smtClean="0"/>
              <a:t>		</a:t>
            </a:r>
            <a:r>
              <a:rPr lang="en-ID" sz="2800" dirty="0" smtClean="0"/>
              <a:t>=    </a:t>
            </a:r>
            <a:r>
              <a:rPr lang="id-ID" sz="2800" dirty="0" smtClean="0"/>
              <a:t>35</a:t>
            </a:r>
            <a:r>
              <a:rPr lang="en-ID" sz="2800" dirty="0" smtClean="0"/>
              <a:t> %</a:t>
            </a:r>
          </a:p>
          <a:p>
            <a:pPr>
              <a:defRPr/>
            </a:pPr>
            <a:r>
              <a:rPr lang="en-ID" sz="2800" dirty="0" err="1" smtClean="0"/>
              <a:t>Kuis</a:t>
            </a:r>
            <a:r>
              <a:rPr lang="en-ID" sz="2800" dirty="0" smtClean="0"/>
              <a:t> </a:t>
            </a:r>
            <a:r>
              <a:rPr lang="id-ID" sz="2800" dirty="0" smtClean="0"/>
              <a:t>		</a:t>
            </a:r>
            <a:r>
              <a:rPr lang="en-ID" sz="2800" dirty="0" smtClean="0"/>
              <a:t>=   </a:t>
            </a:r>
            <a:r>
              <a:rPr lang="id-ID" sz="2800" dirty="0" smtClean="0"/>
              <a:t> 10</a:t>
            </a:r>
            <a:r>
              <a:rPr lang="en-ID" sz="2800" dirty="0" smtClean="0"/>
              <a:t> %</a:t>
            </a:r>
            <a:endParaRPr lang="en-ID" sz="2800" dirty="0"/>
          </a:p>
          <a:p>
            <a:pPr>
              <a:defRPr/>
            </a:pPr>
            <a:r>
              <a:rPr lang="en-ID" sz="2800" dirty="0" err="1" smtClean="0"/>
              <a:t>Tugas</a:t>
            </a:r>
            <a:r>
              <a:rPr lang="en-ID" sz="2800" dirty="0" smtClean="0"/>
              <a:t> </a:t>
            </a:r>
            <a:r>
              <a:rPr lang="id-ID" sz="2800" dirty="0" smtClean="0"/>
              <a:t>		</a:t>
            </a:r>
            <a:r>
              <a:rPr lang="en-ID" sz="2800" dirty="0" smtClean="0"/>
              <a:t>=   </a:t>
            </a:r>
            <a:r>
              <a:rPr lang="id-ID" sz="2800" dirty="0" smtClean="0"/>
              <a:t> 25</a:t>
            </a:r>
            <a:r>
              <a:rPr lang="en-ID" sz="2800" dirty="0" smtClean="0"/>
              <a:t> %</a:t>
            </a:r>
            <a:endParaRPr lang="en-ID" sz="2800" dirty="0"/>
          </a:p>
          <a:p>
            <a:pPr fontAlgn="auto">
              <a:spcAft>
                <a:spcPts val="0"/>
              </a:spcAft>
              <a:defRPr/>
            </a:pPr>
            <a:endParaRPr lang="en-US" dirty="0"/>
          </a:p>
        </p:txBody>
      </p:sp>
    </p:spTree>
    <p:extLst>
      <p:ext uri="{BB962C8B-B14F-4D97-AF65-F5344CB8AC3E}">
        <p14:creationId xmlns="" xmlns:p14="http://schemas.microsoft.com/office/powerpoint/2010/main" val="1076288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214290"/>
            <a:ext cx="8729634" cy="428628"/>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MEDIA MASSA PADA PEMASARAN</a:t>
            </a:r>
            <a:endParaRPr lang="en-US" sz="2800" b="1" dirty="0"/>
          </a:p>
        </p:txBody>
      </p:sp>
      <p:sp>
        <p:nvSpPr>
          <p:cNvPr id="3" name="Content Placeholder 2"/>
          <p:cNvSpPr>
            <a:spLocks noGrp="1"/>
          </p:cNvSpPr>
          <p:nvPr>
            <p:ph sz="half" idx="2"/>
          </p:nvPr>
        </p:nvSpPr>
        <p:spPr>
          <a:xfrm>
            <a:off x="71438" y="571480"/>
            <a:ext cx="8929718" cy="5643602"/>
          </a:xfrm>
        </p:spPr>
        <p:txBody>
          <a:bodyPr/>
          <a:lstStyle/>
          <a:p>
            <a:pPr algn="just">
              <a:spcBef>
                <a:spcPts val="1200"/>
              </a:spcBef>
            </a:pPr>
            <a:r>
              <a:rPr lang="id-ID" sz="1600" dirty="0" smtClean="0"/>
              <a:t>Baik media maupun iklan adalah bagian dari gambaran yang lebih besar dari dunia pemasaran. Tujuan utama pemasaran adalah untuk meningkatkan penjualan dan keuntungan. </a:t>
            </a:r>
          </a:p>
          <a:p>
            <a:pPr algn="just">
              <a:spcBef>
                <a:spcPts val="1200"/>
              </a:spcBef>
            </a:pPr>
            <a:r>
              <a:rPr lang="id-ID" sz="1600" dirty="0" smtClean="0"/>
              <a:t>Memasarkan produk apa pun secara efektif tidak hanya melibatkan mengiklankan saja, tetapi juga mencari tahu berapa biaya untuk itu, di mana untuk mendistribusikanitu, dan bagaimana cara memproduksinya. Dalam jargon pemasaran, empat elemen kritis ini dikenal sebagai "Four Ps": Produk, Harga, Tempat (distribusi), dan Promosi. </a:t>
            </a:r>
          </a:p>
          <a:p>
            <a:pPr algn="just">
              <a:spcBef>
                <a:spcPts val="1200"/>
              </a:spcBef>
            </a:pPr>
            <a:r>
              <a:rPr lang="id-ID" sz="1600" dirty="0" smtClean="0"/>
              <a:t>Meskipun pekerjaan anda sebagai spesialis media tidak harus melibatkan pengambilan keputusan untuk semua kriteria ini, sangat penting memiliki pemahaman yang jelas tentang cara kerjanya, dan banyak lagi penting, bagaimana dapat memengaruhi keputusan dan strategi media melalui empat dasar (4P) pemasaran ini.</a:t>
            </a:r>
          </a:p>
          <a:p>
            <a:pPr algn="just">
              <a:spcBef>
                <a:spcPts val="1200"/>
              </a:spcBef>
            </a:pPr>
            <a:r>
              <a:rPr lang="id-ID" sz="1600" dirty="0" smtClean="0"/>
              <a:t>Untuk menjual apa pun, anda harus memiliki produk, atau layanan terlebih dahulu. Anda harus memutuskan beberapa biaya yang Anda butuhkan untuk itu (harga) agar Anda bisa mendapat untung. kamu harusjuga mencari tahu bagaimana dan di mana produk akan tersedia untuk orang (tempat, ataudistribusi). </a:t>
            </a:r>
          </a:p>
          <a:p>
            <a:pPr algn="just">
              <a:spcBef>
                <a:spcPts val="1200"/>
              </a:spcBef>
            </a:pPr>
            <a:r>
              <a:rPr lang="id-ID" sz="1600" dirty="0" smtClean="0"/>
              <a:t>Tidak kalah pentingnya harus mempertimbangkan bagaimana pembeli potensial tahu apa yang Anda tawarkan (promosi). </a:t>
            </a:r>
          </a:p>
          <a:p>
            <a:pPr algn="just">
              <a:spcBef>
                <a:spcPts val="1200"/>
              </a:spcBef>
            </a:pPr>
            <a:r>
              <a:rPr lang="id-ID" sz="1600" dirty="0" smtClean="0"/>
              <a:t>Dalam kategori terakhir itu, ada beberapa kunci saluran komunikasi: iklan, penjualan pribadi, promosi penjualan, langsung pemasaran, pemasaran acara, dan publisitas. Semua bisa dianggap sebagai media, atau cara menyampaikan informasi kepada pembeli potensial.</a:t>
            </a:r>
            <a:endParaRPr lang="id-ID" sz="1600" dirty="0"/>
          </a:p>
        </p:txBody>
      </p:sp>
    </p:spTree>
    <p:extLst>
      <p:ext uri="{BB962C8B-B14F-4D97-AF65-F5344CB8AC3E}">
        <p14:creationId xmlns="" xmlns:p14="http://schemas.microsoft.com/office/powerpoint/2010/main" val="1076288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214290"/>
            <a:ext cx="8729634" cy="428628"/>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JENIS MEDIA</a:t>
            </a:r>
            <a:endParaRPr lang="id-ID" sz="2800" b="1" dirty="0"/>
          </a:p>
        </p:txBody>
      </p:sp>
      <p:sp>
        <p:nvSpPr>
          <p:cNvPr id="3" name="Content Placeholder 2"/>
          <p:cNvSpPr>
            <a:spLocks noGrp="1"/>
          </p:cNvSpPr>
          <p:nvPr>
            <p:ph sz="half" idx="2"/>
          </p:nvPr>
        </p:nvSpPr>
        <p:spPr>
          <a:xfrm>
            <a:off x="71438" y="714356"/>
            <a:ext cx="8929718" cy="5429288"/>
          </a:xfrm>
        </p:spPr>
        <p:txBody>
          <a:bodyPr/>
          <a:lstStyle/>
          <a:p>
            <a:pPr algn="just">
              <a:spcBef>
                <a:spcPts val="600"/>
              </a:spcBef>
            </a:pPr>
            <a:r>
              <a:rPr lang="id-ID" sz="1800" dirty="0" smtClean="0"/>
              <a:t>Dunia media secara luas dibagi menjadi dua jenis, cetak dan elektronik. </a:t>
            </a:r>
          </a:p>
          <a:p>
            <a:pPr lvl="1" algn="just">
              <a:spcBef>
                <a:spcPts val="600"/>
              </a:spcBef>
            </a:pPr>
            <a:r>
              <a:rPr lang="id-ID" sz="1600" dirty="0" smtClean="0">
                <a:solidFill>
                  <a:schemeClr val="accent6">
                    <a:lumMod val="75000"/>
                  </a:schemeClr>
                </a:solidFill>
                <a:latin typeface="Arial" pitchFamily="34" charset="0"/>
                <a:cs typeface="Arial" pitchFamily="34" charset="0"/>
              </a:rPr>
              <a:t>Media cetak meliputi majalah dan surat kabar, </a:t>
            </a:r>
          </a:p>
          <a:p>
            <a:pPr lvl="1" algn="just">
              <a:spcBef>
                <a:spcPts val="600"/>
              </a:spcBef>
            </a:pPr>
            <a:r>
              <a:rPr lang="id-ID" sz="1600" dirty="0" smtClean="0">
                <a:solidFill>
                  <a:schemeClr val="accent6">
                    <a:lumMod val="75000"/>
                  </a:schemeClr>
                </a:solidFill>
                <a:latin typeface="Arial" pitchFamily="34" charset="0"/>
                <a:cs typeface="Arial" pitchFamily="34" charset="0"/>
              </a:rPr>
              <a:t>Media elektronik radio, televisi, dan Internet. </a:t>
            </a:r>
          </a:p>
          <a:p>
            <a:pPr lvl="1" algn="just">
              <a:spcBef>
                <a:spcPts val="600"/>
              </a:spcBef>
            </a:pPr>
            <a:r>
              <a:rPr lang="id-ID" sz="1600" dirty="0" smtClean="0">
                <a:solidFill>
                  <a:schemeClr val="accent6">
                    <a:lumMod val="75000"/>
                  </a:schemeClr>
                </a:solidFill>
                <a:latin typeface="Arial" pitchFamily="34" charset="0"/>
                <a:cs typeface="Arial" pitchFamily="34" charset="0"/>
              </a:rPr>
              <a:t>Jenis media lain tidak begitu mudah dikategorikan. Dengan demikian, billboard luar biasanya didefinisikan sebagai media cetak </a:t>
            </a:r>
          </a:p>
          <a:p>
            <a:pPr lvl="1" algn="just">
              <a:spcBef>
                <a:spcPts val="600"/>
              </a:spcBef>
            </a:pPr>
            <a:r>
              <a:rPr lang="id-ID" sz="1600" dirty="0" smtClean="0">
                <a:solidFill>
                  <a:schemeClr val="accent6">
                    <a:lumMod val="75000"/>
                  </a:schemeClr>
                </a:solidFill>
                <a:latin typeface="Arial" pitchFamily="34" charset="0"/>
                <a:cs typeface="Arial" pitchFamily="34" charset="0"/>
              </a:rPr>
              <a:t>Iklan transit atau tanda stadion, digolongkan beragam media nontradisional, alternatif, atau ambient media. </a:t>
            </a:r>
          </a:p>
          <a:p>
            <a:pPr algn="just">
              <a:spcBef>
                <a:spcPts val="600"/>
              </a:spcBef>
            </a:pPr>
            <a:r>
              <a:rPr lang="id-ID" sz="1800" dirty="0" smtClean="0"/>
              <a:t>Namun, di dunia media yang terus berubah saat ini, perbedaan-perbedaan ini dengan cepat Apakah surat kabar yang dibaca online di kolom cetak atau elektronik? Di mana ditempatkan menjadi satu di Smartphone? Apa yang semakin membedakan satu jenis media dari yang lain adalah seberapa besar kontrol konsumen yang ada dalam penggunaan media.</a:t>
            </a:r>
          </a:p>
          <a:p>
            <a:pPr algn="just">
              <a:spcBef>
                <a:spcPts val="600"/>
              </a:spcBef>
            </a:pPr>
            <a:r>
              <a:rPr lang="id-ID" sz="1800" dirty="0" smtClean="0"/>
              <a:t>Majalah dan surat kabar selalu berada di bawah kendali pembaca mereka; setelah semua, mereka pilih apa yang harus dibaca. TV biasa, di sisi lain, lebih pasif; Stasiun TV Jaringan memutuskan apa program ke udara, dan kapan. </a:t>
            </a:r>
          </a:p>
          <a:p>
            <a:pPr algn="just">
              <a:spcBef>
                <a:spcPts val="600"/>
              </a:spcBef>
            </a:pPr>
            <a:r>
              <a:rPr lang="id-ID" sz="1800" dirty="0" smtClean="0"/>
              <a:t>Tapi sekarang, dengan teknologi seperti perekam video digital (DVR), itu pemirsa telah melakukan sendiri penjadwalan program menonton program, mengendalikan apa yang ingin mereka lihat, dan kapan waktu untuk melihatnya.</a:t>
            </a:r>
            <a:endParaRPr lang="id-ID" sz="1800" dirty="0"/>
          </a:p>
        </p:txBody>
      </p:sp>
    </p:spTree>
    <p:extLst>
      <p:ext uri="{BB962C8B-B14F-4D97-AF65-F5344CB8AC3E}">
        <p14:creationId xmlns="" xmlns:p14="http://schemas.microsoft.com/office/powerpoint/2010/main" val="1076288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142852"/>
            <a:ext cx="8729634" cy="428628"/>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PERAN MEDIA DALAM BISNIS</a:t>
            </a:r>
            <a:endParaRPr lang="id-ID" sz="2800" dirty="0"/>
          </a:p>
        </p:txBody>
      </p:sp>
      <p:sp>
        <p:nvSpPr>
          <p:cNvPr id="3" name="Content Placeholder 2"/>
          <p:cNvSpPr>
            <a:spLocks noGrp="1"/>
          </p:cNvSpPr>
          <p:nvPr>
            <p:ph sz="half" idx="2"/>
          </p:nvPr>
        </p:nvSpPr>
        <p:spPr>
          <a:xfrm>
            <a:off x="71438" y="500042"/>
            <a:ext cx="8929718" cy="5715040"/>
          </a:xfrm>
        </p:spPr>
        <p:txBody>
          <a:bodyPr/>
          <a:lstStyle/>
          <a:p>
            <a:pPr algn="just"/>
            <a:r>
              <a:rPr lang="id-ID" sz="1600" dirty="0" smtClean="0"/>
              <a:t>Penting untuk ditekankan di sini bahwa fokus modul ini adalah media komersial. Itu adalah media komunikasi yang akan kita bicarakan tidak ada hanya untuk mengisi halaman surat kabar. Media dirancang untuk menjual produk kepada pelanggan. </a:t>
            </a:r>
          </a:p>
          <a:p>
            <a:pPr algn="just"/>
            <a:r>
              <a:rPr lang="id-ID" sz="1600" dirty="0" smtClean="0"/>
              <a:t>Ada juga media yang menyampaikan informasi non-komersial. Seperti laporan konsumen adalah majalah yang tidak membawa iklan apa pun. Televisi publik (kecuali untuk sponsor). mesin pencari web, dan instruksi keselamatan maskapai semuanya informatif, namun ini bukan iklan untuk dan dari media sendiri (begitu juga jika terdapat iklan di dalamnya) mengkomunikasikan informasi kepada pembaca. </a:t>
            </a:r>
          </a:p>
          <a:p>
            <a:pPr algn="just"/>
            <a:r>
              <a:rPr lang="id-ID" sz="1600" dirty="0" smtClean="0"/>
              <a:t>Namun di sini, kami akan berkonsentrasi pada media-media yang menerima informasi iklan. Perlu menekankan kata "saat ini." Dua puluh-lima tahun yang lalu, Anda tidak menemukan pesan komersial di supermarket, sekolah, dokterkantor, atau lereng ski. Saat ini, pengiklan dapat menjangkau orang-orang di semua tempat itu.</a:t>
            </a:r>
          </a:p>
          <a:p>
            <a:pPr algn="just"/>
            <a:r>
              <a:rPr lang="id-ID" sz="1600" dirty="0" smtClean="0"/>
              <a:t>Istilah media secara umum (atau media dalam bentuk tunggal) memiliki arti yang berbeda bagi orang yang berbeda. Bagi seseorang yang duduk di rumah pada malam hari, media berarti acara TV apa pun yang dia lakukan atau majalah yang dibacanya. Untuk iklan mobil, media menyediakan cara untuk mengiklankan penawaran minggu ini menggunakan media untuk mengingatkan pelanggan bahwa mereka bisa mendapatkan Test Drive gratis.</a:t>
            </a:r>
          </a:p>
          <a:p>
            <a:pPr algn="just"/>
            <a:r>
              <a:rPr lang="id-ID" sz="1600" dirty="0" smtClean="0"/>
              <a:t>Sebenarnya, media dapat didefinisikan sebagai sarana informasi yang sesuatu untuk dilakukan, disampaikan, atau ditransfer. Definisi yang luas ini sengaja berarti media konsumen akan mencakup semuanya mulai dari selebaran yang dibagikan di tempat parkir, hingga “UntukTanda-tanda Sale ”ditempel di tiang lampu, ke suplemen iklan 10 halaman yang keluar dari yang terakhir salinan majalah yang Anda baca, ke papan LED di jalan-jalan.</a:t>
            </a:r>
          </a:p>
          <a:p>
            <a:pPr algn="just">
              <a:spcBef>
                <a:spcPts val="600"/>
              </a:spcBef>
            </a:pPr>
            <a:endParaRPr lang="id-ID" sz="1600" dirty="0"/>
          </a:p>
        </p:txBody>
      </p:sp>
    </p:spTree>
    <p:extLst>
      <p:ext uri="{BB962C8B-B14F-4D97-AF65-F5344CB8AC3E}">
        <p14:creationId xmlns="" xmlns:p14="http://schemas.microsoft.com/office/powerpoint/2010/main" val="1076288628"/>
      </p:ext>
    </p:extLst>
  </p:cSld>
  <p:clrMapOvr>
    <a:masterClrMapping/>
  </p:clrMapOvr>
</p:sld>
</file>

<file path=ppt/theme/theme1.xml><?xml version="1.0" encoding="utf-8"?>
<a:theme xmlns:a="http://schemas.openxmlformats.org/drawingml/2006/main" name="0-Blanko-PPT-sesi-1 Baru (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0-Blanko-PPT-sesi-1 Baru (3)</Template>
  <TotalTime>302</TotalTime>
  <Words>2268</Words>
  <Application>Microsoft Office PowerPoint</Application>
  <PresentationFormat>On-screen Show (4:3)</PresentationFormat>
  <Paragraphs>94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0-Blanko-PPT-sesi-1 Baru (3)</vt:lpstr>
      <vt:lpstr>RESMAN MUHARUL T</vt:lpstr>
      <vt:lpstr>Slide 2</vt:lpstr>
      <vt:lpstr>TOPIK SEBELUM UTS</vt:lpstr>
      <vt:lpstr>TOPIK SETELAH UTS</vt:lpstr>
      <vt:lpstr>BUKU REFERENSI</vt:lpstr>
      <vt:lpstr>PENILAIAN</vt:lpstr>
      <vt:lpstr>MEDIA MASSA PADA PEMASARAN</vt:lpstr>
      <vt:lpstr>JENIS MEDIA</vt:lpstr>
      <vt:lpstr>PERAN MEDIA DALAM BISNIS</vt:lpstr>
      <vt:lpstr>MEDIA DAN KOMUNIKASI</vt:lpstr>
      <vt:lpstr>PERAN MEDIA DALAM KEHIDUPAN KONSUMEN</vt:lpstr>
      <vt:lpstr>TUGAS DALAM MEDIA</vt:lpstr>
      <vt:lpstr>Peranan Media Massa Dalam Negara Demokrasi</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Mulyo.W</dc:creator>
  <cp:lastModifiedBy>mobilesurvei</cp:lastModifiedBy>
  <cp:revision>34</cp:revision>
  <dcterms:created xsi:type="dcterms:W3CDTF">2019-09-17T08:27:08Z</dcterms:created>
  <dcterms:modified xsi:type="dcterms:W3CDTF">2020-09-19T06:11:06Z</dcterms:modified>
</cp:coreProperties>
</file>