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26"/>
  </p:notesMasterIdLst>
  <p:sldIdLst>
    <p:sldId id="264" r:id="rId3"/>
    <p:sldId id="259" r:id="rId4"/>
    <p:sldId id="376" r:id="rId5"/>
    <p:sldId id="392" r:id="rId6"/>
    <p:sldId id="377" r:id="rId7"/>
    <p:sldId id="389" r:id="rId8"/>
    <p:sldId id="378" r:id="rId9"/>
    <p:sldId id="393" r:id="rId10"/>
    <p:sldId id="265" r:id="rId11"/>
    <p:sldId id="380" r:id="rId12"/>
    <p:sldId id="381" r:id="rId13"/>
    <p:sldId id="394" r:id="rId14"/>
    <p:sldId id="261" r:id="rId15"/>
    <p:sldId id="382" r:id="rId16"/>
    <p:sldId id="395" r:id="rId17"/>
    <p:sldId id="383" r:id="rId18"/>
    <p:sldId id="257" r:id="rId19"/>
    <p:sldId id="390" r:id="rId20"/>
    <p:sldId id="384" r:id="rId21"/>
    <p:sldId id="396" r:id="rId22"/>
    <p:sldId id="385" r:id="rId23"/>
    <p:sldId id="386" r:id="rId24"/>
    <p:sldId id="285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veat Brush" panose="020B0604020202020204" charset="0"/>
      <p:regular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E948C4-C10E-483A-A11E-866282C6983E}">
  <a:tblStyle styleId="{46E948C4-C10E-483A-A11E-866282C698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523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082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98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48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94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67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46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52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03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76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48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2" y="2"/>
            <a:ext cx="1647523" cy="1362074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9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7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8"/>
          <p:cNvGrpSpPr/>
          <p:nvPr/>
        </p:nvGrpSpPr>
        <p:grpSpPr>
          <a:xfrm>
            <a:off x="-1875951" y="-2118879"/>
            <a:ext cx="13060491" cy="9046320"/>
            <a:chOff x="-1875951" y="-2118879"/>
            <a:chExt cx="13060491" cy="9046320"/>
          </a:xfrm>
        </p:grpSpPr>
        <p:sp>
          <p:nvSpPr>
            <p:cNvPr id="264" name="Google Shape;264;p8"/>
            <p:cNvSpPr/>
            <p:nvPr/>
          </p:nvSpPr>
          <p:spPr>
            <a:xfrm rot="-1799948">
              <a:off x="6668514" y="-149576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8"/>
            <p:cNvGrpSpPr/>
            <p:nvPr/>
          </p:nvGrpSpPr>
          <p:grpSpPr>
            <a:xfrm>
              <a:off x="8256149" y="1008977"/>
              <a:ext cx="964062" cy="1545385"/>
              <a:chOff x="8131305" y="2068599"/>
              <a:chExt cx="1208098" cy="1936572"/>
            </a:xfrm>
          </p:grpSpPr>
          <p:sp>
            <p:nvSpPr>
              <p:cNvPr id="266" name="Google Shape;266;p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8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1875951" y="1654446"/>
              <a:ext cx="3305950" cy="3565278"/>
            </a:xfrm>
            <a:custGeom>
              <a:avLst/>
              <a:gdLst/>
              <a:ahLst/>
              <a:cxnLst/>
              <a:rect l="l" t="t" r="r" b="b"/>
              <a:pathLst>
                <a:path w="27383" h="29531" extrusionOk="0">
                  <a:moveTo>
                    <a:pt x="1" y="0"/>
                  </a:moveTo>
                  <a:lnTo>
                    <a:pt x="1" y="29531"/>
                  </a:lnTo>
                  <a:lnTo>
                    <a:pt x="23071" y="29531"/>
                  </a:lnTo>
                  <a:cubicBezTo>
                    <a:pt x="23938" y="28688"/>
                    <a:pt x="24689" y="27682"/>
                    <a:pt x="25244" y="26526"/>
                  </a:cubicBezTo>
                  <a:cubicBezTo>
                    <a:pt x="27382" y="22088"/>
                    <a:pt x="26134" y="16655"/>
                    <a:pt x="22285" y="13627"/>
                  </a:cubicBezTo>
                  <a:cubicBezTo>
                    <a:pt x="20320" y="12078"/>
                    <a:pt x="18945" y="9905"/>
                    <a:pt x="18263" y="7501"/>
                  </a:cubicBezTo>
                  <a:cubicBezTo>
                    <a:pt x="17373" y="4416"/>
                    <a:pt x="15339" y="1688"/>
                    <a:pt x="1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-3629269">
              <a:off x="-1077861" y="-343306"/>
              <a:ext cx="2856797" cy="1407790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-5044338">
              <a:off x="1295397" y="3458251"/>
              <a:ext cx="1889618" cy="1657324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272" name="Google Shape;272;p8"/>
            <p:cNvGrpSpPr/>
            <p:nvPr/>
          </p:nvGrpSpPr>
          <p:grpSpPr>
            <a:xfrm rot="2700000" flipH="1">
              <a:off x="8236906" y="2765849"/>
              <a:ext cx="578994" cy="762252"/>
              <a:chOff x="2109400" y="2670450"/>
              <a:chExt cx="113200" cy="149025"/>
            </a:xfrm>
          </p:grpSpPr>
          <p:sp>
            <p:nvSpPr>
              <p:cNvPr id="273" name="Google Shape;273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8"/>
            <p:cNvGrpSpPr/>
            <p:nvPr/>
          </p:nvGrpSpPr>
          <p:grpSpPr>
            <a:xfrm rot="-1800016" flipH="1">
              <a:off x="508457" y="2305002"/>
              <a:ext cx="578991" cy="762260"/>
              <a:chOff x="2109400" y="2670450"/>
              <a:chExt cx="113200" cy="149025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" name="Google Shape;320;p8"/>
            <p:cNvSpPr/>
            <p:nvPr/>
          </p:nvSpPr>
          <p:spPr>
            <a:xfrm>
              <a:off x="-194595" y="572225"/>
              <a:ext cx="2259936" cy="1982118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21" name="Google Shape;321;p8"/>
            <p:cNvGrpSpPr/>
            <p:nvPr/>
          </p:nvGrpSpPr>
          <p:grpSpPr>
            <a:xfrm rot="8100318">
              <a:off x="4957437" y="-377981"/>
              <a:ext cx="532026" cy="1477137"/>
              <a:chOff x="3888625" y="3682675"/>
              <a:chExt cx="696085" cy="1932815"/>
            </a:xfrm>
          </p:grpSpPr>
          <p:sp>
            <p:nvSpPr>
              <p:cNvPr id="322" name="Google Shape;322;p8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-355777" y="-88972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47;p8"/>
            <p:cNvGrpSpPr/>
            <p:nvPr/>
          </p:nvGrpSpPr>
          <p:grpSpPr>
            <a:xfrm rot="5400000" flipH="1">
              <a:off x="5467211" y="4166163"/>
              <a:ext cx="578995" cy="762263"/>
              <a:chOff x="2109400" y="2670450"/>
              <a:chExt cx="113200" cy="149025"/>
            </a:xfrm>
          </p:grpSpPr>
          <p:sp>
            <p:nvSpPr>
              <p:cNvPr id="348" name="Google Shape;348;p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8"/>
            <p:cNvSpPr/>
            <p:nvPr/>
          </p:nvSpPr>
          <p:spPr>
            <a:xfrm rot="5044326" flipH="1">
              <a:off x="6445989" y="3931437"/>
              <a:ext cx="1407343" cy="1234336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rot="-9899972">
              <a:off x="2558174" y="-44550"/>
              <a:ext cx="380834" cy="810246"/>
            </a:xfrm>
            <a:custGeom>
              <a:avLst/>
              <a:gdLst/>
              <a:ahLst/>
              <a:cxnLst/>
              <a:rect l="l" t="t" r="r" b="b"/>
              <a:pathLst>
                <a:path w="4939" h="10508" extrusionOk="0">
                  <a:moveTo>
                    <a:pt x="3548" y="0"/>
                  </a:moveTo>
                  <a:cubicBezTo>
                    <a:pt x="3349" y="0"/>
                    <a:pt x="2113" y="1769"/>
                    <a:pt x="2157" y="3637"/>
                  </a:cubicBezTo>
                  <a:cubicBezTo>
                    <a:pt x="2168" y="3931"/>
                    <a:pt x="2032" y="3908"/>
                    <a:pt x="1705" y="5342"/>
                  </a:cubicBezTo>
                  <a:cubicBezTo>
                    <a:pt x="1615" y="5771"/>
                    <a:pt x="1525" y="6200"/>
                    <a:pt x="1445" y="6640"/>
                  </a:cubicBezTo>
                  <a:cubicBezTo>
                    <a:pt x="1355" y="6595"/>
                    <a:pt x="1400" y="6572"/>
                    <a:pt x="1129" y="5647"/>
                  </a:cubicBezTo>
                  <a:cubicBezTo>
                    <a:pt x="938" y="5014"/>
                    <a:pt x="576" y="4462"/>
                    <a:pt x="260" y="3885"/>
                  </a:cubicBezTo>
                  <a:cubicBezTo>
                    <a:pt x="228" y="3830"/>
                    <a:pt x="185" y="3804"/>
                    <a:pt x="147" y="3804"/>
                  </a:cubicBezTo>
                  <a:cubicBezTo>
                    <a:pt x="92" y="3804"/>
                    <a:pt x="45" y="3856"/>
                    <a:pt x="45" y="3942"/>
                  </a:cubicBezTo>
                  <a:cubicBezTo>
                    <a:pt x="45" y="4224"/>
                    <a:pt x="0" y="4484"/>
                    <a:pt x="23" y="4755"/>
                  </a:cubicBezTo>
                  <a:cubicBezTo>
                    <a:pt x="91" y="5703"/>
                    <a:pt x="452" y="6911"/>
                    <a:pt x="1242" y="7487"/>
                  </a:cubicBezTo>
                  <a:cubicBezTo>
                    <a:pt x="1344" y="7566"/>
                    <a:pt x="1322" y="7656"/>
                    <a:pt x="1310" y="7746"/>
                  </a:cubicBezTo>
                  <a:cubicBezTo>
                    <a:pt x="1231" y="8311"/>
                    <a:pt x="1242" y="8887"/>
                    <a:pt x="1197" y="9463"/>
                  </a:cubicBezTo>
                  <a:cubicBezTo>
                    <a:pt x="1174" y="9756"/>
                    <a:pt x="1231" y="10050"/>
                    <a:pt x="1231" y="10343"/>
                  </a:cubicBezTo>
                  <a:cubicBezTo>
                    <a:pt x="1230" y="10457"/>
                    <a:pt x="1269" y="10508"/>
                    <a:pt x="1338" y="10508"/>
                  </a:cubicBezTo>
                  <a:cubicBezTo>
                    <a:pt x="1772" y="10508"/>
                    <a:pt x="3393" y="8525"/>
                    <a:pt x="3715" y="7532"/>
                  </a:cubicBezTo>
                  <a:cubicBezTo>
                    <a:pt x="3739" y="7450"/>
                    <a:pt x="3698" y="7373"/>
                    <a:pt x="3625" y="7373"/>
                  </a:cubicBezTo>
                  <a:cubicBezTo>
                    <a:pt x="3598" y="7373"/>
                    <a:pt x="3568" y="7384"/>
                    <a:pt x="3534" y="7408"/>
                  </a:cubicBezTo>
                  <a:cubicBezTo>
                    <a:pt x="2676" y="7995"/>
                    <a:pt x="2010" y="8582"/>
                    <a:pt x="1547" y="9508"/>
                  </a:cubicBezTo>
                  <a:cubicBezTo>
                    <a:pt x="1538" y="9526"/>
                    <a:pt x="1529" y="9559"/>
                    <a:pt x="1496" y="9559"/>
                  </a:cubicBezTo>
                  <a:cubicBezTo>
                    <a:pt x="1488" y="9559"/>
                    <a:pt x="1479" y="9557"/>
                    <a:pt x="1468" y="9553"/>
                  </a:cubicBezTo>
                  <a:cubicBezTo>
                    <a:pt x="1434" y="9316"/>
                    <a:pt x="1490" y="9079"/>
                    <a:pt x="1490" y="8830"/>
                  </a:cubicBezTo>
                  <a:cubicBezTo>
                    <a:pt x="1490" y="8288"/>
                    <a:pt x="1502" y="7746"/>
                    <a:pt x="1593" y="7205"/>
                  </a:cubicBezTo>
                  <a:cubicBezTo>
                    <a:pt x="1716" y="6414"/>
                    <a:pt x="1660" y="6358"/>
                    <a:pt x="1852" y="6324"/>
                  </a:cubicBezTo>
                  <a:cubicBezTo>
                    <a:pt x="2180" y="6279"/>
                    <a:pt x="2484" y="6143"/>
                    <a:pt x="2789" y="6020"/>
                  </a:cubicBezTo>
                  <a:cubicBezTo>
                    <a:pt x="3670" y="5692"/>
                    <a:pt x="4302" y="5082"/>
                    <a:pt x="4742" y="4269"/>
                  </a:cubicBezTo>
                  <a:cubicBezTo>
                    <a:pt x="4854" y="4066"/>
                    <a:pt x="4939" y="3844"/>
                    <a:pt x="4764" y="3844"/>
                  </a:cubicBezTo>
                  <a:cubicBezTo>
                    <a:pt x="4745" y="3844"/>
                    <a:pt x="4722" y="3846"/>
                    <a:pt x="4697" y="3852"/>
                  </a:cubicBezTo>
                  <a:cubicBezTo>
                    <a:pt x="4325" y="3931"/>
                    <a:pt x="3839" y="4191"/>
                    <a:pt x="3602" y="4314"/>
                  </a:cubicBezTo>
                  <a:cubicBezTo>
                    <a:pt x="2631" y="4811"/>
                    <a:pt x="2338" y="5240"/>
                    <a:pt x="1818" y="5872"/>
                  </a:cubicBezTo>
                  <a:cubicBezTo>
                    <a:pt x="1931" y="5195"/>
                    <a:pt x="2112" y="4585"/>
                    <a:pt x="2326" y="3976"/>
                  </a:cubicBezTo>
                  <a:cubicBezTo>
                    <a:pt x="2338" y="3942"/>
                    <a:pt x="2360" y="3897"/>
                    <a:pt x="2394" y="3863"/>
                  </a:cubicBezTo>
                  <a:cubicBezTo>
                    <a:pt x="3003" y="3220"/>
                    <a:pt x="3703" y="1673"/>
                    <a:pt x="3613" y="149"/>
                  </a:cubicBezTo>
                  <a:cubicBezTo>
                    <a:pt x="3613" y="92"/>
                    <a:pt x="3613" y="24"/>
                    <a:pt x="3557" y="2"/>
                  </a:cubicBezTo>
                  <a:cubicBezTo>
                    <a:pt x="3554" y="1"/>
                    <a:pt x="3551" y="0"/>
                    <a:pt x="3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-1800038">
              <a:off x="4950079" y="4368544"/>
              <a:ext cx="380839" cy="810256"/>
            </a:xfrm>
            <a:custGeom>
              <a:avLst/>
              <a:gdLst/>
              <a:ahLst/>
              <a:cxnLst/>
              <a:rect l="l" t="t" r="r" b="b"/>
              <a:pathLst>
                <a:path w="4939" h="10508" extrusionOk="0">
                  <a:moveTo>
                    <a:pt x="3548" y="0"/>
                  </a:moveTo>
                  <a:cubicBezTo>
                    <a:pt x="3349" y="0"/>
                    <a:pt x="2113" y="1769"/>
                    <a:pt x="2157" y="3637"/>
                  </a:cubicBezTo>
                  <a:cubicBezTo>
                    <a:pt x="2168" y="3931"/>
                    <a:pt x="2032" y="3908"/>
                    <a:pt x="1705" y="5342"/>
                  </a:cubicBezTo>
                  <a:cubicBezTo>
                    <a:pt x="1615" y="5771"/>
                    <a:pt x="1525" y="6200"/>
                    <a:pt x="1445" y="6640"/>
                  </a:cubicBezTo>
                  <a:cubicBezTo>
                    <a:pt x="1355" y="6595"/>
                    <a:pt x="1400" y="6572"/>
                    <a:pt x="1129" y="5647"/>
                  </a:cubicBezTo>
                  <a:cubicBezTo>
                    <a:pt x="938" y="5014"/>
                    <a:pt x="576" y="4462"/>
                    <a:pt x="260" y="3885"/>
                  </a:cubicBezTo>
                  <a:cubicBezTo>
                    <a:pt x="228" y="3830"/>
                    <a:pt x="185" y="3804"/>
                    <a:pt x="147" y="3804"/>
                  </a:cubicBezTo>
                  <a:cubicBezTo>
                    <a:pt x="92" y="3804"/>
                    <a:pt x="45" y="3856"/>
                    <a:pt x="45" y="3942"/>
                  </a:cubicBezTo>
                  <a:cubicBezTo>
                    <a:pt x="45" y="4224"/>
                    <a:pt x="0" y="4484"/>
                    <a:pt x="23" y="4755"/>
                  </a:cubicBezTo>
                  <a:cubicBezTo>
                    <a:pt x="91" y="5703"/>
                    <a:pt x="452" y="6911"/>
                    <a:pt x="1242" y="7487"/>
                  </a:cubicBezTo>
                  <a:cubicBezTo>
                    <a:pt x="1344" y="7566"/>
                    <a:pt x="1322" y="7656"/>
                    <a:pt x="1310" y="7746"/>
                  </a:cubicBezTo>
                  <a:cubicBezTo>
                    <a:pt x="1231" y="8311"/>
                    <a:pt x="1242" y="8887"/>
                    <a:pt x="1197" y="9463"/>
                  </a:cubicBezTo>
                  <a:cubicBezTo>
                    <a:pt x="1174" y="9756"/>
                    <a:pt x="1231" y="10050"/>
                    <a:pt x="1231" y="10343"/>
                  </a:cubicBezTo>
                  <a:cubicBezTo>
                    <a:pt x="1230" y="10457"/>
                    <a:pt x="1269" y="10508"/>
                    <a:pt x="1338" y="10508"/>
                  </a:cubicBezTo>
                  <a:cubicBezTo>
                    <a:pt x="1772" y="10508"/>
                    <a:pt x="3393" y="8525"/>
                    <a:pt x="3715" y="7532"/>
                  </a:cubicBezTo>
                  <a:cubicBezTo>
                    <a:pt x="3739" y="7450"/>
                    <a:pt x="3698" y="7373"/>
                    <a:pt x="3625" y="7373"/>
                  </a:cubicBezTo>
                  <a:cubicBezTo>
                    <a:pt x="3598" y="7373"/>
                    <a:pt x="3568" y="7384"/>
                    <a:pt x="3534" y="7408"/>
                  </a:cubicBezTo>
                  <a:cubicBezTo>
                    <a:pt x="2676" y="7995"/>
                    <a:pt x="2010" y="8582"/>
                    <a:pt x="1547" y="9508"/>
                  </a:cubicBezTo>
                  <a:cubicBezTo>
                    <a:pt x="1538" y="9526"/>
                    <a:pt x="1529" y="9559"/>
                    <a:pt x="1496" y="9559"/>
                  </a:cubicBezTo>
                  <a:cubicBezTo>
                    <a:pt x="1488" y="9559"/>
                    <a:pt x="1479" y="9557"/>
                    <a:pt x="1468" y="9553"/>
                  </a:cubicBezTo>
                  <a:cubicBezTo>
                    <a:pt x="1434" y="9316"/>
                    <a:pt x="1490" y="9079"/>
                    <a:pt x="1490" y="8830"/>
                  </a:cubicBezTo>
                  <a:cubicBezTo>
                    <a:pt x="1490" y="8288"/>
                    <a:pt x="1502" y="7746"/>
                    <a:pt x="1593" y="7205"/>
                  </a:cubicBezTo>
                  <a:cubicBezTo>
                    <a:pt x="1716" y="6414"/>
                    <a:pt x="1660" y="6358"/>
                    <a:pt x="1852" y="6324"/>
                  </a:cubicBezTo>
                  <a:cubicBezTo>
                    <a:pt x="2180" y="6279"/>
                    <a:pt x="2484" y="6143"/>
                    <a:pt x="2789" y="6020"/>
                  </a:cubicBezTo>
                  <a:cubicBezTo>
                    <a:pt x="3670" y="5692"/>
                    <a:pt x="4302" y="5082"/>
                    <a:pt x="4742" y="4269"/>
                  </a:cubicBezTo>
                  <a:cubicBezTo>
                    <a:pt x="4854" y="4066"/>
                    <a:pt x="4939" y="3844"/>
                    <a:pt x="4764" y="3844"/>
                  </a:cubicBezTo>
                  <a:cubicBezTo>
                    <a:pt x="4745" y="3844"/>
                    <a:pt x="4722" y="3846"/>
                    <a:pt x="4697" y="3852"/>
                  </a:cubicBezTo>
                  <a:cubicBezTo>
                    <a:pt x="4325" y="3931"/>
                    <a:pt x="3839" y="4191"/>
                    <a:pt x="3602" y="4314"/>
                  </a:cubicBezTo>
                  <a:cubicBezTo>
                    <a:pt x="2631" y="4811"/>
                    <a:pt x="2338" y="5240"/>
                    <a:pt x="1818" y="5872"/>
                  </a:cubicBezTo>
                  <a:cubicBezTo>
                    <a:pt x="1931" y="5195"/>
                    <a:pt x="2112" y="4585"/>
                    <a:pt x="2326" y="3976"/>
                  </a:cubicBezTo>
                  <a:cubicBezTo>
                    <a:pt x="2338" y="3942"/>
                    <a:pt x="2360" y="3897"/>
                    <a:pt x="2394" y="3863"/>
                  </a:cubicBezTo>
                  <a:cubicBezTo>
                    <a:pt x="3003" y="3220"/>
                    <a:pt x="3703" y="1673"/>
                    <a:pt x="3613" y="149"/>
                  </a:cubicBezTo>
                  <a:cubicBezTo>
                    <a:pt x="3613" y="92"/>
                    <a:pt x="3613" y="24"/>
                    <a:pt x="3557" y="2"/>
                  </a:cubicBezTo>
                  <a:cubicBezTo>
                    <a:pt x="3554" y="1"/>
                    <a:pt x="3551" y="0"/>
                    <a:pt x="3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-1583144">
              <a:off x="6658401" y="3817838"/>
              <a:ext cx="3531194" cy="2452708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8"/>
          <p:cNvSpPr txBox="1">
            <a:spLocks noGrp="1"/>
          </p:cNvSpPr>
          <p:nvPr>
            <p:ph type="title"/>
          </p:nvPr>
        </p:nvSpPr>
        <p:spPr>
          <a:xfrm>
            <a:off x="2065350" y="2237463"/>
            <a:ext cx="50133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62" r:id="rId7"/>
    <p:sldLayoutId id="2147483676" r:id="rId8"/>
    <p:sldLayoutId id="2147483683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749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4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37365" y="15967"/>
            <a:ext cx="277122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7" y="-55353"/>
            <a:ext cx="1498651" cy="482192"/>
            <a:chOff x="-2096383" y="21447"/>
            <a:chExt cx="1498651" cy="64292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5219701"/>
            <a:ext cx="129394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25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321247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1"/>
          <p:cNvSpPr txBox="1">
            <a:spLocks noGrp="1"/>
          </p:cNvSpPr>
          <p:nvPr>
            <p:ph type="subTitle" idx="1"/>
          </p:nvPr>
        </p:nvSpPr>
        <p:spPr>
          <a:xfrm>
            <a:off x="91440" y="1377138"/>
            <a:ext cx="8960016" cy="2037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veat Brush" panose="020B0604020202020204" charset="0"/>
              </a:rPr>
              <a:t>TIPE-TIPE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veat Brush" panose="020B0604020202020204" charset="0"/>
              </a:rPr>
              <a:t>PERENCANAAN STRATEGIS</a:t>
            </a:r>
            <a:endParaRPr sz="6000" dirty="0">
              <a:latin typeface="Caveat Brush" panose="020B0604020202020204" charset="0"/>
            </a:endParaRPr>
          </a:p>
        </p:txBody>
      </p:sp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ED1631-4994-4350-A910-CD210680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34" y="3393130"/>
            <a:ext cx="5968228" cy="531900"/>
          </a:xfrm>
        </p:spPr>
        <p:txBody>
          <a:bodyPr/>
          <a:lstStyle/>
          <a:p>
            <a:r>
              <a:rPr lang="en-GB" b="1" dirty="0">
                <a:latin typeface="Anaheim" panose="020B0604020202020204" charset="0"/>
              </a:rPr>
              <a:t>MATA KULIAH : PERENCANAAN STRATEGIS</a:t>
            </a:r>
            <a:endParaRPr lang="en-ID" b="1" dirty="0">
              <a:latin typeface="Anaheim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6A516FC3-00F7-4548-B0AF-02E0232DBF6F}"/>
              </a:ext>
            </a:extLst>
          </p:cNvPr>
          <p:cNvSpPr txBox="1">
            <a:spLocks/>
          </p:cNvSpPr>
          <p:nvPr/>
        </p:nvSpPr>
        <p:spPr>
          <a:xfrm>
            <a:off x="1283544" y="236437"/>
            <a:ext cx="6576912" cy="6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INTENSIF</a:t>
            </a:r>
            <a:endParaRPr lang="en-ID" sz="6000" b="1" dirty="0"/>
          </a:p>
        </p:txBody>
      </p:sp>
      <p:sp>
        <p:nvSpPr>
          <p:cNvPr id="37" name="Google Shape;1826;p47">
            <a:extLst>
              <a:ext uri="{FF2B5EF4-FFF2-40B4-BE49-F238E27FC236}">
                <a16:creationId xmlns:a16="http://schemas.microsoft.com/office/drawing/2014/main" id="{67DDFBA3-7477-414E-A8E1-FF01C7FF1243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38" name="Google Shape;1857;p47">
            <a:extLst>
              <a:ext uri="{FF2B5EF4-FFF2-40B4-BE49-F238E27FC236}">
                <a16:creationId xmlns:a16="http://schemas.microsoft.com/office/drawing/2014/main" id="{82D8A275-3D3E-40E7-B381-0F4812209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PENGEMBANGAN PASAR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9" name="Google Shape;1824;p47">
            <a:extLst>
              <a:ext uri="{FF2B5EF4-FFF2-40B4-BE49-F238E27FC236}">
                <a16:creationId xmlns:a16="http://schemas.microsoft.com/office/drawing/2014/main" id="{577CB77B-73CA-4FE3-99CC-2A512FFFD9ED}"/>
              </a:ext>
            </a:extLst>
          </p:cNvPr>
          <p:cNvSpPr/>
          <p:nvPr/>
        </p:nvSpPr>
        <p:spPr>
          <a:xfrm>
            <a:off x="1148139" y="1720482"/>
            <a:ext cx="450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92D007A5-9884-4F14-8992-32624EACB8BE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Memperkenalkan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wilayah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geografi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wilayah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74638" indent="-2746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paling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diandalkan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mahal,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bermutu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usahanya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jenuh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digarap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perluasan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kapasitas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cakupannya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global</a:t>
            </a:r>
          </a:p>
          <a:p>
            <a:pPr marL="438150" lvl="0" indent="-4381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62;p2">
            <a:extLst>
              <a:ext uri="{FF2B5EF4-FFF2-40B4-BE49-F238E27FC236}">
                <a16:creationId xmlns:a16="http://schemas.microsoft.com/office/drawing/2014/main" id="{8A80DA64-264D-4DBE-B759-80E82C78211D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12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6A516FC3-00F7-4548-B0AF-02E0232DBF6F}"/>
              </a:ext>
            </a:extLst>
          </p:cNvPr>
          <p:cNvSpPr txBox="1">
            <a:spLocks/>
          </p:cNvSpPr>
          <p:nvPr/>
        </p:nvSpPr>
        <p:spPr>
          <a:xfrm>
            <a:off x="1283544" y="236437"/>
            <a:ext cx="6576912" cy="6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INTENSIF</a:t>
            </a:r>
            <a:endParaRPr lang="en-ID" sz="6000" b="1" dirty="0"/>
          </a:p>
        </p:txBody>
      </p:sp>
      <p:sp>
        <p:nvSpPr>
          <p:cNvPr id="37" name="Google Shape;1826;p47">
            <a:extLst>
              <a:ext uri="{FF2B5EF4-FFF2-40B4-BE49-F238E27FC236}">
                <a16:creationId xmlns:a16="http://schemas.microsoft.com/office/drawing/2014/main" id="{67DDFBA3-7477-414E-A8E1-FF01C7FF1243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38" name="Google Shape;1857;p47">
            <a:extLst>
              <a:ext uri="{FF2B5EF4-FFF2-40B4-BE49-F238E27FC236}">
                <a16:creationId xmlns:a16="http://schemas.microsoft.com/office/drawing/2014/main" id="{82D8A275-3D3E-40E7-B381-0F4812209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PENGEMBANGAN PRODUK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9" name="Google Shape;1824;p47">
            <a:extLst>
              <a:ext uri="{FF2B5EF4-FFF2-40B4-BE49-F238E27FC236}">
                <a16:creationId xmlns:a16="http://schemas.microsoft.com/office/drawing/2014/main" id="{577CB77B-73CA-4FE3-99CC-2A512FFFD9ED}"/>
              </a:ext>
            </a:extLst>
          </p:cNvPr>
          <p:cNvSpPr/>
          <p:nvPr/>
        </p:nvSpPr>
        <p:spPr>
          <a:xfrm>
            <a:off x="1148139" y="1720482"/>
            <a:ext cx="4788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B2E3A8CD-570F-4C5A-B3B2-2BCF6FDE58B5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kenaikan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746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daur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di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ide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mencoba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terbukti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lvl="0" indent="-274638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62;p2">
            <a:extLst>
              <a:ext uri="{FF2B5EF4-FFF2-40B4-BE49-F238E27FC236}">
                <a16:creationId xmlns:a16="http://schemas.microsoft.com/office/drawing/2014/main" id="{1A7D8100-7216-4FB0-A0B6-B7BB63E98125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0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6A516FC3-00F7-4548-B0AF-02E0232DBF6F}"/>
              </a:ext>
            </a:extLst>
          </p:cNvPr>
          <p:cNvSpPr txBox="1">
            <a:spLocks/>
          </p:cNvSpPr>
          <p:nvPr/>
        </p:nvSpPr>
        <p:spPr>
          <a:xfrm>
            <a:off x="1283544" y="236437"/>
            <a:ext cx="6576912" cy="6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INTENSIF</a:t>
            </a:r>
            <a:endParaRPr lang="en-ID" sz="6000" b="1" dirty="0"/>
          </a:p>
        </p:txBody>
      </p:sp>
      <p:sp>
        <p:nvSpPr>
          <p:cNvPr id="37" name="Google Shape;1826;p47">
            <a:extLst>
              <a:ext uri="{FF2B5EF4-FFF2-40B4-BE49-F238E27FC236}">
                <a16:creationId xmlns:a16="http://schemas.microsoft.com/office/drawing/2014/main" id="{67DDFBA3-7477-414E-A8E1-FF01C7FF1243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38" name="Google Shape;1857;p47">
            <a:extLst>
              <a:ext uri="{FF2B5EF4-FFF2-40B4-BE49-F238E27FC236}">
                <a16:creationId xmlns:a16="http://schemas.microsoft.com/office/drawing/2014/main" id="{82D8A275-3D3E-40E7-B381-0F4812209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PENGEMBANGAN PRODUK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9" name="Google Shape;1824;p47">
            <a:extLst>
              <a:ext uri="{FF2B5EF4-FFF2-40B4-BE49-F238E27FC236}">
                <a16:creationId xmlns:a16="http://schemas.microsoft.com/office/drawing/2014/main" id="{577CB77B-73CA-4FE3-99CC-2A512FFFD9ED}"/>
              </a:ext>
            </a:extLst>
          </p:cNvPr>
          <p:cNvSpPr/>
          <p:nvPr/>
        </p:nvSpPr>
        <p:spPr>
          <a:xfrm>
            <a:off x="1148139" y="1720482"/>
            <a:ext cx="4788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B2E3A8CD-570F-4C5A-B3B2-2BCF6FDE58B5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4638" indent="-2746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menawarkan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pantas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penelitan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lvl="0" indent="-274638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62;p2">
            <a:extLst>
              <a:ext uri="{FF2B5EF4-FFF2-40B4-BE49-F238E27FC236}">
                <a16:creationId xmlns:a16="http://schemas.microsoft.com/office/drawing/2014/main" id="{71A56BDD-EC84-4CCB-8ECA-B5059FD2C07C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90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8"/>
          <p:cNvSpPr/>
          <p:nvPr/>
        </p:nvSpPr>
        <p:spPr>
          <a:xfrm>
            <a:off x="1954421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48"/>
          <p:cNvSpPr/>
          <p:nvPr/>
        </p:nvSpPr>
        <p:spPr>
          <a:xfrm>
            <a:off x="5160033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DC428EE-29F8-4B22-8245-A0AC4DBB6988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DIVERSIFIKASI</a:t>
            </a:r>
            <a:endParaRPr lang="en-ID" sz="6000" b="1" dirty="0"/>
          </a:p>
        </p:txBody>
      </p:sp>
      <p:sp>
        <p:nvSpPr>
          <p:cNvPr id="25" name="Google Shape;1826;p47">
            <a:extLst>
              <a:ext uri="{FF2B5EF4-FFF2-40B4-BE49-F238E27FC236}">
                <a16:creationId xmlns:a16="http://schemas.microsoft.com/office/drawing/2014/main" id="{3431BBC2-3201-4896-85EA-A9D2FC9A4BDB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26" name="Google Shape;1857;p47">
            <a:extLst>
              <a:ext uri="{FF2B5EF4-FFF2-40B4-BE49-F238E27FC236}">
                <a16:creationId xmlns:a16="http://schemas.microsoft.com/office/drawing/2014/main" id="{3A19DDB4-4349-42CA-87E4-D8BCD0819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DIVERSIFIKASI KONSENTRIK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7" name="Google Shape;1824;p47">
            <a:extLst>
              <a:ext uri="{FF2B5EF4-FFF2-40B4-BE49-F238E27FC236}">
                <a16:creationId xmlns:a16="http://schemas.microsoft.com/office/drawing/2014/main" id="{2E94F5AF-250C-4EDC-860B-04093FFDF4A0}"/>
              </a:ext>
            </a:extLst>
          </p:cNvPr>
          <p:cNvSpPr/>
          <p:nvPr/>
        </p:nvSpPr>
        <p:spPr>
          <a:xfrm>
            <a:off x="1148139" y="1627885"/>
            <a:ext cx="5472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803;p46">
            <a:extLst>
              <a:ext uri="{FF2B5EF4-FFF2-40B4-BE49-F238E27FC236}">
                <a16:creationId xmlns:a16="http://schemas.microsoft.com/office/drawing/2014/main" id="{3908129F-7A3E-480C-8241-7066743CD497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kaitannya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konsentrik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penambahan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memperkuat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ditawarkan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musiman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menyeimbangkan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puncak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lembah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dialami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daur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2;p2">
            <a:extLst>
              <a:ext uri="{FF2B5EF4-FFF2-40B4-BE49-F238E27FC236}">
                <a16:creationId xmlns:a16="http://schemas.microsoft.com/office/drawing/2014/main" id="{9EEA0358-62EF-473D-8B32-015C2F337230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8"/>
          <p:cNvSpPr/>
          <p:nvPr/>
        </p:nvSpPr>
        <p:spPr>
          <a:xfrm>
            <a:off x="1954421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48"/>
          <p:cNvSpPr/>
          <p:nvPr/>
        </p:nvSpPr>
        <p:spPr>
          <a:xfrm>
            <a:off x="5160033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DC428EE-29F8-4B22-8245-A0AC4DBB6988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DIVERSIFIKASI</a:t>
            </a:r>
            <a:endParaRPr lang="en-ID" sz="6000" b="1" dirty="0"/>
          </a:p>
        </p:txBody>
      </p:sp>
      <p:sp>
        <p:nvSpPr>
          <p:cNvPr id="25" name="Google Shape;1826;p47">
            <a:extLst>
              <a:ext uri="{FF2B5EF4-FFF2-40B4-BE49-F238E27FC236}">
                <a16:creationId xmlns:a16="http://schemas.microsoft.com/office/drawing/2014/main" id="{3431BBC2-3201-4896-85EA-A9D2FC9A4BDB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26" name="Google Shape;1857;p47">
            <a:extLst>
              <a:ext uri="{FF2B5EF4-FFF2-40B4-BE49-F238E27FC236}">
                <a16:creationId xmlns:a16="http://schemas.microsoft.com/office/drawing/2014/main" id="{3A19DDB4-4349-42CA-87E4-D8BCD0819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DIVERSIFIKASI KONGLOMERAT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7" name="Google Shape;1824;p47">
            <a:extLst>
              <a:ext uri="{FF2B5EF4-FFF2-40B4-BE49-F238E27FC236}">
                <a16:creationId xmlns:a16="http://schemas.microsoft.com/office/drawing/2014/main" id="{2E94F5AF-250C-4EDC-860B-04093FFDF4A0}"/>
              </a:ext>
            </a:extLst>
          </p:cNvPr>
          <p:cNvSpPr/>
          <p:nvPr/>
        </p:nvSpPr>
        <p:spPr>
          <a:xfrm>
            <a:off x="1148139" y="1627885"/>
            <a:ext cx="579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AAE6BB3A-59A0-4898-9DD8-6EF07E06BCB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kaitannya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konglomerat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manajerial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8CD95D88-A0D7-4187-A36D-2F549E817372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82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8"/>
          <p:cNvSpPr/>
          <p:nvPr/>
        </p:nvSpPr>
        <p:spPr>
          <a:xfrm>
            <a:off x="1954421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48"/>
          <p:cNvSpPr/>
          <p:nvPr/>
        </p:nvSpPr>
        <p:spPr>
          <a:xfrm>
            <a:off x="5160033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DC428EE-29F8-4B22-8245-A0AC4DBB6988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DIVERSIFIKASI</a:t>
            </a:r>
            <a:endParaRPr lang="en-ID" sz="6000" b="1" dirty="0"/>
          </a:p>
        </p:txBody>
      </p:sp>
      <p:sp>
        <p:nvSpPr>
          <p:cNvPr id="25" name="Google Shape;1826;p47">
            <a:extLst>
              <a:ext uri="{FF2B5EF4-FFF2-40B4-BE49-F238E27FC236}">
                <a16:creationId xmlns:a16="http://schemas.microsoft.com/office/drawing/2014/main" id="{3431BBC2-3201-4896-85EA-A9D2FC9A4BDB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26" name="Google Shape;1857;p47">
            <a:extLst>
              <a:ext uri="{FF2B5EF4-FFF2-40B4-BE49-F238E27FC236}">
                <a16:creationId xmlns:a16="http://schemas.microsoft.com/office/drawing/2014/main" id="{3A19DDB4-4349-42CA-87E4-D8BCD0819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DIVERSIFIKASI KONGLOMERAT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7" name="Google Shape;1824;p47">
            <a:extLst>
              <a:ext uri="{FF2B5EF4-FFF2-40B4-BE49-F238E27FC236}">
                <a16:creationId xmlns:a16="http://schemas.microsoft.com/office/drawing/2014/main" id="{2E94F5AF-250C-4EDC-860B-04093FFDF4A0}"/>
              </a:ext>
            </a:extLst>
          </p:cNvPr>
          <p:cNvSpPr/>
          <p:nvPr/>
        </p:nvSpPr>
        <p:spPr>
          <a:xfrm>
            <a:off x="1148139" y="1627885"/>
            <a:ext cx="579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AAE6BB3A-59A0-4898-9DD8-6EF07E06BCB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konglomerat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sinergi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dibeli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konsentrik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konglomerat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terdahulu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didasarkan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persamaan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didasarkan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jenuh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indent="-265113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tuntutan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monopoli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diajukan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berkonsentrasi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CEF72D4D-F1E2-45FC-949B-AB04DE7B0C5B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8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8"/>
          <p:cNvSpPr/>
          <p:nvPr/>
        </p:nvSpPr>
        <p:spPr>
          <a:xfrm>
            <a:off x="1954421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48"/>
          <p:cNvSpPr/>
          <p:nvPr/>
        </p:nvSpPr>
        <p:spPr>
          <a:xfrm>
            <a:off x="5160033" y="1387200"/>
            <a:ext cx="2027167" cy="1441333"/>
          </a:xfrm>
          <a:custGeom>
            <a:avLst/>
            <a:gdLst/>
            <a:ahLst/>
            <a:cxnLst/>
            <a:rect l="l" t="t" r="r" b="b"/>
            <a:pathLst>
              <a:path w="36918" h="26249" extrusionOk="0">
                <a:moveTo>
                  <a:pt x="17142" y="2575"/>
                </a:moveTo>
                <a:cubicBezTo>
                  <a:pt x="20822" y="2575"/>
                  <a:pt x="24689" y="3198"/>
                  <a:pt x="27856" y="4878"/>
                </a:cubicBezTo>
                <a:cubicBezTo>
                  <a:pt x="30791" y="6427"/>
                  <a:pt x="33230" y="9178"/>
                  <a:pt x="33727" y="12448"/>
                </a:cubicBezTo>
                <a:cubicBezTo>
                  <a:pt x="34305" y="16228"/>
                  <a:pt x="32132" y="20088"/>
                  <a:pt x="28942" y="22215"/>
                </a:cubicBezTo>
                <a:cubicBezTo>
                  <a:pt x="26252" y="24004"/>
                  <a:pt x="22975" y="24710"/>
                  <a:pt x="19720" y="24710"/>
                </a:cubicBezTo>
                <a:cubicBezTo>
                  <a:pt x="19128" y="24710"/>
                  <a:pt x="18537" y="24687"/>
                  <a:pt x="17950" y="24642"/>
                </a:cubicBezTo>
                <a:cubicBezTo>
                  <a:pt x="14922" y="24422"/>
                  <a:pt x="11893" y="23659"/>
                  <a:pt x="9304" y="22100"/>
                </a:cubicBezTo>
                <a:cubicBezTo>
                  <a:pt x="6715" y="20528"/>
                  <a:pt x="4578" y="18100"/>
                  <a:pt x="3699" y="15199"/>
                </a:cubicBezTo>
                <a:cubicBezTo>
                  <a:pt x="3653" y="15072"/>
                  <a:pt x="3618" y="14945"/>
                  <a:pt x="3584" y="14818"/>
                </a:cubicBezTo>
                <a:cubicBezTo>
                  <a:pt x="3317" y="13789"/>
                  <a:pt x="3225" y="12714"/>
                  <a:pt x="3294" y="11651"/>
                </a:cubicBezTo>
                <a:cubicBezTo>
                  <a:pt x="3491" y="8831"/>
                  <a:pt x="5202" y="6334"/>
                  <a:pt x="7537" y="4809"/>
                </a:cubicBezTo>
                <a:cubicBezTo>
                  <a:pt x="9548" y="3502"/>
                  <a:pt x="11940" y="2890"/>
                  <a:pt x="14333" y="2693"/>
                </a:cubicBezTo>
                <a:cubicBezTo>
                  <a:pt x="15246" y="2617"/>
                  <a:pt x="16188" y="2575"/>
                  <a:pt x="17142" y="2575"/>
                </a:cubicBezTo>
                <a:close/>
                <a:moveTo>
                  <a:pt x="1" y="0"/>
                </a:moveTo>
                <a:lnTo>
                  <a:pt x="1" y="26248"/>
                </a:lnTo>
                <a:lnTo>
                  <a:pt x="36917" y="26248"/>
                </a:lnTo>
                <a:lnTo>
                  <a:pt x="369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DC428EE-29F8-4B22-8245-A0AC4DBB6988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DIVERSIFIKASI</a:t>
            </a:r>
            <a:endParaRPr lang="en-ID" sz="6000" b="1" dirty="0"/>
          </a:p>
        </p:txBody>
      </p:sp>
      <p:sp>
        <p:nvSpPr>
          <p:cNvPr id="25" name="Google Shape;1826;p47">
            <a:extLst>
              <a:ext uri="{FF2B5EF4-FFF2-40B4-BE49-F238E27FC236}">
                <a16:creationId xmlns:a16="http://schemas.microsoft.com/office/drawing/2014/main" id="{3431BBC2-3201-4896-85EA-A9D2FC9A4BDB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26" name="Google Shape;1857;p47">
            <a:extLst>
              <a:ext uri="{FF2B5EF4-FFF2-40B4-BE49-F238E27FC236}">
                <a16:creationId xmlns:a16="http://schemas.microsoft.com/office/drawing/2014/main" id="{3A19DDB4-4349-42CA-87E4-D8BCD0819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DIVERSIFIKASI HORIZONTAL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7" name="Google Shape;1824;p47">
            <a:extLst>
              <a:ext uri="{FF2B5EF4-FFF2-40B4-BE49-F238E27FC236}">
                <a16:creationId xmlns:a16="http://schemas.microsoft.com/office/drawing/2014/main" id="{2E94F5AF-250C-4EDC-860B-04093FFDF4A0}"/>
              </a:ext>
            </a:extLst>
          </p:cNvPr>
          <p:cNvSpPr/>
          <p:nvPr/>
        </p:nvSpPr>
        <p:spPr>
          <a:xfrm>
            <a:off x="1148139" y="1627885"/>
            <a:ext cx="5472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EABC4436-EC1E-47F4-8742-3AFDB7076F22}"/>
              </a:ext>
            </a:extLst>
          </p:cNvPr>
          <p:cNvSpPr txBox="1">
            <a:spLocks/>
          </p:cNvSpPr>
          <p:nvPr/>
        </p:nvSpPr>
        <p:spPr>
          <a:xfrm>
            <a:off x="264705" y="184788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ditanggung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strategi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konglomerat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dikarenakan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mengenal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paling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524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penambahan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24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ditunjukkan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24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memasarkan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lama</a:t>
            </a:r>
          </a:p>
          <a:p>
            <a:pPr marL="5524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52450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23299C71-EF6E-4FFA-92FA-B8E86427F053}"/>
              </a:ext>
            </a:extLst>
          </p:cNvPr>
          <p:cNvSpPr txBox="1"/>
          <p:nvPr/>
        </p:nvSpPr>
        <p:spPr>
          <a:xfrm>
            <a:off x="247427" y="490534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33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USAHA PATUNGAN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345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03;p46">
            <a:extLst>
              <a:ext uri="{FF2B5EF4-FFF2-40B4-BE49-F238E27FC236}">
                <a16:creationId xmlns:a16="http://schemas.microsoft.com/office/drawing/2014/main" id="{4662033A-8C2F-4BA4-B1E5-07CB0ED6BAF0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sponsor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terpisah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jaringan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global dan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meminimumkan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terbuka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kuasai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pemilik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dekat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,;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public,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kemudahan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penerbitan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modal.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Kadang-kadang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public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sinergi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2;p2">
            <a:extLst>
              <a:ext uri="{FF2B5EF4-FFF2-40B4-BE49-F238E27FC236}">
                <a16:creationId xmlns:a16="http://schemas.microsoft.com/office/drawing/2014/main" id="{20AF81BC-39FC-4E91-9175-DFA53EFB5602}"/>
              </a:ext>
            </a:extLst>
          </p:cNvPr>
          <p:cNvSpPr txBox="1"/>
          <p:nvPr/>
        </p:nvSpPr>
        <p:spPr>
          <a:xfrm>
            <a:off x="247427" y="490110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USAHA PATUNGAN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3456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03;p46">
            <a:extLst>
              <a:ext uri="{FF2B5EF4-FFF2-40B4-BE49-F238E27FC236}">
                <a16:creationId xmlns:a16="http://schemas.microsoft.com/office/drawing/2014/main" id="{4662033A-8C2F-4BA4-B1E5-07CB0ED6BAF0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54038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domestic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domestic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negeri, oleh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nasionalisasi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penyerangan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setempat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khas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berpotensi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mendatangkan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risikonya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memperkenalkan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2;p2">
            <a:extLst>
              <a:ext uri="{FF2B5EF4-FFF2-40B4-BE49-F238E27FC236}">
                <a16:creationId xmlns:a16="http://schemas.microsoft.com/office/drawing/2014/main" id="{A7D33F05-9237-4346-B849-E7467084E8A0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33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PENGHEMATAN/PENCIUTAN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518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4FA2E9EF-C157-4C66-8F66-56E3726FBDB3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pengelompokan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penghematan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aset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Ketika strategi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pemegang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media</a:t>
            </a:r>
          </a:p>
          <a:p>
            <a:pPr marL="534988" lvl="0" indent="-26670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mengharuskan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lahan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(uang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tunai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lini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menutup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marjinal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menutup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pabrik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ketinggalan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zaman,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dan lain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2;p2">
            <a:extLst>
              <a:ext uri="{FF2B5EF4-FFF2-40B4-BE49-F238E27FC236}">
                <a16:creationId xmlns:a16="http://schemas.microsoft.com/office/drawing/2014/main" id="{976EB1C7-22B3-4831-AAA7-82D64B9BE553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0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46"/>
          <p:cNvSpPr/>
          <p:nvPr/>
        </p:nvSpPr>
        <p:spPr>
          <a:xfrm>
            <a:off x="1609310" y="1394442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6"/>
          <p:cNvSpPr/>
          <p:nvPr/>
        </p:nvSpPr>
        <p:spPr>
          <a:xfrm>
            <a:off x="5751678" y="1371503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46"/>
          <p:cNvSpPr/>
          <p:nvPr/>
        </p:nvSpPr>
        <p:spPr>
          <a:xfrm>
            <a:off x="3551911" y="2907839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46"/>
          <p:cNvSpPr/>
          <p:nvPr/>
        </p:nvSpPr>
        <p:spPr>
          <a:xfrm>
            <a:off x="7477644" y="2907838"/>
            <a:ext cx="598058" cy="427349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46"/>
          <p:cNvSpPr txBox="1">
            <a:spLocks noGrp="1"/>
          </p:cNvSpPr>
          <p:nvPr>
            <p:ph type="title"/>
          </p:nvPr>
        </p:nvSpPr>
        <p:spPr>
          <a:xfrm>
            <a:off x="720000" y="4268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TIPE-TIPE PERENCANAAN STRATEGIS</a:t>
            </a:r>
            <a:endParaRPr b="1" dirty="0"/>
          </a:p>
        </p:txBody>
      </p:sp>
      <p:sp>
        <p:nvSpPr>
          <p:cNvPr id="1800" name="Google Shape;1800;p46"/>
          <p:cNvSpPr txBox="1">
            <a:spLocks noGrp="1"/>
          </p:cNvSpPr>
          <p:nvPr>
            <p:ph type="title" idx="2"/>
          </p:nvPr>
        </p:nvSpPr>
        <p:spPr>
          <a:xfrm>
            <a:off x="755589" y="1860491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INTEGRASI</a:t>
            </a:r>
            <a:endParaRPr dirty="0"/>
          </a:p>
        </p:txBody>
      </p:sp>
      <p:sp>
        <p:nvSpPr>
          <p:cNvPr id="1801" name="Google Shape;1801;p46"/>
          <p:cNvSpPr txBox="1">
            <a:spLocks noGrp="1"/>
          </p:cNvSpPr>
          <p:nvPr>
            <p:ph type="subTitle" idx="1"/>
          </p:nvPr>
        </p:nvSpPr>
        <p:spPr>
          <a:xfrm>
            <a:off x="720000" y="220459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Integrasi ke Depan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Integrasi ke Belakang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Integrasi Horizontal</a:t>
            </a:r>
            <a:endParaRPr dirty="0"/>
          </a:p>
        </p:txBody>
      </p:sp>
      <p:sp>
        <p:nvSpPr>
          <p:cNvPr id="1802" name="Google Shape;1802;p46"/>
          <p:cNvSpPr txBox="1">
            <a:spLocks noGrp="1"/>
          </p:cNvSpPr>
          <p:nvPr>
            <p:ph type="title" idx="3"/>
          </p:nvPr>
        </p:nvSpPr>
        <p:spPr>
          <a:xfrm>
            <a:off x="4902097" y="1813007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INTENSIF</a:t>
            </a:r>
            <a:endParaRPr dirty="0"/>
          </a:p>
        </p:txBody>
      </p:sp>
      <p:sp>
        <p:nvSpPr>
          <p:cNvPr id="1803" name="Google Shape;1803;p46"/>
          <p:cNvSpPr txBox="1">
            <a:spLocks noGrp="1"/>
          </p:cNvSpPr>
          <p:nvPr>
            <p:ph type="subTitle" idx="4"/>
          </p:nvPr>
        </p:nvSpPr>
        <p:spPr>
          <a:xfrm>
            <a:off x="4932683" y="220459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Penetrasi Pasar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Pengembangan Pasar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Pengembangan Produk</a:t>
            </a:r>
            <a:endParaRPr dirty="0"/>
          </a:p>
        </p:txBody>
      </p:sp>
      <p:sp>
        <p:nvSpPr>
          <p:cNvPr id="1804" name="Google Shape;1804;p46"/>
          <p:cNvSpPr txBox="1">
            <a:spLocks noGrp="1"/>
          </p:cNvSpPr>
          <p:nvPr>
            <p:ph type="title" idx="5"/>
          </p:nvPr>
        </p:nvSpPr>
        <p:spPr>
          <a:xfrm>
            <a:off x="6577882" y="3395393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DEFENSIF</a:t>
            </a:r>
            <a:endParaRPr dirty="0"/>
          </a:p>
        </p:txBody>
      </p:sp>
      <p:sp>
        <p:nvSpPr>
          <p:cNvPr id="1805" name="Google Shape;1805;p46"/>
          <p:cNvSpPr txBox="1">
            <a:spLocks noGrp="1"/>
          </p:cNvSpPr>
          <p:nvPr>
            <p:ph type="subTitle" idx="6"/>
          </p:nvPr>
        </p:nvSpPr>
        <p:spPr>
          <a:xfrm>
            <a:off x="6628273" y="3685193"/>
            <a:ext cx="2296800" cy="798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Usaha Patungan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Penghematan/Penciutan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Divestasi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Likuidasi</a:t>
            </a:r>
            <a:endParaRPr dirty="0"/>
          </a:p>
        </p:txBody>
      </p:sp>
      <p:sp>
        <p:nvSpPr>
          <p:cNvPr id="1808" name="Google Shape;1808;p46"/>
          <p:cNvSpPr txBox="1">
            <a:spLocks noGrp="1"/>
          </p:cNvSpPr>
          <p:nvPr>
            <p:ph type="title" idx="9"/>
          </p:nvPr>
        </p:nvSpPr>
        <p:spPr>
          <a:xfrm>
            <a:off x="2502024" y="3395393"/>
            <a:ext cx="2697831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DIVERSIFIKASI</a:t>
            </a:r>
            <a:endParaRPr dirty="0"/>
          </a:p>
        </p:txBody>
      </p:sp>
      <p:sp>
        <p:nvSpPr>
          <p:cNvPr id="1809" name="Google Shape;1809;p46"/>
          <p:cNvSpPr txBox="1">
            <a:spLocks noGrp="1"/>
          </p:cNvSpPr>
          <p:nvPr>
            <p:ph type="subTitle" idx="13"/>
          </p:nvPr>
        </p:nvSpPr>
        <p:spPr>
          <a:xfrm>
            <a:off x="2698189" y="37395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Diversifikasi Konsentrik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Diversifikasi Konglomerat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Diversifikasi Horizontal</a:t>
            </a:r>
            <a:endParaRPr dirty="0"/>
          </a:p>
        </p:txBody>
      </p:sp>
      <p:sp>
        <p:nvSpPr>
          <p:cNvPr id="1812" name="Google Shape;1812;p46"/>
          <p:cNvSpPr txBox="1">
            <a:spLocks noGrp="1"/>
          </p:cNvSpPr>
          <p:nvPr>
            <p:ph type="title" idx="16"/>
          </p:nvPr>
        </p:nvSpPr>
        <p:spPr>
          <a:xfrm>
            <a:off x="1415889" y="1526378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13" name="Google Shape;1813;p46"/>
          <p:cNvSpPr txBox="1">
            <a:spLocks noGrp="1"/>
          </p:cNvSpPr>
          <p:nvPr>
            <p:ph type="title" idx="17"/>
          </p:nvPr>
        </p:nvSpPr>
        <p:spPr>
          <a:xfrm>
            <a:off x="5558257" y="1501494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14" name="Google Shape;1814;p46"/>
          <p:cNvSpPr txBox="1">
            <a:spLocks noGrp="1"/>
          </p:cNvSpPr>
          <p:nvPr>
            <p:ph type="title" idx="18"/>
          </p:nvPr>
        </p:nvSpPr>
        <p:spPr>
          <a:xfrm>
            <a:off x="3358490" y="3062713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15" name="Google Shape;1815;p46"/>
          <p:cNvSpPr txBox="1">
            <a:spLocks noGrp="1"/>
          </p:cNvSpPr>
          <p:nvPr>
            <p:ph type="title" idx="19"/>
          </p:nvPr>
        </p:nvSpPr>
        <p:spPr>
          <a:xfrm>
            <a:off x="7288629" y="3062713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PENGHEMATAN/PENCIUTAN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518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4FA2E9EF-C157-4C66-8F66-56E3726FBDB3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penghematan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penciutan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54038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gagal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konsisten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lemah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dilanda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inefisiensi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moral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jelek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pemegang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2;p2">
            <a:extLst>
              <a:ext uri="{FF2B5EF4-FFF2-40B4-BE49-F238E27FC236}">
                <a16:creationId xmlns:a16="http://schemas.microsoft.com/office/drawing/2014/main" id="{312C09B4-AE44-4AD0-90E1-FC6F2569E841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6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DIVESTASI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2124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3E0DB894-CD01-4C4D-A287-7C9829715F57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divisi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4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endParaRPr lang="en-ID" sz="14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Clr>
                <a:schemeClr val="accent1"/>
              </a:buClr>
            </a:pPr>
            <a:endParaRPr lang="en-ID" sz="14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divestasi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penciutan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gagal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menghasilkan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divisi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ketimbang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divisi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jelek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divisi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lain;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nilai-nilai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pendek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anti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monopoli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mengancam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2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2;p2">
            <a:extLst>
              <a:ext uri="{FF2B5EF4-FFF2-40B4-BE49-F238E27FC236}">
                <a16:creationId xmlns:a16="http://schemas.microsoft.com/office/drawing/2014/main" id="{7458C039-5921-4705-B762-61A5187E1194}"/>
              </a:ext>
            </a:extLst>
          </p:cNvPr>
          <p:cNvSpPr txBox="1"/>
          <p:nvPr/>
        </p:nvSpPr>
        <p:spPr>
          <a:xfrm>
            <a:off x="247427" y="4889956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23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3E0F189-961C-4321-B8BC-7673C29321A1}"/>
              </a:ext>
            </a:extLst>
          </p:cNvPr>
          <p:cNvSpPr txBox="1">
            <a:spLocks/>
          </p:cNvSpPr>
          <p:nvPr/>
        </p:nvSpPr>
        <p:spPr>
          <a:xfrm>
            <a:off x="462364" y="165670"/>
            <a:ext cx="8219271" cy="7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DEFENSIF</a:t>
            </a:r>
            <a:endParaRPr lang="en-ID" sz="6000" b="1" dirty="0"/>
          </a:p>
        </p:txBody>
      </p:sp>
      <p:sp>
        <p:nvSpPr>
          <p:cNvPr id="9" name="Google Shape;1826;p47">
            <a:extLst>
              <a:ext uri="{FF2B5EF4-FFF2-40B4-BE49-F238E27FC236}">
                <a16:creationId xmlns:a16="http://schemas.microsoft.com/office/drawing/2014/main" id="{B26B73F2-8166-46E8-A27F-21E1B737D248}"/>
              </a:ext>
            </a:extLst>
          </p:cNvPr>
          <p:cNvSpPr txBox="1">
            <a:spLocks/>
          </p:cNvSpPr>
          <p:nvPr/>
        </p:nvSpPr>
        <p:spPr>
          <a:xfrm>
            <a:off x="264705" y="1901353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04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10" name="Google Shape;1857;p47">
            <a:extLst>
              <a:ext uri="{FF2B5EF4-FFF2-40B4-BE49-F238E27FC236}">
                <a16:creationId xmlns:a16="http://schemas.microsoft.com/office/drawing/2014/main" id="{316CD930-EB5B-4F5E-96F7-20083BA55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74073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>
                    <a:lumMod val="90000"/>
                  </a:schemeClr>
                </a:solidFill>
              </a:rPr>
              <a:t>LIKUIDASI</a:t>
            </a:r>
            <a:endParaRPr sz="4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" name="Google Shape;1824;p47">
            <a:extLst>
              <a:ext uri="{FF2B5EF4-FFF2-40B4-BE49-F238E27FC236}">
                <a16:creationId xmlns:a16="http://schemas.microsoft.com/office/drawing/2014/main" id="{DF8003F7-4C3E-4B12-96D5-8727DA43BC3F}"/>
              </a:ext>
            </a:extLst>
          </p:cNvPr>
          <p:cNvSpPr/>
          <p:nvPr/>
        </p:nvSpPr>
        <p:spPr>
          <a:xfrm>
            <a:off x="1148139" y="1627885"/>
            <a:ext cx="2088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03;p46">
            <a:extLst>
              <a:ext uri="{FF2B5EF4-FFF2-40B4-BE49-F238E27FC236}">
                <a16:creationId xmlns:a16="http://schemas.microsoft.com/office/drawing/2014/main" id="{3BCDD75E-F817-41A2-BD3D-17B7B08D3305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aset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aset</a:t>
            </a:r>
            <a:r>
              <a:rPr lang="en-ID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berwujud</a:t>
            </a: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Clr>
                <a:schemeClr val="accent1"/>
              </a:buClr>
            </a:pP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likuidasi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penciutan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divestasi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satu-satunya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alternatif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kebangkrutan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likuidasi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rapi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terencana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tunai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asset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legal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kebangkrutan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melikuidasi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divisi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emningkatkan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yang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endParaRPr lang="en-ID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pemegang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meminimalkan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kerugian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menjual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asset </a:t>
            </a:r>
            <a:r>
              <a:rPr lang="en-ID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2;p2">
            <a:extLst>
              <a:ext uri="{FF2B5EF4-FFF2-40B4-BE49-F238E27FC236}">
                <a16:creationId xmlns:a16="http://schemas.microsoft.com/office/drawing/2014/main" id="{EC2DC2C7-0A22-4B9F-A6D4-E4AA11E3FD42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15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8" name="Google Shape;3198;p72"/>
          <p:cNvGrpSpPr/>
          <p:nvPr/>
        </p:nvGrpSpPr>
        <p:grpSpPr>
          <a:xfrm>
            <a:off x="2190750" y="1849700"/>
            <a:ext cx="4734300" cy="1444100"/>
            <a:chOff x="2190750" y="2177075"/>
            <a:chExt cx="4734300" cy="1444100"/>
          </a:xfrm>
        </p:grpSpPr>
        <p:sp>
          <p:nvSpPr>
            <p:cNvPr id="3199" name="Google Shape;3199;p72"/>
            <p:cNvSpPr/>
            <p:nvPr/>
          </p:nvSpPr>
          <p:spPr>
            <a:xfrm>
              <a:off x="2190750" y="2177075"/>
              <a:ext cx="4734300" cy="25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2"/>
            <p:cNvSpPr/>
            <p:nvPr/>
          </p:nvSpPr>
          <p:spPr>
            <a:xfrm>
              <a:off x="2780800" y="3367975"/>
              <a:ext cx="3663300" cy="25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1" name="Google Shape;3201;p72"/>
          <p:cNvSpPr txBox="1">
            <a:spLocks noGrp="1"/>
          </p:cNvSpPr>
          <p:nvPr>
            <p:ph type="title"/>
          </p:nvPr>
        </p:nvSpPr>
        <p:spPr>
          <a:xfrm>
            <a:off x="707679" y="1788529"/>
            <a:ext cx="7700442" cy="1676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370249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KE DEPAN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40" y="1720482"/>
            <a:ext cx="4068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9CC5EDA7-A0A9-4C91-9DF8-14D22385BA21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643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kepemilikan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distributor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pengecer</a:t>
            </a: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distributor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mahal,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diandalkan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mutu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distributor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sehinngga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dasarnya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goncang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1EF47D39-11C6-40B3-AB74-3FA92A542476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7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370249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KE DEPAN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40" y="1720482"/>
            <a:ext cx="4068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9CC5EDA7-A0A9-4C91-9DF8-14D22385BA21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643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mendistribusikan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produknya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stabil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memperkirakan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produksnya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lewat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distributor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ritel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mendistribusikan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produknya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memasang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F7F827F1-F394-40CF-BB14-793E33AAC366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15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370249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KE BELAKANG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39" y="1720482"/>
            <a:ext cx="468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1142B5D8-6839-4F84-AB8D-B15C6C7E887D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54038" lvl="0" indent="-28575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kepemilikan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diandalkan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mahal,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746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mahal,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diandalkan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suku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cadang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dirakit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sedikit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memasok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bakunya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6446604B-56F9-43FB-90F4-434CE7A25BB0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84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392551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02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KE BELAKANG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39" y="1720482"/>
            <a:ext cx="468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03;p46">
            <a:extLst>
              <a:ext uri="{FF2B5EF4-FFF2-40B4-BE49-F238E27FC236}">
                <a16:creationId xmlns:a16="http://schemas.microsoft.com/office/drawing/2014/main" id="{1142B5D8-6839-4F84-AB8D-B15C6C7E887D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4638" indent="-2746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dan horizontal)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menstabilkan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bakunya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produknya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lewat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memasok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dipertimbangkan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62;p2">
            <a:extLst>
              <a:ext uri="{FF2B5EF4-FFF2-40B4-BE49-F238E27FC236}">
                <a16:creationId xmlns:a16="http://schemas.microsoft.com/office/drawing/2014/main" id="{E9AC1E4A-C336-44C8-9827-7FEA5D0F6FD8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7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470608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HORIZONTAL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39" y="1720482"/>
            <a:ext cx="468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803;p46">
            <a:extLst>
              <a:ext uri="{FF2B5EF4-FFF2-40B4-BE49-F238E27FC236}">
                <a16:creationId xmlns:a16="http://schemas.microsoft.com/office/drawing/2014/main" id="{A44E609D-58CD-4645-BE37-2C8B164FD148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kepemilikan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horizontal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paling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disukai</a:t>
            </a:r>
            <a:r>
              <a:rPr lang="en-ID" sz="16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oleh industry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lvl="0" indent="-274638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paling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monopolistic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wilayah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menentang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kecenderungan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algn="just">
              <a:lnSpc>
                <a:spcPct val="100000"/>
              </a:lnSpc>
              <a:buClr>
                <a:schemeClr val="accent2"/>
              </a:buClr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2;p2">
            <a:extLst>
              <a:ext uri="{FF2B5EF4-FFF2-40B4-BE49-F238E27FC236}">
                <a16:creationId xmlns:a16="http://schemas.microsoft.com/office/drawing/2014/main" id="{A966B427-3A4F-4A84-9E9D-B1DF95D977E8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43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62A99-F29E-4196-94CD-B83769E5059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83544" y="347947"/>
            <a:ext cx="6576912" cy="685930"/>
          </a:xfrm>
        </p:spPr>
        <p:txBody>
          <a:bodyPr/>
          <a:lstStyle/>
          <a:p>
            <a:r>
              <a:rPr lang="en-GB" dirty="0"/>
              <a:t>STRATEGI INTEGRASI</a:t>
            </a:r>
            <a:endParaRPr lang="en-ID" dirty="0"/>
          </a:p>
        </p:txBody>
      </p:sp>
      <p:sp>
        <p:nvSpPr>
          <p:cNvPr id="6" name="Google Shape;1826;p47">
            <a:extLst>
              <a:ext uri="{FF2B5EF4-FFF2-40B4-BE49-F238E27FC236}">
                <a16:creationId xmlns:a16="http://schemas.microsoft.com/office/drawing/2014/main" id="{92B607B1-E6D0-4FC0-990A-17E57681BC45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03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7" name="Google Shape;1857;p47">
            <a:extLst>
              <a:ext uri="{FF2B5EF4-FFF2-40B4-BE49-F238E27FC236}">
                <a16:creationId xmlns:a16="http://schemas.microsoft.com/office/drawing/2014/main" id="{99959399-7E9F-4929-A9D6-1292399FC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INTEGRASI HORIZONTAL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Google Shape;1824;p47">
            <a:extLst>
              <a:ext uri="{FF2B5EF4-FFF2-40B4-BE49-F238E27FC236}">
                <a16:creationId xmlns:a16="http://schemas.microsoft.com/office/drawing/2014/main" id="{2F3ECCC1-BEF3-406E-BC40-637123010C2C}"/>
              </a:ext>
            </a:extLst>
          </p:cNvPr>
          <p:cNvSpPr/>
          <p:nvPr/>
        </p:nvSpPr>
        <p:spPr>
          <a:xfrm>
            <a:off x="1148139" y="1720482"/>
            <a:ext cx="4680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803;p46">
            <a:extLst>
              <a:ext uri="{FF2B5EF4-FFF2-40B4-BE49-F238E27FC236}">
                <a16:creationId xmlns:a16="http://schemas.microsoft.com/office/drawing/2014/main" id="{A44E609D-58CD-4645-BE37-2C8B164FD148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4638" lvl="0" indent="-274638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paling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4988" indent="-2667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skala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ekonomis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modal dan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berbakat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perluasan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lvl="0" indent="-266700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ragu-ragu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punya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manajerial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integrasi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memadai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ID" sz="16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turun</a:t>
            </a:r>
            <a:endParaRPr lang="en-ID" sz="16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algn="just">
              <a:lnSpc>
                <a:spcPct val="100000"/>
              </a:lnSpc>
              <a:buClr>
                <a:schemeClr val="accent2"/>
              </a:buClr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4038" lvl="0" indent="-28575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ID" sz="16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2;p2">
            <a:extLst>
              <a:ext uri="{FF2B5EF4-FFF2-40B4-BE49-F238E27FC236}">
                <a16:creationId xmlns:a16="http://schemas.microsoft.com/office/drawing/2014/main" id="{1E45C3CE-4BDA-4B05-9011-A7A53F80AB16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25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6A516FC3-00F7-4548-B0AF-02E0232DBF6F}"/>
              </a:ext>
            </a:extLst>
          </p:cNvPr>
          <p:cNvSpPr txBox="1">
            <a:spLocks/>
          </p:cNvSpPr>
          <p:nvPr/>
        </p:nvSpPr>
        <p:spPr>
          <a:xfrm>
            <a:off x="1283544" y="236437"/>
            <a:ext cx="6576912" cy="6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veat Brush"/>
              <a:buNone/>
              <a:defRPr sz="2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GB" sz="6000" b="1" dirty="0"/>
              <a:t>STRATEGI INTENSIF</a:t>
            </a:r>
            <a:endParaRPr lang="en-ID" sz="6000" b="1" dirty="0"/>
          </a:p>
        </p:txBody>
      </p:sp>
      <p:sp>
        <p:nvSpPr>
          <p:cNvPr id="37" name="Google Shape;1826;p47">
            <a:extLst>
              <a:ext uri="{FF2B5EF4-FFF2-40B4-BE49-F238E27FC236}">
                <a16:creationId xmlns:a16="http://schemas.microsoft.com/office/drawing/2014/main" id="{67DDFBA3-7477-414E-A8E1-FF01C7FF1243}"/>
              </a:ext>
            </a:extLst>
          </p:cNvPr>
          <p:cNvSpPr txBox="1">
            <a:spLocks/>
          </p:cNvSpPr>
          <p:nvPr/>
        </p:nvSpPr>
        <p:spPr>
          <a:xfrm>
            <a:off x="264705" y="1993952"/>
            <a:ext cx="153618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veat Brush"/>
              <a:buNone/>
              <a:defRPr sz="60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01</a:t>
            </a:r>
            <a:br>
              <a:rPr lang="en" sz="4000" dirty="0"/>
            </a:br>
            <a:endParaRPr lang="en" sz="4000" dirty="0"/>
          </a:p>
        </p:txBody>
      </p:sp>
      <p:sp>
        <p:nvSpPr>
          <p:cNvPr id="38" name="Google Shape;1857;p47">
            <a:extLst>
              <a:ext uri="{FF2B5EF4-FFF2-40B4-BE49-F238E27FC236}">
                <a16:creationId xmlns:a16="http://schemas.microsoft.com/office/drawing/2014/main" id="{82D8A275-3D3E-40E7-B381-0F4812209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99" y="810181"/>
            <a:ext cx="8833342" cy="128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90000"/>
                  </a:schemeClr>
                </a:solidFill>
              </a:rPr>
              <a:t>PENETRASI PASAR</a:t>
            </a:r>
            <a:endParaRPr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9" name="Google Shape;1824;p47">
            <a:extLst>
              <a:ext uri="{FF2B5EF4-FFF2-40B4-BE49-F238E27FC236}">
                <a16:creationId xmlns:a16="http://schemas.microsoft.com/office/drawing/2014/main" id="{577CB77B-73CA-4FE3-99CC-2A512FFFD9ED}"/>
              </a:ext>
            </a:extLst>
          </p:cNvPr>
          <p:cNvSpPr/>
          <p:nvPr/>
        </p:nvSpPr>
        <p:spPr>
          <a:xfrm>
            <a:off x="1148139" y="1720482"/>
            <a:ext cx="3492000" cy="141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803;p46">
            <a:extLst>
              <a:ext uri="{FF2B5EF4-FFF2-40B4-BE49-F238E27FC236}">
                <a16:creationId xmlns:a16="http://schemas.microsoft.com/office/drawing/2014/main" id="{264DFC3B-0291-4140-B38D-ABFDF485153F}"/>
              </a:ext>
            </a:extLst>
          </p:cNvPr>
          <p:cNvSpPr txBox="1">
            <a:spLocks/>
          </p:cNvSpPr>
          <p:nvPr/>
        </p:nvSpPr>
        <p:spPr>
          <a:xfrm>
            <a:off x="264705" y="1917336"/>
            <a:ext cx="8614590" cy="2911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pangsa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gencar</a:t>
            </a: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penetrasi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wiraniaga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iklan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promosi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ekstensif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500" b="1" dirty="0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effectLst/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publisitas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lvl="0" indent="-274638"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Strategi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penetrasi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paling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jenuh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ditingkatkan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pangsa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total naik </a:t>
            </a: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korelasi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813" lvl="0" indent="-265113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skala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ekonomis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bersaing</a:t>
            </a:r>
            <a:r>
              <a:rPr lang="en-ID" sz="1500" b="1" dirty="0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500" b="1" dirty="0" err="1">
                <a:solidFill>
                  <a:schemeClr val="bg1"/>
                </a:solidFill>
                <a:latin typeface="Anahei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lang="en-ID" sz="1500" b="1" dirty="0">
              <a:solidFill>
                <a:schemeClr val="bg1"/>
              </a:solidFill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0" algn="just">
              <a:lnSpc>
                <a:spcPct val="100000"/>
              </a:lnSpc>
              <a:spcAft>
                <a:spcPts val="800"/>
              </a:spcAft>
              <a:buClr>
                <a:schemeClr val="accent2"/>
              </a:buClr>
            </a:pPr>
            <a:endParaRPr lang="en-ID" sz="1500" b="1" dirty="0">
              <a:solidFill>
                <a:schemeClr val="bg1"/>
              </a:solidFill>
              <a:effectLst/>
              <a:latin typeface="Anahei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2;p2">
            <a:extLst>
              <a:ext uri="{FF2B5EF4-FFF2-40B4-BE49-F238E27FC236}">
                <a16:creationId xmlns:a16="http://schemas.microsoft.com/office/drawing/2014/main" id="{6ECA50F0-12F0-4633-877C-0D2E47C432D0}"/>
              </a:ext>
            </a:extLst>
          </p:cNvPr>
          <p:cNvSpPr txBox="1"/>
          <p:nvPr/>
        </p:nvSpPr>
        <p:spPr>
          <a:xfrm>
            <a:off x="247427" y="4789597"/>
            <a:ext cx="1090516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200" b="1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Sumber : David, F.R. 2011. Strategic Management Concepts and Cases. Thirteenth Edition. Pearson Education  </a:t>
            </a:r>
            <a:endParaRPr lang="nb-NO" sz="1200" dirty="0">
              <a:solidFill>
                <a:schemeClr val="accent2">
                  <a:lumMod val="2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2419</Words>
  <Application>Microsoft Office PowerPoint</Application>
  <PresentationFormat>On-screen Show (16:9)</PresentationFormat>
  <Paragraphs>228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Caveat Brush</vt:lpstr>
      <vt:lpstr>Poppins</vt:lpstr>
      <vt:lpstr>Wingdings</vt:lpstr>
      <vt:lpstr>Anaheim</vt:lpstr>
      <vt:lpstr>Calibri</vt:lpstr>
      <vt:lpstr>Calibri Light</vt:lpstr>
      <vt:lpstr>Open Sans</vt:lpstr>
      <vt:lpstr>Helvetica</vt:lpstr>
      <vt:lpstr>Arial</vt:lpstr>
      <vt:lpstr>Roboto Condensed Light</vt:lpstr>
      <vt:lpstr>Eco-Friendly Paper Bag Day by Slidesgo</vt:lpstr>
      <vt:lpstr>Template PresentationGo</vt:lpstr>
      <vt:lpstr>MATA KULIAH : PERENCANAAN STRATEGIS</vt:lpstr>
      <vt:lpstr>TIPE-TIPE PERENCANAAN STRATEGIS</vt:lpstr>
      <vt:lpstr>STRATEGI INTEGRASI</vt:lpstr>
      <vt:lpstr>STRATEGI INTEGRASI</vt:lpstr>
      <vt:lpstr>STRATEGI INTEGRASI</vt:lpstr>
      <vt:lpstr>STRATEGI INTEGRASI</vt:lpstr>
      <vt:lpstr>STRATEGI INTEGRASI</vt:lpstr>
      <vt:lpstr>STRATEGI INTEGRASI</vt:lpstr>
      <vt:lpstr>PENETRASI PASAR</vt:lpstr>
      <vt:lpstr>PENGEMBANGAN PASAR</vt:lpstr>
      <vt:lpstr>PENGEMBANGAN PRODUK</vt:lpstr>
      <vt:lpstr>PENGEMBANGAN PRODUK</vt:lpstr>
      <vt:lpstr>DIVERSIFIKASI KONSENTRIK</vt:lpstr>
      <vt:lpstr>DIVERSIFIKASI KONGLOMERAT</vt:lpstr>
      <vt:lpstr>DIVERSIFIKASI KONGLOMERAT</vt:lpstr>
      <vt:lpstr>DIVERSIFIKASI HORIZONTAL</vt:lpstr>
      <vt:lpstr>USAHA PATUNGAN</vt:lpstr>
      <vt:lpstr>USAHA PATUNGAN</vt:lpstr>
      <vt:lpstr>PENGHEMATAN/PENCIUTAN</vt:lpstr>
      <vt:lpstr>PENGHEMATAN/PENCIUTAN</vt:lpstr>
      <vt:lpstr>DIVESTASI</vt:lpstr>
      <vt:lpstr>LIKUIDASI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ECO-FRIENDLY PAPER BAG DAY</dc:title>
  <dc:creator>Candra</dc:creator>
  <cp:lastModifiedBy>Noor Viana</cp:lastModifiedBy>
  <cp:revision>35</cp:revision>
  <dcterms:modified xsi:type="dcterms:W3CDTF">2021-11-14T00:29:00Z</dcterms:modified>
</cp:coreProperties>
</file>