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7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8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FFFFBF"/>
    <a:srgbClr val="BA0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>
      <p:cViewPr varScale="1">
        <p:scale>
          <a:sx n="121" d="100"/>
          <a:sy n="121" d="100"/>
        </p:scale>
        <p:origin x="20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17E53-E51B-4835-BB5F-B8B064265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0703-DA49-484C-A748-1C44A36A14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4CFB7-C628-4217-A5B9-D3AB5BA402C7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3C368-08D7-447D-BB71-8178D16E68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08C97-12B8-4808-A865-BF0D003A1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DE55-4C92-4D37-9F5D-A77AE7E68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33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183DA-472D-451B-9285-A9ECB782F588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94291-4F45-4F7D-A80F-01179DCE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25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DFDD-B025-40BA-B2D8-500653FA130C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1733" y="1187196"/>
            <a:ext cx="1854200" cy="69596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110" y="2289556"/>
            <a:ext cx="11141710" cy="355536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69A7-E128-4E8A-8D14-4A3C62557B44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1733" y="1187196"/>
            <a:ext cx="1854200" cy="69596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93876" y="2465323"/>
            <a:ext cx="4137025" cy="345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9C17-2B48-48D3-A5D9-EDA2DB5F8D34}" type="datetime1">
              <a:rPr lang="en-US" smtClean="0"/>
              <a:t>8/12/21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1733" y="1187196"/>
            <a:ext cx="1854200" cy="69596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CE57-ABC1-4DCD-8C63-AAB07A2C6077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EDD2-3D48-4787-9A86-2BBA4172561C}" type="datetime1">
              <a:rPr lang="en-US" smtClean="0"/>
              <a:t>8/12/21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0F78E-1DB1-41EB-87E4-888EF9599C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86AA14-5C7B-4AFC-96A6-6F1DFCD870ED}"/>
              </a:ext>
            </a:extLst>
          </p:cNvPr>
          <p:cNvCxnSpPr>
            <a:cxnSpLocks/>
          </p:cNvCxnSpPr>
          <p:nvPr userDrawn="1"/>
        </p:nvCxnSpPr>
        <p:spPr>
          <a:xfrm>
            <a:off x="0" y="1066827"/>
            <a:ext cx="3810000" cy="0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864BE037-F8C1-43AA-904D-F153EAFC9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137076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USAID vector logo - USAID logo vector free download">
            <a:extLst>
              <a:ext uri="{FF2B5EF4-FFF2-40B4-BE49-F238E27FC236}">
                <a16:creationId xmlns:a16="http://schemas.microsoft.com/office/drawing/2014/main" id="{342479E8-55BD-407F-8507-EB6619B8B8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4" y="-1580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 Unpad - Universitas Padjadjaran">
            <a:extLst>
              <a:ext uri="{FF2B5EF4-FFF2-40B4-BE49-F238E27FC236}">
                <a16:creationId xmlns:a16="http://schemas.microsoft.com/office/drawing/2014/main" id="{A354CC82-6220-496C-B89A-A7D8AD0B0A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29" y="76065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Dwi.purnomo@unpad.ac.id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F9F14F-A7D5-4A21-8B04-4C3E3CF849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34A58-7AD3-4D88-932D-9EA6A9C2A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448"/>
            <a:ext cx="12192000" cy="68714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1689A88-A63B-455C-84C5-AC07CF95B944}"/>
              </a:ext>
            </a:extLst>
          </p:cNvPr>
          <p:cNvGrpSpPr/>
          <p:nvPr/>
        </p:nvGrpSpPr>
        <p:grpSpPr>
          <a:xfrm>
            <a:off x="685800" y="1770852"/>
            <a:ext cx="7049024" cy="2462780"/>
            <a:chOff x="875776" y="1828800"/>
            <a:chExt cx="7049024" cy="24627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C84D56-8180-42F8-875C-00905AF14B17}"/>
                </a:ext>
              </a:extLst>
            </p:cNvPr>
            <p:cNvSpPr txBox="1"/>
            <p:nvPr/>
          </p:nvSpPr>
          <p:spPr>
            <a:xfrm>
              <a:off x="875776" y="1828800"/>
              <a:ext cx="7049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F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 3</a:t>
              </a:r>
            </a:p>
            <a:p>
              <a:r>
                <a:rPr lang="en-US" sz="4000" b="1" dirty="0">
                  <a:solidFill>
                    <a:srgbClr val="BA0C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PERENCANAAN STRATEGI DAN PROGRAM</a:t>
              </a:r>
              <a:endParaRPr lang="en-GB" sz="4000" b="1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3B401-AFAA-4BCB-AE21-1133C928A748}"/>
                </a:ext>
              </a:extLst>
            </p:cNvPr>
            <p:cNvSpPr txBox="1"/>
            <p:nvPr/>
          </p:nvSpPr>
          <p:spPr>
            <a:xfrm>
              <a:off x="875776" y="3706805"/>
              <a:ext cx="704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824B2-4D55-40DE-9414-E424A70BB451}"/>
              </a:ext>
            </a:extLst>
          </p:cNvPr>
          <p:cNvSpPr/>
          <p:nvPr/>
        </p:nvSpPr>
        <p:spPr>
          <a:xfrm>
            <a:off x="7391400" y="5087148"/>
            <a:ext cx="358140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-10" dirty="0">
                <a:solidFill>
                  <a:schemeClr val="bg1"/>
                </a:solidFill>
                <a:latin typeface="Arial"/>
                <a:cs typeface="Arial"/>
              </a:rPr>
              <a:t>PAPARAN</a:t>
            </a:r>
            <a:endParaRPr lang="fr-FR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Perencanaan Strategis – Redline Indonesia">
            <a:extLst>
              <a:ext uri="{FF2B5EF4-FFF2-40B4-BE49-F238E27FC236}">
                <a16:creationId xmlns:a16="http://schemas.microsoft.com/office/drawing/2014/main" id="{3D076B4B-231A-45FE-996F-AC0C2996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1" b="89957" l="10000" r="90000">
                        <a14:foregroundMark x1="34800" y1="21581" x2="34800" y2="21581"/>
                        <a14:foregroundMark x1="31200" y1="22009" x2="31200" y2="22009"/>
                        <a14:foregroundMark x1="57400" y1="20940" x2="57400" y2="20940"/>
                        <a14:foregroundMark x1="61600" y1="16453" x2="60600" y2="16453"/>
                        <a14:foregroundMark x1="59800" y1="16880" x2="59800" y2="16880"/>
                        <a14:foregroundMark x1="58200" y1="15171" x2="55000" y2="15598"/>
                        <a14:foregroundMark x1="60600" y1="7051" x2="60600" y2="7051"/>
                        <a14:foregroundMark x1="61200" y1="8120" x2="56800" y2="8333"/>
                        <a14:foregroundMark x1="71600" y1="33547" x2="72400" y2="44872"/>
                        <a14:foregroundMark x1="71600" y1="35470" x2="70000" y2="42521"/>
                        <a14:foregroundMark x1="70000" y1="53419" x2="65600" y2="62607"/>
                        <a14:foregroundMark x1="71200" y1="54487" x2="73600" y2="61966"/>
                        <a14:foregroundMark x1="68000" y1="73077" x2="68200" y2="81838"/>
                        <a14:foregroundMark x1="70000" y1="73718" x2="73000" y2="77350"/>
                        <a14:backgroundMark x1="18800" y1="88034" x2="18800" y2="88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53" y="1793051"/>
            <a:ext cx="2888642" cy="2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03046D-F069-42F7-A165-CE4E47464C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A6CF75-8B5B-AB46-8EBF-CB78A11B4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408" y="2093450"/>
            <a:ext cx="6616065" cy="110684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72415" marR="5080">
              <a:lnSpc>
                <a:spcPct val="90200"/>
              </a:lnSpc>
              <a:spcBef>
                <a:spcPts val="994"/>
              </a:spcBef>
            </a:pPr>
            <a:r>
              <a:rPr sz="2400" spc="-130" dirty="0" err="1">
                <a:latin typeface="Trebuchet MS"/>
                <a:cs typeface="Trebuchet MS"/>
              </a:rPr>
              <a:t>Keadaan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masa </a:t>
            </a:r>
            <a:r>
              <a:rPr sz="2400" spc="-105" dirty="0">
                <a:latin typeface="Trebuchet MS"/>
                <a:cs typeface="Trebuchet MS"/>
              </a:rPr>
              <a:t>depan </a:t>
            </a:r>
            <a:r>
              <a:rPr sz="2400" spc="-85" dirty="0">
                <a:latin typeface="Trebuchet MS"/>
                <a:cs typeface="Trebuchet MS"/>
              </a:rPr>
              <a:t>usaha</a:t>
            </a:r>
            <a:r>
              <a:rPr sz="2400" spc="-64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yang </a:t>
            </a:r>
            <a:r>
              <a:rPr sz="2400" spc="-145" dirty="0">
                <a:latin typeface="Trebuchet MS"/>
                <a:cs typeface="Trebuchet MS"/>
              </a:rPr>
              <a:t>diciptakan  </a:t>
            </a:r>
            <a:r>
              <a:rPr sz="2400" spc="-95" dirty="0">
                <a:latin typeface="Trebuchet MS"/>
                <a:cs typeface="Trebuchet MS"/>
              </a:rPr>
              <a:t>dan </a:t>
            </a:r>
            <a:r>
              <a:rPr sz="2400" spc="-135" dirty="0">
                <a:latin typeface="Trebuchet MS"/>
                <a:cs typeface="Trebuchet MS"/>
              </a:rPr>
              <a:t>pernyataan </a:t>
            </a:r>
            <a:r>
              <a:rPr sz="2400" spc="-125" dirty="0">
                <a:latin typeface="Trebuchet MS"/>
                <a:cs typeface="Trebuchet MS"/>
              </a:rPr>
              <a:t>bagaimana </a:t>
            </a:r>
            <a:r>
              <a:rPr sz="2400" spc="-85" dirty="0">
                <a:latin typeface="Trebuchet MS"/>
                <a:cs typeface="Trebuchet MS"/>
              </a:rPr>
              <a:t>usaha </a:t>
            </a:r>
            <a:r>
              <a:rPr sz="2400" spc="-130" dirty="0">
                <a:latin typeface="Trebuchet MS"/>
                <a:cs typeface="Trebuchet MS"/>
              </a:rPr>
              <a:t>dapat  </a:t>
            </a:r>
            <a:r>
              <a:rPr sz="2400" spc="-145" dirty="0">
                <a:latin typeface="Trebuchet MS"/>
                <a:cs typeface="Trebuchet MS"/>
              </a:rPr>
              <a:t>diciptakan </a:t>
            </a:r>
            <a:r>
              <a:rPr sz="2400" spc="-105" dirty="0">
                <a:latin typeface="Trebuchet MS"/>
                <a:cs typeface="Trebuchet MS"/>
              </a:rPr>
              <a:t>untuk </a:t>
            </a:r>
            <a:r>
              <a:rPr sz="2400" spc="-130" dirty="0">
                <a:latin typeface="Trebuchet MS"/>
                <a:cs typeface="Trebuchet MS"/>
              </a:rPr>
              <a:t>dapat </a:t>
            </a:r>
            <a:r>
              <a:rPr sz="2400" spc="-110" dirty="0">
                <a:latin typeface="Trebuchet MS"/>
                <a:cs typeface="Trebuchet MS"/>
              </a:rPr>
              <a:t>membantu  </a:t>
            </a:r>
            <a:r>
              <a:rPr sz="2400" spc="-135" dirty="0" err="1">
                <a:latin typeface="Trebuchet MS"/>
                <a:cs typeface="Trebuchet MS"/>
              </a:rPr>
              <a:t>pelanggannya</a:t>
            </a:r>
            <a:r>
              <a:rPr sz="2400" spc="-135" dirty="0">
                <a:latin typeface="Trebuchet MS"/>
                <a:cs typeface="Trebuchet MS"/>
              </a:rPr>
              <a:t>.</a:t>
            </a:r>
            <a:endParaRPr lang="en-GB" sz="2400" spc="-135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09313" y="2099981"/>
            <a:ext cx="3473087" cy="268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D86479-C6ED-4E8F-8F31-617855CA04F3}"/>
              </a:ext>
            </a:extLst>
          </p:cNvPr>
          <p:cNvSpPr/>
          <p:nvPr/>
        </p:nvSpPr>
        <p:spPr>
          <a:xfrm>
            <a:off x="934870" y="1429797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D46CDF-65A1-4511-8596-2C75715390C6}"/>
              </a:ext>
            </a:extLst>
          </p:cNvPr>
          <p:cNvSpPr/>
          <p:nvPr/>
        </p:nvSpPr>
        <p:spPr>
          <a:xfrm>
            <a:off x="990600" y="3612984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Esensial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0BD3E1E-A438-44F0-96AA-213D03662E08}"/>
              </a:ext>
            </a:extLst>
          </p:cNvPr>
          <p:cNvSpPr txBox="1"/>
          <p:nvPr/>
        </p:nvSpPr>
        <p:spPr>
          <a:xfrm>
            <a:off x="890024" y="4389489"/>
            <a:ext cx="6616065" cy="14392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73050" marR="13970" indent="-635">
              <a:lnSpc>
                <a:spcPct val="90200"/>
              </a:lnSpc>
              <a:spcBef>
                <a:spcPts val="994"/>
              </a:spcBef>
            </a:pPr>
            <a:r>
              <a:rPr lang="sv-SE" sz="2400" spc="-225" dirty="0">
                <a:latin typeface="Trebuchet MS"/>
                <a:cs typeface="Trebuchet MS"/>
              </a:rPr>
              <a:t>Tema </a:t>
            </a:r>
            <a:r>
              <a:rPr lang="sv-SE" sz="2400" spc="-114" dirty="0">
                <a:latin typeface="Trebuchet MS"/>
                <a:cs typeface="Trebuchet MS"/>
              </a:rPr>
              <a:t>penting </a:t>
            </a:r>
            <a:r>
              <a:rPr lang="sv-SE" sz="2400" spc="-120" dirty="0">
                <a:latin typeface="Trebuchet MS"/>
                <a:cs typeface="Trebuchet MS"/>
              </a:rPr>
              <a:t>apa </a:t>
            </a:r>
            <a:r>
              <a:rPr lang="sv-SE" sz="2400" spc="-114" dirty="0">
                <a:latin typeface="Trebuchet MS"/>
                <a:cs typeface="Trebuchet MS"/>
              </a:rPr>
              <a:t>yang </a:t>
            </a:r>
            <a:r>
              <a:rPr lang="sv-SE" sz="2400" spc="-150" dirty="0">
                <a:latin typeface="Trebuchet MS"/>
                <a:cs typeface="Trebuchet MS"/>
              </a:rPr>
              <a:t>menjadi </a:t>
            </a:r>
            <a:r>
              <a:rPr lang="sv-SE" sz="2400" spc="-110" dirty="0">
                <a:latin typeface="Trebuchet MS"/>
                <a:cs typeface="Trebuchet MS"/>
              </a:rPr>
              <a:t>landasan </a:t>
            </a:r>
            <a:r>
              <a:rPr lang="sv-SE" sz="2400" spc="-130" dirty="0">
                <a:latin typeface="Trebuchet MS"/>
                <a:cs typeface="Trebuchet MS"/>
              </a:rPr>
              <a:t>utama </a:t>
            </a:r>
            <a:r>
              <a:rPr lang="sv-SE" sz="2400" spc="-114" dirty="0">
                <a:latin typeface="Trebuchet MS"/>
                <a:cs typeface="Trebuchet MS"/>
              </a:rPr>
              <a:t>yang </a:t>
            </a:r>
            <a:r>
              <a:rPr lang="sv-SE" sz="2400" spc="-130" dirty="0">
                <a:latin typeface="Trebuchet MS"/>
                <a:cs typeface="Trebuchet MS"/>
              </a:rPr>
              <a:t>akan </a:t>
            </a:r>
            <a:r>
              <a:rPr lang="sv-SE" sz="2400" spc="-95" dirty="0">
                <a:latin typeface="Trebuchet MS"/>
                <a:cs typeface="Trebuchet MS"/>
              </a:rPr>
              <a:t>mendukung </a:t>
            </a:r>
            <a:r>
              <a:rPr lang="sv-SE" sz="2400" spc="-120" dirty="0">
                <a:latin typeface="Trebuchet MS"/>
                <a:cs typeface="Trebuchet MS"/>
              </a:rPr>
              <a:t>visi </a:t>
            </a:r>
            <a:r>
              <a:rPr lang="sv-SE" sz="2400" spc="-85" dirty="0">
                <a:latin typeface="Trebuchet MS"/>
                <a:cs typeface="Trebuchet MS"/>
              </a:rPr>
              <a:t>usaha  </a:t>
            </a:r>
            <a:r>
              <a:rPr lang="sv-SE" sz="2400" spc="-114" dirty="0">
                <a:latin typeface="Trebuchet MS"/>
                <a:cs typeface="Trebuchet MS"/>
              </a:rPr>
              <a:t>yang </a:t>
            </a:r>
            <a:r>
              <a:rPr lang="sv-SE" sz="2400" spc="-140" dirty="0">
                <a:latin typeface="Trebuchet MS"/>
                <a:cs typeface="Trebuchet MS"/>
              </a:rPr>
              <a:t>diselenggarakan. </a:t>
            </a:r>
            <a:r>
              <a:rPr lang="sv-SE" sz="2400" spc="-225" dirty="0">
                <a:latin typeface="Trebuchet MS"/>
                <a:cs typeface="Trebuchet MS"/>
              </a:rPr>
              <a:t>Tema </a:t>
            </a:r>
            <a:r>
              <a:rPr lang="sv-SE" sz="2400" spc="-130" dirty="0">
                <a:latin typeface="Trebuchet MS"/>
                <a:cs typeface="Trebuchet MS"/>
              </a:rPr>
              <a:t>ini dapat  </a:t>
            </a:r>
            <a:r>
              <a:rPr lang="sv-SE" sz="2400" spc="-120" dirty="0">
                <a:latin typeface="Trebuchet MS"/>
                <a:cs typeface="Trebuchet MS"/>
              </a:rPr>
              <a:t>disampaikan </a:t>
            </a:r>
            <a:r>
              <a:rPr lang="sv-SE" sz="2400" spc="-130" dirty="0">
                <a:latin typeface="Trebuchet MS"/>
                <a:cs typeface="Trebuchet MS"/>
              </a:rPr>
              <a:t>dalam </a:t>
            </a:r>
            <a:r>
              <a:rPr lang="sv-SE" sz="2400" spc="-110" dirty="0">
                <a:latin typeface="Trebuchet MS"/>
                <a:cs typeface="Trebuchet MS"/>
              </a:rPr>
              <a:t>satu </a:t>
            </a:r>
            <a:r>
              <a:rPr lang="sv-SE" sz="2400" spc="-145" dirty="0">
                <a:latin typeface="Trebuchet MS"/>
                <a:cs typeface="Trebuchet MS"/>
              </a:rPr>
              <a:t>atau </a:t>
            </a:r>
            <a:r>
              <a:rPr lang="sv-SE" sz="2400" spc="-95" dirty="0">
                <a:latin typeface="Trebuchet MS"/>
                <a:cs typeface="Trebuchet MS"/>
              </a:rPr>
              <a:t>dua</a:t>
            </a:r>
            <a:r>
              <a:rPr lang="sv-SE" sz="2400" spc="-515" dirty="0">
                <a:latin typeface="Trebuchet MS"/>
                <a:cs typeface="Trebuchet MS"/>
              </a:rPr>
              <a:t> </a:t>
            </a:r>
            <a:r>
              <a:rPr lang="sv-SE" sz="2400" spc="-190" dirty="0">
                <a:latin typeface="Trebuchet MS"/>
                <a:cs typeface="Trebuchet MS"/>
              </a:rPr>
              <a:t>kata-kata.</a:t>
            </a:r>
            <a:endParaRPr lang="sv-SE" sz="2400" dirty="0">
              <a:latin typeface="Trebuchet MS"/>
              <a:cs typeface="Trebuchet M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DDEB0-C731-4A3E-9EE1-89F8F95E93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BEA36-C2A4-4F40-8DC4-DCD385429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1865" y="2309349"/>
            <a:ext cx="7065009" cy="142513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975"/>
              </a:spcBef>
            </a:pPr>
            <a:r>
              <a:rPr sz="2400" spc="-135" dirty="0">
                <a:latin typeface="Trebuchet MS"/>
                <a:cs typeface="Trebuchet MS"/>
              </a:rPr>
              <a:t>Hal </a:t>
            </a:r>
            <a:r>
              <a:rPr sz="2400" spc="-130" dirty="0">
                <a:latin typeface="Trebuchet MS"/>
                <a:cs typeface="Trebuchet MS"/>
              </a:rPr>
              <a:t>ini </a:t>
            </a:r>
            <a:r>
              <a:rPr sz="2400" spc="-140" dirty="0">
                <a:latin typeface="Trebuchet MS"/>
                <a:cs typeface="Trebuchet MS"/>
              </a:rPr>
              <a:t>diikuti </a:t>
            </a:r>
            <a:r>
              <a:rPr sz="2400" spc="-110" dirty="0">
                <a:latin typeface="Trebuchet MS"/>
                <a:cs typeface="Trebuchet MS"/>
              </a:rPr>
              <a:t>dengan </a:t>
            </a:r>
            <a:r>
              <a:rPr sz="2400" spc="-120" dirty="0">
                <a:latin typeface="Trebuchet MS"/>
                <a:cs typeface="Trebuchet MS"/>
              </a:rPr>
              <a:t>menerangkan </a:t>
            </a:r>
            <a:r>
              <a:rPr sz="2400" spc="-125" dirty="0">
                <a:latin typeface="Trebuchet MS"/>
                <a:cs typeface="Trebuchet MS"/>
              </a:rPr>
              <a:t>bagaimana  mengkongkretkan </a:t>
            </a:r>
            <a:r>
              <a:rPr sz="2400" spc="-120" dirty="0">
                <a:latin typeface="Trebuchet MS"/>
                <a:cs typeface="Trebuchet MS"/>
              </a:rPr>
              <a:t>visi </a:t>
            </a:r>
            <a:r>
              <a:rPr sz="2400" spc="-150" dirty="0">
                <a:latin typeface="Trebuchet MS"/>
                <a:cs typeface="Trebuchet MS"/>
              </a:rPr>
              <a:t>menjadi</a:t>
            </a:r>
            <a:r>
              <a:rPr sz="2400" spc="-36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program-program  </a:t>
            </a:r>
            <a:r>
              <a:rPr sz="2400" spc="-160" dirty="0">
                <a:latin typeface="Trebuchet MS"/>
                <a:cs typeface="Trebuchet MS"/>
              </a:rPr>
              <a:t>nyata </a:t>
            </a:r>
            <a:r>
              <a:rPr sz="2400" spc="-114" dirty="0">
                <a:latin typeface="Trebuchet MS"/>
                <a:cs typeface="Trebuchet MS"/>
              </a:rPr>
              <a:t>yang </a:t>
            </a:r>
            <a:r>
              <a:rPr sz="2400" spc="-150" dirty="0">
                <a:latin typeface="Trebuchet MS"/>
                <a:cs typeface="Trebuchet MS"/>
              </a:rPr>
              <a:t>berkelanjutan </a:t>
            </a:r>
            <a:r>
              <a:rPr sz="2400" spc="-95" dirty="0">
                <a:latin typeface="Trebuchet MS"/>
                <a:cs typeface="Trebuchet MS"/>
              </a:rPr>
              <a:t>dan mampu  </a:t>
            </a:r>
            <a:r>
              <a:rPr sz="2400" spc="-110" dirty="0">
                <a:latin typeface="Trebuchet MS"/>
                <a:cs typeface="Trebuchet MS"/>
              </a:rPr>
              <a:t>menginspirasi </a:t>
            </a:r>
            <a:r>
              <a:rPr sz="2400" spc="-120" dirty="0">
                <a:latin typeface="Trebuchet MS"/>
                <a:cs typeface="Trebuchet MS"/>
              </a:rPr>
              <a:t>pihak </a:t>
            </a:r>
            <a:r>
              <a:rPr sz="2400" spc="-390" dirty="0">
                <a:latin typeface="Trebuchet MS"/>
                <a:cs typeface="Trebuchet MS"/>
              </a:rPr>
              <a:t>/ </a:t>
            </a:r>
            <a:r>
              <a:rPr sz="2400" spc="-145" dirty="0">
                <a:latin typeface="Trebuchet MS"/>
                <a:cs typeface="Trebuchet MS"/>
              </a:rPr>
              <a:t>masyarakat</a:t>
            </a:r>
            <a:r>
              <a:rPr sz="2400" spc="-225" dirty="0">
                <a:latin typeface="Trebuchet MS"/>
                <a:cs typeface="Trebuchet MS"/>
              </a:rPr>
              <a:t> </a:t>
            </a:r>
            <a:r>
              <a:rPr sz="2400" spc="-225" dirty="0" err="1">
                <a:latin typeface="Trebuchet MS"/>
                <a:cs typeface="Trebuchet MS"/>
              </a:rPr>
              <a:t>luar</a:t>
            </a:r>
            <a:r>
              <a:rPr sz="2400" spc="-225" dirty="0"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5126" y="2819400"/>
            <a:ext cx="3170464" cy="2446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86B3BE-5BA4-499A-8CC0-2284EA2D91A9}"/>
              </a:ext>
            </a:extLst>
          </p:cNvPr>
          <p:cNvSpPr/>
          <p:nvPr/>
        </p:nvSpPr>
        <p:spPr>
          <a:xfrm>
            <a:off x="4407383" y="1600200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Memunculkan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779C9C-C7FD-4971-9A94-2EBC8C03FFD1}"/>
              </a:ext>
            </a:extLst>
          </p:cNvPr>
          <p:cNvSpPr/>
          <p:nvPr/>
        </p:nvSpPr>
        <p:spPr>
          <a:xfrm>
            <a:off x="4343400" y="4191000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Dukungan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EE8F4D-4621-4126-A339-1152B68222BB}"/>
              </a:ext>
            </a:extLst>
          </p:cNvPr>
          <p:cNvSpPr txBox="1"/>
          <p:nvPr/>
        </p:nvSpPr>
        <p:spPr>
          <a:xfrm>
            <a:off x="4407383" y="4759394"/>
            <a:ext cx="7065009" cy="122418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125730">
              <a:lnSpc>
                <a:spcPts val="3000"/>
              </a:lnSpc>
              <a:spcBef>
                <a:spcPts val="1145"/>
              </a:spcBef>
            </a:pPr>
            <a:r>
              <a:rPr sz="2400" spc="-90" dirty="0" err="1">
                <a:latin typeface="Trebuchet MS"/>
                <a:cs typeface="Trebuchet MS"/>
              </a:rPr>
              <a:t>Dukungan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apa </a:t>
            </a:r>
            <a:r>
              <a:rPr sz="2400" spc="-165" dirty="0">
                <a:latin typeface="Trebuchet MS"/>
                <a:cs typeface="Trebuchet MS"/>
              </a:rPr>
              <a:t>saja </a:t>
            </a:r>
            <a:r>
              <a:rPr sz="2400" spc="-114" dirty="0">
                <a:latin typeface="Trebuchet MS"/>
                <a:cs typeface="Trebuchet MS"/>
              </a:rPr>
              <a:t>yang </a:t>
            </a:r>
            <a:r>
              <a:rPr sz="2400" spc="-110" dirty="0">
                <a:latin typeface="Trebuchet MS"/>
                <a:cs typeface="Trebuchet MS"/>
              </a:rPr>
              <a:t>memungkinkan  </a:t>
            </a:r>
            <a:r>
              <a:rPr sz="2400" spc="-105" dirty="0">
                <a:latin typeface="Trebuchet MS"/>
                <a:cs typeface="Trebuchet MS"/>
              </a:rPr>
              <a:t>mahasiswa </a:t>
            </a:r>
            <a:r>
              <a:rPr sz="2400" spc="-95" dirty="0">
                <a:latin typeface="Trebuchet MS"/>
                <a:cs typeface="Trebuchet MS"/>
              </a:rPr>
              <a:t>dan penduduk </a:t>
            </a:r>
            <a:r>
              <a:rPr sz="2400" spc="-105" dirty="0">
                <a:latin typeface="Trebuchet MS"/>
                <a:cs typeface="Trebuchet MS"/>
              </a:rPr>
              <a:t>untuk</a:t>
            </a:r>
            <a:r>
              <a:rPr sz="2400" spc="-52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menghidupkan  </a:t>
            </a:r>
            <a:r>
              <a:rPr sz="2400" spc="-100" dirty="0">
                <a:latin typeface="Trebuchet MS"/>
                <a:cs typeface="Trebuchet MS"/>
              </a:rPr>
              <a:t>masa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depan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yang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diinginkan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melalui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usaha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yang  </a:t>
            </a:r>
            <a:r>
              <a:rPr sz="2400" spc="-130" dirty="0">
                <a:latin typeface="Trebuchet MS"/>
                <a:cs typeface="Trebuchet MS"/>
              </a:rPr>
              <a:t>akan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60" dirty="0">
                <a:latin typeface="Trebuchet MS"/>
                <a:cs typeface="Trebuchet MS"/>
              </a:rPr>
              <a:t>diciptakan.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EA679-C516-40BA-83A7-6C0DA1CD8C6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188B6-D604-F848-A0CE-79C25F981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1567" y="2154356"/>
            <a:ext cx="6951345" cy="12376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73050" marR="5080">
              <a:lnSpc>
                <a:spcPct val="80400"/>
              </a:lnSpc>
              <a:spcBef>
                <a:spcPts val="994"/>
              </a:spcBef>
            </a:pPr>
            <a:r>
              <a:rPr sz="2400" spc="-165" dirty="0" err="1">
                <a:latin typeface="Trebuchet MS"/>
                <a:cs typeface="Trebuchet MS"/>
              </a:rPr>
              <a:t>Tantangan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apa </a:t>
            </a:r>
            <a:r>
              <a:rPr sz="2400" spc="-165" dirty="0">
                <a:latin typeface="Trebuchet MS"/>
                <a:cs typeface="Trebuchet MS"/>
              </a:rPr>
              <a:t>saja </a:t>
            </a:r>
            <a:r>
              <a:rPr sz="2400" spc="-114" dirty="0">
                <a:latin typeface="Trebuchet MS"/>
                <a:cs typeface="Trebuchet MS"/>
              </a:rPr>
              <a:t>yang </a:t>
            </a:r>
            <a:r>
              <a:rPr sz="2400" spc="-110" dirty="0">
                <a:latin typeface="Trebuchet MS"/>
                <a:cs typeface="Trebuchet MS"/>
              </a:rPr>
              <a:t>memungkinkan  </a:t>
            </a:r>
            <a:r>
              <a:rPr sz="2400" spc="-105" dirty="0">
                <a:latin typeface="Trebuchet MS"/>
                <a:cs typeface="Trebuchet MS"/>
              </a:rPr>
              <a:t>mahasiswa </a:t>
            </a:r>
            <a:r>
              <a:rPr sz="2400" spc="-95" dirty="0">
                <a:latin typeface="Trebuchet MS"/>
                <a:cs typeface="Trebuchet MS"/>
              </a:rPr>
              <a:t>dan penduduk </a:t>
            </a:r>
            <a:r>
              <a:rPr sz="2400" spc="-130" dirty="0">
                <a:latin typeface="Trebuchet MS"/>
                <a:cs typeface="Trebuchet MS"/>
              </a:rPr>
              <a:t>dapat </a:t>
            </a:r>
            <a:r>
              <a:rPr sz="2400" spc="-110" dirty="0">
                <a:latin typeface="Trebuchet MS"/>
                <a:cs typeface="Trebuchet MS"/>
              </a:rPr>
              <a:t>menghalangi  </a:t>
            </a:r>
            <a:r>
              <a:rPr sz="2400" spc="-120" dirty="0">
                <a:latin typeface="Trebuchet MS"/>
                <a:cs typeface="Trebuchet MS"/>
              </a:rPr>
              <a:t>visi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usaha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yang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diciptakan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di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masa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depan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yang  </a:t>
            </a:r>
            <a:r>
              <a:rPr sz="2400" spc="-120" dirty="0">
                <a:latin typeface="Trebuchet MS"/>
                <a:cs typeface="Trebuchet MS"/>
              </a:rPr>
              <a:t>diinginkan </a:t>
            </a:r>
            <a:r>
              <a:rPr sz="2400" spc="-105" dirty="0">
                <a:latin typeface="Trebuchet MS"/>
                <a:cs typeface="Trebuchet MS"/>
              </a:rPr>
              <a:t>sehingga membutuhkan </a:t>
            </a:r>
            <a:r>
              <a:rPr sz="2400" spc="-100" dirty="0" err="1">
                <a:latin typeface="Trebuchet MS"/>
                <a:cs typeface="Trebuchet MS"/>
              </a:rPr>
              <a:t>solusi</a:t>
            </a:r>
            <a:r>
              <a:rPr sz="2400" spc="-100" dirty="0">
                <a:latin typeface="Trebuchet MS"/>
                <a:cs typeface="Trebuchet MS"/>
              </a:rPr>
              <a:t>- </a:t>
            </a:r>
            <a:r>
              <a:rPr sz="2400" spc="-85" dirty="0" err="1">
                <a:latin typeface="Trebuchet MS"/>
                <a:cs typeface="Trebuchet MS"/>
              </a:rPr>
              <a:t>solusi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180" dirty="0" err="1">
                <a:latin typeface="Trebuchet MS"/>
                <a:cs typeface="Trebuchet MS"/>
              </a:rPr>
              <a:t>inovatif</a:t>
            </a:r>
            <a:r>
              <a:rPr sz="2400" spc="-180" dirty="0"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940703"/>
            <a:ext cx="4194274" cy="395686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4" b="99692" l="0" r="97823">
                          <a14:foregroundMark x1="93614" y1="38000" x2="93614" y2="38000"/>
                          <a14:foregroundMark x1="97968" y1="32923" x2="97968" y2="32923"/>
                          <a14:backgroundMark x1="39042" y1="94000" x2="68940" y2="94000"/>
                          <a14:backgroundMark x1="68505" y1="93538" x2="37591" y2="926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3D3C08-9297-415C-8E4D-34754BF523F4}"/>
              </a:ext>
            </a:extLst>
          </p:cNvPr>
          <p:cNvSpPr/>
          <p:nvPr/>
        </p:nvSpPr>
        <p:spPr>
          <a:xfrm>
            <a:off x="4936708" y="1440125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Tantangan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A0AD62-98DF-49B9-9D40-5310F6804A8A}"/>
              </a:ext>
            </a:extLst>
          </p:cNvPr>
          <p:cNvSpPr/>
          <p:nvPr/>
        </p:nvSpPr>
        <p:spPr>
          <a:xfrm>
            <a:off x="4936708" y="4079526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Langkah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A927965-F860-49A6-BF84-A4ADDD93278D}"/>
              </a:ext>
            </a:extLst>
          </p:cNvPr>
          <p:cNvSpPr txBox="1"/>
          <p:nvPr/>
        </p:nvSpPr>
        <p:spPr>
          <a:xfrm>
            <a:off x="4691567" y="4693763"/>
            <a:ext cx="6951345" cy="9421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73050" marR="42545" indent="-635">
              <a:lnSpc>
                <a:spcPct val="79500"/>
              </a:lnSpc>
              <a:spcBef>
                <a:spcPts val="1025"/>
              </a:spcBef>
            </a:pPr>
            <a:r>
              <a:rPr lang="en-GB" sz="2400" spc="-130" dirty="0">
                <a:latin typeface="Trebuchet MS"/>
                <a:cs typeface="Trebuchet MS"/>
              </a:rPr>
              <a:t>Langkah-</a:t>
            </a:r>
            <a:r>
              <a:rPr lang="en-GB" sz="2400" spc="-130" dirty="0" err="1">
                <a:latin typeface="Trebuchet MS"/>
                <a:cs typeface="Trebuchet MS"/>
              </a:rPr>
              <a:t>langkah</a:t>
            </a:r>
            <a:r>
              <a:rPr lang="en-GB" sz="2400" spc="-130" dirty="0">
                <a:latin typeface="Trebuchet MS"/>
                <a:cs typeface="Trebuchet MS"/>
              </a:rPr>
              <a:t> </a:t>
            </a:r>
            <a:r>
              <a:rPr lang="en-GB" sz="2400" spc="-120" dirty="0" err="1">
                <a:latin typeface="Trebuchet MS"/>
                <a:cs typeface="Trebuchet MS"/>
              </a:rPr>
              <a:t>apa</a:t>
            </a:r>
            <a:r>
              <a:rPr lang="en-GB" sz="2400" spc="-120" dirty="0">
                <a:latin typeface="Trebuchet MS"/>
                <a:cs typeface="Trebuchet MS"/>
              </a:rPr>
              <a:t> </a:t>
            </a:r>
            <a:r>
              <a:rPr lang="en-GB" sz="2400" spc="-165" dirty="0" err="1">
                <a:latin typeface="Trebuchet MS"/>
                <a:cs typeface="Trebuchet MS"/>
              </a:rPr>
              <a:t>saja</a:t>
            </a:r>
            <a:r>
              <a:rPr lang="en-GB" sz="2400" spc="-165" dirty="0">
                <a:latin typeface="Trebuchet MS"/>
                <a:cs typeface="Trebuchet MS"/>
              </a:rPr>
              <a:t> </a:t>
            </a:r>
            <a:r>
              <a:rPr lang="en-GB" sz="2400" spc="-114" dirty="0">
                <a:latin typeface="Trebuchet MS"/>
                <a:cs typeface="Trebuchet MS"/>
              </a:rPr>
              <a:t>yang </a:t>
            </a:r>
            <a:r>
              <a:rPr lang="en-GB" sz="2400" spc="-130" dirty="0" err="1">
                <a:latin typeface="Trebuchet MS"/>
                <a:cs typeface="Trebuchet MS"/>
              </a:rPr>
              <a:t>dapat</a:t>
            </a:r>
            <a:r>
              <a:rPr lang="en-GB" sz="2400" spc="-130" dirty="0">
                <a:latin typeface="Trebuchet MS"/>
                <a:cs typeface="Trebuchet MS"/>
              </a:rPr>
              <a:t>  </a:t>
            </a:r>
            <a:r>
              <a:rPr sz="2400" spc="-114" dirty="0" err="1">
                <a:latin typeface="Trebuchet MS"/>
                <a:cs typeface="Trebuchet MS"/>
              </a:rPr>
              <a:t>diungkapkan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dalam </a:t>
            </a:r>
            <a:r>
              <a:rPr sz="2400" spc="-145" dirty="0">
                <a:latin typeface="Trebuchet MS"/>
                <a:cs typeface="Trebuchet MS"/>
              </a:rPr>
              <a:t>lima </a:t>
            </a:r>
            <a:r>
              <a:rPr sz="2400" spc="-125" dirty="0">
                <a:latin typeface="Trebuchet MS"/>
                <a:cs typeface="Trebuchet MS"/>
              </a:rPr>
              <a:t>langkah </a:t>
            </a:r>
            <a:r>
              <a:rPr sz="2400" spc="-130" dirty="0">
                <a:latin typeface="Trebuchet MS"/>
                <a:cs typeface="Trebuchet MS"/>
              </a:rPr>
              <a:t>berani </a:t>
            </a:r>
            <a:r>
              <a:rPr sz="2400" spc="-114" dirty="0">
                <a:latin typeface="Trebuchet MS"/>
                <a:cs typeface="Trebuchet MS"/>
              </a:rPr>
              <a:t>yang  </a:t>
            </a:r>
            <a:r>
              <a:rPr sz="2400" spc="-130" dirty="0">
                <a:latin typeface="Trebuchet MS"/>
                <a:cs typeface="Trebuchet MS"/>
              </a:rPr>
              <a:t>dapat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diambil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untuk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mencapai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visi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usaha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yang  </a:t>
            </a:r>
            <a:r>
              <a:rPr sz="2400" spc="-160" dirty="0">
                <a:latin typeface="Trebuchet MS"/>
                <a:cs typeface="Trebuchet MS"/>
              </a:rPr>
              <a:t>diciptakan.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6424F-B8E0-465C-AD54-CE9377907B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296993-F8C0-0C44-8CC8-D11D5F532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5573" y="2667000"/>
            <a:ext cx="6850380" cy="2714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marR="5080">
              <a:lnSpc>
                <a:spcPct val="150400"/>
              </a:lnSpc>
              <a:spcBef>
                <a:spcPts val="944"/>
              </a:spcBef>
              <a:tabLst>
                <a:tab pos="3362960" algn="l"/>
              </a:tabLst>
            </a:pPr>
            <a:r>
              <a:rPr sz="2400" spc="-70" dirty="0" err="1">
                <a:latin typeface="Trebuchet MS"/>
                <a:cs typeface="Trebuchet MS"/>
              </a:rPr>
              <a:t>Merancang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nilai-nilai </a:t>
            </a:r>
            <a:r>
              <a:rPr sz="2400" spc="-95" dirty="0">
                <a:latin typeface="Trebuchet MS"/>
                <a:cs typeface="Trebuchet MS"/>
              </a:rPr>
              <a:t>dan</a:t>
            </a:r>
            <a:r>
              <a:rPr sz="2400" spc="-64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budaya </a:t>
            </a:r>
            <a:r>
              <a:rPr sz="2400" spc="-114" dirty="0">
                <a:latin typeface="Trebuchet MS"/>
                <a:cs typeface="Trebuchet MS"/>
              </a:rPr>
              <a:t>penting </a:t>
            </a:r>
            <a:r>
              <a:rPr sz="2400" spc="-120" dirty="0">
                <a:latin typeface="Trebuchet MS"/>
                <a:cs typeface="Trebuchet MS"/>
              </a:rPr>
              <a:t>apa  </a:t>
            </a:r>
            <a:r>
              <a:rPr sz="2400" spc="-114" dirty="0">
                <a:latin typeface="Trebuchet MS"/>
                <a:cs typeface="Trebuchet MS"/>
              </a:rPr>
              <a:t>yang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135" dirty="0" err="1">
                <a:latin typeface="Trebuchet MS"/>
                <a:cs typeface="Trebuchet MS"/>
              </a:rPr>
              <a:t>disepakati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agar</a:t>
            </a:r>
            <a:r>
              <a:rPr lang="en-US" sz="2400" spc="-135" dirty="0">
                <a:latin typeface="Trebuchet MS"/>
                <a:cs typeface="Trebuchet MS"/>
              </a:rPr>
              <a:t> </a:t>
            </a:r>
            <a:r>
              <a:rPr sz="2400" spc="-114" dirty="0" err="1">
                <a:latin typeface="Trebuchet MS"/>
                <a:cs typeface="Trebuchet MS"/>
              </a:rPr>
              <a:t>membentuk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landasan  </a:t>
            </a:r>
            <a:r>
              <a:rPr sz="2400" spc="-120" dirty="0">
                <a:latin typeface="Trebuchet MS"/>
                <a:cs typeface="Trebuchet MS"/>
              </a:rPr>
              <a:t>bagi visi </a:t>
            </a:r>
            <a:r>
              <a:rPr sz="2400" spc="-95" dirty="0">
                <a:latin typeface="Trebuchet MS"/>
                <a:cs typeface="Trebuchet MS"/>
              </a:rPr>
              <a:t>dan </a:t>
            </a:r>
            <a:r>
              <a:rPr sz="2400" spc="-125" dirty="0">
                <a:latin typeface="Trebuchet MS"/>
                <a:cs typeface="Trebuchet MS"/>
              </a:rPr>
              <a:t>langkah </a:t>
            </a:r>
            <a:r>
              <a:rPr sz="2400" spc="-110" dirty="0">
                <a:latin typeface="Trebuchet MS"/>
                <a:cs typeface="Trebuchet MS"/>
              </a:rPr>
              <a:t>pengembangan </a:t>
            </a:r>
            <a:r>
              <a:rPr sz="2400" spc="-85" dirty="0">
                <a:latin typeface="Trebuchet MS"/>
                <a:cs typeface="Trebuchet MS"/>
              </a:rPr>
              <a:t>usaha  </a:t>
            </a:r>
            <a:r>
              <a:rPr sz="2400" spc="-114" dirty="0">
                <a:latin typeface="Trebuchet MS"/>
                <a:cs typeface="Trebuchet MS"/>
              </a:rPr>
              <a:t>yang </a:t>
            </a:r>
            <a:r>
              <a:rPr sz="2400" spc="-165" dirty="0">
                <a:latin typeface="Trebuchet MS"/>
                <a:cs typeface="Trebuchet MS"/>
              </a:rPr>
              <a:t>diciptakan, </a:t>
            </a:r>
            <a:r>
              <a:rPr sz="2400" spc="-145" dirty="0">
                <a:latin typeface="Trebuchet MS"/>
                <a:cs typeface="Trebuchet MS"/>
              </a:rPr>
              <a:t>selanjutnya </a:t>
            </a:r>
            <a:r>
              <a:rPr sz="2400" spc="-125" dirty="0">
                <a:latin typeface="Trebuchet MS"/>
                <a:cs typeface="Trebuchet MS"/>
              </a:rPr>
              <a:t>bagaimana </a:t>
            </a:r>
            <a:r>
              <a:rPr sz="2400" spc="-165" dirty="0" err="1">
                <a:latin typeface="Trebuchet MS"/>
                <a:cs typeface="Trebuchet MS"/>
              </a:rPr>
              <a:t>cara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-105" dirty="0" err="1">
                <a:latin typeface="Trebuchet MS"/>
                <a:cs typeface="Trebuchet MS"/>
              </a:rPr>
              <a:t>untuk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menyelaraskan </a:t>
            </a:r>
            <a:r>
              <a:rPr sz="2400" spc="-145" dirty="0">
                <a:latin typeface="Trebuchet MS"/>
                <a:cs typeface="Trebuchet MS"/>
              </a:rPr>
              <a:t>nilai-nilai</a:t>
            </a:r>
            <a:r>
              <a:rPr sz="2400" spc="-409" dirty="0">
                <a:latin typeface="Trebuchet MS"/>
                <a:cs typeface="Trebuchet MS"/>
              </a:rPr>
              <a:t> </a:t>
            </a:r>
            <a:r>
              <a:rPr sz="2400" spc="-150" dirty="0">
                <a:latin typeface="Trebuchet MS"/>
                <a:cs typeface="Trebuchet MS"/>
              </a:rPr>
              <a:t>tersebut.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04F3552-85EA-4E19-A4A6-2E59C5F9D5BE}"/>
              </a:ext>
            </a:extLst>
          </p:cNvPr>
          <p:cNvSpPr/>
          <p:nvPr/>
        </p:nvSpPr>
        <p:spPr>
          <a:xfrm>
            <a:off x="0" y="2940703"/>
            <a:ext cx="4194274" cy="395686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54" b="99692" l="0" r="97823">
                          <a14:foregroundMark x1="93614" y1="38000" x2="93614" y2="38000"/>
                          <a14:foregroundMark x1="97968" y1="32923" x2="97968" y2="32923"/>
                          <a14:backgroundMark x1="39042" y1="94000" x2="68940" y2="94000"/>
                          <a14:backgroundMark x1="68505" y1="93538" x2="37591" y2="926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F9B436F-284A-4459-9C2E-F28FAF0410D6}"/>
              </a:ext>
            </a:extLst>
          </p:cNvPr>
          <p:cNvSpPr/>
          <p:nvPr/>
        </p:nvSpPr>
        <p:spPr>
          <a:xfrm>
            <a:off x="4936708" y="1981200"/>
            <a:ext cx="6504603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Nilai-Nilai Utama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23872-3DB1-4E04-90A8-6E368B056D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3168A-22DB-AA4D-83B6-69EF0C530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25" y="2322143"/>
            <a:ext cx="4480560" cy="228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100"/>
              </a:spcBef>
            </a:pPr>
            <a:r>
              <a:rPr sz="6600" b="1" spc="-535" dirty="0">
                <a:solidFill>
                  <a:srgbClr val="002060"/>
                </a:solidFill>
                <a:latin typeface="Trebuchet MS"/>
                <a:cs typeface="Trebuchet MS"/>
              </a:rPr>
              <a:t>P</a:t>
            </a:r>
            <a:r>
              <a:rPr sz="6600" b="1" spc="-409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6600" b="1" spc="-620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6600" b="1" spc="-260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6600" b="1" spc="-360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6600" b="1" spc="-660" dirty="0">
                <a:solidFill>
                  <a:srgbClr val="002060"/>
                </a:solidFill>
                <a:latin typeface="Trebuchet MS"/>
                <a:cs typeface="Trebuchet MS"/>
              </a:rPr>
              <a:t>c</a:t>
            </a:r>
            <a:r>
              <a:rPr sz="6600" b="1" spc="-260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6600" b="1" spc="-360" dirty="0">
                <a:solidFill>
                  <a:srgbClr val="002060"/>
                </a:solidFill>
                <a:latin typeface="Trebuchet MS"/>
                <a:cs typeface="Trebuchet MS"/>
              </a:rPr>
              <a:t>n</a:t>
            </a:r>
            <a:r>
              <a:rPr sz="6600" b="1" spc="-305" dirty="0">
                <a:solidFill>
                  <a:srgbClr val="002060"/>
                </a:solidFill>
                <a:latin typeface="Trebuchet MS"/>
                <a:cs typeface="Trebuchet MS"/>
              </a:rPr>
              <a:t>g</a:t>
            </a:r>
            <a:r>
              <a:rPr sz="6600" b="1" spc="-260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6600" b="1" spc="-240" dirty="0">
                <a:solidFill>
                  <a:srgbClr val="002060"/>
                </a:solidFill>
                <a:latin typeface="Trebuchet MS"/>
                <a:cs typeface="Trebuchet MS"/>
              </a:rPr>
              <a:t>n  </a:t>
            </a:r>
            <a:r>
              <a:rPr sz="6600" b="1" spc="-90" dirty="0">
                <a:solidFill>
                  <a:srgbClr val="002060"/>
                </a:solidFill>
                <a:latin typeface="Trebuchet MS"/>
                <a:cs typeface="Trebuchet MS"/>
              </a:rPr>
              <a:t>Model</a:t>
            </a:r>
            <a:r>
              <a:rPr sz="6600" b="1" spc="-57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6600" b="1" spc="-285" dirty="0">
                <a:solidFill>
                  <a:srgbClr val="002060"/>
                </a:solidFill>
                <a:latin typeface="Trebuchet MS"/>
                <a:cs typeface="Trebuchet MS"/>
              </a:rPr>
              <a:t>Bisnis</a:t>
            </a:r>
            <a:endParaRPr sz="6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81800" y="1600200"/>
            <a:ext cx="3848735" cy="3945254"/>
            <a:chOff x="6893166" y="1912518"/>
            <a:chExt cx="3848735" cy="3945254"/>
          </a:xfrm>
        </p:grpSpPr>
        <p:sp>
          <p:nvSpPr>
            <p:cNvPr id="4" name="object 4"/>
            <p:cNvSpPr/>
            <p:nvPr/>
          </p:nvSpPr>
          <p:spPr>
            <a:xfrm>
              <a:off x="7088009" y="2101248"/>
              <a:ext cx="3653308" cy="3756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3166" y="1912518"/>
              <a:ext cx="1539875" cy="741680"/>
            </a:xfrm>
            <a:custGeom>
              <a:avLst/>
              <a:gdLst/>
              <a:ahLst/>
              <a:cxnLst/>
              <a:rect l="l" t="t" r="r" b="b"/>
              <a:pathLst>
                <a:path w="1539875" h="741680">
                  <a:moveTo>
                    <a:pt x="1539405" y="0"/>
                  </a:moveTo>
                  <a:lnTo>
                    <a:pt x="0" y="0"/>
                  </a:lnTo>
                  <a:lnTo>
                    <a:pt x="0" y="741603"/>
                  </a:lnTo>
                  <a:lnTo>
                    <a:pt x="1539405" y="741603"/>
                  </a:lnTo>
                  <a:lnTo>
                    <a:pt x="1539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CDE9A-EEEB-48B2-86A2-38E1B27822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F4470-10B1-6A45-BE0D-E53F4346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B924875-ED73-4961-958D-205B2EF65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6390431" cy="4896644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F32312F-C8E1-4519-AB84-898599B00A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BDB6D-8E58-684D-AC8E-B07908D4C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644396"/>
            <a:ext cx="10498455" cy="389427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marR="5080" indent="-228600">
              <a:lnSpc>
                <a:spcPct val="902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35" dirty="0">
                <a:solidFill>
                  <a:srgbClr val="002F6C"/>
                </a:solidFill>
                <a:latin typeface="Arial"/>
                <a:cs typeface="Arial"/>
              </a:rPr>
              <a:t>Kanvas </a:t>
            </a:r>
            <a:r>
              <a:rPr sz="3200" b="1" spc="155" dirty="0">
                <a:solidFill>
                  <a:srgbClr val="002F6C"/>
                </a:solidFill>
                <a:latin typeface="Arial"/>
                <a:cs typeface="Arial"/>
              </a:rPr>
              <a:t>Model </a:t>
            </a:r>
            <a:r>
              <a:rPr sz="3200" b="1" spc="-100" dirty="0">
                <a:solidFill>
                  <a:srgbClr val="002F6C"/>
                </a:solidFill>
                <a:latin typeface="Arial"/>
                <a:cs typeface="Arial"/>
              </a:rPr>
              <a:t>Bisnis </a:t>
            </a:r>
            <a:r>
              <a:rPr sz="3200" b="1" spc="40" dirty="0">
                <a:solidFill>
                  <a:srgbClr val="002F6C"/>
                </a:solidFill>
                <a:latin typeface="Arial"/>
                <a:cs typeface="Arial"/>
              </a:rPr>
              <a:t>ini </a:t>
            </a:r>
            <a:r>
              <a:rPr sz="3200" b="1" spc="70" dirty="0">
                <a:solidFill>
                  <a:srgbClr val="002F6C"/>
                </a:solidFill>
                <a:latin typeface="Arial"/>
                <a:cs typeface="Arial"/>
              </a:rPr>
              <a:t>perlu</a:t>
            </a:r>
            <a:r>
              <a:rPr sz="3200" b="1" spc="-65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25" dirty="0">
                <a:solidFill>
                  <a:srgbClr val="002F6C"/>
                </a:solidFill>
                <a:latin typeface="Arial"/>
                <a:cs typeface="Arial"/>
              </a:rPr>
              <a:t>dirancang </a:t>
            </a:r>
            <a:r>
              <a:rPr sz="3200" b="1" spc="50" dirty="0">
                <a:solidFill>
                  <a:srgbClr val="002F6C"/>
                </a:solidFill>
                <a:latin typeface="Arial"/>
                <a:cs typeface="Arial"/>
              </a:rPr>
              <a:t>sedemikian  </a:t>
            </a:r>
            <a:r>
              <a:rPr sz="3200" b="1" spc="45" dirty="0">
                <a:solidFill>
                  <a:srgbClr val="002F6C"/>
                </a:solidFill>
                <a:latin typeface="Arial"/>
                <a:cs typeface="Arial"/>
              </a:rPr>
              <a:t>rupa </a:t>
            </a:r>
            <a:r>
              <a:rPr sz="3200" b="1" spc="90" dirty="0">
                <a:solidFill>
                  <a:srgbClr val="002F6C"/>
                </a:solidFill>
                <a:latin typeface="Arial"/>
                <a:cs typeface="Arial"/>
              </a:rPr>
              <a:t>tidak </a:t>
            </a:r>
            <a:r>
              <a:rPr sz="3200" b="1" spc="25" dirty="0">
                <a:solidFill>
                  <a:srgbClr val="002F6C"/>
                </a:solidFill>
                <a:latin typeface="Arial"/>
                <a:cs typeface="Arial"/>
              </a:rPr>
              <a:t>hanya </a:t>
            </a:r>
            <a:r>
              <a:rPr sz="3200" b="1" spc="15" dirty="0">
                <a:solidFill>
                  <a:srgbClr val="002F6C"/>
                </a:solidFill>
                <a:latin typeface="Arial"/>
                <a:cs typeface="Arial"/>
              </a:rPr>
              <a:t>diisi, </a:t>
            </a:r>
            <a:r>
              <a:rPr sz="3200" b="1" spc="35" dirty="0">
                <a:solidFill>
                  <a:srgbClr val="002F6C"/>
                </a:solidFill>
                <a:latin typeface="Arial"/>
                <a:cs typeface="Arial"/>
              </a:rPr>
              <a:t>namun </a:t>
            </a:r>
            <a:r>
              <a:rPr sz="3200" b="1" spc="70" dirty="0">
                <a:solidFill>
                  <a:srgbClr val="002F6C"/>
                </a:solidFill>
                <a:latin typeface="Arial"/>
                <a:cs typeface="Arial"/>
              </a:rPr>
              <a:t>dipikirkan </a:t>
            </a:r>
            <a:r>
              <a:rPr sz="3200" b="1" spc="-50" dirty="0">
                <a:solidFill>
                  <a:srgbClr val="002F6C"/>
                </a:solidFill>
                <a:latin typeface="Arial"/>
                <a:cs typeface="Arial"/>
              </a:rPr>
              <a:t>secara  </a:t>
            </a:r>
            <a:r>
              <a:rPr sz="3200" b="1" spc="80" dirty="0">
                <a:solidFill>
                  <a:srgbClr val="002F6C"/>
                </a:solidFill>
                <a:latin typeface="Arial"/>
                <a:cs typeface="Arial"/>
              </a:rPr>
              <a:t>mendalam </a:t>
            </a:r>
            <a:r>
              <a:rPr sz="3200" b="1" spc="60" dirty="0">
                <a:solidFill>
                  <a:srgbClr val="002F6C"/>
                </a:solidFill>
                <a:latin typeface="Arial"/>
                <a:cs typeface="Arial"/>
              </a:rPr>
              <a:t>dan </a:t>
            </a:r>
            <a:r>
              <a:rPr sz="3200" b="1" spc="-45" dirty="0">
                <a:solidFill>
                  <a:srgbClr val="002F6C"/>
                </a:solidFill>
                <a:latin typeface="Arial"/>
                <a:cs typeface="Arial"/>
              </a:rPr>
              <a:t>harus </a:t>
            </a:r>
            <a:r>
              <a:rPr sz="3200" b="1" spc="70" dirty="0">
                <a:solidFill>
                  <a:srgbClr val="002F6C"/>
                </a:solidFill>
                <a:latin typeface="Arial"/>
                <a:cs typeface="Arial"/>
              </a:rPr>
              <a:t>dikait-kaitkan </a:t>
            </a:r>
            <a:r>
              <a:rPr sz="3200" b="1" spc="75" dirty="0">
                <a:solidFill>
                  <a:srgbClr val="002F6C"/>
                </a:solidFill>
                <a:latin typeface="Arial"/>
                <a:cs typeface="Arial"/>
              </a:rPr>
              <a:t>dengan </a:t>
            </a:r>
            <a:r>
              <a:rPr sz="3200" b="1" spc="55" dirty="0">
                <a:solidFill>
                  <a:srgbClr val="002F6C"/>
                </a:solidFill>
                <a:latin typeface="Arial"/>
                <a:cs typeface="Arial"/>
              </a:rPr>
              <a:t>blok-  </a:t>
            </a:r>
            <a:r>
              <a:rPr sz="3200" b="1" spc="100" dirty="0">
                <a:solidFill>
                  <a:srgbClr val="002F6C"/>
                </a:solidFill>
                <a:latin typeface="Arial"/>
                <a:cs typeface="Arial"/>
              </a:rPr>
              <a:t>blok</a:t>
            </a:r>
            <a:r>
              <a:rPr sz="3200" b="1" spc="-10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002F6C"/>
                </a:solidFill>
                <a:latin typeface="Arial"/>
                <a:cs typeface="Arial"/>
              </a:rPr>
              <a:t>lainnya.</a:t>
            </a:r>
            <a:endParaRPr sz="3200" dirty="0">
              <a:solidFill>
                <a:srgbClr val="002F6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750" dirty="0">
              <a:solidFill>
                <a:srgbClr val="002F6C"/>
              </a:solidFill>
              <a:latin typeface="Arial"/>
              <a:cs typeface="Arial"/>
            </a:endParaRPr>
          </a:p>
          <a:p>
            <a:pPr marL="240029" marR="661670" indent="-227965">
              <a:lnSpc>
                <a:spcPct val="89700"/>
              </a:lnSpc>
              <a:buFont typeface="Arial"/>
              <a:buChar char="•"/>
              <a:tabLst>
                <a:tab pos="241300" algn="l"/>
              </a:tabLst>
            </a:pPr>
            <a:r>
              <a:rPr sz="3200" b="1" spc="35" dirty="0">
                <a:solidFill>
                  <a:srgbClr val="002F6C"/>
                </a:solidFill>
                <a:latin typeface="Arial"/>
                <a:cs typeface="Arial"/>
              </a:rPr>
              <a:t>Blok-blok </a:t>
            </a:r>
            <a:r>
              <a:rPr sz="3200" b="1" spc="75" dirty="0">
                <a:solidFill>
                  <a:srgbClr val="002F6C"/>
                </a:solidFill>
                <a:latin typeface="Arial"/>
                <a:cs typeface="Arial"/>
              </a:rPr>
              <a:t>dalam </a:t>
            </a:r>
            <a:r>
              <a:rPr sz="3200" b="1" spc="-35" dirty="0">
                <a:solidFill>
                  <a:srgbClr val="002F6C"/>
                </a:solidFill>
                <a:latin typeface="Arial"/>
                <a:cs typeface="Arial"/>
              </a:rPr>
              <a:t>Kanvas </a:t>
            </a:r>
            <a:r>
              <a:rPr sz="3200" b="1" spc="155" dirty="0">
                <a:solidFill>
                  <a:srgbClr val="002F6C"/>
                </a:solidFill>
                <a:latin typeface="Arial"/>
                <a:cs typeface="Arial"/>
              </a:rPr>
              <a:t>Model </a:t>
            </a:r>
            <a:r>
              <a:rPr sz="3200" b="1" spc="-100" dirty="0">
                <a:solidFill>
                  <a:srgbClr val="002F6C"/>
                </a:solidFill>
                <a:latin typeface="Arial"/>
                <a:cs typeface="Arial"/>
              </a:rPr>
              <a:t>Bisnis </a:t>
            </a:r>
            <a:r>
              <a:rPr sz="3200" b="1" spc="40" dirty="0">
                <a:solidFill>
                  <a:srgbClr val="002F6C"/>
                </a:solidFill>
                <a:latin typeface="Arial"/>
                <a:cs typeface="Arial"/>
              </a:rPr>
              <a:t>ini </a:t>
            </a:r>
            <a:r>
              <a:rPr sz="3200" b="1" spc="-45" dirty="0">
                <a:solidFill>
                  <a:srgbClr val="002F6C"/>
                </a:solidFill>
                <a:latin typeface="Arial"/>
                <a:cs typeface="Arial"/>
              </a:rPr>
              <a:t>harus  </a:t>
            </a:r>
            <a:r>
              <a:rPr sz="3200" b="1" spc="85" dirty="0">
                <a:solidFill>
                  <a:srgbClr val="002F6C"/>
                </a:solidFill>
                <a:latin typeface="Arial"/>
                <a:cs typeface="Arial"/>
              </a:rPr>
              <a:t>memiliki </a:t>
            </a:r>
            <a:r>
              <a:rPr sz="3200" b="1" spc="75" dirty="0">
                <a:solidFill>
                  <a:srgbClr val="002F6C"/>
                </a:solidFill>
                <a:latin typeface="Arial"/>
                <a:cs typeface="Arial"/>
              </a:rPr>
              <a:t>keterkaitan </a:t>
            </a:r>
            <a:r>
              <a:rPr sz="3200" b="1" spc="-30" dirty="0">
                <a:solidFill>
                  <a:srgbClr val="002F6C"/>
                </a:solidFill>
                <a:latin typeface="Arial"/>
                <a:cs typeface="Arial"/>
              </a:rPr>
              <a:t>satu </a:t>
            </a:r>
            <a:r>
              <a:rPr sz="3200" b="1" spc="-25" dirty="0">
                <a:solidFill>
                  <a:srgbClr val="002F6C"/>
                </a:solidFill>
                <a:latin typeface="Arial"/>
                <a:cs typeface="Arial"/>
              </a:rPr>
              <a:t>sama </a:t>
            </a:r>
            <a:r>
              <a:rPr sz="3200" b="1" spc="30" dirty="0">
                <a:solidFill>
                  <a:srgbClr val="002F6C"/>
                </a:solidFill>
                <a:latin typeface="Arial"/>
                <a:cs typeface="Arial"/>
              </a:rPr>
              <a:t>lainnya</a:t>
            </a:r>
            <a:r>
              <a:rPr sz="3200" b="1" spc="-55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002F6C"/>
                </a:solidFill>
                <a:latin typeface="Arial"/>
                <a:cs typeface="Arial"/>
              </a:rPr>
              <a:t>sehingga  </a:t>
            </a:r>
            <a:r>
              <a:rPr sz="3200" b="1" spc="85" dirty="0">
                <a:solidFill>
                  <a:srgbClr val="002F6C"/>
                </a:solidFill>
                <a:latin typeface="Arial"/>
                <a:cs typeface="Arial"/>
              </a:rPr>
              <a:t>terdapat </a:t>
            </a:r>
            <a:r>
              <a:rPr sz="3200" b="1" spc="45" dirty="0">
                <a:solidFill>
                  <a:srgbClr val="002F6C"/>
                </a:solidFill>
                <a:latin typeface="Arial"/>
                <a:cs typeface="Arial"/>
              </a:rPr>
              <a:t>hubungan </a:t>
            </a:r>
            <a:r>
              <a:rPr sz="3200" b="1" spc="90" dirty="0">
                <a:solidFill>
                  <a:srgbClr val="002F6C"/>
                </a:solidFill>
                <a:latin typeface="Arial"/>
                <a:cs typeface="Arial"/>
              </a:rPr>
              <a:t>timbal </a:t>
            </a:r>
            <a:r>
              <a:rPr sz="3200" b="1" spc="85" dirty="0">
                <a:solidFill>
                  <a:srgbClr val="002F6C"/>
                </a:solidFill>
                <a:latin typeface="Arial"/>
                <a:cs typeface="Arial"/>
              </a:rPr>
              <a:t>balik</a:t>
            </a:r>
            <a:r>
              <a:rPr sz="3200" b="1" spc="-61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45" dirty="0">
                <a:solidFill>
                  <a:srgbClr val="002F6C"/>
                </a:solidFill>
                <a:latin typeface="Arial"/>
                <a:cs typeface="Arial"/>
              </a:rPr>
              <a:t>diantaranya.</a:t>
            </a:r>
            <a:endParaRPr sz="3200" dirty="0">
              <a:solidFill>
                <a:srgbClr val="002F6C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A6E62-B2F1-48A8-8E12-B2996F4917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203A8-C4E6-684C-9299-C472FE22F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5943" y="2133600"/>
            <a:ext cx="11800114" cy="3506232"/>
            <a:chOff x="0" y="2413840"/>
            <a:chExt cx="12192000" cy="3622675"/>
          </a:xfrm>
        </p:grpSpPr>
        <p:sp>
          <p:nvSpPr>
            <p:cNvPr id="4" name="object 4"/>
            <p:cNvSpPr/>
            <p:nvPr/>
          </p:nvSpPr>
          <p:spPr>
            <a:xfrm>
              <a:off x="6005207" y="2419928"/>
              <a:ext cx="6186792" cy="36164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413840"/>
              <a:ext cx="6345109" cy="3622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DB548B-FCC1-4FC2-9A2A-CF2396AAF430}"/>
              </a:ext>
            </a:extLst>
          </p:cNvPr>
          <p:cNvSpPr/>
          <p:nvPr/>
        </p:nvSpPr>
        <p:spPr>
          <a:xfrm>
            <a:off x="2495550" y="1375438"/>
            <a:ext cx="7200900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Konvensional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Sosial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B0349-060A-41F8-B847-A5C16B594D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C8B7E-D6EB-A74F-9021-D1CFD82DD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127" y="1769364"/>
            <a:ext cx="10206355" cy="390619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220345" indent="-228600">
              <a:lnSpc>
                <a:spcPts val="3500"/>
              </a:lnSpc>
              <a:spcBef>
                <a:spcPts val="500"/>
              </a:spcBef>
              <a:buFont typeface="Arial"/>
              <a:buChar char="•"/>
              <a:tabLst>
                <a:tab pos="241935" algn="l"/>
              </a:tabLst>
            </a:pPr>
            <a:r>
              <a:rPr sz="3200" b="1" spc="65" dirty="0">
                <a:solidFill>
                  <a:srgbClr val="002F6C"/>
                </a:solidFill>
                <a:latin typeface="Arial"/>
                <a:cs typeface="Arial"/>
              </a:rPr>
              <a:t>Hubungan</a:t>
            </a:r>
            <a:r>
              <a:rPr sz="3200" b="1" spc="-11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90" dirty="0">
                <a:solidFill>
                  <a:srgbClr val="002F6C"/>
                </a:solidFill>
                <a:latin typeface="Arial"/>
                <a:cs typeface="Arial"/>
              </a:rPr>
              <a:t>timbal</a:t>
            </a:r>
            <a:r>
              <a:rPr sz="3200" b="1" spc="-10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85" dirty="0">
                <a:solidFill>
                  <a:srgbClr val="002F6C"/>
                </a:solidFill>
                <a:latin typeface="Arial"/>
                <a:cs typeface="Arial"/>
              </a:rPr>
              <a:t>balik</a:t>
            </a:r>
            <a:r>
              <a:rPr sz="3200" b="1" spc="-10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002F6C"/>
                </a:solidFill>
                <a:latin typeface="Arial"/>
                <a:cs typeface="Arial"/>
              </a:rPr>
              <a:t>inilah</a:t>
            </a:r>
            <a:r>
              <a:rPr sz="3200" b="1" spc="-10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55" dirty="0">
                <a:solidFill>
                  <a:srgbClr val="002F6C"/>
                </a:solidFill>
                <a:latin typeface="Arial"/>
                <a:cs typeface="Arial"/>
              </a:rPr>
              <a:t>yang</a:t>
            </a:r>
            <a:r>
              <a:rPr sz="3200" b="1" spc="-11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85" dirty="0">
                <a:solidFill>
                  <a:srgbClr val="002F6C"/>
                </a:solidFill>
                <a:latin typeface="Arial"/>
                <a:cs typeface="Arial"/>
              </a:rPr>
              <a:t>menyebabkan  </a:t>
            </a:r>
            <a:r>
              <a:rPr sz="3200" b="1" spc="-20" dirty="0">
                <a:solidFill>
                  <a:srgbClr val="002F6C"/>
                </a:solidFill>
                <a:latin typeface="Arial"/>
                <a:cs typeface="Arial"/>
              </a:rPr>
              <a:t>sistem bisnisnya </a:t>
            </a:r>
            <a:r>
              <a:rPr sz="3200" b="1" spc="70" dirty="0">
                <a:solidFill>
                  <a:srgbClr val="002F6C"/>
                </a:solidFill>
                <a:latin typeface="Arial"/>
                <a:cs typeface="Arial"/>
              </a:rPr>
              <a:t>kemudian </a:t>
            </a:r>
            <a:r>
              <a:rPr sz="3200" b="1" spc="90" dirty="0">
                <a:solidFill>
                  <a:srgbClr val="002F6C"/>
                </a:solidFill>
                <a:latin typeface="Arial"/>
                <a:cs typeface="Arial"/>
              </a:rPr>
              <a:t>dapat</a:t>
            </a:r>
            <a:r>
              <a:rPr sz="3200" b="1" spc="-40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55" dirty="0">
                <a:solidFill>
                  <a:srgbClr val="002F6C"/>
                </a:solidFill>
                <a:latin typeface="Arial"/>
                <a:cs typeface="Arial"/>
              </a:rPr>
              <a:t>dijalankan.</a:t>
            </a:r>
            <a:endParaRPr sz="3200" dirty="0">
              <a:solidFill>
                <a:srgbClr val="002F6C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650" dirty="0">
              <a:solidFill>
                <a:srgbClr val="002F6C"/>
              </a:solidFill>
              <a:latin typeface="Arial"/>
              <a:cs typeface="Arial"/>
            </a:endParaRPr>
          </a:p>
          <a:p>
            <a:pPr marL="240665" marR="5080" indent="-228600">
              <a:lnSpc>
                <a:spcPct val="89900"/>
              </a:lnSpc>
              <a:buFont typeface="Arial"/>
              <a:buChar char="•"/>
              <a:tabLst>
                <a:tab pos="241300" algn="l"/>
              </a:tabLst>
            </a:pPr>
            <a:r>
              <a:rPr sz="3200" b="1" spc="75" dirty="0">
                <a:solidFill>
                  <a:srgbClr val="002F6C"/>
                </a:solidFill>
                <a:latin typeface="Arial"/>
                <a:cs typeface="Arial"/>
              </a:rPr>
              <a:t>Dalam </a:t>
            </a:r>
            <a:r>
              <a:rPr sz="3200" b="1" spc="10" dirty="0">
                <a:solidFill>
                  <a:srgbClr val="002F6C"/>
                </a:solidFill>
                <a:latin typeface="Arial"/>
                <a:cs typeface="Arial"/>
              </a:rPr>
              <a:t>istilah </a:t>
            </a:r>
            <a:r>
              <a:rPr sz="3200" b="1" spc="30" dirty="0">
                <a:solidFill>
                  <a:srgbClr val="002F6C"/>
                </a:solidFill>
                <a:latin typeface="Arial"/>
                <a:cs typeface="Arial"/>
              </a:rPr>
              <a:t>sederhana, </a:t>
            </a:r>
            <a:r>
              <a:rPr sz="3200" b="1" spc="-10" dirty="0">
                <a:solidFill>
                  <a:srgbClr val="002F6C"/>
                </a:solidFill>
                <a:latin typeface="Arial"/>
                <a:cs typeface="Arial"/>
              </a:rPr>
              <a:t>kanvas </a:t>
            </a:r>
            <a:r>
              <a:rPr sz="3200" b="1" spc="55" dirty="0">
                <a:solidFill>
                  <a:srgbClr val="002F6C"/>
                </a:solidFill>
                <a:latin typeface="Arial"/>
                <a:cs typeface="Arial"/>
              </a:rPr>
              <a:t>yang </a:t>
            </a:r>
            <a:r>
              <a:rPr sz="3200" b="1" spc="90" dirty="0">
                <a:solidFill>
                  <a:srgbClr val="002F6C"/>
                </a:solidFill>
                <a:latin typeface="Arial"/>
                <a:cs typeface="Arial"/>
              </a:rPr>
              <a:t>baik </a:t>
            </a:r>
            <a:r>
              <a:rPr sz="3200" b="1" spc="60" dirty="0">
                <a:solidFill>
                  <a:srgbClr val="002F6C"/>
                </a:solidFill>
                <a:latin typeface="Arial"/>
                <a:cs typeface="Arial"/>
              </a:rPr>
              <a:t>dan  </a:t>
            </a:r>
            <a:r>
              <a:rPr sz="3200" b="1" spc="20" dirty="0">
                <a:solidFill>
                  <a:srgbClr val="002F6C"/>
                </a:solidFill>
                <a:latin typeface="Arial"/>
                <a:cs typeface="Arial"/>
              </a:rPr>
              <a:t>konklusif </a:t>
            </a:r>
            <a:r>
              <a:rPr sz="3200" b="1" spc="45" dirty="0">
                <a:solidFill>
                  <a:srgbClr val="002F6C"/>
                </a:solidFill>
                <a:latin typeface="Arial"/>
                <a:cs typeface="Arial"/>
              </a:rPr>
              <a:t>akan </a:t>
            </a:r>
            <a:r>
              <a:rPr sz="3200" b="1" spc="95" dirty="0">
                <a:solidFill>
                  <a:srgbClr val="002F6C"/>
                </a:solidFill>
                <a:latin typeface="Arial"/>
                <a:cs typeface="Arial"/>
              </a:rPr>
              <a:t>membatu </a:t>
            </a:r>
            <a:r>
              <a:rPr sz="3200" b="1" spc="50" dirty="0">
                <a:solidFill>
                  <a:srgbClr val="002F6C"/>
                </a:solidFill>
                <a:latin typeface="Arial"/>
                <a:cs typeface="Arial"/>
              </a:rPr>
              <a:t>untuk </a:t>
            </a:r>
            <a:r>
              <a:rPr sz="3200" b="1" spc="85" dirty="0">
                <a:solidFill>
                  <a:srgbClr val="002F6C"/>
                </a:solidFill>
                <a:latin typeface="Arial"/>
                <a:cs typeface="Arial"/>
              </a:rPr>
              <a:t>meletakkan </a:t>
            </a:r>
            <a:r>
              <a:rPr sz="3200" b="1" spc="-15" dirty="0">
                <a:solidFill>
                  <a:srgbClr val="002F6C"/>
                </a:solidFill>
                <a:latin typeface="Arial"/>
                <a:cs typeface="Arial"/>
              </a:rPr>
              <a:t>dasar-  </a:t>
            </a:r>
            <a:r>
              <a:rPr sz="3200" b="1" spc="-10" dirty="0">
                <a:solidFill>
                  <a:srgbClr val="002F6C"/>
                </a:solidFill>
                <a:latin typeface="Arial"/>
                <a:cs typeface="Arial"/>
              </a:rPr>
              <a:t>dasar </a:t>
            </a:r>
            <a:r>
              <a:rPr sz="3200" b="1" spc="50" dirty="0">
                <a:solidFill>
                  <a:srgbClr val="002F6C"/>
                </a:solidFill>
                <a:latin typeface="Arial"/>
                <a:cs typeface="Arial"/>
              </a:rPr>
              <a:t>untuk </a:t>
            </a:r>
            <a:r>
              <a:rPr sz="3200" b="1" spc="80" dirty="0">
                <a:solidFill>
                  <a:srgbClr val="002F6C"/>
                </a:solidFill>
                <a:latin typeface="Arial"/>
                <a:cs typeface="Arial"/>
              </a:rPr>
              <a:t>mengembanhkan </a:t>
            </a:r>
            <a:r>
              <a:rPr sz="3200" b="1" spc="-45" dirty="0">
                <a:solidFill>
                  <a:srgbClr val="002F6C"/>
                </a:solidFill>
                <a:latin typeface="Arial"/>
                <a:cs typeface="Arial"/>
              </a:rPr>
              <a:t>bisnis </a:t>
            </a:r>
            <a:r>
              <a:rPr sz="3200" b="1" spc="60" dirty="0">
                <a:solidFill>
                  <a:srgbClr val="002F6C"/>
                </a:solidFill>
                <a:latin typeface="Arial"/>
                <a:cs typeface="Arial"/>
              </a:rPr>
              <a:t>dan  mengubahnya </a:t>
            </a:r>
            <a:r>
              <a:rPr sz="3200" b="1" spc="-50" dirty="0">
                <a:solidFill>
                  <a:srgbClr val="002F6C"/>
                </a:solidFill>
                <a:latin typeface="Arial"/>
                <a:cs typeface="Arial"/>
              </a:rPr>
              <a:t>secara </a:t>
            </a:r>
            <a:r>
              <a:rPr sz="3200" b="1" spc="80" dirty="0">
                <a:solidFill>
                  <a:srgbClr val="002F6C"/>
                </a:solidFill>
                <a:latin typeface="Arial"/>
                <a:cs typeface="Arial"/>
              </a:rPr>
              <a:t>bertahap </a:t>
            </a:r>
            <a:r>
              <a:rPr sz="3200" b="1" spc="45" dirty="0">
                <a:solidFill>
                  <a:srgbClr val="002F6C"/>
                </a:solidFill>
                <a:latin typeface="Arial"/>
                <a:cs typeface="Arial"/>
              </a:rPr>
              <a:t>atau </a:t>
            </a:r>
            <a:r>
              <a:rPr sz="3200" b="1" spc="70" dirty="0">
                <a:solidFill>
                  <a:srgbClr val="002F6C"/>
                </a:solidFill>
                <a:latin typeface="Arial"/>
                <a:cs typeface="Arial"/>
              </a:rPr>
              <a:t>iteratif</a:t>
            </a:r>
            <a:r>
              <a:rPr sz="3200" b="1" spc="-50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20" dirty="0">
                <a:solidFill>
                  <a:srgbClr val="002F6C"/>
                </a:solidFill>
                <a:latin typeface="Arial"/>
                <a:cs typeface="Arial"/>
              </a:rPr>
              <a:t>seiring  </a:t>
            </a:r>
            <a:r>
              <a:rPr sz="3200" b="1" spc="75" dirty="0">
                <a:solidFill>
                  <a:srgbClr val="002F6C"/>
                </a:solidFill>
                <a:latin typeface="Arial"/>
                <a:cs typeface="Arial"/>
              </a:rPr>
              <a:t>dengan </a:t>
            </a:r>
            <a:r>
              <a:rPr sz="3200" b="1" spc="80" dirty="0">
                <a:solidFill>
                  <a:srgbClr val="002F6C"/>
                </a:solidFill>
                <a:latin typeface="Arial"/>
                <a:cs typeface="Arial"/>
              </a:rPr>
              <a:t>pengelaman </a:t>
            </a:r>
            <a:r>
              <a:rPr sz="3200" b="1" spc="55" dirty="0">
                <a:solidFill>
                  <a:srgbClr val="002F6C"/>
                </a:solidFill>
                <a:latin typeface="Arial"/>
                <a:cs typeface="Arial"/>
              </a:rPr>
              <a:t>yang</a:t>
            </a:r>
            <a:r>
              <a:rPr sz="3200" b="1" spc="-434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3200" b="1" spc="70" dirty="0">
                <a:solidFill>
                  <a:srgbClr val="002F6C"/>
                </a:solidFill>
                <a:latin typeface="Arial"/>
                <a:cs typeface="Arial"/>
              </a:rPr>
              <a:t>dibangun.</a:t>
            </a:r>
            <a:endParaRPr sz="3200" dirty="0">
              <a:solidFill>
                <a:srgbClr val="002F6C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B0BA7-8606-4AED-84E4-3D12DABD28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5F308-BC72-6A43-89DD-F476C4F56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286508"/>
            <a:ext cx="9658985" cy="23691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0665" marR="5080" indent="-228600">
              <a:lnSpc>
                <a:spcPct val="89800"/>
              </a:lnSpc>
              <a:spcBef>
                <a:spcPts val="440"/>
              </a:spcBef>
              <a:buFont typeface="Arial"/>
              <a:buChar char="•"/>
              <a:tabLst>
                <a:tab pos="241935" algn="l"/>
                <a:tab pos="3879215" algn="l"/>
              </a:tabLst>
            </a:pPr>
            <a:r>
              <a:rPr sz="2800" b="1" spc="25" dirty="0">
                <a:solidFill>
                  <a:srgbClr val="002F6C"/>
                </a:solidFill>
                <a:latin typeface="Arial"/>
                <a:cs typeface="Arial"/>
              </a:rPr>
              <a:t>Penggunaan</a:t>
            </a:r>
            <a:r>
              <a:rPr sz="2800" b="1" spc="-7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2F6C"/>
                </a:solidFill>
                <a:latin typeface="Arial"/>
                <a:cs typeface="Arial"/>
              </a:rPr>
              <a:t>kanvas	</a:t>
            </a:r>
            <a:r>
              <a:rPr sz="2800" b="1" spc="-40" dirty="0">
                <a:solidFill>
                  <a:srgbClr val="002F6C"/>
                </a:solidFill>
                <a:latin typeface="Arial"/>
                <a:cs typeface="Arial"/>
              </a:rPr>
              <a:t>bisnis </a:t>
            </a:r>
            <a:r>
              <a:rPr sz="2800" b="1" spc="35" dirty="0">
                <a:solidFill>
                  <a:srgbClr val="002F6C"/>
                </a:solidFill>
                <a:latin typeface="Arial"/>
                <a:cs typeface="Arial"/>
              </a:rPr>
              <a:t>ini </a:t>
            </a:r>
            <a:r>
              <a:rPr sz="2800" b="1" spc="60" dirty="0">
                <a:solidFill>
                  <a:srgbClr val="002F6C"/>
                </a:solidFill>
                <a:latin typeface="Arial"/>
                <a:cs typeface="Arial"/>
              </a:rPr>
              <a:t>memungkinkan </a:t>
            </a:r>
            <a:r>
              <a:rPr sz="2800" b="1" spc="50" dirty="0">
                <a:solidFill>
                  <a:srgbClr val="002F6C"/>
                </a:solidFill>
                <a:latin typeface="Arial"/>
                <a:cs typeface="Arial"/>
              </a:rPr>
              <a:t>untuk  </a:t>
            </a:r>
            <a:r>
              <a:rPr sz="2800" b="1" spc="80" dirty="0">
                <a:solidFill>
                  <a:srgbClr val="002F6C"/>
                </a:solidFill>
                <a:latin typeface="Arial"/>
                <a:cs typeface="Arial"/>
              </a:rPr>
              <a:t>membingkai</a:t>
            </a:r>
            <a:r>
              <a:rPr sz="2800" b="1" spc="-8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2F6C"/>
                </a:solidFill>
                <a:latin typeface="Arial"/>
                <a:cs typeface="Arial"/>
              </a:rPr>
              <a:t>hipotesis</a:t>
            </a:r>
            <a:r>
              <a:rPr sz="2800" b="1" spc="-7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002F6C"/>
                </a:solidFill>
                <a:latin typeface="Arial"/>
                <a:cs typeface="Arial"/>
              </a:rPr>
              <a:t>yang</a:t>
            </a:r>
            <a:r>
              <a:rPr sz="2800" b="1" spc="-8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002F6C"/>
                </a:solidFill>
                <a:latin typeface="Arial"/>
                <a:cs typeface="Arial"/>
              </a:rPr>
              <a:t>kemudian</a:t>
            </a:r>
            <a:r>
              <a:rPr sz="2800" b="1" spc="-7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002F6C"/>
                </a:solidFill>
                <a:latin typeface="Arial"/>
                <a:cs typeface="Arial"/>
              </a:rPr>
              <a:t>dapat</a:t>
            </a:r>
            <a:r>
              <a:rPr sz="2800" b="1" spc="-8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002F6C"/>
                </a:solidFill>
                <a:latin typeface="Arial"/>
                <a:cs typeface="Arial"/>
              </a:rPr>
              <a:t>diuji</a:t>
            </a:r>
            <a:r>
              <a:rPr sz="2800" b="1" spc="-8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60" dirty="0">
                <a:solidFill>
                  <a:srgbClr val="002F6C"/>
                </a:solidFill>
                <a:latin typeface="Arial"/>
                <a:cs typeface="Arial"/>
              </a:rPr>
              <a:t>oleh  </a:t>
            </a:r>
            <a:r>
              <a:rPr sz="2800" b="1" spc="70" dirty="0">
                <a:solidFill>
                  <a:srgbClr val="002F6C"/>
                </a:solidFill>
                <a:latin typeface="Arial"/>
                <a:cs typeface="Arial"/>
              </a:rPr>
              <a:t>pelanggan</a:t>
            </a:r>
            <a:r>
              <a:rPr sz="2800" b="1" spc="-9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002F6C"/>
                </a:solidFill>
                <a:latin typeface="Arial"/>
                <a:cs typeface="Arial"/>
              </a:rPr>
              <a:t>sampai</a:t>
            </a:r>
            <a:r>
              <a:rPr sz="2800" b="1" spc="-9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002F6C"/>
                </a:solidFill>
                <a:latin typeface="Arial"/>
                <a:cs typeface="Arial"/>
              </a:rPr>
              <a:t>mendapatkan</a:t>
            </a:r>
            <a:r>
              <a:rPr sz="2800" b="1" spc="-9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002F6C"/>
                </a:solidFill>
                <a:latin typeface="Arial"/>
                <a:cs typeface="Arial"/>
              </a:rPr>
              <a:t>titik</a:t>
            </a:r>
            <a:r>
              <a:rPr sz="2800" b="1" spc="-9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002F6C"/>
                </a:solidFill>
                <a:latin typeface="Arial"/>
                <a:cs typeface="Arial"/>
              </a:rPr>
              <a:t>validasi</a:t>
            </a:r>
            <a:r>
              <a:rPr sz="2800" b="1" spc="-9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85" dirty="0">
                <a:solidFill>
                  <a:srgbClr val="002F6C"/>
                </a:solidFill>
                <a:latin typeface="Arial"/>
                <a:cs typeface="Arial"/>
              </a:rPr>
              <a:t>di</a:t>
            </a:r>
            <a:r>
              <a:rPr sz="2800" b="1" spc="-9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40" dirty="0">
                <a:solidFill>
                  <a:srgbClr val="002F6C"/>
                </a:solidFill>
                <a:latin typeface="Arial"/>
                <a:cs typeface="Arial"/>
              </a:rPr>
              <a:t>mana  </a:t>
            </a:r>
            <a:r>
              <a:rPr sz="2800" b="1" spc="-35" dirty="0">
                <a:solidFill>
                  <a:srgbClr val="002F6C"/>
                </a:solidFill>
                <a:latin typeface="Arial"/>
                <a:cs typeface="Arial"/>
              </a:rPr>
              <a:t>usaha </a:t>
            </a:r>
            <a:r>
              <a:rPr sz="2800" b="1" spc="50" dirty="0">
                <a:solidFill>
                  <a:srgbClr val="002F6C"/>
                </a:solidFill>
                <a:latin typeface="Arial"/>
                <a:cs typeface="Arial"/>
              </a:rPr>
              <a:t>yang </a:t>
            </a:r>
            <a:r>
              <a:rPr sz="2800" b="1" spc="60" dirty="0">
                <a:solidFill>
                  <a:srgbClr val="002F6C"/>
                </a:solidFill>
                <a:latin typeface="Arial"/>
                <a:cs typeface="Arial"/>
              </a:rPr>
              <a:t>dibangun </a:t>
            </a:r>
            <a:r>
              <a:rPr sz="2800" b="1" spc="75" dirty="0">
                <a:solidFill>
                  <a:srgbClr val="002F6C"/>
                </a:solidFill>
                <a:latin typeface="Arial"/>
                <a:cs typeface="Arial"/>
              </a:rPr>
              <a:t>memiliki </a:t>
            </a:r>
            <a:r>
              <a:rPr sz="2800" b="1" spc="60" dirty="0">
                <a:solidFill>
                  <a:srgbClr val="002F6C"/>
                </a:solidFill>
                <a:latin typeface="Arial"/>
                <a:cs typeface="Arial"/>
              </a:rPr>
              <a:t>kemampuan </a:t>
            </a:r>
            <a:r>
              <a:rPr sz="2800" b="1" spc="55" dirty="0">
                <a:solidFill>
                  <a:srgbClr val="002F6C"/>
                </a:solidFill>
                <a:latin typeface="Arial"/>
                <a:cs typeface="Arial"/>
              </a:rPr>
              <a:t>minimum  </a:t>
            </a:r>
            <a:r>
              <a:rPr sz="2800" b="1" spc="50" dirty="0">
                <a:solidFill>
                  <a:srgbClr val="002F6C"/>
                </a:solidFill>
                <a:latin typeface="Arial"/>
                <a:cs typeface="Arial"/>
              </a:rPr>
              <a:t>untuk</a:t>
            </a:r>
            <a:r>
              <a:rPr sz="2800" b="1" spc="-8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2F6C"/>
                </a:solidFill>
                <a:latin typeface="Arial"/>
                <a:cs typeface="Arial"/>
              </a:rPr>
              <a:t>terus</a:t>
            </a:r>
            <a:r>
              <a:rPr sz="2800" b="1" spc="-8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002F6C"/>
                </a:solidFill>
                <a:latin typeface="Arial"/>
                <a:cs typeface="Arial"/>
              </a:rPr>
              <a:t>membangun</a:t>
            </a:r>
            <a:r>
              <a:rPr sz="2800" b="1" spc="-8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65" dirty="0">
                <a:solidFill>
                  <a:srgbClr val="002F6C"/>
                </a:solidFill>
                <a:latin typeface="Arial"/>
                <a:cs typeface="Arial"/>
              </a:rPr>
              <a:t>produk</a:t>
            </a:r>
            <a:r>
              <a:rPr sz="2800" b="1" spc="-9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002F6C"/>
                </a:solidFill>
                <a:latin typeface="Arial"/>
                <a:cs typeface="Arial"/>
              </a:rPr>
              <a:t>yang</a:t>
            </a:r>
            <a:r>
              <a:rPr sz="2800" b="1" spc="-8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002F6C"/>
                </a:solidFill>
                <a:latin typeface="Arial"/>
                <a:cs typeface="Arial"/>
              </a:rPr>
              <a:t>layak</a:t>
            </a:r>
            <a:r>
              <a:rPr sz="2800" b="1" spc="-9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002F6C"/>
                </a:solidFill>
                <a:latin typeface="Arial"/>
                <a:cs typeface="Arial"/>
              </a:rPr>
              <a:t>(</a:t>
            </a:r>
            <a:r>
              <a:rPr sz="2800" b="1" i="1" spc="80" dirty="0">
                <a:solidFill>
                  <a:srgbClr val="002F6C"/>
                </a:solidFill>
                <a:latin typeface="Arial"/>
                <a:cs typeface="Arial"/>
              </a:rPr>
              <a:t>Minimum  </a:t>
            </a:r>
            <a:r>
              <a:rPr sz="2800" b="1" i="1" spc="55" dirty="0">
                <a:solidFill>
                  <a:srgbClr val="002F6C"/>
                </a:solidFill>
                <a:latin typeface="Arial"/>
                <a:cs typeface="Arial"/>
              </a:rPr>
              <a:t>Viable</a:t>
            </a:r>
            <a:r>
              <a:rPr sz="2800" b="1" i="1" spc="-9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002F6C"/>
                </a:solidFill>
                <a:latin typeface="Arial"/>
                <a:cs typeface="Arial"/>
              </a:rPr>
              <a:t>Product</a:t>
            </a:r>
            <a:r>
              <a:rPr sz="2800" b="1" spc="-10" dirty="0">
                <a:solidFill>
                  <a:srgbClr val="002F6C"/>
                </a:solidFill>
                <a:latin typeface="Arial"/>
                <a:cs typeface="Arial"/>
              </a:rPr>
              <a:t>).</a:t>
            </a:r>
            <a:endParaRPr sz="2800" dirty="0">
              <a:solidFill>
                <a:srgbClr val="002F6C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62D2AD-A40D-40BA-AE8A-AE2C282F89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39DFB-580A-514A-83A8-27CD43251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F904C96D-9C22-4696-B62E-449B398DBDAD}"/>
              </a:ext>
            </a:extLst>
          </p:cNvPr>
          <p:cNvSpPr/>
          <p:nvPr/>
        </p:nvSpPr>
        <p:spPr>
          <a:xfrm>
            <a:off x="2402477" y="1905000"/>
            <a:ext cx="7387046" cy="4239521"/>
          </a:xfrm>
          <a:prstGeom prst="rect">
            <a:avLst/>
          </a:prstGeom>
          <a:blipFill>
            <a:blip r:embed="rId2" cstate="print"/>
            <a:stretch>
              <a:fillRect l="-25215" t="-25759" r="-13915" b="-94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B5BDE6-FD1F-474D-886D-8CDE235C6696}"/>
              </a:ext>
            </a:extLst>
          </p:cNvPr>
          <p:cNvSpPr/>
          <p:nvPr/>
        </p:nvSpPr>
        <p:spPr>
          <a:xfrm>
            <a:off x="2843698" y="1133667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MODUL PANDUAN KKN</a:t>
            </a:r>
          </a:p>
        </p:txBody>
      </p:sp>
      <p:grpSp>
        <p:nvGrpSpPr>
          <p:cNvPr id="6" name="object 6"/>
          <p:cNvGrpSpPr/>
          <p:nvPr/>
        </p:nvGrpSpPr>
        <p:grpSpPr>
          <a:xfrm rot="17717992">
            <a:off x="3443493" y="1761222"/>
            <a:ext cx="807085" cy="711835"/>
            <a:chOff x="5463099" y="1359104"/>
            <a:chExt cx="807085" cy="711835"/>
          </a:xfrm>
        </p:grpSpPr>
        <p:sp>
          <p:nvSpPr>
            <p:cNvPr id="7" name="object 7"/>
            <p:cNvSpPr/>
            <p:nvPr/>
          </p:nvSpPr>
          <p:spPr>
            <a:xfrm>
              <a:off x="5469674" y="1365262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292303" y="0"/>
                  </a:moveTo>
                  <a:lnTo>
                    <a:pt x="198500" y="320370"/>
                  </a:lnTo>
                  <a:lnTo>
                    <a:pt x="0" y="262254"/>
                  </a:lnTo>
                  <a:lnTo>
                    <a:pt x="303187" y="698868"/>
                  </a:lnTo>
                  <a:lnTo>
                    <a:pt x="793978" y="494728"/>
                  </a:lnTo>
                  <a:lnTo>
                    <a:pt x="595490" y="436613"/>
                  </a:lnTo>
                  <a:lnTo>
                    <a:pt x="689292" y="116230"/>
                  </a:lnTo>
                  <a:lnTo>
                    <a:pt x="2923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69451" y="1365456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689436" y="116101"/>
                  </a:moveTo>
                  <a:lnTo>
                    <a:pt x="595741" y="436617"/>
                  </a:lnTo>
                  <a:lnTo>
                    <a:pt x="794320" y="494667"/>
                  </a:lnTo>
                  <a:lnTo>
                    <a:pt x="303465" y="699082"/>
                  </a:lnTo>
                  <a:lnTo>
                    <a:pt x="0" y="262465"/>
                  </a:lnTo>
                  <a:lnTo>
                    <a:pt x="198580" y="320515"/>
                  </a:lnTo>
                  <a:lnTo>
                    <a:pt x="292276" y="0"/>
                  </a:lnTo>
                  <a:lnTo>
                    <a:pt x="689436" y="116101"/>
                  </a:lnTo>
                  <a:close/>
                </a:path>
              </a:pathLst>
            </a:custGeom>
            <a:ln w="1270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EAE2573-4126-41F5-8F6D-F96AD96A5C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33986D-A1DC-1241-8909-6A041B999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pc="-180" dirty="0">
                <a:solidFill>
                  <a:srgbClr val="002F6C"/>
                </a:solidFill>
              </a:rPr>
              <a:t>Bisnis </a:t>
            </a:r>
            <a:r>
              <a:rPr spc="-135" dirty="0">
                <a:solidFill>
                  <a:srgbClr val="002F6C"/>
                </a:solidFill>
              </a:rPr>
              <a:t>sosial </a:t>
            </a:r>
            <a:r>
              <a:rPr spc="-50" dirty="0">
                <a:solidFill>
                  <a:srgbClr val="002F6C"/>
                </a:solidFill>
              </a:rPr>
              <a:t>adalah </a:t>
            </a:r>
            <a:r>
              <a:rPr spc="-130" dirty="0">
                <a:solidFill>
                  <a:srgbClr val="002F6C"/>
                </a:solidFill>
              </a:rPr>
              <a:t>usaha </a:t>
            </a:r>
            <a:r>
              <a:rPr spc="-55" dirty="0">
                <a:solidFill>
                  <a:srgbClr val="002F6C"/>
                </a:solidFill>
              </a:rPr>
              <a:t>yang </a:t>
            </a:r>
            <a:r>
              <a:rPr spc="-35" dirty="0">
                <a:solidFill>
                  <a:srgbClr val="002F6C"/>
                </a:solidFill>
              </a:rPr>
              <a:t>mengutamakan </a:t>
            </a:r>
            <a:r>
              <a:rPr spc="-135" dirty="0">
                <a:solidFill>
                  <a:srgbClr val="002F6C"/>
                </a:solidFill>
              </a:rPr>
              <a:t>visi sosial </a:t>
            </a:r>
            <a:r>
              <a:rPr spc="40" dirty="0">
                <a:solidFill>
                  <a:srgbClr val="002F6C"/>
                </a:solidFill>
              </a:rPr>
              <a:t>tertentu  </a:t>
            </a:r>
            <a:r>
              <a:rPr spc="-55" dirty="0">
                <a:solidFill>
                  <a:srgbClr val="002F6C"/>
                </a:solidFill>
              </a:rPr>
              <a:t>yang </a:t>
            </a:r>
            <a:r>
              <a:rPr spc="-70" dirty="0">
                <a:solidFill>
                  <a:srgbClr val="002F6C"/>
                </a:solidFill>
              </a:rPr>
              <a:t>akan </a:t>
            </a:r>
            <a:r>
              <a:rPr spc="-95" dirty="0">
                <a:solidFill>
                  <a:srgbClr val="002F6C"/>
                </a:solidFill>
              </a:rPr>
              <a:t>disesuaikan </a:t>
            </a:r>
            <a:r>
              <a:rPr spc="-20" dirty="0">
                <a:solidFill>
                  <a:srgbClr val="002F6C"/>
                </a:solidFill>
              </a:rPr>
              <a:t>dengan </a:t>
            </a:r>
            <a:r>
              <a:rPr spc="-45" dirty="0">
                <a:solidFill>
                  <a:srgbClr val="002F6C"/>
                </a:solidFill>
              </a:rPr>
              <a:t>tujuan </a:t>
            </a:r>
            <a:r>
              <a:rPr spc="-135" dirty="0">
                <a:solidFill>
                  <a:srgbClr val="002F6C"/>
                </a:solidFill>
              </a:rPr>
              <a:t>bisnis </a:t>
            </a:r>
            <a:r>
              <a:rPr spc="-55" dirty="0">
                <a:solidFill>
                  <a:srgbClr val="002F6C"/>
                </a:solidFill>
              </a:rPr>
              <a:t>yang</a:t>
            </a:r>
            <a:r>
              <a:rPr spc="20" dirty="0">
                <a:solidFill>
                  <a:srgbClr val="002F6C"/>
                </a:solidFill>
              </a:rPr>
              <a:t> </a:t>
            </a:r>
            <a:r>
              <a:rPr spc="-45" dirty="0">
                <a:solidFill>
                  <a:srgbClr val="002F6C"/>
                </a:solidFill>
              </a:rPr>
              <a:t>dijalankan.</a:t>
            </a:r>
          </a:p>
          <a:p>
            <a:pPr marL="241935" marR="1471295" indent="-229235" algn="just">
              <a:lnSpc>
                <a:spcPct val="110400"/>
              </a:lnSpc>
              <a:spcBef>
                <a:spcPts val="995"/>
              </a:spcBef>
              <a:buFont typeface="Arial"/>
              <a:buChar char="•"/>
              <a:tabLst>
                <a:tab pos="242570" algn="l"/>
              </a:tabLst>
            </a:pPr>
            <a:r>
              <a:rPr spc="-45" dirty="0">
                <a:solidFill>
                  <a:srgbClr val="002F6C"/>
                </a:solidFill>
              </a:rPr>
              <a:t>Tidak </a:t>
            </a:r>
            <a:r>
              <a:rPr spc="-85" dirty="0">
                <a:solidFill>
                  <a:srgbClr val="002F6C"/>
                </a:solidFill>
              </a:rPr>
              <a:t>hanya </a:t>
            </a:r>
            <a:r>
              <a:rPr spc="-35" dirty="0">
                <a:solidFill>
                  <a:srgbClr val="002F6C"/>
                </a:solidFill>
              </a:rPr>
              <a:t>semata-mata </a:t>
            </a:r>
            <a:r>
              <a:rPr spc="-110" dirty="0">
                <a:solidFill>
                  <a:srgbClr val="002F6C"/>
                </a:solidFill>
              </a:rPr>
              <a:t>sosial, </a:t>
            </a:r>
            <a:r>
              <a:rPr spc="-135" dirty="0">
                <a:solidFill>
                  <a:srgbClr val="002F6C"/>
                </a:solidFill>
              </a:rPr>
              <a:t>bisnis sosial </a:t>
            </a:r>
            <a:r>
              <a:rPr spc="70" dirty="0">
                <a:solidFill>
                  <a:srgbClr val="002F6C"/>
                </a:solidFill>
              </a:rPr>
              <a:t>tetap </a:t>
            </a:r>
            <a:r>
              <a:rPr spc="-15" dirty="0">
                <a:solidFill>
                  <a:srgbClr val="002F6C"/>
                </a:solidFill>
              </a:rPr>
              <a:t>perlu  </a:t>
            </a:r>
            <a:r>
              <a:rPr spc="-25" dirty="0">
                <a:solidFill>
                  <a:srgbClr val="002F6C"/>
                </a:solidFill>
              </a:rPr>
              <a:t>mendatangkan </a:t>
            </a:r>
            <a:r>
              <a:rPr spc="-40" dirty="0">
                <a:solidFill>
                  <a:srgbClr val="002F6C"/>
                </a:solidFill>
              </a:rPr>
              <a:t>keuntungan </a:t>
            </a:r>
            <a:r>
              <a:rPr spc="-30" dirty="0">
                <a:solidFill>
                  <a:srgbClr val="002F6C"/>
                </a:solidFill>
              </a:rPr>
              <a:t>ekonomi </a:t>
            </a:r>
            <a:r>
              <a:rPr spc="-55" dirty="0">
                <a:solidFill>
                  <a:srgbClr val="002F6C"/>
                </a:solidFill>
              </a:rPr>
              <a:t>yang </a:t>
            </a:r>
            <a:r>
              <a:rPr spc="-5" dirty="0">
                <a:solidFill>
                  <a:srgbClr val="002F6C"/>
                </a:solidFill>
              </a:rPr>
              <a:t>optimal </a:t>
            </a:r>
            <a:r>
              <a:rPr spc="-40" dirty="0">
                <a:solidFill>
                  <a:srgbClr val="002F6C"/>
                </a:solidFill>
              </a:rPr>
              <a:t>untuk  </a:t>
            </a:r>
            <a:r>
              <a:rPr spc="-60" dirty="0">
                <a:solidFill>
                  <a:srgbClr val="002F6C"/>
                </a:solidFill>
              </a:rPr>
              <a:t>menjalankan </a:t>
            </a:r>
            <a:r>
              <a:rPr spc="-135" dirty="0">
                <a:solidFill>
                  <a:srgbClr val="002F6C"/>
                </a:solidFill>
              </a:rPr>
              <a:t>visi </a:t>
            </a:r>
            <a:r>
              <a:rPr spc="-40" dirty="0">
                <a:solidFill>
                  <a:srgbClr val="002F6C"/>
                </a:solidFill>
              </a:rPr>
              <a:t>dan </a:t>
            </a:r>
            <a:r>
              <a:rPr spc="-120" dirty="0">
                <a:solidFill>
                  <a:srgbClr val="002F6C"/>
                </a:solidFill>
              </a:rPr>
              <a:t>bisnisnya </a:t>
            </a:r>
            <a:r>
              <a:rPr spc="-100" dirty="0">
                <a:solidFill>
                  <a:srgbClr val="002F6C"/>
                </a:solidFill>
              </a:rPr>
              <a:t>secara</a:t>
            </a:r>
            <a:r>
              <a:rPr spc="570" dirty="0">
                <a:solidFill>
                  <a:srgbClr val="002F6C"/>
                </a:solidFill>
              </a:rPr>
              <a:t> </a:t>
            </a:r>
            <a:r>
              <a:rPr spc="-20" dirty="0">
                <a:solidFill>
                  <a:srgbClr val="002F6C"/>
                </a:solidFill>
              </a:rPr>
              <a:t>berkelanjutan.</a:t>
            </a:r>
          </a:p>
          <a:p>
            <a:pPr marL="241935" marR="130175" indent="-229235" algn="just">
              <a:lnSpc>
                <a:spcPct val="107200"/>
              </a:lnSpc>
              <a:spcBef>
                <a:spcPts val="1075"/>
              </a:spcBef>
              <a:buFont typeface="Arial"/>
              <a:buChar char="•"/>
              <a:tabLst>
                <a:tab pos="241935" algn="l"/>
              </a:tabLst>
            </a:pPr>
            <a:r>
              <a:rPr spc="-180" dirty="0">
                <a:solidFill>
                  <a:srgbClr val="002F6C"/>
                </a:solidFill>
              </a:rPr>
              <a:t>Bisnis </a:t>
            </a:r>
            <a:r>
              <a:rPr spc="-135" dirty="0">
                <a:solidFill>
                  <a:srgbClr val="002F6C"/>
                </a:solidFill>
              </a:rPr>
              <a:t>sosial </a:t>
            </a:r>
            <a:r>
              <a:rPr spc="-30" dirty="0">
                <a:solidFill>
                  <a:srgbClr val="002F6C"/>
                </a:solidFill>
              </a:rPr>
              <a:t>dikembangkan </a:t>
            </a:r>
            <a:r>
              <a:rPr spc="-20" dirty="0">
                <a:solidFill>
                  <a:srgbClr val="002F6C"/>
                </a:solidFill>
              </a:rPr>
              <a:t>dengan </a:t>
            </a:r>
            <a:r>
              <a:rPr spc="-45" dirty="0">
                <a:solidFill>
                  <a:srgbClr val="002F6C"/>
                </a:solidFill>
              </a:rPr>
              <a:t>menggunakan </a:t>
            </a:r>
            <a:r>
              <a:rPr spc="-130" dirty="0">
                <a:solidFill>
                  <a:srgbClr val="002F6C"/>
                </a:solidFill>
              </a:rPr>
              <a:t>Kanvas </a:t>
            </a:r>
            <a:r>
              <a:rPr spc="60" dirty="0">
                <a:solidFill>
                  <a:srgbClr val="002F6C"/>
                </a:solidFill>
              </a:rPr>
              <a:t>Model  </a:t>
            </a:r>
            <a:r>
              <a:rPr spc="-180" dirty="0">
                <a:solidFill>
                  <a:srgbClr val="002F6C"/>
                </a:solidFill>
              </a:rPr>
              <a:t>Bisnis </a:t>
            </a:r>
            <a:r>
              <a:rPr spc="-55" dirty="0">
                <a:solidFill>
                  <a:srgbClr val="002F6C"/>
                </a:solidFill>
              </a:rPr>
              <a:t>yang </a:t>
            </a:r>
            <a:r>
              <a:rPr spc="-30" dirty="0">
                <a:solidFill>
                  <a:srgbClr val="002F6C"/>
                </a:solidFill>
              </a:rPr>
              <a:t>dikembangkan </a:t>
            </a:r>
            <a:r>
              <a:rPr spc="-35" dirty="0">
                <a:solidFill>
                  <a:srgbClr val="002F6C"/>
                </a:solidFill>
              </a:rPr>
              <a:t>menjadi </a:t>
            </a:r>
            <a:r>
              <a:rPr spc="-130" dirty="0">
                <a:solidFill>
                  <a:srgbClr val="002F6C"/>
                </a:solidFill>
              </a:rPr>
              <a:t>Kanvas </a:t>
            </a:r>
            <a:r>
              <a:rPr spc="-180" dirty="0">
                <a:solidFill>
                  <a:srgbClr val="002F6C"/>
                </a:solidFill>
              </a:rPr>
              <a:t>Bisnis </a:t>
            </a:r>
            <a:r>
              <a:rPr spc="-125" dirty="0">
                <a:solidFill>
                  <a:srgbClr val="002F6C"/>
                </a:solidFill>
              </a:rPr>
              <a:t>Sosial</a:t>
            </a:r>
            <a:r>
              <a:rPr spc="-254" dirty="0">
                <a:solidFill>
                  <a:srgbClr val="002F6C"/>
                </a:solidFill>
              </a:rPr>
              <a:t> </a:t>
            </a:r>
            <a:r>
              <a:rPr spc="-75" dirty="0">
                <a:solidFill>
                  <a:srgbClr val="002F6C"/>
                </a:solidFill>
              </a:rPr>
              <a:t>(SBMC).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9F6B2-0884-407D-A89E-8DEB89244C6E}"/>
              </a:ext>
            </a:extLst>
          </p:cNvPr>
          <p:cNvSpPr/>
          <p:nvPr/>
        </p:nvSpPr>
        <p:spPr>
          <a:xfrm>
            <a:off x="2495550" y="1375438"/>
            <a:ext cx="7200900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Sosial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98753F-0072-4463-9C08-E987C098D18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A69E0-3573-1C4B-B63E-F558286DE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2C93B8-BCC3-4A55-9304-9CFF9FAD8104}"/>
              </a:ext>
            </a:extLst>
          </p:cNvPr>
          <p:cNvSpPr/>
          <p:nvPr/>
        </p:nvSpPr>
        <p:spPr>
          <a:xfrm>
            <a:off x="2133599" y="1174732"/>
            <a:ext cx="8141259" cy="450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63F2D-8F8E-4611-ABD8-D70607AA38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DF937-B274-1242-8F57-A7D9C9D6E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EE12E3-7BE7-4294-BF06-646995B723A6}"/>
              </a:ext>
            </a:extLst>
          </p:cNvPr>
          <p:cNvGrpSpPr/>
          <p:nvPr/>
        </p:nvGrpSpPr>
        <p:grpSpPr>
          <a:xfrm>
            <a:off x="2415858" y="2626785"/>
            <a:ext cx="7360284" cy="1604430"/>
            <a:chOff x="2415857" y="2743200"/>
            <a:chExt cx="7360284" cy="1604430"/>
          </a:xfrm>
        </p:grpSpPr>
        <p:sp>
          <p:nvSpPr>
            <p:cNvPr id="2" name="object 2"/>
            <p:cNvSpPr txBox="1"/>
            <p:nvPr/>
          </p:nvSpPr>
          <p:spPr>
            <a:xfrm>
              <a:off x="2415857" y="3392881"/>
              <a:ext cx="7360284" cy="954749"/>
            </a:xfrm>
            <a:prstGeom prst="rect">
              <a:avLst/>
            </a:prstGeom>
          </p:spPr>
          <p:txBody>
            <a:bodyPr vert="horz" wrap="square" lIns="0" tIns="920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725"/>
                </a:spcBef>
              </a:pPr>
              <a:r>
                <a:rPr sz="2800" b="1" spc="-75" dirty="0" err="1">
                  <a:latin typeface="Arial"/>
                  <a:cs typeface="Arial"/>
                </a:rPr>
                <a:t>Fakultas</a:t>
              </a:r>
              <a:r>
                <a:rPr sz="2800" b="1" spc="-75" dirty="0">
                  <a:latin typeface="Arial"/>
                  <a:cs typeface="Arial"/>
                </a:rPr>
                <a:t> </a:t>
              </a:r>
              <a:r>
                <a:rPr sz="2800" b="1" spc="-65" dirty="0">
                  <a:latin typeface="Arial"/>
                  <a:cs typeface="Arial"/>
                </a:rPr>
                <a:t>Teknologi </a:t>
              </a:r>
              <a:r>
                <a:rPr sz="2800" b="1" spc="-50" dirty="0">
                  <a:latin typeface="Arial"/>
                  <a:cs typeface="Arial"/>
                </a:rPr>
                <a:t>Industri </a:t>
              </a:r>
              <a:r>
                <a:rPr sz="2800" b="1" spc="-40" dirty="0">
                  <a:latin typeface="Arial"/>
                  <a:cs typeface="Arial"/>
                </a:rPr>
                <a:t>Pertanian </a:t>
              </a:r>
              <a:r>
                <a:rPr sz="2800" b="1" spc="-15" dirty="0">
                  <a:latin typeface="Arial"/>
                  <a:cs typeface="Arial"/>
                </a:rPr>
                <a:t>Unpad  </a:t>
              </a:r>
              <a:r>
                <a:rPr sz="2800" b="1" spc="-40" dirty="0">
                  <a:latin typeface="Arial"/>
                  <a:cs typeface="Arial"/>
                  <a:hlinkClick r:id="rId2"/>
                </a:rPr>
                <a:t>Dwi.purnomo@unpad.ac.id</a:t>
              </a:r>
              <a:endParaRPr sz="2800" dirty="0">
                <a:latin typeface="Arial"/>
                <a:cs typeface="Arial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0CDD93D-AC6D-4008-B1A9-B1B8D8B2AAE0}"/>
                </a:ext>
              </a:extLst>
            </p:cNvPr>
            <p:cNvSpPr/>
            <p:nvPr/>
          </p:nvSpPr>
          <p:spPr>
            <a:xfrm>
              <a:off x="2843698" y="2743200"/>
              <a:ext cx="6504603" cy="568394"/>
            </a:xfrm>
            <a:prstGeom prst="roundRect">
              <a:avLst/>
            </a:prstGeom>
            <a:solidFill>
              <a:srgbClr val="002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Dwi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Purnomo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ACF13-D483-4C29-80E5-05E53AF57A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1F734-B100-B743-A239-FD7D8804E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26DF4C-2617-4927-A16D-4D73847B7FE0}"/>
              </a:ext>
            </a:extLst>
          </p:cNvPr>
          <p:cNvSpPr/>
          <p:nvPr/>
        </p:nvSpPr>
        <p:spPr>
          <a:xfrm>
            <a:off x="2667000" y="12192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TUJUAN KEGIATAN PEMBELAJARAN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A596C-0BA1-4F96-BAD3-D29053E2F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828800"/>
            <a:ext cx="7353300" cy="39603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8400" y="2362200"/>
            <a:ext cx="7239000" cy="27261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440055" indent="-229235">
              <a:lnSpc>
                <a:spcPct val="99600"/>
              </a:lnSpc>
              <a:spcBef>
                <a:spcPts val="110"/>
              </a:spcBef>
              <a:buChar char="•"/>
              <a:tabLst>
                <a:tab pos="241935" algn="l"/>
              </a:tabLst>
            </a:pPr>
            <a:r>
              <a:rPr sz="2000" spc="45" dirty="0">
                <a:solidFill>
                  <a:schemeClr val="bg1"/>
                </a:solidFill>
                <a:latin typeface="Arial"/>
                <a:cs typeface="Arial"/>
              </a:rPr>
              <a:t>Merancang </a:t>
            </a:r>
            <a:r>
              <a:rPr sz="2000" spc="25" dirty="0">
                <a:solidFill>
                  <a:schemeClr val="bg1"/>
                </a:solidFill>
                <a:latin typeface="Arial"/>
                <a:cs typeface="Arial"/>
              </a:rPr>
              <a:t>Kegiatan </a:t>
            </a:r>
            <a:r>
              <a:rPr sz="2000" spc="-5" dirty="0">
                <a:solidFill>
                  <a:schemeClr val="bg1"/>
                </a:solidFill>
                <a:latin typeface="Arial"/>
                <a:cs typeface="Arial"/>
              </a:rPr>
              <a:t>kewirausahaan </a:t>
            </a:r>
            <a:r>
              <a:rPr sz="2000" spc="110" dirty="0">
                <a:solidFill>
                  <a:schemeClr val="bg1"/>
                </a:solidFill>
                <a:latin typeface="Arial"/>
                <a:cs typeface="Arial"/>
              </a:rPr>
              <a:t>bagi </a:t>
            </a:r>
            <a:r>
              <a:rPr sz="2000" spc="35" dirty="0">
                <a:solidFill>
                  <a:schemeClr val="bg1"/>
                </a:solidFill>
                <a:latin typeface="Arial"/>
                <a:cs typeface="Arial"/>
              </a:rPr>
              <a:t>warga </a:t>
            </a:r>
            <a:r>
              <a:rPr sz="2000" spc="100" dirty="0">
                <a:solidFill>
                  <a:schemeClr val="bg1"/>
                </a:solidFill>
                <a:latin typeface="Arial"/>
                <a:cs typeface="Arial"/>
              </a:rPr>
              <a:t>objek  </a:t>
            </a:r>
            <a:r>
              <a:rPr sz="2000" spc="65" dirty="0">
                <a:solidFill>
                  <a:schemeClr val="bg1"/>
                </a:solidFill>
                <a:latin typeface="Arial"/>
                <a:cs typeface="Arial"/>
              </a:rPr>
              <a:t>pemberdayaan</a:t>
            </a:r>
            <a:r>
              <a:rPr sz="2000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150" dirty="0">
                <a:solidFill>
                  <a:schemeClr val="bg1"/>
                </a:solidFill>
                <a:latin typeface="Arial"/>
                <a:cs typeface="Arial"/>
              </a:rPr>
              <a:t>di</a:t>
            </a:r>
            <a:r>
              <a:rPr sz="20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Lokasi</a:t>
            </a:r>
            <a:r>
              <a:rPr sz="20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Arial"/>
                <a:cs typeface="Arial"/>
              </a:rPr>
              <a:t>KKN</a:t>
            </a:r>
            <a:r>
              <a:rPr sz="20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chemeClr val="bg1"/>
                </a:solidFill>
                <a:latin typeface="Arial"/>
                <a:cs typeface="Arial"/>
              </a:rPr>
              <a:t>yang</a:t>
            </a:r>
            <a:r>
              <a:rPr sz="20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chemeClr val="bg1"/>
                </a:solidFill>
                <a:latin typeface="Arial"/>
                <a:cs typeface="Arial"/>
              </a:rPr>
              <a:t>mengacu</a:t>
            </a:r>
            <a:r>
              <a:rPr sz="20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chemeClr val="bg1"/>
                </a:solidFill>
                <a:latin typeface="Arial"/>
                <a:cs typeface="Arial"/>
              </a:rPr>
              <a:t>pada</a:t>
            </a:r>
            <a:r>
              <a:rPr sz="20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chemeClr val="bg1"/>
                </a:solidFill>
                <a:latin typeface="Arial"/>
                <a:cs typeface="Arial"/>
              </a:rPr>
              <a:t>kekuatan  </a:t>
            </a:r>
            <a:r>
              <a:rPr sz="2000" b="1" spc="40" dirty="0">
                <a:solidFill>
                  <a:schemeClr val="bg1"/>
                </a:solidFill>
                <a:latin typeface="Arial"/>
                <a:cs typeface="Arial"/>
              </a:rPr>
              <a:t>lokal</a:t>
            </a:r>
            <a:r>
              <a:rPr sz="2000" spc="4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1300" marR="5080" indent="-229235">
              <a:lnSpc>
                <a:spcPct val="101400"/>
              </a:lnSpc>
              <a:spcBef>
                <a:spcPts val="890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40" dirty="0">
                <a:solidFill>
                  <a:schemeClr val="bg1"/>
                </a:solidFill>
                <a:latin typeface="Arial"/>
                <a:cs typeface="Arial"/>
              </a:rPr>
              <a:t>Pendekatan</a:t>
            </a:r>
            <a:r>
              <a:rPr sz="2000" b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chemeClr val="bg1"/>
                </a:solidFill>
                <a:latin typeface="Arial"/>
                <a:cs typeface="Arial"/>
              </a:rPr>
              <a:t>inovatif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chemeClr val="bg1"/>
                </a:solidFill>
                <a:latin typeface="Arial"/>
                <a:cs typeface="Arial"/>
              </a:rPr>
              <a:t>dalam</a:t>
            </a:r>
            <a:r>
              <a:rPr sz="2000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/>
                </a:solidFill>
                <a:latin typeface="Arial"/>
                <a:cs typeface="Arial"/>
              </a:rPr>
              <a:t>perancangan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chemeClr val="bg1"/>
                </a:solidFill>
                <a:latin typeface="Arial"/>
                <a:cs typeface="Arial"/>
              </a:rPr>
              <a:t>program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chemeClr val="bg1"/>
                </a:solidFill>
                <a:latin typeface="Arial"/>
                <a:cs typeface="Arial"/>
              </a:rPr>
              <a:t>dan</a:t>
            </a:r>
            <a:r>
              <a:rPr sz="20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chemeClr val="bg1"/>
                </a:solidFill>
                <a:latin typeface="Arial"/>
                <a:cs typeface="Arial"/>
              </a:rPr>
              <a:t>strategi  </a:t>
            </a:r>
            <a:r>
              <a:rPr sz="2000" spc="95" dirty="0">
                <a:solidFill>
                  <a:schemeClr val="bg1"/>
                </a:solidFill>
                <a:latin typeface="Arial"/>
                <a:cs typeface="Arial"/>
              </a:rPr>
              <a:t>pengembangan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Arial"/>
                <a:cs typeface="Arial"/>
              </a:rPr>
              <a:t>kewirausahaan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41300" marR="151130" indent="-229235">
              <a:lnSpc>
                <a:spcPct val="99700"/>
              </a:lnSpc>
              <a:spcBef>
                <a:spcPts val="1045"/>
              </a:spcBef>
              <a:buChar char="•"/>
              <a:tabLst>
                <a:tab pos="241935" algn="l"/>
              </a:tabLst>
            </a:pPr>
            <a:r>
              <a:rPr sz="2000" spc="45" dirty="0" err="1">
                <a:solidFill>
                  <a:schemeClr val="bg1"/>
                </a:solidFill>
                <a:latin typeface="Arial"/>
                <a:cs typeface="Arial"/>
              </a:rPr>
              <a:t>Merancang</a:t>
            </a:r>
            <a:r>
              <a:rPr sz="2000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140" dirty="0">
                <a:solidFill>
                  <a:schemeClr val="bg1"/>
                </a:solidFill>
                <a:latin typeface="Arial"/>
                <a:cs typeface="Arial"/>
              </a:rPr>
              <a:t>Model</a:t>
            </a:r>
            <a:r>
              <a:rPr lang="en-ID" sz="2000" b="1" spc="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5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chemeClr val="bg1"/>
                </a:solidFill>
                <a:latin typeface="Arial"/>
                <a:cs typeface="Arial"/>
              </a:rPr>
              <a:t>Bisnis </a:t>
            </a:r>
            <a:r>
              <a:rPr sz="2000" b="1" spc="65" dirty="0">
                <a:solidFill>
                  <a:schemeClr val="bg1"/>
                </a:solidFill>
                <a:latin typeface="Arial"/>
                <a:cs typeface="Arial"/>
              </a:rPr>
              <a:t>Kompetitif </a:t>
            </a:r>
            <a:r>
              <a:rPr sz="2000" spc="40" dirty="0">
                <a:solidFill>
                  <a:schemeClr val="bg1"/>
                </a:solidFill>
                <a:latin typeface="Arial"/>
                <a:cs typeface="Arial"/>
              </a:rPr>
              <a:t>yang </a:t>
            </a:r>
            <a:r>
              <a:rPr sz="2000" spc="85" dirty="0">
                <a:solidFill>
                  <a:schemeClr val="bg1"/>
                </a:solidFill>
                <a:latin typeface="Arial"/>
                <a:cs typeface="Arial"/>
              </a:rPr>
              <a:t>dapat </a:t>
            </a:r>
            <a:r>
              <a:rPr sz="2000" spc="35" dirty="0">
                <a:solidFill>
                  <a:schemeClr val="bg1"/>
                </a:solidFill>
                <a:latin typeface="Arial"/>
                <a:cs typeface="Arial"/>
              </a:rPr>
              <a:t>diaplikasikan  </a:t>
            </a:r>
            <a:r>
              <a:rPr sz="2000" spc="85" dirty="0">
                <a:solidFill>
                  <a:schemeClr val="bg1"/>
                </a:solidFill>
                <a:latin typeface="Arial"/>
                <a:cs typeface="Arial"/>
              </a:rPr>
              <a:t>oleh </a:t>
            </a:r>
            <a:r>
              <a:rPr sz="2000" spc="-15" dirty="0">
                <a:solidFill>
                  <a:schemeClr val="bg1"/>
                </a:solidFill>
                <a:latin typeface="Arial"/>
                <a:cs typeface="Arial"/>
              </a:rPr>
              <a:t>masyarakat </a:t>
            </a:r>
            <a:r>
              <a:rPr sz="2000" spc="90" dirty="0">
                <a:solidFill>
                  <a:schemeClr val="bg1"/>
                </a:solidFill>
                <a:latin typeface="Arial"/>
                <a:cs typeface="Arial"/>
              </a:rPr>
              <a:t>dengan </a:t>
            </a:r>
            <a:r>
              <a:rPr sz="2000" spc="35" dirty="0">
                <a:solidFill>
                  <a:schemeClr val="bg1"/>
                </a:solidFill>
                <a:latin typeface="Arial"/>
                <a:cs typeface="Arial"/>
              </a:rPr>
              <a:t>cermat, </a:t>
            </a:r>
            <a:r>
              <a:rPr sz="2000" spc="50" dirty="0">
                <a:solidFill>
                  <a:schemeClr val="bg1"/>
                </a:solidFill>
                <a:latin typeface="Arial"/>
                <a:cs typeface="Arial"/>
              </a:rPr>
              <a:t>terstruktur </a:t>
            </a:r>
            <a:r>
              <a:rPr sz="2000" spc="75" dirty="0">
                <a:solidFill>
                  <a:schemeClr val="bg1"/>
                </a:solidFill>
                <a:latin typeface="Arial"/>
                <a:cs typeface="Arial"/>
              </a:rPr>
              <a:t>dan </a:t>
            </a:r>
            <a:r>
              <a:rPr sz="2000" spc="20" dirty="0">
                <a:solidFill>
                  <a:schemeClr val="bg1"/>
                </a:solidFill>
                <a:latin typeface="Arial"/>
                <a:cs typeface="Arial"/>
              </a:rPr>
              <a:t>terencana  </a:t>
            </a:r>
            <a:r>
              <a:rPr sz="2000" spc="90" dirty="0">
                <a:solidFill>
                  <a:schemeClr val="bg1"/>
                </a:solidFill>
                <a:latin typeface="Arial"/>
                <a:cs typeface="Arial"/>
              </a:rPr>
              <a:t>dengan</a:t>
            </a:r>
            <a:r>
              <a:rPr sz="20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chemeClr val="bg1"/>
                </a:solidFill>
                <a:latin typeface="Arial"/>
                <a:cs typeface="Arial"/>
              </a:rPr>
              <a:t>baik.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2D71E5-A258-4C73-9740-F05E7595F4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F774D9-8395-C649-BF40-03D744BA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0" y="3457303"/>
            <a:ext cx="362839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35" dirty="0">
                <a:solidFill>
                  <a:srgbClr val="C00000"/>
                </a:solidFill>
                <a:latin typeface="Arial"/>
                <a:cs typeface="Arial"/>
              </a:rPr>
              <a:t>Uraian</a:t>
            </a:r>
            <a:r>
              <a:rPr sz="4300" b="1" spc="-1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300" b="1" spc="165" dirty="0">
                <a:solidFill>
                  <a:srgbClr val="C00000"/>
                </a:solidFill>
                <a:latin typeface="Arial"/>
                <a:cs typeface="Arial"/>
              </a:rPr>
              <a:t>Materi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400810" y="2362200"/>
            <a:ext cx="4137025" cy="345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984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527050" algn="l"/>
                <a:tab pos="527685" algn="l"/>
              </a:tabLst>
            </a:pPr>
            <a:r>
              <a:rPr spc="-20" dirty="0"/>
              <a:t>Perumusan </a:t>
            </a:r>
            <a:r>
              <a:rPr spc="15" dirty="0"/>
              <a:t>Konsep</a:t>
            </a:r>
            <a:r>
              <a:rPr spc="-165" dirty="0"/>
              <a:t> </a:t>
            </a:r>
            <a:r>
              <a:rPr spc="-45" dirty="0"/>
              <a:t>Usaha</a:t>
            </a:r>
          </a:p>
          <a:p>
            <a:pPr marL="527050" indent="-514984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527050" algn="l"/>
                <a:tab pos="527685" algn="l"/>
              </a:tabLst>
            </a:pPr>
            <a:r>
              <a:rPr spc="-20" dirty="0"/>
              <a:t>Perumusan </a:t>
            </a:r>
            <a:r>
              <a:rPr spc="-40" dirty="0"/>
              <a:t>Visi</a:t>
            </a:r>
            <a:r>
              <a:rPr spc="-175" dirty="0"/>
              <a:t> </a:t>
            </a:r>
            <a:r>
              <a:rPr spc="-45" dirty="0"/>
              <a:t>Usaha</a:t>
            </a:r>
          </a:p>
          <a:p>
            <a:pPr marL="527685" indent="-515620">
              <a:lnSpc>
                <a:spcPct val="100000"/>
              </a:lnSpc>
              <a:spcBef>
                <a:spcPts val="2014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pc="-10" dirty="0"/>
              <a:t>Perancangan </a:t>
            </a:r>
            <a:r>
              <a:rPr spc="105" dirty="0"/>
              <a:t>Model</a:t>
            </a:r>
            <a:r>
              <a:rPr spc="-165" dirty="0"/>
              <a:t> </a:t>
            </a:r>
            <a:r>
              <a:rPr spc="-5" dirty="0"/>
              <a:t>Binis</a:t>
            </a:r>
          </a:p>
          <a:p>
            <a:pPr marL="527685" indent="-514984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pc="-10" dirty="0"/>
              <a:t>Perancangan </a:t>
            </a:r>
            <a:r>
              <a:rPr spc="65" dirty="0"/>
              <a:t>dan</a:t>
            </a:r>
            <a:r>
              <a:rPr spc="-165" dirty="0"/>
              <a:t> </a:t>
            </a:r>
            <a:r>
              <a:rPr spc="20" dirty="0"/>
              <a:t>Strategi</a:t>
            </a:r>
          </a:p>
          <a:p>
            <a:pPr marL="527685" indent="-514984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pc="-10" dirty="0"/>
              <a:t>Penerapan </a:t>
            </a:r>
            <a:r>
              <a:rPr spc="65" dirty="0"/>
              <a:t>dan</a:t>
            </a:r>
            <a:r>
              <a:rPr spc="-160" dirty="0"/>
              <a:t> </a:t>
            </a:r>
            <a:r>
              <a:rPr spc="20" dirty="0"/>
              <a:t>Strategi</a:t>
            </a:r>
          </a:p>
          <a:p>
            <a:pPr marL="527685" indent="-514984">
              <a:lnSpc>
                <a:spcPct val="100000"/>
              </a:lnSpc>
              <a:spcBef>
                <a:spcPts val="192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pc="95" dirty="0"/>
              <a:t>Monitoring </a:t>
            </a:r>
            <a:r>
              <a:rPr spc="65" dirty="0"/>
              <a:t>dan</a:t>
            </a:r>
            <a:r>
              <a:rPr spc="-254" dirty="0"/>
              <a:t> </a:t>
            </a:r>
            <a:r>
              <a:rPr spc="-35" dirty="0"/>
              <a:t>Evaluasi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E517F6-F95B-482A-915D-2E20C48F06EE}"/>
              </a:ext>
            </a:extLst>
          </p:cNvPr>
          <p:cNvSpPr/>
          <p:nvPr/>
        </p:nvSpPr>
        <p:spPr>
          <a:xfrm>
            <a:off x="2495550" y="1375438"/>
            <a:ext cx="7200900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Tahapan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Strategi dan Program: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4BC5C1-A575-4F45-93CD-35710C51CE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BDEE7-D5BB-6A46-8BD3-4B08EDE24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BFAD215B-FA98-4C9F-819E-E36E3845C7D9}"/>
              </a:ext>
            </a:extLst>
          </p:cNvPr>
          <p:cNvGrpSpPr/>
          <p:nvPr/>
        </p:nvGrpSpPr>
        <p:grpSpPr>
          <a:xfrm>
            <a:off x="266700" y="1295400"/>
            <a:ext cx="11658600" cy="5105400"/>
            <a:chOff x="462226" y="1278510"/>
            <a:chExt cx="12777105" cy="5383608"/>
          </a:xfrm>
        </p:grpSpPr>
        <p:sp>
          <p:nvSpPr>
            <p:cNvPr id="41" name="object 41"/>
            <p:cNvSpPr/>
            <p:nvPr/>
          </p:nvSpPr>
          <p:spPr>
            <a:xfrm rot="16200000">
              <a:off x="2384902" y="3759648"/>
              <a:ext cx="160437" cy="185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B1F0DB-91DA-4973-962E-AC2020B03F92}"/>
                </a:ext>
              </a:extLst>
            </p:cNvPr>
            <p:cNvGrpSpPr/>
            <p:nvPr/>
          </p:nvGrpSpPr>
          <p:grpSpPr>
            <a:xfrm>
              <a:off x="462226" y="1278510"/>
              <a:ext cx="1768879" cy="5383608"/>
              <a:chOff x="838200" y="1342399"/>
              <a:chExt cx="1768878" cy="538361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F64B2ED-01A0-4053-9EAF-6954F2E580FB}"/>
                  </a:ext>
                </a:extLst>
              </p:cNvPr>
              <p:cNvSpPr/>
              <p:nvPr/>
            </p:nvSpPr>
            <p:spPr>
              <a:xfrm>
                <a:off x="838200" y="1342399"/>
                <a:ext cx="1768878" cy="5383614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1130486" y="2286362"/>
                <a:ext cx="1169146" cy="498317"/>
              </a:xfrm>
              <a:prstGeom prst="rect">
                <a:avLst/>
              </a:prstGeom>
              <a:solidFill>
                <a:srgbClr val="FFFF7F"/>
              </a:solidFill>
              <a:ln w="4245">
                <a:solidFill>
                  <a:srgbClr val="000000"/>
                </a:solidFill>
              </a:ln>
            </p:spPr>
            <p:txBody>
              <a:bodyPr vert="horz" wrap="square" lIns="0" tIns="317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25"/>
                  </a:spcBef>
                </a:pPr>
                <a:endParaRPr sz="1150" dirty="0">
                  <a:latin typeface="Times New Roman"/>
                  <a:cs typeface="Times New Roman"/>
                </a:endParaRPr>
              </a:p>
              <a:p>
                <a:pPr marL="57150" algn="ctr">
                  <a:lnSpc>
                    <a:spcPct val="100000"/>
                  </a:lnSpc>
                </a:pPr>
                <a:r>
                  <a:rPr sz="950" b="1" i="1" spc="40" dirty="0" err="1">
                    <a:latin typeface="Trebuchet MS"/>
                    <a:cs typeface="Trebuchet MS"/>
                  </a:rPr>
                  <a:t>Observasi</a:t>
                </a:r>
                <a:endParaRPr lang="en-US" sz="950" b="1" i="1" spc="40" dirty="0">
                  <a:latin typeface="Trebuchet MS"/>
                  <a:cs typeface="Trebuchet MS"/>
                </a:endParaRPr>
              </a:p>
              <a:p>
                <a:pPr marL="57150" algn="ctr">
                  <a:lnSpc>
                    <a:spcPct val="100000"/>
                  </a:lnSpc>
                </a:pP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1130486" y="3035874"/>
                <a:ext cx="1169146" cy="497641"/>
              </a:xfrm>
              <a:prstGeom prst="rect">
                <a:avLst/>
              </a:prstGeom>
              <a:solidFill>
                <a:srgbClr val="FFFF7F"/>
              </a:solidFill>
              <a:ln w="5128">
                <a:solidFill>
                  <a:srgbClr val="000000"/>
                </a:solidFill>
              </a:ln>
            </p:spPr>
            <p:txBody>
              <a:bodyPr vert="horz" wrap="square" lIns="0" tIns="254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20"/>
                  </a:spcBef>
                </a:pPr>
                <a:endParaRPr sz="1150" dirty="0">
                  <a:latin typeface="Times New Roman"/>
                  <a:cs typeface="Times New Roman"/>
                </a:endParaRPr>
              </a:p>
              <a:p>
                <a:pPr marL="56515" algn="ctr">
                  <a:lnSpc>
                    <a:spcPct val="100000"/>
                  </a:lnSpc>
                </a:pPr>
                <a:r>
                  <a:rPr sz="950" b="1" i="1" spc="35" dirty="0" err="1">
                    <a:latin typeface="Trebuchet MS"/>
                    <a:cs typeface="Trebuchet MS"/>
                  </a:rPr>
                  <a:t>Sintesa</a:t>
                </a:r>
                <a:endParaRPr lang="en-US" sz="950" b="1" i="1" spc="35" dirty="0">
                  <a:latin typeface="Trebuchet MS"/>
                  <a:cs typeface="Trebuchet MS"/>
                </a:endParaRPr>
              </a:p>
              <a:p>
                <a:pPr marL="56515" algn="ctr">
                  <a:lnSpc>
                    <a:spcPct val="100000"/>
                  </a:lnSpc>
                </a:pP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1130486" y="3754486"/>
                <a:ext cx="1159984" cy="498993"/>
              </a:xfrm>
              <a:prstGeom prst="rect">
                <a:avLst/>
              </a:prstGeom>
              <a:solidFill>
                <a:srgbClr val="FFFF7F"/>
              </a:solidFill>
              <a:ln w="5428">
                <a:solidFill>
                  <a:srgbClr val="000000"/>
                </a:solidFill>
              </a:ln>
            </p:spPr>
            <p:txBody>
              <a:bodyPr vert="horz" wrap="square" lIns="0" tIns="381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30"/>
                  </a:spcBef>
                </a:pPr>
                <a:endParaRPr sz="1150" dirty="0">
                  <a:latin typeface="Times New Roman"/>
                  <a:cs typeface="Times New Roman"/>
                </a:endParaRPr>
              </a:p>
              <a:p>
                <a:pPr marL="56515">
                  <a:lnSpc>
                    <a:spcPct val="100000"/>
                  </a:lnSpc>
                </a:pPr>
                <a:r>
                  <a:rPr sz="950" b="1" i="1" spc="45" dirty="0">
                    <a:latin typeface="Trebuchet MS"/>
                    <a:cs typeface="Trebuchet MS"/>
                  </a:rPr>
                  <a:t>Brainstorming</a:t>
                </a:r>
                <a:endParaRPr lang="en-US" sz="950" b="1" i="1" spc="45" dirty="0">
                  <a:latin typeface="Trebuchet MS"/>
                  <a:cs typeface="Trebuchet MS"/>
                </a:endParaRPr>
              </a:p>
              <a:p>
                <a:pPr marL="56515">
                  <a:lnSpc>
                    <a:spcPct val="100000"/>
                  </a:lnSpc>
                </a:pP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1130486" y="4510234"/>
                <a:ext cx="1169146" cy="503456"/>
              </a:xfrm>
              <a:prstGeom prst="rect">
                <a:avLst/>
              </a:prstGeom>
              <a:solidFill>
                <a:srgbClr val="FFFF7F"/>
              </a:solidFill>
              <a:ln w="4088">
                <a:solidFill>
                  <a:srgbClr val="000000"/>
                </a:solidFill>
              </a:ln>
            </p:spPr>
            <p:txBody>
              <a:bodyPr vert="horz" wrap="square" lIns="0" tIns="127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0"/>
                  </a:spcBef>
                </a:pPr>
                <a:endParaRPr sz="1050" dirty="0">
                  <a:latin typeface="Times New Roman"/>
                  <a:cs typeface="Times New Roman"/>
                </a:endParaRPr>
              </a:p>
              <a:p>
                <a:pPr marL="171450" marR="83820" indent="-81280">
                  <a:lnSpc>
                    <a:spcPct val="111500"/>
                  </a:lnSpc>
                </a:pPr>
                <a:r>
                  <a:rPr sz="950" b="1" i="1" spc="55" dirty="0">
                    <a:latin typeface="Trebuchet MS"/>
                    <a:cs typeface="Trebuchet MS"/>
                  </a:rPr>
                  <a:t>P</a:t>
                </a:r>
                <a:r>
                  <a:rPr sz="950" b="1" i="1" spc="85" dirty="0">
                    <a:latin typeface="Trebuchet MS"/>
                    <a:cs typeface="Trebuchet MS"/>
                  </a:rPr>
                  <a:t>en</a:t>
                </a:r>
                <a:r>
                  <a:rPr sz="950" b="1" i="1" spc="70" dirty="0">
                    <a:latin typeface="Trebuchet MS"/>
                    <a:cs typeface="Trebuchet MS"/>
                  </a:rPr>
                  <a:t>g</a:t>
                </a:r>
                <a:r>
                  <a:rPr sz="950" b="1" i="1" spc="60" dirty="0">
                    <a:latin typeface="Trebuchet MS"/>
                    <a:cs typeface="Trebuchet MS"/>
                  </a:rPr>
                  <a:t>a</a:t>
                </a:r>
                <a:r>
                  <a:rPr sz="950" b="1" i="1" spc="45" dirty="0">
                    <a:latin typeface="Trebuchet MS"/>
                    <a:cs typeface="Trebuchet MS"/>
                  </a:rPr>
                  <a:t>mbil</a:t>
                </a:r>
                <a:r>
                  <a:rPr sz="950" b="1" i="1" spc="60" dirty="0">
                    <a:latin typeface="Trebuchet MS"/>
                    <a:cs typeface="Trebuchet MS"/>
                  </a:rPr>
                  <a:t>a</a:t>
                </a:r>
                <a:r>
                  <a:rPr sz="950" b="1" i="1" spc="75" dirty="0">
                    <a:latin typeface="Trebuchet MS"/>
                    <a:cs typeface="Trebuchet MS"/>
                  </a:rPr>
                  <a:t>n </a:t>
                </a:r>
                <a:r>
                  <a:rPr sz="950" b="1" i="1" spc="50" dirty="0">
                    <a:latin typeface="Trebuchet MS"/>
                    <a:cs typeface="Trebuchet MS"/>
                  </a:rPr>
                  <a:t> Keputusan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1130486" y="5256822"/>
                <a:ext cx="1169146" cy="497641"/>
              </a:xfrm>
              <a:prstGeom prst="rect">
                <a:avLst/>
              </a:prstGeom>
              <a:solidFill>
                <a:srgbClr val="FFFF7F"/>
              </a:solidFill>
              <a:ln w="6183">
                <a:solidFill>
                  <a:srgbClr val="000000"/>
                </a:solidFill>
              </a:ln>
            </p:spPr>
            <p:txBody>
              <a:bodyPr vert="horz" wrap="square" lIns="0" tIns="254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0"/>
                  </a:spcBef>
                </a:pPr>
                <a:endParaRPr sz="1150" dirty="0">
                  <a:latin typeface="Times New Roman"/>
                  <a:cs typeface="Times New Roman"/>
                </a:endParaRPr>
              </a:p>
              <a:p>
                <a:pPr marL="132080">
                  <a:lnSpc>
                    <a:spcPct val="100000"/>
                  </a:lnSpc>
                  <a:spcBef>
                    <a:spcPts val="5"/>
                  </a:spcBef>
                </a:pPr>
                <a:r>
                  <a:rPr sz="950" b="1" i="1" spc="40" dirty="0">
                    <a:latin typeface="Trebuchet MS"/>
                    <a:cs typeface="Trebuchet MS"/>
                  </a:rPr>
                  <a:t>Prototyping</a:t>
                </a:r>
                <a:endParaRPr lang="en-US" sz="950" b="1" i="1" spc="40" dirty="0">
                  <a:latin typeface="Trebuchet MS"/>
                  <a:cs typeface="Trebuchet MS"/>
                </a:endParaRPr>
              </a:p>
              <a:p>
                <a:pPr marL="132080">
                  <a:lnSpc>
                    <a:spcPct val="100000"/>
                  </a:lnSpc>
                  <a:spcBef>
                    <a:spcPts val="5"/>
                  </a:spcBef>
                </a:pP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1130488" y="5978305"/>
                <a:ext cx="1169146" cy="521306"/>
              </a:xfrm>
              <a:prstGeom prst="rect">
                <a:avLst/>
              </a:prstGeom>
              <a:solidFill>
                <a:srgbClr val="FFFF7F"/>
              </a:solidFill>
              <a:ln w="5057">
                <a:solidFill>
                  <a:srgbClr val="000000"/>
                </a:solidFill>
              </a:ln>
            </p:spPr>
            <p:txBody>
              <a:bodyPr vert="horz" wrap="square" lIns="0" tIns="1905" rIns="0" bIns="0" rtlCol="0">
                <a:spAutoFit/>
              </a:bodyPr>
              <a:lstStyle/>
              <a:p>
                <a:pPr marL="316865" marR="145415" indent="-165100">
                  <a:lnSpc>
                    <a:spcPts val="1270"/>
                  </a:lnSpc>
                  <a:spcBef>
                    <a:spcPts val="15"/>
                  </a:spcBef>
                </a:pPr>
                <a:r>
                  <a:rPr sz="950" b="1" i="1" spc="55" dirty="0">
                    <a:latin typeface="Trebuchet MS"/>
                    <a:cs typeface="Trebuchet MS"/>
                  </a:rPr>
                  <a:t>P</a:t>
                </a:r>
                <a:r>
                  <a:rPr sz="950" b="1" i="1" spc="45" dirty="0">
                    <a:latin typeface="Trebuchet MS"/>
                    <a:cs typeface="Trebuchet MS"/>
                  </a:rPr>
                  <a:t>eluncu</a:t>
                </a:r>
                <a:r>
                  <a:rPr sz="950" b="1" i="1" spc="25" dirty="0">
                    <a:latin typeface="Trebuchet MS"/>
                    <a:cs typeface="Trebuchet MS"/>
                  </a:rPr>
                  <a:t>r</a:t>
                </a:r>
                <a:r>
                  <a:rPr sz="950" b="1" i="1" spc="60" dirty="0">
                    <a:latin typeface="Trebuchet MS"/>
                    <a:cs typeface="Trebuchet MS"/>
                  </a:rPr>
                  <a:t>a</a:t>
                </a:r>
                <a:r>
                  <a:rPr sz="950" b="1" i="1" spc="75" dirty="0">
                    <a:latin typeface="Trebuchet MS"/>
                    <a:cs typeface="Trebuchet MS"/>
                  </a:rPr>
                  <a:t>n </a:t>
                </a:r>
                <a:r>
                  <a:rPr sz="950" b="1" i="1" spc="50" dirty="0">
                    <a:latin typeface="Trebuchet MS"/>
                    <a:cs typeface="Trebuchet MS"/>
                  </a:rPr>
                  <a:t> </a:t>
                </a:r>
                <a:r>
                  <a:rPr sz="950" b="1" i="1" spc="45" dirty="0">
                    <a:latin typeface="Trebuchet MS"/>
                    <a:cs typeface="Trebuchet MS"/>
                  </a:rPr>
                  <a:t>Kosep</a:t>
                </a:r>
                <a:endParaRPr sz="950" dirty="0">
                  <a:latin typeface="Trebuchet MS"/>
                  <a:cs typeface="Trebuchet MS"/>
                </a:endParaRPr>
              </a:p>
              <a:p>
                <a:pPr marL="57150">
                  <a:lnSpc>
                    <a:spcPct val="100000"/>
                  </a:lnSpc>
                  <a:spcBef>
                    <a:spcPts val="70"/>
                  </a:spcBef>
                </a:pPr>
                <a:r>
                  <a:rPr sz="950" b="1" i="1" spc="70" dirty="0">
                    <a:latin typeface="Trebuchet MS"/>
                    <a:cs typeface="Trebuchet MS"/>
                  </a:rPr>
                  <a:t>Model</a:t>
                </a:r>
                <a:r>
                  <a:rPr sz="950" b="1" i="1" spc="-95" dirty="0">
                    <a:latin typeface="Trebuchet MS"/>
                    <a:cs typeface="Trebuchet MS"/>
                  </a:rPr>
                  <a:t> </a:t>
                </a:r>
                <a:r>
                  <a:rPr sz="950" b="1" i="1" spc="70" dirty="0">
                    <a:latin typeface="Trebuchet MS"/>
                    <a:cs typeface="Trebuchet MS"/>
                  </a:rPr>
                  <a:t>Usaha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8DF8E2-5B09-48D4-B577-AE6CCC0EDA05}"/>
                  </a:ext>
                </a:extLst>
              </p:cNvPr>
              <p:cNvSpPr txBox="1"/>
              <p:nvPr/>
            </p:nvSpPr>
            <p:spPr>
              <a:xfrm>
                <a:off x="990600" y="1460008"/>
                <a:ext cx="1447800" cy="900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i="1" spc="-5" dirty="0">
                    <a:latin typeface="Trebuchet MS"/>
                    <a:cs typeface="Trebuchet MS"/>
                  </a:rPr>
                  <a:t>1.</a:t>
                </a:r>
                <a:r>
                  <a:rPr lang="en-GB" sz="1050" b="1" i="1" spc="-100" dirty="0">
                    <a:latin typeface="Trebuchet MS"/>
                    <a:cs typeface="Trebuchet MS"/>
                  </a:rPr>
                  <a:t> </a:t>
                </a:r>
                <a:r>
                  <a:rPr lang="en-GB" sz="1050" b="1" i="1" spc="65" dirty="0" err="1">
                    <a:latin typeface="Trebuchet MS"/>
                    <a:cs typeface="Trebuchet MS"/>
                  </a:rPr>
                  <a:t>Perumusan</a:t>
                </a:r>
                <a:r>
                  <a:rPr lang="en-GB" sz="1050" b="1" i="1" spc="-95" dirty="0">
                    <a:latin typeface="Trebuchet MS"/>
                    <a:cs typeface="Trebuchet MS"/>
                  </a:rPr>
                  <a:t> </a:t>
                </a:r>
                <a:r>
                  <a:rPr lang="en-GB" sz="1050" b="1" i="1" spc="50" dirty="0" err="1">
                    <a:latin typeface="Trebuchet MS"/>
                    <a:cs typeface="Trebuchet MS"/>
                  </a:rPr>
                  <a:t>Konsep</a:t>
                </a:r>
                <a:r>
                  <a:rPr lang="en-GB" sz="1050" b="1" i="1" spc="-95" dirty="0">
                    <a:latin typeface="Trebuchet MS"/>
                    <a:cs typeface="Trebuchet MS"/>
                  </a:rPr>
                  <a:t> </a:t>
                </a:r>
                <a:r>
                  <a:rPr lang="en-GB" sz="1050" b="1" i="1" spc="70" dirty="0">
                    <a:latin typeface="Trebuchet MS"/>
                    <a:cs typeface="Trebuchet MS"/>
                  </a:rPr>
                  <a:t>Usaha  </a:t>
                </a:r>
                <a:r>
                  <a:rPr lang="en-GB" sz="1050" b="1" i="1" spc="30" dirty="0">
                    <a:latin typeface="Trebuchet MS"/>
                    <a:cs typeface="Trebuchet MS"/>
                  </a:rPr>
                  <a:t>(User </a:t>
                </a:r>
                <a:r>
                  <a:rPr lang="en-GB" sz="1050" b="1" i="1" spc="25" dirty="0">
                    <a:latin typeface="Trebuchet MS"/>
                    <a:cs typeface="Trebuchet MS"/>
                  </a:rPr>
                  <a:t>Experience</a:t>
                </a:r>
                <a:r>
                  <a:rPr lang="en-GB" sz="1050" b="1" i="1" spc="-200" dirty="0">
                    <a:latin typeface="Trebuchet MS"/>
                    <a:cs typeface="Trebuchet MS"/>
                  </a:rPr>
                  <a:t> </a:t>
                </a:r>
                <a:r>
                  <a:rPr lang="en-GB" sz="1050" b="1" i="1" spc="60" dirty="0">
                    <a:latin typeface="Trebuchet MS"/>
                    <a:cs typeface="Trebuchet MS"/>
                  </a:rPr>
                  <a:t>Design)</a:t>
                </a:r>
                <a:endParaRPr lang="en-GB" sz="1050" dirty="0">
                  <a:latin typeface="Trebuchet MS"/>
                  <a:cs typeface="Trebuchet MS"/>
                </a:endParaRPr>
              </a:p>
              <a:p>
                <a:pPr algn="ctr"/>
                <a:endParaRPr lang="en-GB" sz="105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6797FDB-0A46-4286-9819-4A0E87D6B0B9}"/>
                </a:ext>
              </a:extLst>
            </p:cNvPr>
            <p:cNvGrpSpPr/>
            <p:nvPr/>
          </p:nvGrpSpPr>
          <p:grpSpPr>
            <a:xfrm>
              <a:off x="2705812" y="2335805"/>
              <a:ext cx="1768879" cy="3033231"/>
              <a:chOff x="2993336" y="1591015"/>
              <a:chExt cx="1768878" cy="303323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E233E6B-B5F7-4363-A009-F2448935196E}"/>
                  </a:ext>
                </a:extLst>
              </p:cNvPr>
              <p:cNvSpPr/>
              <p:nvPr/>
            </p:nvSpPr>
            <p:spPr>
              <a:xfrm>
                <a:off x="2993336" y="1591015"/>
                <a:ext cx="1768878" cy="3033234"/>
              </a:xfrm>
              <a:prstGeom prst="rect">
                <a:avLst/>
              </a:prstGeom>
              <a:solidFill>
                <a:srgbClr val="FFF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3193260" y="2322027"/>
                <a:ext cx="1296035" cy="558800"/>
              </a:xfrm>
              <a:prstGeom prst="rect">
                <a:avLst/>
              </a:prstGeom>
              <a:solidFill>
                <a:srgbClr val="FFFF7F"/>
              </a:solidFill>
              <a:ln w="5869">
                <a:solidFill>
                  <a:srgbClr val="000000"/>
                </a:solidFill>
              </a:ln>
            </p:spPr>
            <p:txBody>
              <a:bodyPr vert="horz" wrap="square" lIns="0" tIns="317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5"/>
                  </a:spcBef>
                </a:pPr>
                <a:endParaRPr sz="1150" dirty="0">
                  <a:latin typeface="Times New Roman"/>
                  <a:cs typeface="Times New Roman"/>
                </a:endParaRPr>
              </a:p>
              <a:p>
                <a:pPr marL="360045">
                  <a:lnSpc>
                    <a:spcPct val="100000"/>
                  </a:lnSpc>
                </a:pPr>
                <a:r>
                  <a:rPr sz="950" b="1" i="1" spc="40" dirty="0">
                    <a:latin typeface="Trebuchet MS"/>
                    <a:cs typeface="Trebuchet MS"/>
                  </a:rPr>
                  <a:t>Visioning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3203288" y="3047980"/>
                <a:ext cx="1294130" cy="559435"/>
              </a:xfrm>
              <a:prstGeom prst="rect">
                <a:avLst/>
              </a:prstGeom>
              <a:solidFill>
                <a:srgbClr val="FFFF7F"/>
              </a:solidFill>
              <a:ln w="4245">
                <a:solidFill>
                  <a:srgbClr val="000000"/>
                </a:solidFill>
              </a:ln>
            </p:spPr>
            <p:txBody>
              <a:bodyPr vert="horz" wrap="square" lIns="0" tIns="254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0"/>
                  </a:spcBef>
                </a:pPr>
                <a:endParaRPr sz="1150">
                  <a:latin typeface="Times New Roman"/>
                  <a:cs typeface="Times New Roman"/>
                </a:endParaRPr>
              </a:p>
              <a:p>
                <a:pPr marL="137160">
                  <a:lnSpc>
                    <a:spcPct val="100000"/>
                  </a:lnSpc>
                </a:pPr>
                <a:r>
                  <a:rPr sz="950" b="1" i="1" spc="50" dirty="0">
                    <a:latin typeface="Trebuchet MS"/>
                    <a:cs typeface="Trebuchet MS"/>
                  </a:rPr>
                  <a:t>Kerangka</a:t>
                </a:r>
                <a:r>
                  <a:rPr sz="950" b="1" i="1" spc="-95" dirty="0">
                    <a:latin typeface="Trebuchet MS"/>
                    <a:cs typeface="Trebuchet MS"/>
                  </a:rPr>
                  <a:t> </a:t>
                </a:r>
                <a:r>
                  <a:rPr sz="950" b="1" i="1" spc="45" dirty="0">
                    <a:latin typeface="Trebuchet MS"/>
                    <a:cs typeface="Trebuchet MS"/>
                  </a:rPr>
                  <a:t>Waktu</a:t>
                </a:r>
                <a:endParaRPr sz="950">
                  <a:latin typeface="Trebuchet MS"/>
                  <a:cs typeface="Trebuchet MS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3201383" y="3782651"/>
                <a:ext cx="1411430" cy="696562"/>
              </a:xfrm>
              <a:prstGeom prst="rect">
                <a:avLst/>
              </a:prstGeom>
              <a:solidFill>
                <a:srgbClr val="FFFF7F"/>
              </a:solidFill>
              <a:ln w="4829">
                <a:solidFill>
                  <a:srgbClr val="000000"/>
                </a:solidFill>
              </a:ln>
            </p:spPr>
            <p:txBody>
              <a:bodyPr vert="horz" wrap="square" lIns="0" tIns="1270" rIns="0" bIns="0" rtlCol="0">
                <a:spAutoFit/>
              </a:bodyPr>
              <a:lstStyle/>
              <a:p>
                <a:pPr marL="242570" marR="235585" indent="172720">
                  <a:lnSpc>
                    <a:spcPct val="111500"/>
                  </a:lnSpc>
                  <a:spcBef>
                    <a:spcPts val="5"/>
                  </a:spcBef>
                </a:pPr>
                <a:endParaRPr lang="en-US" sz="1050" dirty="0">
                  <a:latin typeface="Times New Roman"/>
                  <a:cs typeface="Times New Roman"/>
                </a:endParaRPr>
              </a:p>
              <a:p>
                <a:pPr marL="242570" marR="235585" indent="172720">
                  <a:lnSpc>
                    <a:spcPct val="111500"/>
                  </a:lnSpc>
                  <a:spcBef>
                    <a:spcPts val="5"/>
                  </a:spcBef>
                </a:pPr>
                <a:r>
                  <a:rPr sz="950" b="1" i="1" spc="5" dirty="0" err="1">
                    <a:latin typeface="Trebuchet MS"/>
                    <a:cs typeface="Trebuchet MS"/>
                  </a:rPr>
                  <a:t>Kriteria</a:t>
                </a:r>
                <a:r>
                  <a:rPr sz="950" b="1" i="1" spc="5" dirty="0">
                    <a:latin typeface="Trebuchet MS"/>
                    <a:cs typeface="Trebuchet MS"/>
                  </a:rPr>
                  <a:t>  </a:t>
                </a:r>
                <a:r>
                  <a:rPr sz="950" b="1" i="1" spc="5" dirty="0" err="1">
                    <a:latin typeface="Trebuchet MS"/>
                    <a:cs typeface="Trebuchet MS"/>
                  </a:rPr>
                  <a:t>K</a:t>
                </a:r>
                <a:r>
                  <a:rPr sz="950" b="1" i="1" spc="45" dirty="0" err="1">
                    <a:latin typeface="Trebuchet MS"/>
                    <a:cs typeface="Trebuchet MS"/>
                  </a:rPr>
                  <a:t>e</a:t>
                </a:r>
                <a:r>
                  <a:rPr sz="950" b="1" i="1" spc="55" dirty="0" err="1">
                    <a:latin typeface="Trebuchet MS"/>
                    <a:cs typeface="Trebuchet MS"/>
                  </a:rPr>
                  <a:t>b</a:t>
                </a:r>
                <a:r>
                  <a:rPr sz="950" b="1" i="1" spc="30" dirty="0" err="1">
                    <a:latin typeface="Trebuchet MS"/>
                    <a:cs typeface="Trebuchet MS"/>
                  </a:rPr>
                  <a:t>erhasil</a:t>
                </a:r>
                <a:r>
                  <a:rPr sz="950" b="1" i="1" spc="40" dirty="0" err="1">
                    <a:latin typeface="Trebuchet MS"/>
                    <a:cs typeface="Trebuchet MS"/>
                  </a:rPr>
                  <a:t>a</a:t>
                </a:r>
                <a:r>
                  <a:rPr sz="950" b="1" i="1" spc="95" dirty="0" err="1">
                    <a:latin typeface="Trebuchet MS"/>
                    <a:cs typeface="Trebuchet MS"/>
                  </a:rPr>
                  <a:t>n</a:t>
                </a:r>
                <a:endParaRPr lang="en-US" sz="950" b="1" i="1" spc="95" dirty="0">
                  <a:latin typeface="Trebuchet MS"/>
                  <a:cs typeface="Trebuchet MS"/>
                </a:endParaRPr>
              </a:p>
              <a:p>
                <a:pPr marL="242570" marR="235585" indent="172720">
                  <a:lnSpc>
                    <a:spcPct val="111500"/>
                  </a:lnSpc>
                  <a:spcBef>
                    <a:spcPts val="5"/>
                  </a:spcBef>
                </a:pP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785CC4-965E-4168-B997-7D6C19AD4FBE}"/>
                  </a:ext>
                </a:extLst>
              </p:cNvPr>
              <p:cNvSpPr txBox="1"/>
              <p:nvPr/>
            </p:nvSpPr>
            <p:spPr>
              <a:xfrm>
                <a:off x="3165013" y="1709281"/>
                <a:ext cx="144780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i="1" spc="-5" dirty="0">
                    <a:latin typeface="Trebuchet MS"/>
                    <a:cs typeface="Trebuchet MS"/>
                  </a:rPr>
                  <a:t>2.</a:t>
                </a:r>
                <a:r>
                  <a:rPr lang="en-GB" sz="1050" b="1" i="1" spc="-100" dirty="0">
                    <a:latin typeface="Trebuchet MS"/>
                    <a:cs typeface="Trebuchet MS"/>
                  </a:rPr>
                  <a:t> </a:t>
                </a:r>
                <a:r>
                  <a:rPr lang="en-GB" sz="1050" b="1" i="1" spc="65" dirty="0" err="1">
                    <a:latin typeface="Trebuchet MS"/>
                    <a:cs typeface="Trebuchet MS"/>
                  </a:rPr>
                  <a:t>Perumusan</a:t>
                </a:r>
                <a:r>
                  <a:rPr lang="en-GB" sz="1050" b="1" i="1" spc="-95" dirty="0">
                    <a:latin typeface="Trebuchet MS"/>
                    <a:cs typeface="Trebuchet MS"/>
                  </a:rPr>
                  <a:t> </a:t>
                </a:r>
                <a:r>
                  <a:rPr lang="en-GB" sz="1050" b="1" i="1" spc="50" dirty="0" err="1">
                    <a:latin typeface="Trebuchet MS"/>
                    <a:cs typeface="Trebuchet MS"/>
                  </a:rPr>
                  <a:t>Visi</a:t>
                </a:r>
                <a:r>
                  <a:rPr lang="en-GB" sz="1050" b="1" i="1" spc="50" dirty="0">
                    <a:latin typeface="Trebuchet MS"/>
                    <a:cs typeface="Trebuchet MS"/>
                  </a:rPr>
                  <a:t> Usaha</a:t>
                </a:r>
                <a:endParaRPr lang="en-GB" sz="1050" dirty="0">
                  <a:latin typeface="Trebuchet MS"/>
                  <a:cs typeface="Trebuchet MS"/>
                </a:endParaRPr>
              </a:p>
              <a:p>
                <a:pPr algn="ctr"/>
                <a:endParaRPr lang="en-GB" sz="1050" dirty="0"/>
              </a:p>
            </p:txBody>
          </p:sp>
        </p:grp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06C52BC8-0256-4A16-8A13-87C0F914838E}"/>
                </a:ext>
              </a:extLst>
            </p:cNvPr>
            <p:cNvSpPr/>
            <p:nvPr/>
          </p:nvSpPr>
          <p:spPr>
            <a:xfrm rot="16200000">
              <a:off x="4617505" y="3759649"/>
              <a:ext cx="160437" cy="185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043D8AF-019E-43E0-85B5-EA7CA6F5ACB5}"/>
                </a:ext>
              </a:extLst>
            </p:cNvPr>
            <p:cNvGrpSpPr/>
            <p:nvPr/>
          </p:nvGrpSpPr>
          <p:grpSpPr>
            <a:xfrm>
              <a:off x="4932541" y="2655893"/>
              <a:ext cx="1768879" cy="2409056"/>
              <a:chOff x="5201579" y="2419496"/>
              <a:chExt cx="1768878" cy="2409058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F4CC4AA-DAE3-4348-B1CB-C4AB1F3C0673}"/>
                  </a:ext>
                </a:extLst>
              </p:cNvPr>
              <p:cNvGrpSpPr/>
              <p:nvPr/>
            </p:nvGrpSpPr>
            <p:grpSpPr>
              <a:xfrm>
                <a:off x="5201579" y="2419496"/>
                <a:ext cx="1768878" cy="2409058"/>
                <a:chOff x="2993336" y="1591015"/>
                <a:chExt cx="1768878" cy="2409058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3E171EA-6D35-4FDB-B2B7-E9E483C9218D}"/>
                    </a:ext>
                  </a:extLst>
                </p:cNvPr>
                <p:cNvSpPr/>
                <p:nvPr/>
              </p:nvSpPr>
              <p:spPr>
                <a:xfrm>
                  <a:off x="2993336" y="1591015"/>
                  <a:ext cx="1768878" cy="2409058"/>
                </a:xfrm>
                <a:prstGeom prst="rect">
                  <a:avLst/>
                </a:prstGeom>
                <a:solidFill>
                  <a:srgbClr val="FFF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C83BB91-185B-4D29-8CD9-D1908567133A}"/>
                    </a:ext>
                  </a:extLst>
                </p:cNvPr>
                <p:cNvSpPr txBox="1"/>
                <p:nvPr/>
              </p:nvSpPr>
              <p:spPr>
                <a:xfrm>
                  <a:off x="3165013" y="1709281"/>
                  <a:ext cx="14478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b="1" i="1" spc="-5" dirty="0">
                      <a:latin typeface="Trebuchet MS"/>
                      <a:cs typeface="Trebuchet MS"/>
                    </a:rPr>
                    <a:t>3. </a:t>
                  </a:r>
                  <a:r>
                    <a:rPr lang="en-GB" sz="1050" b="1" i="1" spc="-5" dirty="0" err="1">
                      <a:latin typeface="Trebuchet MS"/>
                      <a:cs typeface="Trebuchet MS"/>
                    </a:rPr>
                    <a:t>Perancangan</a:t>
                  </a:r>
                  <a:r>
                    <a:rPr lang="en-GB" sz="1050" b="1" i="1" spc="-5" dirty="0">
                      <a:latin typeface="Trebuchet MS"/>
                      <a:cs typeface="Trebuchet MS"/>
                    </a:rPr>
                    <a:t> Model </a:t>
                  </a:r>
                  <a:r>
                    <a:rPr lang="en-GB" sz="1050" b="1" i="1" spc="-5" dirty="0" err="1">
                      <a:latin typeface="Trebuchet MS"/>
                      <a:cs typeface="Trebuchet MS"/>
                    </a:rPr>
                    <a:t>Bisnis</a:t>
                  </a:r>
                  <a:endParaRPr lang="en-GB" sz="1050" dirty="0"/>
                </a:p>
              </p:txBody>
            </p:sp>
          </p:grpSp>
          <p:sp>
            <p:nvSpPr>
              <p:cNvPr id="23" name="object 23"/>
              <p:cNvSpPr txBox="1"/>
              <p:nvPr/>
            </p:nvSpPr>
            <p:spPr>
              <a:xfrm>
                <a:off x="5495242" y="3253755"/>
                <a:ext cx="1296670" cy="560070"/>
              </a:xfrm>
              <a:prstGeom prst="rect">
                <a:avLst/>
              </a:prstGeom>
              <a:solidFill>
                <a:srgbClr val="FFFF7F"/>
              </a:solidFill>
              <a:ln w="5057">
                <a:solidFill>
                  <a:srgbClr val="000000"/>
                </a:solidFill>
              </a:ln>
            </p:spPr>
            <p:txBody>
              <a:bodyPr vert="horz" wrap="square" lIns="0" tIns="317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25"/>
                  </a:spcBef>
                </a:pPr>
                <a:endParaRPr sz="1150" dirty="0">
                  <a:latin typeface="Times New Roman"/>
                  <a:cs typeface="Times New Roman"/>
                </a:endParaRPr>
              </a:p>
              <a:p>
                <a:pPr marL="147320">
                  <a:lnSpc>
                    <a:spcPct val="100000"/>
                  </a:lnSpc>
                </a:pPr>
                <a:r>
                  <a:rPr sz="950" b="1" i="1" spc="35" dirty="0">
                    <a:latin typeface="Trebuchet MS"/>
                    <a:cs typeface="Trebuchet MS"/>
                  </a:rPr>
                  <a:t>Bisnis</a:t>
                </a:r>
                <a:r>
                  <a:rPr sz="950" b="1" i="1" spc="-90" dirty="0">
                    <a:latin typeface="Trebuchet MS"/>
                    <a:cs typeface="Trebuchet MS"/>
                  </a:rPr>
                  <a:t> </a:t>
                </a:r>
                <a:r>
                  <a:rPr sz="950" b="1" i="1" spc="35" dirty="0">
                    <a:latin typeface="Trebuchet MS"/>
                    <a:cs typeface="Trebuchet MS"/>
                  </a:rPr>
                  <a:t>Komersial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4C0C249-3F39-4146-AED7-75DC1031AFFB}"/>
                  </a:ext>
                </a:extLst>
              </p:cNvPr>
              <p:cNvGrpSpPr/>
              <p:nvPr/>
            </p:nvGrpSpPr>
            <p:grpSpPr>
              <a:xfrm>
                <a:off x="5497114" y="4032695"/>
                <a:ext cx="1307465" cy="569595"/>
                <a:chOff x="8300456" y="2934411"/>
                <a:chExt cx="1307465" cy="569595"/>
              </a:xfrm>
            </p:grpSpPr>
            <p:grpSp>
              <p:nvGrpSpPr>
                <p:cNvPr id="24" name="object 24"/>
                <p:cNvGrpSpPr/>
                <p:nvPr/>
              </p:nvGrpSpPr>
              <p:grpSpPr>
                <a:xfrm>
                  <a:off x="8300456" y="2934411"/>
                  <a:ext cx="1307465" cy="569595"/>
                  <a:chOff x="6080089" y="2934411"/>
                  <a:chExt cx="1307465" cy="569595"/>
                </a:xfrm>
              </p:grpSpPr>
              <p:sp>
                <p:nvSpPr>
                  <p:cNvPr id="25" name="object 25"/>
                  <p:cNvSpPr/>
                  <p:nvPr/>
                </p:nvSpPr>
                <p:spPr>
                  <a:xfrm>
                    <a:off x="6090843" y="2944698"/>
                    <a:ext cx="1296670" cy="55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6670" h="559435">
                        <a:moveTo>
                          <a:pt x="1296454" y="0"/>
                        </a:moveTo>
                        <a:lnTo>
                          <a:pt x="0" y="0"/>
                        </a:lnTo>
                        <a:lnTo>
                          <a:pt x="0" y="558812"/>
                        </a:lnTo>
                        <a:lnTo>
                          <a:pt x="1296454" y="558812"/>
                        </a:lnTo>
                        <a:lnTo>
                          <a:pt x="1296454" y="0"/>
                        </a:lnTo>
                        <a:close/>
                      </a:path>
                    </a:pathLst>
                  </a:custGeom>
                  <a:solidFill>
                    <a:srgbClr val="FFFF7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" name="object 26"/>
                  <p:cNvSpPr/>
                  <p:nvPr/>
                </p:nvSpPr>
                <p:spPr>
                  <a:xfrm>
                    <a:off x="6081676" y="2936316"/>
                    <a:ext cx="1302385" cy="56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384" h="565150">
                        <a:moveTo>
                          <a:pt x="0" y="2173"/>
                        </a:moveTo>
                        <a:lnTo>
                          <a:pt x="1301952" y="2856"/>
                        </a:lnTo>
                      </a:path>
                      <a:path w="1302384" h="565150">
                        <a:moveTo>
                          <a:pt x="1300156" y="372"/>
                        </a:moveTo>
                        <a:lnTo>
                          <a:pt x="1297179" y="564911"/>
                        </a:lnTo>
                      </a:path>
                      <a:path w="1302384" h="565150">
                        <a:moveTo>
                          <a:pt x="1300242" y="562291"/>
                        </a:moveTo>
                        <a:lnTo>
                          <a:pt x="712" y="562266"/>
                        </a:lnTo>
                      </a:path>
                      <a:path w="1302384" h="565150">
                        <a:moveTo>
                          <a:pt x="2635" y="563595"/>
                        </a:moveTo>
                        <a:lnTo>
                          <a:pt x="2521" y="794"/>
                        </a:lnTo>
                      </a:path>
                      <a:path w="1302384" h="565150">
                        <a:moveTo>
                          <a:pt x="427" y="1515"/>
                        </a:moveTo>
                        <a:lnTo>
                          <a:pt x="1300570" y="2309"/>
                        </a:lnTo>
                      </a:path>
                      <a:path w="1302384" h="565150">
                        <a:moveTo>
                          <a:pt x="1300712" y="0"/>
                        </a:moveTo>
                        <a:lnTo>
                          <a:pt x="1297663" y="561918"/>
                        </a:lnTo>
                      </a:path>
                      <a:path w="1302384" h="565150">
                        <a:moveTo>
                          <a:pt x="1300669" y="561993"/>
                        </a:moveTo>
                        <a:lnTo>
                          <a:pt x="3063" y="562067"/>
                        </a:lnTo>
                      </a:path>
                      <a:path w="1302384" h="565150">
                        <a:moveTo>
                          <a:pt x="3034" y="563222"/>
                        </a:moveTo>
                        <a:lnTo>
                          <a:pt x="2592" y="1800"/>
                        </a:lnTo>
                      </a:path>
                    </a:pathLst>
                  </a:custGeom>
                  <a:ln w="3199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27" name="object 27"/>
                <p:cNvSpPr txBox="1"/>
                <p:nvPr/>
              </p:nvSpPr>
              <p:spPr>
                <a:xfrm>
                  <a:off x="8306788" y="3093428"/>
                  <a:ext cx="1290956" cy="174625"/>
                </a:xfrm>
                <a:prstGeom prst="rect">
                  <a:avLst/>
                </a:prstGeom>
              </p:spPr>
              <p:txBody>
                <a:bodyPr vert="horz" wrap="square" lIns="0" tIns="15875" rIns="0" bIns="0" rtlCol="0">
                  <a:spAutoFit/>
                </a:bodyPr>
                <a:lstStyle/>
                <a:p>
                  <a:pPr marL="270510">
                    <a:lnSpc>
                      <a:spcPct val="100000"/>
                    </a:lnSpc>
                    <a:spcBef>
                      <a:spcPts val="125"/>
                    </a:spcBef>
                  </a:pPr>
                  <a:r>
                    <a:rPr sz="950" b="1" i="1" spc="35" dirty="0">
                      <a:latin typeface="Trebuchet MS"/>
                      <a:cs typeface="Trebuchet MS"/>
                    </a:rPr>
                    <a:t>Bisnis</a:t>
                  </a:r>
                  <a:r>
                    <a:rPr sz="950" b="1" i="1" spc="-90" dirty="0">
                      <a:latin typeface="Trebuchet MS"/>
                      <a:cs typeface="Trebuchet MS"/>
                    </a:rPr>
                    <a:t> </a:t>
                  </a:r>
                  <a:r>
                    <a:rPr sz="950" b="1" i="1" spc="40" dirty="0">
                      <a:latin typeface="Trebuchet MS"/>
                      <a:cs typeface="Trebuchet MS"/>
                    </a:rPr>
                    <a:t>Sosial</a:t>
                  </a:r>
                  <a:endParaRPr sz="950">
                    <a:latin typeface="Trebuchet MS"/>
                    <a:cs typeface="Trebuchet MS"/>
                  </a:endParaRPr>
                </a:p>
              </p:txBody>
            </p:sp>
          </p:grpSp>
        </p:grpSp>
        <p:sp>
          <p:nvSpPr>
            <p:cNvPr id="70" name="object 41">
              <a:extLst>
                <a:ext uri="{FF2B5EF4-FFF2-40B4-BE49-F238E27FC236}">
                  <a16:creationId xmlns:a16="http://schemas.microsoft.com/office/drawing/2014/main" id="{6E1C4FD4-6039-4F7D-A0FD-B1B4FEA1CBB9}"/>
                </a:ext>
              </a:extLst>
            </p:cNvPr>
            <p:cNvSpPr/>
            <p:nvPr/>
          </p:nvSpPr>
          <p:spPr>
            <a:xfrm rot="16200000">
              <a:off x="6856018" y="3757633"/>
              <a:ext cx="160437" cy="185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17BB88B-DFF9-4CBB-88C3-FE6D478B2FA9}"/>
                </a:ext>
              </a:extLst>
            </p:cNvPr>
            <p:cNvGrpSpPr/>
            <p:nvPr/>
          </p:nvGrpSpPr>
          <p:grpSpPr>
            <a:xfrm>
              <a:off x="7057897" y="2190938"/>
              <a:ext cx="1768879" cy="3033231"/>
              <a:chOff x="7429567" y="2217221"/>
              <a:chExt cx="1768878" cy="3033234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24397E9-0993-4B57-A6C9-4E8F1117267A}"/>
                  </a:ext>
                </a:extLst>
              </p:cNvPr>
              <p:cNvGrpSpPr/>
              <p:nvPr/>
            </p:nvGrpSpPr>
            <p:grpSpPr>
              <a:xfrm>
                <a:off x="7429567" y="2217221"/>
                <a:ext cx="1768878" cy="3033234"/>
                <a:chOff x="2880177" y="1425134"/>
                <a:chExt cx="1768878" cy="3033234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39EDC09-D7DD-4DD7-AA77-380C2EC02958}"/>
                    </a:ext>
                  </a:extLst>
                </p:cNvPr>
                <p:cNvSpPr/>
                <p:nvPr/>
              </p:nvSpPr>
              <p:spPr>
                <a:xfrm>
                  <a:off x="2880177" y="1425134"/>
                  <a:ext cx="1768878" cy="3033234"/>
                </a:xfrm>
                <a:prstGeom prst="rect">
                  <a:avLst/>
                </a:prstGeom>
                <a:solidFill>
                  <a:srgbClr val="FFF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EE0D278-72AF-4F8B-9CCF-5E76ED7F29C7}"/>
                    </a:ext>
                  </a:extLst>
                </p:cNvPr>
                <p:cNvSpPr txBox="1"/>
                <p:nvPr/>
              </p:nvSpPr>
              <p:spPr>
                <a:xfrm>
                  <a:off x="3165013" y="1709281"/>
                  <a:ext cx="1447800" cy="415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b="1" i="1" spc="-5" dirty="0">
                      <a:latin typeface="Trebuchet MS"/>
                      <a:cs typeface="Trebuchet MS"/>
                    </a:rPr>
                    <a:t>4. </a:t>
                  </a:r>
                  <a:r>
                    <a:rPr lang="en-GB" sz="1050" b="1" i="1" spc="-5" dirty="0" err="1">
                      <a:latin typeface="Trebuchet MS"/>
                      <a:cs typeface="Trebuchet MS"/>
                    </a:rPr>
                    <a:t>Perancangan</a:t>
                  </a:r>
                  <a:r>
                    <a:rPr lang="en-GB" sz="1050" b="1" i="1" spc="-5" dirty="0">
                      <a:latin typeface="Trebuchet MS"/>
                      <a:cs typeface="Trebuchet MS"/>
                    </a:rPr>
                    <a:t> dan Strategi</a:t>
                  </a:r>
                  <a:endParaRPr lang="en-GB" sz="1050" dirty="0"/>
                </a:p>
              </p:txBody>
            </p:sp>
          </p:grpSp>
          <p:sp>
            <p:nvSpPr>
              <p:cNvPr id="75" name="object 31">
                <a:extLst>
                  <a:ext uri="{FF2B5EF4-FFF2-40B4-BE49-F238E27FC236}">
                    <a16:creationId xmlns:a16="http://schemas.microsoft.com/office/drawing/2014/main" id="{BE6D5666-484F-4694-ACEF-139CEE4ECC9B}"/>
                  </a:ext>
                </a:extLst>
              </p:cNvPr>
              <p:cNvSpPr txBox="1"/>
              <p:nvPr/>
            </p:nvSpPr>
            <p:spPr>
              <a:xfrm>
                <a:off x="7638203" y="2990130"/>
                <a:ext cx="1447800" cy="422994"/>
              </a:xfrm>
              <a:prstGeom prst="rect">
                <a:avLst/>
              </a:prstGeom>
              <a:solidFill>
                <a:srgbClr val="FFFF7F"/>
              </a:solidFill>
              <a:ln w="5428">
                <a:solidFill>
                  <a:srgbClr val="000000"/>
                </a:solidFill>
              </a:ln>
            </p:spPr>
            <p:txBody>
              <a:bodyPr vert="horz" wrap="square" lIns="0" tIns="85725" rIns="0" bIns="0" rtlCol="0">
                <a:spAutoFit/>
              </a:bodyPr>
              <a:lstStyle/>
              <a:p>
                <a:pPr marL="468630" marR="461645" algn="ctr">
                  <a:lnSpc>
                    <a:spcPct val="111500"/>
                  </a:lnSpc>
                  <a:spcBef>
                    <a:spcPts val="675"/>
                  </a:spcBef>
                </a:pPr>
                <a:r>
                  <a:rPr sz="950" b="1" i="1" spc="55" dirty="0">
                    <a:latin typeface="Trebuchet MS"/>
                    <a:cs typeface="Trebuchet MS"/>
                  </a:rPr>
                  <a:t>Q</a:t>
                </a:r>
                <a:r>
                  <a:rPr sz="950" b="1" i="1" spc="40" dirty="0">
                    <a:latin typeface="Trebuchet MS"/>
                    <a:cs typeface="Trebuchet MS"/>
                  </a:rPr>
                  <a:t>uick </a:t>
                </a:r>
                <a:r>
                  <a:rPr sz="950" b="1" i="1" spc="25" dirty="0">
                    <a:latin typeface="Trebuchet MS"/>
                    <a:cs typeface="Trebuchet MS"/>
                  </a:rPr>
                  <a:t> </a:t>
                </a:r>
                <a:r>
                  <a:rPr sz="950" b="1" i="1" spc="40" dirty="0">
                    <a:latin typeface="Trebuchet MS"/>
                    <a:cs typeface="Trebuchet MS"/>
                  </a:rPr>
                  <a:t>Wins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76" name="object 32">
                <a:extLst>
                  <a:ext uri="{FF2B5EF4-FFF2-40B4-BE49-F238E27FC236}">
                    <a16:creationId xmlns:a16="http://schemas.microsoft.com/office/drawing/2014/main" id="{74FB1845-4428-4692-948A-406627E3FF79}"/>
                  </a:ext>
                </a:extLst>
              </p:cNvPr>
              <p:cNvSpPr txBox="1"/>
              <p:nvPr/>
            </p:nvSpPr>
            <p:spPr>
              <a:xfrm>
                <a:off x="7655458" y="3679379"/>
                <a:ext cx="1447800" cy="424347"/>
              </a:xfrm>
              <a:prstGeom prst="rect">
                <a:avLst/>
              </a:prstGeom>
              <a:solidFill>
                <a:srgbClr val="FFFF7F"/>
              </a:solidFill>
              <a:ln w="4331">
                <a:solidFill>
                  <a:srgbClr val="000000"/>
                </a:solidFill>
              </a:ln>
            </p:spPr>
            <p:txBody>
              <a:bodyPr vert="horz" wrap="square" lIns="0" tIns="86995" rIns="0" bIns="0" rtlCol="0">
                <a:spAutoFit/>
              </a:bodyPr>
              <a:lstStyle/>
              <a:p>
                <a:pPr marL="318770" marR="133985" indent="-178435">
                  <a:lnSpc>
                    <a:spcPct val="111500"/>
                  </a:lnSpc>
                  <a:spcBef>
                    <a:spcPts val="685"/>
                  </a:spcBef>
                </a:pPr>
                <a:r>
                  <a:rPr sz="950" b="1" i="1" spc="60" dirty="0">
                    <a:latin typeface="Trebuchet MS"/>
                    <a:cs typeface="Trebuchet MS"/>
                  </a:rPr>
                  <a:t>Program</a:t>
                </a:r>
                <a:r>
                  <a:rPr sz="950" b="1" i="1" spc="-120" dirty="0">
                    <a:latin typeface="Trebuchet MS"/>
                    <a:cs typeface="Trebuchet MS"/>
                  </a:rPr>
                  <a:t> </a:t>
                </a:r>
                <a:r>
                  <a:rPr sz="950" b="1" i="1" spc="55" dirty="0">
                    <a:latin typeface="Trebuchet MS"/>
                    <a:cs typeface="Trebuchet MS"/>
                  </a:rPr>
                  <a:t>Jangka  </a:t>
                </a:r>
                <a:r>
                  <a:rPr sz="950" b="1" i="1" spc="85" dirty="0">
                    <a:latin typeface="Trebuchet MS"/>
                    <a:cs typeface="Trebuchet MS"/>
                  </a:rPr>
                  <a:t>Menengah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25E08083-6C1C-4936-A4E4-EDCA2475506D}"/>
                  </a:ext>
                </a:extLst>
              </p:cNvPr>
              <p:cNvGrpSpPr/>
              <p:nvPr/>
            </p:nvGrpSpPr>
            <p:grpSpPr>
              <a:xfrm>
                <a:off x="7654015" y="4599564"/>
                <a:ext cx="1447203" cy="498418"/>
                <a:chOff x="8830272" y="4123201"/>
                <a:chExt cx="1447203" cy="498418"/>
              </a:xfrm>
            </p:grpSpPr>
            <p:grpSp>
              <p:nvGrpSpPr>
                <p:cNvPr id="78" name="object 33">
                  <a:extLst>
                    <a:ext uri="{FF2B5EF4-FFF2-40B4-BE49-F238E27FC236}">
                      <a16:creationId xmlns:a16="http://schemas.microsoft.com/office/drawing/2014/main" id="{8C9AF86A-3189-495C-84B1-5B53E6BD096A}"/>
                    </a:ext>
                  </a:extLst>
                </p:cNvPr>
                <p:cNvGrpSpPr/>
                <p:nvPr/>
              </p:nvGrpSpPr>
              <p:grpSpPr>
                <a:xfrm>
                  <a:off x="8835668" y="4123201"/>
                  <a:ext cx="1441807" cy="498418"/>
                  <a:chOff x="6615301" y="4123201"/>
                  <a:chExt cx="1441807" cy="498418"/>
                </a:xfrm>
              </p:grpSpPr>
              <p:sp>
                <p:nvSpPr>
                  <p:cNvPr id="80" name="object 34">
                    <a:extLst>
                      <a:ext uri="{FF2B5EF4-FFF2-40B4-BE49-F238E27FC236}">
                        <a16:creationId xmlns:a16="http://schemas.microsoft.com/office/drawing/2014/main" id="{35721428-7D0E-4AEA-8169-71198C937E77}"/>
                      </a:ext>
                    </a:extLst>
                  </p:cNvPr>
                  <p:cNvSpPr/>
                  <p:nvPr/>
                </p:nvSpPr>
                <p:spPr>
                  <a:xfrm>
                    <a:off x="6615301" y="4124414"/>
                    <a:ext cx="1441807" cy="497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6670" h="497204">
                        <a:moveTo>
                          <a:pt x="1296454" y="0"/>
                        </a:moveTo>
                        <a:lnTo>
                          <a:pt x="0" y="0"/>
                        </a:lnTo>
                        <a:lnTo>
                          <a:pt x="0" y="496722"/>
                        </a:lnTo>
                        <a:lnTo>
                          <a:pt x="1296454" y="496722"/>
                        </a:lnTo>
                        <a:lnTo>
                          <a:pt x="1296454" y="0"/>
                        </a:lnTo>
                        <a:close/>
                      </a:path>
                    </a:pathLst>
                  </a:custGeom>
                  <a:solidFill>
                    <a:srgbClr val="FFFF7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1" name="object 35">
                    <a:extLst>
                      <a:ext uri="{FF2B5EF4-FFF2-40B4-BE49-F238E27FC236}">
                        <a16:creationId xmlns:a16="http://schemas.microsoft.com/office/drawing/2014/main" id="{ECEA4833-797E-4D9C-9F04-BC2DB2B9AC9B}"/>
                      </a:ext>
                    </a:extLst>
                  </p:cNvPr>
                  <p:cNvSpPr/>
                  <p:nvPr/>
                </p:nvSpPr>
                <p:spPr>
                  <a:xfrm>
                    <a:off x="6615301" y="4123201"/>
                    <a:ext cx="1437532" cy="494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654" h="494664">
                        <a:moveTo>
                          <a:pt x="3205" y="2272"/>
                        </a:moveTo>
                        <a:lnTo>
                          <a:pt x="1303476" y="2272"/>
                        </a:lnTo>
                      </a:path>
                      <a:path w="1303654" h="494664">
                        <a:moveTo>
                          <a:pt x="1301481" y="372"/>
                        </a:moveTo>
                        <a:lnTo>
                          <a:pt x="1299387" y="493718"/>
                        </a:lnTo>
                      </a:path>
                      <a:path w="1303654" h="494664">
                        <a:moveTo>
                          <a:pt x="1301567" y="492067"/>
                        </a:moveTo>
                        <a:lnTo>
                          <a:pt x="0" y="491756"/>
                        </a:lnTo>
                      </a:path>
                      <a:path w="1303654" h="494664">
                        <a:moveTo>
                          <a:pt x="3362" y="494103"/>
                        </a:moveTo>
                        <a:lnTo>
                          <a:pt x="4630" y="894"/>
                        </a:lnTo>
                      </a:path>
                      <a:path w="1303654" h="494664">
                        <a:moveTo>
                          <a:pt x="3632" y="1527"/>
                        </a:moveTo>
                        <a:lnTo>
                          <a:pt x="1301895" y="1837"/>
                        </a:lnTo>
                      </a:path>
                      <a:path w="1303654" h="494664">
                        <a:moveTo>
                          <a:pt x="1302151" y="0"/>
                        </a:moveTo>
                        <a:lnTo>
                          <a:pt x="1300142" y="491694"/>
                        </a:lnTo>
                      </a:path>
                      <a:path w="1303654" h="494664">
                        <a:moveTo>
                          <a:pt x="1301994" y="492042"/>
                        </a:moveTo>
                        <a:lnTo>
                          <a:pt x="3789" y="491620"/>
                        </a:lnTo>
                      </a:path>
                      <a:path w="1303654" h="494664">
                        <a:moveTo>
                          <a:pt x="3490" y="493731"/>
                        </a:moveTo>
                        <a:lnTo>
                          <a:pt x="4957" y="1899"/>
                        </a:lnTo>
                      </a:path>
                    </a:pathLst>
                  </a:custGeom>
                  <a:ln w="3199">
                    <a:solidFill>
                      <a:srgbClr val="00000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79" name="object 36">
                  <a:extLst>
                    <a:ext uri="{FF2B5EF4-FFF2-40B4-BE49-F238E27FC236}">
                      <a16:creationId xmlns:a16="http://schemas.microsoft.com/office/drawing/2014/main" id="{B4187031-7B5A-4246-A758-91D7DFC81F1F}"/>
                    </a:ext>
                  </a:extLst>
                </p:cNvPr>
                <p:cNvSpPr txBox="1"/>
                <p:nvPr/>
              </p:nvSpPr>
              <p:spPr>
                <a:xfrm>
                  <a:off x="8830272" y="4199854"/>
                  <a:ext cx="1437532" cy="348615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387985" marR="130175" indent="-249554">
                    <a:lnSpc>
                      <a:spcPct val="111500"/>
                    </a:lnSpc>
                    <a:spcBef>
                      <a:spcPts val="95"/>
                    </a:spcBef>
                  </a:pPr>
                  <a:r>
                    <a:rPr sz="950" b="1" i="1" spc="60" dirty="0">
                      <a:latin typeface="Trebuchet MS"/>
                      <a:cs typeface="Trebuchet MS"/>
                    </a:rPr>
                    <a:t>Program</a:t>
                  </a:r>
                  <a:r>
                    <a:rPr sz="950" b="1" i="1" spc="-120" dirty="0">
                      <a:latin typeface="Trebuchet MS"/>
                      <a:cs typeface="Trebuchet MS"/>
                    </a:rPr>
                    <a:t> </a:t>
                  </a:r>
                  <a:r>
                    <a:rPr sz="950" b="1" i="1" spc="55" dirty="0">
                      <a:latin typeface="Trebuchet MS"/>
                      <a:cs typeface="Trebuchet MS"/>
                    </a:rPr>
                    <a:t>Jangka  </a:t>
                  </a:r>
                  <a:r>
                    <a:rPr sz="950" b="1" i="1" spc="60" dirty="0">
                      <a:latin typeface="Trebuchet MS"/>
                      <a:cs typeface="Trebuchet MS"/>
                    </a:rPr>
                    <a:t>Panjang</a:t>
                  </a:r>
                  <a:endParaRPr sz="950" dirty="0">
                    <a:latin typeface="Trebuchet MS"/>
                    <a:cs typeface="Trebuchet MS"/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B8F06F1-7FB9-4B21-B37D-5DA9BD1964E3}"/>
                </a:ext>
              </a:extLst>
            </p:cNvPr>
            <p:cNvGrpSpPr/>
            <p:nvPr/>
          </p:nvGrpSpPr>
          <p:grpSpPr>
            <a:xfrm>
              <a:off x="9413096" y="2335805"/>
              <a:ext cx="1768879" cy="3033231"/>
              <a:chOff x="9806965" y="2483778"/>
              <a:chExt cx="1768878" cy="303323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635BF90-831A-44F5-AE8F-D23C84A42B27}"/>
                  </a:ext>
                </a:extLst>
              </p:cNvPr>
              <p:cNvGrpSpPr/>
              <p:nvPr/>
            </p:nvGrpSpPr>
            <p:grpSpPr>
              <a:xfrm>
                <a:off x="9806965" y="2483778"/>
                <a:ext cx="1768878" cy="3033234"/>
                <a:chOff x="2993336" y="1591015"/>
                <a:chExt cx="1768878" cy="3033234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4193CB3-04B9-4D4B-9569-5485C0D46CCD}"/>
                    </a:ext>
                  </a:extLst>
                </p:cNvPr>
                <p:cNvSpPr/>
                <p:nvPr/>
              </p:nvSpPr>
              <p:spPr>
                <a:xfrm>
                  <a:off x="2993336" y="1591015"/>
                  <a:ext cx="1768878" cy="3033234"/>
                </a:xfrm>
                <a:prstGeom prst="rect">
                  <a:avLst/>
                </a:prstGeom>
                <a:solidFill>
                  <a:srgbClr val="FFF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8592C90-E081-4A7C-8613-79BBD01EA3C3}"/>
                    </a:ext>
                  </a:extLst>
                </p:cNvPr>
                <p:cNvSpPr txBox="1"/>
                <p:nvPr/>
              </p:nvSpPr>
              <p:spPr>
                <a:xfrm>
                  <a:off x="3165013" y="1709281"/>
                  <a:ext cx="1447800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50" b="1" i="1" spc="-5" dirty="0">
                      <a:latin typeface="Trebuchet MS"/>
                      <a:cs typeface="Trebuchet MS"/>
                    </a:rPr>
                    <a:t>5. </a:t>
                  </a:r>
                  <a:r>
                    <a:rPr lang="en-GB" sz="1050" b="1" i="1" spc="-5" dirty="0" err="1">
                      <a:latin typeface="Trebuchet MS"/>
                      <a:cs typeface="Trebuchet MS"/>
                    </a:rPr>
                    <a:t>Penerapan</a:t>
                  </a:r>
                  <a:r>
                    <a:rPr lang="en-GB" sz="1050" b="1" i="1" spc="-5" dirty="0">
                      <a:latin typeface="Trebuchet MS"/>
                      <a:cs typeface="Trebuchet MS"/>
                    </a:rPr>
                    <a:t> dan Pembangunan Model </a:t>
                  </a:r>
                  <a:r>
                    <a:rPr lang="en-GB" sz="1050" b="1" i="1" spc="-5" dirty="0" err="1">
                      <a:latin typeface="Trebuchet MS"/>
                      <a:cs typeface="Trebuchet MS"/>
                    </a:rPr>
                    <a:t>Bisnis</a:t>
                  </a:r>
                  <a:endParaRPr lang="en-GB" sz="1050" dirty="0"/>
                </a:p>
              </p:txBody>
            </p:sp>
          </p:grpSp>
          <p:sp>
            <p:nvSpPr>
              <p:cNvPr id="37" name="object 37"/>
              <p:cNvSpPr txBox="1"/>
              <p:nvPr/>
            </p:nvSpPr>
            <p:spPr>
              <a:xfrm>
                <a:off x="9978642" y="3314639"/>
                <a:ext cx="1447800" cy="514275"/>
              </a:xfrm>
              <a:prstGeom prst="rect">
                <a:avLst/>
              </a:prstGeom>
              <a:solidFill>
                <a:srgbClr val="FFFF7F"/>
              </a:solidFill>
              <a:ln w="5057">
                <a:solidFill>
                  <a:srgbClr val="000000"/>
                </a:solidFill>
              </a:ln>
            </p:spPr>
            <p:txBody>
              <a:bodyPr vert="horz" wrap="square" lIns="0" tIns="1270" rIns="0" bIns="0" rtlCol="0">
                <a:spAutoFit/>
              </a:bodyPr>
              <a:lstStyle/>
              <a:p>
                <a:pPr marL="158750" marR="153035" algn="ctr">
                  <a:lnSpc>
                    <a:spcPts val="1270"/>
                  </a:lnSpc>
                  <a:spcBef>
                    <a:spcPts val="10"/>
                  </a:spcBef>
                </a:pPr>
                <a:r>
                  <a:rPr sz="950" b="1" i="1" spc="60" dirty="0">
                    <a:latin typeface="Trebuchet MS"/>
                    <a:cs typeface="Trebuchet MS"/>
                  </a:rPr>
                  <a:t>Program  </a:t>
                </a:r>
                <a:r>
                  <a:rPr sz="950" b="1" i="1" spc="55" dirty="0">
                    <a:latin typeface="Trebuchet MS"/>
                    <a:cs typeface="Trebuchet MS"/>
                  </a:rPr>
                  <a:t>P</a:t>
                </a:r>
                <a:r>
                  <a:rPr sz="950" b="1" i="1" spc="75" dirty="0">
                    <a:latin typeface="Trebuchet MS"/>
                    <a:cs typeface="Trebuchet MS"/>
                  </a:rPr>
                  <a:t>engemb</a:t>
                </a:r>
                <a:r>
                  <a:rPr sz="950" b="1" i="1" spc="80" dirty="0">
                    <a:latin typeface="Trebuchet MS"/>
                    <a:cs typeface="Trebuchet MS"/>
                  </a:rPr>
                  <a:t>a</a:t>
                </a:r>
                <a:r>
                  <a:rPr sz="950" b="1" i="1" spc="110" dirty="0">
                    <a:latin typeface="Trebuchet MS"/>
                    <a:cs typeface="Trebuchet MS"/>
                  </a:rPr>
                  <a:t>n</a:t>
                </a:r>
                <a:r>
                  <a:rPr sz="950" b="1" i="1" spc="95" dirty="0">
                    <a:latin typeface="Trebuchet MS"/>
                    <a:cs typeface="Trebuchet MS"/>
                  </a:rPr>
                  <a:t>g</a:t>
                </a:r>
                <a:r>
                  <a:rPr sz="950" b="1" i="1" spc="60" dirty="0">
                    <a:latin typeface="Trebuchet MS"/>
                    <a:cs typeface="Trebuchet MS"/>
                  </a:rPr>
                  <a:t>a</a:t>
                </a:r>
                <a:r>
                  <a:rPr sz="950" b="1" i="1" spc="65" dirty="0">
                    <a:latin typeface="Trebuchet MS"/>
                    <a:cs typeface="Trebuchet MS"/>
                  </a:rPr>
                  <a:t>n  </a:t>
                </a:r>
                <a:r>
                  <a:rPr sz="950" b="1" i="1" spc="45" dirty="0">
                    <a:latin typeface="Trebuchet MS"/>
                    <a:cs typeface="Trebuchet MS"/>
                  </a:rPr>
                  <a:t>Komoditas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38" name="object 38"/>
              <p:cNvSpPr txBox="1"/>
              <p:nvPr/>
            </p:nvSpPr>
            <p:spPr>
              <a:xfrm>
                <a:off x="9978642" y="4047449"/>
                <a:ext cx="1447799" cy="333744"/>
              </a:xfrm>
              <a:prstGeom prst="rect">
                <a:avLst/>
              </a:prstGeom>
              <a:solidFill>
                <a:srgbClr val="FFFF7F"/>
              </a:solidFill>
              <a:ln w="4473">
                <a:solidFill>
                  <a:srgbClr val="000000"/>
                </a:solidFill>
              </a:ln>
            </p:spPr>
            <p:txBody>
              <a:bodyPr vert="horz" wrap="square" lIns="0" tIns="1905" rIns="0" bIns="0" rtlCol="0">
                <a:spAutoFit/>
              </a:bodyPr>
              <a:lstStyle/>
              <a:p>
                <a:pPr marL="179070" marR="170180" indent="198120">
                  <a:lnSpc>
                    <a:spcPct val="111500"/>
                  </a:lnSpc>
                </a:pPr>
                <a:r>
                  <a:rPr sz="950" b="1" i="1" spc="60" dirty="0">
                    <a:latin typeface="Trebuchet MS"/>
                    <a:cs typeface="Trebuchet MS"/>
                  </a:rPr>
                  <a:t>Program  </a:t>
                </a:r>
                <a:r>
                  <a:rPr sz="950" b="1" i="1" spc="55" dirty="0">
                    <a:latin typeface="Trebuchet MS"/>
                    <a:cs typeface="Trebuchet MS"/>
                  </a:rPr>
                  <a:t>P</a:t>
                </a:r>
                <a:r>
                  <a:rPr sz="950" b="1" i="1" spc="85" dirty="0">
                    <a:latin typeface="Trebuchet MS"/>
                    <a:cs typeface="Trebuchet MS"/>
                  </a:rPr>
                  <a:t>em</a:t>
                </a:r>
                <a:r>
                  <a:rPr sz="950" b="1" i="1" spc="75" dirty="0">
                    <a:latin typeface="Trebuchet MS"/>
                    <a:cs typeface="Trebuchet MS"/>
                  </a:rPr>
                  <a:t>b</a:t>
                </a:r>
                <a:r>
                  <a:rPr sz="950" b="1" i="1" spc="30" dirty="0">
                    <a:latin typeface="Trebuchet MS"/>
                    <a:cs typeface="Trebuchet MS"/>
                  </a:rPr>
                  <a:t>erda</a:t>
                </a:r>
                <a:r>
                  <a:rPr sz="950" b="1" i="1" spc="10" dirty="0">
                    <a:latin typeface="Trebuchet MS"/>
                    <a:cs typeface="Trebuchet MS"/>
                  </a:rPr>
                  <a:t>y</a:t>
                </a:r>
                <a:r>
                  <a:rPr sz="950" b="1" i="1" spc="55" dirty="0">
                    <a:latin typeface="Trebuchet MS"/>
                    <a:cs typeface="Trebuchet MS"/>
                  </a:rPr>
                  <a:t>a</a:t>
                </a:r>
                <a:r>
                  <a:rPr sz="950" b="1" i="1" spc="60" dirty="0">
                    <a:latin typeface="Trebuchet MS"/>
                    <a:cs typeface="Trebuchet MS"/>
                  </a:rPr>
                  <a:t>a</a:t>
                </a:r>
                <a:r>
                  <a:rPr sz="950" b="1" i="1" spc="95" dirty="0">
                    <a:latin typeface="Trebuchet MS"/>
                    <a:cs typeface="Trebuchet MS"/>
                  </a:rPr>
                  <a:t>n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  <p:sp>
            <p:nvSpPr>
              <p:cNvPr id="39" name="object 39"/>
              <p:cNvSpPr txBox="1"/>
              <p:nvPr/>
            </p:nvSpPr>
            <p:spPr>
              <a:xfrm>
                <a:off x="9978642" y="4745616"/>
                <a:ext cx="1447798" cy="333068"/>
              </a:xfrm>
              <a:prstGeom prst="rect">
                <a:avLst/>
              </a:prstGeom>
              <a:solidFill>
                <a:srgbClr val="FFFF7F"/>
              </a:solidFill>
              <a:ln w="5670">
                <a:solidFill>
                  <a:srgbClr val="000000"/>
                </a:solidFill>
              </a:ln>
            </p:spPr>
            <p:txBody>
              <a:bodyPr vert="horz" wrap="square" lIns="0" tIns="1270" rIns="0" bIns="0" rtlCol="0">
                <a:spAutoFit/>
              </a:bodyPr>
              <a:lstStyle/>
              <a:p>
                <a:pPr marL="295275" marR="288290" indent="80645">
                  <a:lnSpc>
                    <a:spcPct val="111500"/>
                  </a:lnSpc>
                </a:pPr>
                <a:r>
                  <a:rPr sz="950" b="1" i="1" spc="60" dirty="0">
                    <a:latin typeface="Trebuchet MS"/>
                    <a:cs typeface="Trebuchet MS"/>
                  </a:rPr>
                  <a:t>Program  </a:t>
                </a:r>
                <a:r>
                  <a:rPr sz="950" b="1" i="1" spc="55" dirty="0">
                    <a:latin typeface="Trebuchet MS"/>
                    <a:cs typeface="Trebuchet MS"/>
                  </a:rPr>
                  <a:t>P</a:t>
                </a:r>
                <a:r>
                  <a:rPr sz="950" b="1" i="1" spc="75" dirty="0">
                    <a:latin typeface="Trebuchet MS"/>
                    <a:cs typeface="Trebuchet MS"/>
                  </a:rPr>
                  <a:t>endu</a:t>
                </a:r>
                <a:r>
                  <a:rPr sz="950" b="1" i="1" spc="60" dirty="0">
                    <a:latin typeface="Trebuchet MS"/>
                    <a:cs typeface="Trebuchet MS"/>
                  </a:rPr>
                  <a:t>k</a:t>
                </a:r>
                <a:r>
                  <a:rPr sz="950" b="1" i="1" spc="100" dirty="0">
                    <a:latin typeface="Trebuchet MS"/>
                    <a:cs typeface="Trebuchet MS"/>
                  </a:rPr>
                  <a:t>ung</a:t>
                </a:r>
                <a:endParaRPr sz="950" dirty="0"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84" name="object 41">
              <a:extLst>
                <a:ext uri="{FF2B5EF4-FFF2-40B4-BE49-F238E27FC236}">
                  <a16:creationId xmlns:a16="http://schemas.microsoft.com/office/drawing/2014/main" id="{BFAF4DE4-43D3-49EF-ACA4-F900BAF4B59C}"/>
                </a:ext>
              </a:extLst>
            </p:cNvPr>
            <p:cNvSpPr/>
            <p:nvPr/>
          </p:nvSpPr>
          <p:spPr>
            <a:xfrm rot="16200000">
              <a:off x="9046249" y="3757632"/>
              <a:ext cx="160437" cy="185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F78F03D-2B10-424D-9231-5A9F03744419}"/>
                </a:ext>
              </a:extLst>
            </p:cNvPr>
            <p:cNvSpPr/>
            <p:nvPr/>
          </p:nvSpPr>
          <p:spPr>
            <a:xfrm>
              <a:off x="11470452" y="3600424"/>
              <a:ext cx="1768879" cy="524566"/>
            </a:xfrm>
            <a:prstGeom prst="rect">
              <a:avLst/>
            </a:prstGeom>
            <a:solidFill>
              <a:srgbClr val="FFF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i="1" spc="-5" dirty="0">
                  <a:solidFill>
                    <a:schemeClr val="tx1"/>
                  </a:solidFill>
                  <a:latin typeface="Trebuchet MS"/>
                  <a:cs typeface="Trebuchet MS"/>
                </a:rPr>
                <a:t>6.</a:t>
              </a:r>
              <a:r>
                <a:rPr lang="en-GB" sz="1050" b="1" i="1" spc="-85" dirty="0">
                  <a:solidFill>
                    <a:schemeClr val="tx1"/>
                  </a:solidFill>
                  <a:latin typeface="Trebuchet MS"/>
                  <a:cs typeface="Trebuchet MS"/>
                </a:rPr>
                <a:t> </a:t>
              </a:r>
              <a:r>
                <a:rPr lang="en-GB" sz="1050" b="1" i="1" spc="55" dirty="0">
                  <a:solidFill>
                    <a:schemeClr val="tx1"/>
                  </a:solidFill>
                  <a:latin typeface="Trebuchet MS"/>
                  <a:cs typeface="Trebuchet MS"/>
                </a:rPr>
                <a:t>Monitoring</a:t>
              </a:r>
              <a:r>
                <a:rPr lang="en-GB" sz="1050" b="1" i="1" spc="-80" dirty="0">
                  <a:solidFill>
                    <a:schemeClr val="tx1"/>
                  </a:solidFill>
                  <a:latin typeface="Trebuchet MS"/>
                  <a:cs typeface="Trebuchet MS"/>
                </a:rPr>
                <a:t> </a:t>
              </a:r>
              <a:r>
                <a:rPr lang="en-GB" sz="1050" b="1" i="1" spc="75" dirty="0">
                  <a:solidFill>
                    <a:schemeClr val="tx1"/>
                  </a:solidFill>
                  <a:latin typeface="Trebuchet MS"/>
                  <a:cs typeface="Trebuchet MS"/>
                </a:rPr>
                <a:t>dan</a:t>
              </a:r>
              <a:r>
                <a:rPr lang="en-GB" sz="1050" b="1" i="1" spc="-80" dirty="0">
                  <a:solidFill>
                    <a:schemeClr val="tx1"/>
                  </a:solidFill>
                  <a:latin typeface="Trebuchet MS"/>
                  <a:cs typeface="Trebuchet MS"/>
                </a:rPr>
                <a:t> </a:t>
              </a:r>
              <a:r>
                <a:rPr lang="en-GB" sz="1050" b="1" i="1" spc="25" dirty="0" err="1">
                  <a:solidFill>
                    <a:schemeClr val="tx1"/>
                  </a:solidFill>
                  <a:latin typeface="Trebuchet MS"/>
                  <a:cs typeface="Trebuchet MS"/>
                </a:rPr>
                <a:t>Evaluasi</a:t>
              </a:r>
              <a:endParaRPr lang="en-GB" sz="1050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7" name="object 41">
              <a:extLst>
                <a:ext uri="{FF2B5EF4-FFF2-40B4-BE49-F238E27FC236}">
                  <a16:creationId xmlns:a16="http://schemas.microsoft.com/office/drawing/2014/main" id="{262D3A55-06A4-45B0-A94A-2AC14B248849}"/>
                </a:ext>
              </a:extLst>
            </p:cNvPr>
            <p:cNvSpPr/>
            <p:nvPr/>
          </p:nvSpPr>
          <p:spPr>
            <a:xfrm rot="16200000">
              <a:off x="11257010" y="3789410"/>
              <a:ext cx="160437" cy="1855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11C54BC7-FEED-4425-9B56-63B592486B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DD93E1B-2872-BB43-BDFD-22E4EC083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25" y="2264155"/>
            <a:ext cx="4652010" cy="316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00" b="1" spc="200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6600" b="1" spc="170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6600" b="1" spc="-47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6600" b="1" spc="-275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6600" b="1" spc="-390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6600" b="1" spc="-335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6600" b="1" spc="-23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6600" b="1" spc="-53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6600" b="1" spc="-260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6600" b="1" spc="-240" dirty="0">
                <a:solidFill>
                  <a:srgbClr val="002060"/>
                </a:solidFill>
                <a:latin typeface="Trebuchet MS"/>
                <a:cs typeface="Trebuchet MS"/>
              </a:rPr>
              <a:t>n  </a:t>
            </a:r>
            <a:r>
              <a:rPr sz="6600" b="1" spc="-350" dirty="0">
                <a:solidFill>
                  <a:srgbClr val="002060"/>
                </a:solidFill>
                <a:latin typeface="Trebuchet MS"/>
                <a:cs typeface="Trebuchet MS"/>
              </a:rPr>
              <a:t>Konsep</a:t>
            </a:r>
            <a:endParaRPr sz="6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6600" b="1" spc="-254" dirty="0">
                <a:solidFill>
                  <a:srgbClr val="002060"/>
                </a:solidFill>
                <a:latin typeface="Trebuchet MS"/>
                <a:cs typeface="Trebuchet MS"/>
              </a:rPr>
              <a:t>Usaha</a:t>
            </a:r>
            <a:endParaRPr sz="66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81800" y="1676400"/>
            <a:ext cx="3848735" cy="3945254"/>
            <a:chOff x="6893166" y="1912518"/>
            <a:chExt cx="3848735" cy="3945254"/>
          </a:xfrm>
        </p:grpSpPr>
        <p:sp>
          <p:nvSpPr>
            <p:cNvPr id="4" name="object 4"/>
            <p:cNvSpPr/>
            <p:nvPr/>
          </p:nvSpPr>
          <p:spPr>
            <a:xfrm>
              <a:off x="7088009" y="2101248"/>
              <a:ext cx="3653308" cy="3756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3166" y="1912518"/>
              <a:ext cx="1539875" cy="741680"/>
            </a:xfrm>
            <a:custGeom>
              <a:avLst/>
              <a:gdLst/>
              <a:ahLst/>
              <a:cxnLst/>
              <a:rect l="l" t="t" r="r" b="b"/>
              <a:pathLst>
                <a:path w="1539875" h="741680">
                  <a:moveTo>
                    <a:pt x="1539405" y="0"/>
                  </a:moveTo>
                  <a:lnTo>
                    <a:pt x="0" y="0"/>
                  </a:lnTo>
                  <a:lnTo>
                    <a:pt x="0" y="741603"/>
                  </a:lnTo>
                  <a:lnTo>
                    <a:pt x="1539405" y="741603"/>
                  </a:lnTo>
                  <a:lnTo>
                    <a:pt x="1539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C4E7-A189-44B1-9697-C4B139E1E9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6CDF85-914A-0B46-AB40-C91E49528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6DDC2DE-D9D4-4EC6-8894-3C13324C4500}"/>
              </a:ext>
            </a:extLst>
          </p:cNvPr>
          <p:cNvSpPr/>
          <p:nvPr/>
        </p:nvSpPr>
        <p:spPr>
          <a:xfrm>
            <a:off x="1066800" y="1143000"/>
            <a:ext cx="9641695" cy="4492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59933-B2E9-4467-80C4-DD6FC36B4A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4FB74-EECF-C14C-9B73-805AF78F0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25" y="2163571"/>
            <a:ext cx="4652010" cy="308864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8109"/>
              </a:lnSpc>
              <a:spcBef>
                <a:spcPts val="210"/>
              </a:spcBef>
            </a:pPr>
            <a:r>
              <a:rPr sz="6600" b="1" spc="200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6600" b="1" spc="170" dirty="0">
                <a:solidFill>
                  <a:srgbClr val="002060"/>
                </a:solidFill>
                <a:latin typeface="Trebuchet MS"/>
                <a:cs typeface="Trebuchet MS"/>
              </a:rPr>
              <a:t>e</a:t>
            </a:r>
            <a:r>
              <a:rPr sz="6600" b="1" spc="-475" dirty="0">
                <a:solidFill>
                  <a:srgbClr val="002060"/>
                </a:solidFill>
                <a:latin typeface="Trebuchet MS"/>
                <a:cs typeface="Trebuchet MS"/>
              </a:rPr>
              <a:t>r</a:t>
            </a:r>
            <a:r>
              <a:rPr sz="6600" b="1" spc="-275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6600" b="1" spc="-390" dirty="0">
                <a:solidFill>
                  <a:srgbClr val="002060"/>
                </a:solidFill>
                <a:latin typeface="Trebuchet MS"/>
                <a:cs typeface="Trebuchet MS"/>
              </a:rPr>
              <a:t>m</a:t>
            </a:r>
            <a:r>
              <a:rPr sz="6600" b="1" spc="-335" dirty="0">
                <a:solidFill>
                  <a:srgbClr val="002060"/>
                </a:solidFill>
                <a:latin typeface="Trebuchet MS"/>
                <a:cs typeface="Trebuchet MS"/>
              </a:rPr>
              <a:t>u</a:t>
            </a:r>
            <a:r>
              <a:rPr sz="6600" b="1" spc="-235" dirty="0">
                <a:solidFill>
                  <a:srgbClr val="002060"/>
                </a:solidFill>
                <a:latin typeface="Trebuchet MS"/>
                <a:cs typeface="Trebuchet MS"/>
              </a:rPr>
              <a:t>s</a:t>
            </a:r>
            <a:r>
              <a:rPr sz="6600" b="1" spc="-535" dirty="0">
                <a:solidFill>
                  <a:srgbClr val="002060"/>
                </a:solidFill>
                <a:latin typeface="Trebuchet MS"/>
                <a:cs typeface="Trebuchet MS"/>
              </a:rPr>
              <a:t>k</a:t>
            </a:r>
            <a:r>
              <a:rPr sz="6600" b="1" spc="-260" dirty="0">
                <a:solidFill>
                  <a:srgbClr val="002060"/>
                </a:solidFill>
                <a:latin typeface="Trebuchet MS"/>
                <a:cs typeface="Trebuchet MS"/>
              </a:rPr>
              <a:t>a</a:t>
            </a:r>
            <a:r>
              <a:rPr sz="6600" b="1" spc="-240" dirty="0">
                <a:solidFill>
                  <a:srgbClr val="002060"/>
                </a:solidFill>
                <a:latin typeface="Trebuchet MS"/>
                <a:cs typeface="Trebuchet MS"/>
              </a:rPr>
              <a:t>n  </a:t>
            </a:r>
            <a:r>
              <a:rPr sz="6600" b="1" spc="-280" dirty="0">
                <a:solidFill>
                  <a:srgbClr val="002060"/>
                </a:solidFill>
                <a:latin typeface="Trebuchet MS"/>
                <a:cs typeface="Trebuchet MS"/>
              </a:rPr>
              <a:t>Visi</a:t>
            </a:r>
            <a:endParaRPr sz="6600">
              <a:latin typeface="Trebuchet MS"/>
              <a:cs typeface="Trebuchet MS"/>
            </a:endParaRPr>
          </a:p>
          <a:p>
            <a:pPr marL="12700">
              <a:lnSpc>
                <a:spcPts val="7784"/>
              </a:lnSpc>
            </a:pPr>
            <a:r>
              <a:rPr sz="6600" b="1" spc="-254" dirty="0">
                <a:solidFill>
                  <a:srgbClr val="002060"/>
                </a:solidFill>
                <a:latin typeface="Trebuchet MS"/>
                <a:cs typeface="Trebuchet MS"/>
              </a:rPr>
              <a:t>Usaha</a:t>
            </a:r>
            <a:endParaRPr sz="6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29400" y="1735264"/>
            <a:ext cx="3848735" cy="3945254"/>
            <a:chOff x="6893166" y="1912518"/>
            <a:chExt cx="3848735" cy="3945254"/>
          </a:xfrm>
        </p:grpSpPr>
        <p:sp>
          <p:nvSpPr>
            <p:cNvPr id="4" name="object 4"/>
            <p:cNvSpPr/>
            <p:nvPr/>
          </p:nvSpPr>
          <p:spPr>
            <a:xfrm>
              <a:off x="7088009" y="2101248"/>
              <a:ext cx="3653308" cy="3756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3166" y="1912518"/>
              <a:ext cx="1539875" cy="741680"/>
            </a:xfrm>
            <a:custGeom>
              <a:avLst/>
              <a:gdLst/>
              <a:ahLst/>
              <a:cxnLst/>
              <a:rect l="l" t="t" r="r" b="b"/>
              <a:pathLst>
                <a:path w="1539875" h="741680">
                  <a:moveTo>
                    <a:pt x="1539405" y="0"/>
                  </a:moveTo>
                  <a:lnTo>
                    <a:pt x="0" y="0"/>
                  </a:lnTo>
                  <a:lnTo>
                    <a:pt x="0" y="741603"/>
                  </a:lnTo>
                  <a:lnTo>
                    <a:pt x="1539405" y="741603"/>
                  </a:lnTo>
                  <a:lnTo>
                    <a:pt x="1539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8E7F5-13F9-4495-A92F-94832EA453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AE44D-C9FC-144F-BE3C-1019542A3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71800" y="1295400"/>
            <a:ext cx="6627767" cy="4638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D0409-32E9-49E6-9FCA-AA4BD761D3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0248F-72EE-9C4A-BF9C-F5902902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560</Words>
  <Application>Microsoft Macintosh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2 Perencanaan Strategi dan Program</dc:title>
  <cp:lastModifiedBy>Microsoft Office User</cp:lastModifiedBy>
  <cp:revision>32</cp:revision>
  <dcterms:created xsi:type="dcterms:W3CDTF">2021-05-27T12:17:34Z</dcterms:created>
  <dcterms:modified xsi:type="dcterms:W3CDTF">2021-08-12T04:23:14Z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2021-05-27T00:00:00Z</vt:filetime>
  </property>
</Properties>
</file>