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3" r:id="rId2"/>
    <p:sldId id="288" r:id="rId3"/>
    <p:sldId id="336" r:id="rId4"/>
    <p:sldId id="325" r:id="rId5"/>
    <p:sldId id="326" r:id="rId6"/>
    <p:sldId id="327" r:id="rId7"/>
    <p:sldId id="328" r:id="rId8"/>
    <p:sldId id="329" r:id="rId9"/>
    <p:sldId id="330" r:id="rId10"/>
    <p:sldId id="331" r:id="rId11"/>
    <p:sldId id="332" r:id="rId12"/>
    <p:sldId id="333" r:id="rId13"/>
    <p:sldId id="334" r:id="rId14"/>
    <p:sldId id="33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C3BD"/>
    <a:srgbClr val="5AB0C7"/>
    <a:srgbClr val="FFDB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5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0F062D1-B174-4AF3-90AE-3DBEC838D2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2462D7A-C525-4671-B6FE-C016E9B9A9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8D4FB0C-A2EB-4F78-8875-D8FB54DAE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1F21-4C49-4DD2-8C48-1E64DB9D5690}" type="datetimeFigureOut">
              <a:rPr lang="en-US" smtClean="0"/>
              <a:t>12/25/2018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D912B85-BC81-442E-B02D-A6029E325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EBBC648-9F3F-4E29-AABE-3B94886DA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BD3AE-18EC-47D8-9537-4DF2D8DA3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804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F64D00-7D68-4135-9F51-5725028BB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C4FB4D3-E3C9-4CB6-9845-450231335B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C34418D-C7A1-4427-B1C0-7AFDC125C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1F21-4C49-4DD2-8C48-1E64DB9D5690}" type="datetimeFigureOut">
              <a:rPr lang="en-US" smtClean="0"/>
              <a:t>12/25/2018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D9A820B-49D8-4E9A-B835-86312AC27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35BB8F6-D33F-4917-A1A9-E70E2DD3D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BD3AE-18EC-47D8-9537-4DF2D8DA3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395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A075A5F-B57E-40ED-B630-1049E5A5AB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99800AA-50E5-46FE-8389-CE916B469F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14D8296-E00B-4D84-94F8-81B3B238F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1F21-4C49-4DD2-8C48-1E64DB9D5690}" type="datetimeFigureOut">
              <a:rPr lang="en-US" smtClean="0"/>
              <a:t>12/25/2018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DA010E-1E7C-4856-AB06-56BB5D3CE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F1732DD-4B00-4AFA-A6B8-130663E9E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BD3AE-18EC-47D8-9537-4DF2D8DA3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31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7A8557-B554-47D8-904D-21C1C56A2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58C349E-2D9D-40D6-8171-13435FD5FF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7658C75-B0E2-4976-8F45-2EA6C1F31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1F21-4C49-4DD2-8C48-1E64DB9D5690}" type="datetimeFigureOut">
              <a:rPr lang="en-US" smtClean="0"/>
              <a:t>12/25/2018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D9D80FE-3911-4407-BEE8-984E5E05F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C250B35-187D-4D91-AFA3-B805B02D2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BD3AE-18EC-47D8-9537-4DF2D8DA3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092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F5BEAE-8074-4FB6-A3B2-09302CD74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E5DEDB5-7CB8-4BE5-B0E2-E60BCC9FF9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D07261E-CF4A-4C15-B8AD-86C6B7106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1F21-4C49-4DD2-8C48-1E64DB9D5690}" type="datetimeFigureOut">
              <a:rPr lang="en-US" smtClean="0"/>
              <a:t>12/25/2018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DBA9D44-B60F-4743-9912-F0ED1E9C6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A53700C-2A6C-473B-9644-F425B6BB0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BD3AE-18EC-47D8-9537-4DF2D8DA3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822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D32947A-5039-419F-BD1E-31F63321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AD21832-D3D6-4EC4-BD5A-1FECD0518D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270160E-457D-4A57-856B-B0003050B5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E3A0E57-A630-4F7D-AF53-31BF2C283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1F21-4C49-4DD2-8C48-1E64DB9D5690}" type="datetimeFigureOut">
              <a:rPr lang="en-US" smtClean="0"/>
              <a:t>12/25/2018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42F0A18-8A73-44F3-8C96-A8EB98C5B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71243EA-F13F-4F4A-96FB-0B01942AB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BD3AE-18EC-47D8-9537-4DF2D8DA3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365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A66C5D-9E44-4CEC-81E1-72F0D0BF2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D57F192-578E-411A-8127-B4E2EF8944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0021405-9165-4A55-8F66-42DB78510B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D21E7366-1641-4D15-BE85-938B2CCA79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84BC7BE0-B206-4681-8EF8-A1465B5B55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14851FF-AF47-4F95-9EF7-2EB68666E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1F21-4C49-4DD2-8C48-1E64DB9D5690}" type="datetimeFigureOut">
              <a:rPr lang="en-US" smtClean="0"/>
              <a:t>12/25/2018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FF6E204-15BE-4F6B-A733-DC42CC1BF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4A25E8B-66D7-43B1-BB0D-135327684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BD3AE-18EC-47D8-9537-4DF2D8DA3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147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2827800-1FAE-4DD7-A551-2A63394D3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1476818-3CEC-49DE-A5AD-A3328198D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1F21-4C49-4DD2-8C48-1E64DB9D5690}" type="datetimeFigureOut">
              <a:rPr lang="en-US" smtClean="0"/>
              <a:t>12/25/2018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CCD2FBE-DB09-4224-A754-567FA57C1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6BD9DD1-ABD6-49B6-B0D2-645251C6C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BD3AE-18EC-47D8-9537-4DF2D8DA3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332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1F75D0D6-8731-427B-ABD4-C1E5EC2A1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1F21-4C49-4DD2-8C48-1E64DB9D5690}" type="datetimeFigureOut">
              <a:rPr lang="en-US" smtClean="0"/>
              <a:t>12/25/2018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A3005F9-2704-4CF7-93E6-6430BA1DB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49939F8-3321-41BF-9E79-E228EA0AD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BD3AE-18EC-47D8-9537-4DF2D8DA3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35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1AA115C-2BC8-422E-8B60-6B5F21081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4582783-ED7F-497C-8BDB-04F6AF1C53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5B1DA9A-A571-4B55-BC1E-9C2C38EC94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017D78F-9726-449D-8D41-FB2E1EF8E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1F21-4C49-4DD2-8C48-1E64DB9D5690}" type="datetimeFigureOut">
              <a:rPr lang="en-US" smtClean="0"/>
              <a:t>12/25/2018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B121AE1-B8EA-42A7-9E29-F26672855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FCB92E1-77FE-40C0-8A0D-418A2C11B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BD3AE-18EC-47D8-9537-4DF2D8DA3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636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0F6DDFD-E20D-4A62-93C6-E57B9F5B1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256CFBC9-2F0B-44F3-95D7-D3CF8504BB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F123AB7-FA15-4D2F-A5B6-57A309F15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D499803-0CC8-493F-87FA-02C963B0F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1F21-4C49-4DD2-8C48-1E64DB9D5690}" type="datetimeFigureOut">
              <a:rPr lang="en-US" smtClean="0"/>
              <a:t>12/25/2018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409BA74-C29F-4585-804E-BF43B0D5C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B7EB333-5C15-424A-BF3D-61CA3DD9F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BD3AE-18EC-47D8-9537-4DF2D8DA3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202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B0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0B6724F-4068-440B-B482-0C8B5A046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C65BFC7-C6AA-4C0A-BF04-E87490FFCD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6A3B488-09BC-43F3-994F-B3D3EF04DA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E1F21-4C49-4DD2-8C48-1E64DB9D5690}" type="datetimeFigureOut">
              <a:rPr lang="en-US" smtClean="0"/>
              <a:t>12/25/2018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2C79B6B-79F7-40EE-B798-43801A488E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A9741B2-C17B-4153-9C5E-A12E69BBA1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2BD3AE-18EC-47D8-9537-4DF2D8DA3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052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E10FAA9-8F64-471A-868F-1CB36AC16825}"/>
              </a:ext>
            </a:extLst>
          </p:cNvPr>
          <p:cNvSpPr/>
          <p:nvPr/>
        </p:nvSpPr>
        <p:spPr>
          <a:xfrm>
            <a:off x="1655618" y="2064658"/>
            <a:ext cx="8880764" cy="2576801"/>
          </a:xfrm>
          <a:prstGeom prst="rect">
            <a:avLst/>
          </a:prstGeom>
          <a:noFill/>
          <a:ln w="190500" cmpd="dbl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1F40855-9037-480D-8B51-CF6CA1559246}"/>
              </a:ext>
            </a:extLst>
          </p:cNvPr>
          <p:cNvSpPr txBox="1"/>
          <p:nvPr/>
        </p:nvSpPr>
        <p:spPr>
          <a:xfrm>
            <a:off x="2206171" y="2230570"/>
            <a:ext cx="77796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>
                <a:solidFill>
                  <a:schemeClr val="bg1"/>
                </a:solidFill>
                <a:latin typeface="Bodoni MT Black" panose="02070A03080606020203" pitchFamily="18" charset="0"/>
              </a:rPr>
              <a:t>Landasan</a:t>
            </a:r>
            <a:r>
              <a:rPr lang="en-US" sz="6000" dirty="0">
                <a:solidFill>
                  <a:schemeClr val="bg1"/>
                </a:solidFill>
                <a:latin typeface="Bodoni MT Black" panose="02070A03080606020203" pitchFamily="18" charset="0"/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  <a:latin typeface="Bodoni MT Black" panose="02070A03080606020203" pitchFamily="18" charset="0"/>
              </a:rPr>
              <a:t>Teori</a:t>
            </a:r>
            <a:r>
              <a:rPr lang="en-US" sz="6000" dirty="0" smtClean="0">
                <a:solidFill>
                  <a:schemeClr val="bg1"/>
                </a:solidFill>
                <a:latin typeface="Bodoni MT Black" panose="02070A03080606020203" pitchFamily="18" charset="0"/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  <a:latin typeface="Bodoni MT Black" panose="02070A03080606020203" pitchFamily="18" charset="0"/>
              </a:rPr>
              <a:t>Pendekatan</a:t>
            </a:r>
            <a:r>
              <a:rPr lang="en-US" sz="6000" dirty="0" smtClean="0">
                <a:solidFill>
                  <a:schemeClr val="bg1"/>
                </a:solidFill>
                <a:latin typeface="Bodoni MT Black" panose="02070A03080606020203" pitchFamily="18" charset="0"/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  <a:latin typeface="Bodoni MT Black" panose="02070A03080606020203" pitchFamily="18" charset="0"/>
              </a:rPr>
              <a:t>Sistem</a:t>
            </a:r>
            <a:endParaRPr lang="en-US" sz="6000" dirty="0">
              <a:solidFill>
                <a:schemeClr val="bg1"/>
              </a:solidFill>
              <a:latin typeface="Bodoni MT Black" panose="02070A03080606020203" pitchFamily="18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D9797A54-3B57-46A7-AD96-A4E04747D7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3200"/>
            <a:ext cx="1827919" cy="13234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9874FAF-6BA2-4088-B879-5CBFB73C55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090" y="203200"/>
            <a:ext cx="1302686" cy="128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80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14" t="7112" r="13970" b="13147"/>
          <a:stretch/>
        </p:blipFill>
        <p:spPr bwMode="auto">
          <a:xfrm rot="10800000">
            <a:off x="-2554045" y="0"/>
            <a:ext cx="1104694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14" t="7112" r="61207" b="13147"/>
          <a:stretch/>
        </p:blipFill>
        <p:spPr bwMode="auto">
          <a:xfrm rot="10800000">
            <a:off x="8198634" y="0"/>
            <a:ext cx="399336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1F40855-9037-480D-8B51-CF6CA1559246}"/>
              </a:ext>
            </a:extLst>
          </p:cNvPr>
          <p:cNvSpPr txBox="1"/>
          <p:nvPr/>
        </p:nvSpPr>
        <p:spPr>
          <a:xfrm>
            <a:off x="110370" y="357523"/>
            <a:ext cx="1168223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>
                <a:solidFill>
                  <a:schemeClr val="bg1"/>
                </a:solidFill>
                <a:latin typeface="Bodoni MT Black" panose="02070A03080606020203" pitchFamily="18" charset="0"/>
              </a:rPr>
              <a:t>PENGARUH KONSEP SISTEM TERHADAP PERKEMBANGAN TEKNOLOGI PENDIDIKAN</a:t>
            </a:r>
          </a:p>
        </p:txBody>
      </p:sp>
      <p:sp>
        <p:nvSpPr>
          <p:cNvPr id="4" name="Rectangle 3"/>
          <p:cNvSpPr/>
          <p:nvPr/>
        </p:nvSpPr>
        <p:spPr>
          <a:xfrm>
            <a:off x="882870" y="2260513"/>
            <a:ext cx="10909738" cy="36477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80000"/>
              </a:lnSpc>
              <a:buFont typeface="Arial" pitchFamily="34" charset="0"/>
              <a:buChar char="•"/>
            </a:pPr>
            <a:r>
              <a:rPr lang="en-US" sz="3200" dirty="0" err="1">
                <a:solidFill>
                  <a:schemeClr val="bg1"/>
                </a:solidFill>
              </a:rPr>
              <a:t>Teknologi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Pendidikan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merupakan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suatu</a:t>
            </a:r>
            <a:r>
              <a:rPr lang="en-US" sz="3200" dirty="0">
                <a:solidFill>
                  <a:schemeClr val="bg1"/>
                </a:solidFill>
              </a:rPr>
              <a:t> proses </a:t>
            </a:r>
            <a:r>
              <a:rPr lang="en-US" sz="3200" dirty="0" err="1">
                <a:solidFill>
                  <a:schemeClr val="bg1"/>
                </a:solidFill>
              </a:rPr>
              <a:t>bukan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produk</a:t>
            </a:r>
            <a:r>
              <a:rPr lang="en-US" sz="3200" dirty="0">
                <a:solidFill>
                  <a:schemeClr val="bg1"/>
                </a:solidFill>
              </a:rPr>
              <a:t>.</a:t>
            </a:r>
          </a:p>
          <a:p>
            <a:pPr marL="457200" indent="-457200">
              <a:lnSpc>
                <a:spcPct val="80000"/>
              </a:lnSpc>
              <a:buFont typeface="Arial" pitchFamily="34" charset="0"/>
              <a:buChar char="•"/>
            </a:pPr>
            <a:r>
              <a:rPr lang="en-US" sz="3200" dirty="0" err="1">
                <a:solidFill>
                  <a:schemeClr val="bg1"/>
                </a:solidFill>
              </a:rPr>
              <a:t>Teknologi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Pendidikan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menerapkan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pendekatan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sistem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untuk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pembelajaran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dengan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melakukan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analisis</a:t>
            </a:r>
            <a:r>
              <a:rPr lang="en-US" sz="3200" dirty="0">
                <a:solidFill>
                  <a:schemeClr val="bg1"/>
                </a:solidFill>
              </a:rPr>
              <a:t>, </a:t>
            </a:r>
            <a:r>
              <a:rPr lang="en-US" sz="3200" dirty="0" err="1">
                <a:solidFill>
                  <a:schemeClr val="bg1"/>
                </a:solidFill>
              </a:rPr>
              <a:t>pengembangan</a:t>
            </a:r>
            <a:r>
              <a:rPr lang="en-US" sz="3200" dirty="0">
                <a:solidFill>
                  <a:schemeClr val="bg1"/>
                </a:solidFill>
              </a:rPr>
              <a:t> &amp; </a:t>
            </a:r>
            <a:r>
              <a:rPr lang="en-US" sz="3200" dirty="0" err="1">
                <a:solidFill>
                  <a:schemeClr val="bg1"/>
                </a:solidFill>
              </a:rPr>
              <a:t>evaluasi</a:t>
            </a:r>
            <a:r>
              <a:rPr lang="en-US" sz="3200" dirty="0">
                <a:solidFill>
                  <a:schemeClr val="bg1"/>
                </a:solidFill>
              </a:rPr>
              <a:t>.</a:t>
            </a:r>
          </a:p>
          <a:p>
            <a:pPr marL="457200" indent="-457200">
              <a:lnSpc>
                <a:spcPct val="80000"/>
              </a:lnSpc>
              <a:buFont typeface="Arial" pitchFamily="34" charset="0"/>
              <a:buChar char="•"/>
            </a:pPr>
            <a:r>
              <a:rPr lang="en-US" sz="3200" dirty="0" err="1">
                <a:solidFill>
                  <a:schemeClr val="bg1"/>
                </a:solidFill>
              </a:rPr>
              <a:t>Teknologi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Pendidikan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mengintegrasikan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sumber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insani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dan</a:t>
            </a:r>
            <a:r>
              <a:rPr lang="en-US" sz="3200" dirty="0">
                <a:solidFill>
                  <a:schemeClr val="bg1"/>
                </a:solidFill>
              </a:rPr>
              <a:t> non-</a:t>
            </a:r>
            <a:r>
              <a:rPr lang="en-US" sz="3200" dirty="0" err="1">
                <a:solidFill>
                  <a:schemeClr val="bg1"/>
                </a:solidFill>
              </a:rPr>
              <a:t>insani</a:t>
            </a:r>
            <a:r>
              <a:rPr lang="en-US" sz="3200" dirty="0">
                <a:solidFill>
                  <a:schemeClr val="bg1"/>
                </a:solidFill>
              </a:rPr>
              <a:t>.</a:t>
            </a:r>
          </a:p>
          <a:p>
            <a:pPr marL="457200" indent="-457200">
              <a:lnSpc>
                <a:spcPct val="80000"/>
              </a:lnSpc>
              <a:buFont typeface="Arial" pitchFamily="34" charset="0"/>
              <a:buChar char="•"/>
            </a:pPr>
            <a:r>
              <a:rPr lang="en-US" sz="3200" dirty="0" err="1">
                <a:solidFill>
                  <a:schemeClr val="bg1"/>
                </a:solidFill>
              </a:rPr>
              <a:t>Kegiatan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analisis</a:t>
            </a:r>
            <a:r>
              <a:rPr lang="en-US" sz="3200" dirty="0">
                <a:solidFill>
                  <a:schemeClr val="bg1"/>
                </a:solidFill>
              </a:rPr>
              <a:t>, </a:t>
            </a:r>
            <a:r>
              <a:rPr lang="en-US" sz="3200" dirty="0" err="1">
                <a:solidFill>
                  <a:schemeClr val="bg1"/>
                </a:solidFill>
              </a:rPr>
              <a:t>pengembangan</a:t>
            </a:r>
            <a:r>
              <a:rPr lang="en-US" sz="3200" dirty="0">
                <a:solidFill>
                  <a:schemeClr val="bg1"/>
                </a:solidFill>
              </a:rPr>
              <a:t> &amp; </a:t>
            </a:r>
            <a:r>
              <a:rPr lang="en-US" sz="3200" dirty="0" err="1">
                <a:solidFill>
                  <a:schemeClr val="bg1"/>
                </a:solidFill>
              </a:rPr>
              <a:t>evaluasi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memerlukan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sumber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insani</a:t>
            </a:r>
            <a:r>
              <a:rPr lang="en-US" sz="3200" dirty="0">
                <a:solidFill>
                  <a:schemeClr val="bg1"/>
                </a:solidFill>
              </a:rPr>
              <a:t> yang </a:t>
            </a:r>
            <a:r>
              <a:rPr lang="en-US" sz="3200" dirty="0" err="1">
                <a:solidFill>
                  <a:schemeClr val="bg1"/>
                </a:solidFill>
              </a:rPr>
              <a:t>dipersiapkan</a:t>
            </a:r>
            <a:r>
              <a:rPr lang="en-US" sz="3200" dirty="0">
                <a:solidFill>
                  <a:schemeClr val="bg1"/>
                </a:solidFill>
              </a:rPr>
              <a:t>/ </a:t>
            </a:r>
            <a:r>
              <a:rPr lang="en-US" sz="3200" dirty="0" err="1">
                <a:solidFill>
                  <a:schemeClr val="bg1"/>
                </a:solidFill>
              </a:rPr>
              <a:t>mempunyai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tanggung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jawab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khusus</a:t>
            </a:r>
            <a:r>
              <a:rPr lang="en-US" sz="32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47985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14" t="7112" r="13970" b="13147"/>
          <a:stretch/>
        </p:blipFill>
        <p:spPr bwMode="auto">
          <a:xfrm rot="10800000">
            <a:off x="-2554045" y="0"/>
            <a:ext cx="1104694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14" t="7112" r="61207" b="13147"/>
          <a:stretch/>
        </p:blipFill>
        <p:spPr bwMode="auto">
          <a:xfrm rot="10800000">
            <a:off x="8198634" y="0"/>
            <a:ext cx="399336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1F40855-9037-480D-8B51-CF6CA1559246}"/>
              </a:ext>
            </a:extLst>
          </p:cNvPr>
          <p:cNvSpPr txBox="1"/>
          <p:nvPr/>
        </p:nvSpPr>
        <p:spPr>
          <a:xfrm>
            <a:off x="110370" y="357523"/>
            <a:ext cx="116822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 err="1">
                <a:solidFill>
                  <a:schemeClr val="bg1"/>
                </a:solidFill>
                <a:latin typeface="Bodoni MT Black" panose="02070A03080606020203" pitchFamily="18" charset="0"/>
              </a:rPr>
              <a:t>Aplikasi</a:t>
            </a:r>
            <a:r>
              <a:rPr lang="en-US" sz="3400" dirty="0">
                <a:solidFill>
                  <a:schemeClr val="bg1"/>
                </a:solidFill>
                <a:latin typeface="Bodoni MT Black" panose="02070A03080606020203" pitchFamily="18" charset="0"/>
              </a:rPr>
              <a:t> </a:t>
            </a:r>
            <a:r>
              <a:rPr lang="en-US" sz="3400" dirty="0" err="1">
                <a:solidFill>
                  <a:schemeClr val="bg1"/>
                </a:solidFill>
                <a:latin typeface="Bodoni MT Black" panose="02070A03080606020203" pitchFamily="18" charset="0"/>
              </a:rPr>
              <a:t>Teori</a:t>
            </a:r>
            <a:r>
              <a:rPr lang="en-US" sz="3400" dirty="0">
                <a:solidFill>
                  <a:schemeClr val="bg1"/>
                </a:solidFill>
                <a:latin typeface="Bodoni MT Black" panose="02070A03080606020203" pitchFamily="18" charset="0"/>
              </a:rPr>
              <a:t> </a:t>
            </a:r>
            <a:r>
              <a:rPr lang="en-US" sz="3400" dirty="0" err="1">
                <a:solidFill>
                  <a:schemeClr val="bg1"/>
                </a:solidFill>
                <a:latin typeface="Bodoni MT Black" panose="02070A03080606020203" pitchFamily="18" charset="0"/>
              </a:rPr>
              <a:t>Sistem</a:t>
            </a:r>
            <a:endParaRPr lang="en-US" sz="3400" dirty="0">
              <a:solidFill>
                <a:schemeClr val="bg1"/>
              </a:solidFill>
              <a:latin typeface="Bodoni MT Black" panose="02070A03080606020203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82870" y="2260513"/>
            <a:ext cx="10909738" cy="2071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80000"/>
              </a:lnSpc>
              <a:buFont typeface="Arial" pitchFamily="34" charset="0"/>
              <a:buChar char="•"/>
            </a:pPr>
            <a:r>
              <a:rPr lang="en-US" sz="3200" dirty="0" err="1">
                <a:solidFill>
                  <a:schemeClr val="bg1"/>
                </a:solidFill>
              </a:rPr>
              <a:t>Pendekatan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sistem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memerlukan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pengkajian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seluruh</a:t>
            </a:r>
            <a:r>
              <a:rPr lang="en-US" sz="3200" b="1" dirty="0">
                <a:solidFill>
                  <a:schemeClr val="bg1"/>
                </a:solidFill>
              </a:rPr>
              <a:t> proses </a:t>
            </a:r>
            <a:r>
              <a:rPr lang="en-US" sz="3200" dirty="0" err="1">
                <a:solidFill>
                  <a:schemeClr val="bg1"/>
                </a:solidFill>
              </a:rPr>
              <a:t>dengan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menyadari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adanya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saling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hubungan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dalam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dirty="0">
                <a:solidFill>
                  <a:schemeClr val="bg1"/>
                </a:solidFill>
              </a:rPr>
              <a:t>&amp; </a:t>
            </a:r>
            <a:r>
              <a:rPr lang="en-US" sz="3200" b="1" dirty="0" err="1">
                <a:solidFill>
                  <a:schemeClr val="bg1"/>
                </a:solidFill>
              </a:rPr>
              <a:t>antara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komponen</a:t>
            </a:r>
            <a:r>
              <a:rPr lang="en-US" sz="3200" dirty="0">
                <a:solidFill>
                  <a:schemeClr val="bg1"/>
                </a:solidFill>
              </a:rPr>
              <a:t>, </a:t>
            </a:r>
            <a:r>
              <a:rPr lang="en-US" sz="3200" dirty="0" err="1">
                <a:solidFill>
                  <a:schemeClr val="bg1"/>
                </a:solidFill>
              </a:rPr>
              <a:t>mempunyai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tujuan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tertentu</a:t>
            </a:r>
            <a:r>
              <a:rPr lang="en-US" sz="3200" dirty="0">
                <a:solidFill>
                  <a:schemeClr val="bg1"/>
                </a:solidFill>
              </a:rPr>
              <a:t>, </a:t>
            </a:r>
            <a:r>
              <a:rPr lang="en-US" sz="3200" dirty="0" err="1">
                <a:solidFill>
                  <a:schemeClr val="bg1"/>
                </a:solidFill>
              </a:rPr>
              <a:t>berjalan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melalui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tahapan</a:t>
            </a:r>
            <a:r>
              <a:rPr lang="en-US" sz="3200" dirty="0">
                <a:solidFill>
                  <a:schemeClr val="bg1"/>
                </a:solidFill>
              </a:rPr>
              <a:t> yang </a:t>
            </a:r>
            <a:r>
              <a:rPr lang="en-US" sz="3200" dirty="0" err="1">
                <a:solidFill>
                  <a:schemeClr val="bg1"/>
                </a:solidFill>
              </a:rPr>
              <a:t>diperlukan</a:t>
            </a:r>
            <a:r>
              <a:rPr lang="en-US" sz="3200" dirty="0">
                <a:solidFill>
                  <a:schemeClr val="bg1"/>
                </a:solidFill>
              </a:rPr>
              <a:t>, </a:t>
            </a:r>
            <a:r>
              <a:rPr lang="en-US" sz="3200" dirty="0" err="1">
                <a:solidFill>
                  <a:schemeClr val="bg1"/>
                </a:solidFill>
              </a:rPr>
              <a:t>serta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menilai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hasil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akhir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apakah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sesuai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dengan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tujuan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dan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memperbaikinya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bila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belum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sesuai</a:t>
            </a:r>
            <a:r>
              <a:rPr lang="en-US" sz="3200" dirty="0">
                <a:solidFill>
                  <a:schemeClr val="bg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0537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Warsito\Desktop\333 150p-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52646" y="63070"/>
            <a:ext cx="7634807" cy="7634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1F40855-9037-480D-8B51-CF6CA1559246}"/>
              </a:ext>
            </a:extLst>
          </p:cNvPr>
          <p:cNvSpPr txBox="1"/>
          <p:nvPr/>
        </p:nvSpPr>
        <p:spPr>
          <a:xfrm>
            <a:off x="793531" y="108939"/>
            <a:ext cx="1139846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>
                <a:solidFill>
                  <a:schemeClr val="bg1"/>
                </a:solidFill>
                <a:latin typeface="Bodoni MT Black" panose="02070A03080606020203" pitchFamily="18" charset="0"/>
              </a:rPr>
              <a:t>PENGARUH KONSEP SISTEM TERHADAP PERKEMBANGAN TEKNOLOGI PENDIDIKAN</a:t>
            </a:r>
          </a:p>
        </p:txBody>
      </p:sp>
      <p:sp>
        <p:nvSpPr>
          <p:cNvPr id="6" name="Rectangle 5"/>
          <p:cNvSpPr/>
          <p:nvPr/>
        </p:nvSpPr>
        <p:spPr>
          <a:xfrm>
            <a:off x="3184636" y="2055562"/>
            <a:ext cx="865527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80000"/>
              </a:lnSpc>
              <a:buFont typeface="Arial" pitchFamily="34" charset="0"/>
              <a:buChar char="•"/>
            </a:pPr>
            <a:r>
              <a:rPr lang="en-US" sz="3200" dirty="0" err="1">
                <a:solidFill>
                  <a:schemeClr val="bg1"/>
                </a:solidFill>
              </a:rPr>
              <a:t>Teknologi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Pendidikan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merupakan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suatu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b="1" dirty="0">
                <a:solidFill>
                  <a:schemeClr val="bg1"/>
                </a:solidFill>
              </a:rPr>
              <a:t>proses </a:t>
            </a:r>
            <a:r>
              <a:rPr lang="en-US" sz="3200" dirty="0" err="1">
                <a:solidFill>
                  <a:schemeClr val="bg1"/>
                </a:solidFill>
              </a:rPr>
              <a:t>bukan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produk</a:t>
            </a:r>
            <a:r>
              <a:rPr lang="en-US" sz="3200" dirty="0">
                <a:solidFill>
                  <a:schemeClr val="bg1"/>
                </a:solidFill>
              </a:rPr>
              <a:t>.</a:t>
            </a:r>
          </a:p>
          <a:p>
            <a:pPr marL="457200" indent="-457200">
              <a:lnSpc>
                <a:spcPct val="80000"/>
              </a:lnSpc>
              <a:buFont typeface="Arial" pitchFamily="34" charset="0"/>
              <a:buChar char="•"/>
            </a:pPr>
            <a:r>
              <a:rPr lang="en-US" sz="3200" dirty="0" err="1">
                <a:solidFill>
                  <a:schemeClr val="bg1"/>
                </a:solidFill>
              </a:rPr>
              <a:t>Teknologi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Pendidikan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menerapkan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</a:t>
            </a:r>
            <a:r>
              <a:rPr lang="en-US" sz="3200" b="1" dirty="0" err="1">
                <a:solidFill>
                  <a:schemeClr val="bg1"/>
                </a:solidFill>
              </a:rPr>
              <a:t>endekatan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sistem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untuk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pembelajaran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dengan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melakukan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analisis</a:t>
            </a:r>
            <a:r>
              <a:rPr lang="en-US" sz="3200" b="1" dirty="0">
                <a:solidFill>
                  <a:schemeClr val="bg1"/>
                </a:solidFill>
              </a:rPr>
              <a:t>, </a:t>
            </a:r>
            <a:r>
              <a:rPr lang="en-US" sz="3200" b="1" dirty="0" err="1">
                <a:solidFill>
                  <a:schemeClr val="bg1"/>
                </a:solidFill>
              </a:rPr>
              <a:t>pengembangan</a:t>
            </a:r>
            <a:r>
              <a:rPr lang="en-US" sz="3200" b="1" dirty="0">
                <a:solidFill>
                  <a:schemeClr val="bg1"/>
                </a:solidFill>
              </a:rPr>
              <a:t> &amp; </a:t>
            </a:r>
            <a:r>
              <a:rPr lang="en-US" sz="3200" b="1" dirty="0" err="1">
                <a:solidFill>
                  <a:schemeClr val="bg1"/>
                </a:solidFill>
              </a:rPr>
              <a:t>evaluasi</a:t>
            </a:r>
            <a:r>
              <a:rPr lang="en-US" sz="3200" b="1" dirty="0">
                <a:solidFill>
                  <a:schemeClr val="bg1"/>
                </a:solidFill>
              </a:rPr>
              <a:t>.</a:t>
            </a:r>
          </a:p>
          <a:p>
            <a:pPr marL="457200" indent="-457200">
              <a:lnSpc>
                <a:spcPct val="80000"/>
              </a:lnSpc>
              <a:buFont typeface="Arial" pitchFamily="34" charset="0"/>
              <a:buChar char="•"/>
            </a:pPr>
            <a:r>
              <a:rPr lang="en-US" sz="3200" dirty="0" err="1">
                <a:solidFill>
                  <a:schemeClr val="bg1"/>
                </a:solidFill>
              </a:rPr>
              <a:t>Teknologi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Pendidikan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mengintegrasikan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sumber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insani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dan</a:t>
            </a:r>
            <a:r>
              <a:rPr lang="en-US" sz="3200" dirty="0">
                <a:solidFill>
                  <a:schemeClr val="bg1"/>
                </a:solidFill>
              </a:rPr>
              <a:t> non-</a:t>
            </a:r>
            <a:r>
              <a:rPr lang="en-US" sz="3200" dirty="0" err="1">
                <a:solidFill>
                  <a:schemeClr val="bg1"/>
                </a:solidFill>
              </a:rPr>
              <a:t>insani</a:t>
            </a:r>
            <a:r>
              <a:rPr lang="en-US" sz="3200" dirty="0">
                <a:solidFill>
                  <a:schemeClr val="bg1"/>
                </a:solidFill>
              </a:rPr>
              <a:t>.</a:t>
            </a:r>
          </a:p>
          <a:p>
            <a:pPr marL="457200" indent="-457200">
              <a:lnSpc>
                <a:spcPct val="80000"/>
              </a:lnSpc>
              <a:buFont typeface="Arial" pitchFamily="34" charset="0"/>
              <a:buChar char="•"/>
            </a:pPr>
            <a:r>
              <a:rPr lang="en-US" sz="3200" dirty="0" err="1">
                <a:solidFill>
                  <a:schemeClr val="bg1"/>
                </a:solidFill>
              </a:rPr>
              <a:t>Kegiatan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analisis</a:t>
            </a:r>
            <a:r>
              <a:rPr lang="en-US" sz="3200" dirty="0">
                <a:solidFill>
                  <a:schemeClr val="bg1"/>
                </a:solidFill>
              </a:rPr>
              <a:t>, </a:t>
            </a:r>
            <a:r>
              <a:rPr lang="en-US" sz="3200" dirty="0" err="1">
                <a:solidFill>
                  <a:schemeClr val="bg1"/>
                </a:solidFill>
              </a:rPr>
              <a:t>pengembangan</a:t>
            </a:r>
            <a:r>
              <a:rPr lang="en-US" sz="3200" dirty="0">
                <a:solidFill>
                  <a:schemeClr val="bg1"/>
                </a:solidFill>
              </a:rPr>
              <a:t> &amp; </a:t>
            </a:r>
            <a:r>
              <a:rPr lang="en-US" sz="3200" dirty="0" err="1">
                <a:solidFill>
                  <a:schemeClr val="bg1"/>
                </a:solidFill>
              </a:rPr>
              <a:t>evaluasi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memerlukan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sumber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insani</a:t>
            </a:r>
            <a:r>
              <a:rPr lang="en-US" sz="3200" dirty="0">
                <a:solidFill>
                  <a:schemeClr val="bg1"/>
                </a:solidFill>
              </a:rPr>
              <a:t> yang </a:t>
            </a:r>
            <a:r>
              <a:rPr lang="en-US" sz="3200" dirty="0" err="1">
                <a:solidFill>
                  <a:schemeClr val="bg1"/>
                </a:solidFill>
              </a:rPr>
              <a:t>dipersiapkan</a:t>
            </a:r>
            <a:r>
              <a:rPr lang="en-US" sz="3200" dirty="0">
                <a:solidFill>
                  <a:schemeClr val="bg1"/>
                </a:solidFill>
              </a:rPr>
              <a:t>/ </a:t>
            </a:r>
            <a:r>
              <a:rPr lang="en-US" sz="3200" dirty="0" err="1">
                <a:solidFill>
                  <a:schemeClr val="bg1"/>
                </a:solidFill>
              </a:rPr>
              <a:t>mempunyai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tanggung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jawab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khusus</a:t>
            </a:r>
            <a:r>
              <a:rPr lang="en-US" sz="32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64730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Warsito\Desktop\333 150p-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52646" y="63070"/>
            <a:ext cx="7634807" cy="7634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1F40855-9037-480D-8B51-CF6CA1559246}"/>
              </a:ext>
            </a:extLst>
          </p:cNvPr>
          <p:cNvSpPr txBox="1"/>
          <p:nvPr/>
        </p:nvSpPr>
        <p:spPr>
          <a:xfrm>
            <a:off x="793531" y="108939"/>
            <a:ext cx="1139846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>
                <a:solidFill>
                  <a:schemeClr val="bg1"/>
                </a:solidFill>
                <a:latin typeface="Bodoni MT Black" panose="02070A03080606020203" pitchFamily="18" charset="0"/>
              </a:rPr>
              <a:t>PENGARUH KONSEP SISTEM TERHADAP PERKEMBANGAN TEKNOLOGI PENDIDIKAN</a:t>
            </a:r>
          </a:p>
        </p:txBody>
      </p:sp>
      <p:sp>
        <p:nvSpPr>
          <p:cNvPr id="6" name="Rectangle 5"/>
          <p:cNvSpPr/>
          <p:nvPr/>
        </p:nvSpPr>
        <p:spPr>
          <a:xfrm>
            <a:off x="3515710" y="2055562"/>
            <a:ext cx="8324195" cy="319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3600" dirty="0" err="1">
                <a:solidFill>
                  <a:schemeClr val="bg1"/>
                </a:solidFill>
              </a:rPr>
              <a:t>Teknologi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Pendidikan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lebih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dari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sekedar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jumlah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komponen-komponen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melainkan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kombinasi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fungsi</a:t>
            </a:r>
            <a:r>
              <a:rPr lang="en-US" sz="3600" b="1" dirty="0">
                <a:solidFill>
                  <a:schemeClr val="bg1"/>
                </a:solidFill>
              </a:rPr>
              <a:t> &amp; </a:t>
            </a:r>
            <a:r>
              <a:rPr lang="en-US" sz="3600" b="1" dirty="0" err="1">
                <a:solidFill>
                  <a:schemeClr val="bg1"/>
                </a:solidFill>
              </a:rPr>
              <a:t>sumber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dalam</a:t>
            </a:r>
            <a:r>
              <a:rPr lang="en-US" sz="3600" b="1" dirty="0">
                <a:solidFill>
                  <a:schemeClr val="bg1"/>
                </a:solidFill>
              </a:rPr>
              <a:t> proses </a:t>
            </a:r>
            <a:r>
              <a:rPr lang="en-US" sz="3600" dirty="0">
                <a:solidFill>
                  <a:schemeClr val="bg1"/>
                </a:solidFill>
              </a:rPr>
              <a:t>yang </a:t>
            </a:r>
            <a:r>
              <a:rPr lang="en-US" sz="3600" b="1" dirty="0" err="1">
                <a:solidFill>
                  <a:schemeClr val="bg1"/>
                </a:solidFill>
              </a:rPr>
              <a:t>sistematis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dan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menghasilkan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sesuatu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b="1" dirty="0">
                <a:solidFill>
                  <a:schemeClr val="bg1"/>
                </a:solidFill>
              </a:rPr>
              <a:t>yang </a:t>
            </a:r>
            <a:r>
              <a:rPr lang="en-US" sz="3600" b="1" dirty="0" err="1">
                <a:solidFill>
                  <a:schemeClr val="bg1"/>
                </a:solidFill>
              </a:rPr>
              <a:t>baru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dirty="0">
                <a:solidFill>
                  <a:schemeClr val="bg1"/>
                </a:solidFill>
              </a:rPr>
              <a:t>– yang </a:t>
            </a:r>
            <a:r>
              <a:rPr lang="en-US" sz="3600" b="1" dirty="0" err="1">
                <a:solidFill>
                  <a:schemeClr val="bg1"/>
                </a:solidFill>
              </a:rPr>
              <a:t>tidak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dapat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dihasilkan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oleh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masing-masing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komponen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secara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terpisah</a:t>
            </a:r>
            <a:r>
              <a:rPr lang="en-US" sz="3600" b="1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5696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1F40855-9037-480D-8B51-CF6CA1559246}"/>
              </a:ext>
            </a:extLst>
          </p:cNvPr>
          <p:cNvSpPr txBox="1"/>
          <p:nvPr/>
        </p:nvSpPr>
        <p:spPr>
          <a:xfrm>
            <a:off x="793531" y="108939"/>
            <a:ext cx="1139846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>
                <a:solidFill>
                  <a:schemeClr val="bg1"/>
                </a:solidFill>
                <a:latin typeface="Bodoni MT Black" panose="02070A03080606020203" pitchFamily="18" charset="0"/>
              </a:rPr>
              <a:t>PENGARUH KONSEP SISTEM TERHADAP PERKEMBANGAN TEKNOLOGI PENDIDIKAN</a:t>
            </a:r>
          </a:p>
        </p:txBody>
      </p:sp>
      <p:sp>
        <p:nvSpPr>
          <p:cNvPr id="6" name="Rectangle 5"/>
          <p:cNvSpPr/>
          <p:nvPr/>
        </p:nvSpPr>
        <p:spPr>
          <a:xfrm>
            <a:off x="1389992" y="4809867"/>
            <a:ext cx="9412015" cy="1865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3600" dirty="0" err="1">
                <a:solidFill>
                  <a:schemeClr val="bg1"/>
                </a:solidFill>
              </a:rPr>
              <a:t>Contoh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sistem</a:t>
            </a:r>
            <a:r>
              <a:rPr lang="en-US" sz="3600" dirty="0">
                <a:solidFill>
                  <a:schemeClr val="bg1"/>
                </a:solidFill>
              </a:rPr>
              <a:t> yang </a:t>
            </a:r>
            <a:r>
              <a:rPr lang="en-US" sz="3600" dirty="0" err="1">
                <a:solidFill>
                  <a:schemeClr val="bg1"/>
                </a:solidFill>
              </a:rPr>
              <a:t>dikembangkan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oleh</a:t>
            </a:r>
            <a:r>
              <a:rPr lang="en-US" sz="3600" dirty="0">
                <a:solidFill>
                  <a:schemeClr val="bg1"/>
                </a:solidFill>
              </a:rPr>
              <a:t> TP: </a:t>
            </a:r>
            <a:r>
              <a:rPr lang="en-US" sz="3600" dirty="0" err="1">
                <a:solidFill>
                  <a:schemeClr val="bg1"/>
                </a:solidFill>
              </a:rPr>
              <a:t>kurikulum</a:t>
            </a:r>
            <a:r>
              <a:rPr lang="en-US" sz="3600" dirty="0">
                <a:solidFill>
                  <a:schemeClr val="bg1"/>
                </a:solidFill>
              </a:rPr>
              <a:t>, </a:t>
            </a:r>
            <a:r>
              <a:rPr lang="en-US" sz="3600" dirty="0" smtClean="0">
                <a:solidFill>
                  <a:schemeClr val="bg1"/>
                </a:solidFill>
              </a:rPr>
              <a:t>program-program </a:t>
            </a:r>
            <a:r>
              <a:rPr lang="en-US" sz="3600" dirty="0">
                <a:solidFill>
                  <a:schemeClr val="bg1"/>
                </a:solidFill>
              </a:rPr>
              <a:t>media </a:t>
            </a:r>
            <a:r>
              <a:rPr lang="en-US" sz="3600" dirty="0" err="1" smtClean="0">
                <a:solidFill>
                  <a:schemeClr val="bg1"/>
                </a:solidFill>
              </a:rPr>
              <a:t>seperti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>
                <a:solidFill>
                  <a:schemeClr val="bg1"/>
                </a:solidFill>
              </a:rPr>
              <a:t>program </a:t>
            </a:r>
            <a:r>
              <a:rPr lang="en-US" sz="3600" dirty="0" err="1">
                <a:solidFill>
                  <a:schemeClr val="bg1"/>
                </a:solidFill>
              </a:rPr>
              <a:t>komputer</a:t>
            </a:r>
            <a:r>
              <a:rPr lang="en-US" sz="3600" dirty="0">
                <a:solidFill>
                  <a:schemeClr val="bg1"/>
                </a:solidFill>
              </a:rPr>
              <a:t>, </a:t>
            </a:r>
            <a:r>
              <a:rPr lang="en-US" sz="3600" dirty="0" err="1">
                <a:solidFill>
                  <a:schemeClr val="bg1"/>
                </a:solidFill>
              </a:rPr>
              <a:t>televisi</a:t>
            </a:r>
            <a:r>
              <a:rPr lang="en-US" sz="3600" dirty="0">
                <a:solidFill>
                  <a:schemeClr val="bg1"/>
                </a:solidFill>
              </a:rPr>
              <a:t>/video, </a:t>
            </a:r>
            <a:r>
              <a:rPr lang="en-US" sz="3600" dirty="0" err="1">
                <a:solidFill>
                  <a:schemeClr val="bg1"/>
                </a:solidFill>
              </a:rPr>
              <a:t>modul</a:t>
            </a:r>
            <a:r>
              <a:rPr lang="en-US" sz="3600" dirty="0">
                <a:solidFill>
                  <a:schemeClr val="bg1"/>
                </a:solidFill>
              </a:rPr>
              <a:t>, </a:t>
            </a:r>
            <a:r>
              <a:rPr lang="en-US" sz="3600" dirty="0" err="1">
                <a:solidFill>
                  <a:schemeClr val="bg1"/>
                </a:solidFill>
              </a:rPr>
              <a:t>bahan</a:t>
            </a:r>
            <a:r>
              <a:rPr lang="en-US" sz="3600" dirty="0">
                <a:solidFill>
                  <a:schemeClr val="bg1"/>
                </a:solidFill>
              </a:rPr>
              <a:t> ajar </a:t>
            </a:r>
            <a:r>
              <a:rPr lang="en-US" sz="3600" dirty="0" err="1">
                <a:solidFill>
                  <a:schemeClr val="bg1"/>
                </a:solidFill>
              </a:rPr>
              <a:t>dsb</a:t>
            </a:r>
            <a:r>
              <a:rPr lang="en-US" sz="36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1026" name="Picture 2" descr="C:\Users\Warsito\Desktop\250130-P48MNV-85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526" y="1608323"/>
            <a:ext cx="3418945" cy="3418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862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CB27464D-ED4B-4387-9643-D40C231EB471}"/>
              </a:ext>
            </a:extLst>
          </p:cNvPr>
          <p:cNvSpPr/>
          <p:nvPr/>
        </p:nvSpPr>
        <p:spPr>
          <a:xfrm>
            <a:off x="247732" y="293916"/>
            <a:ext cx="6327239" cy="1302656"/>
          </a:xfrm>
          <a:prstGeom prst="rect">
            <a:avLst/>
          </a:prstGeom>
          <a:noFill/>
          <a:ln w="190500" cmpd="tri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0C19C89-F128-4D55-8D52-E1A938A8ABF6}"/>
              </a:ext>
            </a:extLst>
          </p:cNvPr>
          <p:cNvSpPr txBox="1"/>
          <p:nvPr/>
        </p:nvSpPr>
        <p:spPr>
          <a:xfrm>
            <a:off x="-478973" y="595087"/>
            <a:ext cx="77796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chemeClr val="bg1"/>
                </a:solidFill>
                <a:latin typeface="Bodoni MT Black" panose="02070A03080606020203" pitchFamily="18" charset="0"/>
              </a:rPr>
              <a:t>Tujuan</a:t>
            </a:r>
            <a:r>
              <a:rPr lang="en-US" sz="4000" dirty="0">
                <a:solidFill>
                  <a:schemeClr val="bg1"/>
                </a:solidFill>
                <a:latin typeface="Bodoni MT Black" panose="02070A03080606020203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Bodoni MT Black" panose="02070A03080606020203" pitchFamily="18" charset="0"/>
              </a:rPr>
              <a:t>Pembelajaran</a:t>
            </a:r>
            <a:endParaRPr lang="en-US" sz="4000" dirty="0">
              <a:solidFill>
                <a:schemeClr val="bg1"/>
              </a:solidFill>
              <a:latin typeface="Bodoni MT Black" panose="02070A03080606020203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25A2F348-8B5F-440D-9513-9BD75F928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3200" y="2572302"/>
            <a:ext cx="9245600" cy="2772938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</a:rPr>
              <a:t>“</a:t>
            </a:r>
            <a:r>
              <a:rPr lang="en-US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Memahami</a:t>
            </a:r>
            <a:r>
              <a:rPr lang="en-US" dirty="0" smtClean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Bauhaus 93" panose="04030905020B02020C02" pitchFamily="82" charset="0"/>
              </a:rPr>
              <a:t>Landasan</a:t>
            </a:r>
            <a:r>
              <a:rPr lang="en-US" dirty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Bauhaus 93" panose="04030905020B02020C02" pitchFamily="82" charset="0"/>
              </a:rPr>
              <a:t>teori</a:t>
            </a:r>
            <a:r>
              <a:rPr lang="en-US" dirty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Bauhaus 93" panose="04030905020B02020C02" pitchFamily="82" charset="0"/>
              </a:rPr>
              <a:t>pendekatan</a:t>
            </a:r>
            <a:r>
              <a:rPr lang="en-US" dirty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Bauhaus 93" panose="04030905020B02020C02" pitchFamily="82" charset="0"/>
              </a:rPr>
              <a:t>sistem</a:t>
            </a:r>
            <a:r>
              <a:rPr lang="en-US" dirty="0" smtClean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</a:rPr>
              <a:t>”</a:t>
            </a:r>
            <a:endParaRPr lang="en-US" dirty="0">
              <a:solidFill>
                <a:schemeClr val="bg1"/>
              </a:solidFill>
              <a:latin typeface="Bauhaus 93" panose="04030905020B02020C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93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CB27464D-ED4B-4387-9643-D40C231EB471}"/>
              </a:ext>
            </a:extLst>
          </p:cNvPr>
          <p:cNvSpPr/>
          <p:nvPr/>
        </p:nvSpPr>
        <p:spPr>
          <a:xfrm>
            <a:off x="247732" y="293916"/>
            <a:ext cx="6327239" cy="1302656"/>
          </a:xfrm>
          <a:prstGeom prst="rect">
            <a:avLst/>
          </a:prstGeom>
          <a:noFill/>
          <a:ln w="190500" cmpd="tri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0C19C89-F128-4D55-8D52-E1A938A8ABF6}"/>
              </a:ext>
            </a:extLst>
          </p:cNvPr>
          <p:cNvSpPr txBox="1"/>
          <p:nvPr/>
        </p:nvSpPr>
        <p:spPr>
          <a:xfrm>
            <a:off x="-478973" y="595087"/>
            <a:ext cx="77796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chemeClr val="bg1"/>
                </a:solidFill>
                <a:latin typeface="Bodoni MT Black" panose="02070A03080606020203" pitchFamily="18" charset="0"/>
              </a:rPr>
              <a:t>Tujuan</a:t>
            </a:r>
            <a:r>
              <a:rPr lang="en-US" sz="4000" dirty="0">
                <a:solidFill>
                  <a:schemeClr val="bg1"/>
                </a:solidFill>
                <a:latin typeface="Bodoni MT Black" panose="02070A03080606020203" pitchFamily="18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Bodoni MT Black" panose="02070A03080606020203" pitchFamily="18" charset="0"/>
              </a:rPr>
              <a:t>Khusus</a:t>
            </a:r>
            <a:endParaRPr lang="en-US" sz="4000" dirty="0">
              <a:solidFill>
                <a:schemeClr val="bg1"/>
              </a:solidFill>
              <a:latin typeface="Bodoni MT Black" panose="02070A03080606020203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25A2F348-8B5F-440D-9513-9BD75F928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036" y="3341296"/>
            <a:ext cx="11639963" cy="1412579"/>
          </a:xfrm>
        </p:spPr>
        <p:txBody>
          <a:bodyPr>
            <a:normAutofit fontScale="90000"/>
          </a:bodyPr>
          <a:lstStyle/>
          <a:p>
            <a:pPr marL="571500" indent="-571500">
              <a:buFont typeface="Wingdings" pitchFamily="2" charset="2"/>
              <a:buChar char="q"/>
            </a:pPr>
            <a:r>
              <a:rPr lang="en-US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Memahami</a:t>
            </a:r>
            <a:r>
              <a:rPr lang="en-US" dirty="0" smtClean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Bauhaus 93" panose="04030905020B02020C02" pitchFamily="82" charset="0"/>
              </a:rPr>
              <a:t>definisi</a:t>
            </a:r>
            <a:r>
              <a:rPr lang="en-US" dirty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sistem</a:t>
            </a:r>
            <a:r>
              <a:rPr lang="en-US" dirty="0">
                <a:solidFill>
                  <a:schemeClr val="bg1"/>
                </a:solidFill>
                <a:latin typeface="Bauhaus 93" panose="04030905020B02020C02" pitchFamily="82" charset="0"/>
              </a:rPr>
              <a:t/>
            </a:r>
            <a:br>
              <a:rPr lang="en-US" dirty="0">
                <a:solidFill>
                  <a:schemeClr val="bg1"/>
                </a:solidFill>
                <a:latin typeface="Bauhaus 93" panose="04030905020B02020C02" pitchFamily="82" charset="0"/>
              </a:rPr>
            </a:br>
            <a:r>
              <a:rPr lang="en-US" dirty="0">
                <a:solidFill>
                  <a:schemeClr val="bg1"/>
                </a:solidFill>
                <a:latin typeface="Bauhaus 93" panose="04030905020B02020C02" pitchFamily="82" charset="0"/>
              </a:rPr>
              <a:t/>
            </a:r>
            <a:br>
              <a:rPr lang="en-US" dirty="0">
                <a:solidFill>
                  <a:schemeClr val="bg1"/>
                </a:solidFill>
                <a:latin typeface="Bauhaus 93" panose="04030905020B02020C02" pitchFamily="82" charset="0"/>
              </a:rPr>
            </a:br>
            <a:r>
              <a:rPr lang="en-US" dirty="0" smtClean="0">
                <a:solidFill>
                  <a:schemeClr val="bg1"/>
                </a:solidFill>
                <a:latin typeface="Bauhaus 93" panose="04030905020B02020C02" pitchFamily="82" charset="0"/>
              </a:rPr>
              <a:t/>
            </a:r>
            <a:br>
              <a:rPr lang="en-US" dirty="0" smtClean="0">
                <a:solidFill>
                  <a:schemeClr val="bg1"/>
                </a:solidFill>
                <a:latin typeface="Bauhaus 93" panose="04030905020B02020C02" pitchFamily="82" charset="0"/>
              </a:rPr>
            </a:br>
            <a:endParaRPr lang="en-US" dirty="0">
              <a:solidFill>
                <a:schemeClr val="bg1"/>
              </a:solidFill>
              <a:latin typeface="Bauhaus 93" panose="04030905020B02020C02" pitchFamily="8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25A2F348-8B5F-440D-9513-9BD75F928BC3}"/>
              </a:ext>
            </a:extLst>
          </p:cNvPr>
          <p:cNvSpPr txBox="1">
            <a:spLocks/>
          </p:cNvSpPr>
          <p:nvPr/>
        </p:nvSpPr>
        <p:spPr>
          <a:xfrm>
            <a:off x="551542" y="3495374"/>
            <a:ext cx="11654971" cy="13864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Wingdings" pitchFamily="2" charset="2"/>
              <a:buChar char="q"/>
            </a:pPr>
            <a:r>
              <a:rPr lang="en-US" sz="4000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Menjelaskan</a:t>
            </a:r>
            <a:r>
              <a:rPr lang="en-US" sz="4000" dirty="0" smtClean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perkembangan</a:t>
            </a:r>
            <a:r>
              <a:rPr lang="en-US" sz="4000" dirty="0" smtClean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konsep</a:t>
            </a:r>
            <a:r>
              <a:rPr lang="en-US" sz="4000" dirty="0" smtClean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sistem</a:t>
            </a:r>
            <a:endParaRPr lang="en-US" sz="4000" dirty="0">
              <a:solidFill>
                <a:schemeClr val="bg1"/>
              </a:solidFill>
              <a:latin typeface="Bauhaus 93" panose="04030905020B02020C02" pitchFamily="82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="" xmlns:a16="http://schemas.microsoft.com/office/drawing/2014/main" id="{25A2F348-8B5F-440D-9513-9BD75F928BC3}"/>
              </a:ext>
            </a:extLst>
          </p:cNvPr>
          <p:cNvSpPr txBox="1">
            <a:spLocks/>
          </p:cNvSpPr>
          <p:nvPr/>
        </p:nvSpPr>
        <p:spPr>
          <a:xfrm>
            <a:off x="247732" y="1622285"/>
            <a:ext cx="10805886" cy="14125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Mahasiswa</a:t>
            </a:r>
            <a:r>
              <a:rPr lang="en-US" dirty="0" smtClean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dapat</a:t>
            </a:r>
            <a:r>
              <a:rPr lang="en-US" dirty="0" smtClean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endParaRPr lang="en-US" dirty="0">
              <a:solidFill>
                <a:schemeClr val="bg1"/>
              </a:solidFill>
              <a:latin typeface="Bauhaus 93" panose="04030905020B02020C02" pitchFamily="82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25A2F348-8B5F-440D-9513-9BD75F928BC3}"/>
              </a:ext>
            </a:extLst>
          </p:cNvPr>
          <p:cNvSpPr txBox="1">
            <a:spLocks/>
          </p:cNvSpPr>
          <p:nvPr/>
        </p:nvSpPr>
        <p:spPr>
          <a:xfrm>
            <a:off x="551542" y="4626568"/>
            <a:ext cx="11654971" cy="13864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Wingdings" pitchFamily="2" charset="2"/>
              <a:buChar char="q"/>
            </a:pPr>
            <a:r>
              <a:rPr lang="en-US" sz="4000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Menjelaskan</a:t>
            </a:r>
            <a:r>
              <a:rPr lang="en-US" sz="4000" dirty="0" smtClean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pengaruh</a:t>
            </a:r>
            <a:r>
              <a:rPr lang="en-US" sz="4000" dirty="0" smtClean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konsep</a:t>
            </a:r>
            <a:r>
              <a:rPr lang="en-US" sz="4000" dirty="0" smtClean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sistem</a:t>
            </a:r>
            <a:r>
              <a:rPr lang="en-US" sz="4000" dirty="0" smtClean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terhadap</a:t>
            </a:r>
            <a:r>
              <a:rPr lang="en-US" sz="4000" dirty="0" smtClean="0">
                <a:solidFill>
                  <a:schemeClr val="bg1"/>
                </a:solidFill>
                <a:latin typeface="Bauhaus 93" panose="04030905020B02020C02" pitchFamily="82" charset="0"/>
              </a:rPr>
              <a:t> TP</a:t>
            </a:r>
            <a:endParaRPr lang="en-US" sz="4000" dirty="0">
              <a:solidFill>
                <a:schemeClr val="bg1"/>
              </a:solidFill>
              <a:latin typeface="Bauhaus 93" panose="04030905020B02020C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226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Warsito\Desktop\332010-PB2T8E-47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594" y="804554"/>
            <a:ext cx="5161883" cy="5161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26128" y="5183934"/>
            <a:ext cx="11918731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3200" dirty="0">
                <a:solidFill>
                  <a:schemeClr val="bg1"/>
                </a:solidFill>
              </a:rPr>
              <a:t>SISTEM: </a:t>
            </a:r>
            <a:r>
              <a:rPr lang="en-US" sz="3200" b="1" dirty="0">
                <a:solidFill>
                  <a:schemeClr val="bg1"/>
                </a:solidFill>
              </a:rPr>
              <a:t>Benda</a:t>
            </a:r>
            <a:r>
              <a:rPr lang="en-US" sz="3200" dirty="0">
                <a:solidFill>
                  <a:schemeClr val="bg1"/>
                </a:solidFill>
              </a:rPr>
              <a:t>, </a:t>
            </a:r>
            <a:r>
              <a:rPr lang="en-US" sz="3200" b="1" dirty="0" err="1">
                <a:solidFill>
                  <a:schemeClr val="bg1"/>
                </a:solidFill>
              </a:rPr>
              <a:t>peristiwa</a:t>
            </a:r>
            <a:r>
              <a:rPr lang="en-US" sz="3200" b="1" dirty="0">
                <a:solidFill>
                  <a:schemeClr val="bg1"/>
                </a:solidFill>
              </a:rPr>
              <a:t>, </a:t>
            </a:r>
            <a:r>
              <a:rPr lang="en-US" sz="3200" b="1" dirty="0" err="1">
                <a:solidFill>
                  <a:schemeClr val="bg1"/>
                </a:solidFill>
              </a:rPr>
              <a:t>kejadian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atau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cara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dirty="0">
                <a:solidFill>
                  <a:schemeClr val="bg1"/>
                </a:solidFill>
              </a:rPr>
              <a:t>yang </a:t>
            </a:r>
            <a:r>
              <a:rPr lang="en-US" sz="3200" b="1" dirty="0" err="1">
                <a:solidFill>
                  <a:schemeClr val="bg1"/>
                </a:solidFill>
              </a:rPr>
              <a:t>terorganisasi</a:t>
            </a:r>
            <a:r>
              <a:rPr lang="en-US" sz="3200" dirty="0">
                <a:solidFill>
                  <a:schemeClr val="bg1"/>
                </a:solidFill>
              </a:rPr>
              <a:t> yang </a:t>
            </a:r>
            <a:r>
              <a:rPr lang="en-US" sz="3200" dirty="0" err="1">
                <a:solidFill>
                  <a:schemeClr val="bg1"/>
                </a:solidFill>
              </a:rPr>
              <a:t>terdiri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atas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bagian-bagian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>
                <a:solidFill>
                  <a:schemeClr val="bg1"/>
                </a:solidFill>
              </a:rPr>
              <a:t>yang </a:t>
            </a:r>
            <a:r>
              <a:rPr lang="en-US" sz="3200" dirty="0" err="1">
                <a:solidFill>
                  <a:schemeClr val="bg1"/>
                </a:solidFill>
              </a:rPr>
              <a:t>lebih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kecil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dan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seluruh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bagian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tersebut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secara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bersama-sama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berfungsi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untuk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mencapai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tujuan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tertentu</a:t>
            </a:r>
            <a:r>
              <a:rPr lang="en-US" sz="3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1F40855-9037-480D-8B51-CF6CA1559246}"/>
              </a:ext>
            </a:extLst>
          </p:cNvPr>
          <p:cNvSpPr txBox="1"/>
          <p:nvPr/>
        </p:nvSpPr>
        <p:spPr>
          <a:xfrm>
            <a:off x="-283780" y="389055"/>
            <a:ext cx="4483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solidFill>
                  <a:schemeClr val="bg1"/>
                </a:solidFill>
                <a:latin typeface="Bodoni MT Black" panose="02070A03080606020203" pitchFamily="18" charset="0"/>
              </a:rPr>
              <a:t>Sistem</a:t>
            </a:r>
            <a:endParaRPr lang="en-US" sz="4800" dirty="0">
              <a:solidFill>
                <a:schemeClr val="bg1"/>
              </a:solidFill>
              <a:latin typeface="Bodoni MT Black" panose="02070A03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33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19" t="65157" r="27662" b="19613"/>
          <a:stretch/>
        </p:blipFill>
        <p:spPr bwMode="auto">
          <a:xfrm>
            <a:off x="0" y="0"/>
            <a:ext cx="12192000" cy="683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6" t="17240" r="27662" b="19613"/>
          <a:stretch/>
        </p:blipFill>
        <p:spPr bwMode="auto">
          <a:xfrm>
            <a:off x="-394138" y="1434663"/>
            <a:ext cx="6211504" cy="4918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793530" y="467414"/>
            <a:ext cx="10857187" cy="989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3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Suatu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benda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</a:t>
            </a:r>
            <a:r>
              <a:rPr lang="en-US" sz="3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peristiwa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disebut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sistem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bila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memenuhi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kriteria</a:t>
            </a: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endParaRPr lang="en-US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12978" y="2176349"/>
            <a:ext cx="6611007" cy="3253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80000"/>
              </a:lnSpc>
              <a:buFont typeface="Wingdings" pitchFamily="2" charset="2"/>
              <a:buChar char="q"/>
            </a:pP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</a:t>
            </a:r>
            <a:r>
              <a:rPr lang="en-US" sz="3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ibagi</a:t>
            </a:r>
            <a:r>
              <a:rPr 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menjadi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bagian-bagian</a:t>
            </a:r>
            <a:r>
              <a:rPr 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lebih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kecil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endParaRPr lang="en-US" sz="32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>
              <a:lnSpc>
                <a:spcPct val="80000"/>
              </a:lnSpc>
              <a:buFont typeface="Wingdings" pitchFamily="2" charset="2"/>
              <a:buChar char="q"/>
            </a:pPr>
            <a:r>
              <a:rPr lang="en-US" sz="3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Setiap</a:t>
            </a:r>
            <a:r>
              <a:rPr 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bagian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tersebut</a:t>
            </a:r>
            <a:r>
              <a:rPr 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mempunyai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fungsi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sendiri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endParaRPr lang="en-US" sz="32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>
              <a:lnSpc>
                <a:spcPct val="80000"/>
              </a:lnSpc>
              <a:buFont typeface="Wingdings" pitchFamily="2" charset="2"/>
              <a:buChar char="q"/>
            </a:pP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</a:t>
            </a:r>
            <a:r>
              <a:rPr lang="en-US" sz="3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eluruh</a:t>
            </a:r>
            <a:r>
              <a:rPr 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bagian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itu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melakukan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fungsi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secara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bersama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endParaRPr lang="en-US" sz="32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>
              <a:lnSpc>
                <a:spcPct val="80000"/>
              </a:lnSpc>
              <a:buFont typeface="Wingdings" pitchFamily="2" charset="2"/>
              <a:buChar char="q"/>
            </a:pPr>
            <a:r>
              <a:rPr lang="en-US" sz="3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Fungsi</a:t>
            </a:r>
            <a:r>
              <a:rPr 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bersama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yang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dilakukan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mempunyai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suatu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tujuan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tertentu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endParaRPr lang="en-US" sz="3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688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19" t="65157" r="27662" b="19613"/>
          <a:stretch/>
        </p:blipFill>
        <p:spPr bwMode="auto">
          <a:xfrm>
            <a:off x="0" y="0"/>
            <a:ext cx="12192000" cy="683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6" t="17240" r="27662" b="19613"/>
          <a:stretch/>
        </p:blipFill>
        <p:spPr bwMode="auto">
          <a:xfrm>
            <a:off x="3706015" y="804553"/>
            <a:ext cx="4779970" cy="3785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1048407" y="4493171"/>
            <a:ext cx="1009518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</a:t>
            </a:r>
            <a:r>
              <a:rPr lang="id-ID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ISTEM: Organisme </a:t>
            </a:r>
            <a:r>
              <a:rPr lang="id-ID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sintetis</a:t>
            </a:r>
            <a:r>
              <a:rPr lang="id-ID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yang </a:t>
            </a:r>
            <a:r>
              <a:rPr lang="id-ID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sengaja dirancang</a:t>
            </a:r>
            <a:r>
              <a:rPr lang="id-ID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terdiri atas </a:t>
            </a:r>
            <a:r>
              <a:rPr lang="id-ID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komponen</a:t>
            </a:r>
            <a:r>
              <a:rPr 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</a:t>
            </a:r>
            <a:r>
              <a:rPr lang="en-US" sz="3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komponen</a:t>
            </a:r>
            <a:r>
              <a:rPr lang="id-ID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d-ID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terkait </a:t>
            </a:r>
            <a:r>
              <a:rPr lang="id-ID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dan bergantung satu sama lain</a:t>
            </a:r>
            <a:r>
              <a:rPr lang="id-ID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dan </a:t>
            </a:r>
            <a:r>
              <a:rPr lang="id-ID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bekerja sama </a:t>
            </a:r>
            <a:r>
              <a:rPr lang="id-ID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secara terintegrasi untuk </a:t>
            </a:r>
            <a:r>
              <a:rPr lang="id-ID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mencapai tujuan </a:t>
            </a:r>
            <a:r>
              <a:rPr lang="id-ID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belajar yang sudah ditetapkan (Bananthy)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1F40855-9037-480D-8B51-CF6CA1559246}"/>
              </a:ext>
            </a:extLst>
          </p:cNvPr>
          <p:cNvSpPr txBox="1"/>
          <p:nvPr/>
        </p:nvSpPr>
        <p:spPr>
          <a:xfrm>
            <a:off x="-283780" y="389055"/>
            <a:ext cx="4483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Bodoni MT Black" panose="02070A03080606020203" pitchFamily="18" charset="0"/>
              </a:rPr>
              <a:t>Sistem</a:t>
            </a: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Bodoni MT Black" panose="02070A03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925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19" t="65157" r="27662" b="19613"/>
          <a:stretch/>
        </p:blipFill>
        <p:spPr bwMode="auto">
          <a:xfrm>
            <a:off x="0" y="0"/>
            <a:ext cx="12192000" cy="683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6" t="17240" r="27662" b="19613"/>
          <a:stretch/>
        </p:blipFill>
        <p:spPr bwMode="auto">
          <a:xfrm>
            <a:off x="3706015" y="804553"/>
            <a:ext cx="4779970" cy="3785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622733" y="4493171"/>
            <a:ext cx="1093338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SUBSISTEM: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Unsur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atau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bagian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yang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terlibat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dalam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sistem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Silvern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“...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dua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atau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lebih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bagian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yang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tertata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rapi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bisa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berbentuk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komponen-komponen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atau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satu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kelompok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komponen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bersama-sama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melaksanakan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pekerjaan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dalam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suatu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sistem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yang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rumit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”.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Dalam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suatu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sistem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biasanya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syatu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subsistem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memiliki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tata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kerja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yang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berbeda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dari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subsistem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lain.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1F40855-9037-480D-8B51-CF6CA1559246}"/>
              </a:ext>
            </a:extLst>
          </p:cNvPr>
          <p:cNvSpPr txBox="1"/>
          <p:nvPr/>
        </p:nvSpPr>
        <p:spPr>
          <a:xfrm>
            <a:off x="-283780" y="389055"/>
            <a:ext cx="4483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Bodoni MT Black" panose="02070A03080606020203" pitchFamily="18" charset="0"/>
              </a:rPr>
              <a:t>Subsistem</a:t>
            </a: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Bodoni MT Black" panose="02070A03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326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19" t="65157" r="27662" b="19613"/>
          <a:stretch/>
        </p:blipFill>
        <p:spPr bwMode="auto">
          <a:xfrm>
            <a:off x="0" y="0"/>
            <a:ext cx="12192000" cy="683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6" t="17240" r="27662" b="19613"/>
          <a:stretch/>
        </p:blipFill>
        <p:spPr bwMode="auto">
          <a:xfrm>
            <a:off x="3706015" y="804553"/>
            <a:ext cx="4779970" cy="3785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622733" y="4493171"/>
            <a:ext cx="1093338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SUPRASISTEM: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Sistem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membentuk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sistem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lain yang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lebih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besar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lebih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rumit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dan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lebih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canggih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1F40855-9037-480D-8B51-CF6CA1559246}"/>
              </a:ext>
            </a:extLst>
          </p:cNvPr>
          <p:cNvSpPr txBox="1"/>
          <p:nvPr/>
        </p:nvSpPr>
        <p:spPr>
          <a:xfrm>
            <a:off x="-31524" y="389055"/>
            <a:ext cx="4483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Bodoni MT Black" panose="02070A03080606020203" pitchFamily="18" charset="0"/>
              </a:rPr>
              <a:t>Suprasistem</a:t>
            </a: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Bodoni MT Black" panose="02070A03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263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14" t="7112" r="13970" b="13147"/>
          <a:stretch/>
        </p:blipFill>
        <p:spPr bwMode="auto">
          <a:xfrm rot="10800000">
            <a:off x="-2554045" y="0"/>
            <a:ext cx="1104694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14" t="7112" r="61207" b="13147"/>
          <a:stretch/>
        </p:blipFill>
        <p:spPr bwMode="auto">
          <a:xfrm rot="10800000">
            <a:off x="8198634" y="0"/>
            <a:ext cx="399336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1F40855-9037-480D-8B51-CF6CA1559246}"/>
              </a:ext>
            </a:extLst>
          </p:cNvPr>
          <p:cNvSpPr txBox="1"/>
          <p:nvPr/>
        </p:nvSpPr>
        <p:spPr>
          <a:xfrm>
            <a:off x="-31524" y="389055"/>
            <a:ext cx="11083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Bodoni MT Black" panose="02070A03080606020203" pitchFamily="18" charset="0"/>
              </a:rPr>
              <a:t>PERKEMBANGAN KONSEP  SISTEM</a:t>
            </a:r>
          </a:p>
        </p:txBody>
      </p:sp>
      <p:sp>
        <p:nvSpPr>
          <p:cNvPr id="4" name="Rectangle 3"/>
          <p:cNvSpPr/>
          <p:nvPr/>
        </p:nvSpPr>
        <p:spPr>
          <a:xfrm>
            <a:off x="851338" y="1582597"/>
            <a:ext cx="10909738" cy="4228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80000"/>
              </a:lnSpc>
              <a:buFont typeface="Arial" pitchFamily="34" charset="0"/>
              <a:buChar char="•"/>
            </a:pPr>
            <a:r>
              <a:rPr lang="en-US" sz="2800" dirty="0" err="1">
                <a:solidFill>
                  <a:schemeClr val="bg1"/>
                </a:solidFill>
              </a:rPr>
              <a:t>Pandangan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sistem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i="1" dirty="0">
                <a:solidFill>
                  <a:schemeClr val="bg1"/>
                </a:solidFill>
              </a:rPr>
              <a:t>(system view): </a:t>
            </a:r>
            <a:r>
              <a:rPr lang="en-US" sz="2800" dirty="0" err="1">
                <a:solidFill>
                  <a:schemeClr val="bg1"/>
                </a:solidFill>
              </a:rPr>
              <a:t>kebiasaan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memandang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benda</a:t>
            </a:r>
            <a:r>
              <a:rPr lang="en-US" sz="2800" dirty="0">
                <a:solidFill>
                  <a:schemeClr val="bg1"/>
                </a:solidFill>
              </a:rPr>
              <a:t>/</a:t>
            </a:r>
            <a:r>
              <a:rPr lang="en-US" sz="2800" dirty="0" err="1">
                <a:solidFill>
                  <a:schemeClr val="bg1"/>
                </a:solidFill>
              </a:rPr>
              <a:t>peristiwa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dalam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hidup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sebagai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suatu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sistem</a:t>
            </a:r>
            <a:r>
              <a:rPr lang="en-US" sz="2800" dirty="0">
                <a:solidFill>
                  <a:schemeClr val="bg1"/>
                </a:solidFill>
              </a:rPr>
              <a:t>.</a:t>
            </a:r>
            <a:endParaRPr lang="en-US" sz="2800" i="1" dirty="0">
              <a:solidFill>
                <a:schemeClr val="bg1"/>
              </a:solidFill>
            </a:endParaRPr>
          </a:p>
          <a:p>
            <a:pPr marL="457200" indent="-457200">
              <a:lnSpc>
                <a:spcPct val="80000"/>
              </a:lnSpc>
              <a:buFont typeface="Arial" pitchFamily="34" charset="0"/>
              <a:buChar char="•"/>
            </a:pPr>
            <a:r>
              <a:rPr lang="en-US" sz="2800" dirty="0" err="1">
                <a:solidFill>
                  <a:schemeClr val="bg1"/>
                </a:solidFill>
              </a:rPr>
              <a:t>Pendekatan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sistem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i="1" dirty="0">
                <a:solidFill>
                  <a:schemeClr val="bg1"/>
                </a:solidFill>
              </a:rPr>
              <a:t>(system approach): </a:t>
            </a:r>
            <a:r>
              <a:rPr lang="en-US" sz="2800" dirty="0" err="1">
                <a:solidFill>
                  <a:schemeClr val="bg1"/>
                </a:solidFill>
              </a:rPr>
              <a:t>menerapkan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pandangan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sistem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dalam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memecahkan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masalah</a:t>
            </a:r>
            <a:r>
              <a:rPr lang="en-US" sz="2800" dirty="0">
                <a:solidFill>
                  <a:schemeClr val="bg1"/>
                </a:solidFill>
              </a:rPr>
              <a:t>.</a:t>
            </a:r>
            <a:endParaRPr lang="en-US" sz="2800" i="1" dirty="0">
              <a:solidFill>
                <a:schemeClr val="bg1"/>
              </a:solidFill>
            </a:endParaRPr>
          </a:p>
          <a:p>
            <a:pPr marL="457200" indent="-457200">
              <a:lnSpc>
                <a:spcPct val="80000"/>
              </a:lnSpc>
              <a:buFont typeface="Arial" pitchFamily="34" charset="0"/>
              <a:buChar char="•"/>
            </a:pPr>
            <a:r>
              <a:rPr lang="en-US" sz="2800" dirty="0" err="1">
                <a:solidFill>
                  <a:schemeClr val="bg1"/>
                </a:solidFill>
              </a:rPr>
              <a:t>Analisis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sistem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i="1" dirty="0">
                <a:solidFill>
                  <a:schemeClr val="bg1"/>
                </a:solidFill>
              </a:rPr>
              <a:t>(system </a:t>
            </a:r>
            <a:r>
              <a:rPr lang="en-US" sz="2800" i="1" dirty="0" err="1">
                <a:solidFill>
                  <a:schemeClr val="bg1"/>
                </a:solidFill>
              </a:rPr>
              <a:t>anlysis</a:t>
            </a:r>
            <a:r>
              <a:rPr lang="en-US" sz="2800" i="1" dirty="0">
                <a:solidFill>
                  <a:schemeClr val="bg1"/>
                </a:solidFill>
              </a:rPr>
              <a:t>): </a:t>
            </a:r>
            <a:r>
              <a:rPr lang="en-US" sz="2800" dirty="0" err="1">
                <a:solidFill>
                  <a:schemeClr val="bg1"/>
                </a:solidFill>
              </a:rPr>
              <a:t>kegiatan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memecah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suatu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sistem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menjadi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beberapa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subsistem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mengidentifikasi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hubungan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dari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setiap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subsitem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dengan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subsistem</a:t>
            </a:r>
            <a:r>
              <a:rPr lang="en-US" sz="2800" dirty="0">
                <a:solidFill>
                  <a:schemeClr val="bg1"/>
                </a:solidFill>
              </a:rPr>
              <a:t> lain, </a:t>
            </a:r>
            <a:r>
              <a:rPr lang="en-US" sz="2800" dirty="0" err="1">
                <a:solidFill>
                  <a:schemeClr val="bg1"/>
                </a:solidFill>
              </a:rPr>
              <a:t>mengidentifikasi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fungsi</a:t>
            </a:r>
            <a:r>
              <a:rPr lang="en-US" sz="2800" dirty="0">
                <a:solidFill>
                  <a:schemeClr val="bg1"/>
                </a:solidFill>
              </a:rPr>
              <a:t> masing2 </a:t>
            </a:r>
            <a:r>
              <a:rPr lang="en-US" sz="2800" dirty="0" err="1">
                <a:solidFill>
                  <a:schemeClr val="bg1"/>
                </a:solidFill>
              </a:rPr>
              <a:t>serta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kaitan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fungsi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subsistem</a:t>
            </a:r>
            <a:r>
              <a:rPr lang="en-US" sz="2800" dirty="0">
                <a:solidFill>
                  <a:schemeClr val="bg1"/>
                </a:solidFill>
              </a:rPr>
              <a:t> yang </a:t>
            </a:r>
            <a:r>
              <a:rPr lang="en-US" sz="2800" dirty="0" err="1">
                <a:solidFill>
                  <a:schemeClr val="bg1"/>
                </a:solidFill>
              </a:rPr>
              <a:t>satu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dengan</a:t>
            </a:r>
            <a:r>
              <a:rPr lang="en-US" sz="2800" dirty="0">
                <a:solidFill>
                  <a:schemeClr val="bg1"/>
                </a:solidFill>
              </a:rPr>
              <a:t> yang lain </a:t>
            </a:r>
            <a:r>
              <a:rPr lang="en-US" sz="2800" dirty="0" err="1">
                <a:solidFill>
                  <a:schemeClr val="bg1"/>
                </a:solidFill>
              </a:rPr>
              <a:t>dalam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menjalankan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fungsi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bersama</a:t>
            </a:r>
            <a:endParaRPr lang="en-US" sz="2800" i="1" dirty="0">
              <a:solidFill>
                <a:schemeClr val="bg1"/>
              </a:solidFill>
            </a:endParaRPr>
          </a:p>
          <a:p>
            <a:pPr marL="457200" indent="-457200">
              <a:lnSpc>
                <a:spcPct val="80000"/>
              </a:lnSpc>
              <a:buFont typeface="Arial" pitchFamily="34" charset="0"/>
              <a:buChar char="•"/>
            </a:pPr>
            <a:r>
              <a:rPr lang="en-US" sz="2800" dirty="0" err="1">
                <a:solidFill>
                  <a:schemeClr val="bg1"/>
                </a:solidFill>
              </a:rPr>
              <a:t>Sintesa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sistem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i="1" dirty="0">
                <a:solidFill>
                  <a:schemeClr val="bg1"/>
                </a:solidFill>
              </a:rPr>
              <a:t>(system synthesis): </a:t>
            </a:r>
            <a:r>
              <a:rPr lang="en-US" sz="2800" dirty="0" err="1">
                <a:solidFill>
                  <a:schemeClr val="bg1"/>
                </a:solidFill>
              </a:rPr>
              <a:t>kegiatan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memadukan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menambahkan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atau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mengkombinasikan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subsistem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baru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kepada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subsistem</a:t>
            </a:r>
            <a:r>
              <a:rPr lang="en-US" sz="2800" dirty="0">
                <a:solidFill>
                  <a:schemeClr val="bg1"/>
                </a:solidFill>
              </a:rPr>
              <a:t> yang </a:t>
            </a:r>
            <a:r>
              <a:rPr lang="en-US" sz="2800" dirty="0" err="1">
                <a:solidFill>
                  <a:schemeClr val="bg1"/>
                </a:solidFill>
              </a:rPr>
              <a:t>telah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ada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sehingga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menimbulkan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sistem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baru</a:t>
            </a:r>
            <a:r>
              <a:rPr lang="en-US" sz="2800" dirty="0">
                <a:solidFill>
                  <a:schemeClr val="bg1"/>
                </a:solidFill>
              </a:rPr>
              <a:t>.</a:t>
            </a:r>
            <a:endParaRPr lang="en-US" sz="28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642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2444</TotalTime>
  <Words>520</Words>
  <Application>Microsoft Office PowerPoint</Application>
  <PresentationFormat>Custom</PresentationFormat>
  <Paragraphs>42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“Memahami Landasan teori pendekatan sistem”</vt:lpstr>
      <vt:lpstr>Memahami definisi sistem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Warsito</cp:lastModifiedBy>
  <cp:revision>69</cp:revision>
  <dcterms:created xsi:type="dcterms:W3CDTF">2018-07-03T04:13:08Z</dcterms:created>
  <dcterms:modified xsi:type="dcterms:W3CDTF">2018-12-25T17:23:49Z</dcterms:modified>
</cp:coreProperties>
</file>