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FA0D-16B5-47E5-9B5A-97F77A1DA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6CB0D-BA0D-4B05-9CD5-5AF2D1787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42BC-94E0-4056-8FF7-003BF45C9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070CC-FA83-47E6-908D-A31A4ECA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3B7FE-301A-44C2-A255-E947B5E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678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17FC-6938-4103-9EF6-103BCA79D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78FDF-90B7-4E71-B129-537E15AD6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F5ECA-973A-4593-9166-608D2FBC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6A22-1B36-4DED-8EB9-425A3C52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E5FC7-8D10-4554-A35B-BB97424E2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943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1ECCED-0564-4083-9641-36DA2A803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D0FC3-9033-4FEC-8D69-470FDF45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FF1D0-2A58-4963-9321-10EEE5A6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1BD37-BD01-4E6D-AAFB-A6C5BFD6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BA7F7-9275-4DB1-ACF9-4F609AB21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292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E12E-D33B-4BAE-8295-C55A503A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34D1C-160B-4BBA-BF82-01233AFD0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E3585-F7B8-4211-A1CF-28E9C1DC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01B68-8863-4F31-859F-3CB1CF06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4DD3D-F2D2-4AE9-966D-9F82C4EF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380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DFF2-4390-4236-9E7C-A5AA05FF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BD416-2916-4457-84BC-EB8505714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D1BAA-CAEF-4806-87D9-7C12F21B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499DF-C347-43A5-B963-794DFA72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40467-79E9-40B7-A187-D926B90B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774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9912B-2A9D-4AE4-B3C9-B73FDCC2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E855E-37A5-4D37-AC95-D28B9F896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9BD64-72C6-4567-A2B1-CE3CD9158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CB9C3-EABF-4977-A60B-57F78D7A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F3F28-424E-4501-B6DA-85888A69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29BCB-5CE9-47B8-816D-E03A6FA5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449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3A22D-A302-43A6-977D-C4C237EA3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15DED-D452-48CD-88C4-7789F73C5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4D561-8DF0-4774-B3D5-FD93D8F49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A8D49-33CF-4DBA-AA00-BECCE3D11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EDBB34-F222-49C6-8136-CDF93DC53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2A080-0C70-4CDE-BDE9-0EA3D6AB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24D634-3259-4D25-8319-C0862845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9DE68C-751E-4972-969F-1D434911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223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CE53-4402-450A-8567-AB0F357AA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1D717-6643-429B-BFE0-69964BD5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7004B-C822-41E7-AF11-69C821FC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D8C03-F3CF-44DA-A1C3-7A4040458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872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BF4C7A-D148-4452-92C3-D4B55835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6282FF-5078-4BA0-95FE-1EDD28D83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466A4-948C-4FC3-BADF-FBCD7AF69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91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8CBB-6FF1-41C4-A054-7B97FC32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652D2-44FD-4E59-9EC3-30A8F3ACE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42DB99-4107-4C1D-AD6C-78255CCD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B4F86-F45A-4E71-8E50-14452D66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BD38D-24F7-4877-B865-AE62EB31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21AA1-868A-4BEB-8D53-BFAEC803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111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11C8-8F50-401E-A0DB-AB107AF2C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B6FE74-C346-4944-83B4-EB5066D12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A4370-3E3D-404A-B6B5-77320C83C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CFAF7-3EE9-42C5-A84F-E515B510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FB342-7055-4DFE-91D8-8AF5B651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5CDA2-EB61-4FB7-B210-7CA0C0EC6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297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8A8EB-EED9-40FE-87BE-C6DF2DE74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130E7-72BD-4F7B-8558-008DF92DC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63955-550E-40E8-8E87-A783106E6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0470-0782-4AA3-9D24-C842F4C1C9E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A4F99-9D6E-4B19-B35A-F76A1A317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7AA56-DBF0-4BE9-8DC5-7A5C27360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B386-40BD-42BD-B735-29C5CC7B7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886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75E39C-7204-439B-8934-EA1DC32A14CB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/>
              <a:t>Perspektif</a:t>
            </a:r>
            <a:r>
              <a:rPr lang="en-US" sz="5400" b="1" dirty="0"/>
              <a:t> </a:t>
            </a:r>
            <a:r>
              <a:rPr lang="en-US" sz="5400" b="1" dirty="0" err="1"/>
              <a:t>Baru</a:t>
            </a:r>
            <a:r>
              <a:rPr lang="en-US" sz="5400" b="1" dirty="0"/>
              <a:t> </a:t>
            </a:r>
            <a:r>
              <a:rPr lang="en-US" sz="5400" b="1" dirty="0" err="1"/>
              <a:t>Sistem</a:t>
            </a:r>
            <a:r>
              <a:rPr lang="en-US" sz="5400" b="1"/>
              <a:t> Smart </a:t>
            </a:r>
            <a:r>
              <a:rPr lang="en-US" sz="5400" b="1" dirty="0"/>
              <a:t>City</a:t>
            </a:r>
            <a:endParaRPr lang="en-ID" sz="48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5C54FBF-A7D9-4BD9-80AF-3175A09BD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AB81F-9499-4643-8BA2-A9C30C17F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0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F75B-F973-4CFA-85C9-B8B32AB32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4C4D0-54D7-4A4D-B73D-1FDD480CE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Transformasi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untuk </a:t>
            </a:r>
            <a:r>
              <a:rPr lang="en-US" sz="2400" i="1" dirty="0"/>
              <a:t>smart city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memonitor</a:t>
            </a:r>
            <a:r>
              <a:rPr lang="en-US" sz="2400" dirty="0"/>
              <a:t> air, </a:t>
            </a:r>
            <a:r>
              <a:rPr lang="en-US" sz="2400" dirty="0" err="1"/>
              <a:t>mendeteksi</a:t>
            </a:r>
            <a:r>
              <a:rPr lang="en-US" sz="2400" dirty="0"/>
              <a:t> </a:t>
            </a:r>
            <a:r>
              <a:rPr lang="en-US" sz="2400" dirty="0" err="1"/>
              <a:t>kebocoran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kimia</a:t>
            </a:r>
            <a:r>
              <a:rPr lang="en-US" sz="2400" dirty="0"/>
              <a:t>, </a:t>
            </a:r>
            <a:r>
              <a:rPr lang="en-US" sz="2400" dirty="0" err="1"/>
              <a:t>memonitor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udara</a:t>
            </a:r>
            <a:r>
              <a:rPr lang="en-US" sz="2400" dirty="0"/>
              <a:t>, </a:t>
            </a:r>
            <a:r>
              <a:rPr lang="en-US" sz="2400" dirty="0" err="1"/>
              <a:t>memanajemen</a:t>
            </a:r>
            <a:r>
              <a:rPr lang="en-US" sz="2400" dirty="0"/>
              <a:t>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lintas</a:t>
            </a:r>
            <a:r>
              <a:rPr lang="en-US" sz="2400" dirty="0"/>
              <a:t>, </a:t>
            </a:r>
            <a:r>
              <a:rPr lang="en-US" sz="2400" dirty="0" err="1"/>
              <a:t>menyatukan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, </a:t>
            </a:r>
            <a:r>
              <a:rPr lang="en-US" sz="2400" i="1" dirty="0"/>
              <a:t>financial engineering</a:t>
            </a:r>
            <a:r>
              <a:rPr lang="en-US" sz="2400" dirty="0"/>
              <a:t>, dan </a:t>
            </a:r>
            <a:r>
              <a:rPr lang="en-US" sz="2400" dirty="0" err="1"/>
              <a:t>mengontrol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listrik.</a:t>
            </a:r>
          </a:p>
          <a:p>
            <a:pPr algn="just"/>
            <a:r>
              <a:rPr lang="id-ID" sz="2400" dirty="0"/>
              <a:t>Hari ini, berkat lebih dari 30 satelit aktif dalam sistem GPS, ketersediaan data linta</a:t>
            </a:r>
            <a:r>
              <a:rPr lang="en-US" sz="2400" dirty="0"/>
              <a:t>s</a:t>
            </a:r>
            <a:r>
              <a:rPr lang="id-ID" sz="2400" dirty="0"/>
              <a:t>-platform, kita sekarang memiliki </a:t>
            </a:r>
            <a:r>
              <a:rPr lang="en-US" sz="2400" dirty="0" err="1"/>
              <a:t>banyak</a:t>
            </a:r>
            <a:r>
              <a:rPr lang="id-ID" sz="2400" dirty="0"/>
              <a:t> aplikasi navigasi dan dalam mencari rute yang sulit.</a:t>
            </a:r>
            <a:endParaRPr lang="en-US" sz="2400" dirty="0"/>
          </a:p>
          <a:p>
            <a:pPr algn="just"/>
            <a:r>
              <a:rPr lang="id-ID" sz="2400" dirty="0"/>
              <a:t>Kita dapat membuat peta sendiri,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id-ID" sz="2400" dirty="0"/>
              <a:t>cuaca di tempat liburan yang kita </a:t>
            </a:r>
            <a:r>
              <a:rPr lang="en-US" sz="2400" dirty="0" err="1"/>
              <a:t>kunjungi</a:t>
            </a:r>
            <a:r>
              <a:rPr lang="id-ID" sz="2400" dirty="0"/>
              <a:t>, dan kita dapat melakukan semua ini tanpa memikirkan satu pun satelit</a:t>
            </a:r>
            <a:r>
              <a:rPr lang="en-US" sz="2400" dirty="0"/>
              <a:t>. Kita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menyalakan</a:t>
            </a:r>
            <a:r>
              <a:rPr lang="en-US" sz="2400" dirty="0"/>
              <a:t> dan </a:t>
            </a:r>
            <a:r>
              <a:rPr lang="en-US" sz="2400" dirty="0" err="1"/>
              <a:t>mematikan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di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sesuka</a:t>
            </a:r>
            <a:r>
              <a:rPr lang="en-US" sz="2400" dirty="0"/>
              <a:t> </a:t>
            </a:r>
            <a:r>
              <a:rPr lang="en-US" sz="2400" dirty="0" err="1"/>
              <a:t>hati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76792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7A954-2B10-43F5-B964-A7310A8D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1950 vs. Today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AF95-D6B6-4F22-9FEF-2941EE410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Transfer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Dari yang </a:t>
            </a:r>
            <a:r>
              <a:rPr lang="en-US" dirty="0" err="1"/>
              <a:t>sebelumnya</a:t>
            </a:r>
            <a:r>
              <a:rPr lang="en-US" dirty="0"/>
              <a:t> GPS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diperbolehkan</a:t>
            </a:r>
            <a:r>
              <a:rPr lang="en-US" dirty="0"/>
              <a:t> untuk digunakan oleh </a:t>
            </a:r>
            <a:r>
              <a:rPr lang="en-US" dirty="0" err="1"/>
              <a:t>militer</a:t>
            </a:r>
            <a:r>
              <a:rPr lang="en-US" dirty="0"/>
              <a:t> Amerika, </a:t>
            </a:r>
            <a:r>
              <a:rPr lang="en-US" dirty="0" err="1"/>
              <a:t>kini</a:t>
            </a:r>
            <a:r>
              <a:rPr lang="en-US" dirty="0"/>
              <a:t> GPS </a:t>
            </a:r>
            <a:r>
              <a:rPr lang="en-US" dirty="0" err="1"/>
              <a:t>dapat</a:t>
            </a:r>
            <a:r>
              <a:rPr lang="en-US" dirty="0"/>
              <a:t> digunakan untuk </a:t>
            </a:r>
            <a:r>
              <a:rPr lang="en-US" dirty="0" err="1"/>
              <a:t>sipil</a:t>
            </a:r>
            <a:r>
              <a:rPr lang="en-US" dirty="0"/>
              <a:t>.</a:t>
            </a:r>
          </a:p>
          <a:p>
            <a:pPr marL="457200" lvl="1" indent="0" algn="just">
              <a:buNone/>
            </a:pP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i="1" dirty="0"/>
              <a:t>Open data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Teknologi</a:t>
            </a:r>
            <a:r>
              <a:rPr lang="en-US" dirty="0"/>
              <a:t> GPS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gratis untuk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lebih </a:t>
            </a:r>
            <a:r>
              <a:rPr lang="en-US" dirty="0" err="1"/>
              <a:t>lanjut</a:t>
            </a:r>
            <a:r>
              <a:rPr lang="en-US" dirty="0"/>
              <a:t> pada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pajak</a:t>
            </a:r>
            <a:r>
              <a:rPr lang="en-US" dirty="0"/>
              <a:t>, dan </a:t>
            </a:r>
            <a:r>
              <a:rPr lang="en-US" dirty="0" err="1"/>
              <a:t>tarif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keterbukaan</a:t>
            </a:r>
            <a:r>
              <a:rPr lang="en-US" dirty="0"/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333827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5FA1B-6B6A-40DC-84F3-DA59C12D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Teknologi</a:t>
            </a:r>
            <a:r>
              <a:rPr lang="en-US" dirty="0"/>
              <a:t> GPS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berevolusi</a:t>
            </a:r>
            <a:r>
              <a:rPr lang="en-US" dirty="0"/>
              <a:t> dan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datanya</a:t>
            </a:r>
            <a:r>
              <a:rPr lang="en-US" dirty="0"/>
              <a:t> digunakan di </a:t>
            </a:r>
            <a:r>
              <a:rPr lang="en-US" dirty="0" err="1"/>
              <a:t>berbagai</a:t>
            </a:r>
            <a:r>
              <a:rPr lang="en-US" dirty="0"/>
              <a:t> pasar dengan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familiar dengan </a:t>
            </a:r>
            <a:r>
              <a:rPr lang="en-US" dirty="0" err="1"/>
              <a:t>lokasi</a:t>
            </a:r>
            <a:r>
              <a:rPr lang="en-US" dirty="0"/>
              <a:t> tower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Karena data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memanfaatkannya</a:t>
            </a:r>
            <a:r>
              <a:rPr lang="en-US" dirty="0"/>
              <a:t> untuk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. GPS-</a:t>
            </a:r>
            <a:r>
              <a:rPr lang="en-US" i="1" dirty="0"/>
              <a:t>based information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manapun</a:t>
            </a:r>
            <a:r>
              <a:rPr lang="en-US" dirty="0"/>
              <a:t>.</a:t>
            </a:r>
            <a:endParaRPr lang="id-ID" i="1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8158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DDE4-4ED4-4ECB-9621-CD1DCCD0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smart city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CF891-FEAF-4CFC-A72C-33DC53538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optimal, </a:t>
            </a:r>
            <a:r>
              <a:rPr lang="en-US" dirty="0" err="1"/>
              <a:t>seperti</a:t>
            </a:r>
            <a:r>
              <a:rPr lang="en-US" dirty="0"/>
              <a:t> listrik dan air,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konservasi</a:t>
            </a:r>
            <a:r>
              <a:rPr lang="en-US" dirty="0"/>
              <a:t> dan </a:t>
            </a:r>
            <a:r>
              <a:rPr lang="en-US" dirty="0" err="1"/>
              <a:t>efisiensi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pada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didorong</a:t>
            </a:r>
            <a:r>
              <a:rPr lang="en-US" dirty="0"/>
              <a:t> dengan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data yang bisa digunakan untuk </a:t>
            </a:r>
            <a:r>
              <a:rPr lang="en-US" dirty="0" err="1"/>
              <a:t>berinovasi</a:t>
            </a:r>
            <a:r>
              <a:rPr lang="en-US" dirty="0"/>
              <a:t> dan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i="1" dirty="0"/>
              <a:t>out-of-the-box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ciptakan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Kemampuan</a:t>
            </a:r>
            <a:r>
              <a:rPr lang="en-US" dirty="0"/>
              <a:t> untuk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fleksibel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cerdas</a:t>
            </a:r>
            <a:r>
              <a:rPr lang="en-US" dirty="0"/>
              <a:t> untuk </a:t>
            </a:r>
            <a:r>
              <a:rPr lang="en-US" dirty="0" err="1"/>
              <a:t>dipasang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dan digunakan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dan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(“</a:t>
            </a:r>
            <a:r>
              <a:rPr lang="en-US" i="1" dirty="0"/>
              <a:t>sustainability</a:t>
            </a:r>
            <a:r>
              <a:rPr lang="en-US" dirty="0"/>
              <a:t>”)</a:t>
            </a:r>
          </a:p>
          <a:p>
            <a:pPr algn="just"/>
            <a:r>
              <a:rPr lang="en-US" dirty="0" err="1"/>
              <a:t>Kemampuan</a:t>
            </a:r>
            <a:r>
              <a:rPr lang="en-US" dirty="0"/>
              <a:t> untuk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pada </a:t>
            </a:r>
            <a:r>
              <a:rPr lang="en-US" dirty="0" err="1"/>
              <a:t>teknologinya</a:t>
            </a:r>
            <a:r>
              <a:rPr lang="en-US" dirty="0"/>
              <a:t> (</a:t>
            </a:r>
            <a:r>
              <a:rPr lang="en-US" dirty="0" err="1"/>
              <a:t>bagaimana</a:t>
            </a:r>
            <a:r>
              <a:rPr lang="en-US" dirty="0"/>
              <a:t> dan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dipasang</a:t>
            </a:r>
            <a:r>
              <a:rPr lang="en-US" dirty="0"/>
              <a:t>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956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1F4D7-EF36-4E9F-AD49-3A9BA757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Kesulitan</a:t>
            </a:r>
            <a:r>
              <a:rPr lang="en-US" dirty="0"/>
              <a:t> dalam </a:t>
            </a:r>
            <a:r>
              <a:rPr lang="en-US" dirty="0" err="1"/>
              <a:t>Teknologi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D89C7-783B-43D1-BD40-63E547712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r>
              <a:rPr lang="en-US" dirty="0"/>
              <a:t> dalam </a:t>
            </a:r>
            <a:r>
              <a:rPr lang="en-US" dirty="0" err="1"/>
              <a:t>teknologi</a:t>
            </a:r>
            <a:r>
              <a:rPr lang="en-US" dirty="0"/>
              <a:t> dalam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kepercayaan</a:t>
            </a:r>
            <a:r>
              <a:rPr lang="en-US" dirty="0"/>
              <a:t>, dan </a:t>
            </a:r>
            <a:r>
              <a:rPr lang="en-US" dirty="0" err="1"/>
              <a:t>transparansi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data, dan </a:t>
            </a:r>
            <a:r>
              <a:rPr lang="en-US" i="1" dirty="0"/>
              <a:t>spying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062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C6AE7-271A-4782-8ED8-963ACF3A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Efficient, Effective, and Optimal City?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25D41-CC2E-445F-A46E-F28F5C85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66593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Efficient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untuk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(</a:t>
            </a:r>
            <a:r>
              <a:rPr lang="en-US" dirty="0" err="1"/>
              <a:t>produktivitas</a:t>
            </a:r>
            <a:r>
              <a:rPr lang="en-US" dirty="0"/>
              <a:t>) </a:t>
            </a:r>
            <a:r>
              <a:rPr lang="en-US" dirty="0" err="1"/>
              <a:t>maksimum</a:t>
            </a:r>
            <a:r>
              <a:rPr lang="en-US" dirty="0"/>
              <a:t> dengan </a:t>
            </a:r>
            <a:r>
              <a:rPr lang="en-US" dirty="0" err="1"/>
              <a:t>kekurangan</a:t>
            </a:r>
            <a:r>
              <a:rPr lang="en-US" dirty="0"/>
              <a:t> (</a:t>
            </a:r>
            <a:r>
              <a:rPr lang="en-US" dirty="0" err="1"/>
              <a:t>limbah</a:t>
            </a:r>
            <a:r>
              <a:rPr lang="en-US" dirty="0"/>
              <a:t>) yang minimum.</a:t>
            </a:r>
          </a:p>
          <a:p>
            <a:pPr lvl="1" algn="just"/>
            <a:r>
              <a:rPr lang="en-US" dirty="0" err="1"/>
              <a:t>Misal</a:t>
            </a:r>
            <a:r>
              <a:rPr lang="en-US" dirty="0"/>
              <a:t>: </a:t>
            </a:r>
          </a:p>
          <a:p>
            <a:pPr lvl="2" algn="just"/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pijar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lebih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LED,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 err="1"/>
              <a:t>energi</a:t>
            </a:r>
            <a:r>
              <a:rPr lang="en-US" b="1" dirty="0"/>
              <a:t> </a:t>
            </a:r>
            <a:r>
              <a:rPr lang="en-US" b="1" dirty="0" err="1"/>
              <a:t>cahaya</a:t>
            </a:r>
            <a:r>
              <a:rPr lang="en-US" b="1" dirty="0"/>
              <a:t> yang </a:t>
            </a:r>
            <a:r>
              <a:rPr lang="en-US" b="1" dirty="0" err="1"/>
              <a:t>setara</a:t>
            </a:r>
            <a:r>
              <a:rPr lang="en-US" dirty="0"/>
              <a:t>.</a:t>
            </a:r>
          </a:p>
          <a:p>
            <a:pPr lvl="2" algn="just"/>
            <a:r>
              <a:rPr lang="en-US" dirty="0" err="1"/>
              <a:t>Namun</a:t>
            </a:r>
            <a:r>
              <a:rPr lang="en-US" dirty="0"/>
              <a:t>, LED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lebih </a:t>
            </a:r>
            <a:r>
              <a:rPr lang="en-US" dirty="0" err="1"/>
              <a:t>sedikit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untuk </a:t>
            </a:r>
            <a:r>
              <a:rPr lang="en-US" dirty="0" err="1"/>
              <a:t>jumlah</a:t>
            </a:r>
            <a:r>
              <a:rPr lang="en-US" dirty="0"/>
              <a:t> lumens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b="1" dirty="0" err="1"/>
              <a:t>lampu</a:t>
            </a:r>
            <a:r>
              <a:rPr lang="en-US" b="1" dirty="0"/>
              <a:t> LED </a:t>
            </a:r>
            <a:br>
              <a:rPr lang="en-US" b="1" dirty="0"/>
            </a:br>
            <a:r>
              <a:rPr lang="en-US" b="1" dirty="0"/>
              <a:t>lebih </a:t>
            </a:r>
            <a:r>
              <a:rPr lang="en-US" b="1" dirty="0" err="1"/>
              <a:t>efisien</a:t>
            </a:r>
            <a:r>
              <a:rPr lang="en-US" b="1" dirty="0"/>
              <a:t> </a:t>
            </a:r>
            <a:r>
              <a:rPr lang="en-US" b="1" dirty="0" err="1"/>
              <a:t>daripada</a:t>
            </a:r>
            <a:r>
              <a:rPr lang="en-US" b="1" dirty="0"/>
              <a:t> </a:t>
            </a:r>
            <a:r>
              <a:rPr lang="en-US" b="1" dirty="0" err="1"/>
              <a:t>lampu</a:t>
            </a:r>
            <a:r>
              <a:rPr lang="en-US" b="1" dirty="0"/>
              <a:t> </a:t>
            </a:r>
            <a:r>
              <a:rPr lang="en-US" b="1" dirty="0" err="1"/>
              <a:t>pijar</a:t>
            </a:r>
            <a:r>
              <a:rPr lang="en-US" dirty="0"/>
              <a:t>.</a:t>
            </a:r>
          </a:p>
          <a:p>
            <a:pPr lvl="2" algn="just"/>
            <a:r>
              <a:rPr lang="en-US" dirty="0" err="1"/>
              <a:t>Misal</a:t>
            </a:r>
            <a:r>
              <a:rPr lang="en-US" dirty="0"/>
              <a:t>, untuk </a:t>
            </a:r>
            <a:r>
              <a:rPr lang="en-US" dirty="0" err="1"/>
              <a:t>menghasilkan</a:t>
            </a:r>
            <a:r>
              <a:rPr lang="en-US" dirty="0"/>
              <a:t> 800an lumens, </a:t>
            </a:r>
            <a:r>
              <a:rPr lang="en-US" dirty="0" err="1"/>
              <a:t>kita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pijar</a:t>
            </a:r>
            <a:r>
              <a:rPr lang="en-US" dirty="0"/>
              <a:t> </a:t>
            </a:r>
            <a:r>
              <a:rPr lang="en-US" dirty="0" err="1"/>
              <a:t>berkekuatan</a:t>
            </a:r>
            <a:r>
              <a:rPr lang="en-US" dirty="0"/>
              <a:t> 60 watt.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BE086DC-14D7-4A90-99E7-E01C586D3493}"/>
              </a:ext>
            </a:extLst>
          </p:cNvPr>
          <p:cNvGrpSpPr/>
          <p:nvPr/>
        </p:nvGrpSpPr>
        <p:grpSpPr>
          <a:xfrm>
            <a:off x="9248172" y="3750197"/>
            <a:ext cx="2476982" cy="2742678"/>
            <a:chOff x="8854366" y="3347833"/>
            <a:chExt cx="2870788" cy="314504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5C7CE42-1D3B-4E4E-A33C-6544EAC87400}"/>
                </a:ext>
              </a:extLst>
            </p:cNvPr>
            <p:cNvSpPr/>
            <p:nvPr/>
          </p:nvSpPr>
          <p:spPr>
            <a:xfrm>
              <a:off x="10411141" y="3768744"/>
              <a:ext cx="1314013" cy="1527896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  <a:alpha val="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A83D9B9-65B8-4C76-86B4-C8B09B54A51B}"/>
                </a:ext>
              </a:extLst>
            </p:cNvPr>
            <p:cNvSpPr/>
            <p:nvPr/>
          </p:nvSpPr>
          <p:spPr>
            <a:xfrm>
              <a:off x="8854366" y="3768744"/>
              <a:ext cx="1314013" cy="1527896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  <a:alpha val="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42E9F13-7C8C-4F1F-8E9C-102F088206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343" r="3609"/>
            <a:stretch/>
          </p:blipFill>
          <p:spPr>
            <a:xfrm>
              <a:off x="10527156" y="3347833"/>
              <a:ext cx="1081984" cy="314504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E081036-EBC5-4296-AE60-1CD7752426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1" r="67703"/>
            <a:stretch/>
          </p:blipFill>
          <p:spPr>
            <a:xfrm>
              <a:off x="9009459" y="3347833"/>
              <a:ext cx="1003827" cy="31450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954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C6AE7-271A-4782-8ED8-963ACF3A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Efficient, Effective, and Optimal City? (2)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25D41-CC2E-445F-A46E-F28F5C85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7966593" cy="48529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Effective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Contoh </a:t>
            </a:r>
            <a:r>
              <a:rPr lang="en-US" dirty="0" err="1"/>
              <a:t>perbedaan</a:t>
            </a:r>
            <a:r>
              <a:rPr lang="en-US" dirty="0"/>
              <a:t> “Efficient” dan “Effective”:</a:t>
            </a:r>
          </a:p>
          <a:p>
            <a:pPr lvl="2" algn="just"/>
            <a:r>
              <a:rPr lang="en-US" b="1" dirty="0"/>
              <a:t>Efficient</a:t>
            </a:r>
            <a:r>
              <a:rPr lang="en-US" dirty="0"/>
              <a:t>: </a:t>
            </a:r>
            <a:r>
              <a:rPr lang="en-US" dirty="0" err="1"/>
              <a:t>lampu</a:t>
            </a:r>
            <a:r>
              <a:rPr lang="en-US" dirty="0"/>
              <a:t> yang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yang </a:t>
            </a:r>
            <a:r>
              <a:rPr lang="en-US" dirty="0" err="1"/>
              <a:t>sama</a:t>
            </a:r>
            <a:r>
              <a:rPr lang="en-US" dirty="0"/>
              <a:t> dengan </a:t>
            </a:r>
            <a:r>
              <a:rPr lang="en-US" dirty="0" err="1"/>
              <a:t>lampu</a:t>
            </a:r>
            <a:r>
              <a:rPr lang="en-US" dirty="0"/>
              <a:t> yang tidak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dengan </a:t>
            </a:r>
            <a:br>
              <a:rPr lang="en-US" dirty="0"/>
            </a:br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b="1" dirty="0" err="1"/>
              <a:t>energi</a:t>
            </a:r>
            <a:r>
              <a:rPr lang="en-US" b="1" dirty="0"/>
              <a:t> yang lebih rendah</a:t>
            </a:r>
            <a:r>
              <a:rPr lang="en-US" dirty="0"/>
              <a:t>.</a:t>
            </a:r>
          </a:p>
          <a:p>
            <a:pPr lvl="2" algn="just"/>
            <a:r>
              <a:rPr lang="en-US" b="1" dirty="0"/>
              <a:t>Effective</a:t>
            </a:r>
            <a:r>
              <a:rPr lang="en-US" dirty="0"/>
              <a:t>: </a:t>
            </a:r>
            <a:r>
              <a:rPr lang="en-US" dirty="0" err="1"/>
              <a:t>lampu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membuahkan</a:t>
            </a:r>
            <a:r>
              <a:rPr lang="en-US" dirty="0"/>
              <a:t> </a:t>
            </a:r>
            <a:r>
              <a:rPr lang="en-US" b="1" dirty="0" err="1"/>
              <a:t>hasil</a:t>
            </a:r>
            <a:r>
              <a:rPr lang="en-US" b="1" dirty="0"/>
              <a:t> yang</a:t>
            </a:r>
            <a:br>
              <a:rPr lang="en-US" b="1" dirty="0"/>
            </a:br>
            <a:r>
              <a:rPr lang="en-US" b="1" dirty="0"/>
              <a:t> </a:t>
            </a:r>
            <a:r>
              <a:rPr lang="en-US" b="1" dirty="0" err="1"/>
              <a:t>diinginkan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Misal</a:t>
            </a:r>
            <a:r>
              <a:rPr lang="en-US" dirty="0"/>
              <a:t>: </a:t>
            </a:r>
          </a:p>
          <a:p>
            <a:pPr marL="457200" lvl="1" indent="0" algn="just">
              <a:buNone/>
            </a:pPr>
            <a:r>
              <a:rPr lang="en-US" dirty="0"/>
              <a:t>Jika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lebih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dalam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, LED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(“</a:t>
            </a:r>
            <a:r>
              <a:rPr lang="en-US" b="1" dirty="0" err="1"/>
              <a:t>efisien</a:t>
            </a:r>
            <a:r>
              <a:rPr lang="en-US" dirty="0"/>
              <a:t>”).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LED untuk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pijar</a:t>
            </a:r>
            <a:r>
              <a:rPr lang="en-US" dirty="0"/>
              <a:t>, Anda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 LED bisa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dan tidak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yang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niat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Anda untuk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, </a:t>
            </a:r>
            <a:r>
              <a:rPr lang="en-US" dirty="0" err="1"/>
              <a:t>rencana</a:t>
            </a:r>
            <a:r>
              <a:rPr lang="en-US" dirty="0"/>
              <a:t> Anda </a:t>
            </a:r>
            <a:r>
              <a:rPr lang="en-US" dirty="0" err="1"/>
              <a:t>benar-benar</a:t>
            </a:r>
            <a:r>
              <a:rPr lang="en-US" dirty="0"/>
              <a:t> “</a:t>
            </a:r>
            <a:r>
              <a:rPr lang="en-US" b="1" dirty="0"/>
              <a:t>tidak </a:t>
            </a:r>
            <a:r>
              <a:rPr lang="en-US" b="1" dirty="0" err="1"/>
              <a:t>efektif</a:t>
            </a:r>
            <a:r>
              <a:rPr lang="en-US" b="1" dirty="0"/>
              <a:t>”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b="1" dirty="0"/>
              <a:t>tidak 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keinginan</a:t>
            </a:r>
            <a:r>
              <a:rPr lang="en-US" b="1" dirty="0"/>
              <a:t> </a:t>
            </a:r>
            <a:r>
              <a:rPr lang="en-US" dirty="0"/>
              <a:t>Anda.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0157854-89E3-49BE-B6CE-A9381A772F91}"/>
              </a:ext>
            </a:extLst>
          </p:cNvPr>
          <p:cNvGrpSpPr/>
          <p:nvPr/>
        </p:nvGrpSpPr>
        <p:grpSpPr>
          <a:xfrm>
            <a:off x="9248172" y="3750197"/>
            <a:ext cx="2476982" cy="2742678"/>
            <a:chOff x="8854366" y="3347833"/>
            <a:chExt cx="2870788" cy="314504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AE72E1D-3E7B-4B43-A1E4-650F2CCE7999}"/>
                </a:ext>
              </a:extLst>
            </p:cNvPr>
            <p:cNvSpPr/>
            <p:nvPr/>
          </p:nvSpPr>
          <p:spPr>
            <a:xfrm>
              <a:off x="10411141" y="3768744"/>
              <a:ext cx="1314013" cy="1527896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  <a:alpha val="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082A8CA-69E4-489D-8DCF-08025C32F12E}"/>
                </a:ext>
              </a:extLst>
            </p:cNvPr>
            <p:cNvSpPr/>
            <p:nvPr/>
          </p:nvSpPr>
          <p:spPr>
            <a:xfrm>
              <a:off x="8854366" y="3768744"/>
              <a:ext cx="1314013" cy="1527896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  <a:alpha val="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896BD6B-DFE8-4995-8B1D-B1841F3B46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343" r="3609"/>
            <a:stretch/>
          </p:blipFill>
          <p:spPr>
            <a:xfrm>
              <a:off x="10527156" y="3347833"/>
              <a:ext cx="1081984" cy="314504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D6262D1-27CA-482F-9DC1-690F9D7CEF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1" r="67703"/>
            <a:stretch/>
          </p:blipFill>
          <p:spPr>
            <a:xfrm>
              <a:off x="9009459" y="3347833"/>
              <a:ext cx="1003827" cy="31450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237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C6AE7-271A-4782-8ED8-963ACF3A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Efficient, Effective, and Optimal City? (3)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25D41-CC2E-445F-A46E-F28F5C85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215623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Optimal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Lebih ke </a:t>
            </a:r>
            <a:r>
              <a:rPr lang="en-US" dirty="0" err="1"/>
              <a:t>arah</a:t>
            </a:r>
            <a:r>
              <a:rPr lang="en-US" dirty="0"/>
              <a:t> “</a:t>
            </a:r>
            <a:r>
              <a:rPr lang="en-US" dirty="0" err="1"/>
              <a:t>konteks</a:t>
            </a:r>
            <a:r>
              <a:rPr lang="en-US" dirty="0"/>
              <a:t>” </a:t>
            </a:r>
            <a:r>
              <a:rPr lang="en-US" dirty="0" err="1"/>
              <a:t>pemakaiannya</a:t>
            </a:r>
            <a:r>
              <a:rPr lang="en-US" dirty="0"/>
              <a:t>,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dalam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kendala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di internet,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kata </a:t>
            </a:r>
            <a:r>
              <a:rPr lang="en-US" dirty="0" err="1"/>
              <a:t>kunci</a:t>
            </a:r>
            <a:r>
              <a:rPr lang="en-US" dirty="0"/>
              <a:t> “kopi” di </a:t>
            </a:r>
            <a:r>
              <a:rPr lang="en-US" dirty="0" err="1"/>
              <a:t>pencarian</a:t>
            </a:r>
            <a:r>
              <a:rPr lang="en-US" dirty="0"/>
              <a:t> dan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pencariannya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kedai</a:t>
            </a:r>
            <a:r>
              <a:rPr lang="en-US" dirty="0"/>
              <a:t> kopi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kebun</a:t>
            </a:r>
            <a:r>
              <a:rPr lang="en-US" dirty="0"/>
              <a:t> kopi (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kebun</a:t>
            </a:r>
            <a:r>
              <a:rPr lang="en-US" dirty="0"/>
              <a:t> kopi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tidak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lain yang </a:t>
            </a:r>
            <a:r>
              <a:rPr lang="en-US" dirty="0" err="1"/>
              <a:t>dipertimbangkan</a:t>
            </a:r>
            <a:r>
              <a:rPr lang="en-US" dirty="0"/>
              <a:t>).</a:t>
            </a:r>
          </a:p>
          <a:p>
            <a:pPr lvl="1" algn="just"/>
            <a:r>
              <a:rPr lang="en-US" dirty="0" err="1"/>
              <a:t>Definisi</a:t>
            </a:r>
            <a:r>
              <a:rPr lang="en-US" dirty="0"/>
              <a:t> optimal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merepotkan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itulah</a:t>
            </a:r>
            <a:r>
              <a:rPr lang="en-US" dirty="0"/>
              <a:t> proses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untuk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paling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342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721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Transformasi Teknologi</vt:lpstr>
      <vt:lpstr>1950 vs. Today</vt:lpstr>
      <vt:lpstr>PowerPoint Presentation</vt:lpstr>
      <vt:lpstr>Penyebab keberhasilan smart city</vt:lpstr>
      <vt:lpstr>Kesulitan dalam Teknologi</vt:lpstr>
      <vt:lpstr>The Efficient, Effective, and Optimal City?</vt:lpstr>
      <vt:lpstr>The Efficient, Effective, and Optimal City? (2)</vt:lpstr>
      <vt:lpstr>The Efficient, Effective, and Optimal City?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Hikmawati Fajriah Ayu Wardana</dc:creator>
  <cp:lastModifiedBy>iwan pahendra</cp:lastModifiedBy>
  <cp:revision>54</cp:revision>
  <dcterms:created xsi:type="dcterms:W3CDTF">2021-06-29T09:16:53Z</dcterms:created>
  <dcterms:modified xsi:type="dcterms:W3CDTF">2021-06-30T03:46:06Z</dcterms:modified>
</cp:coreProperties>
</file>