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265" r:id="rId4"/>
    <p:sldId id="296" r:id="rId5"/>
    <p:sldId id="267" r:id="rId6"/>
    <p:sldId id="297" r:id="rId7"/>
    <p:sldId id="309" r:id="rId8"/>
    <p:sldId id="310" r:id="rId9"/>
    <p:sldId id="311" r:id="rId10"/>
    <p:sldId id="298" r:id="rId11"/>
    <p:sldId id="312" r:id="rId12"/>
    <p:sldId id="313" r:id="rId13"/>
    <p:sldId id="301" r:id="rId14"/>
    <p:sldId id="299" r:id="rId15"/>
    <p:sldId id="292" r:id="rId16"/>
  </p:sldIdLst>
  <p:sldSz cx="9144000" cy="6858000" type="screen4x3"/>
  <p:notesSz cx="6858000" cy="9144000"/>
  <p:custDataLst>
    <p:tags r:id="rId1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012504"/>
    <a:srgbClr val="057910"/>
    <a:srgbClr val="045C0C"/>
    <a:srgbClr val="00602B"/>
    <a:srgbClr val="A7D971"/>
    <a:srgbClr val="B3D462"/>
    <a:srgbClr val="AFDC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77" autoAdjust="0"/>
    <p:restoredTop sz="87253" autoAdjust="0"/>
  </p:normalViewPr>
  <p:slideViewPr>
    <p:cSldViewPr>
      <p:cViewPr varScale="1">
        <p:scale>
          <a:sx n="65" d="100"/>
          <a:sy n="65" d="100"/>
        </p:scale>
        <p:origin x="152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56C65096-DFC7-4E12-97A7-778A4F7C6CB0}" type="datetimeFigureOut">
              <a:rPr lang="en-US"/>
              <a:pPr>
                <a:defRPr/>
              </a:pPr>
              <a:t>12/24/2014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F7B8D31-D6FF-45C2-B515-72709BDA3D16}" type="slidenum">
              <a:rPr lang="en-US"/>
              <a:pPr/>
              <a:t>‹#›</a:t>
            </a:fld>
            <a:endParaRPr lang="en-US"/>
          </a:p>
        </p:txBody>
      </p:sp>
    </p:spTree>
    <p:extLst>
      <p:ext uri="{BB962C8B-B14F-4D97-AF65-F5344CB8AC3E}">
        <p14:creationId xmlns:p14="http://schemas.microsoft.com/office/powerpoint/2010/main" val="1938504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8F7B8D31-D6FF-45C2-B515-72709BDA3D16}" type="slidenum">
              <a:rPr lang="en-US" smtClean="0"/>
              <a:pPr/>
              <a:t>8</a:t>
            </a:fld>
            <a:endParaRPr lang="en-US"/>
          </a:p>
        </p:txBody>
      </p:sp>
    </p:spTree>
    <p:extLst>
      <p:ext uri="{BB962C8B-B14F-4D97-AF65-F5344CB8AC3E}">
        <p14:creationId xmlns:p14="http://schemas.microsoft.com/office/powerpoint/2010/main" val="164615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D4BB6BD-C108-4AF3-822F-01A4FFE1808D}" type="datetimeFigureOut">
              <a:rPr lang="en-US"/>
              <a:pPr>
                <a:defRPr/>
              </a:pPr>
              <a:t>12/24/2014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B6BB265-9757-4C15-8F5F-B84E653B11E5}" type="slidenum">
              <a:rPr lang="en-US"/>
              <a:pPr/>
              <a:t>‹#›</a:t>
            </a:fld>
            <a:endParaRPr lang="en-US"/>
          </a:p>
        </p:txBody>
      </p:sp>
    </p:spTree>
    <p:extLst>
      <p:ext uri="{BB962C8B-B14F-4D97-AF65-F5344CB8AC3E}">
        <p14:creationId xmlns:p14="http://schemas.microsoft.com/office/powerpoint/2010/main" val="78634017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283475D-C8A0-4B97-BF2F-EF7AA8E6FAC4}" type="datetimeFigureOut">
              <a:rPr lang="en-US"/>
              <a:pPr>
                <a:defRPr/>
              </a:pPr>
              <a:t>12/24/2014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D523EFA-DB9C-4166-9459-2319B1D1D836}" type="slidenum">
              <a:rPr lang="en-US"/>
              <a:pPr/>
              <a:t>‹#›</a:t>
            </a:fld>
            <a:endParaRPr lang="en-US"/>
          </a:p>
        </p:txBody>
      </p:sp>
    </p:spTree>
    <p:extLst>
      <p:ext uri="{BB962C8B-B14F-4D97-AF65-F5344CB8AC3E}">
        <p14:creationId xmlns:p14="http://schemas.microsoft.com/office/powerpoint/2010/main" val="1540343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7A18A4-F849-44A3-8B70-13BF09BCCE17}" type="datetimeFigureOut">
              <a:rPr lang="en-US"/>
              <a:pPr>
                <a:defRPr/>
              </a:pPr>
              <a:t>12/24/2014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175D8D6-985D-4573-AF0F-9A0C3DCA2D65}" type="slidenum">
              <a:rPr lang="en-US"/>
              <a:pPr/>
              <a:t>‹#›</a:t>
            </a:fld>
            <a:endParaRPr lang="en-US"/>
          </a:p>
        </p:txBody>
      </p:sp>
    </p:spTree>
    <p:extLst>
      <p:ext uri="{BB962C8B-B14F-4D97-AF65-F5344CB8AC3E}">
        <p14:creationId xmlns:p14="http://schemas.microsoft.com/office/powerpoint/2010/main" val="2758603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FB6E1B7-AF34-4AB4-94B6-7A9B49931399}" type="datetimeFigureOut">
              <a:rPr lang="en-US"/>
              <a:pPr>
                <a:defRPr/>
              </a:pPr>
              <a:t>12/24/2014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5F4A296-AA41-47C1-B812-EA92BC52CC7C}" type="slidenum">
              <a:rPr lang="en-US"/>
              <a:pPr/>
              <a:t>‹#›</a:t>
            </a:fld>
            <a:endParaRPr lang="en-US"/>
          </a:p>
        </p:txBody>
      </p:sp>
    </p:spTree>
    <p:extLst>
      <p:ext uri="{BB962C8B-B14F-4D97-AF65-F5344CB8AC3E}">
        <p14:creationId xmlns:p14="http://schemas.microsoft.com/office/powerpoint/2010/main" val="283300401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FCA7072-3ADB-47E9-B12A-AC68B1616458}" type="datetimeFigureOut">
              <a:rPr lang="en-US"/>
              <a:pPr>
                <a:defRPr/>
              </a:pPr>
              <a:t>12/24/2014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3AF6FA7-30E9-4FD7-BA46-F37B49251C8C}" type="slidenum">
              <a:rPr lang="en-US"/>
              <a:pPr/>
              <a:t>‹#›</a:t>
            </a:fld>
            <a:endParaRPr lang="en-US"/>
          </a:p>
        </p:txBody>
      </p:sp>
    </p:spTree>
    <p:extLst>
      <p:ext uri="{BB962C8B-B14F-4D97-AF65-F5344CB8AC3E}">
        <p14:creationId xmlns:p14="http://schemas.microsoft.com/office/powerpoint/2010/main" val="1068832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78C4978-BD13-4E6A-88F7-2D173AE86EB5}" type="datetimeFigureOut">
              <a:rPr lang="en-US"/>
              <a:pPr>
                <a:defRPr/>
              </a:pPr>
              <a:t>12/24/2014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E1B7213-0CC8-4042-ABD0-2C300A197FE8}" type="slidenum">
              <a:rPr lang="en-US"/>
              <a:pPr/>
              <a:t>‹#›</a:t>
            </a:fld>
            <a:endParaRPr lang="en-US"/>
          </a:p>
        </p:txBody>
      </p:sp>
    </p:spTree>
    <p:extLst>
      <p:ext uri="{BB962C8B-B14F-4D97-AF65-F5344CB8AC3E}">
        <p14:creationId xmlns:p14="http://schemas.microsoft.com/office/powerpoint/2010/main" val="819918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69641AE-2033-48F0-B89B-9FCF6610F30B}" type="datetimeFigureOut">
              <a:rPr lang="en-US"/>
              <a:pPr>
                <a:defRPr/>
              </a:pPr>
              <a:t>12/24/2014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1DE9D8D3-FA0B-453D-A634-B6D5549A29AD}" type="slidenum">
              <a:rPr lang="en-US"/>
              <a:pPr/>
              <a:t>‹#›</a:t>
            </a:fld>
            <a:endParaRPr lang="en-US"/>
          </a:p>
        </p:txBody>
      </p:sp>
    </p:spTree>
    <p:extLst>
      <p:ext uri="{BB962C8B-B14F-4D97-AF65-F5344CB8AC3E}">
        <p14:creationId xmlns:p14="http://schemas.microsoft.com/office/powerpoint/2010/main" val="1676593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E06D3FE-ABB0-44D5-8CDB-C0E1E9A8F42A}" type="datetimeFigureOut">
              <a:rPr lang="en-US"/>
              <a:pPr>
                <a:defRPr/>
              </a:pPr>
              <a:t>12/24/2014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739E1C13-0F99-4F64-8D4C-3DF77196C2F0}" type="slidenum">
              <a:rPr lang="en-US"/>
              <a:pPr/>
              <a:t>‹#›</a:t>
            </a:fld>
            <a:endParaRPr lang="en-US"/>
          </a:p>
        </p:txBody>
      </p:sp>
    </p:spTree>
    <p:extLst>
      <p:ext uri="{BB962C8B-B14F-4D97-AF65-F5344CB8AC3E}">
        <p14:creationId xmlns:p14="http://schemas.microsoft.com/office/powerpoint/2010/main" val="836627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4529CAC-4216-407D-987C-555B80885923}" type="datetimeFigureOut">
              <a:rPr lang="en-US"/>
              <a:pPr>
                <a:defRPr/>
              </a:pPr>
              <a:t>12/24/2014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56D9744A-E7E2-480E-8459-B47FFD66BB39}" type="slidenum">
              <a:rPr lang="en-US"/>
              <a:pPr/>
              <a:t>‹#›</a:t>
            </a:fld>
            <a:endParaRPr lang="en-US"/>
          </a:p>
        </p:txBody>
      </p:sp>
    </p:spTree>
    <p:extLst>
      <p:ext uri="{BB962C8B-B14F-4D97-AF65-F5344CB8AC3E}">
        <p14:creationId xmlns:p14="http://schemas.microsoft.com/office/powerpoint/2010/main" val="3132625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79DE61C-4460-47C7-85E5-5ED384B5E39F}" type="datetimeFigureOut">
              <a:rPr lang="en-US"/>
              <a:pPr>
                <a:defRPr/>
              </a:pPr>
              <a:t>12/24/2014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673D4AB-2356-45A5-A775-36F52A31A523}" type="slidenum">
              <a:rPr lang="en-US"/>
              <a:pPr/>
              <a:t>‹#›</a:t>
            </a:fld>
            <a:endParaRPr lang="en-US"/>
          </a:p>
        </p:txBody>
      </p:sp>
    </p:spTree>
    <p:extLst>
      <p:ext uri="{BB962C8B-B14F-4D97-AF65-F5344CB8AC3E}">
        <p14:creationId xmlns:p14="http://schemas.microsoft.com/office/powerpoint/2010/main" val="35931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8234838-3B2A-42C4-9279-6AAABF6A4225}" type="datetimeFigureOut">
              <a:rPr lang="en-US"/>
              <a:pPr>
                <a:defRPr/>
              </a:pPr>
              <a:t>12/24/2014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7F4563F-5DEE-44DD-BD20-509F18C3C009}" type="slidenum">
              <a:rPr lang="en-US"/>
              <a:pPr/>
              <a:t>‹#›</a:t>
            </a:fld>
            <a:endParaRPr lang="en-US"/>
          </a:p>
        </p:txBody>
      </p:sp>
    </p:spTree>
    <p:extLst>
      <p:ext uri="{BB962C8B-B14F-4D97-AF65-F5344CB8AC3E}">
        <p14:creationId xmlns:p14="http://schemas.microsoft.com/office/powerpoint/2010/main" val="232237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4000"/>
          </a:stretch>
        </a:blipFill>
        <a:effectLst/>
      </p:bgPr>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36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A0F9CBC-05AD-42C5-A53C-92ECE574E62D}" type="datetimeFigureOut">
              <a:rPr lang="en-US"/>
              <a:pPr>
                <a:defRPr/>
              </a:pPr>
              <a:t>12/24/2014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20758C48-65CE-488D-B22E-957DC107C26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slide" Target="slide5.xml"/><Relationship Id="rId7"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slide" Target="slide2.xml"/><Relationship Id="rId4" Type="http://schemas.openxmlformats.org/officeDocument/2006/relationships/slide" Target="slide13.xml"/></Relationships>
</file>

<file path=ppt/slides/_rels/slide1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slide" Target="slide5.xml"/><Relationship Id="rId7"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slide" Target="slide2.xml"/><Relationship Id="rId4" Type="http://schemas.openxmlformats.org/officeDocument/2006/relationships/slide" Target="slide13.xml"/></Relationships>
</file>

<file path=ppt/slides/_rels/slide1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slide" Target="slide5.xml"/><Relationship Id="rId7"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slide" Target="slide2.xml"/><Relationship Id="rId4" Type="http://schemas.openxmlformats.org/officeDocument/2006/relationships/slide" Target="slide13.xml"/></Relationships>
</file>

<file path=ppt/slides/_rels/slide13.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slide" Target="slide13.xml"/><Relationship Id="rId7" Type="http://schemas.openxmlformats.org/officeDocument/2006/relationships/image" Target="../media/image9.png"/><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slide" Target="slide2.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slide" Target="slide5.xml"/><Relationship Id="rId7"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slide" Target="slide2.xml"/><Relationship Id="rId4" Type="http://schemas.openxmlformats.org/officeDocument/2006/relationships/slide" Target="slide13.xm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slide" Target="slide13.xml"/><Relationship Id="rId5" Type="http://schemas.openxmlformats.org/officeDocument/2006/relationships/slide" Target="slide3.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slide" Target="slide13.xml"/><Relationship Id="rId5" Type="http://schemas.openxmlformats.org/officeDocument/2006/relationships/slide" Target="slide3.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slide" Target="slide2.xml"/><Relationship Id="rId4" Type="http://schemas.openxmlformats.org/officeDocument/2006/relationships/slide" Target="slide1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slide" Target="slide13.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slide" Target="slide5.xml"/><Relationship Id="rId7"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slide" Target="slide2.xml"/><Relationship Id="rId4" Type="http://schemas.openxmlformats.org/officeDocument/2006/relationships/slide" Target="slide13.xml"/></Relationships>
</file>

<file path=ppt/slides/_rels/slide7.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slide" Target="slide5.xml"/><Relationship Id="rId7"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slide" Target="slide2.xml"/><Relationship Id="rId4" Type="http://schemas.openxmlformats.org/officeDocument/2006/relationships/slide" Target="slide13.xml"/><Relationship Id="rId9" Type="http://schemas.openxmlformats.org/officeDocument/2006/relationships/image" Target="../media/image12.wmf"/></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jpe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2.xml"/><Relationship Id="rId11" Type="http://schemas.openxmlformats.org/officeDocument/2006/relationships/image" Target="../media/image13.png"/><Relationship Id="rId5" Type="http://schemas.openxmlformats.org/officeDocument/2006/relationships/slide" Target="slide13.xml"/><Relationship Id="rId10" Type="http://schemas.openxmlformats.org/officeDocument/2006/relationships/image" Target="../media/image12.wmf"/><Relationship Id="rId4" Type="http://schemas.openxmlformats.org/officeDocument/2006/relationships/slide" Target="slide5.xml"/><Relationship Id="rId9" Type="http://schemas.openxmlformats.org/officeDocument/2006/relationships/image" Target="../media/image11.jpeg"/></Relationships>
</file>

<file path=ppt/slides/_rels/slide9.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slide" Target="slide5.xml"/><Relationship Id="rId7"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slide" Target="slide2.xml"/><Relationship Id="rId4" Type="http://schemas.openxmlformats.org/officeDocument/2006/relationships/slide" Target="slide13.xml"/><Relationship Id="rId9"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p:cNvSpPr/>
          <p:nvPr/>
        </p:nvSpPr>
        <p:spPr>
          <a:xfrm>
            <a:off x="0" y="1219200"/>
            <a:ext cx="9144000" cy="762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TextBox 4"/>
          <p:cNvSpPr txBox="1">
            <a:spLocks noChangeArrowheads="1"/>
          </p:cNvSpPr>
          <p:nvPr/>
        </p:nvSpPr>
        <p:spPr bwMode="auto">
          <a:xfrm>
            <a:off x="1905000" y="152400"/>
            <a:ext cx="6742113" cy="954088"/>
          </a:xfrm>
          <a:prstGeom prst="rect">
            <a:avLst/>
          </a:prstGeom>
          <a:noFill/>
          <a:ln w="9525">
            <a:noFill/>
            <a:miter lim="800000"/>
            <a:headEnd/>
            <a:tailEnd/>
          </a:ln>
          <a:effectLst>
            <a:outerShdw blurRad="50800" dist="38100" dir="5400000" algn="t" rotWithShape="0">
              <a:prstClr val="black">
                <a:alpha val="40000"/>
              </a:prstClr>
            </a:outerShdw>
          </a:effectLst>
        </p:spPr>
        <p:txBody>
          <a:bodyPr anchor="ctr">
            <a:spAutoFit/>
          </a:bodyPr>
          <a:lstStyle/>
          <a:p>
            <a:pPr>
              <a:defRPr/>
            </a:pPr>
            <a:r>
              <a:rPr lang="en-US" sz="2800" dirty="0" err="1">
                <a:latin typeface="Britannic Bold" pitchFamily="34" charset="0"/>
              </a:rPr>
              <a:t>Institut</a:t>
            </a:r>
            <a:r>
              <a:rPr lang="en-US" sz="2800" dirty="0">
                <a:latin typeface="Britannic Bold" pitchFamily="34" charset="0"/>
              </a:rPr>
              <a:t> </a:t>
            </a:r>
            <a:r>
              <a:rPr lang="en-US" sz="2800" dirty="0" err="1">
                <a:latin typeface="Britannic Bold" pitchFamily="34" charset="0"/>
              </a:rPr>
              <a:t>Teknologi</a:t>
            </a:r>
            <a:r>
              <a:rPr lang="en-US" sz="2800" dirty="0">
                <a:latin typeface="Britannic Bold" pitchFamily="34" charset="0"/>
              </a:rPr>
              <a:t> </a:t>
            </a:r>
            <a:r>
              <a:rPr lang="en-US" sz="2800" dirty="0" err="1">
                <a:latin typeface="Britannic Bold" pitchFamily="34" charset="0"/>
              </a:rPr>
              <a:t>Sepuluh</a:t>
            </a:r>
            <a:r>
              <a:rPr lang="en-US" sz="2800" dirty="0">
                <a:latin typeface="Britannic Bold" pitchFamily="34" charset="0"/>
              </a:rPr>
              <a:t> </a:t>
            </a:r>
            <a:r>
              <a:rPr lang="en-US" sz="2800" dirty="0" err="1">
                <a:latin typeface="Britannic Bold" pitchFamily="34" charset="0"/>
              </a:rPr>
              <a:t>Nopember</a:t>
            </a:r>
            <a:endParaRPr lang="en-US" sz="2800" dirty="0">
              <a:latin typeface="Britannic Bold" pitchFamily="34" charset="0"/>
            </a:endParaRPr>
          </a:p>
          <a:p>
            <a:pPr>
              <a:defRPr/>
            </a:pPr>
            <a:r>
              <a:rPr lang="en-US" sz="2800" dirty="0">
                <a:latin typeface="Britannic Bold" pitchFamily="34" charset="0"/>
              </a:rPr>
              <a:t>Surabaya</a:t>
            </a:r>
          </a:p>
        </p:txBody>
      </p:sp>
      <p:pic>
        <p:nvPicPr>
          <p:cNvPr id="15" name="Picture 2" descr="https://www.its.ac.id/files/images/lambang-its-color-std.png"/>
          <p:cNvPicPr>
            <a:picLocks noChangeAspect="1" noChangeArrowheads="1"/>
          </p:cNvPicPr>
          <p:nvPr/>
        </p:nvPicPr>
        <p:blipFill>
          <a:blip r:embed="rId2"/>
          <a:srcRect/>
          <a:stretch>
            <a:fillRect/>
          </a:stretch>
        </p:blipFill>
        <p:spPr bwMode="auto">
          <a:xfrm>
            <a:off x="252413" y="0"/>
            <a:ext cx="1347787" cy="1347788"/>
          </a:xfrm>
          <a:prstGeom prst="rect">
            <a:avLst/>
          </a:prstGeom>
          <a:noFill/>
          <a:ln w="9525">
            <a:noFill/>
            <a:miter lim="800000"/>
            <a:headEnd/>
            <a:tailEnd/>
          </a:ln>
          <a:effectLst>
            <a:outerShdw dist="38100" dir="5400000" algn="t" rotWithShape="0">
              <a:srgbClr val="000000">
                <a:alpha val="39999"/>
              </a:srgbClr>
            </a:outerShdw>
          </a:effectLst>
        </p:spPr>
      </p:pic>
      <p:pic>
        <p:nvPicPr>
          <p:cNvPr id="16389" name="Picture 12" descr="http://www1.villanova.edu/content/villanova/artsci/acsp/writingcenter/_jcr_content/pagecontent/image.img.jpg/129711687233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371600"/>
            <a:ext cx="86106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itle 1"/>
          <p:cNvSpPr txBox="1">
            <a:spLocks/>
          </p:cNvSpPr>
          <p:nvPr/>
        </p:nvSpPr>
        <p:spPr bwMode="auto">
          <a:xfrm>
            <a:off x="838200" y="4007644"/>
            <a:ext cx="8271681" cy="1554956"/>
          </a:xfrm>
          <a:prstGeom prst="rect">
            <a:avLst/>
          </a:prstGeom>
          <a:solidFill>
            <a:srgbClr val="045C0C"/>
          </a:solidFill>
          <a:ln w="9525">
            <a:noFill/>
            <a:miter lim="800000"/>
            <a:headEnd/>
            <a:tailEnd/>
          </a:ln>
        </p:spPr>
        <p:txBody>
          <a:bodyPr anchor="ctr"/>
          <a:lstStyle/>
          <a:p>
            <a:pPr algn="r">
              <a:defRPr/>
            </a:pPr>
            <a:endParaRPr lang="en-US" sz="3600" b="1" dirty="0">
              <a:solidFill>
                <a:schemeClr val="bg1"/>
              </a:solidFill>
              <a:latin typeface="Arial" charset="0"/>
              <a:cs typeface="Arial" charset="0"/>
            </a:endParaRPr>
          </a:p>
          <a:p>
            <a:pPr algn="r">
              <a:defRPr/>
            </a:pPr>
            <a:r>
              <a:rPr lang="en-US" sz="3600" dirty="0" smtClean="0">
                <a:solidFill>
                  <a:schemeClr val="bg1"/>
                </a:solidFill>
                <a:effectLst>
                  <a:outerShdw blurRad="38100" dist="38100" dir="2700000" algn="tl">
                    <a:srgbClr val="000000">
                      <a:alpha val="43137"/>
                    </a:srgbClr>
                  </a:outerShdw>
                </a:effectLst>
                <a:latin typeface="Britannic Bold" pitchFamily="34" charset="0"/>
                <a:cs typeface="Arial" charset="0"/>
              </a:rPr>
              <a:t>EFEK DOPPLER</a:t>
            </a:r>
            <a:r>
              <a:rPr lang="en-US" sz="3600" dirty="0">
                <a:solidFill>
                  <a:schemeClr val="bg1"/>
                </a:solidFill>
                <a:effectLst>
                  <a:outerShdw blurRad="38100" dist="38100" dir="2700000" algn="tl">
                    <a:srgbClr val="000000">
                      <a:alpha val="43137"/>
                    </a:srgbClr>
                  </a:outerShdw>
                </a:effectLst>
                <a:latin typeface="Britannic Bold" pitchFamily="34" charset="0"/>
                <a:cs typeface="Arial" charset="0"/>
              </a:rPr>
              <a:t/>
            </a:r>
            <a:br>
              <a:rPr lang="en-US" sz="3600" dirty="0">
                <a:solidFill>
                  <a:schemeClr val="bg1"/>
                </a:solidFill>
                <a:effectLst>
                  <a:outerShdw blurRad="38100" dist="38100" dir="2700000" algn="tl">
                    <a:srgbClr val="000000">
                      <a:alpha val="43137"/>
                    </a:srgbClr>
                  </a:outerShdw>
                </a:effectLst>
                <a:latin typeface="Britannic Bold" pitchFamily="34" charset="0"/>
                <a:cs typeface="Arial" charset="0"/>
              </a:rPr>
            </a:br>
            <a:r>
              <a:rPr lang="en-US" sz="2000" dirty="0" err="1">
                <a:solidFill>
                  <a:schemeClr val="bg1"/>
                </a:solidFill>
                <a:effectLst>
                  <a:outerShdw blurRad="38100" dist="38100" dir="2700000" algn="tl">
                    <a:srgbClr val="000000">
                      <a:alpha val="43137"/>
                    </a:srgbClr>
                  </a:outerShdw>
                </a:effectLst>
                <a:latin typeface="Britannic Bold" pitchFamily="34" charset="0"/>
                <a:cs typeface="Arial" charset="0"/>
              </a:rPr>
              <a:t>Aulia</a:t>
            </a:r>
            <a:r>
              <a:rPr lang="en-US" sz="2000" dirty="0">
                <a:solidFill>
                  <a:schemeClr val="bg1"/>
                </a:solidFill>
                <a:effectLst>
                  <a:outerShdw blurRad="38100" dist="38100" dir="2700000" algn="tl">
                    <a:srgbClr val="000000">
                      <a:alpha val="43137"/>
                    </a:srgbClr>
                  </a:outerShdw>
                </a:effectLst>
                <a:latin typeface="Britannic Bold" pitchFamily="34" charset="0"/>
                <a:cs typeface="Arial" charset="0"/>
              </a:rPr>
              <a:t> </a:t>
            </a:r>
            <a:r>
              <a:rPr lang="en-US" sz="2000" dirty="0" err="1">
                <a:solidFill>
                  <a:schemeClr val="bg1"/>
                </a:solidFill>
                <a:effectLst>
                  <a:outerShdw blurRad="38100" dist="38100" dir="2700000" algn="tl">
                    <a:srgbClr val="000000">
                      <a:alpha val="43137"/>
                    </a:srgbClr>
                  </a:outerShdw>
                </a:effectLst>
                <a:latin typeface="Britannic Bold" pitchFamily="34" charset="0"/>
                <a:cs typeface="Arial" charset="0"/>
              </a:rPr>
              <a:t>Siti</a:t>
            </a:r>
            <a:r>
              <a:rPr lang="en-US" sz="2000" dirty="0">
                <a:solidFill>
                  <a:schemeClr val="bg1"/>
                </a:solidFill>
                <a:effectLst>
                  <a:outerShdw blurRad="38100" dist="38100" dir="2700000" algn="tl">
                    <a:srgbClr val="000000">
                      <a:alpha val="43137"/>
                    </a:srgbClr>
                  </a:outerShdw>
                </a:effectLst>
                <a:latin typeface="Britannic Bold" pitchFamily="34" charset="0"/>
                <a:cs typeface="Arial" charset="0"/>
              </a:rPr>
              <a:t> </a:t>
            </a:r>
            <a:r>
              <a:rPr lang="en-US" sz="2000" dirty="0" err="1">
                <a:solidFill>
                  <a:schemeClr val="bg1"/>
                </a:solidFill>
                <a:effectLst>
                  <a:outerShdw blurRad="38100" dist="38100" dir="2700000" algn="tl">
                    <a:srgbClr val="000000">
                      <a:alpha val="43137"/>
                    </a:srgbClr>
                  </a:outerShdw>
                </a:effectLst>
                <a:latin typeface="Britannic Bold" pitchFamily="34" charset="0"/>
                <a:cs typeface="Arial" charset="0"/>
              </a:rPr>
              <a:t>Aisjah</a:t>
            </a:r>
            <a:endParaRPr lang="en-US" sz="3600" b="1" dirty="0">
              <a:solidFill>
                <a:schemeClr val="bg1"/>
              </a:solidFill>
              <a:latin typeface="Arial" charset="0"/>
              <a:ea typeface="+mj-ea"/>
              <a:cs typeface="Arial" charset="0"/>
            </a:endParaRPr>
          </a:p>
        </p:txBody>
      </p:sp>
      <p:sp>
        <p:nvSpPr>
          <p:cNvPr id="25" name="Rectangle 24"/>
          <p:cNvSpPr/>
          <p:nvPr/>
        </p:nvSpPr>
        <p:spPr>
          <a:xfrm>
            <a:off x="1447800" y="5638800"/>
            <a:ext cx="7696200" cy="762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Rectangle 25"/>
          <p:cNvSpPr/>
          <p:nvPr/>
        </p:nvSpPr>
        <p:spPr>
          <a:xfrm>
            <a:off x="1447800" y="5715000"/>
            <a:ext cx="7696200" cy="76200"/>
          </a:xfrm>
          <a:prstGeom prst="rect">
            <a:avLst/>
          </a:prstGeom>
          <a:solidFill>
            <a:srgbClr val="0060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6393" name="Picture 12" descr="http://www1.villanova.edu/content/villanova/artsci/acsp/writingcenter/_jcr_content/pagecontent/image.img.jpg/1297116872337.jpg"/>
          <p:cNvPicPr>
            <a:picLocks noChangeAspect="1" noChangeArrowheads="1"/>
          </p:cNvPicPr>
          <p:nvPr/>
        </p:nvPicPr>
        <p:blipFill>
          <a:blip r:embed="rId4">
            <a:extLst>
              <a:ext uri="{28A0092B-C50C-407E-A947-70E740481C1C}">
                <a14:useLocalDpi xmlns:a14="http://schemas.microsoft.com/office/drawing/2010/main" val="0"/>
              </a:ext>
            </a:extLst>
          </a:blip>
          <a:srcRect l="23055" r="46512" b="74336"/>
          <a:stretch>
            <a:fillRect/>
          </a:stretch>
        </p:blipFill>
        <p:spPr bwMode="auto">
          <a:xfrm>
            <a:off x="0" y="3925888"/>
            <a:ext cx="14478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Rectangle 28"/>
          <p:cNvSpPr/>
          <p:nvPr/>
        </p:nvSpPr>
        <p:spPr>
          <a:xfrm>
            <a:off x="76200" y="1371600"/>
            <a:ext cx="381000" cy="5257800"/>
          </a:xfrm>
          <a:prstGeom prst="rect">
            <a:avLst/>
          </a:prstGeom>
          <a:blipFill dpi="0" rotWithShape="1">
            <a:blip r:embed="rId5">
              <a:alphaModFix amt="52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 name="Rectangle 29"/>
          <p:cNvSpPr/>
          <p:nvPr/>
        </p:nvSpPr>
        <p:spPr>
          <a:xfrm>
            <a:off x="609600" y="1371600"/>
            <a:ext cx="304800" cy="5257800"/>
          </a:xfrm>
          <a:prstGeom prst="rect">
            <a:avLst/>
          </a:prstGeom>
          <a:solidFill>
            <a:srgbClr val="045C0C">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396" name="Rectangle 41"/>
          <p:cNvSpPr>
            <a:spLocks noChangeArrowheads="1"/>
          </p:cNvSpPr>
          <p:nvPr/>
        </p:nvSpPr>
        <p:spPr bwMode="auto">
          <a:xfrm>
            <a:off x="1447800" y="4244975"/>
            <a:ext cx="3730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3600" b="1">
                <a:solidFill>
                  <a:srgbClr val="AFDC7E"/>
                </a:solidFill>
                <a:latin typeface="Agency FB" panose="020B0503020202020204" pitchFamily="34" charset="0"/>
                <a:ea typeface="Adobe Heiti Std R" pitchFamily="34" charset="-128"/>
                <a:cs typeface="DaunPenh" panose="01010101010101010101" pitchFamily="2" charset="0"/>
              </a:rPr>
              <a:t>  </a:t>
            </a:r>
            <a:endParaRPr lang="en-US" sz="4000" b="1">
              <a:solidFill>
                <a:srgbClr val="B3D462"/>
              </a:solidFill>
              <a:latin typeface="Agency FB" panose="020B0503020202020204" pitchFamily="34" charset="0"/>
              <a:ea typeface="Adobe Heiti Std R" pitchFamily="34" charset="-128"/>
              <a:cs typeface="DaunPenh" panose="01010101010101010101" pitchFamily="2" charset="0"/>
            </a:endParaRPr>
          </a:p>
        </p:txBody>
      </p:sp>
      <p:sp>
        <p:nvSpPr>
          <p:cNvPr id="45" name="Rectangle 44"/>
          <p:cNvSpPr/>
          <p:nvPr/>
        </p:nvSpPr>
        <p:spPr>
          <a:xfrm>
            <a:off x="0" y="6743700"/>
            <a:ext cx="9144000" cy="114300"/>
          </a:xfrm>
          <a:prstGeom prst="rect">
            <a:avLst/>
          </a:prstGeom>
          <a:solidFill>
            <a:schemeClr val="accent5">
              <a:lumMod val="5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45"/>
          <p:cNvSpPr/>
          <p:nvPr/>
        </p:nvSpPr>
        <p:spPr>
          <a:xfrm>
            <a:off x="0" y="6629400"/>
            <a:ext cx="9144000" cy="114300"/>
          </a:xfrm>
          <a:prstGeom prst="rect">
            <a:avLst/>
          </a:prstGeom>
          <a:solidFill>
            <a:schemeClr val="accent5">
              <a:lumMod val="60000"/>
              <a:lumOff val="4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46"/>
          <p:cNvSpPr/>
          <p:nvPr/>
        </p:nvSpPr>
        <p:spPr>
          <a:xfrm>
            <a:off x="1066800" y="1371600"/>
            <a:ext cx="381000" cy="5257800"/>
          </a:xfrm>
          <a:prstGeom prst="rect">
            <a:avLst/>
          </a:prstGeom>
          <a:blipFill dpi="0" rotWithShape="1">
            <a:blip r:embed="rId5">
              <a:alphaModFix amt="52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3000" fill="hold"/>
                                        <p:tgtEl>
                                          <p:spTgt spid="15"/>
                                        </p:tgtEl>
                                        <p:attrNameLst>
                                          <p:attrName>ppt_w</p:attrName>
                                        </p:attrNameLst>
                                      </p:cBhvr>
                                      <p:tavLst>
                                        <p:tav tm="0" fmla="#ppt_w*sin(2.5*pi*$)">
                                          <p:val>
                                            <p:fltVal val="0"/>
                                          </p:val>
                                        </p:tav>
                                        <p:tav tm="100000">
                                          <p:val>
                                            <p:fltVal val="1"/>
                                          </p:val>
                                        </p:tav>
                                      </p:tavLst>
                                    </p:anim>
                                    <p:anim calcmode="lin" valueType="num">
                                      <p:cBhvr>
                                        <p:cTn id="8" dur="3000" fill="hold"/>
                                        <p:tgtEl>
                                          <p:spTgt spid="1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ounded Rectangle 23">
            <a:hlinkClick r:id="" action="ppaction://noaction"/>
          </p:cNvPr>
          <p:cNvSpPr/>
          <p:nvPr/>
        </p:nvSpPr>
        <p:spPr>
          <a:xfrm>
            <a:off x="4572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Ringkasan</a:t>
            </a:r>
          </a:p>
        </p:txBody>
      </p:sp>
      <p:sp>
        <p:nvSpPr>
          <p:cNvPr id="25" name="Rounded Rectangle 24">
            <a:hlinkClick r:id="rId3" action="ppaction://hlinksldjump"/>
          </p:cNvPr>
          <p:cNvSpPr/>
          <p:nvPr/>
        </p:nvSpPr>
        <p:spPr>
          <a:xfrm>
            <a:off x="1524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Materi</a:t>
            </a:r>
          </a:p>
        </p:txBody>
      </p:sp>
      <p:sp>
        <p:nvSpPr>
          <p:cNvPr id="26" name="Rounded Rectangle 25">
            <a:hlinkClick r:id="rId4" action="ppaction://hlinksldjump"/>
          </p:cNvPr>
          <p:cNvSpPr/>
          <p:nvPr/>
        </p:nvSpPr>
        <p:spPr>
          <a:xfrm>
            <a:off x="3048000" y="0"/>
            <a:ext cx="1524000" cy="457200"/>
          </a:xfrm>
          <a:prstGeom prst="roundRect">
            <a:avLst/>
          </a:prstGeom>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31" name="Rounded Rectangle 30">
            <a:hlinkClick r:id="" action="ppaction://noaction"/>
          </p:cNvPr>
          <p:cNvSpPr/>
          <p:nvPr/>
        </p:nvSpPr>
        <p:spPr>
          <a:xfrm>
            <a:off x="6096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Latihan</a:t>
            </a:r>
          </a:p>
        </p:txBody>
      </p:sp>
      <p:sp>
        <p:nvSpPr>
          <p:cNvPr id="32" name="Rounded Rectangle 31">
            <a:hlinkClick r:id="rId3" action="ppaction://hlinksldjump"/>
          </p:cNvPr>
          <p:cNvSpPr/>
          <p:nvPr/>
        </p:nvSpPr>
        <p:spPr>
          <a:xfrm>
            <a:off x="0" y="0"/>
            <a:ext cx="1524000" cy="457200"/>
          </a:xfrm>
          <a:prstGeom prst="roundRect">
            <a:avLst/>
          </a:prstGeom>
          <a:ln>
            <a:solidFill>
              <a:schemeClr val="bg1"/>
            </a:solidFill>
          </a:ln>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2000" b="1" dirty="0">
                <a:solidFill>
                  <a:schemeClr val="tx1"/>
                </a:solidFill>
                <a:latin typeface="Century Gothic" pitchFamily="34" charset="0"/>
                <a:cs typeface="Arial" pitchFamily="34" charset="0"/>
              </a:rPr>
              <a:t>Pengantar</a:t>
            </a:r>
          </a:p>
        </p:txBody>
      </p:sp>
      <p:sp>
        <p:nvSpPr>
          <p:cNvPr id="33" name="Rounded Rectangle 32">
            <a:hlinkClick r:id="" action="ppaction://noaction"/>
          </p:cNvPr>
          <p:cNvSpPr/>
          <p:nvPr/>
        </p:nvSpPr>
        <p:spPr>
          <a:xfrm>
            <a:off x="7620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black"/>
                </a:solidFill>
                <a:latin typeface="Century Gothic" pitchFamily="34" charset="0"/>
                <a:cs typeface="Arial" pitchFamily="34" charset="0"/>
              </a:rPr>
              <a:t>Asesmen</a:t>
            </a:r>
            <a:endParaRPr lang="en-US" sz="1600" b="1" dirty="0">
              <a:solidFill>
                <a:prstClr val="black"/>
              </a:solidFill>
              <a:latin typeface="Century Gothic" pitchFamily="34" charset="0"/>
              <a:cs typeface="Arial" pitchFamily="34" charset="0"/>
            </a:endParaRPr>
          </a:p>
        </p:txBody>
      </p:sp>
      <p:sp>
        <p:nvSpPr>
          <p:cNvPr id="45" name="Round Diagonal Corner Rectangle 44"/>
          <p:cNvSpPr/>
          <p:nvPr/>
        </p:nvSpPr>
        <p:spPr>
          <a:xfrm>
            <a:off x="149224" y="715432"/>
            <a:ext cx="8537575" cy="5913968"/>
          </a:xfrm>
          <a:prstGeom prst="round2DiagRect">
            <a:avLst/>
          </a:prstGeom>
          <a:ln>
            <a:solidFill>
              <a:srgbClr val="00823B"/>
            </a:solidFill>
          </a:ln>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dirty="0">
              <a:solidFill>
                <a:prstClr val="black"/>
              </a:solidFill>
            </a:endParaRPr>
          </a:p>
        </p:txBody>
      </p:sp>
      <p:sp>
        <p:nvSpPr>
          <p:cNvPr id="46" name="Rectangle 45"/>
          <p:cNvSpPr/>
          <p:nvPr/>
        </p:nvSpPr>
        <p:spPr>
          <a:xfrm>
            <a:off x="228600" y="533400"/>
            <a:ext cx="8686800" cy="457200"/>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9478" name="TextBox 46"/>
          <p:cNvSpPr txBox="1">
            <a:spLocks noChangeArrowheads="1"/>
          </p:cNvSpPr>
          <p:nvPr/>
        </p:nvSpPr>
        <p:spPr bwMode="auto">
          <a:xfrm>
            <a:off x="7455017" y="693943"/>
            <a:ext cx="10919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400" b="1" dirty="0" err="1" smtClean="0"/>
              <a:t>Materi</a:t>
            </a:r>
            <a:endParaRPr lang="en-US" sz="2400" b="1" dirty="0"/>
          </a:p>
        </p:txBody>
      </p:sp>
      <p:pic>
        <p:nvPicPr>
          <p:cNvPr id="19480" name="Picture 20" descr="http://png-3.findicons.com/files/icons/1742/ecqlipse_2/128/home.png">
            <a:hlinkClick r:id="rId5" action="ppaction://hlinksldjump"/>
          </p:cNvPr>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8001000" y="57150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1"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9225" y="6018442"/>
            <a:ext cx="612775" cy="610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ounded Rectangle 18"/>
          <p:cNvSpPr/>
          <p:nvPr/>
        </p:nvSpPr>
        <p:spPr>
          <a:xfrm>
            <a:off x="2057400" y="990600"/>
            <a:ext cx="4800600" cy="45720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400" b="1" dirty="0" err="1" smtClean="0">
                <a:solidFill>
                  <a:prstClr val="black"/>
                </a:solidFill>
              </a:rPr>
              <a:t>Contoh</a:t>
            </a:r>
            <a:r>
              <a:rPr lang="en-US" sz="2400" b="1" dirty="0" smtClean="0">
                <a:solidFill>
                  <a:prstClr val="black"/>
                </a:solidFill>
              </a:rPr>
              <a:t> </a:t>
            </a:r>
            <a:r>
              <a:rPr lang="en-US" sz="2400" b="1" dirty="0" err="1" smtClean="0">
                <a:solidFill>
                  <a:prstClr val="black"/>
                </a:solidFill>
              </a:rPr>
              <a:t>Soal</a:t>
            </a:r>
            <a:endParaRPr lang="id-ID" sz="2400" b="1" dirty="0">
              <a:solidFill>
                <a:prstClr val="black"/>
              </a:solidFill>
            </a:endParaRPr>
          </a:p>
        </p:txBody>
      </p:sp>
      <p:sp>
        <p:nvSpPr>
          <p:cNvPr id="15" name="TextBox 14"/>
          <p:cNvSpPr txBox="1"/>
          <p:nvPr/>
        </p:nvSpPr>
        <p:spPr>
          <a:xfrm>
            <a:off x="455611" y="1686863"/>
            <a:ext cx="8091371" cy="1477328"/>
          </a:xfrm>
          <a:prstGeom prst="rect">
            <a:avLst/>
          </a:prstGeom>
          <a:noFill/>
        </p:spPr>
        <p:txBody>
          <a:bodyPr wrap="square" rtlCol="0">
            <a:spAutoFit/>
          </a:bodyPr>
          <a:lstStyle/>
          <a:p>
            <a:pPr marL="0" lvl="1"/>
            <a:r>
              <a:rPr lang="en-US" dirty="0" smtClean="0"/>
              <a:t>1. </a:t>
            </a:r>
            <a:r>
              <a:rPr lang="en-US" dirty="0" err="1" smtClean="0"/>
              <a:t>Saat</a:t>
            </a:r>
            <a:r>
              <a:rPr lang="en-US" dirty="0" smtClean="0"/>
              <a:t> </a:t>
            </a:r>
            <a:r>
              <a:rPr lang="id-ID" dirty="0"/>
              <a:t>Dua buah mobil masing-masing bergerak saling mendekati dengan kelajuan 30 m/s dan 10 m/s. Mobil pertama membunyikan sirene dengan frekuensi 620 Hz. Jika cepat rambat bunyi di udara 340 m/s, berapakah frekuensi bunyi sirene yang terdengar oleh sopir mobil kedua?</a:t>
            </a:r>
            <a:endParaRPr lang="en-US" dirty="0"/>
          </a:p>
          <a:p>
            <a:r>
              <a:rPr lang="id-ID" dirty="0"/>
              <a:t> </a:t>
            </a:r>
            <a:endParaRPr lang="en-US" dirty="0"/>
          </a:p>
        </p:txBody>
      </p:sp>
      <mc:AlternateContent xmlns:mc="http://schemas.openxmlformats.org/markup-compatibility/2006">
        <mc:Choice xmlns:a14="http://schemas.microsoft.com/office/drawing/2010/main" Requires="a14">
          <p:sp>
            <p:nvSpPr>
              <p:cNvPr id="7" name="Rectangle 6"/>
              <p:cNvSpPr/>
              <p:nvPr/>
            </p:nvSpPr>
            <p:spPr>
              <a:xfrm>
                <a:off x="462984" y="3072375"/>
                <a:ext cx="8150792" cy="2400785"/>
              </a:xfrm>
              <a:prstGeom prst="rect">
                <a:avLst/>
              </a:prstGeom>
            </p:spPr>
            <p:txBody>
              <a:bodyPr wrap="square">
                <a:spAutoFit/>
              </a:bodyPr>
              <a:lstStyle/>
              <a:p>
                <a:pPr marL="0" marR="0" algn="just">
                  <a:lnSpc>
                    <a:spcPct val="115000"/>
                  </a:lnSpc>
                  <a:spcBef>
                    <a:spcPts val="0"/>
                  </a:spcBef>
                  <a:spcAft>
                    <a:spcPts val="0"/>
                  </a:spcAft>
                </a:pPr>
                <a:r>
                  <a:rPr lang="id-ID" dirty="0">
                    <a:latin typeface="Arial Narrow" panose="020B0606020202030204" pitchFamily="34" charset="0"/>
                    <a:ea typeface="Calibri" panose="020F0502020204030204" pitchFamily="34" charset="0"/>
                    <a:cs typeface="Times New Roman" panose="02020603050405020304" pitchFamily="18" charset="0"/>
                  </a:rPr>
                  <a:t>Diketahui: cepat rambat bunyi v = 340 m/s. Sumber (mobil pertama) dan pendengar (mobil kedua) saling mendekati maka vs = –30 m/s dan vp = 10 m/s. </a:t>
                </a:r>
                <a:endParaRPr lang="en-US" dirty="0">
                  <a:effectLst/>
                  <a:latin typeface="Arial Narrow" panose="020B0606020202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id-ID" dirty="0">
                    <a:effectLst/>
                    <a:latin typeface="Arial Narrow" panose="020B0606020202030204" pitchFamily="34" charset="0"/>
                    <a:ea typeface="Calibri" panose="020F0502020204030204" pitchFamily="34" charset="0"/>
                    <a:cs typeface="Times New Roman" panose="02020603050405020304" pitchFamily="18" charset="0"/>
                  </a:rPr>
                  <a:t>Ditanya: Frekuensi bunyi yang diterima pendengar :</a:t>
                </a:r>
                <a:endParaRPr lang="en-US" dirty="0">
                  <a:effectLst/>
                  <a:latin typeface="Arial Narrow" panose="020B0606020202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id-ID" dirty="0">
                    <a:effectLst/>
                    <a:latin typeface="Arial Narrow" panose="020B0606020202030204" pitchFamily="34" charset="0"/>
                    <a:ea typeface="Calibri" panose="020F0502020204030204" pitchFamily="34" charset="0"/>
                    <a:cs typeface="Times New Roman" panose="02020603050405020304" pitchFamily="18" charset="0"/>
                  </a:rPr>
                  <a:t>Jawab</a:t>
                </a:r>
                <a:endParaRPr lang="en-US" dirty="0">
                  <a:effectLst/>
                  <a:latin typeface="Arial Narrow" panose="020B0606020202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id-ID" i="1">
                              <a:effectLst/>
                              <a:latin typeface="Cambria Math" panose="02040503050406030204" pitchFamily="18" charset="0"/>
                              <a:ea typeface="Calibri" panose="020F0502020204030204" pitchFamily="34" charset="0"/>
                              <a:cs typeface="Times New Roman" panose="02020603050405020304" pitchFamily="18" charset="0"/>
                            </a:rPr>
                            <m:t>𝑓</m:t>
                          </m:r>
                        </m:e>
                        <m:sub>
                          <m:r>
                            <a:rPr lang="id-ID" i="1">
                              <a:effectLst/>
                              <a:latin typeface="Cambria Math" panose="02040503050406030204" pitchFamily="18" charset="0"/>
                              <a:ea typeface="Calibri" panose="020F0502020204030204" pitchFamily="34" charset="0"/>
                              <a:cs typeface="Times New Roman" panose="02020603050405020304" pitchFamily="18" charset="0"/>
                            </a:rPr>
                            <m:t>𝑃</m:t>
                          </m:r>
                        </m:sub>
                      </m:sSub>
                      <m:r>
                        <a:rPr lang="id-ID"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fPr>
                        <m:num>
                          <m:r>
                            <a:rPr lang="id-ID" i="1">
                              <a:effectLst/>
                              <a:latin typeface="Cambria Math" panose="02040503050406030204" pitchFamily="18" charset="0"/>
                              <a:ea typeface="Calibri" panose="020F0502020204030204" pitchFamily="34" charset="0"/>
                              <a:cs typeface="Times New Roman" panose="02020603050405020304" pitchFamily="18" charset="0"/>
                            </a:rPr>
                            <m:t>𝑣</m:t>
                          </m:r>
                          <m:r>
                            <a:rPr lang="id-ID"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id-ID" i="1">
                                  <a:effectLst/>
                                  <a:latin typeface="Cambria Math" panose="02040503050406030204" pitchFamily="18" charset="0"/>
                                  <a:ea typeface="Calibri" panose="020F0502020204030204" pitchFamily="34" charset="0"/>
                                  <a:cs typeface="Times New Roman" panose="02020603050405020304" pitchFamily="18" charset="0"/>
                                </a:rPr>
                                <m:t>𝑣</m:t>
                              </m:r>
                            </m:e>
                            <m:sub>
                              <m:r>
                                <a:rPr lang="id-ID" i="1">
                                  <a:effectLst/>
                                  <a:latin typeface="Cambria Math" panose="02040503050406030204" pitchFamily="18" charset="0"/>
                                  <a:ea typeface="Calibri" panose="020F0502020204030204" pitchFamily="34" charset="0"/>
                                  <a:cs typeface="Times New Roman" panose="02020603050405020304" pitchFamily="18" charset="0"/>
                                </a:rPr>
                                <m:t>𝑃</m:t>
                              </m:r>
                            </m:sub>
                          </m:sSub>
                        </m:num>
                        <m:den>
                          <m:r>
                            <a:rPr lang="id-ID" i="1">
                              <a:effectLst/>
                              <a:latin typeface="Cambria Math" panose="02040503050406030204" pitchFamily="18" charset="0"/>
                              <a:ea typeface="Calibri" panose="020F0502020204030204" pitchFamily="34" charset="0"/>
                              <a:cs typeface="Times New Roman" panose="02020603050405020304" pitchFamily="18" charset="0"/>
                            </a:rPr>
                            <m:t>𝑣</m:t>
                          </m:r>
                          <m:r>
                            <a:rPr lang="id-ID"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id-ID" i="1">
                                  <a:effectLst/>
                                  <a:latin typeface="Cambria Math" panose="02040503050406030204" pitchFamily="18" charset="0"/>
                                  <a:ea typeface="Calibri" panose="020F0502020204030204" pitchFamily="34" charset="0"/>
                                  <a:cs typeface="Times New Roman" panose="02020603050405020304" pitchFamily="18" charset="0"/>
                                </a:rPr>
                                <m:t>𝑣</m:t>
                              </m:r>
                            </m:e>
                            <m:sub>
                              <m:r>
                                <a:rPr lang="id-ID" i="1">
                                  <a:effectLst/>
                                  <a:latin typeface="Cambria Math" panose="02040503050406030204" pitchFamily="18" charset="0"/>
                                  <a:ea typeface="Calibri" panose="020F0502020204030204" pitchFamily="34" charset="0"/>
                                  <a:cs typeface="Times New Roman" panose="02020603050405020304" pitchFamily="18" charset="0"/>
                                </a:rPr>
                                <m:t>𝑆</m:t>
                              </m:r>
                            </m:sub>
                          </m:sSub>
                        </m:den>
                      </m:f>
                      <m:r>
                        <a:rPr lang="id-ID" b="1"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id-ID" i="1">
                              <a:effectLst/>
                              <a:latin typeface="Cambria Math" panose="02040503050406030204" pitchFamily="18" charset="0"/>
                              <a:ea typeface="Calibri" panose="020F0502020204030204" pitchFamily="34" charset="0"/>
                              <a:cs typeface="Times New Roman" panose="02020603050405020304" pitchFamily="18" charset="0"/>
                            </a:rPr>
                            <m:t>𝑓</m:t>
                          </m:r>
                        </m:e>
                        <m:sub>
                          <m:r>
                            <a:rPr lang="id-ID" i="1">
                              <a:effectLst/>
                              <a:latin typeface="Cambria Math" panose="02040503050406030204" pitchFamily="18" charset="0"/>
                              <a:ea typeface="Calibri" panose="020F0502020204030204" pitchFamily="34" charset="0"/>
                              <a:cs typeface="Times New Roman" panose="02020603050405020304" pitchFamily="18" charset="0"/>
                            </a:rPr>
                            <m:t>𝑆</m:t>
                          </m:r>
                          <m:r>
                            <a:rPr lang="id-ID" i="1">
                              <a:effectLst/>
                              <a:latin typeface="Cambria Math" panose="02040503050406030204" pitchFamily="18" charset="0"/>
                              <a:ea typeface="Calibri" panose="020F0502020204030204" pitchFamily="34" charset="0"/>
                              <a:cs typeface="Times New Roman" panose="02020603050405020304" pitchFamily="18" charset="0"/>
                            </a:rPr>
                            <m:t>  </m:t>
                          </m:r>
                        </m:sub>
                      </m:sSub>
                      <m:r>
                        <a:rPr lang="id-ID" i="1">
                          <a:effectLst/>
                          <a:latin typeface="Cambria Math" panose="02040503050406030204" pitchFamily="18" charset="0"/>
                          <a:ea typeface="Calibri" panose="020F0502020204030204" pitchFamily="34" charset="0"/>
                          <a:cs typeface="Times New Roman" panose="02020603050405020304" pitchFamily="18" charset="0"/>
                        </a:rPr>
                        <m:t>= </m:t>
                      </m:r>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f>
                            <m:f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fPr>
                            <m:num>
                              <m:r>
                                <a:rPr lang="id-ID" i="1">
                                  <a:effectLst/>
                                  <a:latin typeface="Cambria Math" panose="02040503050406030204" pitchFamily="18" charset="0"/>
                                  <a:ea typeface="Calibri" panose="020F0502020204030204" pitchFamily="34" charset="0"/>
                                  <a:cs typeface="Times New Roman" panose="02020603050405020304" pitchFamily="18" charset="0"/>
                                </a:rPr>
                                <m:t>340+ 10</m:t>
                              </m:r>
                            </m:num>
                            <m:den>
                              <m:r>
                                <a:rPr lang="id-ID" i="1">
                                  <a:effectLst/>
                                  <a:latin typeface="Cambria Math" panose="02040503050406030204" pitchFamily="18" charset="0"/>
                                  <a:ea typeface="Calibri" panose="020F0502020204030204" pitchFamily="34" charset="0"/>
                                  <a:cs typeface="Times New Roman" panose="02020603050405020304" pitchFamily="18" charset="0"/>
                                </a:rPr>
                                <m:t>340− 10</m:t>
                              </m:r>
                            </m:den>
                          </m:f>
                        </m:e>
                      </m:d>
                      <m:r>
                        <a:rPr lang="id-ID" i="1">
                          <a:effectLst/>
                          <a:latin typeface="Cambria Math" panose="02040503050406030204" pitchFamily="18" charset="0"/>
                          <a:ea typeface="Calibri" panose="020F0502020204030204" pitchFamily="34" charset="0"/>
                          <a:cs typeface="Times New Roman" panose="02020603050405020304" pitchFamily="18" charset="0"/>
                        </a:rPr>
                        <m:t>.620=700 </m:t>
                      </m:r>
                      <m:r>
                        <a:rPr lang="id-ID" i="1">
                          <a:effectLst/>
                          <a:latin typeface="Cambria Math" panose="02040503050406030204" pitchFamily="18" charset="0"/>
                          <a:ea typeface="Calibri" panose="020F0502020204030204" pitchFamily="34" charset="0"/>
                          <a:cs typeface="Times New Roman" panose="02020603050405020304" pitchFamily="18" charset="0"/>
                        </a:rPr>
                        <m:t>𝐻𝑧</m:t>
                      </m:r>
                    </m:oMath>
                  </m:oMathPara>
                </a14:m>
                <a:endParaRPr lang="en-US" dirty="0">
                  <a:effectLst/>
                  <a:latin typeface="Arial Narrow" panose="020B0606020202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id-ID" dirty="0">
                    <a:effectLst/>
                    <a:latin typeface="Arial Narrow" panose="020B0606020202030204" pitchFamily="34" charset="0"/>
                    <a:ea typeface="Calibri" panose="020F0502020204030204" pitchFamily="34" charset="0"/>
                    <a:cs typeface="Times New Roman" panose="02020603050405020304" pitchFamily="18" charset="0"/>
                  </a:rPr>
                  <a:t> </a:t>
                </a:r>
                <a:endParaRPr lang="en-US" dirty="0">
                  <a:effectLst/>
                  <a:latin typeface="Arial Narrow" panose="020B0606020202030204" pitchFamily="34" charset="0"/>
                  <a:ea typeface="Calibri" panose="020F0502020204030204" pitchFamily="34" charset="0"/>
                  <a:cs typeface="Times New Roman" panose="02020603050405020304" pitchFamily="18" charset="0"/>
                </a:endParaRPr>
              </a:p>
            </p:txBody>
          </p:sp>
        </mc:Choice>
        <mc:Fallback>
          <p:sp>
            <p:nvSpPr>
              <p:cNvPr id="7" name="Rectangle 6"/>
              <p:cNvSpPr>
                <a:spLocks noRot="1" noChangeAspect="1" noMove="1" noResize="1" noEditPoints="1" noAdjustHandles="1" noChangeArrowheads="1" noChangeShapeType="1" noTextEdit="1"/>
              </p:cNvSpPr>
              <p:nvPr/>
            </p:nvSpPr>
            <p:spPr>
              <a:xfrm>
                <a:off x="462984" y="3072375"/>
                <a:ext cx="8150792" cy="2400785"/>
              </a:xfrm>
              <a:prstGeom prst="rect">
                <a:avLst/>
              </a:prstGeom>
              <a:blipFill rotWithShape="0">
                <a:blip r:embed="rId8"/>
                <a:stretch>
                  <a:fillRect l="-673" t="-761" r="-598"/>
                </a:stretch>
              </a:blipFill>
            </p:spPr>
            <p:txBody>
              <a:bodyPr/>
              <a:lstStyle/>
              <a:p>
                <a:r>
                  <a:rPr lang="id-ID">
                    <a:noFill/>
                  </a:rPr>
                  <a:t> </a:t>
                </a:r>
              </a:p>
            </p:txBody>
          </p:sp>
        </mc:Fallback>
      </mc:AlternateContent>
    </p:spTree>
    <p:extLst>
      <p:ext uri="{BB962C8B-B14F-4D97-AF65-F5344CB8AC3E}">
        <p14:creationId xmlns:p14="http://schemas.microsoft.com/office/powerpoint/2010/main" val="3963814732"/>
      </p:ext>
    </p:extLst>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ounded Rectangle 23">
            <a:hlinkClick r:id="" action="ppaction://noaction"/>
          </p:cNvPr>
          <p:cNvSpPr/>
          <p:nvPr/>
        </p:nvSpPr>
        <p:spPr>
          <a:xfrm>
            <a:off x="4572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Ringkasan</a:t>
            </a:r>
          </a:p>
        </p:txBody>
      </p:sp>
      <p:sp>
        <p:nvSpPr>
          <p:cNvPr id="25" name="Rounded Rectangle 24">
            <a:hlinkClick r:id="rId3" action="ppaction://hlinksldjump"/>
          </p:cNvPr>
          <p:cNvSpPr/>
          <p:nvPr/>
        </p:nvSpPr>
        <p:spPr>
          <a:xfrm>
            <a:off x="1524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Materi</a:t>
            </a:r>
          </a:p>
        </p:txBody>
      </p:sp>
      <p:sp>
        <p:nvSpPr>
          <p:cNvPr id="26" name="Rounded Rectangle 25">
            <a:hlinkClick r:id="rId4" action="ppaction://hlinksldjump"/>
          </p:cNvPr>
          <p:cNvSpPr/>
          <p:nvPr/>
        </p:nvSpPr>
        <p:spPr>
          <a:xfrm>
            <a:off x="3048000" y="0"/>
            <a:ext cx="1524000" cy="457200"/>
          </a:xfrm>
          <a:prstGeom prst="roundRect">
            <a:avLst/>
          </a:prstGeom>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1" name="Rounded Rectangle 30">
            <a:hlinkClick r:id="" action="ppaction://noaction"/>
          </p:cNvPr>
          <p:cNvSpPr/>
          <p:nvPr/>
        </p:nvSpPr>
        <p:spPr>
          <a:xfrm>
            <a:off x="6096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Latihan</a:t>
            </a:r>
          </a:p>
        </p:txBody>
      </p:sp>
      <p:sp>
        <p:nvSpPr>
          <p:cNvPr id="32" name="Rounded Rectangle 31">
            <a:hlinkClick r:id="rId3" action="ppaction://hlinksldjump"/>
          </p:cNvPr>
          <p:cNvSpPr/>
          <p:nvPr/>
        </p:nvSpPr>
        <p:spPr>
          <a:xfrm>
            <a:off x="0" y="0"/>
            <a:ext cx="1524000" cy="457200"/>
          </a:xfrm>
          <a:prstGeom prst="roundRect">
            <a:avLst/>
          </a:prstGeom>
          <a:ln>
            <a:solidFill>
              <a:schemeClr val="bg1"/>
            </a:solidFill>
          </a:ln>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2000" b="1" dirty="0">
                <a:solidFill>
                  <a:prstClr val="black"/>
                </a:solidFill>
                <a:latin typeface="Century Gothic" pitchFamily="34" charset="0"/>
                <a:cs typeface="Arial" pitchFamily="34" charset="0"/>
              </a:rPr>
              <a:t>Pengantar</a:t>
            </a:r>
          </a:p>
        </p:txBody>
      </p:sp>
      <p:sp>
        <p:nvSpPr>
          <p:cNvPr id="33" name="Rounded Rectangle 32">
            <a:hlinkClick r:id="" action="ppaction://noaction"/>
          </p:cNvPr>
          <p:cNvSpPr/>
          <p:nvPr/>
        </p:nvSpPr>
        <p:spPr>
          <a:xfrm>
            <a:off x="7620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black"/>
                </a:solidFill>
                <a:latin typeface="Century Gothic" pitchFamily="34" charset="0"/>
                <a:cs typeface="Arial" pitchFamily="34" charset="0"/>
              </a:rPr>
              <a:t>Asesmen</a:t>
            </a:r>
            <a:endParaRPr lang="en-US" sz="1600" b="1" dirty="0">
              <a:solidFill>
                <a:prstClr val="black"/>
              </a:solidFill>
              <a:latin typeface="Century Gothic" pitchFamily="34" charset="0"/>
              <a:cs typeface="Arial" pitchFamily="34" charset="0"/>
            </a:endParaRPr>
          </a:p>
        </p:txBody>
      </p:sp>
      <p:sp>
        <p:nvSpPr>
          <p:cNvPr id="45" name="Round Diagonal Corner Rectangle 44"/>
          <p:cNvSpPr/>
          <p:nvPr/>
        </p:nvSpPr>
        <p:spPr>
          <a:xfrm>
            <a:off x="149224" y="715432"/>
            <a:ext cx="8537575" cy="5913968"/>
          </a:xfrm>
          <a:prstGeom prst="round2DiagRect">
            <a:avLst/>
          </a:prstGeom>
          <a:ln>
            <a:solidFill>
              <a:srgbClr val="00823B"/>
            </a:solidFill>
          </a:ln>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dirty="0">
              <a:solidFill>
                <a:prstClr val="black"/>
              </a:solidFill>
            </a:endParaRPr>
          </a:p>
        </p:txBody>
      </p:sp>
      <p:sp>
        <p:nvSpPr>
          <p:cNvPr id="46" name="Rectangle 45"/>
          <p:cNvSpPr/>
          <p:nvPr/>
        </p:nvSpPr>
        <p:spPr>
          <a:xfrm>
            <a:off x="228600" y="533400"/>
            <a:ext cx="8686800" cy="457200"/>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9478" name="TextBox 46"/>
          <p:cNvSpPr txBox="1">
            <a:spLocks noChangeArrowheads="1"/>
          </p:cNvSpPr>
          <p:nvPr/>
        </p:nvSpPr>
        <p:spPr bwMode="auto">
          <a:xfrm>
            <a:off x="7455017" y="693943"/>
            <a:ext cx="10919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400" b="1" dirty="0" err="1" smtClean="0">
                <a:solidFill>
                  <a:prstClr val="black"/>
                </a:solidFill>
              </a:rPr>
              <a:t>Materi</a:t>
            </a:r>
            <a:endParaRPr lang="en-US" sz="2400" b="1" dirty="0">
              <a:solidFill>
                <a:prstClr val="black"/>
              </a:solidFill>
            </a:endParaRPr>
          </a:p>
        </p:txBody>
      </p:sp>
      <p:pic>
        <p:nvPicPr>
          <p:cNvPr id="19480" name="Picture 20" descr="http://png-3.findicons.com/files/icons/1742/ecqlipse_2/128/home.png">
            <a:hlinkClick r:id="rId5" action="ppaction://hlinksldjump"/>
          </p:cNvPr>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8001000" y="57150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1"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9225" y="6018442"/>
            <a:ext cx="612775" cy="610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ounded Rectangle 18"/>
          <p:cNvSpPr/>
          <p:nvPr/>
        </p:nvSpPr>
        <p:spPr>
          <a:xfrm>
            <a:off x="2057400" y="990600"/>
            <a:ext cx="4800600" cy="45720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400" b="1" dirty="0" err="1" smtClean="0">
                <a:solidFill>
                  <a:prstClr val="black"/>
                </a:solidFill>
              </a:rPr>
              <a:t>Contoh</a:t>
            </a:r>
            <a:r>
              <a:rPr lang="en-US" sz="2400" b="1" dirty="0" smtClean="0">
                <a:solidFill>
                  <a:prstClr val="black"/>
                </a:solidFill>
              </a:rPr>
              <a:t> </a:t>
            </a:r>
            <a:r>
              <a:rPr lang="en-US" sz="2400" b="1" dirty="0" err="1" smtClean="0">
                <a:solidFill>
                  <a:prstClr val="black"/>
                </a:solidFill>
              </a:rPr>
              <a:t>Soal</a:t>
            </a:r>
            <a:endParaRPr lang="id-ID" sz="2400" b="1" dirty="0">
              <a:solidFill>
                <a:prstClr val="black"/>
              </a:solidFill>
            </a:endParaRPr>
          </a:p>
        </p:txBody>
      </p:sp>
      <p:sp>
        <p:nvSpPr>
          <p:cNvPr id="15" name="TextBox 14"/>
          <p:cNvSpPr txBox="1"/>
          <p:nvPr/>
        </p:nvSpPr>
        <p:spPr>
          <a:xfrm>
            <a:off x="455611" y="1686863"/>
            <a:ext cx="8091371" cy="2585323"/>
          </a:xfrm>
          <a:prstGeom prst="rect">
            <a:avLst/>
          </a:prstGeom>
          <a:noFill/>
        </p:spPr>
        <p:txBody>
          <a:bodyPr wrap="square" rtlCol="0">
            <a:spAutoFit/>
          </a:bodyPr>
          <a:lstStyle/>
          <a:p>
            <a:pPr marL="342900" lvl="1" indent="-342900">
              <a:buAutoNum type="arabicPeriod"/>
            </a:pPr>
            <a:r>
              <a:rPr lang="en-US" dirty="0" err="1" smtClean="0">
                <a:solidFill>
                  <a:prstClr val="black"/>
                </a:solidFill>
              </a:rPr>
              <a:t>Sebuah</a:t>
            </a:r>
            <a:r>
              <a:rPr lang="en-US" dirty="0" smtClean="0">
                <a:solidFill>
                  <a:prstClr val="black"/>
                </a:solidFill>
              </a:rPr>
              <a:t> </a:t>
            </a:r>
            <a:r>
              <a:rPr lang="en-US" dirty="0" err="1" smtClean="0">
                <a:solidFill>
                  <a:prstClr val="black"/>
                </a:solidFill>
              </a:rPr>
              <a:t>kapal</a:t>
            </a:r>
            <a:r>
              <a:rPr lang="en-US" dirty="0" smtClean="0">
                <a:solidFill>
                  <a:prstClr val="black"/>
                </a:solidFill>
              </a:rPr>
              <a:t> </a:t>
            </a:r>
            <a:r>
              <a:rPr lang="en-US" dirty="0" err="1" smtClean="0">
                <a:solidFill>
                  <a:prstClr val="black"/>
                </a:solidFill>
              </a:rPr>
              <a:t>selam</a:t>
            </a:r>
            <a:r>
              <a:rPr lang="en-US" dirty="0" smtClean="0">
                <a:solidFill>
                  <a:prstClr val="black"/>
                </a:solidFill>
              </a:rPr>
              <a:t> </a:t>
            </a:r>
            <a:r>
              <a:rPr lang="en-US" dirty="0" err="1" smtClean="0">
                <a:solidFill>
                  <a:prstClr val="black"/>
                </a:solidFill>
              </a:rPr>
              <a:t>pertama</a:t>
            </a:r>
            <a:r>
              <a:rPr lang="en-US" dirty="0" smtClean="0">
                <a:solidFill>
                  <a:prstClr val="black"/>
                </a:solidFill>
              </a:rPr>
              <a:t> (A) </a:t>
            </a:r>
            <a:r>
              <a:rPr lang="en-US" dirty="0" err="1" smtClean="0">
                <a:solidFill>
                  <a:prstClr val="black"/>
                </a:solidFill>
              </a:rPr>
              <a:t>bergerak</a:t>
            </a:r>
            <a:r>
              <a:rPr lang="en-US" dirty="0" smtClean="0">
                <a:solidFill>
                  <a:prstClr val="black"/>
                </a:solidFill>
              </a:rPr>
              <a:t> </a:t>
            </a:r>
            <a:r>
              <a:rPr lang="en-US" dirty="0" err="1" smtClean="0">
                <a:solidFill>
                  <a:prstClr val="black"/>
                </a:solidFill>
              </a:rPr>
              <a:t>dengan</a:t>
            </a:r>
            <a:r>
              <a:rPr lang="en-US" dirty="0" smtClean="0">
                <a:solidFill>
                  <a:prstClr val="black"/>
                </a:solidFill>
              </a:rPr>
              <a:t> </a:t>
            </a:r>
            <a:r>
              <a:rPr lang="en-US" dirty="0" err="1" smtClean="0">
                <a:solidFill>
                  <a:prstClr val="black"/>
                </a:solidFill>
              </a:rPr>
              <a:t>kecepatan</a:t>
            </a:r>
            <a:r>
              <a:rPr lang="en-US" dirty="0" smtClean="0">
                <a:solidFill>
                  <a:prstClr val="black"/>
                </a:solidFill>
              </a:rPr>
              <a:t> 8 m/s, </a:t>
            </a:r>
            <a:r>
              <a:rPr lang="en-US" dirty="0" err="1" smtClean="0">
                <a:solidFill>
                  <a:prstClr val="black"/>
                </a:solidFill>
              </a:rPr>
              <a:t>mengirimkan</a:t>
            </a:r>
            <a:r>
              <a:rPr lang="en-US" dirty="0" smtClean="0">
                <a:solidFill>
                  <a:prstClr val="black"/>
                </a:solidFill>
              </a:rPr>
              <a:t> sonar </a:t>
            </a:r>
            <a:r>
              <a:rPr lang="en-US" dirty="0" err="1" smtClean="0">
                <a:solidFill>
                  <a:prstClr val="black"/>
                </a:solidFill>
              </a:rPr>
              <a:t>dengan</a:t>
            </a:r>
            <a:r>
              <a:rPr lang="en-US" dirty="0" smtClean="0">
                <a:solidFill>
                  <a:prstClr val="black"/>
                </a:solidFill>
              </a:rPr>
              <a:t> </a:t>
            </a:r>
            <a:r>
              <a:rPr lang="en-US" dirty="0" err="1" smtClean="0">
                <a:solidFill>
                  <a:prstClr val="black"/>
                </a:solidFill>
              </a:rPr>
              <a:t>frekuensi</a:t>
            </a:r>
            <a:r>
              <a:rPr lang="en-US" dirty="0" smtClean="0">
                <a:solidFill>
                  <a:prstClr val="black"/>
                </a:solidFill>
              </a:rPr>
              <a:t> 1400 Hz. </a:t>
            </a:r>
            <a:r>
              <a:rPr lang="en-US" dirty="0" err="1" smtClean="0">
                <a:solidFill>
                  <a:prstClr val="black"/>
                </a:solidFill>
              </a:rPr>
              <a:t>Kecepatan</a:t>
            </a:r>
            <a:r>
              <a:rPr lang="en-US" dirty="0" smtClean="0">
                <a:solidFill>
                  <a:prstClr val="black"/>
                </a:solidFill>
              </a:rPr>
              <a:t> </a:t>
            </a:r>
            <a:r>
              <a:rPr lang="en-US" dirty="0" err="1" smtClean="0">
                <a:solidFill>
                  <a:prstClr val="black"/>
                </a:solidFill>
              </a:rPr>
              <a:t>suara</a:t>
            </a:r>
            <a:r>
              <a:rPr lang="en-US" dirty="0" smtClean="0">
                <a:solidFill>
                  <a:prstClr val="black"/>
                </a:solidFill>
              </a:rPr>
              <a:t> di air 1533 m/s.  </a:t>
            </a:r>
            <a:r>
              <a:rPr lang="en-US" dirty="0" err="1" smtClean="0">
                <a:solidFill>
                  <a:prstClr val="black"/>
                </a:solidFill>
              </a:rPr>
              <a:t>Kapal</a:t>
            </a:r>
            <a:r>
              <a:rPr lang="en-US" dirty="0" smtClean="0">
                <a:solidFill>
                  <a:prstClr val="black"/>
                </a:solidFill>
              </a:rPr>
              <a:t> </a:t>
            </a:r>
            <a:r>
              <a:rPr lang="en-US" dirty="0" err="1" smtClean="0">
                <a:solidFill>
                  <a:prstClr val="black"/>
                </a:solidFill>
              </a:rPr>
              <a:t>selam</a:t>
            </a:r>
            <a:r>
              <a:rPr lang="en-US" dirty="0" smtClean="0">
                <a:solidFill>
                  <a:prstClr val="black"/>
                </a:solidFill>
              </a:rPr>
              <a:t> </a:t>
            </a:r>
            <a:r>
              <a:rPr lang="en-US" dirty="0" err="1" smtClean="0">
                <a:solidFill>
                  <a:prstClr val="black"/>
                </a:solidFill>
              </a:rPr>
              <a:t>kedua</a:t>
            </a:r>
            <a:r>
              <a:rPr lang="en-US" dirty="0" smtClean="0">
                <a:solidFill>
                  <a:prstClr val="black"/>
                </a:solidFill>
              </a:rPr>
              <a:t> (B) </a:t>
            </a:r>
            <a:r>
              <a:rPr lang="en-US" dirty="0" err="1" smtClean="0">
                <a:solidFill>
                  <a:prstClr val="black"/>
                </a:solidFill>
              </a:rPr>
              <a:t>bergerak</a:t>
            </a:r>
            <a:r>
              <a:rPr lang="en-US" dirty="0" smtClean="0">
                <a:solidFill>
                  <a:prstClr val="black"/>
                </a:solidFill>
              </a:rPr>
              <a:t> </a:t>
            </a:r>
            <a:r>
              <a:rPr lang="en-US" dirty="0" err="1" smtClean="0">
                <a:solidFill>
                  <a:prstClr val="black"/>
                </a:solidFill>
              </a:rPr>
              <a:t>mendekati</a:t>
            </a:r>
            <a:r>
              <a:rPr lang="en-US" dirty="0" smtClean="0">
                <a:solidFill>
                  <a:prstClr val="black"/>
                </a:solidFill>
              </a:rPr>
              <a:t> </a:t>
            </a:r>
            <a:r>
              <a:rPr lang="en-US" dirty="0" err="1" smtClean="0">
                <a:solidFill>
                  <a:prstClr val="black"/>
                </a:solidFill>
              </a:rPr>
              <a:t>dengan</a:t>
            </a:r>
            <a:r>
              <a:rPr lang="en-US" dirty="0" smtClean="0">
                <a:solidFill>
                  <a:prstClr val="black"/>
                </a:solidFill>
              </a:rPr>
              <a:t> </a:t>
            </a:r>
            <a:r>
              <a:rPr lang="en-US" dirty="0" err="1" smtClean="0">
                <a:solidFill>
                  <a:prstClr val="black"/>
                </a:solidFill>
              </a:rPr>
              <a:t>kecepatan</a:t>
            </a:r>
            <a:r>
              <a:rPr lang="en-US" dirty="0" smtClean="0">
                <a:solidFill>
                  <a:prstClr val="black"/>
                </a:solidFill>
              </a:rPr>
              <a:t> 9 m/s. </a:t>
            </a:r>
          </a:p>
          <a:p>
            <a:pPr marL="342900" lvl="1" indent="-342900">
              <a:buAutoNum type="alphaLcPeriod"/>
            </a:pPr>
            <a:r>
              <a:rPr lang="en-US" dirty="0" err="1" smtClean="0">
                <a:solidFill>
                  <a:prstClr val="black"/>
                </a:solidFill>
              </a:rPr>
              <a:t>Berapa</a:t>
            </a:r>
            <a:r>
              <a:rPr lang="en-US" dirty="0" smtClean="0">
                <a:solidFill>
                  <a:prstClr val="black"/>
                </a:solidFill>
              </a:rPr>
              <a:t> </a:t>
            </a:r>
            <a:r>
              <a:rPr lang="en-US" dirty="0" err="1" smtClean="0">
                <a:solidFill>
                  <a:prstClr val="black"/>
                </a:solidFill>
              </a:rPr>
              <a:t>frekuensi</a:t>
            </a:r>
            <a:r>
              <a:rPr lang="en-US" dirty="0" smtClean="0">
                <a:solidFill>
                  <a:prstClr val="black"/>
                </a:solidFill>
              </a:rPr>
              <a:t> yang </a:t>
            </a:r>
            <a:r>
              <a:rPr lang="en-US" dirty="0" err="1" smtClean="0">
                <a:solidFill>
                  <a:prstClr val="black"/>
                </a:solidFill>
              </a:rPr>
              <a:t>diterima</a:t>
            </a:r>
            <a:r>
              <a:rPr lang="en-US" dirty="0" smtClean="0">
                <a:solidFill>
                  <a:prstClr val="black"/>
                </a:solidFill>
              </a:rPr>
              <a:t> </a:t>
            </a:r>
            <a:r>
              <a:rPr lang="en-US" dirty="0" err="1" smtClean="0">
                <a:solidFill>
                  <a:prstClr val="black"/>
                </a:solidFill>
              </a:rPr>
              <a:t>oleh</a:t>
            </a:r>
            <a:r>
              <a:rPr lang="en-US" dirty="0" smtClean="0">
                <a:solidFill>
                  <a:prstClr val="black"/>
                </a:solidFill>
              </a:rPr>
              <a:t> </a:t>
            </a:r>
            <a:r>
              <a:rPr lang="en-US" dirty="0" err="1" smtClean="0">
                <a:solidFill>
                  <a:prstClr val="black"/>
                </a:solidFill>
              </a:rPr>
              <a:t>pengamat</a:t>
            </a:r>
            <a:r>
              <a:rPr lang="en-US" dirty="0" smtClean="0">
                <a:solidFill>
                  <a:prstClr val="black"/>
                </a:solidFill>
              </a:rPr>
              <a:t> yang </a:t>
            </a:r>
            <a:r>
              <a:rPr lang="en-US" dirty="0" err="1" smtClean="0">
                <a:solidFill>
                  <a:prstClr val="black"/>
                </a:solidFill>
              </a:rPr>
              <a:t>berada</a:t>
            </a:r>
            <a:r>
              <a:rPr lang="en-US" dirty="0" smtClean="0">
                <a:solidFill>
                  <a:prstClr val="black"/>
                </a:solidFill>
              </a:rPr>
              <a:t> di </a:t>
            </a:r>
            <a:r>
              <a:rPr lang="en-US" dirty="0" err="1" smtClean="0">
                <a:solidFill>
                  <a:prstClr val="black"/>
                </a:solidFill>
              </a:rPr>
              <a:t>Kapal</a:t>
            </a:r>
            <a:r>
              <a:rPr lang="en-US" dirty="0" smtClean="0">
                <a:solidFill>
                  <a:prstClr val="black"/>
                </a:solidFill>
              </a:rPr>
              <a:t> </a:t>
            </a:r>
            <a:r>
              <a:rPr lang="en-US" dirty="0" err="1" smtClean="0">
                <a:solidFill>
                  <a:prstClr val="black"/>
                </a:solidFill>
              </a:rPr>
              <a:t>Selam</a:t>
            </a:r>
            <a:r>
              <a:rPr lang="en-US" dirty="0" smtClean="0">
                <a:solidFill>
                  <a:prstClr val="black"/>
                </a:solidFill>
              </a:rPr>
              <a:t> B </a:t>
            </a:r>
            <a:r>
              <a:rPr lang="en-US" dirty="0" err="1" smtClean="0">
                <a:solidFill>
                  <a:prstClr val="black"/>
                </a:solidFill>
              </a:rPr>
              <a:t>saat</a:t>
            </a:r>
            <a:r>
              <a:rPr lang="en-US" dirty="0" smtClean="0">
                <a:solidFill>
                  <a:prstClr val="black"/>
                </a:solidFill>
              </a:rPr>
              <a:t> </a:t>
            </a:r>
            <a:r>
              <a:rPr lang="en-US" dirty="0" err="1" smtClean="0">
                <a:solidFill>
                  <a:prstClr val="black"/>
                </a:solidFill>
              </a:rPr>
              <a:t>saling</a:t>
            </a:r>
            <a:r>
              <a:rPr lang="en-US" dirty="0" smtClean="0">
                <a:solidFill>
                  <a:prstClr val="black"/>
                </a:solidFill>
              </a:rPr>
              <a:t> </a:t>
            </a:r>
            <a:r>
              <a:rPr lang="en-US" dirty="0" err="1" smtClean="0">
                <a:solidFill>
                  <a:prstClr val="black"/>
                </a:solidFill>
              </a:rPr>
              <a:t>mendekati</a:t>
            </a:r>
            <a:endParaRPr lang="en-US" dirty="0" smtClean="0">
              <a:solidFill>
                <a:prstClr val="black"/>
              </a:solidFill>
            </a:endParaRPr>
          </a:p>
          <a:p>
            <a:pPr marL="342900" lvl="1" indent="-342900">
              <a:buAutoNum type="alphaLcPeriod"/>
            </a:pPr>
            <a:r>
              <a:rPr lang="en-US" dirty="0" err="1" smtClean="0">
                <a:solidFill>
                  <a:prstClr val="black"/>
                </a:solidFill>
              </a:rPr>
              <a:t>Berapa</a:t>
            </a:r>
            <a:r>
              <a:rPr lang="en-US" dirty="0" smtClean="0">
                <a:solidFill>
                  <a:prstClr val="black"/>
                </a:solidFill>
              </a:rPr>
              <a:t> </a:t>
            </a:r>
            <a:r>
              <a:rPr lang="en-US" dirty="0" err="1" smtClean="0">
                <a:solidFill>
                  <a:prstClr val="black"/>
                </a:solidFill>
              </a:rPr>
              <a:t>frekuensi</a:t>
            </a:r>
            <a:r>
              <a:rPr lang="en-US" dirty="0" smtClean="0">
                <a:solidFill>
                  <a:prstClr val="black"/>
                </a:solidFill>
              </a:rPr>
              <a:t> yang </a:t>
            </a:r>
            <a:r>
              <a:rPr lang="en-US" dirty="0" err="1" smtClean="0">
                <a:solidFill>
                  <a:prstClr val="black"/>
                </a:solidFill>
              </a:rPr>
              <a:t>terdengar</a:t>
            </a:r>
            <a:r>
              <a:rPr lang="en-US" dirty="0" smtClean="0">
                <a:solidFill>
                  <a:prstClr val="black"/>
                </a:solidFill>
              </a:rPr>
              <a:t> </a:t>
            </a:r>
            <a:r>
              <a:rPr lang="en-US" dirty="0" err="1" smtClean="0">
                <a:solidFill>
                  <a:prstClr val="black"/>
                </a:solidFill>
              </a:rPr>
              <a:t>oleh</a:t>
            </a:r>
            <a:r>
              <a:rPr lang="en-US" dirty="0" smtClean="0">
                <a:solidFill>
                  <a:prstClr val="black"/>
                </a:solidFill>
              </a:rPr>
              <a:t> </a:t>
            </a:r>
            <a:r>
              <a:rPr lang="en-US" dirty="0" err="1" smtClean="0">
                <a:solidFill>
                  <a:prstClr val="black"/>
                </a:solidFill>
              </a:rPr>
              <a:t>pendengar</a:t>
            </a:r>
            <a:r>
              <a:rPr lang="en-US" dirty="0" smtClean="0">
                <a:solidFill>
                  <a:prstClr val="black"/>
                </a:solidFill>
              </a:rPr>
              <a:t> di B </a:t>
            </a:r>
            <a:r>
              <a:rPr lang="en-US" dirty="0" err="1" smtClean="0">
                <a:solidFill>
                  <a:prstClr val="black"/>
                </a:solidFill>
              </a:rPr>
              <a:t>saat</a:t>
            </a:r>
            <a:r>
              <a:rPr lang="en-US" dirty="0" smtClean="0">
                <a:solidFill>
                  <a:prstClr val="black"/>
                </a:solidFill>
              </a:rPr>
              <a:t> </a:t>
            </a:r>
            <a:r>
              <a:rPr lang="en-US" dirty="0" err="1" smtClean="0">
                <a:solidFill>
                  <a:prstClr val="black"/>
                </a:solidFill>
              </a:rPr>
              <a:t>saling</a:t>
            </a:r>
            <a:r>
              <a:rPr lang="en-US" dirty="0" smtClean="0">
                <a:solidFill>
                  <a:prstClr val="black"/>
                </a:solidFill>
              </a:rPr>
              <a:t> </a:t>
            </a:r>
            <a:r>
              <a:rPr lang="en-US" dirty="0" err="1" smtClean="0">
                <a:solidFill>
                  <a:prstClr val="black"/>
                </a:solidFill>
              </a:rPr>
              <a:t>menjauhi</a:t>
            </a:r>
            <a:r>
              <a:rPr lang="en-US" dirty="0" smtClean="0">
                <a:solidFill>
                  <a:prstClr val="black"/>
                </a:solidFill>
              </a:rPr>
              <a:t>  </a:t>
            </a:r>
            <a:endParaRPr lang="en-US" dirty="0">
              <a:solidFill>
                <a:prstClr val="black"/>
              </a:solidFill>
            </a:endParaRPr>
          </a:p>
          <a:p>
            <a:r>
              <a:rPr lang="id-ID" dirty="0">
                <a:solidFill>
                  <a:prstClr val="black"/>
                </a:solidFill>
              </a:rPr>
              <a:t> </a:t>
            </a:r>
            <a:endParaRPr lang="en-US" dirty="0">
              <a:solidFill>
                <a:prstClr val="black"/>
              </a:solidFill>
            </a:endParaRPr>
          </a:p>
        </p:txBody>
      </p:sp>
      <p:pic>
        <p:nvPicPr>
          <p:cNvPr id="3" name="Picture 2"/>
          <p:cNvPicPr>
            <a:picLocks noChangeAspect="1"/>
          </p:cNvPicPr>
          <p:nvPr/>
        </p:nvPicPr>
        <p:blipFill>
          <a:blip r:embed="rId8"/>
          <a:stretch>
            <a:fillRect/>
          </a:stretch>
        </p:blipFill>
        <p:spPr>
          <a:xfrm>
            <a:off x="1351953" y="4981971"/>
            <a:ext cx="5009524" cy="1152381"/>
          </a:xfrm>
          <a:prstGeom prst="rect">
            <a:avLst/>
          </a:prstGeom>
          <a:effectLst>
            <a:innerShdw blurRad="63500" dist="50800" dir="16200000">
              <a:prstClr val="black">
                <a:alpha val="50000"/>
              </a:prstClr>
            </a:innerShdw>
          </a:effectLst>
        </p:spPr>
        <p:style>
          <a:lnRef idx="2">
            <a:schemeClr val="accent5"/>
          </a:lnRef>
          <a:fillRef idx="1">
            <a:schemeClr val="lt1"/>
          </a:fillRef>
          <a:effectRef idx="0">
            <a:schemeClr val="accent5"/>
          </a:effectRef>
          <a:fontRef idx="minor">
            <a:schemeClr val="dk1"/>
          </a:fontRef>
        </p:style>
      </p:pic>
      <p:sp>
        <p:nvSpPr>
          <p:cNvPr id="4" name="TextBox 3"/>
          <p:cNvSpPr txBox="1"/>
          <p:nvPr/>
        </p:nvSpPr>
        <p:spPr>
          <a:xfrm>
            <a:off x="304800" y="4038600"/>
            <a:ext cx="6781800" cy="646331"/>
          </a:xfrm>
          <a:prstGeom prst="rect">
            <a:avLst/>
          </a:prstGeom>
          <a:noFill/>
        </p:spPr>
        <p:txBody>
          <a:bodyPr wrap="square" rtlCol="0">
            <a:spAutoFit/>
          </a:bodyPr>
          <a:lstStyle/>
          <a:p>
            <a:r>
              <a:rPr lang="en-US" b="1" dirty="0" err="1" smtClean="0"/>
              <a:t>Penyelesaian</a:t>
            </a:r>
            <a:endParaRPr lang="en-US" b="1" dirty="0" smtClean="0"/>
          </a:p>
          <a:p>
            <a:r>
              <a:rPr lang="en-US" dirty="0" err="1" smtClean="0"/>
              <a:t>Frekuensi</a:t>
            </a:r>
            <a:r>
              <a:rPr lang="en-US" dirty="0" smtClean="0"/>
              <a:t> yang </a:t>
            </a:r>
            <a:r>
              <a:rPr lang="en-US" dirty="0" err="1" smtClean="0"/>
              <a:t>didengar</a:t>
            </a:r>
            <a:r>
              <a:rPr lang="en-US" dirty="0" smtClean="0"/>
              <a:t> </a:t>
            </a:r>
            <a:r>
              <a:rPr lang="en-US" dirty="0" err="1" smtClean="0"/>
              <a:t>oleh</a:t>
            </a:r>
            <a:r>
              <a:rPr lang="en-US" dirty="0" smtClean="0"/>
              <a:t> B</a:t>
            </a:r>
            <a:endParaRPr lang="id-ID" dirty="0"/>
          </a:p>
        </p:txBody>
      </p:sp>
    </p:spTree>
    <p:extLst>
      <p:ext uri="{BB962C8B-B14F-4D97-AF65-F5344CB8AC3E}">
        <p14:creationId xmlns:p14="http://schemas.microsoft.com/office/powerpoint/2010/main" val="3814381414"/>
      </p:ext>
    </p:extLst>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ounded Rectangle 23">
            <a:hlinkClick r:id="" action="ppaction://noaction"/>
          </p:cNvPr>
          <p:cNvSpPr/>
          <p:nvPr/>
        </p:nvSpPr>
        <p:spPr>
          <a:xfrm>
            <a:off x="4572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Ringkasan</a:t>
            </a:r>
          </a:p>
        </p:txBody>
      </p:sp>
      <p:sp>
        <p:nvSpPr>
          <p:cNvPr id="25" name="Rounded Rectangle 24">
            <a:hlinkClick r:id="rId3" action="ppaction://hlinksldjump"/>
          </p:cNvPr>
          <p:cNvSpPr/>
          <p:nvPr/>
        </p:nvSpPr>
        <p:spPr>
          <a:xfrm>
            <a:off x="1524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Materi</a:t>
            </a:r>
          </a:p>
        </p:txBody>
      </p:sp>
      <p:sp>
        <p:nvSpPr>
          <p:cNvPr id="26" name="Rounded Rectangle 25">
            <a:hlinkClick r:id="rId4" action="ppaction://hlinksldjump"/>
          </p:cNvPr>
          <p:cNvSpPr/>
          <p:nvPr/>
        </p:nvSpPr>
        <p:spPr>
          <a:xfrm>
            <a:off x="3048000" y="0"/>
            <a:ext cx="1524000" cy="457200"/>
          </a:xfrm>
          <a:prstGeom prst="roundRect">
            <a:avLst/>
          </a:prstGeom>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1" name="Rounded Rectangle 30">
            <a:hlinkClick r:id="" action="ppaction://noaction"/>
          </p:cNvPr>
          <p:cNvSpPr/>
          <p:nvPr/>
        </p:nvSpPr>
        <p:spPr>
          <a:xfrm>
            <a:off x="6096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Latihan</a:t>
            </a:r>
          </a:p>
        </p:txBody>
      </p:sp>
      <p:sp>
        <p:nvSpPr>
          <p:cNvPr id="32" name="Rounded Rectangle 31">
            <a:hlinkClick r:id="rId3" action="ppaction://hlinksldjump"/>
          </p:cNvPr>
          <p:cNvSpPr/>
          <p:nvPr/>
        </p:nvSpPr>
        <p:spPr>
          <a:xfrm>
            <a:off x="0" y="0"/>
            <a:ext cx="1524000" cy="457200"/>
          </a:xfrm>
          <a:prstGeom prst="roundRect">
            <a:avLst/>
          </a:prstGeom>
          <a:ln>
            <a:solidFill>
              <a:schemeClr val="bg1"/>
            </a:solidFill>
          </a:ln>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2000" b="1" dirty="0">
                <a:solidFill>
                  <a:prstClr val="black"/>
                </a:solidFill>
                <a:latin typeface="Century Gothic" pitchFamily="34" charset="0"/>
                <a:cs typeface="Arial" pitchFamily="34" charset="0"/>
              </a:rPr>
              <a:t>Pengantar</a:t>
            </a:r>
          </a:p>
        </p:txBody>
      </p:sp>
      <p:sp>
        <p:nvSpPr>
          <p:cNvPr id="33" name="Rounded Rectangle 32">
            <a:hlinkClick r:id="" action="ppaction://noaction"/>
          </p:cNvPr>
          <p:cNvSpPr/>
          <p:nvPr/>
        </p:nvSpPr>
        <p:spPr>
          <a:xfrm>
            <a:off x="7620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black"/>
                </a:solidFill>
                <a:latin typeface="Century Gothic" pitchFamily="34" charset="0"/>
                <a:cs typeface="Arial" pitchFamily="34" charset="0"/>
              </a:rPr>
              <a:t>Asesmen</a:t>
            </a:r>
            <a:endParaRPr lang="en-US" sz="1600" b="1" dirty="0">
              <a:solidFill>
                <a:prstClr val="black"/>
              </a:solidFill>
              <a:latin typeface="Century Gothic" pitchFamily="34" charset="0"/>
              <a:cs typeface="Arial" pitchFamily="34" charset="0"/>
            </a:endParaRPr>
          </a:p>
        </p:txBody>
      </p:sp>
      <p:sp>
        <p:nvSpPr>
          <p:cNvPr id="45" name="Round Diagonal Corner Rectangle 44"/>
          <p:cNvSpPr/>
          <p:nvPr/>
        </p:nvSpPr>
        <p:spPr>
          <a:xfrm>
            <a:off x="149224" y="715432"/>
            <a:ext cx="8537575" cy="5913968"/>
          </a:xfrm>
          <a:prstGeom prst="round2DiagRect">
            <a:avLst/>
          </a:prstGeom>
          <a:ln>
            <a:solidFill>
              <a:srgbClr val="00823B"/>
            </a:solidFill>
          </a:ln>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dirty="0">
              <a:solidFill>
                <a:prstClr val="black"/>
              </a:solidFill>
            </a:endParaRPr>
          </a:p>
        </p:txBody>
      </p:sp>
      <p:sp>
        <p:nvSpPr>
          <p:cNvPr id="46" name="Rectangle 45"/>
          <p:cNvSpPr/>
          <p:nvPr/>
        </p:nvSpPr>
        <p:spPr>
          <a:xfrm>
            <a:off x="228600" y="533400"/>
            <a:ext cx="8686800" cy="457200"/>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9478" name="TextBox 46"/>
          <p:cNvSpPr txBox="1">
            <a:spLocks noChangeArrowheads="1"/>
          </p:cNvSpPr>
          <p:nvPr/>
        </p:nvSpPr>
        <p:spPr bwMode="auto">
          <a:xfrm>
            <a:off x="7455017" y="693943"/>
            <a:ext cx="10919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400" b="1" dirty="0" err="1" smtClean="0">
                <a:solidFill>
                  <a:prstClr val="black"/>
                </a:solidFill>
              </a:rPr>
              <a:t>Materi</a:t>
            </a:r>
            <a:endParaRPr lang="en-US" sz="2400" b="1" dirty="0">
              <a:solidFill>
                <a:prstClr val="black"/>
              </a:solidFill>
            </a:endParaRPr>
          </a:p>
        </p:txBody>
      </p:sp>
      <p:pic>
        <p:nvPicPr>
          <p:cNvPr id="19480" name="Picture 20" descr="http://png-3.findicons.com/files/icons/1742/ecqlipse_2/128/home.png">
            <a:hlinkClick r:id="rId5" action="ppaction://hlinksldjump"/>
          </p:cNvPr>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8001000" y="57150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1"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9225" y="6018442"/>
            <a:ext cx="612775" cy="610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ounded Rectangle 18"/>
          <p:cNvSpPr/>
          <p:nvPr/>
        </p:nvSpPr>
        <p:spPr>
          <a:xfrm>
            <a:off x="2057400" y="990600"/>
            <a:ext cx="4800600" cy="45720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400" b="1" dirty="0" err="1" smtClean="0">
                <a:solidFill>
                  <a:prstClr val="black"/>
                </a:solidFill>
              </a:rPr>
              <a:t>Contoh</a:t>
            </a:r>
            <a:r>
              <a:rPr lang="en-US" sz="2400" b="1" dirty="0" smtClean="0">
                <a:solidFill>
                  <a:prstClr val="black"/>
                </a:solidFill>
              </a:rPr>
              <a:t> </a:t>
            </a:r>
            <a:r>
              <a:rPr lang="en-US" sz="2400" b="1" dirty="0" err="1" smtClean="0">
                <a:solidFill>
                  <a:prstClr val="black"/>
                </a:solidFill>
              </a:rPr>
              <a:t>Soal</a:t>
            </a:r>
            <a:endParaRPr lang="id-ID" sz="2400" b="1" dirty="0">
              <a:solidFill>
                <a:prstClr val="black"/>
              </a:solidFill>
            </a:endParaRPr>
          </a:p>
        </p:txBody>
      </p:sp>
      <p:sp>
        <p:nvSpPr>
          <p:cNvPr id="15" name="TextBox 14"/>
          <p:cNvSpPr txBox="1"/>
          <p:nvPr/>
        </p:nvSpPr>
        <p:spPr>
          <a:xfrm>
            <a:off x="455611" y="1686863"/>
            <a:ext cx="8091371" cy="369332"/>
          </a:xfrm>
          <a:prstGeom prst="rect">
            <a:avLst/>
          </a:prstGeom>
          <a:noFill/>
        </p:spPr>
        <p:txBody>
          <a:bodyPr wrap="square" rtlCol="0">
            <a:spAutoFit/>
          </a:bodyPr>
          <a:lstStyle/>
          <a:p>
            <a:r>
              <a:rPr lang="en-US" dirty="0" smtClean="0">
                <a:solidFill>
                  <a:prstClr val="black"/>
                </a:solidFill>
              </a:rPr>
              <a:t>b. </a:t>
            </a:r>
            <a:r>
              <a:rPr lang="en-US" dirty="0" err="1" smtClean="0">
                <a:solidFill>
                  <a:prstClr val="black"/>
                </a:solidFill>
              </a:rPr>
              <a:t>Saat</a:t>
            </a:r>
            <a:r>
              <a:rPr lang="en-US" dirty="0" smtClean="0">
                <a:solidFill>
                  <a:prstClr val="black"/>
                </a:solidFill>
              </a:rPr>
              <a:t> </a:t>
            </a:r>
            <a:r>
              <a:rPr lang="en-US" dirty="0" err="1" smtClean="0">
                <a:solidFill>
                  <a:prstClr val="black"/>
                </a:solidFill>
              </a:rPr>
              <a:t>pendengar</a:t>
            </a:r>
            <a:r>
              <a:rPr lang="en-US" dirty="0" smtClean="0">
                <a:solidFill>
                  <a:prstClr val="black"/>
                </a:solidFill>
              </a:rPr>
              <a:t> </a:t>
            </a:r>
            <a:r>
              <a:rPr lang="en-US" dirty="0" err="1" smtClean="0">
                <a:solidFill>
                  <a:prstClr val="black"/>
                </a:solidFill>
              </a:rPr>
              <a:t>dan</a:t>
            </a:r>
            <a:r>
              <a:rPr lang="en-US" dirty="0" smtClean="0">
                <a:solidFill>
                  <a:prstClr val="black"/>
                </a:solidFill>
              </a:rPr>
              <a:t> </a:t>
            </a:r>
            <a:r>
              <a:rPr lang="en-US" dirty="0" err="1" smtClean="0">
                <a:solidFill>
                  <a:prstClr val="black"/>
                </a:solidFill>
              </a:rPr>
              <a:t>sumber</a:t>
            </a:r>
            <a:r>
              <a:rPr lang="en-US" dirty="0" smtClean="0">
                <a:solidFill>
                  <a:prstClr val="black"/>
                </a:solidFill>
              </a:rPr>
              <a:t> </a:t>
            </a:r>
            <a:r>
              <a:rPr lang="en-US" dirty="0" err="1" smtClean="0">
                <a:solidFill>
                  <a:prstClr val="black"/>
                </a:solidFill>
              </a:rPr>
              <a:t>saling</a:t>
            </a:r>
            <a:r>
              <a:rPr lang="en-US" dirty="0" smtClean="0">
                <a:solidFill>
                  <a:prstClr val="black"/>
                </a:solidFill>
              </a:rPr>
              <a:t> </a:t>
            </a:r>
            <a:r>
              <a:rPr lang="en-US" dirty="0" err="1" smtClean="0">
                <a:solidFill>
                  <a:prstClr val="black"/>
                </a:solidFill>
              </a:rPr>
              <a:t>menjauhi</a:t>
            </a:r>
            <a:r>
              <a:rPr lang="id-ID" dirty="0">
                <a:solidFill>
                  <a:prstClr val="black"/>
                </a:solidFill>
              </a:rPr>
              <a:t> </a:t>
            </a:r>
            <a:endParaRPr lang="en-US" dirty="0">
              <a:solidFill>
                <a:prstClr val="black"/>
              </a:solidFill>
            </a:endParaRPr>
          </a:p>
        </p:txBody>
      </p:sp>
      <p:pic>
        <p:nvPicPr>
          <p:cNvPr id="2" name="Picture 1"/>
          <p:cNvPicPr>
            <a:picLocks noChangeAspect="1"/>
          </p:cNvPicPr>
          <p:nvPr/>
        </p:nvPicPr>
        <p:blipFill>
          <a:blip r:embed="rId8"/>
          <a:stretch>
            <a:fillRect/>
          </a:stretch>
        </p:blipFill>
        <p:spPr>
          <a:xfrm>
            <a:off x="1255785" y="2298767"/>
            <a:ext cx="5028571" cy="1285714"/>
          </a:xfrm>
          <a:prstGeom prst="rect">
            <a:avLst/>
          </a:prstGeom>
          <a:effectLst>
            <a:innerShdw blurRad="63500" dist="50800" dir="16200000">
              <a:prstClr val="black">
                <a:alpha val="50000"/>
              </a:prstClr>
            </a:innerShdw>
          </a:effectLst>
        </p:spPr>
        <p:style>
          <a:lnRef idx="2">
            <a:schemeClr val="accent5"/>
          </a:lnRef>
          <a:fillRef idx="1">
            <a:schemeClr val="lt1"/>
          </a:fillRef>
          <a:effectRef idx="0">
            <a:schemeClr val="accent5"/>
          </a:effectRef>
          <a:fontRef idx="minor">
            <a:schemeClr val="dk1"/>
          </a:fontRef>
        </p:style>
      </p:pic>
    </p:spTree>
    <p:extLst>
      <p:ext uri="{BB962C8B-B14F-4D97-AF65-F5344CB8AC3E}">
        <p14:creationId xmlns:p14="http://schemas.microsoft.com/office/powerpoint/2010/main" val="2210452337"/>
      </p:ext>
    </p:extLst>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ounded Rectangle 23">
            <a:hlinkClick r:id="" action="ppaction://noaction"/>
          </p:cNvPr>
          <p:cNvSpPr/>
          <p:nvPr/>
        </p:nvSpPr>
        <p:spPr>
          <a:xfrm>
            <a:off x="4572000" y="0"/>
            <a:ext cx="1524000" cy="457200"/>
          </a:xfrm>
          <a:prstGeom prst="roundRect">
            <a:avLst/>
          </a:prstGeom>
          <a:ln/>
        </p:spPr>
        <p:style>
          <a:lnRef idx="3">
            <a:schemeClr val="lt1"/>
          </a:lnRef>
          <a:fillRef idx="1">
            <a:schemeClr val="accent4"/>
          </a:fillRef>
          <a:effectRef idx="1">
            <a:schemeClr val="accent4"/>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25" name="Rounded Rectangle 24">
            <a:hlinkClick r:id="rId2" action="ppaction://hlinksldjump"/>
          </p:cNvPr>
          <p:cNvSpPr/>
          <p:nvPr/>
        </p:nvSpPr>
        <p:spPr>
          <a:xfrm>
            <a:off x="1524000" y="0"/>
            <a:ext cx="1524000" cy="457200"/>
          </a:xfrm>
          <a:prstGeom prst="roundRect">
            <a:avLst/>
          </a:prstGeom>
          <a:ln/>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b="1" dirty="0" err="1">
                <a:solidFill>
                  <a:schemeClr val="tx1"/>
                </a:solidFill>
                <a:latin typeface="Century Gothic" pitchFamily="34" charset="0"/>
                <a:cs typeface="Arial" pitchFamily="34" charset="0"/>
              </a:rPr>
              <a:t>Materi</a:t>
            </a:r>
          </a:p>
        </p:txBody>
      </p:sp>
      <p:sp>
        <p:nvSpPr>
          <p:cNvPr id="26" name="Rounded Rectangle 25">
            <a:hlinkClick r:id="rId3" action="ppaction://hlinksldjump"/>
          </p:cNvPr>
          <p:cNvSpPr/>
          <p:nvPr/>
        </p:nvSpPr>
        <p:spPr>
          <a:xfrm>
            <a:off x="3048000" y="0"/>
            <a:ext cx="1524000" cy="457200"/>
          </a:xfrm>
          <a:prstGeom prst="roundRect">
            <a:avLst/>
          </a:prstGeom>
          <a:blipFill dpi="0" rotWithShape="1">
            <a:blip r:embed="rId4">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black"/>
                </a:solidFill>
                <a:latin typeface="Century Gothic" pitchFamily="34" charset="0"/>
                <a:cs typeface="Arial" pitchFamily="34" charset="0"/>
              </a:rPr>
              <a:t>Contoh</a:t>
            </a:r>
            <a:r>
              <a:rPr lang="en-US" sz="1600" b="1" dirty="0">
                <a:solidFill>
                  <a:prstClr val="black"/>
                </a:solidFill>
                <a:latin typeface="Century Gothic" pitchFamily="34" charset="0"/>
                <a:cs typeface="Arial" pitchFamily="34" charset="0"/>
              </a:rPr>
              <a:t> </a:t>
            </a:r>
            <a:r>
              <a:rPr lang="en-US" sz="1600" b="1" dirty="0" err="1">
                <a:solidFill>
                  <a:prstClr val="black"/>
                </a:solidFill>
                <a:latin typeface="Century Gothic" pitchFamily="34" charset="0"/>
                <a:cs typeface="Arial" pitchFamily="34" charset="0"/>
              </a:rPr>
              <a:t>Soal</a:t>
            </a:r>
          </a:p>
        </p:txBody>
      </p:sp>
      <p:sp>
        <p:nvSpPr>
          <p:cNvPr id="31" name="Rounded Rectangle 30">
            <a:hlinkClick r:id="" action="ppaction://noaction"/>
          </p:cNvPr>
          <p:cNvSpPr/>
          <p:nvPr/>
        </p:nvSpPr>
        <p:spPr>
          <a:xfrm>
            <a:off x="6096000" y="0"/>
            <a:ext cx="1524000" cy="457200"/>
          </a:xfrm>
          <a:prstGeom prst="roundRect">
            <a:avLst/>
          </a:prstGeom>
          <a:blipFill dpi="0" rotWithShape="1">
            <a:blip r:embed="rId4">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Latihan</a:t>
            </a:r>
          </a:p>
        </p:txBody>
      </p:sp>
      <p:sp>
        <p:nvSpPr>
          <p:cNvPr id="32" name="Rounded Rectangle 31">
            <a:hlinkClick r:id="rId2" action="ppaction://hlinksldjump"/>
          </p:cNvPr>
          <p:cNvSpPr/>
          <p:nvPr/>
        </p:nvSpPr>
        <p:spPr>
          <a:xfrm>
            <a:off x="0" y="0"/>
            <a:ext cx="1524000" cy="457200"/>
          </a:xfrm>
          <a:prstGeom prst="roundRect">
            <a:avLst/>
          </a:prstGeom>
          <a:ln/>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2000" b="1" dirty="0">
                <a:solidFill>
                  <a:prstClr val="black"/>
                </a:solidFill>
                <a:latin typeface="Century Gothic" pitchFamily="34" charset="0"/>
                <a:cs typeface="Arial" pitchFamily="34" charset="0"/>
              </a:rPr>
              <a:t>Pengantar</a:t>
            </a:r>
          </a:p>
        </p:txBody>
      </p:sp>
      <p:sp>
        <p:nvSpPr>
          <p:cNvPr id="33" name="Rounded Rectangle 32">
            <a:hlinkClick r:id="" action="ppaction://noaction"/>
          </p:cNvPr>
          <p:cNvSpPr/>
          <p:nvPr/>
        </p:nvSpPr>
        <p:spPr>
          <a:xfrm>
            <a:off x="7620000" y="0"/>
            <a:ext cx="1524000" cy="457200"/>
          </a:xfrm>
          <a:prstGeom prst="roundRect">
            <a:avLst/>
          </a:prstGeom>
          <a:blipFill dpi="0" rotWithShape="1">
            <a:blip r:embed="rId4">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black"/>
                </a:solidFill>
                <a:latin typeface="Century Gothic" pitchFamily="34" charset="0"/>
                <a:cs typeface="Arial" pitchFamily="34" charset="0"/>
              </a:rPr>
              <a:t>Asesmen</a:t>
            </a:r>
            <a:endParaRPr lang="en-US" sz="1600" b="1" dirty="0">
              <a:solidFill>
                <a:prstClr val="black"/>
              </a:solidFill>
              <a:latin typeface="Century Gothic" pitchFamily="34" charset="0"/>
              <a:cs typeface="Arial" pitchFamily="34" charset="0"/>
            </a:endParaRPr>
          </a:p>
        </p:txBody>
      </p:sp>
      <p:sp>
        <p:nvSpPr>
          <p:cNvPr id="45" name="Round Diagonal Corner Rectangle 44"/>
          <p:cNvSpPr/>
          <p:nvPr/>
        </p:nvSpPr>
        <p:spPr>
          <a:xfrm>
            <a:off x="228600" y="637874"/>
            <a:ext cx="8537575" cy="5913968"/>
          </a:xfrm>
          <a:prstGeom prst="round2DiagRect">
            <a:avLst/>
          </a:prstGeom>
          <a:ln>
            <a:solidFill>
              <a:srgbClr val="00823B"/>
            </a:solidFill>
          </a:ln>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dirty="0">
              <a:solidFill>
                <a:prstClr val="black"/>
              </a:solidFill>
            </a:endParaRPr>
          </a:p>
        </p:txBody>
      </p:sp>
      <p:sp>
        <p:nvSpPr>
          <p:cNvPr id="46" name="Rectangle 45"/>
          <p:cNvSpPr/>
          <p:nvPr/>
        </p:nvSpPr>
        <p:spPr>
          <a:xfrm>
            <a:off x="228600" y="533400"/>
            <a:ext cx="8686800" cy="457200"/>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9478" name="TextBox 46"/>
          <p:cNvSpPr txBox="1">
            <a:spLocks noChangeArrowheads="1"/>
          </p:cNvSpPr>
          <p:nvPr/>
        </p:nvSpPr>
        <p:spPr bwMode="auto">
          <a:xfrm>
            <a:off x="6475972" y="754735"/>
            <a:ext cx="17411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400" b="1" dirty="0" err="1" smtClean="0">
                <a:solidFill>
                  <a:prstClr val="black"/>
                </a:solidFill>
              </a:rPr>
              <a:t>Ringkasan</a:t>
            </a:r>
            <a:endParaRPr lang="en-US" sz="2400" b="1" dirty="0">
              <a:solidFill>
                <a:prstClr val="black"/>
              </a:solidFill>
            </a:endParaRPr>
          </a:p>
        </p:txBody>
      </p:sp>
      <p:pic>
        <p:nvPicPr>
          <p:cNvPr id="19480" name="Picture 20" descr="http://png-3.findicons.com/files/icons/1742/ecqlipse_2/128/home.png">
            <a:hlinkClick r:id="rId5" action="ppaction://hlinksldjump"/>
          </p:cNvPr>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8001000" y="57150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1"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9225" y="6018442"/>
            <a:ext cx="612775" cy="610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mc:Choice xmlns:a14="http://schemas.microsoft.com/office/drawing/2010/main" Requires="a14">
          <p:sp>
            <p:nvSpPr>
              <p:cNvPr id="4" name="TextBox 3"/>
              <p:cNvSpPr txBox="1"/>
              <p:nvPr/>
            </p:nvSpPr>
            <p:spPr>
              <a:xfrm>
                <a:off x="519366" y="1768221"/>
                <a:ext cx="7697788" cy="3866764"/>
              </a:xfrm>
              <a:prstGeom prst="rect">
                <a:avLst/>
              </a:prstGeom>
              <a:noFill/>
            </p:spPr>
            <p:txBody>
              <a:bodyPr wrap="square" rtlCol="0">
                <a:spAutoFit/>
              </a:bodyPr>
              <a:lstStyle/>
              <a:p>
                <a:pPr marL="342900" lvl="2" indent="-342900">
                  <a:buAutoNum type="arabicPeriod"/>
                </a:pPr>
                <a:r>
                  <a:rPr lang="id-ID" dirty="0" smtClean="0"/>
                  <a:t>Efek </a:t>
                </a:r>
                <a:r>
                  <a:rPr lang="id-ID" dirty="0"/>
                  <a:t>Doppler terjadi Adanya perubahan frekuensi yang diterima oleh pendengar. Apabila sumber bergerak pendengar diam, sumber diam pendengar bergerak ataupun keduanya bergerak. Hal ini disebabkan oleh perubahan jarak dan kecepatan relatif antara sumber dan </a:t>
                </a:r>
                <a:r>
                  <a:rPr lang="id-ID" dirty="0" smtClean="0"/>
                  <a:t>pendengar.</a:t>
                </a:r>
                <a:endParaRPr lang="en-US" dirty="0"/>
              </a:p>
              <a:p>
                <a:pPr marL="342900" lvl="2" indent="-342900">
                  <a:buAutoNum type="arabicPeriod"/>
                </a:pPr>
                <a:r>
                  <a:rPr lang="id-ID" dirty="0" smtClean="0"/>
                  <a:t>Frekuensi </a:t>
                </a:r>
                <a:r>
                  <a:rPr lang="id-ID" dirty="0"/>
                  <a:t>yang terdengar oleh pendengar dinyatakan </a:t>
                </a:r>
                <a14:m>
                  <m:oMath xmlns:m="http://schemas.openxmlformats.org/officeDocument/2006/math">
                    <m:sSub>
                      <m:sSubPr>
                        <m:ctrlPr>
                          <a:rPr lang="en-US" b="1" i="1"/>
                        </m:ctrlPr>
                      </m:sSubPr>
                      <m:e>
                        <m:r>
                          <a:rPr lang="id-ID" i="1"/>
                          <m:t>𝑓</m:t>
                        </m:r>
                      </m:e>
                      <m:sub>
                        <m:r>
                          <a:rPr lang="id-ID" i="1"/>
                          <m:t>𝑃</m:t>
                        </m:r>
                      </m:sub>
                    </m:sSub>
                    <m:r>
                      <a:rPr lang="id-ID" i="1"/>
                      <m:t>=</m:t>
                    </m:r>
                    <m:f>
                      <m:fPr>
                        <m:ctrlPr>
                          <a:rPr lang="en-US" b="1" i="1"/>
                        </m:ctrlPr>
                      </m:fPr>
                      <m:num>
                        <m:r>
                          <a:rPr lang="id-ID" i="1"/>
                          <m:t>𝑣</m:t>
                        </m:r>
                        <m:r>
                          <a:rPr lang="id-ID" i="1"/>
                          <m:t>+ </m:t>
                        </m:r>
                        <m:sSub>
                          <m:sSubPr>
                            <m:ctrlPr>
                              <a:rPr lang="en-US" i="1"/>
                            </m:ctrlPr>
                          </m:sSubPr>
                          <m:e>
                            <m:r>
                              <a:rPr lang="id-ID" i="1"/>
                              <m:t>𝑣</m:t>
                            </m:r>
                          </m:e>
                          <m:sub>
                            <m:r>
                              <a:rPr lang="id-ID" i="1"/>
                              <m:t>𝑃</m:t>
                            </m:r>
                          </m:sub>
                        </m:sSub>
                      </m:num>
                      <m:den>
                        <m:r>
                          <a:rPr lang="id-ID" i="1"/>
                          <m:t>𝑣</m:t>
                        </m:r>
                        <m:r>
                          <a:rPr lang="id-ID" i="1"/>
                          <m:t>+ </m:t>
                        </m:r>
                        <m:sSub>
                          <m:sSubPr>
                            <m:ctrlPr>
                              <a:rPr lang="en-US" i="1"/>
                            </m:ctrlPr>
                          </m:sSubPr>
                          <m:e>
                            <m:r>
                              <a:rPr lang="id-ID" i="1"/>
                              <m:t>𝑣</m:t>
                            </m:r>
                          </m:e>
                          <m:sub>
                            <m:r>
                              <a:rPr lang="id-ID" i="1"/>
                              <m:t>𝑆</m:t>
                            </m:r>
                          </m:sub>
                        </m:sSub>
                      </m:den>
                    </m:f>
                    <m:r>
                      <a:rPr lang="id-ID" b="1" i="1"/>
                      <m:t> </m:t>
                    </m:r>
                    <m:sSub>
                      <m:sSubPr>
                        <m:ctrlPr>
                          <a:rPr lang="en-US" i="1"/>
                        </m:ctrlPr>
                      </m:sSubPr>
                      <m:e>
                        <m:r>
                          <a:rPr lang="id-ID" i="1"/>
                          <m:t>𝑓</m:t>
                        </m:r>
                      </m:e>
                      <m:sub>
                        <m:r>
                          <a:rPr lang="id-ID" i="1"/>
                          <m:t>𝑆</m:t>
                        </m:r>
                        <m:r>
                          <a:rPr lang="id-ID" i="1"/>
                          <m:t>  </m:t>
                        </m:r>
                      </m:sub>
                    </m:sSub>
                  </m:oMath>
                </a14:m>
                <a:r>
                  <a:rPr lang="id-ID" dirty="0"/>
                  <a:t>, dengan f</a:t>
                </a:r>
                <a:r>
                  <a:rPr lang="id-ID" baseline="-25000" dirty="0"/>
                  <a:t>s</a:t>
                </a:r>
                <a:r>
                  <a:rPr lang="id-ID" dirty="0"/>
                  <a:t> = frekuensi sumber, v = kecepatan rambat bunyi di udara, v</a:t>
                </a:r>
                <a:r>
                  <a:rPr lang="id-ID" baseline="-25000" dirty="0"/>
                  <a:t>s</a:t>
                </a:r>
                <a:r>
                  <a:rPr lang="id-ID" dirty="0"/>
                  <a:t> = kecepatan sumber dan v</a:t>
                </a:r>
                <a:r>
                  <a:rPr lang="id-ID" baseline="-25000" dirty="0"/>
                  <a:t>p </a:t>
                </a:r>
                <a:r>
                  <a:rPr lang="id-ID" dirty="0"/>
                  <a:t>= kecepatan </a:t>
                </a:r>
                <a:r>
                  <a:rPr lang="id-ID" dirty="0" smtClean="0"/>
                  <a:t>pendengar.</a:t>
                </a:r>
                <a:endParaRPr lang="en-US" dirty="0"/>
              </a:p>
              <a:p>
                <a:pPr marL="342900" lvl="2" indent="-342900">
                  <a:buAutoNum type="arabicPeriod"/>
                </a:pPr>
                <a:r>
                  <a:rPr lang="id-ID" dirty="0" smtClean="0"/>
                  <a:t>Gelombang </a:t>
                </a:r>
                <a:r>
                  <a:rPr lang="id-ID" dirty="0"/>
                  <a:t>bunyi dapat diaplikasikan untuk berbagai bidang teknik, yaitu bidang kedokteran : untuk mendeteksi kondisi bayi dalam kandungan dan organ – organ dalam tubuh dengan menggunakan gelombang ultrasonik yaitu pada alat USG (Ultrasonografi).</a:t>
                </a:r>
                <a:endParaRPr lang="en-US" dirty="0"/>
              </a:p>
              <a:p>
                <a:pPr marL="1257300" lvl="2" indent="-342900">
                  <a:buFont typeface="+mj-lt"/>
                  <a:buAutoNum type="arabicPeriod"/>
                </a:pPr>
                <a:endParaRPr lang="en-US" dirty="0"/>
              </a:p>
            </p:txBody>
          </p:sp>
        </mc:Choice>
        <mc:Fallback>
          <p:sp>
            <p:nvSpPr>
              <p:cNvPr id="4" name="TextBox 3"/>
              <p:cNvSpPr txBox="1">
                <a:spLocks noRot="1" noChangeAspect="1" noMove="1" noResize="1" noEditPoints="1" noAdjustHandles="1" noChangeArrowheads="1" noChangeShapeType="1" noTextEdit="1"/>
              </p:cNvSpPr>
              <p:nvPr/>
            </p:nvSpPr>
            <p:spPr>
              <a:xfrm>
                <a:off x="519366" y="1768221"/>
                <a:ext cx="7697788" cy="3866764"/>
              </a:xfrm>
              <a:prstGeom prst="rect">
                <a:avLst/>
              </a:prstGeom>
              <a:blipFill rotWithShape="0">
                <a:blip r:embed="rId8"/>
                <a:stretch>
                  <a:fillRect l="-475" t="-789"/>
                </a:stretch>
              </a:blipFill>
            </p:spPr>
            <p:txBody>
              <a:bodyPr/>
              <a:lstStyle/>
              <a:p>
                <a:r>
                  <a:rPr lang="id-ID">
                    <a:noFill/>
                  </a:rPr>
                  <a:t> </a:t>
                </a:r>
              </a:p>
            </p:txBody>
          </p:sp>
        </mc:Fallback>
      </mc:AlternateContent>
    </p:spTree>
    <p:extLst>
      <p:ext uri="{BB962C8B-B14F-4D97-AF65-F5344CB8AC3E}">
        <p14:creationId xmlns:p14="http://schemas.microsoft.com/office/powerpoint/2010/main" val="945163237"/>
      </p:ext>
    </p:extLst>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ounded Rectangle 23">
            <a:hlinkClick r:id="" action="ppaction://noaction"/>
          </p:cNvPr>
          <p:cNvSpPr/>
          <p:nvPr/>
        </p:nvSpPr>
        <p:spPr>
          <a:xfrm>
            <a:off x="4572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Ringkasan</a:t>
            </a:r>
          </a:p>
        </p:txBody>
      </p:sp>
      <p:sp>
        <p:nvSpPr>
          <p:cNvPr id="25" name="Rounded Rectangle 24">
            <a:hlinkClick r:id="rId3" action="ppaction://hlinksldjump"/>
          </p:cNvPr>
          <p:cNvSpPr/>
          <p:nvPr/>
        </p:nvSpPr>
        <p:spPr>
          <a:xfrm>
            <a:off x="1524000" y="0"/>
            <a:ext cx="1524000" cy="457200"/>
          </a:xfrm>
          <a:prstGeom prst="roundRect">
            <a:avLst/>
          </a:prstGeom>
          <a:ln/>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b="1" dirty="0" err="1">
                <a:solidFill>
                  <a:schemeClr val="tx1"/>
                </a:solidFill>
                <a:latin typeface="Century Gothic" pitchFamily="34" charset="0"/>
                <a:cs typeface="Arial" pitchFamily="34" charset="0"/>
              </a:rPr>
              <a:t>Materi</a:t>
            </a:r>
          </a:p>
        </p:txBody>
      </p:sp>
      <p:sp>
        <p:nvSpPr>
          <p:cNvPr id="26" name="Rounded Rectangle 25">
            <a:hlinkClick r:id="rId4" action="ppaction://hlinksldjump"/>
          </p:cNvPr>
          <p:cNvSpPr/>
          <p:nvPr/>
        </p:nvSpPr>
        <p:spPr>
          <a:xfrm>
            <a:off x="3048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black"/>
                </a:solidFill>
                <a:latin typeface="Century Gothic" pitchFamily="34" charset="0"/>
                <a:cs typeface="Arial" pitchFamily="34" charset="0"/>
              </a:rPr>
              <a:t>Contoh</a:t>
            </a:r>
            <a:r>
              <a:rPr lang="en-US" sz="1600" b="1" dirty="0">
                <a:solidFill>
                  <a:prstClr val="black"/>
                </a:solidFill>
                <a:latin typeface="Century Gothic" pitchFamily="34" charset="0"/>
                <a:cs typeface="Arial" pitchFamily="34" charset="0"/>
              </a:rPr>
              <a:t> </a:t>
            </a:r>
            <a:r>
              <a:rPr lang="en-US" sz="1600" b="1" dirty="0" err="1">
                <a:solidFill>
                  <a:prstClr val="black"/>
                </a:solidFill>
                <a:latin typeface="Century Gothic" pitchFamily="34" charset="0"/>
                <a:cs typeface="Arial" pitchFamily="34" charset="0"/>
              </a:rPr>
              <a:t>Soal</a:t>
            </a:r>
          </a:p>
        </p:txBody>
      </p:sp>
      <p:sp>
        <p:nvSpPr>
          <p:cNvPr id="31" name="Rounded Rectangle 30">
            <a:hlinkClick r:id="" action="ppaction://noaction"/>
          </p:cNvPr>
          <p:cNvSpPr/>
          <p:nvPr/>
        </p:nvSpPr>
        <p:spPr>
          <a:xfrm>
            <a:off x="6096000" y="0"/>
            <a:ext cx="1524000" cy="457200"/>
          </a:xfrm>
          <a:prstGeom prst="roundRect">
            <a:avLst/>
          </a:prstGeom>
          <a:ln/>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32" name="Rounded Rectangle 31">
            <a:hlinkClick r:id="rId3" action="ppaction://hlinksldjump"/>
          </p:cNvPr>
          <p:cNvSpPr/>
          <p:nvPr/>
        </p:nvSpPr>
        <p:spPr>
          <a:xfrm>
            <a:off x="0" y="0"/>
            <a:ext cx="1524000" cy="457200"/>
          </a:xfrm>
          <a:prstGeom prst="roundRect">
            <a:avLst/>
          </a:prstGeom>
          <a:ln/>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2000" b="1" dirty="0">
                <a:solidFill>
                  <a:schemeClr val="tx1"/>
                </a:solidFill>
                <a:latin typeface="Century Gothic" pitchFamily="34" charset="0"/>
                <a:cs typeface="Arial" pitchFamily="34" charset="0"/>
              </a:rPr>
              <a:t>Pengantar</a:t>
            </a:r>
          </a:p>
        </p:txBody>
      </p:sp>
      <p:sp>
        <p:nvSpPr>
          <p:cNvPr id="33" name="Rounded Rectangle 32">
            <a:hlinkClick r:id="" action="ppaction://noaction"/>
          </p:cNvPr>
          <p:cNvSpPr/>
          <p:nvPr/>
        </p:nvSpPr>
        <p:spPr>
          <a:xfrm>
            <a:off x="7620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black"/>
                </a:solidFill>
                <a:latin typeface="Century Gothic" pitchFamily="34" charset="0"/>
                <a:cs typeface="Arial" pitchFamily="34" charset="0"/>
              </a:rPr>
              <a:t>Asesmen</a:t>
            </a:r>
            <a:endParaRPr lang="en-US" sz="1600" b="1" dirty="0">
              <a:solidFill>
                <a:prstClr val="black"/>
              </a:solidFill>
              <a:latin typeface="Century Gothic" pitchFamily="34" charset="0"/>
              <a:cs typeface="Arial" pitchFamily="34" charset="0"/>
            </a:endParaRPr>
          </a:p>
        </p:txBody>
      </p:sp>
      <p:sp>
        <p:nvSpPr>
          <p:cNvPr id="45" name="Round Diagonal Corner Rectangle 44"/>
          <p:cNvSpPr/>
          <p:nvPr/>
        </p:nvSpPr>
        <p:spPr>
          <a:xfrm>
            <a:off x="149225" y="570283"/>
            <a:ext cx="8537575" cy="5913968"/>
          </a:xfrm>
          <a:prstGeom prst="round2DiagRect">
            <a:avLst/>
          </a:prstGeom>
          <a:ln>
            <a:solidFill>
              <a:srgbClr val="00823B"/>
            </a:solidFill>
          </a:ln>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dirty="0">
              <a:solidFill>
                <a:prstClr val="black"/>
              </a:solidFill>
            </a:endParaRPr>
          </a:p>
        </p:txBody>
      </p:sp>
      <p:sp>
        <p:nvSpPr>
          <p:cNvPr id="46" name="Rectangle 45"/>
          <p:cNvSpPr/>
          <p:nvPr/>
        </p:nvSpPr>
        <p:spPr>
          <a:xfrm>
            <a:off x="228600" y="533400"/>
            <a:ext cx="8686800" cy="457200"/>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9478" name="TextBox 46"/>
          <p:cNvSpPr txBox="1">
            <a:spLocks noChangeArrowheads="1"/>
          </p:cNvSpPr>
          <p:nvPr/>
        </p:nvSpPr>
        <p:spPr bwMode="auto">
          <a:xfrm>
            <a:off x="6613955" y="545809"/>
            <a:ext cx="201208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400" b="1" dirty="0" err="1" smtClean="0">
                <a:solidFill>
                  <a:prstClr val="black"/>
                </a:solidFill>
              </a:rPr>
              <a:t>Latihan</a:t>
            </a:r>
            <a:r>
              <a:rPr lang="en-US" sz="2400" b="1" dirty="0" smtClean="0">
                <a:solidFill>
                  <a:prstClr val="black"/>
                </a:solidFill>
              </a:rPr>
              <a:t> </a:t>
            </a:r>
            <a:r>
              <a:rPr lang="en-US" sz="2400" b="1" dirty="0" err="1" smtClean="0">
                <a:solidFill>
                  <a:prstClr val="black"/>
                </a:solidFill>
              </a:rPr>
              <a:t>Soal</a:t>
            </a:r>
            <a:endParaRPr lang="en-US" sz="2400" b="1" dirty="0">
              <a:solidFill>
                <a:prstClr val="black"/>
              </a:solidFill>
            </a:endParaRPr>
          </a:p>
        </p:txBody>
      </p:sp>
      <p:pic>
        <p:nvPicPr>
          <p:cNvPr id="19480" name="Picture 20" descr="http://png-3.findicons.com/files/icons/1742/ecqlipse_2/128/home.png">
            <a:hlinkClick r:id="rId5" action="ppaction://hlinksldjump"/>
          </p:cNvPr>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8001000" y="57150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1"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9225" y="6018442"/>
            <a:ext cx="612775" cy="610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55612" y="990600"/>
            <a:ext cx="5030788" cy="2585323"/>
          </a:xfrm>
          <a:prstGeom prst="rect">
            <a:avLst/>
          </a:prstGeom>
          <a:noFill/>
        </p:spPr>
        <p:txBody>
          <a:bodyPr wrap="square" rtlCol="0">
            <a:spAutoFit/>
          </a:bodyPr>
          <a:lstStyle/>
          <a:p>
            <a:r>
              <a:rPr lang="en-US" dirty="0" smtClean="0"/>
              <a:t>1. </a:t>
            </a:r>
            <a:r>
              <a:rPr lang="en-US" dirty="0" err="1" smtClean="0"/>
              <a:t>Apabila</a:t>
            </a:r>
            <a:r>
              <a:rPr lang="en-US" dirty="0" smtClean="0"/>
              <a:t> </a:t>
            </a:r>
            <a:r>
              <a:rPr lang="en-US" dirty="0" err="1" smtClean="0"/>
              <a:t>terdapat</a:t>
            </a:r>
            <a:r>
              <a:rPr lang="en-US" dirty="0" smtClean="0"/>
              <a:t> 3 detector </a:t>
            </a:r>
            <a:r>
              <a:rPr lang="en-US" dirty="0" err="1" smtClean="0"/>
              <a:t>gelombang</a:t>
            </a:r>
            <a:r>
              <a:rPr lang="en-US" dirty="0" smtClean="0"/>
              <a:t> air yang </a:t>
            </a:r>
            <a:r>
              <a:rPr lang="en-US" dirty="0" err="1" smtClean="0"/>
              <a:t>diletakkan</a:t>
            </a:r>
            <a:r>
              <a:rPr lang="en-US" dirty="0" smtClean="0"/>
              <a:t> di </a:t>
            </a:r>
            <a:r>
              <a:rPr lang="en-US" dirty="0" err="1" smtClean="0"/>
              <a:t>lokasi</a:t>
            </a:r>
            <a:r>
              <a:rPr lang="en-US" dirty="0" smtClean="0"/>
              <a:t> A, B </a:t>
            </a:r>
            <a:r>
              <a:rPr lang="en-US" dirty="0" err="1" smtClean="0"/>
              <a:t>dan</a:t>
            </a:r>
            <a:r>
              <a:rPr lang="en-US" dirty="0" smtClean="0"/>
              <a:t> C, </a:t>
            </a:r>
            <a:r>
              <a:rPr lang="en-US" dirty="0" err="1" smtClean="0"/>
              <a:t>gambar</a:t>
            </a:r>
            <a:r>
              <a:rPr lang="en-US" dirty="0" smtClean="0"/>
              <a:t> di </a:t>
            </a:r>
            <a:r>
              <a:rPr lang="en-US" dirty="0" err="1" smtClean="0"/>
              <a:t>samping</a:t>
            </a:r>
            <a:r>
              <a:rPr lang="en-US" dirty="0" smtClean="0"/>
              <a:t>. </a:t>
            </a:r>
            <a:r>
              <a:rPr lang="en-US" dirty="0" err="1" smtClean="0"/>
              <a:t>Mana</a:t>
            </a:r>
            <a:r>
              <a:rPr lang="en-US" dirty="0" smtClean="0"/>
              <a:t> </a:t>
            </a:r>
            <a:r>
              <a:rPr lang="en-US" dirty="0" err="1" smtClean="0"/>
              <a:t>dari</a:t>
            </a:r>
            <a:r>
              <a:rPr lang="en-US" dirty="0" smtClean="0"/>
              <a:t> </a:t>
            </a:r>
            <a:r>
              <a:rPr lang="en-US" dirty="0" err="1" smtClean="0"/>
              <a:t>pernyataan</a:t>
            </a:r>
            <a:r>
              <a:rPr lang="en-US" dirty="0" smtClean="0"/>
              <a:t> </a:t>
            </a:r>
            <a:r>
              <a:rPr lang="en-US" dirty="0" err="1" smtClean="0"/>
              <a:t>berikut</a:t>
            </a:r>
            <a:r>
              <a:rPr lang="en-US" dirty="0" smtClean="0"/>
              <a:t> yang </a:t>
            </a:r>
            <a:r>
              <a:rPr lang="en-US" dirty="0" err="1" smtClean="0"/>
              <a:t>benar</a:t>
            </a:r>
            <a:r>
              <a:rPr lang="en-US" dirty="0" smtClean="0"/>
              <a:t>?</a:t>
            </a:r>
          </a:p>
          <a:p>
            <a:pPr marL="342900" indent="-342900">
              <a:buAutoNum type="alphaLcPeriod"/>
            </a:pPr>
            <a:r>
              <a:rPr lang="en-US" dirty="0" err="1" smtClean="0"/>
              <a:t>Kecepatan</a:t>
            </a:r>
            <a:r>
              <a:rPr lang="en-US" dirty="0" smtClean="0"/>
              <a:t> </a:t>
            </a:r>
            <a:r>
              <a:rPr lang="en-US" dirty="0" err="1" smtClean="0"/>
              <a:t>gelombang</a:t>
            </a:r>
            <a:r>
              <a:rPr lang="en-US" dirty="0" smtClean="0"/>
              <a:t> </a:t>
            </a:r>
            <a:r>
              <a:rPr lang="en-US" dirty="0" err="1" smtClean="0"/>
              <a:t>tertinggi</a:t>
            </a:r>
            <a:r>
              <a:rPr lang="en-US" dirty="0" smtClean="0"/>
              <a:t> di </a:t>
            </a:r>
            <a:r>
              <a:rPr lang="en-US" dirty="0" err="1" smtClean="0"/>
              <a:t>lokasi</a:t>
            </a:r>
            <a:r>
              <a:rPr lang="en-US" dirty="0" smtClean="0"/>
              <a:t> A.</a:t>
            </a:r>
          </a:p>
          <a:p>
            <a:pPr marL="342900" indent="-342900">
              <a:buAutoNum type="alphaLcPeriod"/>
            </a:pPr>
            <a:r>
              <a:rPr lang="en-US" dirty="0" err="1" smtClean="0"/>
              <a:t>Kecepatan</a:t>
            </a:r>
            <a:r>
              <a:rPr lang="en-US" dirty="0" smtClean="0"/>
              <a:t> </a:t>
            </a:r>
            <a:r>
              <a:rPr lang="en-US" dirty="0" err="1" smtClean="0"/>
              <a:t>gelombang</a:t>
            </a:r>
            <a:r>
              <a:rPr lang="en-US" dirty="0" smtClean="0"/>
              <a:t> </a:t>
            </a:r>
            <a:r>
              <a:rPr lang="en-US" dirty="0" err="1" smtClean="0"/>
              <a:t>tertinggi</a:t>
            </a:r>
            <a:r>
              <a:rPr lang="en-US" dirty="0" smtClean="0"/>
              <a:t> di </a:t>
            </a:r>
            <a:r>
              <a:rPr lang="en-US" dirty="0" err="1" smtClean="0"/>
              <a:t>lokasi</a:t>
            </a:r>
            <a:r>
              <a:rPr lang="en-US" dirty="0" smtClean="0"/>
              <a:t> C.</a:t>
            </a:r>
          </a:p>
          <a:p>
            <a:pPr marL="342900" indent="-342900">
              <a:buAutoNum type="alphaLcPeriod"/>
            </a:pPr>
            <a:r>
              <a:rPr lang="en-US" dirty="0" err="1" smtClean="0"/>
              <a:t>Panjang</a:t>
            </a:r>
            <a:r>
              <a:rPr lang="en-US" dirty="0" smtClean="0"/>
              <a:t> </a:t>
            </a:r>
            <a:r>
              <a:rPr lang="en-US" dirty="0" err="1" smtClean="0"/>
              <a:t>gelombang</a:t>
            </a:r>
            <a:r>
              <a:rPr lang="en-US" dirty="0" smtClean="0"/>
              <a:t> </a:t>
            </a:r>
            <a:r>
              <a:rPr lang="en-US" dirty="0" err="1" smtClean="0"/>
              <a:t>tertinggi</a:t>
            </a:r>
            <a:r>
              <a:rPr lang="en-US" dirty="0" smtClean="0"/>
              <a:t> di </a:t>
            </a:r>
            <a:r>
              <a:rPr lang="en-US" dirty="0" err="1" smtClean="0"/>
              <a:t>lokasi</a:t>
            </a:r>
            <a:r>
              <a:rPr lang="en-US" dirty="0" smtClean="0"/>
              <a:t> B.</a:t>
            </a:r>
          </a:p>
          <a:p>
            <a:pPr marL="342900" indent="-342900">
              <a:buFontTx/>
              <a:buAutoNum type="alphaLcPeriod"/>
            </a:pPr>
            <a:r>
              <a:rPr lang="en-US" dirty="0" err="1"/>
              <a:t>Panjang</a:t>
            </a:r>
            <a:r>
              <a:rPr lang="en-US" dirty="0"/>
              <a:t> </a:t>
            </a:r>
            <a:r>
              <a:rPr lang="en-US" dirty="0" err="1"/>
              <a:t>gelombang</a:t>
            </a:r>
            <a:r>
              <a:rPr lang="en-US" dirty="0"/>
              <a:t> </a:t>
            </a:r>
            <a:r>
              <a:rPr lang="en-US" dirty="0" err="1"/>
              <a:t>tertinggi</a:t>
            </a:r>
            <a:r>
              <a:rPr lang="en-US" dirty="0"/>
              <a:t> di </a:t>
            </a:r>
            <a:r>
              <a:rPr lang="en-US" dirty="0" err="1"/>
              <a:t>lokasi</a:t>
            </a:r>
            <a:r>
              <a:rPr lang="en-US" dirty="0"/>
              <a:t> </a:t>
            </a:r>
            <a:r>
              <a:rPr lang="en-US" dirty="0" smtClean="0"/>
              <a:t>C.</a:t>
            </a:r>
          </a:p>
          <a:p>
            <a:pPr marL="342900" indent="-342900">
              <a:buFontTx/>
              <a:buAutoNum type="alphaLcPeriod"/>
            </a:pPr>
            <a:r>
              <a:rPr lang="en-US" dirty="0" err="1" smtClean="0"/>
              <a:t>Frekuensi</a:t>
            </a:r>
            <a:r>
              <a:rPr lang="en-US" dirty="0" smtClean="0"/>
              <a:t> </a:t>
            </a:r>
            <a:r>
              <a:rPr lang="en-US" dirty="0" err="1" smtClean="0"/>
              <a:t>gelombang</a:t>
            </a:r>
            <a:r>
              <a:rPr lang="en-US" dirty="0" smtClean="0"/>
              <a:t> </a:t>
            </a:r>
            <a:r>
              <a:rPr lang="en-US" dirty="0" err="1" smtClean="0"/>
              <a:t>tertinggi</a:t>
            </a:r>
            <a:r>
              <a:rPr lang="en-US" dirty="0" smtClean="0"/>
              <a:t> di </a:t>
            </a:r>
            <a:r>
              <a:rPr lang="en-US" dirty="0" err="1" smtClean="0"/>
              <a:t>lokasi</a:t>
            </a:r>
            <a:r>
              <a:rPr lang="en-US" dirty="0" smtClean="0"/>
              <a:t> A</a:t>
            </a:r>
            <a:endParaRPr lang="en-US" dirty="0"/>
          </a:p>
        </p:txBody>
      </p:sp>
      <p:pic>
        <p:nvPicPr>
          <p:cNvPr id="6" name="Picture 5"/>
          <p:cNvPicPr>
            <a:picLocks noChangeAspect="1"/>
          </p:cNvPicPr>
          <p:nvPr/>
        </p:nvPicPr>
        <p:blipFill>
          <a:blip r:embed="rId8"/>
          <a:stretch>
            <a:fillRect/>
          </a:stretch>
        </p:blipFill>
        <p:spPr>
          <a:xfrm>
            <a:off x="5486400" y="1351795"/>
            <a:ext cx="3007710" cy="2072266"/>
          </a:xfrm>
          <a:prstGeom prst="rect">
            <a:avLst/>
          </a:prstGeom>
        </p:spPr>
      </p:pic>
      <p:sp>
        <p:nvSpPr>
          <p:cNvPr id="7" name="TextBox 6"/>
          <p:cNvSpPr txBox="1"/>
          <p:nvPr/>
        </p:nvSpPr>
        <p:spPr>
          <a:xfrm>
            <a:off x="455612" y="3802131"/>
            <a:ext cx="7164387" cy="2585323"/>
          </a:xfrm>
          <a:prstGeom prst="rect">
            <a:avLst/>
          </a:prstGeom>
          <a:noFill/>
        </p:spPr>
        <p:txBody>
          <a:bodyPr wrap="square" rtlCol="0">
            <a:spAutoFit/>
          </a:bodyPr>
          <a:lstStyle/>
          <a:p>
            <a:r>
              <a:rPr lang="en-US" dirty="0" smtClean="0"/>
              <a:t>2. </a:t>
            </a:r>
            <a:r>
              <a:rPr lang="en-US" dirty="0" err="1" smtClean="0"/>
              <a:t>Apabila</a:t>
            </a:r>
            <a:r>
              <a:rPr lang="en-US" dirty="0" smtClean="0"/>
              <a:t> </a:t>
            </a:r>
            <a:r>
              <a:rPr lang="en-US" dirty="0" err="1" smtClean="0"/>
              <a:t>Anda</a:t>
            </a:r>
            <a:r>
              <a:rPr lang="en-US" dirty="0" smtClean="0"/>
              <a:t> </a:t>
            </a:r>
            <a:r>
              <a:rPr lang="en-US" dirty="0" err="1" smtClean="0"/>
              <a:t>berdiri</a:t>
            </a:r>
            <a:r>
              <a:rPr lang="en-US" dirty="0" smtClean="0"/>
              <a:t> di </a:t>
            </a:r>
            <a:r>
              <a:rPr lang="en-US" dirty="0" err="1" smtClean="0"/>
              <a:t>atas</a:t>
            </a:r>
            <a:r>
              <a:rPr lang="en-US" dirty="0" smtClean="0"/>
              <a:t> </a:t>
            </a:r>
            <a:r>
              <a:rPr lang="en-US" dirty="0" err="1" smtClean="0"/>
              <a:t>rel</a:t>
            </a:r>
            <a:r>
              <a:rPr lang="en-US" dirty="0" smtClean="0"/>
              <a:t> </a:t>
            </a:r>
            <a:r>
              <a:rPr lang="en-US" dirty="0" err="1" smtClean="0"/>
              <a:t>kereta</a:t>
            </a:r>
            <a:r>
              <a:rPr lang="en-US" dirty="0" smtClean="0"/>
              <a:t> </a:t>
            </a:r>
            <a:r>
              <a:rPr lang="en-US" dirty="0" err="1" smtClean="0"/>
              <a:t>api</a:t>
            </a:r>
            <a:r>
              <a:rPr lang="en-US" dirty="0" smtClean="0"/>
              <a:t> </a:t>
            </a:r>
            <a:r>
              <a:rPr lang="en-US" dirty="0" err="1" smtClean="0"/>
              <a:t>dan</a:t>
            </a:r>
            <a:r>
              <a:rPr lang="en-US" dirty="0" smtClean="0"/>
              <a:t> </a:t>
            </a:r>
            <a:r>
              <a:rPr lang="en-US" dirty="0" err="1" smtClean="0"/>
              <a:t>mendengar</a:t>
            </a:r>
            <a:r>
              <a:rPr lang="en-US" dirty="0" smtClean="0"/>
              <a:t> KA </a:t>
            </a:r>
            <a:r>
              <a:rPr lang="en-US" dirty="0" err="1" smtClean="0"/>
              <a:t>mendekati</a:t>
            </a:r>
            <a:r>
              <a:rPr lang="en-US" dirty="0" smtClean="0"/>
              <a:t> </a:t>
            </a:r>
            <a:r>
              <a:rPr lang="en-US" dirty="0" err="1" smtClean="0"/>
              <a:t>stasion</a:t>
            </a:r>
            <a:r>
              <a:rPr lang="en-US" dirty="0" smtClean="0"/>
              <a:t> </a:t>
            </a:r>
            <a:r>
              <a:rPr lang="en-US" dirty="0" err="1" smtClean="0"/>
              <a:t>dengan</a:t>
            </a:r>
            <a:r>
              <a:rPr lang="en-US" dirty="0" smtClean="0"/>
              <a:t> </a:t>
            </a:r>
            <a:r>
              <a:rPr lang="en-US" dirty="0" err="1" smtClean="0"/>
              <a:t>kecepatan</a:t>
            </a:r>
            <a:r>
              <a:rPr lang="en-US" dirty="0" smtClean="0"/>
              <a:t> </a:t>
            </a:r>
            <a:r>
              <a:rPr lang="en-US" dirty="0" err="1" smtClean="0"/>
              <a:t>konstan</a:t>
            </a:r>
            <a:r>
              <a:rPr lang="en-US" dirty="0" smtClean="0"/>
              <a:t>. </a:t>
            </a:r>
            <a:r>
              <a:rPr lang="en-US" dirty="0" err="1" smtClean="0"/>
              <a:t>Sesaat</a:t>
            </a:r>
            <a:r>
              <a:rPr lang="en-US" dirty="0" smtClean="0"/>
              <a:t> </a:t>
            </a:r>
            <a:r>
              <a:rPr lang="en-US" dirty="0" err="1" smtClean="0"/>
              <a:t>sebelum</a:t>
            </a:r>
            <a:r>
              <a:rPr lang="en-US" dirty="0" smtClean="0"/>
              <a:t> KA </a:t>
            </a:r>
            <a:r>
              <a:rPr lang="en-US" dirty="0" err="1" smtClean="0"/>
              <a:t>tiba</a:t>
            </a:r>
            <a:r>
              <a:rPr lang="en-US" dirty="0" smtClean="0"/>
              <a:t>, </a:t>
            </a:r>
            <a:r>
              <a:rPr lang="en-US" dirty="0" err="1" smtClean="0"/>
              <a:t>Anda</a:t>
            </a:r>
            <a:r>
              <a:rPr lang="en-US" dirty="0" smtClean="0"/>
              <a:t> </a:t>
            </a:r>
            <a:r>
              <a:rPr lang="en-US" dirty="0" err="1" smtClean="0"/>
              <a:t>akan</a:t>
            </a:r>
            <a:r>
              <a:rPr lang="en-US" dirty="0" smtClean="0"/>
              <a:t> </a:t>
            </a:r>
            <a:r>
              <a:rPr lang="en-US" dirty="0" err="1" smtClean="0"/>
              <a:t>mendengar</a:t>
            </a:r>
            <a:r>
              <a:rPr lang="en-US" dirty="0" smtClean="0"/>
              <a:t>:</a:t>
            </a:r>
          </a:p>
          <a:p>
            <a:pPr marL="342900" indent="-342900">
              <a:buAutoNum type="alphaLcPeriod"/>
            </a:pPr>
            <a:r>
              <a:rPr lang="en-US" dirty="0" err="1" smtClean="0"/>
              <a:t>Intensitas</a:t>
            </a:r>
            <a:r>
              <a:rPr lang="en-US" dirty="0" smtClean="0"/>
              <a:t> </a:t>
            </a:r>
            <a:r>
              <a:rPr lang="en-US" dirty="0" err="1" smtClean="0"/>
              <a:t>dan</a:t>
            </a:r>
            <a:r>
              <a:rPr lang="en-US" dirty="0" smtClean="0"/>
              <a:t> </a:t>
            </a:r>
            <a:r>
              <a:rPr lang="en-US" dirty="0" err="1" smtClean="0"/>
              <a:t>frekuensi</a:t>
            </a:r>
            <a:r>
              <a:rPr lang="en-US" dirty="0" smtClean="0"/>
              <a:t> </a:t>
            </a:r>
            <a:r>
              <a:rPr lang="en-US" dirty="0" err="1" smtClean="0"/>
              <a:t>suara</a:t>
            </a:r>
            <a:r>
              <a:rPr lang="en-US" dirty="0" smtClean="0"/>
              <a:t> KA </a:t>
            </a:r>
            <a:r>
              <a:rPr lang="en-US" dirty="0" err="1" smtClean="0"/>
              <a:t>akan</a:t>
            </a:r>
            <a:r>
              <a:rPr lang="en-US" dirty="0" smtClean="0"/>
              <a:t> </a:t>
            </a:r>
            <a:r>
              <a:rPr lang="en-US" dirty="0" err="1" smtClean="0"/>
              <a:t>naik</a:t>
            </a:r>
            <a:endParaRPr lang="en-US" dirty="0" smtClean="0"/>
          </a:p>
          <a:p>
            <a:pPr marL="342900" indent="-342900">
              <a:buAutoNum type="alphaLcPeriod"/>
            </a:pPr>
            <a:r>
              <a:rPr lang="en-US" dirty="0" err="1" smtClean="0"/>
              <a:t>Intensitas</a:t>
            </a:r>
            <a:r>
              <a:rPr lang="en-US" dirty="0" smtClean="0"/>
              <a:t> </a:t>
            </a:r>
            <a:r>
              <a:rPr lang="en-US" dirty="0" err="1" smtClean="0"/>
              <a:t>dan</a:t>
            </a:r>
            <a:r>
              <a:rPr lang="en-US" dirty="0" smtClean="0"/>
              <a:t> </a:t>
            </a:r>
            <a:r>
              <a:rPr lang="en-US" dirty="0" err="1" smtClean="0"/>
              <a:t>frekuensi</a:t>
            </a:r>
            <a:r>
              <a:rPr lang="en-US" dirty="0" smtClean="0"/>
              <a:t> </a:t>
            </a:r>
            <a:r>
              <a:rPr lang="en-US" dirty="0" err="1" smtClean="0"/>
              <a:t>suara</a:t>
            </a:r>
            <a:r>
              <a:rPr lang="en-US" dirty="0" smtClean="0"/>
              <a:t> </a:t>
            </a:r>
            <a:r>
              <a:rPr lang="en-US" dirty="0" err="1" smtClean="0"/>
              <a:t>akan</a:t>
            </a:r>
            <a:r>
              <a:rPr lang="en-US" dirty="0" smtClean="0"/>
              <a:t> </a:t>
            </a:r>
            <a:r>
              <a:rPr lang="en-US" dirty="0" err="1" smtClean="0"/>
              <a:t>menurun</a:t>
            </a:r>
            <a:endParaRPr lang="en-US" dirty="0" smtClean="0"/>
          </a:p>
          <a:p>
            <a:pPr marL="342900" indent="-342900">
              <a:buAutoNum type="alphaLcPeriod"/>
            </a:pPr>
            <a:r>
              <a:rPr lang="en-US" dirty="0" err="1" smtClean="0"/>
              <a:t>Intensitas</a:t>
            </a:r>
            <a:r>
              <a:rPr lang="en-US" dirty="0" smtClean="0"/>
              <a:t> </a:t>
            </a:r>
            <a:r>
              <a:rPr lang="en-US" dirty="0" err="1" smtClean="0"/>
              <a:t>akan</a:t>
            </a:r>
            <a:r>
              <a:rPr lang="en-US" dirty="0" smtClean="0"/>
              <a:t> </a:t>
            </a:r>
            <a:r>
              <a:rPr lang="en-US" dirty="0" err="1" smtClean="0"/>
              <a:t>naik</a:t>
            </a:r>
            <a:r>
              <a:rPr lang="en-US" dirty="0" smtClean="0"/>
              <a:t> </a:t>
            </a:r>
            <a:r>
              <a:rPr lang="en-US" dirty="0" err="1" smtClean="0"/>
              <a:t>dan</a:t>
            </a:r>
            <a:r>
              <a:rPr lang="en-US" dirty="0" smtClean="0"/>
              <a:t> </a:t>
            </a:r>
            <a:r>
              <a:rPr lang="en-US" dirty="0" err="1" smtClean="0"/>
              <a:t>frekuensi</a:t>
            </a:r>
            <a:r>
              <a:rPr lang="en-US" dirty="0" smtClean="0"/>
              <a:t> </a:t>
            </a:r>
            <a:r>
              <a:rPr lang="en-US" dirty="0" err="1" smtClean="0"/>
              <a:t>menurun</a:t>
            </a:r>
            <a:endParaRPr lang="en-US" dirty="0" smtClean="0"/>
          </a:p>
          <a:p>
            <a:pPr marL="342900" indent="-342900">
              <a:buAutoNum type="alphaLcPeriod"/>
            </a:pPr>
            <a:r>
              <a:rPr lang="en-US" dirty="0" err="1" smtClean="0"/>
              <a:t>Intensitas</a:t>
            </a:r>
            <a:r>
              <a:rPr lang="en-US" dirty="0" smtClean="0"/>
              <a:t> </a:t>
            </a:r>
            <a:r>
              <a:rPr lang="en-US" dirty="0" err="1" smtClean="0"/>
              <a:t>naik</a:t>
            </a:r>
            <a:r>
              <a:rPr lang="en-US" dirty="0" smtClean="0"/>
              <a:t> </a:t>
            </a:r>
            <a:r>
              <a:rPr lang="en-US" dirty="0" err="1" smtClean="0"/>
              <a:t>dan</a:t>
            </a:r>
            <a:r>
              <a:rPr lang="en-US" dirty="0" smtClean="0"/>
              <a:t> </a:t>
            </a:r>
            <a:r>
              <a:rPr lang="en-US" dirty="0" err="1" smtClean="0"/>
              <a:t>frekuensi</a:t>
            </a:r>
            <a:r>
              <a:rPr lang="en-US" dirty="0" smtClean="0"/>
              <a:t> </a:t>
            </a:r>
            <a:r>
              <a:rPr lang="en-US" dirty="0" err="1" smtClean="0"/>
              <a:t>menurun</a:t>
            </a:r>
            <a:endParaRPr lang="en-US" dirty="0" smtClean="0"/>
          </a:p>
          <a:p>
            <a:pPr marL="342900" indent="-342900">
              <a:buAutoNum type="alphaLcPeriod"/>
            </a:pPr>
            <a:r>
              <a:rPr lang="en-US" dirty="0" err="1" smtClean="0"/>
              <a:t>Intensitas</a:t>
            </a:r>
            <a:r>
              <a:rPr lang="en-US" dirty="0" smtClean="0"/>
              <a:t> </a:t>
            </a:r>
            <a:r>
              <a:rPr lang="en-US" dirty="0" err="1" smtClean="0"/>
              <a:t>naik</a:t>
            </a:r>
            <a:r>
              <a:rPr lang="en-US" dirty="0" smtClean="0"/>
              <a:t> </a:t>
            </a:r>
            <a:r>
              <a:rPr lang="en-US" dirty="0" err="1" smtClean="0"/>
              <a:t>dan</a:t>
            </a:r>
            <a:r>
              <a:rPr lang="en-US" dirty="0" smtClean="0"/>
              <a:t> </a:t>
            </a:r>
            <a:r>
              <a:rPr lang="en-US" dirty="0" err="1" smtClean="0"/>
              <a:t>frekuensi</a:t>
            </a:r>
            <a:r>
              <a:rPr lang="en-US" dirty="0" smtClean="0"/>
              <a:t> </a:t>
            </a:r>
            <a:r>
              <a:rPr lang="en-US" dirty="0" err="1" smtClean="0"/>
              <a:t>tetap</a:t>
            </a:r>
            <a:endParaRPr lang="en-US" dirty="0" smtClean="0"/>
          </a:p>
          <a:p>
            <a:pPr marL="342900" indent="-342900">
              <a:buAutoNum type="alphaLcPeriod"/>
            </a:pPr>
            <a:r>
              <a:rPr lang="en-US" dirty="0" err="1" smtClean="0"/>
              <a:t>Intensitas</a:t>
            </a:r>
            <a:r>
              <a:rPr lang="en-US" dirty="0" smtClean="0"/>
              <a:t> </a:t>
            </a:r>
            <a:r>
              <a:rPr lang="en-US" dirty="0" err="1" smtClean="0"/>
              <a:t>menurun</a:t>
            </a:r>
            <a:r>
              <a:rPr lang="en-US" dirty="0" smtClean="0"/>
              <a:t> </a:t>
            </a:r>
            <a:r>
              <a:rPr lang="en-US" dirty="0" err="1" smtClean="0"/>
              <a:t>dan</a:t>
            </a:r>
            <a:r>
              <a:rPr lang="en-US" dirty="0" smtClean="0"/>
              <a:t> </a:t>
            </a:r>
            <a:r>
              <a:rPr lang="en-US" dirty="0" err="1" smtClean="0"/>
              <a:t>frekuensi</a:t>
            </a:r>
            <a:r>
              <a:rPr lang="en-US" dirty="0" smtClean="0"/>
              <a:t> </a:t>
            </a:r>
            <a:r>
              <a:rPr lang="en-US" dirty="0" err="1" smtClean="0"/>
              <a:t>tetap</a:t>
            </a:r>
            <a:r>
              <a:rPr lang="en-US" dirty="0" smtClean="0"/>
              <a:t> </a:t>
            </a:r>
            <a:endParaRPr lang="id-ID" dirty="0"/>
          </a:p>
        </p:txBody>
      </p:sp>
    </p:spTree>
    <p:extLst>
      <p:ext uri="{BB962C8B-B14F-4D97-AF65-F5344CB8AC3E}">
        <p14:creationId xmlns:p14="http://schemas.microsoft.com/office/powerpoint/2010/main" val="3101457313"/>
      </p:ext>
    </p:extLst>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ound Diagonal Corner Rectangle 3"/>
          <p:cNvSpPr/>
          <p:nvPr/>
        </p:nvSpPr>
        <p:spPr>
          <a:xfrm>
            <a:off x="381000" y="1081088"/>
            <a:ext cx="8382000" cy="4786312"/>
          </a:xfrm>
          <a:prstGeom prst="round2DiagRect">
            <a:avLst/>
          </a:prstGeom>
          <a:ln>
            <a:solidFill>
              <a:srgbClr val="00823B"/>
            </a:solidFill>
          </a:ln>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dirty="0"/>
          </a:p>
        </p:txBody>
      </p:sp>
      <p:pic>
        <p:nvPicPr>
          <p:cNvPr id="22531" name="Picture 20" descr="http://png-3.findicons.com/files/icons/1742/ecqlipse_2/128/home.png">
            <a:hlinkClick r:id="rId3" action="ppaction://hlinksldjump"/>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8001000" y="57150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2" name="Picture 12" descr="http://4.bp.blogspot.com/-VPLqur-gw3A/T1MynDDoE0I/AAAAAAAAAuw/4EWYbA084hY/s1600/lambang-it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225" y="5562600"/>
            <a:ext cx="10699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533" name="Group 15"/>
          <p:cNvGrpSpPr>
            <a:grpSpLocks/>
          </p:cNvGrpSpPr>
          <p:nvPr/>
        </p:nvGrpSpPr>
        <p:grpSpPr bwMode="auto">
          <a:xfrm>
            <a:off x="228600" y="2362200"/>
            <a:ext cx="8686800" cy="2286000"/>
            <a:chOff x="0" y="2362200"/>
            <a:chExt cx="9144000" cy="2286000"/>
          </a:xfrm>
        </p:grpSpPr>
        <p:sp>
          <p:nvSpPr>
            <p:cNvPr id="8" name="Rectangle 7">
              <a:hlinkClick r:id="rId6" action="ppaction://hlinksldjump"/>
            </p:cNvPr>
            <p:cNvSpPr/>
            <p:nvPr/>
          </p:nvSpPr>
          <p:spPr>
            <a:xfrm>
              <a:off x="0" y="2362200"/>
              <a:ext cx="9144000" cy="2286000"/>
            </a:xfrm>
            <a:prstGeom prst="rect">
              <a:avLst/>
            </a:prstGeom>
            <a:solidFill>
              <a:srgbClr val="0125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SEKIAN </a:t>
              </a:r>
            </a:p>
            <a:p>
              <a:pPr algn="ctr">
                <a:defRPr/>
              </a:pPr>
              <a:r>
                <a:rPr lang="en-US" sz="4400" b="1" dirty="0"/>
                <a:t>&amp; </a:t>
              </a:r>
            </a:p>
            <a:p>
              <a:pPr algn="ctr">
                <a:defRPr/>
              </a:pPr>
              <a:r>
                <a:rPr lang="en-US" sz="4400" b="1" dirty="0"/>
                <a:t>TERIMAKASIH</a:t>
              </a:r>
            </a:p>
          </p:txBody>
        </p:sp>
        <p:sp>
          <p:nvSpPr>
            <p:cNvPr id="9" name="Title 1"/>
            <p:cNvSpPr txBox="1">
              <a:spLocks/>
            </p:cNvSpPr>
            <p:nvPr/>
          </p:nvSpPr>
          <p:spPr bwMode="auto">
            <a:xfrm>
              <a:off x="0" y="2362200"/>
              <a:ext cx="9144000" cy="152400"/>
            </a:xfrm>
            <a:prstGeom prst="rect">
              <a:avLst/>
            </a:prstGeom>
            <a:solidFill>
              <a:srgbClr val="69A12B"/>
            </a:solidFill>
            <a:ln w="9525">
              <a:noFill/>
              <a:miter lim="800000"/>
              <a:headEnd/>
              <a:tailEnd/>
            </a:ln>
          </p:spPr>
          <p:txBody>
            <a:bodyPr anchor="ctr"/>
            <a:lstStyle/>
            <a:p>
              <a:pPr>
                <a:defRPr/>
              </a:pPr>
              <a:endParaRPr lang="en-US" sz="4400" b="1" dirty="0">
                <a:solidFill>
                  <a:schemeClr val="bg1"/>
                </a:solidFill>
                <a:latin typeface="+mj-lt"/>
                <a:ea typeface="+mj-ea"/>
                <a:cs typeface="+mj-cs"/>
              </a:endParaRPr>
            </a:p>
          </p:txBody>
        </p:sp>
        <p:sp>
          <p:nvSpPr>
            <p:cNvPr id="10" name="Title 1"/>
            <p:cNvSpPr txBox="1">
              <a:spLocks/>
            </p:cNvSpPr>
            <p:nvPr/>
          </p:nvSpPr>
          <p:spPr bwMode="auto">
            <a:xfrm>
              <a:off x="0" y="4495800"/>
              <a:ext cx="9144000" cy="152400"/>
            </a:xfrm>
            <a:prstGeom prst="rect">
              <a:avLst/>
            </a:prstGeom>
            <a:solidFill>
              <a:srgbClr val="69A12B"/>
            </a:solidFill>
            <a:ln w="9525">
              <a:noFill/>
              <a:miter lim="800000"/>
              <a:headEnd/>
              <a:tailEnd/>
            </a:ln>
          </p:spPr>
          <p:txBody>
            <a:bodyPr anchor="ctr"/>
            <a:lstStyle/>
            <a:p>
              <a:pPr>
                <a:defRPr/>
              </a:pPr>
              <a:endParaRPr lang="en-US" sz="4400" b="1" dirty="0">
                <a:solidFill>
                  <a:schemeClr val="bg1"/>
                </a:solidFill>
                <a:latin typeface="+mj-lt"/>
                <a:ea typeface="+mj-ea"/>
                <a:cs typeface="+mj-cs"/>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2" name="Rounded Rectangle 41">
            <a:hlinkClick r:id="rId3" action="ppaction://hlinksldjump"/>
          </p:cNvPr>
          <p:cNvSpPr/>
          <p:nvPr/>
        </p:nvSpPr>
        <p:spPr>
          <a:xfrm>
            <a:off x="533400" y="533400"/>
            <a:ext cx="4114800" cy="838200"/>
          </a:xfrm>
          <a:prstGeom prst="roundRect">
            <a:avLst/>
          </a:prstGeom>
          <a:blipFill dpi="0" rotWithShape="1">
            <a:blip r:embed="rId4"/>
            <a:srcRect/>
            <a:tile tx="0" ty="0" sx="100000" sy="100000" flip="none" algn="tl"/>
          </a:blipFill>
          <a:ln w="34925">
            <a:solidFill>
              <a:schemeClr val="tx1"/>
            </a:solid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a:solidFill>
                  <a:schemeClr val="bg1"/>
                </a:solidFill>
                <a:latin typeface="Century Gothic" pitchFamily="34" charset="0"/>
                <a:cs typeface="Arial" pitchFamily="34" charset="0"/>
              </a:rPr>
              <a:t>Pengantar</a:t>
            </a:r>
          </a:p>
        </p:txBody>
      </p:sp>
      <p:sp>
        <p:nvSpPr>
          <p:cNvPr id="43" name="Rounded Rectangle 42">
            <a:hlinkHover r:id="rId5" action="ppaction://hlinksldjump"/>
          </p:cNvPr>
          <p:cNvSpPr/>
          <p:nvPr/>
        </p:nvSpPr>
        <p:spPr>
          <a:xfrm>
            <a:off x="533400" y="1524000"/>
            <a:ext cx="4114800" cy="838200"/>
          </a:xfrm>
          <a:prstGeom prst="roundRect">
            <a:avLst/>
          </a:prstGeom>
          <a:blipFill dpi="0" rotWithShape="1">
            <a:blip r:embed="rId4"/>
            <a:srcRect/>
            <a:tile tx="0" ty="0" sx="100000" sy="100000" flip="none" algn="tl"/>
          </a:blipFill>
          <a:ln w="34925">
            <a:solidFill>
              <a:schemeClr val="tx1"/>
            </a:solid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bg1"/>
                </a:solidFill>
                <a:latin typeface="Century Gothic" pitchFamily="34" charset="0"/>
                <a:cs typeface="Arial" pitchFamily="34" charset="0"/>
              </a:rPr>
              <a:t>Materi</a:t>
            </a:r>
          </a:p>
        </p:txBody>
      </p:sp>
      <p:sp>
        <p:nvSpPr>
          <p:cNvPr id="44" name="Rounded Rectangle 43">
            <a:hlinkClick r:id="rId6" action="ppaction://hlinksldjump"/>
          </p:cNvPr>
          <p:cNvSpPr/>
          <p:nvPr/>
        </p:nvSpPr>
        <p:spPr>
          <a:xfrm>
            <a:off x="533400" y="2514600"/>
            <a:ext cx="4114800" cy="838200"/>
          </a:xfrm>
          <a:prstGeom prst="roundRect">
            <a:avLst/>
          </a:prstGeom>
          <a:blipFill dpi="0" rotWithShape="1">
            <a:blip r:embed="rId4"/>
            <a:srcRect/>
            <a:tile tx="0" ty="0" sx="100000" sy="100000" flip="none" algn="tl"/>
          </a:blipFill>
          <a:ln w="34925">
            <a:solidFill>
              <a:schemeClr val="tx1"/>
            </a:solid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bg1"/>
                </a:solidFill>
                <a:latin typeface="Century Gothic" pitchFamily="34" charset="0"/>
                <a:cs typeface="Arial" pitchFamily="34" charset="0"/>
              </a:rPr>
              <a:t>Contoh</a:t>
            </a:r>
            <a:r>
              <a:rPr lang="en-US" sz="3600" b="1" dirty="0">
                <a:solidFill>
                  <a:schemeClr val="bg1"/>
                </a:solidFill>
                <a:latin typeface="Century Gothic" pitchFamily="34" charset="0"/>
                <a:cs typeface="Arial" pitchFamily="34" charset="0"/>
              </a:rPr>
              <a:t> </a:t>
            </a:r>
            <a:r>
              <a:rPr lang="en-US" sz="3600" b="1" dirty="0" err="1">
                <a:solidFill>
                  <a:schemeClr val="bg1"/>
                </a:solidFill>
                <a:latin typeface="Century Gothic" pitchFamily="34" charset="0"/>
                <a:cs typeface="Arial" pitchFamily="34" charset="0"/>
              </a:rPr>
              <a:t>Soal</a:t>
            </a:r>
          </a:p>
        </p:txBody>
      </p:sp>
      <p:sp>
        <p:nvSpPr>
          <p:cNvPr id="45" name="Rounded Rectangle 44">
            <a:hlinkClick r:id="" action="ppaction://noaction"/>
          </p:cNvPr>
          <p:cNvSpPr/>
          <p:nvPr/>
        </p:nvSpPr>
        <p:spPr>
          <a:xfrm>
            <a:off x="533400" y="4495800"/>
            <a:ext cx="4114800" cy="838200"/>
          </a:xfrm>
          <a:prstGeom prst="roundRect">
            <a:avLst/>
          </a:prstGeom>
          <a:blipFill dpi="0" rotWithShape="1">
            <a:blip r:embed="rId4"/>
            <a:srcRect/>
            <a:tile tx="0" ty="0" sx="100000" sy="100000" flip="none" algn="tl"/>
          </a:blipFill>
          <a:ln w="34925">
            <a:solidFill>
              <a:schemeClr val="tx1"/>
            </a:solid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bg1"/>
                </a:solidFill>
                <a:latin typeface="Century Gothic" pitchFamily="34" charset="0"/>
                <a:cs typeface="Arial" pitchFamily="34" charset="0"/>
              </a:rPr>
              <a:t>Latihan</a:t>
            </a:r>
          </a:p>
        </p:txBody>
      </p:sp>
      <p:sp>
        <p:nvSpPr>
          <p:cNvPr id="46" name="Rounded Rectangle 45">
            <a:hlinkClick r:id="" action="ppaction://noaction"/>
          </p:cNvPr>
          <p:cNvSpPr/>
          <p:nvPr/>
        </p:nvSpPr>
        <p:spPr>
          <a:xfrm>
            <a:off x="533400" y="5486400"/>
            <a:ext cx="4114800" cy="838200"/>
          </a:xfrm>
          <a:prstGeom prst="roundRect">
            <a:avLst/>
          </a:prstGeom>
          <a:blipFill dpi="0" rotWithShape="1">
            <a:blip r:embed="rId4"/>
            <a:srcRect/>
            <a:tile tx="0" ty="0" sx="100000" sy="100000" flip="none" algn="tl"/>
          </a:blipFill>
          <a:ln w="34925">
            <a:solidFill>
              <a:schemeClr val="tx1"/>
            </a:solid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bg1"/>
                </a:solidFill>
                <a:latin typeface="Century Gothic" pitchFamily="34" charset="0"/>
                <a:cs typeface="Arial" pitchFamily="34" charset="0"/>
              </a:rPr>
              <a:t>Asesmen</a:t>
            </a:r>
            <a:endParaRPr lang="en-US" sz="3600" b="1" dirty="0">
              <a:solidFill>
                <a:schemeClr val="bg1"/>
              </a:solidFill>
              <a:latin typeface="Century Gothic" pitchFamily="34" charset="0"/>
              <a:cs typeface="Arial" pitchFamily="34" charset="0"/>
            </a:endParaRPr>
          </a:p>
        </p:txBody>
      </p:sp>
      <p:sp>
        <p:nvSpPr>
          <p:cNvPr id="47" name="Rounded Rectangle 46">
            <a:hlinkClick r:id="" action="ppaction://noaction"/>
          </p:cNvPr>
          <p:cNvSpPr/>
          <p:nvPr/>
        </p:nvSpPr>
        <p:spPr>
          <a:xfrm>
            <a:off x="533400" y="3505200"/>
            <a:ext cx="4114800" cy="838200"/>
          </a:xfrm>
          <a:prstGeom prst="roundRect">
            <a:avLst/>
          </a:prstGeom>
          <a:blipFill dpi="0" rotWithShape="1">
            <a:blip r:embed="rId4"/>
            <a:srcRect/>
            <a:tile tx="0" ty="0" sx="100000" sy="100000" flip="none" algn="tl"/>
          </a:blipFill>
          <a:ln w="34925">
            <a:solidFill>
              <a:schemeClr val="tx1"/>
            </a:solid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bg1"/>
                </a:solidFill>
                <a:latin typeface="Century Gothic" pitchFamily="34" charset="0"/>
                <a:cs typeface="Arial" pitchFamily="34" charset="0"/>
              </a:rPr>
              <a:t>Ringkasan</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slide(fromBottom)">
                                      <p:cBhvr>
                                        <p:cTn id="7" dur="500"/>
                                        <p:tgtEl>
                                          <p:spTgt spid="42"/>
                                        </p:tgtEl>
                                      </p:cBhvr>
                                    </p:animEffect>
                                  </p:childTnLst>
                                </p:cTn>
                              </p:par>
                            </p:childTnLst>
                          </p:cTn>
                        </p:par>
                        <p:par>
                          <p:cTn id="8" fill="hold" nodeType="afterGroup">
                            <p:stCondLst>
                              <p:cond delay="500"/>
                            </p:stCondLst>
                            <p:childTnLst>
                              <p:par>
                                <p:cTn id="9" presetID="12" presetClass="entr" presetSubtype="4" fill="hold"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slide(fromBottom)">
                                      <p:cBhvr>
                                        <p:cTn id="11" dur="500"/>
                                        <p:tgtEl>
                                          <p:spTgt spid="43"/>
                                        </p:tgtEl>
                                      </p:cBhvr>
                                    </p:animEffect>
                                  </p:childTnLst>
                                </p:cTn>
                              </p:par>
                            </p:childTnLst>
                          </p:cTn>
                        </p:par>
                        <p:par>
                          <p:cTn id="12" fill="hold" nodeType="afterGroup">
                            <p:stCondLst>
                              <p:cond delay="1000"/>
                            </p:stCondLst>
                            <p:childTnLst>
                              <p:par>
                                <p:cTn id="13" presetID="12" presetClass="entr" presetSubtype="4" fill="hold"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slide(fromBottom)">
                                      <p:cBhvr>
                                        <p:cTn id="15" dur="500"/>
                                        <p:tgtEl>
                                          <p:spTgt spid="44"/>
                                        </p:tgtEl>
                                      </p:cBhvr>
                                    </p:animEffect>
                                  </p:childTnLst>
                                </p:cTn>
                              </p:par>
                            </p:childTnLst>
                          </p:cTn>
                        </p:par>
                        <p:par>
                          <p:cTn id="16" fill="hold" nodeType="afterGroup">
                            <p:stCondLst>
                              <p:cond delay="1500"/>
                            </p:stCondLst>
                            <p:childTnLst>
                              <p:par>
                                <p:cTn id="17" presetID="12" presetClass="entr" presetSubtype="4" fill="hold" nodeType="after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slide(fromBottom)">
                                      <p:cBhvr>
                                        <p:cTn id="19" dur="400"/>
                                        <p:tgtEl>
                                          <p:spTgt spid="47"/>
                                        </p:tgtEl>
                                      </p:cBhvr>
                                    </p:animEffect>
                                  </p:childTnLst>
                                </p:cTn>
                              </p:par>
                            </p:childTnLst>
                          </p:cTn>
                        </p:par>
                        <p:par>
                          <p:cTn id="20" fill="hold" nodeType="afterGroup">
                            <p:stCondLst>
                              <p:cond delay="1900"/>
                            </p:stCondLst>
                            <p:childTnLst>
                              <p:par>
                                <p:cTn id="21" presetID="12" presetClass="entr" presetSubtype="4" fill="hold" nodeType="afterEffect">
                                  <p:stCondLst>
                                    <p:cond delay="0"/>
                                  </p:stCondLst>
                                  <p:childTnLst>
                                    <p:set>
                                      <p:cBhvr>
                                        <p:cTn id="22" dur="1" fill="hold">
                                          <p:stCondLst>
                                            <p:cond delay="0"/>
                                          </p:stCondLst>
                                        </p:cTn>
                                        <p:tgtEl>
                                          <p:spTgt spid="45"/>
                                        </p:tgtEl>
                                        <p:attrNameLst>
                                          <p:attrName>style.visibility</p:attrName>
                                        </p:attrNameLst>
                                      </p:cBhvr>
                                      <p:to>
                                        <p:strVal val="visible"/>
                                      </p:to>
                                    </p:set>
                                    <p:animEffect transition="in" filter="slide(fromBottom)">
                                      <p:cBhvr>
                                        <p:cTn id="23" dur="500"/>
                                        <p:tgtEl>
                                          <p:spTgt spid="45"/>
                                        </p:tgtEl>
                                      </p:cBhvr>
                                    </p:animEffect>
                                  </p:childTnLst>
                                </p:cTn>
                              </p:par>
                            </p:childTnLst>
                          </p:cTn>
                        </p:par>
                        <p:par>
                          <p:cTn id="24" fill="hold" nodeType="afterGroup">
                            <p:stCondLst>
                              <p:cond delay="2400"/>
                            </p:stCondLst>
                            <p:childTnLst>
                              <p:par>
                                <p:cTn id="25" presetID="12" presetClass="entr" presetSubtype="4" fill="hold"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slide(fromBottom)">
                                      <p:cBhvr>
                                        <p:cTn id="2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 name="Rounded Rectangle 19">
            <a:hlinkClick r:id="rId3" action="ppaction://hlinksldjump"/>
          </p:cNvPr>
          <p:cNvSpPr/>
          <p:nvPr/>
        </p:nvSpPr>
        <p:spPr>
          <a:xfrm>
            <a:off x="4800600" y="1066800"/>
            <a:ext cx="3810000" cy="539750"/>
          </a:xfrm>
          <a:prstGeom prst="roundRect">
            <a:avLst/>
          </a:prstGeom>
          <a:noFill/>
          <a:ln w="22225">
            <a:solidFill>
              <a:schemeClr val="bg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US" b="1" dirty="0" err="1" smtClean="0">
                <a:solidFill>
                  <a:schemeClr val="bg1"/>
                </a:solidFill>
                <a:cs typeface="Aharoni" pitchFamily="2" charset="-79"/>
              </a:rPr>
              <a:t>Efek</a:t>
            </a:r>
            <a:r>
              <a:rPr lang="en-US" b="1" dirty="0" smtClean="0">
                <a:solidFill>
                  <a:schemeClr val="bg1"/>
                </a:solidFill>
                <a:cs typeface="Aharoni" pitchFamily="2" charset="-79"/>
              </a:rPr>
              <a:t> Doppler</a:t>
            </a:r>
            <a:endParaRPr lang="en-US" b="1" dirty="0">
              <a:solidFill>
                <a:schemeClr val="bg1"/>
              </a:solidFill>
              <a:latin typeface="+mj-lt"/>
              <a:cs typeface="Arial" pitchFamily="34" charset="0"/>
            </a:endParaRPr>
          </a:p>
        </p:txBody>
      </p:sp>
      <p:sp>
        <p:nvSpPr>
          <p:cNvPr id="41" name="Rounded Rectangle 40">
            <a:hlinkClick r:id="rId3" action="ppaction://hlinksldjump"/>
          </p:cNvPr>
          <p:cNvSpPr/>
          <p:nvPr/>
        </p:nvSpPr>
        <p:spPr>
          <a:xfrm>
            <a:off x="533400" y="533400"/>
            <a:ext cx="4114800" cy="838200"/>
          </a:xfrm>
          <a:prstGeom prst="roundRect">
            <a:avLst/>
          </a:prstGeom>
          <a:blipFill dpi="0" rotWithShape="1">
            <a:blip r:embed="rId4"/>
            <a:srcRect/>
            <a:tile tx="0" ty="0" sx="100000" sy="100000" flip="none" algn="tl"/>
          </a:blipFill>
          <a:ln w="34925">
            <a:solidFill>
              <a:schemeClr val="tx1"/>
            </a:solid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a:solidFill>
                  <a:schemeClr val="bg1"/>
                </a:solidFill>
                <a:latin typeface="Century Gothic" pitchFamily="34" charset="0"/>
                <a:cs typeface="Arial" pitchFamily="34" charset="0"/>
              </a:rPr>
              <a:t>Pengantar</a:t>
            </a:r>
          </a:p>
        </p:txBody>
      </p:sp>
      <p:sp>
        <p:nvSpPr>
          <p:cNvPr id="42" name="Rounded Rectangle 41">
            <a:hlinkHover r:id="rId5" action="ppaction://hlinksldjump"/>
          </p:cNvPr>
          <p:cNvSpPr/>
          <p:nvPr/>
        </p:nvSpPr>
        <p:spPr>
          <a:xfrm>
            <a:off x="533400" y="1524000"/>
            <a:ext cx="4114800" cy="838200"/>
          </a:xfrm>
          <a:prstGeom prst="roundRect">
            <a:avLst/>
          </a:prstGeom>
          <a:blipFill dpi="0" rotWithShape="1">
            <a:blip r:embed="rId4"/>
            <a:srcRect/>
            <a:tile tx="0" ty="0" sx="100000" sy="100000" flip="none" algn="tl"/>
          </a:blipFill>
          <a:ln w="34925">
            <a:solidFill>
              <a:schemeClr val="tx1"/>
            </a:solid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bg1"/>
                </a:solidFill>
                <a:latin typeface="Century Gothic" pitchFamily="34" charset="0"/>
                <a:cs typeface="Arial" pitchFamily="34" charset="0"/>
              </a:rPr>
              <a:t>Materi</a:t>
            </a:r>
          </a:p>
        </p:txBody>
      </p:sp>
      <p:sp>
        <p:nvSpPr>
          <p:cNvPr id="43" name="Rounded Rectangle 42">
            <a:hlinkClick r:id="rId6" action="ppaction://hlinksldjump"/>
          </p:cNvPr>
          <p:cNvSpPr/>
          <p:nvPr/>
        </p:nvSpPr>
        <p:spPr>
          <a:xfrm>
            <a:off x="533400" y="2514600"/>
            <a:ext cx="4114800" cy="838200"/>
          </a:xfrm>
          <a:prstGeom prst="roundRect">
            <a:avLst/>
          </a:prstGeom>
          <a:blipFill dpi="0" rotWithShape="1">
            <a:blip r:embed="rId4"/>
            <a:srcRect/>
            <a:tile tx="0" ty="0" sx="100000" sy="100000" flip="none" algn="tl"/>
          </a:blipFill>
          <a:ln w="34925">
            <a:solidFill>
              <a:schemeClr val="tx1"/>
            </a:solid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bg1"/>
                </a:solidFill>
                <a:latin typeface="Century Gothic" pitchFamily="34" charset="0"/>
                <a:cs typeface="Arial" pitchFamily="34" charset="0"/>
              </a:rPr>
              <a:t>Contoh</a:t>
            </a:r>
            <a:r>
              <a:rPr lang="en-US" sz="3600" b="1" dirty="0">
                <a:solidFill>
                  <a:schemeClr val="bg1"/>
                </a:solidFill>
                <a:latin typeface="Century Gothic" pitchFamily="34" charset="0"/>
                <a:cs typeface="Arial" pitchFamily="34" charset="0"/>
              </a:rPr>
              <a:t> </a:t>
            </a:r>
            <a:r>
              <a:rPr lang="en-US" sz="3600" b="1" dirty="0" err="1">
                <a:solidFill>
                  <a:schemeClr val="bg1"/>
                </a:solidFill>
                <a:latin typeface="Century Gothic" pitchFamily="34" charset="0"/>
                <a:cs typeface="Arial" pitchFamily="34" charset="0"/>
              </a:rPr>
              <a:t>Soal</a:t>
            </a:r>
          </a:p>
        </p:txBody>
      </p:sp>
      <p:sp>
        <p:nvSpPr>
          <p:cNvPr id="44" name="Rounded Rectangle 43">
            <a:hlinkClick r:id="" action="ppaction://noaction"/>
          </p:cNvPr>
          <p:cNvSpPr/>
          <p:nvPr/>
        </p:nvSpPr>
        <p:spPr>
          <a:xfrm>
            <a:off x="533400" y="4495800"/>
            <a:ext cx="4114800" cy="838200"/>
          </a:xfrm>
          <a:prstGeom prst="roundRect">
            <a:avLst/>
          </a:prstGeom>
          <a:blipFill dpi="0" rotWithShape="1">
            <a:blip r:embed="rId4"/>
            <a:srcRect/>
            <a:tile tx="0" ty="0" sx="100000" sy="100000" flip="none" algn="tl"/>
          </a:blipFill>
          <a:ln w="34925">
            <a:solidFill>
              <a:schemeClr val="tx1"/>
            </a:solid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bg1"/>
                </a:solidFill>
                <a:latin typeface="Century Gothic" pitchFamily="34" charset="0"/>
                <a:cs typeface="Arial" pitchFamily="34" charset="0"/>
              </a:rPr>
              <a:t>Latihan</a:t>
            </a:r>
          </a:p>
        </p:txBody>
      </p:sp>
      <p:sp>
        <p:nvSpPr>
          <p:cNvPr id="45" name="Rounded Rectangle 44">
            <a:hlinkClick r:id="" action="ppaction://noaction"/>
          </p:cNvPr>
          <p:cNvSpPr/>
          <p:nvPr/>
        </p:nvSpPr>
        <p:spPr>
          <a:xfrm>
            <a:off x="533400" y="5486400"/>
            <a:ext cx="4114800" cy="838200"/>
          </a:xfrm>
          <a:prstGeom prst="roundRect">
            <a:avLst/>
          </a:prstGeom>
          <a:blipFill dpi="0" rotWithShape="1">
            <a:blip r:embed="rId4"/>
            <a:srcRect/>
            <a:tile tx="0" ty="0" sx="100000" sy="100000" flip="none" algn="tl"/>
          </a:blipFill>
          <a:ln w="34925">
            <a:solidFill>
              <a:schemeClr val="tx1"/>
            </a:solid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bg1"/>
                </a:solidFill>
                <a:latin typeface="Century Gothic" pitchFamily="34" charset="0"/>
                <a:cs typeface="Arial" pitchFamily="34" charset="0"/>
              </a:rPr>
              <a:t>Asesmen</a:t>
            </a:r>
            <a:endParaRPr lang="en-US" sz="3600" b="1" dirty="0">
              <a:solidFill>
                <a:schemeClr val="bg1"/>
              </a:solidFill>
              <a:latin typeface="Century Gothic" pitchFamily="34" charset="0"/>
              <a:cs typeface="Arial" pitchFamily="34" charset="0"/>
            </a:endParaRPr>
          </a:p>
        </p:txBody>
      </p:sp>
      <p:sp>
        <p:nvSpPr>
          <p:cNvPr id="46" name="Rounded Rectangle 45">
            <a:hlinkClick r:id="" action="ppaction://noaction"/>
          </p:cNvPr>
          <p:cNvSpPr/>
          <p:nvPr/>
        </p:nvSpPr>
        <p:spPr>
          <a:xfrm>
            <a:off x="533400" y="3505200"/>
            <a:ext cx="4114800" cy="838200"/>
          </a:xfrm>
          <a:prstGeom prst="roundRect">
            <a:avLst/>
          </a:prstGeom>
          <a:blipFill dpi="0" rotWithShape="1">
            <a:blip r:embed="rId4"/>
            <a:srcRect/>
            <a:tile tx="0" ty="0" sx="100000" sy="100000" flip="none" algn="tl"/>
          </a:blipFill>
          <a:ln w="34925">
            <a:solidFill>
              <a:schemeClr val="tx1"/>
            </a:solid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bg1"/>
                </a:solidFill>
                <a:latin typeface="Century Gothic" pitchFamily="34" charset="0"/>
                <a:cs typeface="Arial" pitchFamily="34" charset="0"/>
              </a:rPr>
              <a:t>Ringkasan</a:t>
            </a:r>
          </a:p>
        </p:txBody>
      </p:sp>
      <p:sp>
        <p:nvSpPr>
          <p:cNvPr id="47" name="Rectangle 46">
            <a:hlinkHover r:id="rId7" action="ppaction://hlinksldjump"/>
          </p:cNvPr>
          <p:cNvSpPr/>
          <p:nvPr/>
        </p:nvSpPr>
        <p:spPr>
          <a:xfrm>
            <a:off x="-381000" y="2667000"/>
            <a:ext cx="5029200" cy="403860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Rectangle 20">
            <a:hlinkHover r:id="rId7" action="ppaction://hlinksldjump"/>
          </p:cNvPr>
          <p:cNvSpPr/>
          <p:nvPr/>
        </p:nvSpPr>
        <p:spPr>
          <a:xfrm>
            <a:off x="-228600" y="3048000"/>
            <a:ext cx="9372600" cy="381000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ounded Rectangle 23">
            <a:hlinkClick r:id="" action="ppaction://noaction"/>
          </p:cNvPr>
          <p:cNvSpPr/>
          <p:nvPr/>
        </p:nvSpPr>
        <p:spPr>
          <a:xfrm>
            <a:off x="4572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Ringkasan</a:t>
            </a:r>
          </a:p>
        </p:txBody>
      </p:sp>
      <p:sp>
        <p:nvSpPr>
          <p:cNvPr id="25" name="Rounded Rectangle 24">
            <a:hlinkClick r:id="rId3" action="ppaction://hlinksldjump"/>
          </p:cNvPr>
          <p:cNvSpPr/>
          <p:nvPr/>
        </p:nvSpPr>
        <p:spPr>
          <a:xfrm>
            <a:off x="1524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Materi</a:t>
            </a:r>
          </a:p>
        </p:txBody>
      </p:sp>
      <p:sp>
        <p:nvSpPr>
          <p:cNvPr id="26" name="Rounded Rectangle 25">
            <a:hlinkClick r:id="rId4" action="ppaction://hlinksldjump"/>
          </p:cNvPr>
          <p:cNvSpPr/>
          <p:nvPr/>
        </p:nvSpPr>
        <p:spPr>
          <a:xfrm>
            <a:off x="3048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black"/>
                </a:solidFill>
                <a:latin typeface="Century Gothic" pitchFamily="34" charset="0"/>
                <a:cs typeface="Arial" pitchFamily="34" charset="0"/>
              </a:rPr>
              <a:t>Contoh</a:t>
            </a:r>
            <a:r>
              <a:rPr lang="en-US" sz="1600" b="1" dirty="0">
                <a:solidFill>
                  <a:prstClr val="black"/>
                </a:solidFill>
                <a:latin typeface="Century Gothic" pitchFamily="34" charset="0"/>
                <a:cs typeface="Arial" pitchFamily="34" charset="0"/>
              </a:rPr>
              <a:t> </a:t>
            </a:r>
            <a:r>
              <a:rPr lang="en-US" sz="1600" b="1" dirty="0" err="1">
                <a:solidFill>
                  <a:prstClr val="black"/>
                </a:solidFill>
                <a:latin typeface="Century Gothic" pitchFamily="34" charset="0"/>
                <a:cs typeface="Arial" pitchFamily="34" charset="0"/>
              </a:rPr>
              <a:t>Soal</a:t>
            </a:r>
          </a:p>
        </p:txBody>
      </p:sp>
      <p:sp>
        <p:nvSpPr>
          <p:cNvPr id="31" name="Rounded Rectangle 30">
            <a:hlinkClick r:id="" action="ppaction://noaction"/>
          </p:cNvPr>
          <p:cNvSpPr/>
          <p:nvPr/>
        </p:nvSpPr>
        <p:spPr>
          <a:xfrm>
            <a:off x="6096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Latihan</a:t>
            </a:r>
          </a:p>
        </p:txBody>
      </p:sp>
      <p:sp>
        <p:nvSpPr>
          <p:cNvPr id="32" name="Rounded Rectangle 31">
            <a:hlinkClick r:id="rId3" action="ppaction://hlinksldjump"/>
          </p:cNvPr>
          <p:cNvSpPr/>
          <p:nvPr/>
        </p:nvSpPr>
        <p:spPr>
          <a:xfrm>
            <a:off x="0" y="0"/>
            <a:ext cx="1524000" cy="457200"/>
          </a:xfrm>
          <a:prstGeom prst="roundRect">
            <a:avLst/>
          </a:prstGeom>
          <a:blipFill>
            <a:blip r:embed="rId2"/>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2000" b="1" dirty="0">
                <a:solidFill>
                  <a:prstClr val="white"/>
                </a:solidFill>
                <a:latin typeface="Century Gothic" pitchFamily="34" charset="0"/>
                <a:cs typeface="Arial" pitchFamily="34" charset="0"/>
              </a:rPr>
              <a:t>Pengantar</a:t>
            </a:r>
          </a:p>
        </p:txBody>
      </p:sp>
      <p:sp>
        <p:nvSpPr>
          <p:cNvPr id="33" name="Rounded Rectangle 32">
            <a:hlinkClick r:id="" action="ppaction://noaction"/>
          </p:cNvPr>
          <p:cNvSpPr/>
          <p:nvPr/>
        </p:nvSpPr>
        <p:spPr>
          <a:xfrm>
            <a:off x="7620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black"/>
                </a:solidFill>
                <a:latin typeface="Century Gothic" pitchFamily="34" charset="0"/>
                <a:cs typeface="Arial" pitchFamily="34" charset="0"/>
              </a:rPr>
              <a:t>Asesmen</a:t>
            </a:r>
            <a:endParaRPr lang="en-US" sz="1600" b="1" dirty="0">
              <a:solidFill>
                <a:prstClr val="black"/>
              </a:solidFill>
              <a:latin typeface="Century Gothic" pitchFamily="34" charset="0"/>
              <a:cs typeface="Arial" pitchFamily="34" charset="0"/>
            </a:endParaRPr>
          </a:p>
        </p:txBody>
      </p:sp>
      <p:sp>
        <p:nvSpPr>
          <p:cNvPr id="45" name="Round Diagonal Corner Rectangle 44"/>
          <p:cNvSpPr/>
          <p:nvPr/>
        </p:nvSpPr>
        <p:spPr>
          <a:xfrm>
            <a:off x="457200" y="1219200"/>
            <a:ext cx="8229600" cy="4786313"/>
          </a:xfrm>
          <a:prstGeom prst="round2DiagRect">
            <a:avLst/>
          </a:prstGeom>
          <a:ln>
            <a:solidFill>
              <a:srgbClr val="00823B"/>
            </a:solidFill>
          </a:ln>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dirty="0">
              <a:solidFill>
                <a:prstClr val="black"/>
              </a:solidFill>
            </a:endParaRPr>
          </a:p>
        </p:txBody>
      </p:sp>
      <p:sp>
        <p:nvSpPr>
          <p:cNvPr id="46" name="Rectangle 45"/>
          <p:cNvSpPr/>
          <p:nvPr/>
        </p:nvSpPr>
        <p:spPr>
          <a:xfrm>
            <a:off x="228600" y="533400"/>
            <a:ext cx="8686800" cy="457200"/>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9478" name="TextBox 46"/>
          <p:cNvSpPr txBox="1">
            <a:spLocks noChangeArrowheads="1"/>
          </p:cNvSpPr>
          <p:nvPr/>
        </p:nvSpPr>
        <p:spPr bwMode="auto">
          <a:xfrm>
            <a:off x="6997700" y="533400"/>
            <a:ext cx="1689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400" b="1">
                <a:solidFill>
                  <a:prstClr val="white"/>
                </a:solidFill>
              </a:rPr>
              <a:t>Pengantar</a:t>
            </a:r>
          </a:p>
        </p:txBody>
      </p:sp>
      <p:sp>
        <p:nvSpPr>
          <p:cNvPr id="48" name="Rectangle 47"/>
          <p:cNvSpPr>
            <a:spLocks noChangeArrowheads="1"/>
          </p:cNvSpPr>
          <p:nvPr/>
        </p:nvSpPr>
        <p:spPr bwMode="auto">
          <a:xfrm>
            <a:off x="762000" y="1737716"/>
            <a:ext cx="73152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endParaRPr lang="en-US" sz="2800" dirty="0">
              <a:solidFill>
                <a:prstClr val="black"/>
              </a:solidFill>
            </a:endParaRPr>
          </a:p>
          <a:p>
            <a:pPr algn="just" eaLnBrk="1" hangingPunct="1"/>
            <a:r>
              <a:rPr lang="en-US" sz="2800" b="1" dirty="0" err="1" smtClean="0">
                <a:solidFill>
                  <a:prstClr val="black"/>
                </a:solidFill>
              </a:rPr>
              <a:t>Capaian</a:t>
            </a:r>
            <a:r>
              <a:rPr lang="en-US" sz="2800" b="1" dirty="0" smtClean="0">
                <a:solidFill>
                  <a:prstClr val="black"/>
                </a:solidFill>
              </a:rPr>
              <a:t> </a:t>
            </a:r>
            <a:r>
              <a:rPr lang="en-US" sz="2800" b="1" dirty="0" err="1" smtClean="0">
                <a:solidFill>
                  <a:prstClr val="black"/>
                </a:solidFill>
              </a:rPr>
              <a:t>Pembelajaran</a:t>
            </a:r>
            <a:endParaRPr lang="en-US" sz="2800" b="1" dirty="0" smtClean="0">
              <a:solidFill>
                <a:prstClr val="black"/>
              </a:solidFill>
            </a:endParaRPr>
          </a:p>
          <a:p>
            <a:pPr marL="800100" lvl="1" indent="-342900">
              <a:buFont typeface="+mj-lt"/>
              <a:buAutoNum type="arabicPeriod"/>
            </a:pPr>
            <a:r>
              <a:rPr lang="en-US" sz="2400" dirty="0" err="1"/>
              <a:t>Menjelaskan</a:t>
            </a:r>
            <a:r>
              <a:rPr lang="en-US" sz="2400" dirty="0"/>
              <a:t> </a:t>
            </a:r>
            <a:r>
              <a:rPr lang="en-US" sz="2400" dirty="0" err="1"/>
              <a:t>konsep</a:t>
            </a:r>
            <a:r>
              <a:rPr lang="en-US" sz="2400" dirty="0"/>
              <a:t> </a:t>
            </a:r>
            <a:r>
              <a:rPr lang="en-US" sz="2400" dirty="0" err="1" smtClean="0"/>
              <a:t>perubahan</a:t>
            </a:r>
            <a:r>
              <a:rPr lang="en-US" sz="2400" dirty="0" smtClean="0"/>
              <a:t> </a:t>
            </a:r>
            <a:r>
              <a:rPr lang="en-US" sz="2400" dirty="0" err="1" smtClean="0"/>
              <a:t>frekuensi</a:t>
            </a:r>
            <a:r>
              <a:rPr lang="en-US" sz="2400" dirty="0" smtClean="0"/>
              <a:t> yang </a:t>
            </a:r>
            <a:r>
              <a:rPr lang="en-US" sz="2400" dirty="0" err="1" smtClean="0"/>
              <a:t>diterima</a:t>
            </a:r>
            <a:r>
              <a:rPr lang="en-US" sz="2400" dirty="0" smtClean="0"/>
              <a:t> </a:t>
            </a:r>
            <a:r>
              <a:rPr lang="en-US" sz="2400" dirty="0" err="1" smtClean="0"/>
              <a:t>oleh</a:t>
            </a:r>
            <a:r>
              <a:rPr lang="en-US" sz="2400" dirty="0" smtClean="0"/>
              <a:t> </a:t>
            </a:r>
            <a:r>
              <a:rPr lang="en-US" sz="2400" dirty="0" err="1" smtClean="0"/>
              <a:t>pendengar</a:t>
            </a:r>
            <a:r>
              <a:rPr lang="en-US" sz="2400" dirty="0" smtClean="0"/>
              <a:t> </a:t>
            </a:r>
            <a:r>
              <a:rPr lang="en-US" sz="2400" dirty="0" err="1" smtClean="0"/>
              <a:t>akibat</a:t>
            </a:r>
            <a:r>
              <a:rPr lang="en-US" sz="2400" dirty="0" smtClean="0"/>
              <a:t> </a:t>
            </a:r>
            <a:r>
              <a:rPr lang="en-US" sz="2400" dirty="0" err="1" smtClean="0"/>
              <a:t>pergerakan</a:t>
            </a:r>
            <a:r>
              <a:rPr lang="en-US" sz="2400" dirty="0" smtClean="0"/>
              <a:t> </a:t>
            </a:r>
            <a:r>
              <a:rPr lang="en-US" sz="2400" dirty="0" err="1" smtClean="0"/>
              <a:t>sumber</a:t>
            </a:r>
            <a:r>
              <a:rPr lang="en-US" sz="2400" dirty="0" smtClean="0"/>
              <a:t> / </a:t>
            </a:r>
            <a:r>
              <a:rPr lang="en-US" sz="2400" dirty="0" err="1" smtClean="0"/>
              <a:t>pendengar</a:t>
            </a:r>
            <a:endParaRPr lang="en-US" sz="2400" dirty="0" smtClean="0"/>
          </a:p>
          <a:p>
            <a:pPr marL="800100" lvl="1" indent="-342900">
              <a:buFont typeface="+mj-lt"/>
              <a:buAutoNum type="arabicPeriod"/>
            </a:pPr>
            <a:r>
              <a:rPr lang="en-US" sz="2400" dirty="0" err="1" smtClean="0"/>
              <a:t>Menghitung</a:t>
            </a:r>
            <a:r>
              <a:rPr lang="en-US" sz="2400" dirty="0" smtClean="0"/>
              <a:t> </a:t>
            </a:r>
            <a:r>
              <a:rPr lang="en-US" sz="2400" dirty="0" err="1" smtClean="0"/>
              <a:t>besarnya</a:t>
            </a:r>
            <a:r>
              <a:rPr lang="en-US" sz="2400" dirty="0" smtClean="0"/>
              <a:t> </a:t>
            </a:r>
            <a:r>
              <a:rPr lang="en-US" sz="2400" dirty="0" err="1" smtClean="0"/>
              <a:t>perubahan</a:t>
            </a:r>
            <a:r>
              <a:rPr lang="en-US" sz="2400" dirty="0" smtClean="0"/>
              <a:t> </a:t>
            </a:r>
            <a:r>
              <a:rPr lang="en-US" sz="2400" dirty="0" err="1" smtClean="0"/>
              <a:t>frekuensi</a:t>
            </a:r>
            <a:r>
              <a:rPr lang="en-US" sz="2400" dirty="0" smtClean="0"/>
              <a:t> </a:t>
            </a:r>
            <a:r>
              <a:rPr lang="en-US" sz="2400" dirty="0" err="1" smtClean="0"/>
              <a:t>akibat</a:t>
            </a:r>
            <a:r>
              <a:rPr lang="en-US" sz="2400" dirty="0" smtClean="0"/>
              <a:t> </a:t>
            </a:r>
            <a:r>
              <a:rPr lang="en-US" sz="2400" dirty="0" err="1" smtClean="0"/>
              <a:t>perubahan</a:t>
            </a:r>
            <a:r>
              <a:rPr lang="en-US" sz="2400" dirty="0"/>
              <a:t> </a:t>
            </a:r>
            <a:r>
              <a:rPr lang="en-US" sz="2400" dirty="0" err="1" smtClean="0"/>
              <a:t>kecepatan</a:t>
            </a:r>
            <a:r>
              <a:rPr lang="en-US" sz="2400" dirty="0" smtClean="0"/>
              <a:t> </a:t>
            </a:r>
            <a:r>
              <a:rPr lang="en-US" sz="2400" dirty="0" err="1" smtClean="0"/>
              <a:t>sumber</a:t>
            </a:r>
            <a:r>
              <a:rPr lang="en-US" sz="2400" dirty="0" smtClean="0"/>
              <a:t> </a:t>
            </a:r>
            <a:r>
              <a:rPr lang="en-US" sz="2400" dirty="0" err="1" smtClean="0"/>
              <a:t>dan</a:t>
            </a:r>
            <a:r>
              <a:rPr lang="en-US" sz="2400" dirty="0" smtClean="0"/>
              <a:t> / </a:t>
            </a:r>
            <a:r>
              <a:rPr lang="en-US" sz="2400" dirty="0" err="1" smtClean="0"/>
              <a:t>pendengar</a:t>
            </a:r>
            <a:r>
              <a:rPr lang="en-US" sz="2400" dirty="0" smtClean="0"/>
              <a:t> </a:t>
            </a:r>
            <a:endParaRPr lang="en-US" sz="2400" dirty="0"/>
          </a:p>
        </p:txBody>
      </p:sp>
      <p:pic>
        <p:nvPicPr>
          <p:cNvPr id="19480" name="Picture 20" descr="http://png-3.findicons.com/files/icons/1742/ecqlipse_2/128/home.png">
            <a:hlinkClick r:id="rId5" action="ppaction://hlinksldjump"/>
          </p:cNvPr>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8001000" y="57150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1" name="Picture 12" descr="http://4.bp.blogspot.com/-VPLqur-gw3A/T1MynDDoE0I/AAAAAAAAAuw/4EWYbA084hY/s1600/lambang-its.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9225" y="5562600"/>
            <a:ext cx="10699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503875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ound Diagonal Corner Rectangle 36"/>
          <p:cNvSpPr/>
          <p:nvPr/>
        </p:nvSpPr>
        <p:spPr>
          <a:xfrm>
            <a:off x="342900" y="685800"/>
            <a:ext cx="8229600" cy="5320575"/>
          </a:xfrm>
          <a:prstGeom prst="round2DiagRect">
            <a:avLst/>
          </a:prstGeom>
          <a:ln>
            <a:solidFill>
              <a:srgbClr val="00823B"/>
            </a:solidFill>
          </a:ln>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dirty="0"/>
          </a:p>
        </p:txBody>
      </p:sp>
      <p:sp>
        <p:nvSpPr>
          <p:cNvPr id="41" name="Rectangle 40"/>
          <p:cNvSpPr/>
          <p:nvPr/>
        </p:nvSpPr>
        <p:spPr>
          <a:xfrm>
            <a:off x="228600" y="533400"/>
            <a:ext cx="8686800" cy="457200"/>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31" name="TextBox 41"/>
          <p:cNvSpPr txBox="1">
            <a:spLocks noChangeArrowheads="1"/>
          </p:cNvSpPr>
          <p:nvPr/>
        </p:nvSpPr>
        <p:spPr bwMode="auto">
          <a:xfrm>
            <a:off x="7382017" y="580184"/>
            <a:ext cx="1092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400" b="1" dirty="0" err="1"/>
              <a:t>Materi</a:t>
            </a:r>
            <a:endParaRPr lang="en-US" sz="2400" b="1" dirty="0"/>
          </a:p>
        </p:txBody>
      </p:sp>
      <p:pic>
        <p:nvPicPr>
          <p:cNvPr id="1032" name="Picture 20" descr="http://png-3.findicons.com/files/icons/1742/ecqlipse_2/128/home.png">
            <a:hlinkClick r:id="rId2" action="ppaction://hlinksldjump"/>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8001000" y="57150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2" descr="http://4.bp.blogspot.com/-VPLqur-gw3A/T1MynDDoE0I/AAAAAAAAAuw/4EWYbA084hY/s1600/lambang-its.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9225" y="5843650"/>
            <a:ext cx="788089" cy="7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Right Arrow 47">
            <a:hlinkClick r:id="" action="ppaction://hlinkshowjump?jump=nextslide"/>
          </p:cNvPr>
          <p:cNvSpPr/>
          <p:nvPr/>
        </p:nvSpPr>
        <p:spPr>
          <a:xfrm>
            <a:off x="4648200" y="6019800"/>
            <a:ext cx="533400" cy="533400"/>
          </a:xfrm>
          <a:prstGeom prst="rightArrow">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9" name="Right Arrow 48">
            <a:hlinkClick r:id="rId5" action="ppaction://hlinksldjump"/>
          </p:cNvPr>
          <p:cNvSpPr/>
          <p:nvPr/>
        </p:nvSpPr>
        <p:spPr>
          <a:xfrm rot="10800000">
            <a:off x="4038600" y="6019800"/>
            <a:ext cx="533400" cy="533400"/>
          </a:xfrm>
          <a:prstGeom prst="rightArrow">
            <a:avLst/>
          </a:prstGeom>
          <a:solidFill>
            <a:srgbClr val="FFD581"/>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 name="Rounded Rectangle 55">
            <a:hlinkClick r:id="" action="ppaction://noaction"/>
          </p:cNvPr>
          <p:cNvSpPr/>
          <p:nvPr/>
        </p:nvSpPr>
        <p:spPr>
          <a:xfrm>
            <a:off x="4572000" y="0"/>
            <a:ext cx="1524000" cy="457200"/>
          </a:xfrm>
          <a:prstGeom prst="roundRect">
            <a:avLst/>
          </a:prstGeom>
          <a:blipFill dpi="0" rotWithShape="1">
            <a:blip r:embed="rId6">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tx1"/>
                </a:solidFill>
                <a:latin typeface="Century Gothic" pitchFamily="34" charset="0"/>
                <a:cs typeface="Arial" pitchFamily="34" charset="0"/>
              </a:rPr>
              <a:t>Ringkasan</a:t>
            </a:r>
          </a:p>
        </p:txBody>
      </p:sp>
      <p:sp>
        <p:nvSpPr>
          <p:cNvPr id="57" name="Rounded Rectangle 56">
            <a:hlinkClick r:id="rId5" action="ppaction://hlinksldjump"/>
          </p:cNvPr>
          <p:cNvSpPr/>
          <p:nvPr/>
        </p:nvSpPr>
        <p:spPr>
          <a:xfrm>
            <a:off x="1524000" y="0"/>
            <a:ext cx="1524000" cy="457200"/>
          </a:xfrm>
          <a:prstGeom prst="roundRect">
            <a:avLst/>
          </a:prstGeom>
          <a:blipFill dpi="0" rotWithShape="1">
            <a:blip r:embed="rId6">
              <a:lum/>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2000" b="1" dirty="0" err="1">
                <a:solidFill>
                  <a:schemeClr val="bg1"/>
                </a:solidFill>
                <a:latin typeface="Century Gothic" pitchFamily="34" charset="0"/>
                <a:cs typeface="Arial" pitchFamily="34" charset="0"/>
              </a:rPr>
              <a:t>Materi</a:t>
            </a:r>
          </a:p>
        </p:txBody>
      </p:sp>
      <p:sp>
        <p:nvSpPr>
          <p:cNvPr id="58" name="Rounded Rectangle 57">
            <a:hlinkClick r:id="rId7" action="ppaction://hlinksldjump"/>
          </p:cNvPr>
          <p:cNvSpPr/>
          <p:nvPr/>
        </p:nvSpPr>
        <p:spPr>
          <a:xfrm>
            <a:off x="3048000" y="0"/>
            <a:ext cx="1524000" cy="457200"/>
          </a:xfrm>
          <a:prstGeom prst="roundRect">
            <a:avLst/>
          </a:prstGeom>
          <a:blipFill dpi="0" rotWithShape="1">
            <a:blip r:embed="rId6">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tx1"/>
                </a:solidFill>
                <a:latin typeface="Century Gothic" pitchFamily="34" charset="0"/>
                <a:cs typeface="Arial" pitchFamily="34" charset="0"/>
              </a:rPr>
              <a:t>Contoh</a:t>
            </a:r>
            <a:r>
              <a:rPr lang="en-US" sz="1600" b="1" dirty="0">
                <a:solidFill>
                  <a:schemeClr val="tx1"/>
                </a:solidFill>
                <a:latin typeface="Century Gothic" pitchFamily="34" charset="0"/>
                <a:cs typeface="Arial" pitchFamily="34" charset="0"/>
              </a:rPr>
              <a:t> </a:t>
            </a:r>
            <a:r>
              <a:rPr lang="en-US" sz="1600" b="1" dirty="0" err="1">
                <a:solidFill>
                  <a:schemeClr val="tx1"/>
                </a:solidFill>
                <a:latin typeface="Century Gothic" pitchFamily="34" charset="0"/>
                <a:cs typeface="Arial" pitchFamily="34" charset="0"/>
              </a:rPr>
              <a:t>Soal</a:t>
            </a:r>
          </a:p>
        </p:txBody>
      </p:sp>
      <p:sp>
        <p:nvSpPr>
          <p:cNvPr id="59" name="Rounded Rectangle 58">
            <a:hlinkClick r:id="" action="ppaction://noaction"/>
          </p:cNvPr>
          <p:cNvSpPr/>
          <p:nvPr/>
        </p:nvSpPr>
        <p:spPr>
          <a:xfrm>
            <a:off x="6096000" y="0"/>
            <a:ext cx="1524000" cy="457200"/>
          </a:xfrm>
          <a:prstGeom prst="roundRect">
            <a:avLst/>
          </a:prstGeom>
          <a:blipFill dpi="0" rotWithShape="1">
            <a:blip r:embed="rId6">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tx1"/>
                </a:solidFill>
                <a:latin typeface="Century Gothic" pitchFamily="34" charset="0"/>
                <a:cs typeface="Arial" pitchFamily="34" charset="0"/>
              </a:rPr>
              <a:t>Latihan</a:t>
            </a:r>
          </a:p>
        </p:txBody>
      </p:sp>
      <p:sp>
        <p:nvSpPr>
          <p:cNvPr id="60" name="Rounded Rectangle 59">
            <a:hlinkClick r:id="rId5" action="ppaction://hlinksldjump"/>
          </p:cNvPr>
          <p:cNvSpPr/>
          <p:nvPr/>
        </p:nvSpPr>
        <p:spPr>
          <a:xfrm>
            <a:off x="0" y="0"/>
            <a:ext cx="1524000" cy="457200"/>
          </a:xfrm>
          <a:prstGeom prst="roundRect">
            <a:avLst/>
          </a:prstGeom>
          <a:blipFill>
            <a:blip r:embed="rId6">
              <a:lum bright="54000"/>
            </a:blip>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tx1"/>
                </a:solidFill>
                <a:latin typeface="Century Gothic" pitchFamily="34" charset="0"/>
                <a:cs typeface="Arial" pitchFamily="34" charset="0"/>
              </a:rPr>
              <a:t>Pengantar</a:t>
            </a:r>
          </a:p>
        </p:txBody>
      </p:sp>
      <p:sp>
        <p:nvSpPr>
          <p:cNvPr id="61" name="Rounded Rectangle 60">
            <a:hlinkClick r:id="" action="ppaction://noaction"/>
          </p:cNvPr>
          <p:cNvSpPr/>
          <p:nvPr/>
        </p:nvSpPr>
        <p:spPr>
          <a:xfrm>
            <a:off x="7620000" y="0"/>
            <a:ext cx="1524000" cy="457200"/>
          </a:xfrm>
          <a:prstGeom prst="roundRect">
            <a:avLst/>
          </a:prstGeom>
          <a:blipFill dpi="0" rotWithShape="1">
            <a:blip r:embed="rId6">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tx1"/>
                </a:solidFill>
                <a:latin typeface="Century Gothic" pitchFamily="34" charset="0"/>
                <a:cs typeface="Arial" pitchFamily="34" charset="0"/>
              </a:rPr>
              <a:t>Asesmen</a:t>
            </a:r>
            <a:endParaRPr lang="en-US" sz="1600" b="1" dirty="0">
              <a:solidFill>
                <a:schemeClr val="tx1"/>
              </a:solidFill>
              <a:latin typeface="Century Gothic" pitchFamily="34" charset="0"/>
              <a:cs typeface="Arial" pitchFamily="34" charset="0"/>
            </a:endParaRPr>
          </a:p>
        </p:txBody>
      </p:sp>
      <p:sp>
        <p:nvSpPr>
          <p:cNvPr id="2" name="TextBox 1"/>
          <p:cNvSpPr txBox="1"/>
          <p:nvPr/>
        </p:nvSpPr>
        <p:spPr>
          <a:xfrm>
            <a:off x="646471" y="1258967"/>
            <a:ext cx="8156575" cy="4093428"/>
          </a:xfrm>
          <a:prstGeom prst="rect">
            <a:avLst/>
          </a:prstGeom>
          <a:noFill/>
        </p:spPr>
        <p:txBody>
          <a:bodyPr wrap="square" rtlCol="0">
            <a:spAutoFit/>
          </a:bodyPr>
          <a:lstStyle/>
          <a:p>
            <a:pPr marL="285750" indent="-285750">
              <a:buFont typeface="Arial" panose="020B0604020202020204" pitchFamily="34" charset="0"/>
              <a:buChar char="•"/>
            </a:pPr>
            <a:r>
              <a:rPr lang="en-US" sz="2000" dirty="0" err="1" smtClean="0"/>
              <a:t>Apakah</a:t>
            </a:r>
            <a:r>
              <a:rPr lang="en-US" sz="2000" dirty="0" smtClean="0"/>
              <a:t> </a:t>
            </a:r>
            <a:r>
              <a:rPr lang="id-ID" sz="2000" dirty="0" smtClean="0"/>
              <a:t> </a:t>
            </a:r>
            <a:r>
              <a:rPr lang="id-ID" sz="2000" dirty="0"/>
              <a:t>kita terkejut saat mendengarkan suara sirene mobil pemadam kebakaran, yang tiba – tiba bergerak dari arah belakang kita yang pada awalnya kita tidak mendengar. </a:t>
            </a:r>
            <a:endParaRPr lang="en-US" sz="2000" dirty="0"/>
          </a:p>
          <a:p>
            <a:pPr marL="285750" indent="-285750">
              <a:buFont typeface="Arial" panose="020B0604020202020204" pitchFamily="34" charset="0"/>
              <a:buChar char="•"/>
            </a:pPr>
            <a:r>
              <a:rPr lang="id-ID" sz="2000" dirty="0" smtClean="0"/>
              <a:t>Efek </a:t>
            </a:r>
            <a:r>
              <a:rPr lang="id-ID" sz="2000" dirty="0"/>
              <a:t>Doppler adalah peristiwa berubahnya frekuensi bunyi yang diterima oleh pendengar karena adanya perubahan jarak (gerak relatif) antara sumber bunyi dan pendengar. </a:t>
            </a:r>
            <a:endParaRPr lang="en-US" sz="2000" dirty="0" smtClean="0"/>
          </a:p>
          <a:p>
            <a:pPr marL="285750" indent="-285750">
              <a:buFont typeface="Arial" panose="020B0604020202020204" pitchFamily="34" charset="0"/>
              <a:buChar char="•"/>
            </a:pPr>
            <a:r>
              <a:rPr lang="id-ID" sz="2000" dirty="0" smtClean="0"/>
              <a:t>Frekuensi </a:t>
            </a:r>
            <a:r>
              <a:rPr lang="id-ID" sz="2000" dirty="0"/>
              <a:t>bunyi yang diterima pendengar lebih besar daripada frekuensi sumber nya jika jarak antara sumber dan pendengar semakin dekat. </a:t>
            </a:r>
            <a:endParaRPr lang="en-US" sz="2000" dirty="0" smtClean="0"/>
          </a:p>
          <a:p>
            <a:pPr marL="285750" indent="-285750">
              <a:buFont typeface="Arial" panose="020B0604020202020204" pitchFamily="34" charset="0"/>
              <a:buChar char="•"/>
            </a:pPr>
            <a:r>
              <a:rPr lang="en-US" sz="2000" dirty="0"/>
              <a:t>F</a:t>
            </a:r>
            <a:r>
              <a:rPr lang="id-ID" sz="2000" dirty="0" smtClean="0"/>
              <a:t>rekuensi </a:t>
            </a:r>
            <a:r>
              <a:rPr lang="id-ID" sz="2000" dirty="0"/>
              <a:t>bunyi yang diterima pendengar lebih kecil daripada frekuensi sumbernya jika jarak antara sumber dan pendengar semakin jauh</a:t>
            </a:r>
            <a:r>
              <a:rPr lang="id-ID" sz="2000" dirty="0" smtClean="0"/>
              <a:t>.</a:t>
            </a:r>
            <a:endParaRPr lang="en-US" sz="2000" dirty="0"/>
          </a:p>
          <a:p>
            <a:pPr marL="285750" indent="-285750">
              <a:buFont typeface="Arial" panose="020B0604020202020204" pitchFamily="34" charset="0"/>
              <a:buChar char="•"/>
            </a:pPr>
            <a:endParaRPr lang="id-ID" sz="2000"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ounded Rectangle 23">
            <a:hlinkClick r:id="" action="ppaction://noaction"/>
          </p:cNvPr>
          <p:cNvSpPr/>
          <p:nvPr/>
        </p:nvSpPr>
        <p:spPr>
          <a:xfrm>
            <a:off x="4572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Ringkasan</a:t>
            </a:r>
          </a:p>
        </p:txBody>
      </p:sp>
      <p:sp>
        <p:nvSpPr>
          <p:cNvPr id="25" name="Rounded Rectangle 24">
            <a:hlinkClick r:id="rId3" action="ppaction://hlinksldjump"/>
          </p:cNvPr>
          <p:cNvSpPr/>
          <p:nvPr/>
        </p:nvSpPr>
        <p:spPr>
          <a:xfrm>
            <a:off x="1524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Materi</a:t>
            </a:r>
          </a:p>
        </p:txBody>
      </p:sp>
      <p:sp>
        <p:nvSpPr>
          <p:cNvPr id="26" name="Rounded Rectangle 25">
            <a:hlinkClick r:id="rId4" action="ppaction://hlinksldjump"/>
          </p:cNvPr>
          <p:cNvSpPr/>
          <p:nvPr/>
        </p:nvSpPr>
        <p:spPr>
          <a:xfrm>
            <a:off x="3048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black"/>
                </a:solidFill>
                <a:latin typeface="Century Gothic" pitchFamily="34" charset="0"/>
                <a:cs typeface="Arial" pitchFamily="34" charset="0"/>
              </a:rPr>
              <a:t>Contoh</a:t>
            </a:r>
            <a:r>
              <a:rPr lang="en-US" sz="1600" b="1" dirty="0">
                <a:solidFill>
                  <a:prstClr val="black"/>
                </a:solidFill>
                <a:latin typeface="Century Gothic" pitchFamily="34" charset="0"/>
                <a:cs typeface="Arial" pitchFamily="34" charset="0"/>
              </a:rPr>
              <a:t> </a:t>
            </a:r>
            <a:r>
              <a:rPr lang="en-US" sz="1600" b="1" dirty="0" err="1">
                <a:solidFill>
                  <a:prstClr val="black"/>
                </a:solidFill>
                <a:latin typeface="Century Gothic" pitchFamily="34" charset="0"/>
                <a:cs typeface="Arial" pitchFamily="34" charset="0"/>
              </a:rPr>
              <a:t>Soal</a:t>
            </a:r>
          </a:p>
        </p:txBody>
      </p:sp>
      <p:sp>
        <p:nvSpPr>
          <p:cNvPr id="31" name="Rounded Rectangle 30">
            <a:hlinkClick r:id="" action="ppaction://noaction"/>
          </p:cNvPr>
          <p:cNvSpPr/>
          <p:nvPr/>
        </p:nvSpPr>
        <p:spPr>
          <a:xfrm>
            <a:off x="6096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Latihan</a:t>
            </a:r>
          </a:p>
        </p:txBody>
      </p:sp>
      <p:sp>
        <p:nvSpPr>
          <p:cNvPr id="32" name="Rounded Rectangle 31">
            <a:hlinkClick r:id="rId3" action="ppaction://hlinksldjump"/>
          </p:cNvPr>
          <p:cNvSpPr/>
          <p:nvPr/>
        </p:nvSpPr>
        <p:spPr>
          <a:xfrm>
            <a:off x="0" y="0"/>
            <a:ext cx="1524000" cy="457200"/>
          </a:xfrm>
          <a:prstGeom prst="roundRect">
            <a:avLst/>
          </a:prstGeom>
          <a:blipFill>
            <a:blip r:embed="rId2"/>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2000" b="1" dirty="0">
                <a:solidFill>
                  <a:prstClr val="white"/>
                </a:solidFill>
                <a:latin typeface="Century Gothic" pitchFamily="34" charset="0"/>
                <a:cs typeface="Arial" pitchFamily="34" charset="0"/>
              </a:rPr>
              <a:t>Pengantar</a:t>
            </a:r>
          </a:p>
        </p:txBody>
      </p:sp>
      <p:sp>
        <p:nvSpPr>
          <p:cNvPr id="33" name="Rounded Rectangle 32">
            <a:hlinkClick r:id="" action="ppaction://noaction"/>
          </p:cNvPr>
          <p:cNvSpPr/>
          <p:nvPr/>
        </p:nvSpPr>
        <p:spPr>
          <a:xfrm>
            <a:off x="7620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black"/>
                </a:solidFill>
                <a:latin typeface="Century Gothic" pitchFamily="34" charset="0"/>
                <a:cs typeface="Arial" pitchFamily="34" charset="0"/>
              </a:rPr>
              <a:t>Asesmen</a:t>
            </a:r>
            <a:endParaRPr lang="en-US" sz="1600" b="1" dirty="0">
              <a:solidFill>
                <a:prstClr val="black"/>
              </a:solidFill>
              <a:latin typeface="Century Gothic" pitchFamily="34" charset="0"/>
              <a:cs typeface="Arial" pitchFamily="34" charset="0"/>
            </a:endParaRPr>
          </a:p>
        </p:txBody>
      </p:sp>
      <p:sp>
        <p:nvSpPr>
          <p:cNvPr id="45" name="Round Diagonal Corner Rectangle 44"/>
          <p:cNvSpPr/>
          <p:nvPr/>
        </p:nvSpPr>
        <p:spPr>
          <a:xfrm>
            <a:off x="206375" y="891915"/>
            <a:ext cx="8537575" cy="5638800"/>
          </a:xfrm>
          <a:prstGeom prst="round2DiagRect">
            <a:avLst/>
          </a:prstGeom>
          <a:ln>
            <a:solidFill>
              <a:srgbClr val="00823B"/>
            </a:solidFill>
          </a:ln>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dirty="0">
              <a:solidFill>
                <a:prstClr val="black"/>
              </a:solidFill>
            </a:endParaRPr>
          </a:p>
        </p:txBody>
      </p:sp>
      <p:sp>
        <p:nvSpPr>
          <p:cNvPr id="46" name="Rectangle 45"/>
          <p:cNvSpPr/>
          <p:nvPr/>
        </p:nvSpPr>
        <p:spPr>
          <a:xfrm>
            <a:off x="228600" y="533400"/>
            <a:ext cx="8686800" cy="457200"/>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9478" name="TextBox 46"/>
          <p:cNvSpPr txBox="1">
            <a:spLocks noChangeArrowheads="1"/>
          </p:cNvSpPr>
          <p:nvPr/>
        </p:nvSpPr>
        <p:spPr bwMode="auto">
          <a:xfrm>
            <a:off x="6997700" y="533400"/>
            <a:ext cx="10919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400" b="1" dirty="0" err="1" smtClean="0">
                <a:solidFill>
                  <a:prstClr val="white"/>
                </a:solidFill>
              </a:rPr>
              <a:t>Materi</a:t>
            </a:r>
            <a:endParaRPr lang="en-US" sz="2400" b="1" dirty="0">
              <a:solidFill>
                <a:prstClr val="white"/>
              </a:solidFill>
            </a:endParaRPr>
          </a:p>
        </p:txBody>
      </p:sp>
      <p:pic>
        <p:nvPicPr>
          <p:cNvPr id="19480" name="Picture 20" descr="http://png-3.findicons.com/files/icons/1742/ecqlipse_2/128/home.png">
            <a:hlinkClick r:id="rId5" action="ppaction://hlinksldjump"/>
          </p:cNvPr>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8001000" y="57150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1"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9225" y="6018442"/>
            <a:ext cx="612775" cy="610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ounded Rectangle 1"/>
          <p:cNvSpPr/>
          <p:nvPr/>
        </p:nvSpPr>
        <p:spPr>
          <a:xfrm>
            <a:off x="2057400" y="990600"/>
            <a:ext cx="4800600" cy="45720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400" b="1" dirty="0" err="1" smtClean="0"/>
              <a:t>Efek</a:t>
            </a:r>
            <a:r>
              <a:rPr lang="en-US" sz="2400" b="1" dirty="0" smtClean="0"/>
              <a:t> </a:t>
            </a:r>
            <a:r>
              <a:rPr lang="en-US" sz="2400" b="1" dirty="0" err="1" smtClean="0"/>
              <a:t>Dopler</a:t>
            </a:r>
            <a:endParaRPr lang="id-ID" sz="2400" b="1" dirty="0"/>
          </a:p>
        </p:txBody>
      </p:sp>
      <p:pic>
        <p:nvPicPr>
          <p:cNvPr id="3" name="Picture 2"/>
          <p:cNvPicPr>
            <a:picLocks noChangeAspect="1"/>
          </p:cNvPicPr>
          <p:nvPr/>
        </p:nvPicPr>
        <p:blipFill>
          <a:blip r:embed="rId8"/>
          <a:stretch>
            <a:fillRect/>
          </a:stretch>
        </p:blipFill>
        <p:spPr>
          <a:xfrm>
            <a:off x="476755" y="1809339"/>
            <a:ext cx="4038095" cy="2152381"/>
          </a:xfrm>
          <a:prstGeom prst="rect">
            <a:avLst/>
          </a:prstGeom>
        </p:spPr>
      </p:pic>
      <p:sp>
        <p:nvSpPr>
          <p:cNvPr id="4" name="TextBox 3"/>
          <p:cNvSpPr txBox="1"/>
          <p:nvPr/>
        </p:nvSpPr>
        <p:spPr>
          <a:xfrm>
            <a:off x="4800600" y="1917856"/>
            <a:ext cx="3581400" cy="2308324"/>
          </a:xfrm>
          <a:prstGeom prst="rect">
            <a:avLst/>
          </a:prstGeom>
          <a:noFill/>
        </p:spPr>
        <p:txBody>
          <a:bodyPr wrap="square" rtlCol="0">
            <a:spAutoFit/>
          </a:bodyPr>
          <a:lstStyle/>
          <a:p>
            <a:r>
              <a:rPr lang="en-US" dirty="0" err="1" smtClean="0"/>
              <a:t>Perhatikan</a:t>
            </a:r>
            <a:r>
              <a:rPr lang="en-US" dirty="0" smtClean="0"/>
              <a:t>, </a:t>
            </a:r>
            <a:r>
              <a:rPr lang="en-US" dirty="0" err="1" smtClean="0"/>
              <a:t>seorang</a:t>
            </a:r>
            <a:r>
              <a:rPr lang="en-US" dirty="0" smtClean="0"/>
              <a:t> </a:t>
            </a:r>
            <a:r>
              <a:rPr lang="en-US" dirty="0" err="1" smtClean="0"/>
              <a:t>pendengar</a:t>
            </a:r>
            <a:r>
              <a:rPr lang="en-US" dirty="0" smtClean="0"/>
              <a:t> yang </a:t>
            </a:r>
            <a:r>
              <a:rPr lang="en-US" dirty="0" err="1" smtClean="0"/>
              <a:t>sedang</a:t>
            </a:r>
            <a:r>
              <a:rPr lang="en-US" dirty="0" smtClean="0"/>
              <a:t> </a:t>
            </a:r>
            <a:r>
              <a:rPr lang="en-US" dirty="0" err="1" smtClean="0"/>
              <a:t>bersepeda</a:t>
            </a:r>
            <a:r>
              <a:rPr lang="en-US" dirty="0" smtClean="0"/>
              <a:t> </a:t>
            </a:r>
            <a:r>
              <a:rPr lang="en-US" dirty="0" err="1" smtClean="0"/>
              <a:t>dengan</a:t>
            </a:r>
            <a:r>
              <a:rPr lang="en-US" dirty="0" smtClean="0"/>
              <a:t> </a:t>
            </a:r>
            <a:r>
              <a:rPr lang="en-US" dirty="0" err="1" smtClean="0"/>
              <a:t>kecepatan</a:t>
            </a:r>
            <a:r>
              <a:rPr lang="en-US" dirty="0" smtClean="0"/>
              <a:t> V0 </a:t>
            </a:r>
            <a:r>
              <a:rPr lang="en-US" dirty="0" err="1" smtClean="0"/>
              <a:t>melaju</a:t>
            </a:r>
            <a:r>
              <a:rPr lang="en-US" dirty="0" smtClean="0"/>
              <a:t> </a:t>
            </a:r>
            <a:r>
              <a:rPr lang="en-US" dirty="0" err="1" smtClean="0"/>
              <a:t>menuju</a:t>
            </a:r>
            <a:r>
              <a:rPr lang="en-US" dirty="0" smtClean="0"/>
              <a:t> </a:t>
            </a:r>
            <a:r>
              <a:rPr lang="en-US" dirty="0" err="1" smtClean="0"/>
              <a:t>sumber</a:t>
            </a:r>
            <a:r>
              <a:rPr lang="en-US" dirty="0" smtClean="0"/>
              <a:t> </a:t>
            </a:r>
            <a:r>
              <a:rPr lang="en-US" dirty="0" err="1" smtClean="0"/>
              <a:t>bunyi</a:t>
            </a:r>
            <a:r>
              <a:rPr lang="en-US" dirty="0" smtClean="0"/>
              <a:t> yang </a:t>
            </a:r>
            <a:r>
              <a:rPr lang="en-US" dirty="0" err="1" smtClean="0"/>
              <a:t>bergerak</a:t>
            </a:r>
            <a:r>
              <a:rPr lang="en-US" dirty="0" smtClean="0"/>
              <a:t> </a:t>
            </a:r>
            <a:r>
              <a:rPr lang="en-US" dirty="0" err="1" smtClean="0"/>
              <a:t>dengan</a:t>
            </a:r>
            <a:r>
              <a:rPr lang="en-US" dirty="0" smtClean="0"/>
              <a:t> </a:t>
            </a:r>
            <a:r>
              <a:rPr lang="en-US" dirty="0" err="1" smtClean="0"/>
              <a:t>kecepatan</a:t>
            </a:r>
            <a:r>
              <a:rPr lang="en-US" dirty="0" smtClean="0"/>
              <a:t> v.</a:t>
            </a:r>
          </a:p>
          <a:p>
            <a:r>
              <a:rPr lang="en-US" dirty="0" smtClean="0"/>
              <a:t>Lama </a:t>
            </a:r>
            <a:r>
              <a:rPr lang="en-US" dirty="0" err="1" smtClean="0"/>
              <a:t>kelamaan</a:t>
            </a:r>
            <a:r>
              <a:rPr lang="en-US" dirty="0" smtClean="0"/>
              <a:t> </a:t>
            </a:r>
            <a:r>
              <a:rPr lang="en-US" dirty="0" err="1" smtClean="0"/>
              <a:t>pendengar</a:t>
            </a:r>
            <a:r>
              <a:rPr lang="en-US" dirty="0" smtClean="0"/>
              <a:t> </a:t>
            </a:r>
            <a:r>
              <a:rPr lang="en-US" dirty="0" err="1" smtClean="0"/>
              <a:t>akan</a:t>
            </a:r>
            <a:r>
              <a:rPr lang="en-US" dirty="0" smtClean="0"/>
              <a:t> </a:t>
            </a:r>
            <a:r>
              <a:rPr lang="en-US" dirty="0" err="1" smtClean="0"/>
              <a:t>mendengarkan</a:t>
            </a:r>
            <a:r>
              <a:rPr lang="en-US" dirty="0" smtClean="0"/>
              <a:t> </a:t>
            </a:r>
            <a:r>
              <a:rPr lang="en-US" dirty="0" err="1" smtClean="0"/>
              <a:t>suara</a:t>
            </a:r>
            <a:r>
              <a:rPr lang="en-US" dirty="0" smtClean="0"/>
              <a:t> yang </a:t>
            </a:r>
            <a:r>
              <a:rPr lang="en-US" dirty="0" err="1" smtClean="0"/>
              <a:t>semakin</a:t>
            </a:r>
            <a:r>
              <a:rPr lang="en-US" dirty="0" smtClean="0"/>
              <a:t> </a:t>
            </a:r>
            <a:r>
              <a:rPr lang="en-US" dirty="0" err="1" smtClean="0"/>
              <a:t>keras</a:t>
            </a:r>
            <a:endParaRPr lang="id-ID" dirty="0"/>
          </a:p>
        </p:txBody>
      </p:sp>
      <p:sp>
        <p:nvSpPr>
          <p:cNvPr id="7" name="TextBox 6"/>
          <p:cNvSpPr txBox="1"/>
          <p:nvPr/>
        </p:nvSpPr>
        <p:spPr>
          <a:xfrm>
            <a:off x="552450" y="4364850"/>
            <a:ext cx="5562600" cy="369332"/>
          </a:xfrm>
          <a:prstGeom prst="rect">
            <a:avLst/>
          </a:prstGeom>
          <a:noFill/>
        </p:spPr>
        <p:txBody>
          <a:bodyPr wrap="square" rtlCol="0">
            <a:spAutoFit/>
          </a:bodyPr>
          <a:lstStyle/>
          <a:p>
            <a:r>
              <a:rPr lang="en-US" dirty="0" err="1" smtClean="0"/>
              <a:t>Saat</a:t>
            </a:r>
            <a:r>
              <a:rPr lang="en-US" dirty="0" smtClean="0"/>
              <a:t> </a:t>
            </a:r>
            <a:r>
              <a:rPr lang="en-US" b="1" dirty="0" err="1" smtClean="0"/>
              <a:t>Pendengar</a:t>
            </a:r>
            <a:r>
              <a:rPr lang="en-US" b="1" dirty="0" smtClean="0"/>
              <a:t> </a:t>
            </a:r>
            <a:r>
              <a:rPr lang="en-US" b="1" dirty="0" err="1" smtClean="0"/>
              <a:t>Diam</a:t>
            </a:r>
            <a:r>
              <a:rPr lang="en-US" b="1" dirty="0" smtClean="0"/>
              <a:t>, </a:t>
            </a:r>
            <a:r>
              <a:rPr lang="en-US" b="1" dirty="0" err="1" smtClean="0"/>
              <a:t>Sumber</a:t>
            </a:r>
            <a:r>
              <a:rPr lang="en-US" b="1" dirty="0" smtClean="0"/>
              <a:t> </a:t>
            </a:r>
            <a:r>
              <a:rPr lang="en-US" b="1" dirty="0" err="1" smtClean="0"/>
              <a:t>bunyi</a:t>
            </a:r>
            <a:r>
              <a:rPr lang="en-US" b="1" dirty="0" smtClean="0"/>
              <a:t> </a:t>
            </a:r>
            <a:r>
              <a:rPr lang="en-US" b="1" dirty="0" err="1" smtClean="0"/>
              <a:t>Diam</a:t>
            </a:r>
            <a:endParaRPr lang="id-ID" b="1" dirty="0"/>
          </a:p>
        </p:txBody>
      </p:sp>
      <p:sp>
        <p:nvSpPr>
          <p:cNvPr id="8" name="TextBox 7"/>
          <p:cNvSpPr txBox="1"/>
          <p:nvPr/>
        </p:nvSpPr>
        <p:spPr>
          <a:xfrm>
            <a:off x="609600" y="4899711"/>
            <a:ext cx="1828800" cy="369332"/>
          </a:xfrm>
          <a:prstGeom prst="rect">
            <a:avLst/>
          </a:prstGeom>
          <a:noFill/>
        </p:spPr>
        <p:txBody>
          <a:bodyPr wrap="square" rtlCol="0">
            <a:spAutoFit/>
          </a:bodyPr>
          <a:lstStyle/>
          <a:p>
            <a:r>
              <a:rPr lang="en-US" dirty="0" smtClean="0"/>
              <a:t>Vo = 0, Vs = 0</a:t>
            </a:r>
            <a:endParaRPr lang="id-ID" dirty="0"/>
          </a:p>
        </p:txBody>
      </p:sp>
      <p:sp>
        <p:nvSpPr>
          <p:cNvPr id="9" name="Right Arrow 8"/>
          <p:cNvSpPr/>
          <p:nvPr/>
        </p:nvSpPr>
        <p:spPr>
          <a:xfrm>
            <a:off x="2495550" y="4990764"/>
            <a:ext cx="381000" cy="203866"/>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id-ID"/>
          </a:p>
        </p:txBody>
      </p:sp>
      <p:sp>
        <p:nvSpPr>
          <p:cNvPr id="10" name="TextBox 9"/>
          <p:cNvSpPr txBox="1"/>
          <p:nvPr/>
        </p:nvSpPr>
        <p:spPr>
          <a:xfrm>
            <a:off x="3200400" y="4910340"/>
            <a:ext cx="5159375" cy="369332"/>
          </a:xfrm>
          <a:prstGeom prst="rect">
            <a:avLst/>
          </a:prstGeom>
          <a:noFill/>
        </p:spPr>
        <p:txBody>
          <a:bodyPr wrap="square" rtlCol="0">
            <a:spAutoFit/>
          </a:bodyPr>
          <a:lstStyle/>
          <a:p>
            <a:r>
              <a:rPr lang="en-US" dirty="0" err="1" smtClean="0"/>
              <a:t>Frekuensi</a:t>
            </a:r>
            <a:r>
              <a:rPr lang="en-US" dirty="0" smtClean="0"/>
              <a:t> yang </a:t>
            </a:r>
            <a:r>
              <a:rPr lang="en-US" dirty="0" err="1" smtClean="0"/>
              <a:t>didengar</a:t>
            </a:r>
            <a:r>
              <a:rPr lang="en-US" dirty="0" smtClean="0"/>
              <a:t> = </a:t>
            </a:r>
            <a:r>
              <a:rPr lang="en-US" dirty="0" err="1" smtClean="0"/>
              <a:t>frekuensi</a:t>
            </a:r>
            <a:r>
              <a:rPr lang="en-US" dirty="0" smtClean="0"/>
              <a:t> </a:t>
            </a:r>
            <a:r>
              <a:rPr lang="en-US" dirty="0" err="1" smtClean="0"/>
              <a:t>sumber</a:t>
            </a:r>
            <a:endParaRPr lang="id-ID" dirty="0"/>
          </a:p>
        </p:txBody>
      </p:sp>
    </p:spTree>
    <p:extLst>
      <p:ext uri="{BB962C8B-B14F-4D97-AF65-F5344CB8AC3E}">
        <p14:creationId xmlns:p14="http://schemas.microsoft.com/office/powerpoint/2010/main" val="3322591899"/>
      </p:ext>
    </p:extLst>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ounded Rectangle 23">
            <a:hlinkClick r:id="" action="ppaction://noaction"/>
          </p:cNvPr>
          <p:cNvSpPr/>
          <p:nvPr/>
        </p:nvSpPr>
        <p:spPr>
          <a:xfrm>
            <a:off x="4572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Ringkasan</a:t>
            </a:r>
          </a:p>
        </p:txBody>
      </p:sp>
      <p:sp>
        <p:nvSpPr>
          <p:cNvPr id="25" name="Rounded Rectangle 24">
            <a:hlinkClick r:id="rId3" action="ppaction://hlinksldjump"/>
          </p:cNvPr>
          <p:cNvSpPr/>
          <p:nvPr/>
        </p:nvSpPr>
        <p:spPr>
          <a:xfrm>
            <a:off x="1524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Materi</a:t>
            </a:r>
          </a:p>
        </p:txBody>
      </p:sp>
      <p:sp>
        <p:nvSpPr>
          <p:cNvPr id="26" name="Rounded Rectangle 25">
            <a:hlinkClick r:id="rId4" action="ppaction://hlinksldjump"/>
          </p:cNvPr>
          <p:cNvSpPr/>
          <p:nvPr/>
        </p:nvSpPr>
        <p:spPr>
          <a:xfrm>
            <a:off x="3048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black"/>
                </a:solidFill>
                <a:latin typeface="Century Gothic" pitchFamily="34" charset="0"/>
                <a:cs typeface="Arial" pitchFamily="34" charset="0"/>
              </a:rPr>
              <a:t>Contoh</a:t>
            </a:r>
            <a:r>
              <a:rPr lang="en-US" sz="1600" b="1" dirty="0">
                <a:solidFill>
                  <a:prstClr val="black"/>
                </a:solidFill>
                <a:latin typeface="Century Gothic" pitchFamily="34" charset="0"/>
                <a:cs typeface="Arial" pitchFamily="34" charset="0"/>
              </a:rPr>
              <a:t> </a:t>
            </a:r>
            <a:r>
              <a:rPr lang="en-US" sz="1600" b="1" dirty="0" err="1">
                <a:solidFill>
                  <a:prstClr val="black"/>
                </a:solidFill>
                <a:latin typeface="Century Gothic" pitchFamily="34" charset="0"/>
                <a:cs typeface="Arial" pitchFamily="34" charset="0"/>
              </a:rPr>
              <a:t>Soal</a:t>
            </a:r>
          </a:p>
        </p:txBody>
      </p:sp>
      <p:sp>
        <p:nvSpPr>
          <p:cNvPr id="31" name="Rounded Rectangle 30">
            <a:hlinkClick r:id="" action="ppaction://noaction"/>
          </p:cNvPr>
          <p:cNvSpPr/>
          <p:nvPr/>
        </p:nvSpPr>
        <p:spPr>
          <a:xfrm>
            <a:off x="6096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Latihan</a:t>
            </a:r>
          </a:p>
        </p:txBody>
      </p:sp>
      <p:sp>
        <p:nvSpPr>
          <p:cNvPr id="32" name="Rounded Rectangle 31">
            <a:hlinkClick r:id="rId3" action="ppaction://hlinksldjump"/>
          </p:cNvPr>
          <p:cNvSpPr/>
          <p:nvPr/>
        </p:nvSpPr>
        <p:spPr>
          <a:xfrm>
            <a:off x="0" y="0"/>
            <a:ext cx="1524000" cy="457200"/>
          </a:xfrm>
          <a:prstGeom prst="roundRect">
            <a:avLst/>
          </a:prstGeom>
          <a:blipFill>
            <a:blip r:embed="rId2"/>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2000" b="1" dirty="0">
                <a:solidFill>
                  <a:prstClr val="white"/>
                </a:solidFill>
                <a:latin typeface="Century Gothic" pitchFamily="34" charset="0"/>
                <a:cs typeface="Arial" pitchFamily="34" charset="0"/>
              </a:rPr>
              <a:t>Pengantar</a:t>
            </a:r>
          </a:p>
        </p:txBody>
      </p:sp>
      <p:sp>
        <p:nvSpPr>
          <p:cNvPr id="33" name="Rounded Rectangle 32">
            <a:hlinkClick r:id="" action="ppaction://noaction"/>
          </p:cNvPr>
          <p:cNvSpPr/>
          <p:nvPr/>
        </p:nvSpPr>
        <p:spPr>
          <a:xfrm>
            <a:off x="7620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black"/>
                </a:solidFill>
                <a:latin typeface="Century Gothic" pitchFamily="34" charset="0"/>
                <a:cs typeface="Arial" pitchFamily="34" charset="0"/>
              </a:rPr>
              <a:t>Asesmen</a:t>
            </a:r>
            <a:endParaRPr lang="en-US" sz="1600" b="1" dirty="0">
              <a:solidFill>
                <a:prstClr val="black"/>
              </a:solidFill>
              <a:latin typeface="Century Gothic" pitchFamily="34" charset="0"/>
              <a:cs typeface="Arial" pitchFamily="34" charset="0"/>
            </a:endParaRPr>
          </a:p>
        </p:txBody>
      </p:sp>
      <p:sp>
        <p:nvSpPr>
          <p:cNvPr id="45" name="Round Diagonal Corner Rectangle 44"/>
          <p:cNvSpPr/>
          <p:nvPr/>
        </p:nvSpPr>
        <p:spPr>
          <a:xfrm>
            <a:off x="206375" y="891915"/>
            <a:ext cx="8537575" cy="5638800"/>
          </a:xfrm>
          <a:prstGeom prst="round2DiagRect">
            <a:avLst/>
          </a:prstGeom>
          <a:ln>
            <a:solidFill>
              <a:srgbClr val="00823B"/>
            </a:solidFill>
          </a:ln>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dirty="0">
              <a:solidFill>
                <a:prstClr val="black"/>
              </a:solidFill>
            </a:endParaRPr>
          </a:p>
        </p:txBody>
      </p:sp>
      <p:sp>
        <p:nvSpPr>
          <p:cNvPr id="46" name="Rectangle 45"/>
          <p:cNvSpPr/>
          <p:nvPr/>
        </p:nvSpPr>
        <p:spPr>
          <a:xfrm>
            <a:off x="228600" y="533400"/>
            <a:ext cx="8686800" cy="457200"/>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9478" name="TextBox 46"/>
          <p:cNvSpPr txBox="1">
            <a:spLocks noChangeArrowheads="1"/>
          </p:cNvSpPr>
          <p:nvPr/>
        </p:nvSpPr>
        <p:spPr bwMode="auto">
          <a:xfrm>
            <a:off x="6997700" y="533400"/>
            <a:ext cx="10919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400" b="1" dirty="0" err="1" smtClean="0">
                <a:solidFill>
                  <a:prstClr val="white"/>
                </a:solidFill>
              </a:rPr>
              <a:t>Materi</a:t>
            </a:r>
            <a:endParaRPr lang="en-US" sz="2400" b="1" dirty="0">
              <a:solidFill>
                <a:prstClr val="white"/>
              </a:solidFill>
            </a:endParaRPr>
          </a:p>
        </p:txBody>
      </p:sp>
      <p:pic>
        <p:nvPicPr>
          <p:cNvPr id="19480" name="Picture 20" descr="http://png-3.findicons.com/files/icons/1742/ecqlipse_2/128/home.png">
            <a:hlinkClick r:id="rId5" action="ppaction://hlinksldjump"/>
          </p:cNvPr>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8001000" y="57150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1"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9225" y="6018442"/>
            <a:ext cx="612775" cy="610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ounded Rectangle 1"/>
          <p:cNvSpPr/>
          <p:nvPr/>
        </p:nvSpPr>
        <p:spPr>
          <a:xfrm>
            <a:off x="2057400" y="990600"/>
            <a:ext cx="4800600" cy="45720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400" b="1" dirty="0" err="1" smtClean="0">
                <a:solidFill>
                  <a:prstClr val="black"/>
                </a:solidFill>
              </a:rPr>
              <a:t>Efek</a:t>
            </a:r>
            <a:r>
              <a:rPr lang="en-US" sz="2400" b="1" dirty="0" smtClean="0">
                <a:solidFill>
                  <a:prstClr val="black"/>
                </a:solidFill>
              </a:rPr>
              <a:t> </a:t>
            </a:r>
            <a:r>
              <a:rPr lang="en-US" sz="2400" b="1" dirty="0" err="1" smtClean="0">
                <a:solidFill>
                  <a:prstClr val="black"/>
                </a:solidFill>
              </a:rPr>
              <a:t>Dopler</a:t>
            </a:r>
            <a:endParaRPr lang="id-ID" sz="2400" b="1" dirty="0">
              <a:solidFill>
                <a:prstClr val="black"/>
              </a:solidFill>
            </a:endParaRPr>
          </a:p>
        </p:txBody>
      </p:sp>
      <p:sp>
        <p:nvSpPr>
          <p:cNvPr id="7" name="TextBox 6"/>
          <p:cNvSpPr txBox="1"/>
          <p:nvPr/>
        </p:nvSpPr>
        <p:spPr>
          <a:xfrm>
            <a:off x="533400" y="1621649"/>
            <a:ext cx="5562600" cy="369332"/>
          </a:xfrm>
          <a:prstGeom prst="rect">
            <a:avLst/>
          </a:prstGeom>
          <a:noFill/>
        </p:spPr>
        <p:txBody>
          <a:bodyPr wrap="square" rtlCol="0">
            <a:spAutoFit/>
          </a:bodyPr>
          <a:lstStyle/>
          <a:p>
            <a:r>
              <a:rPr lang="en-US" b="1" dirty="0" err="1" smtClean="0">
                <a:solidFill>
                  <a:prstClr val="black"/>
                </a:solidFill>
              </a:rPr>
              <a:t>Pendengar</a:t>
            </a:r>
            <a:r>
              <a:rPr lang="en-US" b="1" dirty="0" smtClean="0">
                <a:solidFill>
                  <a:prstClr val="black"/>
                </a:solidFill>
              </a:rPr>
              <a:t> </a:t>
            </a:r>
            <a:r>
              <a:rPr lang="en-US" b="1" dirty="0" err="1" smtClean="0">
                <a:solidFill>
                  <a:prstClr val="black"/>
                </a:solidFill>
              </a:rPr>
              <a:t>Diam</a:t>
            </a:r>
            <a:r>
              <a:rPr lang="en-US" b="1" dirty="0" smtClean="0">
                <a:solidFill>
                  <a:prstClr val="black"/>
                </a:solidFill>
              </a:rPr>
              <a:t>, </a:t>
            </a:r>
            <a:r>
              <a:rPr lang="en-US" b="1" dirty="0" err="1" smtClean="0">
                <a:solidFill>
                  <a:prstClr val="black"/>
                </a:solidFill>
              </a:rPr>
              <a:t>Sumber</a:t>
            </a:r>
            <a:r>
              <a:rPr lang="en-US" b="1" dirty="0" smtClean="0">
                <a:solidFill>
                  <a:prstClr val="black"/>
                </a:solidFill>
              </a:rPr>
              <a:t> </a:t>
            </a:r>
            <a:r>
              <a:rPr lang="en-US" b="1" dirty="0" err="1" smtClean="0">
                <a:solidFill>
                  <a:prstClr val="black"/>
                </a:solidFill>
              </a:rPr>
              <a:t>bunyi</a:t>
            </a:r>
            <a:r>
              <a:rPr lang="en-US" b="1" dirty="0" smtClean="0">
                <a:solidFill>
                  <a:prstClr val="black"/>
                </a:solidFill>
              </a:rPr>
              <a:t> </a:t>
            </a:r>
            <a:r>
              <a:rPr lang="en-US" b="1" dirty="0" err="1" smtClean="0">
                <a:solidFill>
                  <a:prstClr val="black"/>
                </a:solidFill>
              </a:rPr>
              <a:t>Diam</a:t>
            </a:r>
            <a:endParaRPr lang="id-ID" b="1" dirty="0">
              <a:solidFill>
                <a:prstClr val="black"/>
              </a:solidFill>
            </a:endParaRPr>
          </a:p>
        </p:txBody>
      </p:sp>
      <p:sp>
        <p:nvSpPr>
          <p:cNvPr id="20" name="Line 4"/>
          <p:cNvSpPr>
            <a:spLocks noChangeShapeType="1"/>
          </p:cNvSpPr>
          <p:nvPr/>
        </p:nvSpPr>
        <p:spPr bwMode="auto">
          <a:xfrm>
            <a:off x="762000" y="4953000"/>
            <a:ext cx="807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pic>
        <p:nvPicPr>
          <p:cNvPr id="21" name="Picture 5" descr="MCj03871430000[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553200" y="4267200"/>
            <a:ext cx="488950" cy="6858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9" descr="MCj02390390000[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295400" y="4221163"/>
            <a:ext cx="1066800" cy="703262"/>
          </a:xfrm>
          <a:prstGeom prst="rect">
            <a:avLst/>
          </a:prstGeom>
          <a:noFill/>
          <a:extLst>
            <a:ext uri="{909E8E84-426E-40DD-AFC4-6F175D3DCCD1}">
              <a14:hiddenFill xmlns:a14="http://schemas.microsoft.com/office/drawing/2010/main">
                <a:solidFill>
                  <a:srgbClr val="FFFFFF"/>
                </a:solidFill>
              </a14:hiddenFill>
            </a:ext>
          </a:extLst>
        </p:spPr>
      </p:pic>
      <p:sp>
        <p:nvSpPr>
          <p:cNvPr id="23" name="Text Box 10"/>
          <p:cNvSpPr txBox="1">
            <a:spLocks noChangeArrowheads="1"/>
          </p:cNvSpPr>
          <p:nvPr/>
        </p:nvSpPr>
        <p:spPr bwMode="auto">
          <a:xfrm>
            <a:off x="1066800" y="5181600"/>
            <a:ext cx="155683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err="1" smtClean="0"/>
              <a:t>Sumber</a:t>
            </a:r>
            <a:r>
              <a:rPr lang="en-US" altLang="en-US" dirty="0" smtClean="0"/>
              <a:t> </a:t>
            </a:r>
            <a:r>
              <a:rPr lang="en-US" altLang="en-US" dirty="0" err="1" smtClean="0"/>
              <a:t>diam</a:t>
            </a:r>
            <a:endParaRPr lang="en-US" altLang="en-US" dirty="0"/>
          </a:p>
        </p:txBody>
      </p:sp>
      <p:sp>
        <p:nvSpPr>
          <p:cNvPr id="27" name="Text Box 11"/>
          <p:cNvSpPr txBox="1">
            <a:spLocks noChangeArrowheads="1"/>
          </p:cNvSpPr>
          <p:nvPr/>
        </p:nvSpPr>
        <p:spPr bwMode="auto">
          <a:xfrm>
            <a:off x="6645345" y="5126849"/>
            <a:ext cx="18774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err="1" smtClean="0"/>
              <a:t>Pendengar</a:t>
            </a:r>
            <a:r>
              <a:rPr lang="en-US" altLang="en-US" dirty="0" smtClean="0"/>
              <a:t> </a:t>
            </a:r>
            <a:r>
              <a:rPr lang="en-US" altLang="en-US" dirty="0" err="1" smtClean="0"/>
              <a:t>diam</a:t>
            </a:r>
            <a:endParaRPr lang="en-US" altLang="en-US" dirty="0"/>
          </a:p>
        </p:txBody>
      </p:sp>
      <p:sp>
        <p:nvSpPr>
          <p:cNvPr id="28" name="Oval 48"/>
          <p:cNvSpPr>
            <a:spLocks noChangeArrowheads="1"/>
          </p:cNvSpPr>
          <p:nvPr/>
        </p:nvSpPr>
        <p:spPr bwMode="auto">
          <a:xfrm>
            <a:off x="1295400" y="4038600"/>
            <a:ext cx="10668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29" name="Oval 49"/>
          <p:cNvSpPr>
            <a:spLocks noChangeArrowheads="1"/>
          </p:cNvSpPr>
          <p:nvPr/>
        </p:nvSpPr>
        <p:spPr bwMode="auto">
          <a:xfrm>
            <a:off x="792163" y="3600450"/>
            <a:ext cx="2071687" cy="19446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30" name="Oval 50"/>
          <p:cNvSpPr>
            <a:spLocks noChangeArrowheads="1"/>
          </p:cNvSpPr>
          <p:nvPr/>
        </p:nvSpPr>
        <p:spPr bwMode="auto">
          <a:xfrm>
            <a:off x="322263" y="3090863"/>
            <a:ext cx="3011487" cy="29622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34" name="Oval 51"/>
          <p:cNvSpPr>
            <a:spLocks noChangeArrowheads="1"/>
          </p:cNvSpPr>
          <p:nvPr/>
        </p:nvSpPr>
        <p:spPr bwMode="auto">
          <a:xfrm>
            <a:off x="-195263" y="2581275"/>
            <a:ext cx="4048126" cy="39814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35" name="Oval 52"/>
          <p:cNvSpPr>
            <a:spLocks noChangeArrowheads="1"/>
          </p:cNvSpPr>
          <p:nvPr/>
        </p:nvSpPr>
        <p:spPr bwMode="auto">
          <a:xfrm>
            <a:off x="-666750" y="2117725"/>
            <a:ext cx="4989513" cy="49085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36" name="Text Box 56"/>
          <p:cNvSpPr txBox="1">
            <a:spLocks noChangeArrowheads="1"/>
          </p:cNvSpPr>
          <p:nvPr/>
        </p:nvSpPr>
        <p:spPr bwMode="auto">
          <a:xfrm>
            <a:off x="1143000" y="3657600"/>
            <a:ext cx="14668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dirty="0" err="1" smtClean="0"/>
              <a:t>Frequensi</a:t>
            </a:r>
            <a:r>
              <a:rPr lang="en-US" altLang="en-US" dirty="0" smtClean="0"/>
              <a:t>  </a:t>
            </a:r>
            <a:r>
              <a:rPr lang="en-US" altLang="en-US" dirty="0"/>
              <a:t>f</a:t>
            </a:r>
            <a:r>
              <a:rPr lang="en-US" altLang="en-US" baseline="-25000" dirty="0"/>
              <a:t>s</a:t>
            </a:r>
            <a:endParaRPr lang="en-US" altLang="en-US" dirty="0"/>
          </a:p>
        </p:txBody>
      </p:sp>
      <p:sp>
        <p:nvSpPr>
          <p:cNvPr id="37" name="Text Box 57"/>
          <p:cNvSpPr txBox="1">
            <a:spLocks noChangeArrowheads="1"/>
          </p:cNvSpPr>
          <p:nvPr/>
        </p:nvSpPr>
        <p:spPr bwMode="auto">
          <a:xfrm>
            <a:off x="6477000" y="3733800"/>
            <a:ext cx="182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dirty="0" err="1" smtClean="0"/>
              <a:t>Frekuensi</a:t>
            </a:r>
            <a:r>
              <a:rPr lang="en-US" altLang="en-US" dirty="0" smtClean="0"/>
              <a:t> f’</a:t>
            </a:r>
            <a:endParaRPr lang="en-US" altLang="en-US" dirty="0"/>
          </a:p>
        </p:txBody>
      </p:sp>
      <p:sp>
        <p:nvSpPr>
          <p:cNvPr id="38" name="Text Box 58"/>
          <p:cNvSpPr txBox="1">
            <a:spLocks noChangeArrowheads="1"/>
          </p:cNvSpPr>
          <p:nvPr/>
        </p:nvSpPr>
        <p:spPr bwMode="auto">
          <a:xfrm>
            <a:off x="5775325" y="15605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40" name="Line 61"/>
          <p:cNvSpPr>
            <a:spLocks noChangeShapeType="1"/>
          </p:cNvSpPr>
          <p:nvPr/>
        </p:nvSpPr>
        <p:spPr bwMode="auto">
          <a:xfrm>
            <a:off x="3886200" y="4343400"/>
            <a:ext cx="1371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41" name="Text Box 62"/>
          <p:cNvSpPr txBox="1">
            <a:spLocks noChangeArrowheads="1"/>
          </p:cNvSpPr>
          <p:nvPr/>
        </p:nvSpPr>
        <p:spPr bwMode="auto">
          <a:xfrm>
            <a:off x="4098925" y="3694113"/>
            <a:ext cx="1219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V=340m/s</a:t>
            </a:r>
          </a:p>
        </p:txBody>
      </p:sp>
      <p:sp>
        <p:nvSpPr>
          <p:cNvPr id="6" name="TextBox 5"/>
          <p:cNvSpPr txBox="1"/>
          <p:nvPr/>
        </p:nvSpPr>
        <p:spPr>
          <a:xfrm>
            <a:off x="5318125" y="2117725"/>
            <a:ext cx="3204657" cy="369332"/>
          </a:xfrm>
          <a:prstGeom prst="rect">
            <a:avLst/>
          </a:prstGeom>
          <a:noFill/>
        </p:spPr>
        <p:txBody>
          <a:bodyPr wrap="square" rtlCol="0">
            <a:spAutoFit/>
          </a:bodyPr>
          <a:lstStyle/>
          <a:p>
            <a:r>
              <a:rPr lang="en-US" dirty="0" smtClean="0"/>
              <a:t>f’ = fs</a:t>
            </a:r>
            <a:endParaRPr lang="id-ID" dirty="0"/>
          </a:p>
        </p:txBody>
      </p:sp>
    </p:spTree>
    <p:extLst>
      <p:ext uri="{BB962C8B-B14F-4D97-AF65-F5344CB8AC3E}">
        <p14:creationId xmlns:p14="http://schemas.microsoft.com/office/powerpoint/2010/main" val="136469049"/>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P spid="34" grpId="0" animBg="1"/>
      <p:bldP spid="35" grpId="0" animBg="1"/>
      <p:bldP spid="36" grpId="0"/>
      <p:bldP spid="37" grpId="0"/>
      <p:bldP spid="40" grpId="0" animBg="1"/>
      <p:bldP spid="4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ounded Rectangle 23">
            <a:hlinkClick r:id="" action="ppaction://noaction"/>
          </p:cNvPr>
          <p:cNvSpPr/>
          <p:nvPr/>
        </p:nvSpPr>
        <p:spPr>
          <a:xfrm>
            <a:off x="4572000" y="0"/>
            <a:ext cx="1524000" cy="457200"/>
          </a:xfrm>
          <a:prstGeom prst="roundRect">
            <a:avLst/>
          </a:prstGeom>
          <a:blipFill dpi="0" rotWithShape="1">
            <a:blip r:embed="rId3">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Ringkasan</a:t>
            </a:r>
          </a:p>
        </p:txBody>
      </p:sp>
      <p:sp>
        <p:nvSpPr>
          <p:cNvPr id="25" name="Rounded Rectangle 24">
            <a:hlinkClick r:id="rId4" action="ppaction://hlinksldjump"/>
          </p:cNvPr>
          <p:cNvSpPr/>
          <p:nvPr/>
        </p:nvSpPr>
        <p:spPr>
          <a:xfrm>
            <a:off x="1524000" y="0"/>
            <a:ext cx="1524000" cy="457200"/>
          </a:xfrm>
          <a:prstGeom prst="roundRect">
            <a:avLst/>
          </a:prstGeom>
          <a:blipFill dpi="0" rotWithShape="1">
            <a:blip r:embed="rId3">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Materi</a:t>
            </a:r>
          </a:p>
        </p:txBody>
      </p:sp>
      <p:sp>
        <p:nvSpPr>
          <p:cNvPr id="26" name="Rounded Rectangle 25">
            <a:hlinkClick r:id="rId5" action="ppaction://hlinksldjump"/>
          </p:cNvPr>
          <p:cNvSpPr/>
          <p:nvPr/>
        </p:nvSpPr>
        <p:spPr>
          <a:xfrm>
            <a:off x="3048000" y="0"/>
            <a:ext cx="1524000" cy="457200"/>
          </a:xfrm>
          <a:prstGeom prst="roundRect">
            <a:avLst/>
          </a:prstGeom>
          <a:blipFill dpi="0" rotWithShape="1">
            <a:blip r:embed="rId3">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black"/>
                </a:solidFill>
                <a:latin typeface="Century Gothic" pitchFamily="34" charset="0"/>
                <a:cs typeface="Arial" pitchFamily="34" charset="0"/>
              </a:rPr>
              <a:t>Contoh</a:t>
            </a:r>
            <a:r>
              <a:rPr lang="en-US" sz="1600" b="1" dirty="0">
                <a:solidFill>
                  <a:prstClr val="black"/>
                </a:solidFill>
                <a:latin typeface="Century Gothic" pitchFamily="34" charset="0"/>
                <a:cs typeface="Arial" pitchFamily="34" charset="0"/>
              </a:rPr>
              <a:t> </a:t>
            </a:r>
            <a:r>
              <a:rPr lang="en-US" sz="1600" b="1" dirty="0" err="1">
                <a:solidFill>
                  <a:prstClr val="black"/>
                </a:solidFill>
                <a:latin typeface="Century Gothic" pitchFamily="34" charset="0"/>
                <a:cs typeface="Arial" pitchFamily="34" charset="0"/>
              </a:rPr>
              <a:t>Soal</a:t>
            </a:r>
          </a:p>
        </p:txBody>
      </p:sp>
      <p:sp>
        <p:nvSpPr>
          <p:cNvPr id="31" name="Rounded Rectangle 30">
            <a:hlinkClick r:id="" action="ppaction://noaction"/>
          </p:cNvPr>
          <p:cNvSpPr/>
          <p:nvPr/>
        </p:nvSpPr>
        <p:spPr>
          <a:xfrm>
            <a:off x="6096000" y="0"/>
            <a:ext cx="1524000" cy="457200"/>
          </a:xfrm>
          <a:prstGeom prst="roundRect">
            <a:avLst/>
          </a:prstGeom>
          <a:blipFill dpi="0" rotWithShape="1">
            <a:blip r:embed="rId3">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Latihan</a:t>
            </a:r>
          </a:p>
        </p:txBody>
      </p:sp>
      <p:sp>
        <p:nvSpPr>
          <p:cNvPr id="32" name="Rounded Rectangle 31">
            <a:hlinkClick r:id="rId4" action="ppaction://hlinksldjump"/>
          </p:cNvPr>
          <p:cNvSpPr/>
          <p:nvPr/>
        </p:nvSpPr>
        <p:spPr>
          <a:xfrm>
            <a:off x="0" y="0"/>
            <a:ext cx="1524000" cy="457200"/>
          </a:xfrm>
          <a:prstGeom prst="roundRect">
            <a:avLst/>
          </a:prstGeom>
          <a:blipFill>
            <a:blip r:embed="rId3"/>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2000" b="1" dirty="0">
                <a:solidFill>
                  <a:prstClr val="white"/>
                </a:solidFill>
                <a:latin typeface="Century Gothic" pitchFamily="34" charset="0"/>
                <a:cs typeface="Arial" pitchFamily="34" charset="0"/>
              </a:rPr>
              <a:t>Pengantar</a:t>
            </a:r>
          </a:p>
        </p:txBody>
      </p:sp>
      <p:sp>
        <p:nvSpPr>
          <p:cNvPr id="33" name="Rounded Rectangle 32">
            <a:hlinkClick r:id="" action="ppaction://noaction"/>
          </p:cNvPr>
          <p:cNvSpPr/>
          <p:nvPr/>
        </p:nvSpPr>
        <p:spPr>
          <a:xfrm>
            <a:off x="7620000" y="0"/>
            <a:ext cx="1524000" cy="457200"/>
          </a:xfrm>
          <a:prstGeom prst="roundRect">
            <a:avLst/>
          </a:prstGeom>
          <a:blipFill dpi="0" rotWithShape="1">
            <a:blip r:embed="rId3">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black"/>
                </a:solidFill>
                <a:latin typeface="Century Gothic" pitchFamily="34" charset="0"/>
                <a:cs typeface="Arial" pitchFamily="34" charset="0"/>
              </a:rPr>
              <a:t>Asesmen</a:t>
            </a:r>
            <a:endParaRPr lang="en-US" sz="1600" b="1" dirty="0">
              <a:solidFill>
                <a:prstClr val="black"/>
              </a:solidFill>
              <a:latin typeface="Century Gothic" pitchFamily="34" charset="0"/>
              <a:cs typeface="Arial" pitchFamily="34" charset="0"/>
            </a:endParaRPr>
          </a:p>
        </p:txBody>
      </p:sp>
      <p:sp>
        <p:nvSpPr>
          <p:cNvPr id="45" name="Round Diagonal Corner Rectangle 44"/>
          <p:cNvSpPr/>
          <p:nvPr/>
        </p:nvSpPr>
        <p:spPr>
          <a:xfrm>
            <a:off x="149224" y="715432"/>
            <a:ext cx="8537575" cy="5913968"/>
          </a:xfrm>
          <a:prstGeom prst="round2DiagRect">
            <a:avLst/>
          </a:prstGeom>
          <a:ln>
            <a:solidFill>
              <a:srgbClr val="00823B"/>
            </a:solidFill>
          </a:ln>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dirty="0">
              <a:solidFill>
                <a:prstClr val="black"/>
              </a:solidFill>
            </a:endParaRPr>
          </a:p>
        </p:txBody>
      </p:sp>
      <p:sp>
        <p:nvSpPr>
          <p:cNvPr id="46" name="Rectangle 45"/>
          <p:cNvSpPr/>
          <p:nvPr/>
        </p:nvSpPr>
        <p:spPr>
          <a:xfrm>
            <a:off x="228600" y="533400"/>
            <a:ext cx="8686800" cy="457200"/>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9478" name="TextBox 46"/>
          <p:cNvSpPr txBox="1">
            <a:spLocks noChangeArrowheads="1"/>
          </p:cNvSpPr>
          <p:nvPr/>
        </p:nvSpPr>
        <p:spPr bwMode="auto">
          <a:xfrm>
            <a:off x="7455017" y="693943"/>
            <a:ext cx="10919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400" b="1" dirty="0" err="1" smtClean="0">
                <a:solidFill>
                  <a:prstClr val="black"/>
                </a:solidFill>
              </a:rPr>
              <a:t>Materi</a:t>
            </a:r>
            <a:endParaRPr lang="en-US" sz="2400" b="1" dirty="0">
              <a:solidFill>
                <a:prstClr val="black"/>
              </a:solidFill>
            </a:endParaRPr>
          </a:p>
        </p:txBody>
      </p:sp>
      <p:pic>
        <p:nvPicPr>
          <p:cNvPr id="19480" name="Picture 20" descr="http://png-3.findicons.com/files/icons/1742/ecqlipse_2/128/home.png">
            <a:hlinkClick r:id="rId6" action="ppaction://hlinksldjump"/>
          </p:cNvPr>
          <p:cNvPicPr>
            <a:picLocks noChangeAspect="1" noChangeArrowheads="1"/>
          </p:cNvPicPr>
          <p:nvPr/>
        </p:nvPicPr>
        <p:blipFill>
          <a:blip r:embed="rId7">
            <a:lum bright="70000" contrast="-70000"/>
            <a:extLst>
              <a:ext uri="{28A0092B-C50C-407E-A947-70E740481C1C}">
                <a14:useLocalDpi xmlns:a14="http://schemas.microsoft.com/office/drawing/2010/main" val="0"/>
              </a:ext>
            </a:extLst>
          </a:blip>
          <a:srcRect/>
          <a:stretch>
            <a:fillRect/>
          </a:stretch>
        </p:blipFill>
        <p:spPr bwMode="auto">
          <a:xfrm>
            <a:off x="8001000" y="57150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1" name="Picture 12" descr="http://4.bp.blogspot.com/-VPLqur-gw3A/T1MynDDoE0I/AAAAAAAAAuw/4EWYbA084hY/s1600/lambang-its.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49225" y="6018442"/>
            <a:ext cx="612775" cy="610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ounded Rectangle 18"/>
          <p:cNvSpPr/>
          <p:nvPr/>
        </p:nvSpPr>
        <p:spPr>
          <a:xfrm>
            <a:off x="2057400" y="990600"/>
            <a:ext cx="4800600" cy="45720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400" b="1" dirty="0" err="1" smtClean="0">
                <a:solidFill>
                  <a:prstClr val="black"/>
                </a:solidFill>
              </a:rPr>
              <a:t>Efek</a:t>
            </a:r>
            <a:r>
              <a:rPr lang="en-US" sz="2400" b="1" dirty="0" smtClean="0">
                <a:solidFill>
                  <a:prstClr val="black"/>
                </a:solidFill>
              </a:rPr>
              <a:t> </a:t>
            </a:r>
            <a:r>
              <a:rPr lang="en-US" sz="2400" b="1" dirty="0" err="1" smtClean="0">
                <a:solidFill>
                  <a:prstClr val="black"/>
                </a:solidFill>
              </a:rPr>
              <a:t>Dopler</a:t>
            </a:r>
            <a:endParaRPr lang="id-ID" sz="2400" b="1" dirty="0">
              <a:solidFill>
                <a:prstClr val="black"/>
              </a:solidFill>
            </a:endParaRPr>
          </a:p>
        </p:txBody>
      </p:sp>
      <p:sp>
        <p:nvSpPr>
          <p:cNvPr id="15" name="TextBox 14"/>
          <p:cNvSpPr txBox="1"/>
          <p:nvPr/>
        </p:nvSpPr>
        <p:spPr>
          <a:xfrm>
            <a:off x="455612" y="1449941"/>
            <a:ext cx="7537216" cy="1200329"/>
          </a:xfrm>
          <a:prstGeom prst="rect">
            <a:avLst/>
          </a:prstGeom>
          <a:noFill/>
        </p:spPr>
        <p:txBody>
          <a:bodyPr wrap="square" rtlCol="0">
            <a:spAutoFit/>
          </a:bodyPr>
          <a:lstStyle/>
          <a:p>
            <a:r>
              <a:rPr lang="en-US" b="1" dirty="0" err="1" smtClean="0">
                <a:solidFill>
                  <a:prstClr val="black"/>
                </a:solidFill>
              </a:rPr>
              <a:t>Pendengar</a:t>
            </a:r>
            <a:r>
              <a:rPr lang="en-US" b="1" dirty="0" smtClean="0">
                <a:solidFill>
                  <a:prstClr val="black"/>
                </a:solidFill>
              </a:rPr>
              <a:t> </a:t>
            </a:r>
            <a:r>
              <a:rPr lang="en-US" b="1" dirty="0" err="1" smtClean="0">
                <a:solidFill>
                  <a:prstClr val="black"/>
                </a:solidFill>
              </a:rPr>
              <a:t>bergerak</a:t>
            </a:r>
            <a:r>
              <a:rPr lang="en-US" b="1" dirty="0" smtClean="0">
                <a:solidFill>
                  <a:prstClr val="black"/>
                </a:solidFill>
              </a:rPr>
              <a:t> </a:t>
            </a:r>
            <a:r>
              <a:rPr lang="en-US" b="1" dirty="0" err="1" smtClean="0">
                <a:solidFill>
                  <a:prstClr val="black"/>
                </a:solidFill>
              </a:rPr>
              <a:t>mendekati</a:t>
            </a:r>
            <a:r>
              <a:rPr lang="en-US" b="1" dirty="0" smtClean="0">
                <a:solidFill>
                  <a:prstClr val="black"/>
                </a:solidFill>
              </a:rPr>
              <a:t> </a:t>
            </a:r>
            <a:r>
              <a:rPr lang="en-US" b="1" dirty="0" err="1" smtClean="0">
                <a:solidFill>
                  <a:prstClr val="black"/>
                </a:solidFill>
              </a:rPr>
              <a:t>Sumber</a:t>
            </a:r>
            <a:r>
              <a:rPr lang="en-US" b="1" dirty="0" smtClean="0">
                <a:solidFill>
                  <a:prstClr val="black"/>
                </a:solidFill>
              </a:rPr>
              <a:t>, </a:t>
            </a:r>
            <a:r>
              <a:rPr lang="en-US" b="1" dirty="0" err="1" smtClean="0">
                <a:solidFill>
                  <a:prstClr val="black"/>
                </a:solidFill>
              </a:rPr>
              <a:t>Sumber</a:t>
            </a:r>
            <a:r>
              <a:rPr lang="en-US" b="1" dirty="0" smtClean="0">
                <a:solidFill>
                  <a:prstClr val="black"/>
                </a:solidFill>
              </a:rPr>
              <a:t> </a:t>
            </a:r>
            <a:r>
              <a:rPr lang="en-US" b="1" dirty="0" err="1" smtClean="0">
                <a:solidFill>
                  <a:prstClr val="black"/>
                </a:solidFill>
              </a:rPr>
              <a:t>bunyi</a:t>
            </a:r>
            <a:r>
              <a:rPr lang="en-US" b="1" dirty="0" smtClean="0">
                <a:solidFill>
                  <a:prstClr val="black"/>
                </a:solidFill>
              </a:rPr>
              <a:t> </a:t>
            </a:r>
            <a:r>
              <a:rPr lang="en-US" b="1" dirty="0" err="1" smtClean="0">
                <a:solidFill>
                  <a:prstClr val="black"/>
                </a:solidFill>
              </a:rPr>
              <a:t>Diam</a:t>
            </a:r>
            <a:endParaRPr lang="en-US" b="1" dirty="0" smtClean="0">
              <a:solidFill>
                <a:prstClr val="black"/>
              </a:solidFill>
            </a:endParaRPr>
          </a:p>
          <a:p>
            <a:r>
              <a:rPr lang="en-US" dirty="0" err="1" smtClean="0">
                <a:solidFill>
                  <a:prstClr val="black"/>
                </a:solidFill>
              </a:rPr>
              <a:t>Kecepatan</a:t>
            </a:r>
            <a:r>
              <a:rPr lang="en-US" dirty="0" smtClean="0">
                <a:solidFill>
                  <a:prstClr val="black"/>
                </a:solidFill>
              </a:rPr>
              <a:t> </a:t>
            </a:r>
            <a:r>
              <a:rPr lang="en-US" dirty="0" err="1" smtClean="0">
                <a:solidFill>
                  <a:prstClr val="black"/>
                </a:solidFill>
              </a:rPr>
              <a:t>suara</a:t>
            </a:r>
            <a:r>
              <a:rPr lang="en-US" dirty="0">
                <a:solidFill>
                  <a:prstClr val="black"/>
                </a:solidFill>
              </a:rPr>
              <a:t> </a:t>
            </a:r>
            <a:r>
              <a:rPr lang="en-US" dirty="0" smtClean="0">
                <a:solidFill>
                  <a:prstClr val="black"/>
                </a:solidFill>
              </a:rPr>
              <a:t>relative </a:t>
            </a:r>
            <a:r>
              <a:rPr lang="en-US" dirty="0" err="1" smtClean="0">
                <a:solidFill>
                  <a:prstClr val="black"/>
                </a:solidFill>
              </a:rPr>
              <a:t>terhadap</a:t>
            </a:r>
            <a:r>
              <a:rPr lang="en-US" dirty="0" smtClean="0">
                <a:solidFill>
                  <a:prstClr val="black"/>
                </a:solidFill>
              </a:rPr>
              <a:t> </a:t>
            </a:r>
            <a:r>
              <a:rPr lang="en-US" dirty="0" err="1" smtClean="0">
                <a:solidFill>
                  <a:prstClr val="black"/>
                </a:solidFill>
              </a:rPr>
              <a:t>pendengar</a:t>
            </a:r>
            <a:r>
              <a:rPr lang="en-US" dirty="0" smtClean="0">
                <a:solidFill>
                  <a:prstClr val="black"/>
                </a:solidFill>
              </a:rPr>
              <a:t> </a:t>
            </a:r>
          </a:p>
          <a:p>
            <a:endParaRPr lang="en-US" dirty="0">
              <a:solidFill>
                <a:prstClr val="black"/>
              </a:solidFill>
            </a:endParaRPr>
          </a:p>
          <a:p>
            <a:r>
              <a:rPr lang="en-US" dirty="0" smtClean="0">
                <a:solidFill>
                  <a:prstClr val="black"/>
                </a:solidFill>
              </a:rPr>
              <a:t>V’ = V + V0</a:t>
            </a:r>
            <a:endParaRPr lang="id-ID" dirty="0">
              <a:solidFill>
                <a:prstClr val="black"/>
              </a:solidFill>
            </a:endParaRPr>
          </a:p>
        </p:txBody>
      </p:sp>
      <p:sp>
        <p:nvSpPr>
          <p:cNvPr id="20" name="Line 3"/>
          <p:cNvSpPr>
            <a:spLocks noChangeShapeType="1"/>
          </p:cNvSpPr>
          <p:nvPr/>
        </p:nvSpPr>
        <p:spPr bwMode="auto">
          <a:xfrm>
            <a:off x="762000" y="4953000"/>
            <a:ext cx="807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pic>
        <p:nvPicPr>
          <p:cNvPr id="21" name="Picture 4" descr="MCj03871430000[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019800" y="4267200"/>
            <a:ext cx="488950" cy="6858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5" descr="MCj02390390000[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295400" y="4221163"/>
            <a:ext cx="1066800" cy="703262"/>
          </a:xfrm>
          <a:prstGeom prst="rect">
            <a:avLst/>
          </a:prstGeom>
          <a:noFill/>
          <a:extLst>
            <a:ext uri="{909E8E84-426E-40DD-AFC4-6F175D3DCCD1}">
              <a14:hiddenFill xmlns:a14="http://schemas.microsoft.com/office/drawing/2010/main">
                <a:solidFill>
                  <a:srgbClr val="FFFFFF"/>
                </a:solidFill>
              </a14:hiddenFill>
            </a:ext>
          </a:extLst>
        </p:spPr>
      </p:pic>
      <p:sp>
        <p:nvSpPr>
          <p:cNvPr id="23" name="Text Box 6"/>
          <p:cNvSpPr txBox="1">
            <a:spLocks noChangeArrowheads="1"/>
          </p:cNvSpPr>
          <p:nvPr/>
        </p:nvSpPr>
        <p:spPr bwMode="auto">
          <a:xfrm>
            <a:off x="1066800" y="5181600"/>
            <a:ext cx="95410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err="1" smtClean="0"/>
              <a:t>sumber</a:t>
            </a:r>
            <a:endParaRPr lang="en-US" altLang="en-US" dirty="0"/>
          </a:p>
          <a:p>
            <a:endParaRPr lang="en-US" altLang="en-US" dirty="0"/>
          </a:p>
        </p:txBody>
      </p:sp>
      <p:sp>
        <p:nvSpPr>
          <p:cNvPr id="27" name="Text Box 7"/>
          <p:cNvSpPr txBox="1">
            <a:spLocks noChangeArrowheads="1"/>
          </p:cNvSpPr>
          <p:nvPr/>
        </p:nvSpPr>
        <p:spPr bwMode="auto">
          <a:xfrm>
            <a:off x="6324600" y="5181600"/>
            <a:ext cx="18774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err="1" smtClean="0"/>
              <a:t>Pendengar</a:t>
            </a:r>
            <a:r>
              <a:rPr lang="en-US" altLang="en-US" dirty="0" smtClean="0"/>
              <a:t> </a:t>
            </a:r>
            <a:r>
              <a:rPr lang="en-US" altLang="en-US" dirty="0" err="1" smtClean="0"/>
              <a:t>diam</a:t>
            </a:r>
            <a:endParaRPr lang="en-US" altLang="en-US" dirty="0"/>
          </a:p>
        </p:txBody>
      </p:sp>
      <p:sp>
        <p:nvSpPr>
          <p:cNvPr id="28" name="Oval 8"/>
          <p:cNvSpPr>
            <a:spLocks noChangeArrowheads="1"/>
          </p:cNvSpPr>
          <p:nvPr/>
        </p:nvSpPr>
        <p:spPr bwMode="auto">
          <a:xfrm>
            <a:off x="1295400" y="4038600"/>
            <a:ext cx="10668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29" name="Oval 9"/>
          <p:cNvSpPr>
            <a:spLocks noChangeArrowheads="1"/>
          </p:cNvSpPr>
          <p:nvPr/>
        </p:nvSpPr>
        <p:spPr bwMode="auto">
          <a:xfrm>
            <a:off x="792163" y="3600450"/>
            <a:ext cx="2071687" cy="19446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30" name="Oval 10"/>
          <p:cNvSpPr>
            <a:spLocks noChangeArrowheads="1"/>
          </p:cNvSpPr>
          <p:nvPr/>
        </p:nvSpPr>
        <p:spPr bwMode="auto">
          <a:xfrm>
            <a:off x="322263" y="3090863"/>
            <a:ext cx="3011487" cy="29622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34" name="Oval 11"/>
          <p:cNvSpPr>
            <a:spLocks noChangeArrowheads="1"/>
          </p:cNvSpPr>
          <p:nvPr/>
        </p:nvSpPr>
        <p:spPr bwMode="auto">
          <a:xfrm>
            <a:off x="-195263" y="2581275"/>
            <a:ext cx="4048126" cy="39814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35" name="Oval 12"/>
          <p:cNvSpPr>
            <a:spLocks noChangeArrowheads="1"/>
          </p:cNvSpPr>
          <p:nvPr/>
        </p:nvSpPr>
        <p:spPr bwMode="auto">
          <a:xfrm>
            <a:off x="-666750" y="2117725"/>
            <a:ext cx="4989513" cy="49085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sp>
        <p:nvSpPr>
          <p:cNvPr id="36" name="Oval 13"/>
          <p:cNvSpPr>
            <a:spLocks noChangeArrowheads="1"/>
          </p:cNvSpPr>
          <p:nvPr/>
        </p:nvSpPr>
        <p:spPr bwMode="auto">
          <a:xfrm>
            <a:off x="-1136650" y="1562100"/>
            <a:ext cx="5929313" cy="6019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37" name="Oval 14"/>
          <p:cNvSpPr>
            <a:spLocks noChangeArrowheads="1"/>
          </p:cNvSpPr>
          <p:nvPr/>
        </p:nvSpPr>
        <p:spPr bwMode="auto">
          <a:xfrm>
            <a:off x="-1654175" y="1100138"/>
            <a:ext cx="6964363" cy="69437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38" name="Text Box 16"/>
          <p:cNvSpPr txBox="1">
            <a:spLocks noChangeArrowheads="1"/>
          </p:cNvSpPr>
          <p:nvPr/>
        </p:nvSpPr>
        <p:spPr bwMode="auto">
          <a:xfrm>
            <a:off x="2438400" y="3962400"/>
            <a:ext cx="1466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Frequency f</a:t>
            </a:r>
            <a:r>
              <a:rPr lang="en-US" altLang="en-US" baseline="-25000"/>
              <a:t>s</a:t>
            </a:r>
            <a:endParaRPr lang="en-US" altLang="en-US"/>
          </a:p>
        </p:txBody>
      </p:sp>
      <p:sp>
        <p:nvSpPr>
          <p:cNvPr id="39" name="Text Box 17"/>
          <p:cNvSpPr txBox="1">
            <a:spLocks noChangeArrowheads="1"/>
          </p:cNvSpPr>
          <p:nvPr/>
        </p:nvSpPr>
        <p:spPr bwMode="auto">
          <a:xfrm>
            <a:off x="6354762" y="4152106"/>
            <a:ext cx="182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dirty="0"/>
              <a:t>Frequency </a:t>
            </a:r>
            <a:r>
              <a:rPr lang="en-US" altLang="en-US" dirty="0" smtClean="0"/>
              <a:t>f’</a:t>
            </a:r>
            <a:endParaRPr lang="en-US" altLang="en-US" dirty="0"/>
          </a:p>
        </p:txBody>
      </p:sp>
      <p:sp>
        <p:nvSpPr>
          <p:cNvPr id="40" name="Text Box 18"/>
          <p:cNvSpPr txBox="1">
            <a:spLocks noChangeArrowheads="1"/>
          </p:cNvSpPr>
          <p:nvPr/>
        </p:nvSpPr>
        <p:spPr bwMode="auto">
          <a:xfrm>
            <a:off x="5775325" y="15605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pic>
        <p:nvPicPr>
          <p:cNvPr id="42" name="Picture 22" descr="MCj02390390000[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600200" y="4267200"/>
            <a:ext cx="1066800" cy="703263"/>
          </a:xfrm>
          <a:prstGeom prst="rect">
            <a:avLst/>
          </a:prstGeom>
          <a:noFill/>
          <a:extLst>
            <a:ext uri="{909E8E84-426E-40DD-AFC4-6F175D3DCCD1}">
              <a14:hiddenFill xmlns:a14="http://schemas.microsoft.com/office/drawing/2010/main">
                <a:solidFill>
                  <a:srgbClr val="FFFFFF"/>
                </a:solidFill>
              </a14:hiddenFill>
            </a:ext>
          </a:extLst>
        </p:spPr>
      </p:pic>
      <p:sp>
        <p:nvSpPr>
          <p:cNvPr id="43" name="Oval 23"/>
          <p:cNvSpPr>
            <a:spLocks noChangeArrowheads="1"/>
          </p:cNvSpPr>
          <p:nvPr/>
        </p:nvSpPr>
        <p:spPr bwMode="auto">
          <a:xfrm>
            <a:off x="1600200" y="4084638"/>
            <a:ext cx="10668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44" name="Oval 24"/>
          <p:cNvSpPr>
            <a:spLocks noChangeArrowheads="1"/>
          </p:cNvSpPr>
          <p:nvPr/>
        </p:nvSpPr>
        <p:spPr bwMode="auto">
          <a:xfrm>
            <a:off x="1173163" y="3600450"/>
            <a:ext cx="2071687" cy="19446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47" name="Picture 25" descr="MCj02390390000[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981200" y="4267200"/>
            <a:ext cx="1066800" cy="703263"/>
          </a:xfrm>
          <a:prstGeom prst="rect">
            <a:avLst/>
          </a:prstGeom>
          <a:noFill/>
          <a:extLst>
            <a:ext uri="{909E8E84-426E-40DD-AFC4-6F175D3DCCD1}">
              <a14:hiddenFill xmlns:a14="http://schemas.microsoft.com/office/drawing/2010/main">
                <a:solidFill>
                  <a:srgbClr val="FFFFFF"/>
                </a:solidFill>
              </a14:hiddenFill>
            </a:ext>
          </a:extLst>
        </p:spPr>
      </p:pic>
      <p:sp>
        <p:nvSpPr>
          <p:cNvPr id="48" name="Oval 26"/>
          <p:cNvSpPr>
            <a:spLocks noChangeArrowheads="1"/>
          </p:cNvSpPr>
          <p:nvPr/>
        </p:nvSpPr>
        <p:spPr bwMode="auto">
          <a:xfrm>
            <a:off x="1981200" y="4084638"/>
            <a:ext cx="10668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49" name="Oval 27"/>
          <p:cNvSpPr>
            <a:spLocks noChangeArrowheads="1"/>
          </p:cNvSpPr>
          <p:nvPr/>
        </p:nvSpPr>
        <p:spPr bwMode="auto">
          <a:xfrm>
            <a:off x="703263" y="3090863"/>
            <a:ext cx="3011487" cy="29622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50" name="Oval 28"/>
          <p:cNvSpPr>
            <a:spLocks noChangeArrowheads="1"/>
          </p:cNvSpPr>
          <p:nvPr/>
        </p:nvSpPr>
        <p:spPr bwMode="auto">
          <a:xfrm>
            <a:off x="1554163" y="3600450"/>
            <a:ext cx="2071687" cy="19446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51" name="Picture 29" descr="MCj02390390000[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362200" y="4267200"/>
            <a:ext cx="1066800" cy="703263"/>
          </a:xfrm>
          <a:prstGeom prst="rect">
            <a:avLst/>
          </a:prstGeom>
          <a:noFill/>
          <a:extLst>
            <a:ext uri="{909E8E84-426E-40DD-AFC4-6F175D3DCCD1}">
              <a14:hiddenFill xmlns:a14="http://schemas.microsoft.com/office/drawing/2010/main">
                <a:solidFill>
                  <a:srgbClr val="FFFFFF"/>
                </a:solidFill>
              </a14:hiddenFill>
            </a:ext>
          </a:extLst>
        </p:spPr>
      </p:pic>
      <p:sp>
        <p:nvSpPr>
          <p:cNvPr id="52" name="Oval 30"/>
          <p:cNvSpPr>
            <a:spLocks noChangeArrowheads="1"/>
          </p:cNvSpPr>
          <p:nvPr/>
        </p:nvSpPr>
        <p:spPr bwMode="auto">
          <a:xfrm>
            <a:off x="2362200" y="4084638"/>
            <a:ext cx="10668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53" name="Oval 31"/>
          <p:cNvSpPr>
            <a:spLocks noChangeArrowheads="1"/>
          </p:cNvSpPr>
          <p:nvPr/>
        </p:nvSpPr>
        <p:spPr bwMode="auto">
          <a:xfrm>
            <a:off x="185738" y="2581275"/>
            <a:ext cx="4048125" cy="39814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54" name="Oval 32"/>
          <p:cNvSpPr>
            <a:spLocks noChangeArrowheads="1"/>
          </p:cNvSpPr>
          <p:nvPr/>
        </p:nvSpPr>
        <p:spPr bwMode="auto">
          <a:xfrm>
            <a:off x="1084263" y="3090863"/>
            <a:ext cx="3011487" cy="29622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55" name="Oval 33"/>
          <p:cNvSpPr>
            <a:spLocks noChangeArrowheads="1"/>
          </p:cNvSpPr>
          <p:nvPr/>
        </p:nvSpPr>
        <p:spPr bwMode="auto">
          <a:xfrm>
            <a:off x="1935163" y="3600450"/>
            <a:ext cx="2071687" cy="19446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56" name="Picture 34" descr="MCj02390390000[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743200" y="4267200"/>
            <a:ext cx="1066800" cy="703263"/>
          </a:xfrm>
          <a:prstGeom prst="rect">
            <a:avLst/>
          </a:prstGeom>
          <a:noFill/>
          <a:extLst>
            <a:ext uri="{909E8E84-426E-40DD-AFC4-6F175D3DCCD1}">
              <a14:hiddenFill xmlns:a14="http://schemas.microsoft.com/office/drawing/2010/main">
                <a:solidFill>
                  <a:srgbClr val="FFFFFF"/>
                </a:solidFill>
              </a14:hiddenFill>
            </a:ext>
          </a:extLst>
        </p:spPr>
      </p:pic>
      <p:sp>
        <p:nvSpPr>
          <p:cNvPr id="57" name="Oval 35"/>
          <p:cNvSpPr>
            <a:spLocks noChangeArrowheads="1"/>
          </p:cNvSpPr>
          <p:nvPr/>
        </p:nvSpPr>
        <p:spPr bwMode="auto">
          <a:xfrm>
            <a:off x="2743200" y="4084638"/>
            <a:ext cx="10668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58" name="Oval 36"/>
          <p:cNvSpPr>
            <a:spLocks noChangeArrowheads="1"/>
          </p:cNvSpPr>
          <p:nvPr/>
        </p:nvSpPr>
        <p:spPr bwMode="auto">
          <a:xfrm>
            <a:off x="-361950" y="2117725"/>
            <a:ext cx="4989513" cy="49085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sp>
        <p:nvSpPr>
          <p:cNvPr id="59" name="Oval 37"/>
          <p:cNvSpPr>
            <a:spLocks noChangeArrowheads="1"/>
          </p:cNvSpPr>
          <p:nvPr/>
        </p:nvSpPr>
        <p:spPr bwMode="auto">
          <a:xfrm>
            <a:off x="490538" y="2581275"/>
            <a:ext cx="4048125" cy="39814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60" name="Oval 38"/>
          <p:cNvSpPr>
            <a:spLocks noChangeArrowheads="1"/>
          </p:cNvSpPr>
          <p:nvPr/>
        </p:nvSpPr>
        <p:spPr bwMode="auto">
          <a:xfrm>
            <a:off x="1389063" y="3090863"/>
            <a:ext cx="3011487" cy="29622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61" name="Oval 39"/>
          <p:cNvSpPr>
            <a:spLocks noChangeArrowheads="1"/>
          </p:cNvSpPr>
          <p:nvPr/>
        </p:nvSpPr>
        <p:spPr bwMode="auto">
          <a:xfrm>
            <a:off x="2239963" y="3600450"/>
            <a:ext cx="2071687" cy="19446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62" name="Picture 40" descr="MCj02390390000[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048000" y="4267200"/>
            <a:ext cx="1066800" cy="703263"/>
          </a:xfrm>
          <a:prstGeom prst="rect">
            <a:avLst/>
          </a:prstGeom>
          <a:noFill/>
          <a:extLst>
            <a:ext uri="{909E8E84-426E-40DD-AFC4-6F175D3DCCD1}">
              <a14:hiddenFill xmlns:a14="http://schemas.microsoft.com/office/drawing/2010/main">
                <a:solidFill>
                  <a:srgbClr val="FFFFFF"/>
                </a:solidFill>
              </a14:hiddenFill>
            </a:ext>
          </a:extLst>
        </p:spPr>
      </p:pic>
      <p:sp>
        <p:nvSpPr>
          <p:cNvPr id="63" name="Oval 41"/>
          <p:cNvSpPr>
            <a:spLocks noChangeArrowheads="1"/>
          </p:cNvSpPr>
          <p:nvPr/>
        </p:nvSpPr>
        <p:spPr bwMode="auto">
          <a:xfrm>
            <a:off x="3048000" y="4084638"/>
            <a:ext cx="10668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64" name="Oval 42"/>
          <p:cNvSpPr>
            <a:spLocks noChangeArrowheads="1"/>
          </p:cNvSpPr>
          <p:nvPr/>
        </p:nvSpPr>
        <p:spPr bwMode="auto">
          <a:xfrm>
            <a:off x="-908050" y="1562100"/>
            <a:ext cx="5929313" cy="6019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65" name="Oval 43"/>
          <p:cNvSpPr>
            <a:spLocks noChangeArrowheads="1"/>
          </p:cNvSpPr>
          <p:nvPr/>
        </p:nvSpPr>
        <p:spPr bwMode="auto">
          <a:xfrm>
            <a:off x="-133350" y="2117725"/>
            <a:ext cx="4989513" cy="49085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sp>
        <p:nvSpPr>
          <p:cNvPr id="66" name="Oval 44"/>
          <p:cNvSpPr>
            <a:spLocks noChangeArrowheads="1"/>
          </p:cNvSpPr>
          <p:nvPr/>
        </p:nvSpPr>
        <p:spPr bwMode="auto">
          <a:xfrm>
            <a:off x="719138" y="2581275"/>
            <a:ext cx="4048125" cy="39814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67" name="Oval 45"/>
          <p:cNvSpPr>
            <a:spLocks noChangeArrowheads="1"/>
          </p:cNvSpPr>
          <p:nvPr/>
        </p:nvSpPr>
        <p:spPr bwMode="auto">
          <a:xfrm>
            <a:off x="1617663" y="3090863"/>
            <a:ext cx="3011487" cy="29622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68" name="Oval 46"/>
          <p:cNvSpPr>
            <a:spLocks noChangeArrowheads="1"/>
          </p:cNvSpPr>
          <p:nvPr/>
        </p:nvSpPr>
        <p:spPr bwMode="auto">
          <a:xfrm>
            <a:off x="2468563" y="3600450"/>
            <a:ext cx="2071687" cy="19446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69" name="Picture 47" descr="MCj02390390000[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276600" y="4267200"/>
            <a:ext cx="1066800" cy="703263"/>
          </a:xfrm>
          <a:prstGeom prst="rect">
            <a:avLst/>
          </a:prstGeom>
          <a:noFill/>
          <a:extLst>
            <a:ext uri="{909E8E84-426E-40DD-AFC4-6F175D3DCCD1}">
              <a14:hiddenFill xmlns:a14="http://schemas.microsoft.com/office/drawing/2010/main">
                <a:solidFill>
                  <a:srgbClr val="FFFFFF"/>
                </a:solidFill>
              </a14:hiddenFill>
            </a:ext>
          </a:extLst>
        </p:spPr>
      </p:pic>
      <p:sp>
        <p:nvSpPr>
          <p:cNvPr id="70" name="Oval 48"/>
          <p:cNvSpPr>
            <a:spLocks noChangeArrowheads="1"/>
          </p:cNvSpPr>
          <p:nvPr/>
        </p:nvSpPr>
        <p:spPr bwMode="auto">
          <a:xfrm>
            <a:off x="3276600" y="4084638"/>
            <a:ext cx="10668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71" name="Oval 49"/>
          <p:cNvSpPr>
            <a:spLocks noChangeArrowheads="1"/>
          </p:cNvSpPr>
          <p:nvPr/>
        </p:nvSpPr>
        <p:spPr bwMode="auto">
          <a:xfrm>
            <a:off x="-1349375" y="1100138"/>
            <a:ext cx="6964363" cy="69437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72" name="Oval 50"/>
          <p:cNvSpPr>
            <a:spLocks noChangeArrowheads="1"/>
          </p:cNvSpPr>
          <p:nvPr/>
        </p:nvSpPr>
        <p:spPr bwMode="auto">
          <a:xfrm>
            <a:off x="-603250" y="1562100"/>
            <a:ext cx="5929313" cy="6019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73" name="Oval 51"/>
          <p:cNvSpPr>
            <a:spLocks noChangeArrowheads="1"/>
          </p:cNvSpPr>
          <p:nvPr/>
        </p:nvSpPr>
        <p:spPr bwMode="auto">
          <a:xfrm>
            <a:off x="171450" y="2117725"/>
            <a:ext cx="4989513" cy="49085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sp>
        <p:nvSpPr>
          <p:cNvPr id="74" name="Oval 52"/>
          <p:cNvSpPr>
            <a:spLocks noChangeArrowheads="1"/>
          </p:cNvSpPr>
          <p:nvPr/>
        </p:nvSpPr>
        <p:spPr bwMode="auto">
          <a:xfrm>
            <a:off x="1023938" y="2581275"/>
            <a:ext cx="4048125" cy="39814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75" name="Oval 53"/>
          <p:cNvSpPr>
            <a:spLocks noChangeArrowheads="1"/>
          </p:cNvSpPr>
          <p:nvPr/>
        </p:nvSpPr>
        <p:spPr bwMode="auto">
          <a:xfrm>
            <a:off x="1905000" y="3124200"/>
            <a:ext cx="3011488" cy="29622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76" name="Oval 54"/>
          <p:cNvSpPr>
            <a:spLocks noChangeArrowheads="1"/>
          </p:cNvSpPr>
          <p:nvPr/>
        </p:nvSpPr>
        <p:spPr bwMode="auto">
          <a:xfrm>
            <a:off x="2773363" y="3600450"/>
            <a:ext cx="2071687" cy="19446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77" name="Picture 55" descr="MCj02390390000[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581400" y="4267200"/>
            <a:ext cx="1066800" cy="703263"/>
          </a:xfrm>
          <a:prstGeom prst="rect">
            <a:avLst/>
          </a:prstGeom>
          <a:noFill/>
          <a:extLst>
            <a:ext uri="{909E8E84-426E-40DD-AFC4-6F175D3DCCD1}">
              <a14:hiddenFill xmlns:a14="http://schemas.microsoft.com/office/drawing/2010/main">
                <a:solidFill>
                  <a:srgbClr val="FFFFFF"/>
                </a:solidFill>
              </a14:hiddenFill>
            </a:ext>
          </a:extLst>
        </p:spPr>
      </p:pic>
      <p:sp>
        <p:nvSpPr>
          <p:cNvPr id="78" name="Oval 56"/>
          <p:cNvSpPr>
            <a:spLocks noChangeArrowheads="1"/>
          </p:cNvSpPr>
          <p:nvPr/>
        </p:nvSpPr>
        <p:spPr bwMode="auto">
          <a:xfrm>
            <a:off x="3581400" y="4084638"/>
            <a:ext cx="10668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79" name="Text Box 57"/>
          <p:cNvSpPr txBox="1">
            <a:spLocks noChangeArrowheads="1"/>
          </p:cNvSpPr>
          <p:nvPr/>
        </p:nvSpPr>
        <p:spPr bwMode="auto">
          <a:xfrm>
            <a:off x="5588000" y="2676907"/>
            <a:ext cx="3172663"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err="1" smtClean="0"/>
              <a:t>Pendengar</a:t>
            </a:r>
            <a:r>
              <a:rPr lang="en-US" altLang="en-US" dirty="0" smtClean="0"/>
              <a:t> </a:t>
            </a:r>
            <a:r>
              <a:rPr lang="en-US" altLang="en-US" dirty="0" err="1" smtClean="0"/>
              <a:t>akan</a:t>
            </a:r>
            <a:r>
              <a:rPr lang="en-US" altLang="en-US" dirty="0" smtClean="0"/>
              <a:t> </a:t>
            </a:r>
            <a:r>
              <a:rPr lang="en-US" altLang="en-US" dirty="0" err="1" smtClean="0"/>
              <a:t>mendengar</a:t>
            </a:r>
            <a:r>
              <a:rPr lang="en-US" altLang="en-US" dirty="0" smtClean="0"/>
              <a:t> </a:t>
            </a:r>
          </a:p>
          <a:p>
            <a:r>
              <a:rPr lang="en-US" altLang="en-US" dirty="0" err="1" smtClean="0"/>
              <a:t>kenaikan</a:t>
            </a:r>
            <a:r>
              <a:rPr lang="en-US" altLang="en-US" dirty="0" smtClean="0"/>
              <a:t> </a:t>
            </a:r>
            <a:r>
              <a:rPr lang="en-US" altLang="en-US" dirty="0" err="1" smtClean="0"/>
              <a:t>suara</a:t>
            </a:r>
            <a:endParaRPr lang="en-US" altLang="en-US" dirty="0"/>
          </a:p>
          <a:p>
            <a:r>
              <a:rPr lang="en-US" altLang="en-US" dirty="0" smtClean="0"/>
              <a:t>(</a:t>
            </a:r>
            <a:r>
              <a:rPr lang="en-US" altLang="en-US" dirty="0" err="1" smtClean="0"/>
              <a:t>panjang</a:t>
            </a:r>
            <a:r>
              <a:rPr lang="en-US" altLang="en-US" dirty="0" smtClean="0"/>
              <a:t> </a:t>
            </a:r>
            <a:r>
              <a:rPr lang="en-US" altLang="en-US" dirty="0" err="1" smtClean="0"/>
              <a:t>gelombang</a:t>
            </a:r>
            <a:r>
              <a:rPr lang="en-US" altLang="en-US" dirty="0" smtClean="0"/>
              <a:t> </a:t>
            </a:r>
          </a:p>
          <a:p>
            <a:r>
              <a:rPr lang="en-US" altLang="en-US" dirty="0" err="1" smtClean="0"/>
              <a:t>semakin</a:t>
            </a:r>
            <a:r>
              <a:rPr lang="en-US" altLang="en-US" dirty="0" smtClean="0"/>
              <a:t> </a:t>
            </a:r>
            <a:r>
              <a:rPr lang="en-US" altLang="en-US" dirty="0" err="1" smtClean="0"/>
              <a:t>pendek</a:t>
            </a:r>
            <a:r>
              <a:rPr lang="en-US" altLang="en-US" dirty="0" smtClean="0"/>
              <a:t>)</a:t>
            </a:r>
            <a:endParaRPr lang="en-US" altLang="en-US" dirty="0"/>
          </a:p>
        </p:txBody>
      </p:sp>
      <p:pic>
        <p:nvPicPr>
          <p:cNvPr id="6" name="Picture 5"/>
          <p:cNvPicPr>
            <a:picLocks noChangeAspect="1"/>
          </p:cNvPicPr>
          <p:nvPr/>
        </p:nvPicPr>
        <p:blipFill>
          <a:blip r:embed="rId11"/>
          <a:stretch>
            <a:fillRect/>
          </a:stretch>
        </p:blipFill>
        <p:spPr>
          <a:xfrm>
            <a:off x="6162437" y="5814333"/>
            <a:ext cx="1733333" cy="609524"/>
          </a:xfrm>
          <a:prstGeom prst="rect">
            <a:avLst/>
          </a:prstGeom>
          <a:effectLst>
            <a:innerShdw blurRad="63500" dist="50800" dir="16200000">
              <a:prstClr val="black">
                <a:alpha val="50000"/>
              </a:prstClr>
            </a:innerShdw>
          </a:effectLst>
        </p:spPr>
        <p:style>
          <a:lnRef idx="2">
            <a:schemeClr val="accent5"/>
          </a:lnRef>
          <a:fillRef idx="1">
            <a:schemeClr val="lt1"/>
          </a:fillRef>
          <a:effectRef idx="0">
            <a:schemeClr val="accent5"/>
          </a:effectRef>
          <a:fontRef idx="minor">
            <a:schemeClr val="dk1"/>
          </a:fontRef>
        </p:style>
      </p:pic>
      <p:sp>
        <p:nvSpPr>
          <p:cNvPr id="8" name="TextBox 7"/>
          <p:cNvSpPr txBox="1"/>
          <p:nvPr/>
        </p:nvSpPr>
        <p:spPr>
          <a:xfrm>
            <a:off x="5638392" y="2069068"/>
            <a:ext cx="1816626" cy="400110"/>
          </a:xfrm>
          <a:prstGeom prst="rect">
            <a:avLst/>
          </a:prstGeom>
          <a:noFill/>
        </p:spPr>
        <p:txBody>
          <a:bodyPr wrap="square" rtlCol="0">
            <a:spAutoFit/>
          </a:bodyPr>
          <a:lstStyle/>
          <a:p>
            <a:r>
              <a:rPr lang="en-US" sz="2000" dirty="0" smtClean="0"/>
              <a:t>f’ &gt; fs</a:t>
            </a:r>
            <a:endParaRPr lang="id-ID" sz="2000" dirty="0"/>
          </a:p>
        </p:txBody>
      </p:sp>
    </p:spTree>
    <p:extLst>
      <p:ext uri="{BB962C8B-B14F-4D97-AF65-F5344CB8AC3E}">
        <p14:creationId xmlns:p14="http://schemas.microsoft.com/office/powerpoint/2010/main" val="163819953"/>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28"/>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22"/>
                                        </p:tgtEl>
                                        <p:attrNameLst>
                                          <p:attrName>style.visibility</p:attrName>
                                        </p:attrNameLst>
                                      </p:cBhvr>
                                      <p:to>
                                        <p:strVal val="hidden"/>
                                      </p:to>
                                    </p:set>
                                  </p:childTnLst>
                                </p:cTn>
                              </p:par>
                              <p:par>
                                <p:cTn id="13" presetID="1" presetClass="exit" presetSubtype="0" fill="hold" grpId="2" nodeType="withEffect">
                                  <p:stCondLst>
                                    <p:cond delay="0"/>
                                  </p:stCondLst>
                                  <p:childTnLst>
                                    <p:set>
                                      <p:cBhvr>
                                        <p:cTn id="14" dur="1" fill="hold">
                                          <p:stCondLst>
                                            <p:cond delay="0"/>
                                          </p:stCondLst>
                                        </p:cTn>
                                        <p:tgtEl>
                                          <p:spTgt spid="28"/>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43"/>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42"/>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29"/>
                                        </p:tgtEl>
                                        <p:attrNameLst>
                                          <p:attrName>style.visibility</p:attrName>
                                        </p:attrNameLst>
                                      </p:cBhvr>
                                      <p:to>
                                        <p:strVal val="hidden"/>
                                      </p:to>
                                    </p:set>
                                  </p:childTnLst>
                                </p:cTn>
                              </p:par>
                              <p:par>
                                <p:cTn id="29" presetID="1" presetClass="entr" presetSubtype="0" fill="hold" nodeType="withEffect">
                                  <p:stCondLst>
                                    <p:cond delay="0"/>
                                  </p:stCondLst>
                                  <p:childTnLst>
                                    <p:set>
                                      <p:cBhvr>
                                        <p:cTn id="30" dur="1" fill="hold">
                                          <p:stCondLst>
                                            <p:cond delay="0"/>
                                          </p:stCondLst>
                                        </p:cTn>
                                        <p:tgtEl>
                                          <p:spTgt spid="4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48"/>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47"/>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44"/>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30"/>
                                        </p:tgtEl>
                                        <p:attrNameLst>
                                          <p:attrName>style.visibility</p:attrName>
                                        </p:attrNameLst>
                                      </p:cBhvr>
                                      <p:to>
                                        <p:strVal val="hidden"/>
                                      </p:to>
                                    </p:set>
                                  </p:childTnLst>
                                </p:cTn>
                              </p:par>
                              <p:par>
                                <p:cTn id="47" presetID="1" presetClass="entr" presetSubtype="0" fill="hold" nodeType="withEffect">
                                  <p:stCondLst>
                                    <p:cond delay="0"/>
                                  </p:stCondLst>
                                  <p:childTnLst>
                                    <p:set>
                                      <p:cBhvr>
                                        <p:cTn id="48" dur="1" fill="hold">
                                          <p:stCondLst>
                                            <p:cond delay="0"/>
                                          </p:stCondLst>
                                        </p:cTn>
                                        <p:tgtEl>
                                          <p:spTgt spid="5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grpId="1" nodeType="clickEffect">
                                  <p:stCondLst>
                                    <p:cond delay="0"/>
                                  </p:stCondLst>
                                  <p:childTnLst>
                                    <p:set>
                                      <p:cBhvr>
                                        <p:cTn id="60" dur="1" fill="hold">
                                          <p:stCondLst>
                                            <p:cond delay="0"/>
                                          </p:stCondLst>
                                        </p:cTn>
                                        <p:tgtEl>
                                          <p:spTgt spid="52"/>
                                        </p:tgtEl>
                                        <p:attrNameLst>
                                          <p:attrName>style.visibility</p:attrName>
                                        </p:attrNameLst>
                                      </p:cBhvr>
                                      <p:to>
                                        <p:strVal val="hidden"/>
                                      </p:to>
                                    </p:set>
                                  </p:childTnLst>
                                </p:cTn>
                              </p:par>
                              <p:par>
                                <p:cTn id="61" presetID="1" presetClass="exit" presetSubtype="0" fill="hold" nodeType="withEffect">
                                  <p:stCondLst>
                                    <p:cond delay="0"/>
                                  </p:stCondLst>
                                  <p:childTnLst>
                                    <p:set>
                                      <p:cBhvr>
                                        <p:cTn id="62" dur="1" fill="hold">
                                          <p:stCondLst>
                                            <p:cond delay="0"/>
                                          </p:stCondLst>
                                        </p:cTn>
                                        <p:tgtEl>
                                          <p:spTgt spid="51"/>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0"/>
                                          </p:stCondLst>
                                        </p:cTn>
                                        <p:tgtEl>
                                          <p:spTgt spid="50"/>
                                        </p:tgtEl>
                                        <p:attrNameLst>
                                          <p:attrName>style.visibility</p:attrName>
                                        </p:attrNameLst>
                                      </p:cBhvr>
                                      <p:to>
                                        <p:strVal val="hidden"/>
                                      </p:to>
                                    </p:set>
                                  </p:childTnLst>
                                </p:cTn>
                              </p:par>
                              <p:par>
                                <p:cTn id="65" presetID="1" presetClass="exit" presetSubtype="0" fill="hold" grpId="2" nodeType="withEffect">
                                  <p:stCondLst>
                                    <p:cond delay="0"/>
                                  </p:stCondLst>
                                  <p:childTnLst>
                                    <p:set>
                                      <p:cBhvr>
                                        <p:cTn id="66" dur="1" fill="hold">
                                          <p:stCondLst>
                                            <p:cond delay="0"/>
                                          </p:stCondLst>
                                        </p:cTn>
                                        <p:tgtEl>
                                          <p:spTgt spid="30"/>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49"/>
                                        </p:tgtEl>
                                        <p:attrNameLst>
                                          <p:attrName>style.visibility</p:attrName>
                                        </p:attrNameLst>
                                      </p:cBhvr>
                                      <p:to>
                                        <p:strVal val="hidden"/>
                                      </p:to>
                                    </p:set>
                                  </p:childTnLst>
                                </p:cTn>
                              </p:par>
                              <p:par>
                                <p:cTn id="69" presetID="1" presetClass="exit" presetSubtype="0" fill="hold" grpId="1" nodeType="withEffect">
                                  <p:stCondLst>
                                    <p:cond delay="0"/>
                                  </p:stCondLst>
                                  <p:childTnLst>
                                    <p:set>
                                      <p:cBhvr>
                                        <p:cTn id="70" dur="1" fill="hold">
                                          <p:stCondLst>
                                            <p:cond delay="0"/>
                                          </p:stCondLst>
                                        </p:cTn>
                                        <p:tgtEl>
                                          <p:spTgt spid="34"/>
                                        </p:tgtEl>
                                        <p:attrNameLst>
                                          <p:attrName>style.visibility</p:attrName>
                                        </p:attrNameLst>
                                      </p:cBhvr>
                                      <p:to>
                                        <p:strVal val="hidden"/>
                                      </p:to>
                                    </p:set>
                                  </p:childTnLst>
                                </p:cTn>
                              </p:par>
                              <p:par>
                                <p:cTn id="71" presetID="1" presetClass="entr" presetSubtype="0" fill="hold" nodeType="withEffect">
                                  <p:stCondLst>
                                    <p:cond delay="0"/>
                                  </p:stCondLst>
                                  <p:childTnLst>
                                    <p:set>
                                      <p:cBhvr>
                                        <p:cTn id="72" dur="1" fill="hold">
                                          <p:stCondLst>
                                            <p:cond delay="0"/>
                                          </p:stCondLst>
                                        </p:cTn>
                                        <p:tgtEl>
                                          <p:spTgt spid="5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57"/>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5"/>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35"/>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1" nodeType="clickEffect">
                                  <p:stCondLst>
                                    <p:cond delay="0"/>
                                  </p:stCondLst>
                                  <p:childTnLst>
                                    <p:set>
                                      <p:cBhvr>
                                        <p:cTn id="86" dur="1" fill="hold">
                                          <p:stCondLst>
                                            <p:cond delay="0"/>
                                          </p:stCondLst>
                                        </p:cTn>
                                        <p:tgtEl>
                                          <p:spTgt spid="57"/>
                                        </p:tgtEl>
                                        <p:attrNameLst>
                                          <p:attrName>style.visibility</p:attrName>
                                        </p:attrNameLst>
                                      </p:cBhvr>
                                      <p:to>
                                        <p:strVal val="hidden"/>
                                      </p:to>
                                    </p:set>
                                  </p:childTnLst>
                                </p:cTn>
                              </p:par>
                              <p:par>
                                <p:cTn id="87" presetID="1" presetClass="exit" presetSubtype="0" fill="hold" nodeType="withEffect">
                                  <p:stCondLst>
                                    <p:cond delay="0"/>
                                  </p:stCondLst>
                                  <p:childTnLst>
                                    <p:set>
                                      <p:cBhvr>
                                        <p:cTn id="88" dur="1" fill="hold">
                                          <p:stCondLst>
                                            <p:cond delay="0"/>
                                          </p:stCondLst>
                                        </p:cTn>
                                        <p:tgtEl>
                                          <p:spTgt spid="56"/>
                                        </p:tgtEl>
                                        <p:attrNameLst>
                                          <p:attrName>style.visibility</p:attrName>
                                        </p:attrNameLst>
                                      </p:cBhvr>
                                      <p:to>
                                        <p:strVal val="hidden"/>
                                      </p:to>
                                    </p:set>
                                  </p:childTnLst>
                                </p:cTn>
                              </p:par>
                              <p:par>
                                <p:cTn id="89" presetID="1" presetClass="exit" presetSubtype="0" fill="hold" grpId="1" nodeType="withEffect">
                                  <p:stCondLst>
                                    <p:cond delay="0"/>
                                  </p:stCondLst>
                                  <p:childTnLst>
                                    <p:set>
                                      <p:cBhvr>
                                        <p:cTn id="90" dur="1" fill="hold">
                                          <p:stCondLst>
                                            <p:cond delay="0"/>
                                          </p:stCondLst>
                                        </p:cTn>
                                        <p:tgtEl>
                                          <p:spTgt spid="55"/>
                                        </p:tgtEl>
                                        <p:attrNameLst>
                                          <p:attrName>style.visibility</p:attrName>
                                        </p:attrNameLst>
                                      </p:cBhvr>
                                      <p:to>
                                        <p:strVal val="hidden"/>
                                      </p:to>
                                    </p:set>
                                  </p:childTnLst>
                                </p:cTn>
                              </p:par>
                              <p:par>
                                <p:cTn id="91" presetID="1" presetClass="exit" presetSubtype="0" fill="hold" grpId="1" nodeType="withEffect">
                                  <p:stCondLst>
                                    <p:cond delay="0"/>
                                  </p:stCondLst>
                                  <p:childTnLst>
                                    <p:set>
                                      <p:cBhvr>
                                        <p:cTn id="92" dur="1" fill="hold">
                                          <p:stCondLst>
                                            <p:cond delay="0"/>
                                          </p:stCondLst>
                                        </p:cTn>
                                        <p:tgtEl>
                                          <p:spTgt spid="53"/>
                                        </p:tgtEl>
                                        <p:attrNameLst>
                                          <p:attrName>style.visibility</p:attrName>
                                        </p:attrNameLst>
                                      </p:cBhvr>
                                      <p:to>
                                        <p:strVal val="hidden"/>
                                      </p:to>
                                    </p:set>
                                  </p:childTnLst>
                                </p:cTn>
                              </p:par>
                              <p:par>
                                <p:cTn id="93" presetID="1" presetClass="exit" presetSubtype="0" fill="hold" grpId="1" nodeType="withEffect">
                                  <p:stCondLst>
                                    <p:cond delay="0"/>
                                  </p:stCondLst>
                                  <p:childTnLst>
                                    <p:set>
                                      <p:cBhvr>
                                        <p:cTn id="94" dur="1" fill="hold">
                                          <p:stCondLst>
                                            <p:cond delay="0"/>
                                          </p:stCondLst>
                                        </p:cTn>
                                        <p:tgtEl>
                                          <p:spTgt spid="35"/>
                                        </p:tgtEl>
                                        <p:attrNameLst>
                                          <p:attrName>style.visibility</p:attrName>
                                        </p:attrNameLst>
                                      </p:cBhvr>
                                      <p:to>
                                        <p:strVal val="hidden"/>
                                      </p:to>
                                    </p:set>
                                  </p:childTnLst>
                                </p:cTn>
                              </p:par>
                              <p:par>
                                <p:cTn id="95" presetID="1" presetClass="exit" presetSubtype="0" fill="hold" grpId="1" nodeType="withEffect">
                                  <p:stCondLst>
                                    <p:cond delay="0"/>
                                  </p:stCondLst>
                                  <p:childTnLst>
                                    <p:set>
                                      <p:cBhvr>
                                        <p:cTn id="96" dur="1" fill="hold">
                                          <p:stCondLst>
                                            <p:cond delay="0"/>
                                          </p:stCondLst>
                                        </p:cTn>
                                        <p:tgtEl>
                                          <p:spTgt spid="54"/>
                                        </p:tgtEl>
                                        <p:attrNameLst>
                                          <p:attrName>style.visibility</p:attrName>
                                        </p:attrNameLst>
                                      </p:cBhvr>
                                      <p:to>
                                        <p:strVal val="hidden"/>
                                      </p:to>
                                    </p:set>
                                  </p:childTnLst>
                                </p:cTn>
                              </p:par>
                              <p:par>
                                <p:cTn id="97" presetID="1" presetClass="entr" presetSubtype="0" fill="hold" nodeType="withEffect">
                                  <p:stCondLst>
                                    <p:cond delay="0"/>
                                  </p:stCondLst>
                                  <p:childTnLst>
                                    <p:set>
                                      <p:cBhvr>
                                        <p:cTn id="98" dur="1" fill="hold">
                                          <p:stCondLst>
                                            <p:cond delay="0"/>
                                          </p:stCondLst>
                                        </p:cTn>
                                        <p:tgtEl>
                                          <p:spTgt spid="62"/>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63"/>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61"/>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60"/>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59"/>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58"/>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3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1" nodeType="clickEffect">
                                  <p:stCondLst>
                                    <p:cond delay="0"/>
                                  </p:stCondLst>
                                  <p:childTnLst>
                                    <p:set>
                                      <p:cBhvr>
                                        <p:cTn id="114" dur="1" fill="hold">
                                          <p:stCondLst>
                                            <p:cond delay="0"/>
                                          </p:stCondLst>
                                        </p:cTn>
                                        <p:tgtEl>
                                          <p:spTgt spid="63"/>
                                        </p:tgtEl>
                                        <p:attrNameLst>
                                          <p:attrName>style.visibility</p:attrName>
                                        </p:attrNameLst>
                                      </p:cBhvr>
                                      <p:to>
                                        <p:strVal val="hidden"/>
                                      </p:to>
                                    </p:set>
                                  </p:childTnLst>
                                </p:cTn>
                              </p:par>
                              <p:par>
                                <p:cTn id="115" presetID="1" presetClass="exit" presetSubtype="0" fill="hold" nodeType="withEffect">
                                  <p:stCondLst>
                                    <p:cond delay="0"/>
                                  </p:stCondLst>
                                  <p:childTnLst>
                                    <p:set>
                                      <p:cBhvr>
                                        <p:cTn id="116" dur="1" fill="hold">
                                          <p:stCondLst>
                                            <p:cond delay="0"/>
                                          </p:stCondLst>
                                        </p:cTn>
                                        <p:tgtEl>
                                          <p:spTgt spid="62"/>
                                        </p:tgtEl>
                                        <p:attrNameLst>
                                          <p:attrName>style.visibility</p:attrName>
                                        </p:attrNameLst>
                                      </p:cBhvr>
                                      <p:to>
                                        <p:strVal val="hidden"/>
                                      </p:to>
                                    </p:set>
                                  </p:childTnLst>
                                </p:cTn>
                              </p:par>
                              <p:par>
                                <p:cTn id="117" presetID="1" presetClass="exit" presetSubtype="0" fill="hold" grpId="1" nodeType="withEffect">
                                  <p:stCondLst>
                                    <p:cond delay="0"/>
                                  </p:stCondLst>
                                  <p:childTnLst>
                                    <p:set>
                                      <p:cBhvr>
                                        <p:cTn id="118" dur="1" fill="hold">
                                          <p:stCondLst>
                                            <p:cond delay="0"/>
                                          </p:stCondLst>
                                        </p:cTn>
                                        <p:tgtEl>
                                          <p:spTgt spid="61"/>
                                        </p:tgtEl>
                                        <p:attrNameLst>
                                          <p:attrName>style.visibility</p:attrName>
                                        </p:attrNameLst>
                                      </p:cBhvr>
                                      <p:to>
                                        <p:strVal val="hidden"/>
                                      </p:to>
                                    </p:set>
                                  </p:childTnLst>
                                </p:cTn>
                              </p:par>
                              <p:par>
                                <p:cTn id="119" presetID="1" presetClass="exit" presetSubtype="0" fill="hold" grpId="1" nodeType="withEffect">
                                  <p:stCondLst>
                                    <p:cond delay="0"/>
                                  </p:stCondLst>
                                  <p:childTnLst>
                                    <p:set>
                                      <p:cBhvr>
                                        <p:cTn id="120" dur="1" fill="hold">
                                          <p:stCondLst>
                                            <p:cond delay="0"/>
                                          </p:stCondLst>
                                        </p:cTn>
                                        <p:tgtEl>
                                          <p:spTgt spid="59"/>
                                        </p:tgtEl>
                                        <p:attrNameLst>
                                          <p:attrName>style.visibility</p:attrName>
                                        </p:attrNameLst>
                                      </p:cBhvr>
                                      <p:to>
                                        <p:strVal val="hidden"/>
                                      </p:to>
                                    </p:set>
                                  </p:childTnLst>
                                </p:cTn>
                              </p:par>
                              <p:par>
                                <p:cTn id="121" presetID="1" presetClass="exit" presetSubtype="0" fill="hold" grpId="1" nodeType="withEffect">
                                  <p:stCondLst>
                                    <p:cond delay="0"/>
                                  </p:stCondLst>
                                  <p:childTnLst>
                                    <p:set>
                                      <p:cBhvr>
                                        <p:cTn id="122" dur="1" fill="hold">
                                          <p:stCondLst>
                                            <p:cond delay="0"/>
                                          </p:stCondLst>
                                        </p:cTn>
                                        <p:tgtEl>
                                          <p:spTgt spid="58"/>
                                        </p:tgtEl>
                                        <p:attrNameLst>
                                          <p:attrName>style.visibility</p:attrName>
                                        </p:attrNameLst>
                                      </p:cBhvr>
                                      <p:to>
                                        <p:strVal val="hidden"/>
                                      </p:to>
                                    </p:set>
                                  </p:childTnLst>
                                </p:cTn>
                              </p:par>
                              <p:par>
                                <p:cTn id="123" presetID="1" presetClass="exit" presetSubtype="0" fill="hold" grpId="1" nodeType="withEffect">
                                  <p:stCondLst>
                                    <p:cond delay="0"/>
                                  </p:stCondLst>
                                  <p:childTnLst>
                                    <p:set>
                                      <p:cBhvr>
                                        <p:cTn id="124" dur="1" fill="hold">
                                          <p:stCondLst>
                                            <p:cond delay="0"/>
                                          </p:stCondLst>
                                        </p:cTn>
                                        <p:tgtEl>
                                          <p:spTgt spid="36"/>
                                        </p:tgtEl>
                                        <p:attrNameLst>
                                          <p:attrName>style.visibility</p:attrName>
                                        </p:attrNameLst>
                                      </p:cBhvr>
                                      <p:to>
                                        <p:strVal val="hidden"/>
                                      </p:to>
                                    </p:set>
                                  </p:childTnLst>
                                </p:cTn>
                              </p:par>
                              <p:par>
                                <p:cTn id="125" presetID="1" presetClass="exit" presetSubtype="0" fill="hold" grpId="1" nodeType="withEffect">
                                  <p:stCondLst>
                                    <p:cond delay="0"/>
                                  </p:stCondLst>
                                  <p:childTnLst>
                                    <p:set>
                                      <p:cBhvr>
                                        <p:cTn id="126" dur="1" fill="hold">
                                          <p:stCondLst>
                                            <p:cond delay="0"/>
                                          </p:stCondLst>
                                        </p:cTn>
                                        <p:tgtEl>
                                          <p:spTgt spid="60"/>
                                        </p:tgtEl>
                                        <p:attrNameLst>
                                          <p:attrName>style.visibility</p:attrName>
                                        </p:attrNameLst>
                                      </p:cBhvr>
                                      <p:to>
                                        <p:strVal val="hidden"/>
                                      </p:to>
                                    </p:set>
                                  </p:childTnLst>
                                </p:cTn>
                              </p:par>
                              <p:par>
                                <p:cTn id="127" presetID="1" presetClass="entr" presetSubtype="0" fill="hold" nodeType="withEffect">
                                  <p:stCondLst>
                                    <p:cond delay="0"/>
                                  </p:stCondLst>
                                  <p:childTnLst>
                                    <p:set>
                                      <p:cBhvr>
                                        <p:cTn id="128" dur="1" fill="hold">
                                          <p:stCondLst>
                                            <p:cond delay="0"/>
                                          </p:stCondLst>
                                        </p:cTn>
                                        <p:tgtEl>
                                          <p:spTgt spid="69"/>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70"/>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68"/>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67"/>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66"/>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65"/>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37"/>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64"/>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xit" presetSubtype="0" fill="hold" grpId="1" nodeType="clickEffect">
                                  <p:stCondLst>
                                    <p:cond delay="0"/>
                                  </p:stCondLst>
                                  <p:childTnLst>
                                    <p:set>
                                      <p:cBhvr>
                                        <p:cTn id="146" dur="1" fill="hold">
                                          <p:stCondLst>
                                            <p:cond delay="0"/>
                                          </p:stCondLst>
                                        </p:cTn>
                                        <p:tgtEl>
                                          <p:spTgt spid="70"/>
                                        </p:tgtEl>
                                        <p:attrNameLst>
                                          <p:attrName>style.visibility</p:attrName>
                                        </p:attrNameLst>
                                      </p:cBhvr>
                                      <p:to>
                                        <p:strVal val="hidden"/>
                                      </p:to>
                                    </p:set>
                                  </p:childTnLst>
                                </p:cTn>
                              </p:par>
                              <p:par>
                                <p:cTn id="147" presetID="1" presetClass="exit" presetSubtype="0" fill="hold" nodeType="withEffect">
                                  <p:stCondLst>
                                    <p:cond delay="0"/>
                                  </p:stCondLst>
                                  <p:childTnLst>
                                    <p:set>
                                      <p:cBhvr>
                                        <p:cTn id="148" dur="1" fill="hold">
                                          <p:stCondLst>
                                            <p:cond delay="0"/>
                                          </p:stCondLst>
                                        </p:cTn>
                                        <p:tgtEl>
                                          <p:spTgt spid="69"/>
                                        </p:tgtEl>
                                        <p:attrNameLst>
                                          <p:attrName>style.visibility</p:attrName>
                                        </p:attrNameLst>
                                      </p:cBhvr>
                                      <p:to>
                                        <p:strVal val="hidden"/>
                                      </p:to>
                                    </p:set>
                                  </p:childTnLst>
                                </p:cTn>
                              </p:par>
                              <p:par>
                                <p:cTn id="149" presetID="1" presetClass="exit" presetSubtype="0" fill="hold" grpId="1" nodeType="withEffect">
                                  <p:stCondLst>
                                    <p:cond delay="0"/>
                                  </p:stCondLst>
                                  <p:childTnLst>
                                    <p:set>
                                      <p:cBhvr>
                                        <p:cTn id="150" dur="1" fill="hold">
                                          <p:stCondLst>
                                            <p:cond delay="0"/>
                                          </p:stCondLst>
                                        </p:cTn>
                                        <p:tgtEl>
                                          <p:spTgt spid="68"/>
                                        </p:tgtEl>
                                        <p:attrNameLst>
                                          <p:attrName>style.visibility</p:attrName>
                                        </p:attrNameLst>
                                      </p:cBhvr>
                                      <p:to>
                                        <p:strVal val="hidden"/>
                                      </p:to>
                                    </p:set>
                                  </p:childTnLst>
                                </p:cTn>
                              </p:par>
                              <p:par>
                                <p:cTn id="151" presetID="1" presetClass="exit" presetSubtype="0" fill="hold" grpId="1" nodeType="withEffect">
                                  <p:stCondLst>
                                    <p:cond delay="0"/>
                                  </p:stCondLst>
                                  <p:childTnLst>
                                    <p:set>
                                      <p:cBhvr>
                                        <p:cTn id="152" dur="1" fill="hold">
                                          <p:stCondLst>
                                            <p:cond delay="0"/>
                                          </p:stCondLst>
                                        </p:cTn>
                                        <p:tgtEl>
                                          <p:spTgt spid="66"/>
                                        </p:tgtEl>
                                        <p:attrNameLst>
                                          <p:attrName>style.visibility</p:attrName>
                                        </p:attrNameLst>
                                      </p:cBhvr>
                                      <p:to>
                                        <p:strVal val="hidden"/>
                                      </p:to>
                                    </p:set>
                                  </p:childTnLst>
                                </p:cTn>
                              </p:par>
                              <p:par>
                                <p:cTn id="153" presetID="1" presetClass="exit" presetSubtype="0" fill="hold" grpId="1" nodeType="withEffect">
                                  <p:stCondLst>
                                    <p:cond delay="0"/>
                                  </p:stCondLst>
                                  <p:childTnLst>
                                    <p:set>
                                      <p:cBhvr>
                                        <p:cTn id="154" dur="1" fill="hold">
                                          <p:stCondLst>
                                            <p:cond delay="0"/>
                                          </p:stCondLst>
                                        </p:cTn>
                                        <p:tgtEl>
                                          <p:spTgt spid="65"/>
                                        </p:tgtEl>
                                        <p:attrNameLst>
                                          <p:attrName>style.visibility</p:attrName>
                                        </p:attrNameLst>
                                      </p:cBhvr>
                                      <p:to>
                                        <p:strVal val="hidden"/>
                                      </p:to>
                                    </p:set>
                                  </p:childTnLst>
                                </p:cTn>
                              </p:par>
                              <p:par>
                                <p:cTn id="155" presetID="1" presetClass="exit" presetSubtype="0" fill="hold" grpId="1" nodeType="withEffect">
                                  <p:stCondLst>
                                    <p:cond delay="0"/>
                                  </p:stCondLst>
                                  <p:childTnLst>
                                    <p:set>
                                      <p:cBhvr>
                                        <p:cTn id="156" dur="1" fill="hold">
                                          <p:stCondLst>
                                            <p:cond delay="0"/>
                                          </p:stCondLst>
                                        </p:cTn>
                                        <p:tgtEl>
                                          <p:spTgt spid="64"/>
                                        </p:tgtEl>
                                        <p:attrNameLst>
                                          <p:attrName>style.visibility</p:attrName>
                                        </p:attrNameLst>
                                      </p:cBhvr>
                                      <p:to>
                                        <p:strVal val="hidden"/>
                                      </p:to>
                                    </p:set>
                                  </p:childTnLst>
                                </p:cTn>
                              </p:par>
                              <p:par>
                                <p:cTn id="157" presetID="1" presetClass="exit" presetSubtype="0" fill="hold" grpId="1" nodeType="withEffect">
                                  <p:stCondLst>
                                    <p:cond delay="0"/>
                                  </p:stCondLst>
                                  <p:childTnLst>
                                    <p:set>
                                      <p:cBhvr>
                                        <p:cTn id="158" dur="1" fill="hold">
                                          <p:stCondLst>
                                            <p:cond delay="0"/>
                                          </p:stCondLst>
                                        </p:cTn>
                                        <p:tgtEl>
                                          <p:spTgt spid="67"/>
                                        </p:tgtEl>
                                        <p:attrNameLst>
                                          <p:attrName>style.visibility</p:attrName>
                                        </p:attrNameLst>
                                      </p:cBhvr>
                                      <p:to>
                                        <p:strVal val="hidden"/>
                                      </p:to>
                                    </p:set>
                                  </p:childTnLst>
                                </p:cTn>
                              </p:par>
                              <p:par>
                                <p:cTn id="159" presetID="1" presetClass="exit" presetSubtype="0" fill="hold" grpId="1" nodeType="withEffect">
                                  <p:stCondLst>
                                    <p:cond delay="0"/>
                                  </p:stCondLst>
                                  <p:childTnLst>
                                    <p:set>
                                      <p:cBhvr>
                                        <p:cTn id="160" dur="1" fill="hold">
                                          <p:stCondLst>
                                            <p:cond delay="0"/>
                                          </p:stCondLst>
                                        </p:cTn>
                                        <p:tgtEl>
                                          <p:spTgt spid="37"/>
                                        </p:tgtEl>
                                        <p:attrNameLst>
                                          <p:attrName>style.visibility</p:attrName>
                                        </p:attrNameLst>
                                      </p:cBhvr>
                                      <p:to>
                                        <p:strVal val="hidden"/>
                                      </p:to>
                                    </p:set>
                                  </p:childTnLst>
                                </p:cTn>
                              </p:par>
                              <p:par>
                                <p:cTn id="161" presetID="1" presetClass="entr" presetSubtype="0" fill="hold" nodeType="withEffect">
                                  <p:stCondLst>
                                    <p:cond delay="0"/>
                                  </p:stCondLst>
                                  <p:childTnLst>
                                    <p:set>
                                      <p:cBhvr>
                                        <p:cTn id="162" dur="1" fill="hold">
                                          <p:stCondLst>
                                            <p:cond delay="0"/>
                                          </p:stCondLst>
                                        </p:cTn>
                                        <p:tgtEl>
                                          <p:spTgt spid="77"/>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78"/>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76"/>
                                        </p:tgtEl>
                                        <p:attrNameLst>
                                          <p:attrName>style.visibility</p:attrName>
                                        </p:attrNameLst>
                                      </p:cBhvr>
                                      <p:to>
                                        <p:strVal val="visible"/>
                                      </p:to>
                                    </p:set>
                                  </p:childTnLst>
                                </p:cTn>
                              </p:par>
                              <p:par>
                                <p:cTn id="167" presetID="1" presetClass="entr" presetSubtype="0" fill="hold" grpId="0" nodeType="withEffect">
                                  <p:stCondLst>
                                    <p:cond delay="0"/>
                                  </p:stCondLst>
                                  <p:childTnLst>
                                    <p:set>
                                      <p:cBhvr>
                                        <p:cTn id="168" dur="1" fill="hold">
                                          <p:stCondLst>
                                            <p:cond delay="0"/>
                                          </p:stCondLst>
                                        </p:cTn>
                                        <p:tgtEl>
                                          <p:spTgt spid="75"/>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74"/>
                                        </p:tgtEl>
                                        <p:attrNameLst>
                                          <p:attrName>style.visibility</p:attrName>
                                        </p:attrNameLst>
                                      </p:cBhvr>
                                      <p:to>
                                        <p:strVal val="visible"/>
                                      </p:to>
                                    </p:set>
                                  </p:childTnLst>
                                </p:cTn>
                              </p:par>
                              <p:par>
                                <p:cTn id="171" presetID="1" presetClass="entr" presetSubtype="0" fill="hold" grpId="0" nodeType="withEffect">
                                  <p:stCondLst>
                                    <p:cond delay="0"/>
                                  </p:stCondLst>
                                  <p:childTnLst>
                                    <p:set>
                                      <p:cBhvr>
                                        <p:cTn id="172" dur="1" fill="hold">
                                          <p:stCondLst>
                                            <p:cond delay="0"/>
                                          </p:stCondLst>
                                        </p:cTn>
                                        <p:tgtEl>
                                          <p:spTgt spid="73"/>
                                        </p:tgtEl>
                                        <p:attrNameLst>
                                          <p:attrName>style.visibility</p:attrName>
                                        </p:attrNameLst>
                                      </p:cBhvr>
                                      <p:to>
                                        <p:strVal val="visible"/>
                                      </p:to>
                                    </p:set>
                                  </p:childTnLst>
                                </p:cTn>
                              </p:par>
                              <p:par>
                                <p:cTn id="173" presetID="1" presetClass="entr" presetSubtype="0" fill="hold" grpId="0" nodeType="withEffect">
                                  <p:stCondLst>
                                    <p:cond delay="0"/>
                                  </p:stCondLst>
                                  <p:childTnLst>
                                    <p:set>
                                      <p:cBhvr>
                                        <p:cTn id="174" dur="1" fill="hold">
                                          <p:stCondLst>
                                            <p:cond delay="0"/>
                                          </p:stCondLst>
                                        </p:cTn>
                                        <p:tgtEl>
                                          <p:spTgt spid="71"/>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72"/>
                                        </p:tgtEl>
                                        <p:attrNameLst>
                                          <p:attrName>style.visibility</p:attrName>
                                        </p:attrNameLst>
                                      </p:cBhvr>
                                      <p:to>
                                        <p:strVal val="visible"/>
                                      </p:to>
                                    </p:set>
                                  </p:childTnLst>
                                </p:cTn>
                              </p:par>
                            </p:childTnLst>
                          </p:cTn>
                        </p:par>
                      </p:childTnLst>
                    </p:cTn>
                  </p:par>
                  <p:par>
                    <p:cTn id="177" fill="hold">
                      <p:stCondLst>
                        <p:cond delay="indefinite"/>
                      </p:stCondLst>
                      <p:childTnLst>
                        <p:par>
                          <p:cTn id="178" fill="hold">
                            <p:stCondLst>
                              <p:cond delay="0"/>
                            </p:stCondLst>
                            <p:childTnLst>
                              <p:par>
                                <p:cTn id="179" presetID="1" presetClass="entr" presetSubtype="0" fill="hold" grpId="0" nodeType="clickEffect">
                                  <p:stCondLst>
                                    <p:cond delay="0"/>
                                  </p:stCondLst>
                                  <p:childTnLst>
                                    <p:set>
                                      <p:cBhvr>
                                        <p:cTn id="180" dur="1" fill="hold">
                                          <p:stCondLst>
                                            <p:cond delay="0"/>
                                          </p:stCondLst>
                                        </p:cTn>
                                        <p:tgtEl>
                                          <p:spTgt spid="38"/>
                                        </p:tgtEl>
                                        <p:attrNameLst>
                                          <p:attrName>style.visibility</p:attrName>
                                        </p:attrNameLst>
                                      </p:cBhvr>
                                      <p:to>
                                        <p:strVal val="visible"/>
                                      </p:to>
                                    </p:set>
                                  </p:childTnLst>
                                </p:cTn>
                              </p:par>
                            </p:childTnLst>
                          </p:cTn>
                        </p:par>
                      </p:childTnLst>
                    </p:cTn>
                  </p:par>
                  <p:par>
                    <p:cTn id="181" fill="hold">
                      <p:stCondLst>
                        <p:cond delay="indefinite"/>
                      </p:stCondLst>
                      <p:childTnLst>
                        <p:par>
                          <p:cTn id="182" fill="hold">
                            <p:stCondLst>
                              <p:cond delay="0"/>
                            </p:stCondLst>
                            <p:childTnLst>
                              <p:par>
                                <p:cTn id="183" presetID="1" presetClass="entr" presetSubtype="0" fill="hold" grpId="0" nodeType="clickEffect">
                                  <p:stCondLst>
                                    <p:cond delay="0"/>
                                  </p:stCondLst>
                                  <p:childTnLst>
                                    <p:set>
                                      <p:cBhvr>
                                        <p:cTn id="184" dur="1" fill="hold">
                                          <p:stCondLst>
                                            <p:cond delay="0"/>
                                          </p:stCondLst>
                                        </p:cTn>
                                        <p:tgtEl>
                                          <p:spTgt spid="39"/>
                                        </p:tgtEl>
                                        <p:attrNameLst>
                                          <p:attrName>style.visibility</p:attrName>
                                        </p:attrNameLst>
                                      </p:cBhvr>
                                      <p:to>
                                        <p:strVal val="visible"/>
                                      </p:to>
                                    </p:set>
                                  </p:childTnLst>
                                </p:cTn>
                              </p:par>
                            </p:childTnLst>
                          </p:cTn>
                        </p:par>
                      </p:childTnLst>
                    </p:cTn>
                  </p:par>
                  <p:par>
                    <p:cTn id="185" fill="hold">
                      <p:stCondLst>
                        <p:cond delay="indefinite"/>
                      </p:stCondLst>
                      <p:childTnLst>
                        <p:par>
                          <p:cTn id="186" fill="hold">
                            <p:stCondLst>
                              <p:cond delay="0"/>
                            </p:stCondLst>
                            <p:childTnLst>
                              <p:par>
                                <p:cTn id="187" presetID="2" presetClass="entr" presetSubtype="4" fill="hold" grpId="0" nodeType="clickEffect">
                                  <p:stCondLst>
                                    <p:cond delay="0"/>
                                  </p:stCondLst>
                                  <p:childTnLst>
                                    <p:set>
                                      <p:cBhvr>
                                        <p:cTn id="188" dur="1" fill="hold">
                                          <p:stCondLst>
                                            <p:cond delay="0"/>
                                          </p:stCondLst>
                                        </p:cTn>
                                        <p:tgtEl>
                                          <p:spTgt spid="79"/>
                                        </p:tgtEl>
                                        <p:attrNameLst>
                                          <p:attrName>style.visibility</p:attrName>
                                        </p:attrNameLst>
                                      </p:cBhvr>
                                      <p:to>
                                        <p:strVal val="visible"/>
                                      </p:to>
                                    </p:set>
                                    <p:anim calcmode="lin" valueType="num">
                                      <p:cBhvr additive="base">
                                        <p:cTn id="189" dur="500" fill="hold"/>
                                        <p:tgtEl>
                                          <p:spTgt spid="79"/>
                                        </p:tgtEl>
                                        <p:attrNameLst>
                                          <p:attrName>ppt_x</p:attrName>
                                        </p:attrNameLst>
                                      </p:cBhvr>
                                      <p:tavLst>
                                        <p:tav tm="0">
                                          <p:val>
                                            <p:strVal val="#ppt_x"/>
                                          </p:val>
                                        </p:tav>
                                        <p:tav tm="100000">
                                          <p:val>
                                            <p:strVal val="#ppt_x"/>
                                          </p:val>
                                        </p:tav>
                                      </p:tavLst>
                                    </p:anim>
                                    <p:anim calcmode="lin" valueType="num">
                                      <p:cBhvr additive="base">
                                        <p:cTn id="190" dur="500" fill="hold"/>
                                        <p:tgtEl>
                                          <p:spTgt spid="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8" grpId="1" animBg="1"/>
      <p:bldP spid="28" grpId="2" animBg="1"/>
      <p:bldP spid="29" grpId="0" animBg="1"/>
      <p:bldP spid="29" grpId="1" animBg="1"/>
      <p:bldP spid="30" grpId="0" animBg="1"/>
      <p:bldP spid="30" grpId="1" animBg="1"/>
      <p:bldP spid="30" grpId="2" animBg="1"/>
      <p:bldP spid="34" grpId="0" animBg="1"/>
      <p:bldP spid="34" grpId="1" animBg="1"/>
      <p:bldP spid="35" grpId="0" animBg="1"/>
      <p:bldP spid="35" grpId="1" animBg="1"/>
      <p:bldP spid="36" grpId="0" animBg="1"/>
      <p:bldP spid="36" grpId="1" animBg="1"/>
      <p:bldP spid="37" grpId="0" animBg="1"/>
      <p:bldP spid="37" grpId="1" animBg="1"/>
      <p:bldP spid="38" grpId="0"/>
      <p:bldP spid="39" grpId="0"/>
      <p:bldP spid="43" grpId="0" animBg="1"/>
      <p:bldP spid="43" grpId="1" animBg="1"/>
      <p:bldP spid="44" grpId="0" animBg="1"/>
      <p:bldP spid="44" grpId="1" animBg="1"/>
      <p:bldP spid="48" grpId="0" animBg="1"/>
      <p:bldP spid="48" grpId="1" animBg="1"/>
      <p:bldP spid="49" grpId="0" animBg="1"/>
      <p:bldP spid="49" grpId="1" animBg="1"/>
      <p:bldP spid="50" grpId="0" animBg="1"/>
      <p:bldP spid="50" grpId="1" animBg="1"/>
      <p:bldP spid="52" grpId="0" animBg="1"/>
      <p:bldP spid="52" grpId="1" animBg="1"/>
      <p:bldP spid="53" grpId="0" animBg="1"/>
      <p:bldP spid="53" grpId="1" animBg="1"/>
      <p:bldP spid="54" grpId="0" animBg="1"/>
      <p:bldP spid="54" grpId="1" animBg="1"/>
      <p:bldP spid="55" grpId="0" animBg="1"/>
      <p:bldP spid="55" grpId="1" animBg="1"/>
      <p:bldP spid="57" grpId="0" animBg="1"/>
      <p:bldP spid="57" grpId="1" animBg="1"/>
      <p:bldP spid="58" grpId="0" animBg="1"/>
      <p:bldP spid="58" grpId="1" animBg="1"/>
      <p:bldP spid="59" grpId="0" animBg="1"/>
      <p:bldP spid="59" grpId="1" animBg="1"/>
      <p:bldP spid="60" grpId="0" animBg="1"/>
      <p:bldP spid="60" grpId="1" animBg="1"/>
      <p:bldP spid="61" grpId="0" animBg="1"/>
      <p:bldP spid="61" grpId="1" animBg="1"/>
      <p:bldP spid="63" grpId="0" animBg="1"/>
      <p:bldP spid="63" grpId="1"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70" grpId="0" animBg="1"/>
      <p:bldP spid="70" grpId="1" animBg="1"/>
      <p:bldP spid="71" grpId="0" animBg="1"/>
      <p:bldP spid="72" grpId="0" animBg="1"/>
      <p:bldP spid="73" grpId="0" animBg="1"/>
      <p:bldP spid="74" grpId="0" animBg="1"/>
      <p:bldP spid="75" grpId="0" animBg="1"/>
      <p:bldP spid="76" grpId="0" animBg="1"/>
      <p:bldP spid="78" grpId="0" animBg="1"/>
      <p:bldP spid="7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ounded Rectangle 23">
            <a:hlinkClick r:id="" action="ppaction://noaction"/>
          </p:cNvPr>
          <p:cNvSpPr/>
          <p:nvPr/>
        </p:nvSpPr>
        <p:spPr>
          <a:xfrm>
            <a:off x="4572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Ringkasan</a:t>
            </a:r>
          </a:p>
        </p:txBody>
      </p:sp>
      <p:sp>
        <p:nvSpPr>
          <p:cNvPr id="25" name="Rounded Rectangle 24">
            <a:hlinkClick r:id="rId3" action="ppaction://hlinksldjump"/>
          </p:cNvPr>
          <p:cNvSpPr/>
          <p:nvPr/>
        </p:nvSpPr>
        <p:spPr>
          <a:xfrm>
            <a:off x="1524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Materi</a:t>
            </a:r>
          </a:p>
        </p:txBody>
      </p:sp>
      <p:sp>
        <p:nvSpPr>
          <p:cNvPr id="26" name="Rounded Rectangle 25">
            <a:hlinkClick r:id="rId4" action="ppaction://hlinksldjump"/>
          </p:cNvPr>
          <p:cNvSpPr/>
          <p:nvPr/>
        </p:nvSpPr>
        <p:spPr>
          <a:xfrm>
            <a:off x="3048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black"/>
                </a:solidFill>
                <a:latin typeface="Century Gothic" pitchFamily="34" charset="0"/>
                <a:cs typeface="Arial" pitchFamily="34" charset="0"/>
              </a:rPr>
              <a:t>Contoh</a:t>
            </a:r>
            <a:r>
              <a:rPr lang="en-US" sz="1600" b="1" dirty="0">
                <a:solidFill>
                  <a:prstClr val="black"/>
                </a:solidFill>
                <a:latin typeface="Century Gothic" pitchFamily="34" charset="0"/>
                <a:cs typeface="Arial" pitchFamily="34" charset="0"/>
              </a:rPr>
              <a:t> </a:t>
            </a:r>
            <a:r>
              <a:rPr lang="en-US" sz="1600" b="1" dirty="0" err="1">
                <a:solidFill>
                  <a:prstClr val="black"/>
                </a:solidFill>
                <a:latin typeface="Century Gothic" pitchFamily="34" charset="0"/>
                <a:cs typeface="Arial" pitchFamily="34" charset="0"/>
              </a:rPr>
              <a:t>Soal</a:t>
            </a:r>
          </a:p>
        </p:txBody>
      </p:sp>
      <p:sp>
        <p:nvSpPr>
          <p:cNvPr id="31" name="Rounded Rectangle 30">
            <a:hlinkClick r:id="" action="ppaction://noaction"/>
          </p:cNvPr>
          <p:cNvSpPr/>
          <p:nvPr/>
        </p:nvSpPr>
        <p:spPr>
          <a:xfrm>
            <a:off x="6096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black"/>
                </a:solidFill>
                <a:latin typeface="Century Gothic" pitchFamily="34" charset="0"/>
                <a:cs typeface="Arial" pitchFamily="34" charset="0"/>
              </a:rPr>
              <a:t>Latihan</a:t>
            </a:r>
          </a:p>
        </p:txBody>
      </p:sp>
      <p:sp>
        <p:nvSpPr>
          <p:cNvPr id="32" name="Rounded Rectangle 31">
            <a:hlinkClick r:id="rId3" action="ppaction://hlinksldjump"/>
          </p:cNvPr>
          <p:cNvSpPr/>
          <p:nvPr/>
        </p:nvSpPr>
        <p:spPr>
          <a:xfrm>
            <a:off x="0" y="0"/>
            <a:ext cx="1524000" cy="457200"/>
          </a:xfrm>
          <a:prstGeom prst="roundRect">
            <a:avLst/>
          </a:prstGeom>
          <a:blipFill>
            <a:blip r:embed="rId2"/>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2000" b="1" dirty="0">
                <a:solidFill>
                  <a:prstClr val="white"/>
                </a:solidFill>
                <a:latin typeface="Century Gothic" pitchFamily="34" charset="0"/>
                <a:cs typeface="Arial" pitchFamily="34" charset="0"/>
              </a:rPr>
              <a:t>Pengantar</a:t>
            </a:r>
          </a:p>
        </p:txBody>
      </p:sp>
      <p:sp>
        <p:nvSpPr>
          <p:cNvPr id="33" name="Rounded Rectangle 32">
            <a:hlinkClick r:id="" action="ppaction://noaction"/>
          </p:cNvPr>
          <p:cNvSpPr/>
          <p:nvPr/>
        </p:nvSpPr>
        <p:spPr>
          <a:xfrm>
            <a:off x="7620000" y="0"/>
            <a:ext cx="1524000" cy="457200"/>
          </a:xfrm>
          <a:prstGeom prst="roundRect">
            <a:avLst/>
          </a:prstGeom>
          <a:blipFill dpi="0" rotWithShape="1">
            <a:blip r:embed="rId2">
              <a:lum bright="57000"/>
            </a:blip>
            <a:srcRect/>
            <a:tile tx="0" ty="0" sx="100000" sy="100000" flip="none" algn="tl"/>
          </a:blipFill>
          <a:ln w="38100">
            <a:solidFill>
              <a:schemeClr val="bg1"/>
            </a:solidFill>
          </a:ln>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black"/>
                </a:solidFill>
                <a:latin typeface="Century Gothic" pitchFamily="34" charset="0"/>
                <a:cs typeface="Arial" pitchFamily="34" charset="0"/>
              </a:rPr>
              <a:t>Asesmen</a:t>
            </a:r>
            <a:endParaRPr lang="en-US" sz="1600" b="1" dirty="0">
              <a:solidFill>
                <a:prstClr val="black"/>
              </a:solidFill>
              <a:latin typeface="Century Gothic" pitchFamily="34" charset="0"/>
              <a:cs typeface="Arial" pitchFamily="34" charset="0"/>
            </a:endParaRPr>
          </a:p>
        </p:txBody>
      </p:sp>
      <p:sp>
        <p:nvSpPr>
          <p:cNvPr id="45" name="Round Diagonal Corner Rectangle 44"/>
          <p:cNvSpPr/>
          <p:nvPr/>
        </p:nvSpPr>
        <p:spPr>
          <a:xfrm>
            <a:off x="149224" y="715432"/>
            <a:ext cx="8537575" cy="5913968"/>
          </a:xfrm>
          <a:prstGeom prst="round2DiagRect">
            <a:avLst/>
          </a:prstGeom>
          <a:ln>
            <a:solidFill>
              <a:srgbClr val="00823B"/>
            </a:solidFill>
          </a:ln>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dirty="0">
              <a:solidFill>
                <a:prstClr val="black"/>
              </a:solidFill>
            </a:endParaRPr>
          </a:p>
        </p:txBody>
      </p:sp>
      <p:sp>
        <p:nvSpPr>
          <p:cNvPr id="46" name="Rectangle 45"/>
          <p:cNvSpPr/>
          <p:nvPr/>
        </p:nvSpPr>
        <p:spPr>
          <a:xfrm>
            <a:off x="228600" y="533400"/>
            <a:ext cx="8686800" cy="457200"/>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9478" name="TextBox 46"/>
          <p:cNvSpPr txBox="1">
            <a:spLocks noChangeArrowheads="1"/>
          </p:cNvSpPr>
          <p:nvPr/>
        </p:nvSpPr>
        <p:spPr bwMode="auto">
          <a:xfrm>
            <a:off x="7455017" y="693943"/>
            <a:ext cx="10919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400" b="1" dirty="0" err="1" smtClean="0">
                <a:solidFill>
                  <a:prstClr val="black"/>
                </a:solidFill>
              </a:rPr>
              <a:t>Materi</a:t>
            </a:r>
            <a:endParaRPr lang="en-US" sz="2400" b="1" dirty="0">
              <a:solidFill>
                <a:prstClr val="black"/>
              </a:solidFill>
            </a:endParaRPr>
          </a:p>
        </p:txBody>
      </p:sp>
      <p:pic>
        <p:nvPicPr>
          <p:cNvPr id="19480" name="Picture 20" descr="http://png-3.findicons.com/files/icons/1742/ecqlipse_2/128/home.png">
            <a:hlinkClick r:id="rId5" action="ppaction://hlinksldjump"/>
          </p:cNvPr>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8001000" y="57150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1"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9225" y="6018442"/>
            <a:ext cx="612775" cy="610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ounded Rectangle 18"/>
          <p:cNvSpPr/>
          <p:nvPr/>
        </p:nvSpPr>
        <p:spPr>
          <a:xfrm>
            <a:off x="2171700" y="800100"/>
            <a:ext cx="4800600" cy="45720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400" b="1" dirty="0" err="1" smtClean="0">
                <a:solidFill>
                  <a:prstClr val="black"/>
                </a:solidFill>
              </a:rPr>
              <a:t>Efek</a:t>
            </a:r>
            <a:r>
              <a:rPr lang="en-US" sz="2400" b="1" dirty="0" smtClean="0">
                <a:solidFill>
                  <a:prstClr val="black"/>
                </a:solidFill>
              </a:rPr>
              <a:t> </a:t>
            </a:r>
            <a:r>
              <a:rPr lang="en-US" sz="2400" b="1" dirty="0" err="1" smtClean="0">
                <a:solidFill>
                  <a:prstClr val="black"/>
                </a:solidFill>
              </a:rPr>
              <a:t>Dopler</a:t>
            </a:r>
            <a:endParaRPr lang="id-ID" sz="2400" b="1" dirty="0">
              <a:solidFill>
                <a:prstClr val="black"/>
              </a:solidFill>
            </a:endParaRPr>
          </a:p>
        </p:txBody>
      </p:sp>
      <p:sp>
        <p:nvSpPr>
          <p:cNvPr id="15" name="TextBox 14"/>
          <p:cNvSpPr txBox="1"/>
          <p:nvPr/>
        </p:nvSpPr>
        <p:spPr>
          <a:xfrm>
            <a:off x="555741" y="1525146"/>
            <a:ext cx="7537216" cy="646331"/>
          </a:xfrm>
          <a:prstGeom prst="rect">
            <a:avLst/>
          </a:prstGeom>
          <a:noFill/>
        </p:spPr>
        <p:txBody>
          <a:bodyPr wrap="square" rtlCol="0">
            <a:spAutoFit/>
          </a:bodyPr>
          <a:lstStyle/>
          <a:p>
            <a:r>
              <a:rPr lang="en-US" b="1" dirty="0" err="1" smtClean="0">
                <a:solidFill>
                  <a:prstClr val="black"/>
                </a:solidFill>
              </a:rPr>
              <a:t>Sumber</a:t>
            </a:r>
            <a:r>
              <a:rPr lang="en-US" b="1" dirty="0" smtClean="0">
                <a:solidFill>
                  <a:prstClr val="black"/>
                </a:solidFill>
              </a:rPr>
              <a:t> </a:t>
            </a:r>
            <a:r>
              <a:rPr lang="en-US" b="1" dirty="0" err="1" smtClean="0">
                <a:solidFill>
                  <a:prstClr val="black"/>
                </a:solidFill>
              </a:rPr>
              <a:t>menjauh</a:t>
            </a:r>
            <a:r>
              <a:rPr lang="en-US" b="1" dirty="0" smtClean="0">
                <a:solidFill>
                  <a:prstClr val="black"/>
                </a:solidFill>
              </a:rPr>
              <a:t> </a:t>
            </a:r>
            <a:r>
              <a:rPr lang="en-US" b="1" dirty="0" err="1" smtClean="0">
                <a:solidFill>
                  <a:prstClr val="black"/>
                </a:solidFill>
              </a:rPr>
              <a:t>dari</a:t>
            </a:r>
            <a:r>
              <a:rPr lang="en-US" b="1" dirty="0" smtClean="0">
                <a:solidFill>
                  <a:prstClr val="black"/>
                </a:solidFill>
              </a:rPr>
              <a:t> </a:t>
            </a:r>
            <a:r>
              <a:rPr lang="en-US" b="1" dirty="0" err="1" smtClean="0">
                <a:solidFill>
                  <a:prstClr val="black"/>
                </a:solidFill>
              </a:rPr>
              <a:t>Pengamat</a:t>
            </a:r>
            <a:r>
              <a:rPr lang="en-US" b="1" dirty="0" smtClean="0">
                <a:solidFill>
                  <a:prstClr val="black"/>
                </a:solidFill>
              </a:rPr>
              <a:t>, </a:t>
            </a:r>
            <a:r>
              <a:rPr lang="en-US" b="1" dirty="0" err="1" smtClean="0">
                <a:solidFill>
                  <a:prstClr val="black"/>
                </a:solidFill>
              </a:rPr>
              <a:t>Pengamat</a:t>
            </a:r>
            <a:r>
              <a:rPr lang="en-US" b="1" dirty="0" smtClean="0">
                <a:solidFill>
                  <a:prstClr val="black"/>
                </a:solidFill>
              </a:rPr>
              <a:t> </a:t>
            </a:r>
            <a:r>
              <a:rPr lang="en-US" b="1" dirty="0" err="1" smtClean="0">
                <a:solidFill>
                  <a:prstClr val="black"/>
                </a:solidFill>
              </a:rPr>
              <a:t>Diam</a:t>
            </a:r>
            <a:endParaRPr lang="en-US" b="1" dirty="0" smtClean="0">
              <a:solidFill>
                <a:prstClr val="black"/>
              </a:solidFill>
            </a:endParaRPr>
          </a:p>
          <a:p>
            <a:endParaRPr lang="en-US" dirty="0" smtClean="0">
              <a:solidFill>
                <a:prstClr val="black"/>
              </a:solidFill>
            </a:endParaRPr>
          </a:p>
        </p:txBody>
      </p:sp>
      <p:sp>
        <p:nvSpPr>
          <p:cNvPr id="20" name="Line 3"/>
          <p:cNvSpPr>
            <a:spLocks noChangeShapeType="1"/>
          </p:cNvSpPr>
          <p:nvPr/>
        </p:nvSpPr>
        <p:spPr bwMode="auto">
          <a:xfrm>
            <a:off x="762000" y="4953000"/>
            <a:ext cx="807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pic>
        <p:nvPicPr>
          <p:cNvPr id="21" name="Picture 4" descr="MCj03871430000[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0600" y="4267200"/>
            <a:ext cx="488950" cy="6858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5" descr="MCj02390390000[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724400" y="4221163"/>
            <a:ext cx="1066800" cy="703262"/>
          </a:xfrm>
          <a:prstGeom prst="rect">
            <a:avLst/>
          </a:prstGeom>
          <a:noFill/>
          <a:extLst>
            <a:ext uri="{909E8E84-426E-40DD-AFC4-6F175D3DCCD1}">
              <a14:hiddenFill xmlns:a14="http://schemas.microsoft.com/office/drawing/2010/main">
                <a:solidFill>
                  <a:srgbClr val="FFFFFF"/>
                </a:solidFill>
              </a14:hiddenFill>
            </a:ext>
          </a:extLst>
        </p:spPr>
      </p:pic>
      <p:sp>
        <p:nvSpPr>
          <p:cNvPr id="23" name="Text Box 6"/>
          <p:cNvSpPr txBox="1">
            <a:spLocks noChangeArrowheads="1"/>
          </p:cNvSpPr>
          <p:nvPr/>
        </p:nvSpPr>
        <p:spPr bwMode="auto">
          <a:xfrm>
            <a:off x="6477000" y="5257800"/>
            <a:ext cx="9541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err="1" smtClean="0"/>
              <a:t>sumber</a:t>
            </a:r>
            <a:endParaRPr lang="en-US" altLang="en-US" dirty="0"/>
          </a:p>
        </p:txBody>
      </p:sp>
      <p:sp>
        <p:nvSpPr>
          <p:cNvPr id="27" name="Text Box 7"/>
          <p:cNvSpPr txBox="1">
            <a:spLocks noChangeArrowheads="1"/>
          </p:cNvSpPr>
          <p:nvPr/>
        </p:nvSpPr>
        <p:spPr bwMode="auto">
          <a:xfrm>
            <a:off x="609600" y="5105400"/>
            <a:ext cx="18774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err="1" smtClean="0"/>
              <a:t>Pendengar</a:t>
            </a:r>
            <a:r>
              <a:rPr lang="en-US" altLang="en-US" dirty="0" smtClean="0"/>
              <a:t> </a:t>
            </a:r>
            <a:r>
              <a:rPr lang="en-US" altLang="en-US" dirty="0" err="1" smtClean="0"/>
              <a:t>diam</a:t>
            </a:r>
            <a:endParaRPr lang="en-US" altLang="en-US" dirty="0"/>
          </a:p>
        </p:txBody>
      </p:sp>
      <p:sp>
        <p:nvSpPr>
          <p:cNvPr id="28" name="Oval 8"/>
          <p:cNvSpPr>
            <a:spLocks noChangeArrowheads="1"/>
          </p:cNvSpPr>
          <p:nvPr/>
        </p:nvSpPr>
        <p:spPr bwMode="auto">
          <a:xfrm>
            <a:off x="4724400" y="4038600"/>
            <a:ext cx="10668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29" name="Oval 9"/>
          <p:cNvSpPr>
            <a:spLocks noChangeArrowheads="1"/>
          </p:cNvSpPr>
          <p:nvPr/>
        </p:nvSpPr>
        <p:spPr bwMode="auto">
          <a:xfrm>
            <a:off x="4221163" y="3600450"/>
            <a:ext cx="2071687" cy="19446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30" name="Oval 10"/>
          <p:cNvSpPr>
            <a:spLocks noChangeArrowheads="1"/>
          </p:cNvSpPr>
          <p:nvPr/>
        </p:nvSpPr>
        <p:spPr bwMode="auto">
          <a:xfrm>
            <a:off x="3751263" y="3090863"/>
            <a:ext cx="3011487" cy="29622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34" name="Oval 11"/>
          <p:cNvSpPr>
            <a:spLocks noChangeArrowheads="1"/>
          </p:cNvSpPr>
          <p:nvPr/>
        </p:nvSpPr>
        <p:spPr bwMode="auto">
          <a:xfrm>
            <a:off x="3233738" y="2581275"/>
            <a:ext cx="4048125" cy="39814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35" name="Oval 12"/>
          <p:cNvSpPr>
            <a:spLocks noChangeArrowheads="1"/>
          </p:cNvSpPr>
          <p:nvPr/>
        </p:nvSpPr>
        <p:spPr bwMode="auto">
          <a:xfrm>
            <a:off x="2762250" y="2117725"/>
            <a:ext cx="4989513" cy="49085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sp>
        <p:nvSpPr>
          <p:cNvPr id="36" name="Oval 13"/>
          <p:cNvSpPr>
            <a:spLocks noChangeArrowheads="1"/>
          </p:cNvSpPr>
          <p:nvPr/>
        </p:nvSpPr>
        <p:spPr bwMode="auto">
          <a:xfrm>
            <a:off x="2292350" y="1562100"/>
            <a:ext cx="5929313" cy="6019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37" name="Text Box 16"/>
          <p:cNvSpPr txBox="1">
            <a:spLocks noChangeArrowheads="1"/>
          </p:cNvSpPr>
          <p:nvPr/>
        </p:nvSpPr>
        <p:spPr bwMode="auto">
          <a:xfrm>
            <a:off x="5867400" y="3962400"/>
            <a:ext cx="1466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Frequency f</a:t>
            </a:r>
            <a:r>
              <a:rPr lang="en-US" altLang="en-US" baseline="-25000"/>
              <a:t>s</a:t>
            </a:r>
            <a:endParaRPr lang="en-US" altLang="en-US"/>
          </a:p>
        </p:txBody>
      </p:sp>
      <p:sp>
        <p:nvSpPr>
          <p:cNvPr id="38" name="Text Box 17"/>
          <p:cNvSpPr txBox="1">
            <a:spLocks noChangeArrowheads="1"/>
          </p:cNvSpPr>
          <p:nvPr/>
        </p:nvSpPr>
        <p:spPr bwMode="auto">
          <a:xfrm>
            <a:off x="228600" y="3886200"/>
            <a:ext cx="182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dirty="0"/>
              <a:t>Frequency </a:t>
            </a:r>
            <a:r>
              <a:rPr lang="en-US" altLang="en-US" dirty="0" smtClean="0"/>
              <a:t>f</a:t>
            </a:r>
            <a:endParaRPr lang="en-US" altLang="en-US" dirty="0"/>
          </a:p>
        </p:txBody>
      </p:sp>
      <p:sp>
        <p:nvSpPr>
          <p:cNvPr id="39" name="Text Box 18"/>
          <p:cNvSpPr txBox="1">
            <a:spLocks noChangeArrowheads="1"/>
          </p:cNvSpPr>
          <p:nvPr/>
        </p:nvSpPr>
        <p:spPr bwMode="auto">
          <a:xfrm>
            <a:off x="9204325" y="15605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pic>
        <p:nvPicPr>
          <p:cNvPr id="41" name="Picture 20" descr="MCj02390390000[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029200" y="4267200"/>
            <a:ext cx="1066800" cy="703263"/>
          </a:xfrm>
          <a:prstGeom prst="rect">
            <a:avLst/>
          </a:prstGeom>
          <a:noFill/>
          <a:extLst>
            <a:ext uri="{909E8E84-426E-40DD-AFC4-6F175D3DCCD1}">
              <a14:hiddenFill xmlns:a14="http://schemas.microsoft.com/office/drawing/2010/main">
                <a:solidFill>
                  <a:srgbClr val="FFFFFF"/>
                </a:solidFill>
              </a14:hiddenFill>
            </a:ext>
          </a:extLst>
        </p:spPr>
      </p:pic>
      <p:sp>
        <p:nvSpPr>
          <p:cNvPr id="42" name="Oval 21"/>
          <p:cNvSpPr>
            <a:spLocks noChangeArrowheads="1"/>
          </p:cNvSpPr>
          <p:nvPr/>
        </p:nvSpPr>
        <p:spPr bwMode="auto">
          <a:xfrm>
            <a:off x="5029200" y="4084638"/>
            <a:ext cx="10668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43" name="Oval 22"/>
          <p:cNvSpPr>
            <a:spLocks noChangeArrowheads="1"/>
          </p:cNvSpPr>
          <p:nvPr/>
        </p:nvSpPr>
        <p:spPr bwMode="auto">
          <a:xfrm>
            <a:off x="4602163" y="3600450"/>
            <a:ext cx="2071687" cy="19446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44" name="Picture 23" descr="MCj02390390000[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410200" y="4267200"/>
            <a:ext cx="1066800" cy="703263"/>
          </a:xfrm>
          <a:prstGeom prst="rect">
            <a:avLst/>
          </a:prstGeom>
          <a:noFill/>
          <a:extLst>
            <a:ext uri="{909E8E84-426E-40DD-AFC4-6F175D3DCCD1}">
              <a14:hiddenFill xmlns:a14="http://schemas.microsoft.com/office/drawing/2010/main">
                <a:solidFill>
                  <a:srgbClr val="FFFFFF"/>
                </a:solidFill>
              </a14:hiddenFill>
            </a:ext>
          </a:extLst>
        </p:spPr>
      </p:pic>
      <p:sp>
        <p:nvSpPr>
          <p:cNvPr id="47" name="Oval 24"/>
          <p:cNvSpPr>
            <a:spLocks noChangeArrowheads="1"/>
          </p:cNvSpPr>
          <p:nvPr/>
        </p:nvSpPr>
        <p:spPr bwMode="auto">
          <a:xfrm>
            <a:off x="5410200" y="4084638"/>
            <a:ext cx="10668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48" name="Oval 25"/>
          <p:cNvSpPr>
            <a:spLocks noChangeArrowheads="1"/>
          </p:cNvSpPr>
          <p:nvPr/>
        </p:nvSpPr>
        <p:spPr bwMode="auto">
          <a:xfrm>
            <a:off x="4132263" y="3090863"/>
            <a:ext cx="3011487" cy="29622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49" name="Oval 26"/>
          <p:cNvSpPr>
            <a:spLocks noChangeArrowheads="1"/>
          </p:cNvSpPr>
          <p:nvPr/>
        </p:nvSpPr>
        <p:spPr bwMode="auto">
          <a:xfrm>
            <a:off x="4983163" y="3600450"/>
            <a:ext cx="2071687" cy="19446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50" name="Picture 27" descr="MCj02390390000[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791200" y="4267200"/>
            <a:ext cx="1066800" cy="703263"/>
          </a:xfrm>
          <a:prstGeom prst="rect">
            <a:avLst/>
          </a:prstGeom>
          <a:noFill/>
          <a:extLst>
            <a:ext uri="{909E8E84-426E-40DD-AFC4-6F175D3DCCD1}">
              <a14:hiddenFill xmlns:a14="http://schemas.microsoft.com/office/drawing/2010/main">
                <a:solidFill>
                  <a:srgbClr val="FFFFFF"/>
                </a:solidFill>
              </a14:hiddenFill>
            </a:ext>
          </a:extLst>
        </p:spPr>
      </p:pic>
      <p:sp>
        <p:nvSpPr>
          <p:cNvPr id="51" name="Oval 28"/>
          <p:cNvSpPr>
            <a:spLocks noChangeArrowheads="1"/>
          </p:cNvSpPr>
          <p:nvPr/>
        </p:nvSpPr>
        <p:spPr bwMode="auto">
          <a:xfrm>
            <a:off x="5791200" y="4084638"/>
            <a:ext cx="10668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52" name="Oval 29"/>
          <p:cNvSpPr>
            <a:spLocks noChangeArrowheads="1"/>
          </p:cNvSpPr>
          <p:nvPr/>
        </p:nvSpPr>
        <p:spPr bwMode="auto">
          <a:xfrm>
            <a:off x="3614738" y="2581275"/>
            <a:ext cx="4048125" cy="39814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53" name="Oval 30"/>
          <p:cNvSpPr>
            <a:spLocks noChangeArrowheads="1"/>
          </p:cNvSpPr>
          <p:nvPr/>
        </p:nvSpPr>
        <p:spPr bwMode="auto">
          <a:xfrm>
            <a:off x="4513263" y="3090863"/>
            <a:ext cx="3011487" cy="29622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54" name="Oval 31"/>
          <p:cNvSpPr>
            <a:spLocks noChangeArrowheads="1"/>
          </p:cNvSpPr>
          <p:nvPr/>
        </p:nvSpPr>
        <p:spPr bwMode="auto">
          <a:xfrm>
            <a:off x="5364163" y="3600450"/>
            <a:ext cx="2071687" cy="19446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55" name="Picture 32" descr="MCj02390390000[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172200" y="4267200"/>
            <a:ext cx="1066800" cy="703263"/>
          </a:xfrm>
          <a:prstGeom prst="rect">
            <a:avLst/>
          </a:prstGeom>
          <a:noFill/>
          <a:extLst>
            <a:ext uri="{909E8E84-426E-40DD-AFC4-6F175D3DCCD1}">
              <a14:hiddenFill xmlns:a14="http://schemas.microsoft.com/office/drawing/2010/main">
                <a:solidFill>
                  <a:srgbClr val="FFFFFF"/>
                </a:solidFill>
              </a14:hiddenFill>
            </a:ext>
          </a:extLst>
        </p:spPr>
      </p:pic>
      <p:sp>
        <p:nvSpPr>
          <p:cNvPr id="56" name="Oval 33"/>
          <p:cNvSpPr>
            <a:spLocks noChangeArrowheads="1"/>
          </p:cNvSpPr>
          <p:nvPr/>
        </p:nvSpPr>
        <p:spPr bwMode="auto">
          <a:xfrm>
            <a:off x="6172200" y="4084638"/>
            <a:ext cx="10668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57" name="Oval 34"/>
          <p:cNvSpPr>
            <a:spLocks noChangeArrowheads="1"/>
          </p:cNvSpPr>
          <p:nvPr/>
        </p:nvSpPr>
        <p:spPr bwMode="auto">
          <a:xfrm>
            <a:off x="3067050" y="2117725"/>
            <a:ext cx="4989513" cy="49085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sp>
        <p:nvSpPr>
          <p:cNvPr id="58" name="Oval 35"/>
          <p:cNvSpPr>
            <a:spLocks noChangeArrowheads="1"/>
          </p:cNvSpPr>
          <p:nvPr/>
        </p:nvSpPr>
        <p:spPr bwMode="auto">
          <a:xfrm>
            <a:off x="3919538" y="2581275"/>
            <a:ext cx="4048125" cy="39814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59" name="Oval 36"/>
          <p:cNvSpPr>
            <a:spLocks noChangeArrowheads="1"/>
          </p:cNvSpPr>
          <p:nvPr/>
        </p:nvSpPr>
        <p:spPr bwMode="auto">
          <a:xfrm>
            <a:off x="4818063" y="3090863"/>
            <a:ext cx="3011487" cy="29622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60" name="Oval 37"/>
          <p:cNvSpPr>
            <a:spLocks noChangeArrowheads="1"/>
          </p:cNvSpPr>
          <p:nvPr/>
        </p:nvSpPr>
        <p:spPr bwMode="auto">
          <a:xfrm>
            <a:off x="5638800" y="3581400"/>
            <a:ext cx="2071688" cy="19446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61" name="Picture 38" descr="MCj02390390000[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477000" y="4267200"/>
            <a:ext cx="1066800" cy="703263"/>
          </a:xfrm>
          <a:prstGeom prst="rect">
            <a:avLst/>
          </a:prstGeom>
          <a:noFill/>
          <a:extLst>
            <a:ext uri="{909E8E84-426E-40DD-AFC4-6F175D3DCCD1}">
              <a14:hiddenFill xmlns:a14="http://schemas.microsoft.com/office/drawing/2010/main">
                <a:solidFill>
                  <a:srgbClr val="FFFFFF"/>
                </a:solidFill>
              </a14:hiddenFill>
            </a:ext>
          </a:extLst>
        </p:spPr>
      </p:pic>
      <p:sp>
        <p:nvSpPr>
          <p:cNvPr id="62" name="Oval 39"/>
          <p:cNvSpPr>
            <a:spLocks noChangeArrowheads="1"/>
          </p:cNvSpPr>
          <p:nvPr/>
        </p:nvSpPr>
        <p:spPr bwMode="auto">
          <a:xfrm>
            <a:off x="6477000" y="4084638"/>
            <a:ext cx="10668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63" name="Oval 40"/>
          <p:cNvSpPr>
            <a:spLocks noChangeArrowheads="1"/>
          </p:cNvSpPr>
          <p:nvPr/>
        </p:nvSpPr>
        <p:spPr bwMode="auto">
          <a:xfrm>
            <a:off x="2520950" y="1562100"/>
            <a:ext cx="5929313" cy="6019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64" name="Oval 41"/>
          <p:cNvSpPr>
            <a:spLocks noChangeArrowheads="1"/>
          </p:cNvSpPr>
          <p:nvPr/>
        </p:nvSpPr>
        <p:spPr bwMode="auto">
          <a:xfrm>
            <a:off x="3295650" y="2117725"/>
            <a:ext cx="4989513" cy="49085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sp>
        <p:nvSpPr>
          <p:cNvPr id="65" name="Oval 42"/>
          <p:cNvSpPr>
            <a:spLocks noChangeArrowheads="1"/>
          </p:cNvSpPr>
          <p:nvPr/>
        </p:nvSpPr>
        <p:spPr bwMode="auto">
          <a:xfrm>
            <a:off x="4148138" y="2581275"/>
            <a:ext cx="4048125" cy="39814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66" name="Oval 43"/>
          <p:cNvSpPr>
            <a:spLocks noChangeArrowheads="1"/>
          </p:cNvSpPr>
          <p:nvPr/>
        </p:nvSpPr>
        <p:spPr bwMode="auto">
          <a:xfrm>
            <a:off x="5046663" y="3090863"/>
            <a:ext cx="3011487" cy="29622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67" name="Oval 44"/>
          <p:cNvSpPr>
            <a:spLocks noChangeArrowheads="1"/>
          </p:cNvSpPr>
          <p:nvPr/>
        </p:nvSpPr>
        <p:spPr bwMode="auto">
          <a:xfrm>
            <a:off x="5897563" y="3600450"/>
            <a:ext cx="2071687" cy="19446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68" name="Picture 45" descr="MCj02390390000[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705600" y="4267200"/>
            <a:ext cx="1066800" cy="703263"/>
          </a:xfrm>
          <a:prstGeom prst="rect">
            <a:avLst/>
          </a:prstGeom>
          <a:noFill/>
          <a:extLst>
            <a:ext uri="{909E8E84-426E-40DD-AFC4-6F175D3DCCD1}">
              <a14:hiddenFill xmlns:a14="http://schemas.microsoft.com/office/drawing/2010/main">
                <a:solidFill>
                  <a:srgbClr val="FFFFFF"/>
                </a:solidFill>
              </a14:hiddenFill>
            </a:ext>
          </a:extLst>
        </p:spPr>
      </p:pic>
      <p:sp>
        <p:nvSpPr>
          <p:cNvPr id="69" name="Oval 46"/>
          <p:cNvSpPr>
            <a:spLocks noChangeArrowheads="1"/>
          </p:cNvSpPr>
          <p:nvPr/>
        </p:nvSpPr>
        <p:spPr bwMode="auto">
          <a:xfrm>
            <a:off x="6705600" y="4084638"/>
            <a:ext cx="10668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70" name="Oval 48"/>
          <p:cNvSpPr>
            <a:spLocks noChangeArrowheads="1"/>
          </p:cNvSpPr>
          <p:nvPr/>
        </p:nvSpPr>
        <p:spPr bwMode="auto">
          <a:xfrm>
            <a:off x="2825750" y="1562100"/>
            <a:ext cx="5929313" cy="6019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71" name="Oval 49"/>
          <p:cNvSpPr>
            <a:spLocks noChangeArrowheads="1"/>
          </p:cNvSpPr>
          <p:nvPr/>
        </p:nvSpPr>
        <p:spPr bwMode="auto">
          <a:xfrm>
            <a:off x="3600450" y="2117725"/>
            <a:ext cx="4989513" cy="49085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sp>
        <p:nvSpPr>
          <p:cNvPr id="72" name="Oval 50"/>
          <p:cNvSpPr>
            <a:spLocks noChangeArrowheads="1"/>
          </p:cNvSpPr>
          <p:nvPr/>
        </p:nvSpPr>
        <p:spPr bwMode="auto">
          <a:xfrm>
            <a:off x="4452938" y="2581275"/>
            <a:ext cx="4048125" cy="39814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73" name="Oval 51"/>
          <p:cNvSpPr>
            <a:spLocks noChangeArrowheads="1"/>
          </p:cNvSpPr>
          <p:nvPr/>
        </p:nvSpPr>
        <p:spPr bwMode="auto">
          <a:xfrm>
            <a:off x="5334000" y="3124200"/>
            <a:ext cx="3011488" cy="29622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74" name="Oval 52"/>
          <p:cNvSpPr>
            <a:spLocks noChangeArrowheads="1"/>
          </p:cNvSpPr>
          <p:nvPr/>
        </p:nvSpPr>
        <p:spPr bwMode="auto">
          <a:xfrm>
            <a:off x="6202363" y="3600450"/>
            <a:ext cx="2071687" cy="19446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75" name="Picture 53" descr="MCj02390390000[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010400" y="4267200"/>
            <a:ext cx="1066800" cy="703263"/>
          </a:xfrm>
          <a:prstGeom prst="rect">
            <a:avLst/>
          </a:prstGeom>
          <a:noFill/>
          <a:extLst>
            <a:ext uri="{909E8E84-426E-40DD-AFC4-6F175D3DCCD1}">
              <a14:hiddenFill xmlns:a14="http://schemas.microsoft.com/office/drawing/2010/main">
                <a:solidFill>
                  <a:srgbClr val="FFFFFF"/>
                </a:solidFill>
              </a14:hiddenFill>
            </a:ext>
          </a:extLst>
        </p:spPr>
      </p:pic>
      <p:sp>
        <p:nvSpPr>
          <p:cNvPr id="76" name="Oval 54"/>
          <p:cNvSpPr>
            <a:spLocks noChangeArrowheads="1"/>
          </p:cNvSpPr>
          <p:nvPr/>
        </p:nvSpPr>
        <p:spPr bwMode="auto">
          <a:xfrm>
            <a:off x="7010400" y="4084638"/>
            <a:ext cx="10668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77" name="Text Box 55"/>
          <p:cNvSpPr txBox="1">
            <a:spLocks noChangeArrowheads="1"/>
          </p:cNvSpPr>
          <p:nvPr/>
        </p:nvSpPr>
        <p:spPr bwMode="auto">
          <a:xfrm>
            <a:off x="304800" y="2667000"/>
            <a:ext cx="395492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err="1" smtClean="0"/>
              <a:t>Suara</a:t>
            </a:r>
            <a:r>
              <a:rPr lang="en-US" altLang="en-US" dirty="0" smtClean="0"/>
              <a:t> </a:t>
            </a:r>
            <a:r>
              <a:rPr lang="en-US" altLang="en-US" dirty="0" err="1" smtClean="0"/>
              <a:t>semakin</a:t>
            </a:r>
            <a:r>
              <a:rPr lang="en-US" altLang="en-US" dirty="0" smtClean="0"/>
              <a:t> </a:t>
            </a:r>
            <a:r>
              <a:rPr lang="en-US" altLang="en-US" dirty="0" err="1" smtClean="0"/>
              <a:t>lemah</a:t>
            </a:r>
            <a:r>
              <a:rPr lang="en-US" altLang="en-US" dirty="0" smtClean="0"/>
              <a:t> </a:t>
            </a:r>
            <a:endParaRPr lang="en-US" altLang="en-US" dirty="0"/>
          </a:p>
          <a:p>
            <a:r>
              <a:rPr lang="en-US" altLang="en-US" dirty="0" smtClean="0"/>
              <a:t>(</a:t>
            </a:r>
            <a:r>
              <a:rPr lang="en-US" altLang="en-US" dirty="0" err="1" smtClean="0"/>
              <a:t>Panjang</a:t>
            </a:r>
            <a:r>
              <a:rPr lang="en-US" altLang="en-US" dirty="0" smtClean="0"/>
              <a:t> </a:t>
            </a:r>
            <a:r>
              <a:rPr lang="en-US" altLang="en-US" dirty="0" err="1" smtClean="0"/>
              <a:t>gelombang</a:t>
            </a:r>
            <a:r>
              <a:rPr lang="en-US" altLang="en-US" dirty="0" smtClean="0"/>
              <a:t> </a:t>
            </a:r>
            <a:r>
              <a:rPr lang="en-US" altLang="en-US" dirty="0" err="1" smtClean="0"/>
              <a:t>semakin</a:t>
            </a:r>
            <a:r>
              <a:rPr lang="en-US" altLang="en-US" dirty="0" smtClean="0"/>
              <a:t> </a:t>
            </a:r>
            <a:r>
              <a:rPr lang="en-US" altLang="en-US" dirty="0" err="1" smtClean="0"/>
              <a:t>besar</a:t>
            </a:r>
            <a:r>
              <a:rPr lang="en-US" altLang="en-US" dirty="0" smtClean="0"/>
              <a:t>)</a:t>
            </a:r>
            <a:endParaRPr lang="en-US" altLang="en-US" dirty="0"/>
          </a:p>
        </p:txBody>
      </p:sp>
      <p:sp>
        <p:nvSpPr>
          <p:cNvPr id="7" name="TextBox 6"/>
          <p:cNvSpPr txBox="1"/>
          <p:nvPr/>
        </p:nvSpPr>
        <p:spPr>
          <a:xfrm>
            <a:off x="665162" y="1927225"/>
            <a:ext cx="3295651" cy="369332"/>
          </a:xfrm>
          <a:prstGeom prst="rect">
            <a:avLst/>
          </a:prstGeom>
          <a:noFill/>
        </p:spPr>
        <p:txBody>
          <a:bodyPr wrap="square" rtlCol="0">
            <a:spAutoFit/>
          </a:bodyPr>
          <a:lstStyle/>
          <a:p>
            <a:r>
              <a:rPr lang="en-US" dirty="0"/>
              <a:t>f</a:t>
            </a:r>
            <a:r>
              <a:rPr lang="en-US" dirty="0" smtClean="0"/>
              <a:t>’ &lt; f</a:t>
            </a:r>
            <a:endParaRPr lang="id-ID" dirty="0"/>
          </a:p>
        </p:txBody>
      </p:sp>
    </p:spTree>
    <p:extLst>
      <p:ext uri="{BB962C8B-B14F-4D97-AF65-F5344CB8AC3E}">
        <p14:creationId xmlns:p14="http://schemas.microsoft.com/office/powerpoint/2010/main" val="1161635346"/>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28"/>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22"/>
                                        </p:tgtEl>
                                        <p:attrNameLst>
                                          <p:attrName>style.visibility</p:attrName>
                                        </p:attrNameLst>
                                      </p:cBhvr>
                                      <p:to>
                                        <p:strVal val="hidden"/>
                                      </p:to>
                                    </p:set>
                                  </p:childTnLst>
                                </p:cTn>
                              </p:par>
                              <p:par>
                                <p:cTn id="13" presetID="1" presetClass="exit" presetSubtype="0" fill="hold" grpId="2" nodeType="withEffect">
                                  <p:stCondLst>
                                    <p:cond delay="0"/>
                                  </p:stCondLst>
                                  <p:childTnLst>
                                    <p:set>
                                      <p:cBhvr>
                                        <p:cTn id="14" dur="1" fill="hold">
                                          <p:stCondLst>
                                            <p:cond delay="0"/>
                                          </p:stCondLst>
                                        </p:cTn>
                                        <p:tgtEl>
                                          <p:spTgt spid="28"/>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4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42"/>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41"/>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29"/>
                                        </p:tgtEl>
                                        <p:attrNameLst>
                                          <p:attrName>style.visibility</p:attrName>
                                        </p:attrNameLst>
                                      </p:cBhvr>
                                      <p:to>
                                        <p:strVal val="hidden"/>
                                      </p:to>
                                    </p:set>
                                  </p:childTnLst>
                                </p:cTn>
                              </p:par>
                              <p:par>
                                <p:cTn id="29" presetID="1" presetClass="entr" presetSubtype="0" fill="hold" nodeType="with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47"/>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44"/>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43"/>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30"/>
                                        </p:tgtEl>
                                        <p:attrNameLst>
                                          <p:attrName>style.visibility</p:attrName>
                                        </p:attrNameLst>
                                      </p:cBhvr>
                                      <p:to>
                                        <p:strVal val="hidden"/>
                                      </p:to>
                                    </p:set>
                                  </p:childTnLst>
                                </p:cTn>
                              </p:par>
                              <p:par>
                                <p:cTn id="47" presetID="1" presetClass="entr" presetSubtype="0" fill="hold" nodeType="withEffect">
                                  <p:stCondLst>
                                    <p:cond delay="0"/>
                                  </p:stCondLst>
                                  <p:childTnLst>
                                    <p:set>
                                      <p:cBhvr>
                                        <p:cTn id="48" dur="1" fill="hold">
                                          <p:stCondLst>
                                            <p:cond delay="0"/>
                                          </p:stCondLst>
                                        </p:cTn>
                                        <p:tgtEl>
                                          <p:spTgt spid="5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grpId="1" nodeType="clickEffect">
                                  <p:stCondLst>
                                    <p:cond delay="0"/>
                                  </p:stCondLst>
                                  <p:childTnLst>
                                    <p:set>
                                      <p:cBhvr>
                                        <p:cTn id="60" dur="1" fill="hold">
                                          <p:stCondLst>
                                            <p:cond delay="0"/>
                                          </p:stCondLst>
                                        </p:cTn>
                                        <p:tgtEl>
                                          <p:spTgt spid="51"/>
                                        </p:tgtEl>
                                        <p:attrNameLst>
                                          <p:attrName>style.visibility</p:attrName>
                                        </p:attrNameLst>
                                      </p:cBhvr>
                                      <p:to>
                                        <p:strVal val="hidden"/>
                                      </p:to>
                                    </p:set>
                                  </p:childTnLst>
                                </p:cTn>
                              </p:par>
                              <p:par>
                                <p:cTn id="61" presetID="1" presetClass="exit" presetSubtype="0" fill="hold" nodeType="withEffect">
                                  <p:stCondLst>
                                    <p:cond delay="0"/>
                                  </p:stCondLst>
                                  <p:childTnLst>
                                    <p:set>
                                      <p:cBhvr>
                                        <p:cTn id="62" dur="1" fill="hold">
                                          <p:stCondLst>
                                            <p:cond delay="0"/>
                                          </p:stCondLst>
                                        </p:cTn>
                                        <p:tgtEl>
                                          <p:spTgt spid="50"/>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0"/>
                                          </p:stCondLst>
                                        </p:cTn>
                                        <p:tgtEl>
                                          <p:spTgt spid="49"/>
                                        </p:tgtEl>
                                        <p:attrNameLst>
                                          <p:attrName>style.visibility</p:attrName>
                                        </p:attrNameLst>
                                      </p:cBhvr>
                                      <p:to>
                                        <p:strVal val="hidden"/>
                                      </p:to>
                                    </p:set>
                                  </p:childTnLst>
                                </p:cTn>
                              </p:par>
                              <p:par>
                                <p:cTn id="65" presetID="1" presetClass="exit" presetSubtype="0" fill="hold" grpId="2" nodeType="withEffect">
                                  <p:stCondLst>
                                    <p:cond delay="0"/>
                                  </p:stCondLst>
                                  <p:childTnLst>
                                    <p:set>
                                      <p:cBhvr>
                                        <p:cTn id="66" dur="1" fill="hold">
                                          <p:stCondLst>
                                            <p:cond delay="0"/>
                                          </p:stCondLst>
                                        </p:cTn>
                                        <p:tgtEl>
                                          <p:spTgt spid="30"/>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48"/>
                                        </p:tgtEl>
                                        <p:attrNameLst>
                                          <p:attrName>style.visibility</p:attrName>
                                        </p:attrNameLst>
                                      </p:cBhvr>
                                      <p:to>
                                        <p:strVal val="hidden"/>
                                      </p:to>
                                    </p:set>
                                  </p:childTnLst>
                                </p:cTn>
                              </p:par>
                              <p:par>
                                <p:cTn id="69" presetID="1" presetClass="exit" presetSubtype="0" fill="hold" grpId="1" nodeType="withEffect">
                                  <p:stCondLst>
                                    <p:cond delay="0"/>
                                  </p:stCondLst>
                                  <p:childTnLst>
                                    <p:set>
                                      <p:cBhvr>
                                        <p:cTn id="70" dur="1" fill="hold">
                                          <p:stCondLst>
                                            <p:cond delay="0"/>
                                          </p:stCondLst>
                                        </p:cTn>
                                        <p:tgtEl>
                                          <p:spTgt spid="34"/>
                                        </p:tgtEl>
                                        <p:attrNameLst>
                                          <p:attrName>style.visibility</p:attrName>
                                        </p:attrNameLst>
                                      </p:cBhvr>
                                      <p:to>
                                        <p:strVal val="hidden"/>
                                      </p:to>
                                    </p:set>
                                  </p:childTnLst>
                                </p:cTn>
                              </p:par>
                              <p:par>
                                <p:cTn id="71" presetID="1" presetClass="entr" presetSubtype="0" fill="hold" nodeType="withEffect">
                                  <p:stCondLst>
                                    <p:cond delay="0"/>
                                  </p:stCondLst>
                                  <p:childTnLst>
                                    <p:set>
                                      <p:cBhvr>
                                        <p:cTn id="72" dur="1" fill="hold">
                                          <p:stCondLst>
                                            <p:cond delay="0"/>
                                          </p:stCondLst>
                                        </p:cTn>
                                        <p:tgtEl>
                                          <p:spTgt spid="5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5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3"/>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2"/>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35"/>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1" nodeType="clickEffect">
                                  <p:stCondLst>
                                    <p:cond delay="0"/>
                                  </p:stCondLst>
                                  <p:childTnLst>
                                    <p:set>
                                      <p:cBhvr>
                                        <p:cTn id="86" dur="1" fill="hold">
                                          <p:stCondLst>
                                            <p:cond delay="0"/>
                                          </p:stCondLst>
                                        </p:cTn>
                                        <p:tgtEl>
                                          <p:spTgt spid="56"/>
                                        </p:tgtEl>
                                        <p:attrNameLst>
                                          <p:attrName>style.visibility</p:attrName>
                                        </p:attrNameLst>
                                      </p:cBhvr>
                                      <p:to>
                                        <p:strVal val="hidden"/>
                                      </p:to>
                                    </p:set>
                                  </p:childTnLst>
                                </p:cTn>
                              </p:par>
                              <p:par>
                                <p:cTn id="87" presetID="1" presetClass="exit" presetSubtype="0" fill="hold" nodeType="withEffect">
                                  <p:stCondLst>
                                    <p:cond delay="0"/>
                                  </p:stCondLst>
                                  <p:childTnLst>
                                    <p:set>
                                      <p:cBhvr>
                                        <p:cTn id="88" dur="1" fill="hold">
                                          <p:stCondLst>
                                            <p:cond delay="0"/>
                                          </p:stCondLst>
                                        </p:cTn>
                                        <p:tgtEl>
                                          <p:spTgt spid="55"/>
                                        </p:tgtEl>
                                        <p:attrNameLst>
                                          <p:attrName>style.visibility</p:attrName>
                                        </p:attrNameLst>
                                      </p:cBhvr>
                                      <p:to>
                                        <p:strVal val="hidden"/>
                                      </p:to>
                                    </p:set>
                                  </p:childTnLst>
                                </p:cTn>
                              </p:par>
                              <p:par>
                                <p:cTn id="89" presetID="1" presetClass="exit" presetSubtype="0" fill="hold" grpId="1" nodeType="withEffect">
                                  <p:stCondLst>
                                    <p:cond delay="0"/>
                                  </p:stCondLst>
                                  <p:childTnLst>
                                    <p:set>
                                      <p:cBhvr>
                                        <p:cTn id="90" dur="1" fill="hold">
                                          <p:stCondLst>
                                            <p:cond delay="0"/>
                                          </p:stCondLst>
                                        </p:cTn>
                                        <p:tgtEl>
                                          <p:spTgt spid="54"/>
                                        </p:tgtEl>
                                        <p:attrNameLst>
                                          <p:attrName>style.visibility</p:attrName>
                                        </p:attrNameLst>
                                      </p:cBhvr>
                                      <p:to>
                                        <p:strVal val="hidden"/>
                                      </p:to>
                                    </p:set>
                                  </p:childTnLst>
                                </p:cTn>
                              </p:par>
                              <p:par>
                                <p:cTn id="91" presetID="1" presetClass="exit" presetSubtype="0" fill="hold" grpId="1" nodeType="withEffect">
                                  <p:stCondLst>
                                    <p:cond delay="0"/>
                                  </p:stCondLst>
                                  <p:childTnLst>
                                    <p:set>
                                      <p:cBhvr>
                                        <p:cTn id="92" dur="1" fill="hold">
                                          <p:stCondLst>
                                            <p:cond delay="0"/>
                                          </p:stCondLst>
                                        </p:cTn>
                                        <p:tgtEl>
                                          <p:spTgt spid="52"/>
                                        </p:tgtEl>
                                        <p:attrNameLst>
                                          <p:attrName>style.visibility</p:attrName>
                                        </p:attrNameLst>
                                      </p:cBhvr>
                                      <p:to>
                                        <p:strVal val="hidden"/>
                                      </p:to>
                                    </p:set>
                                  </p:childTnLst>
                                </p:cTn>
                              </p:par>
                              <p:par>
                                <p:cTn id="93" presetID="1" presetClass="exit" presetSubtype="0" fill="hold" grpId="1" nodeType="withEffect">
                                  <p:stCondLst>
                                    <p:cond delay="0"/>
                                  </p:stCondLst>
                                  <p:childTnLst>
                                    <p:set>
                                      <p:cBhvr>
                                        <p:cTn id="94" dur="1" fill="hold">
                                          <p:stCondLst>
                                            <p:cond delay="0"/>
                                          </p:stCondLst>
                                        </p:cTn>
                                        <p:tgtEl>
                                          <p:spTgt spid="35"/>
                                        </p:tgtEl>
                                        <p:attrNameLst>
                                          <p:attrName>style.visibility</p:attrName>
                                        </p:attrNameLst>
                                      </p:cBhvr>
                                      <p:to>
                                        <p:strVal val="hidden"/>
                                      </p:to>
                                    </p:set>
                                  </p:childTnLst>
                                </p:cTn>
                              </p:par>
                              <p:par>
                                <p:cTn id="95" presetID="1" presetClass="exit" presetSubtype="0" fill="hold" grpId="1" nodeType="withEffect">
                                  <p:stCondLst>
                                    <p:cond delay="0"/>
                                  </p:stCondLst>
                                  <p:childTnLst>
                                    <p:set>
                                      <p:cBhvr>
                                        <p:cTn id="96" dur="1" fill="hold">
                                          <p:stCondLst>
                                            <p:cond delay="0"/>
                                          </p:stCondLst>
                                        </p:cTn>
                                        <p:tgtEl>
                                          <p:spTgt spid="53"/>
                                        </p:tgtEl>
                                        <p:attrNameLst>
                                          <p:attrName>style.visibility</p:attrName>
                                        </p:attrNameLst>
                                      </p:cBhvr>
                                      <p:to>
                                        <p:strVal val="hidden"/>
                                      </p:to>
                                    </p:set>
                                  </p:childTnLst>
                                </p:cTn>
                              </p:par>
                              <p:par>
                                <p:cTn id="97" presetID="1" presetClass="entr" presetSubtype="0" fill="hold" nodeType="withEffect">
                                  <p:stCondLst>
                                    <p:cond delay="0"/>
                                  </p:stCondLst>
                                  <p:childTnLst>
                                    <p:set>
                                      <p:cBhvr>
                                        <p:cTn id="98" dur="1" fill="hold">
                                          <p:stCondLst>
                                            <p:cond delay="0"/>
                                          </p:stCondLst>
                                        </p:cTn>
                                        <p:tgtEl>
                                          <p:spTgt spid="61"/>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62"/>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60"/>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59"/>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58"/>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57"/>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3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1" nodeType="clickEffect">
                                  <p:stCondLst>
                                    <p:cond delay="0"/>
                                  </p:stCondLst>
                                  <p:childTnLst>
                                    <p:set>
                                      <p:cBhvr>
                                        <p:cTn id="114" dur="1" fill="hold">
                                          <p:stCondLst>
                                            <p:cond delay="0"/>
                                          </p:stCondLst>
                                        </p:cTn>
                                        <p:tgtEl>
                                          <p:spTgt spid="62"/>
                                        </p:tgtEl>
                                        <p:attrNameLst>
                                          <p:attrName>style.visibility</p:attrName>
                                        </p:attrNameLst>
                                      </p:cBhvr>
                                      <p:to>
                                        <p:strVal val="hidden"/>
                                      </p:to>
                                    </p:set>
                                  </p:childTnLst>
                                </p:cTn>
                              </p:par>
                              <p:par>
                                <p:cTn id="115" presetID="1" presetClass="exit" presetSubtype="0" fill="hold" nodeType="withEffect">
                                  <p:stCondLst>
                                    <p:cond delay="0"/>
                                  </p:stCondLst>
                                  <p:childTnLst>
                                    <p:set>
                                      <p:cBhvr>
                                        <p:cTn id="116" dur="1" fill="hold">
                                          <p:stCondLst>
                                            <p:cond delay="0"/>
                                          </p:stCondLst>
                                        </p:cTn>
                                        <p:tgtEl>
                                          <p:spTgt spid="61"/>
                                        </p:tgtEl>
                                        <p:attrNameLst>
                                          <p:attrName>style.visibility</p:attrName>
                                        </p:attrNameLst>
                                      </p:cBhvr>
                                      <p:to>
                                        <p:strVal val="hidden"/>
                                      </p:to>
                                    </p:set>
                                  </p:childTnLst>
                                </p:cTn>
                              </p:par>
                              <p:par>
                                <p:cTn id="117" presetID="1" presetClass="exit" presetSubtype="0" fill="hold" grpId="1" nodeType="withEffect">
                                  <p:stCondLst>
                                    <p:cond delay="0"/>
                                  </p:stCondLst>
                                  <p:childTnLst>
                                    <p:set>
                                      <p:cBhvr>
                                        <p:cTn id="118" dur="1" fill="hold">
                                          <p:stCondLst>
                                            <p:cond delay="0"/>
                                          </p:stCondLst>
                                        </p:cTn>
                                        <p:tgtEl>
                                          <p:spTgt spid="60"/>
                                        </p:tgtEl>
                                        <p:attrNameLst>
                                          <p:attrName>style.visibility</p:attrName>
                                        </p:attrNameLst>
                                      </p:cBhvr>
                                      <p:to>
                                        <p:strVal val="hidden"/>
                                      </p:to>
                                    </p:set>
                                  </p:childTnLst>
                                </p:cTn>
                              </p:par>
                              <p:par>
                                <p:cTn id="119" presetID="1" presetClass="exit" presetSubtype="0" fill="hold" grpId="1" nodeType="withEffect">
                                  <p:stCondLst>
                                    <p:cond delay="0"/>
                                  </p:stCondLst>
                                  <p:childTnLst>
                                    <p:set>
                                      <p:cBhvr>
                                        <p:cTn id="120" dur="1" fill="hold">
                                          <p:stCondLst>
                                            <p:cond delay="0"/>
                                          </p:stCondLst>
                                        </p:cTn>
                                        <p:tgtEl>
                                          <p:spTgt spid="58"/>
                                        </p:tgtEl>
                                        <p:attrNameLst>
                                          <p:attrName>style.visibility</p:attrName>
                                        </p:attrNameLst>
                                      </p:cBhvr>
                                      <p:to>
                                        <p:strVal val="hidden"/>
                                      </p:to>
                                    </p:set>
                                  </p:childTnLst>
                                </p:cTn>
                              </p:par>
                              <p:par>
                                <p:cTn id="121" presetID="1" presetClass="exit" presetSubtype="0" fill="hold" grpId="1" nodeType="withEffect">
                                  <p:stCondLst>
                                    <p:cond delay="0"/>
                                  </p:stCondLst>
                                  <p:childTnLst>
                                    <p:set>
                                      <p:cBhvr>
                                        <p:cTn id="122" dur="1" fill="hold">
                                          <p:stCondLst>
                                            <p:cond delay="0"/>
                                          </p:stCondLst>
                                        </p:cTn>
                                        <p:tgtEl>
                                          <p:spTgt spid="57"/>
                                        </p:tgtEl>
                                        <p:attrNameLst>
                                          <p:attrName>style.visibility</p:attrName>
                                        </p:attrNameLst>
                                      </p:cBhvr>
                                      <p:to>
                                        <p:strVal val="hidden"/>
                                      </p:to>
                                    </p:set>
                                  </p:childTnLst>
                                </p:cTn>
                              </p:par>
                              <p:par>
                                <p:cTn id="123" presetID="1" presetClass="exit" presetSubtype="0" fill="hold" grpId="1" nodeType="withEffect">
                                  <p:stCondLst>
                                    <p:cond delay="0"/>
                                  </p:stCondLst>
                                  <p:childTnLst>
                                    <p:set>
                                      <p:cBhvr>
                                        <p:cTn id="124" dur="1" fill="hold">
                                          <p:stCondLst>
                                            <p:cond delay="0"/>
                                          </p:stCondLst>
                                        </p:cTn>
                                        <p:tgtEl>
                                          <p:spTgt spid="36"/>
                                        </p:tgtEl>
                                        <p:attrNameLst>
                                          <p:attrName>style.visibility</p:attrName>
                                        </p:attrNameLst>
                                      </p:cBhvr>
                                      <p:to>
                                        <p:strVal val="hidden"/>
                                      </p:to>
                                    </p:set>
                                  </p:childTnLst>
                                </p:cTn>
                              </p:par>
                              <p:par>
                                <p:cTn id="125" presetID="1" presetClass="exit" presetSubtype="0" fill="hold" grpId="1" nodeType="withEffect">
                                  <p:stCondLst>
                                    <p:cond delay="0"/>
                                  </p:stCondLst>
                                  <p:childTnLst>
                                    <p:set>
                                      <p:cBhvr>
                                        <p:cTn id="126" dur="1" fill="hold">
                                          <p:stCondLst>
                                            <p:cond delay="0"/>
                                          </p:stCondLst>
                                        </p:cTn>
                                        <p:tgtEl>
                                          <p:spTgt spid="59"/>
                                        </p:tgtEl>
                                        <p:attrNameLst>
                                          <p:attrName>style.visibility</p:attrName>
                                        </p:attrNameLst>
                                      </p:cBhvr>
                                      <p:to>
                                        <p:strVal val="hidden"/>
                                      </p:to>
                                    </p:set>
                                  </p:childTnLst>
                                </p:cTn>
                              </p:par>
                              <p:par>
                                <p:cTn id="127" presetID="1" presetClass="entr" presetSubtype="0" fill="hold" nodeType="withEffect">
                                  <p:stCondLst>
                                    <p:cond delay="0"/>
                                  </p:stCondLst>
                                  <p:childTnLst>
                                    <p:set>
                                      <p:cBhvr>
                                        <p:cTn id="128" dur="1" fill="hold">
                                          <p:stCondLst>
                                            <p:cond delay="0"/>
                                          </p:stCondLst>
                                        </p:cTn>
                                        <p:tgtEl>
                                          <p:spTgt spid="68"/>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69"/>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67"/>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66"/>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65"/>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64"/>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63"/>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xit" presetSubtype="0" fill="hold" grpId="1" nodeType="clickEffect">
                                  <p:stCondLst>
                                    <p:cond delay="0"/>
                                  </p:stCondLst>
                                  <p:childTnLst>
                                    <p:set>
                                      <p:cBhvr>
                                        <p:cTn id="144" dur="1" fill="hold">
                                          <p:stCondLst>
                                            <p:cond delay="0"/>
                                          </p:stCondLst>
                                        </p:cTn>
                                        <p:tgtEl>
                                          <p:spTgt spid="69"/>
                                        </p:tgtEl>
                                        <p:attrNameLst>
                                          <p:attrName>style.visibility</p:attrName>
                                        </p:attrNameLst>
                                      </p:cBhvr>
                                      <p:to>
                                        <p:strVal val="hidden"/>
                                      </p:to>
                                    </p:set>
                                  </p:childTnLst>
                                </p:cTn>
                              </p:par>
                              <p:par>
                                <p:cTn id="145" presetID="1" presetClass="exit" presetSubtype="0" fill="hold" nodeType="withEffect">
                                  <p:stCondLst>
                                    <p:cond delay="0"/>
                                  </p:stCondLst>
                                  <p:childTnLst>
                                    <p:set>
                                      <p:cBhvr>
                                        <p:cTn id="146" dur="1" fill="hold">
                                          <p:stCondLst>
                                            <p:cond delay="0"/>
                                          </p:stCondLst>
                                        </p:cTn>
                                        <p:tgtEl>
                                          <p:spTgt spid="68"/>
                                        </p:tgtEl>
                                        <p:attrNameLst>
                                          <p:attrName>style.visibility</p:attrName>
                                        </p:attrNameLst>
                                      </p:cBhvr>
                                      <p:to>
                                        <p:strVal val="hidden"/>
                                      </p:to>
                                    </p:set>
                                  </p:childTnLst>
                                </p:cTn>
                              </p:par>
                              <p:par>
                                <p:cTn id="147" presetID="1" presetClass="exit" presetSubtype="0" fill="hold" grpId="1" nodeType="withEffect">
                                  <p:stCondLst>
                                    <p:cond delay="0"/>
                                  </p:stCondLst>
                                  <p:childTnLst>
                                    <p:set>
                                      <p:cBhvr>
                                        <p:cTn id="148" dur="1" fill="hold">
                                          <p:stCondLst>
                                            <p:cond delay="0"/>
                                          </p:stCondLst>
                                        </p:cTn>
                                        <p:tgtEl>
                                          <p:spTgt spid="67"/>
                                        </p:tgtEl>
                                        <p:attrNameLst>
                                          <p:attrName>style.visibility</p:attrName>
                                        </p:attrNameLst>
                                      </p:cBhvr>
                                      <p:to>
                                        <p:strVal val="hidden"/>
                                      </p:to>
                                    </p:set>
                                  </p:childTnLst>
                                </p:cTn>
                              </p:par>
                              <p:par>
                                <p:cTn id="149" presetID="1" presetClass="exit" presetSubtype="0" fill="hold" grpId="1" nodeType="withEffect">
                                  <p:stCondLst>
                                    <p:cond delay="0"/>
                                  </p:stCondLst>
                                  <p:childTnLst>
                                    <p:set>
                                      <p:cBhvr>
                                        <p:cTn id="150" dur="1" fill="hold">
                                          <p:stCondLst>
                                            <p:cond delay="0"/>
                                          </p:stCondLst>
                                        </p:cTn>
                                        <p:tgtEl>
                                          <p:spTgt spid="65"/>
                                        </p:tgtEl>
                                        <p:attrNameLst>
                                          <p:attrName>style.visibility</p:attrName>
                                        </p:attrNameLst>
                                      </p:cBhvr>
                                      <p:to>
                                        <p:strVal val="hidden"/>
                                      </p:to>
                                    </p:set>
                                  </p:childTnLst>
                                </p:cTn>
                              </p:par>
                              <p:par>
                                <p:cTn id="151" presetID="1" presetClass="exit" presetSubtype="0" fill="hold" grpId="1" nodeType="withEffect">
                                  <p:stCondLst>
                                    <p:cond delay="0"/>
                                  </p:stCondLst>
                                  <p:childTnLst>
                                    <p:set>
                                      <p:cBhvr>
                                        <p:cTn id="152" dur="1" fill="hold">
                                          <p:stCondLst>
                                            <p:cond delay="0"/>
                                          </p:stCondLst>
                                        </p:cTn>
                                        <p:tgtEl>
                                          <p:spTgt spid="64"/>
                                        </p:tgtEl>
                                        <p:attrNameLst>
                                          <p:attrName>style.visibility</p:attrName>
                                        </p:attrNameLst>
                                      </p:cBhvr>
                                      <p:to>
                                        <p:strVal val="hidden"/>
                                      </p:to>
                                    </p:set>
                                  </p:childTnLst>
                                </p:cTn>
                              </p:par>
                              <p:par>
                                <p:cTn id="153" presetID="1" presetClass="exit" presetSubtype="0" fill="hold" grpId="1" nodeType="withEffect">
                                  <p:stCondLst>
                                    <p:cond delay="0"/>
                                  </p:stCondLst>
                                  <p:childTnLst>
                                    <p:set>
                                      <p:cBhvr>
                                        <p:cTn id="154" dur="1" fill="hold">
                                          <p:stCondLst>
                                            <p:cond delay="0"/>
                                          </p:stCondLst>
                                        </p:cTn>
                                        <p:tgtEl>
                                          <p:spTgt spid="63"/>
                                        </p:tgtEl>
                                        <p:attrNameLst>
                                          <p:attrName>style.visibility</p:attrName>
                                        </p:attrNameLst>
                                      </p:cBhvr>
                                      <p:to>
                                        <p:strVal val="hidden"/>
                                      </p:to>
                                    </p:set>
                                  </p:childTnLst>
                                </p:cTn>
                              </p:par>
                              <p:par>
                                <p:cTn id="155" presetID="1" presetClass="exit" presetSubtype="0" fill="hold" grpId="1" nodeType="withEffect">
                                  <p:stCondLst>
                                    <p:cond delay="0"/>
                                  </p:stCondLst>
                                  <p:childTnLst>
                                    <p:set>
                                      <p:cBhvr>
                                        <p:cTn id="156" dur="1" fill="hold">
                                          <p:stCondLst>
                                            <p:cond delay="0"/>
                                          </p:stCondLst>
                                        </p:cTn>
                                        <p:tgtEl>
                                          <p:spTgt spid="66"/>
                                        </p:tgtEl>
                                        <p:attrNameLst>
                                          <p:attrName>style.visibility</p:attrName>
                                        </p:attrNameLst>
                                      </p:cBhvr>
                                      <p:to>
                                        <p:strVal val="hidden"/>
                                      </p:to>
                                    </p:set>
                                  </p:childTnLst>
                                </p:cTn>
                              </p:par>
                              <p:par>
                                <p:cTn id="157" presetID="1" presetClass="entr" presetSubtype="0" fill="hold" nodeType="withEffect">
                                  <p:stCondLst>
                                    <p:cond delay="0"/>
                                  </p:stCondLst>
                                  <p:childTnLst>
                                    <p:set>
                                      <p:cBhvr>
                                        <p:cTn id="158" dur="1" fill="hold">
                                          <p:stCondLst>
                                            <p:cond delay="0"/>
                                          </p:stCondLst>
                                        </p:cTn>
                                        <p:tgtEl>
                                          <p:spTgt spid="75"/>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76"/>
                                        </p:tgtEl>
                                        <p:attrNameLst>
                                          <p:attrName>style.visibility</p:attrName>
                                        </p:attrNameLst>
                                      </p:cBhvr>
                                      <p:to>
                                        <p:strVal val="visible"/>
                                      </p:to>
                                    </p:set>
                                  </p:childTnLst>
                                </p:cTn>
                              </p:par>
                              <p:par>
                                <p:cTn id="161" presetID="1" presetClass="entr" presetSubtype="0" fill="hold" grpId="0" nodeType="withEffect">
                                  <p:stCondLst>
                                    <p:cond delay="0"/>
                                  </p:stCondLst>
                                  <p:childTnLst>
                                    <p:set>
                                      <p:cBhvr>
                                        <p:cTn id="162" dur="1" fill="hold">
                                          <p:stCondLst>
                                            <p:cond delay="0"/>
                                          </p:stCondLst>
                                        </p:cTn>
                                        <p:tgtEl>
                                          <p:spTgt spid="74"/>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73"/>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72"/>
                                        </p:tgtEl>
                                        <p:attrNameLst>
                                          <p:attrName>style.visibility</p:attrName>
                                        </p:attrNameLst>
                                      </p:cBhvr>
                                      <p:to>
                                        <p:strVal val="visible"/>
                                      </p:to>
                                    </p:set>
                                  </p:childTnLst>
                                </p:cTn>
                              </p:par>
                              <p:par>
                                <p:cTn id="167" presetID="1" presetClass="entr" presetSubtype="0" fill="hold" grpId="0" nodeType="withEffect">
                                  <p:stCondLst>
                                    <p:cond delay="0"/>
                                  </p:stCondLst>
                                  <p:childTnLst>
                                    <p:set>
                                      <p:cBhvr>
                                        <p:cTn id="168" dur="1" fill="hold">
                                          <p:stCondLst>
                                            <p:cond delay="0"/>
                                          </p:stCondLst>
                                        </p:cTn>
                                        <p:tgtEl>
                                          <p:spTgt spid="71"/>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70"/>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37"/>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38"/>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2" presetClass="entr" presetSubtype="4" fill="hold" grpId="0" nodeType="clickEffect">
                                  <p:stCondLst>
                                    <p:cond delay="0"/>
                                  </p:stCondLst>
                                  <p:childTnLst>
                                    <p:set>
                                      <p:cBhvr>
                                        <p:cTn id="182" dur="1" fill="hold">
                                          <p:stCondLst>
                                            <p:cond delay="0"/>
                                          </p:stCondLst>
                                        </p:cTn>
                                        <p:tgtEl>
                                          <p:spTgt spid="77"/>
                                        </p:tgtEl>
                                        <p:attrNameLst>
                                          <p:attrName>style.visibility</p:attrName>
                                        </p:attrNameLst>
                                      </p:cBhvr>
                                      <p:to>
                                        <p:strVal val="visible"/>
                                      </p:to>
                                    </p:set>
                                    <p:anim calcmode="lin" valueType="num">
                                      <p:cBhvr additive="base">
                                        <p:cTn id="183" dur="500" fill="hold"/>
                                        <p:tgtEl>
                                          <p:spTgt spid="77"/>
                                        </p:tgtEl>
                                        <p:attrNameLst>
                                          <p:attrName>ppt_x</p:attrName>
                                        </p:attrNameLst>
                                      </p:cBhvr>
                                      <p:tavLst>
                                        <p:tav tm="0">
                                          <p:val>
                                            <p:strVal val="#ppt_x"/>
                                          </p:val>
                                        </p:tav>
                                        <p:tav tm="100000">
                                          <p:val>
                                            <p:strVal val="#ppt_x"/>
                                          </p:val>
                                        </p:tav>
                                      </p:tavLst>
                                    </p:anim>
                                    <p:anim calcmode="lin" valueType="num">
                                      <p:cBhvr additive="base">
                                        <p:cTn id="184" dur="500" fill="hold"/>
                                        <p:tgtEl>
                                          <p:spTgt spid="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8" grpId="1" animBg="1"/>
      <p:bldP spid="28" grpId="2" animBg="1"/>
      <p:bldP spid="29" grpId="0" animBg="1"/>
      <p:bldP spid="29" grpId="1" animBg="1"/>
      <p:bldP spid="30" grpId="0" animBg="1"/>
      <p:bldP spid="30" grpId="1" animBg="1"/>
      <p:bldP spid="30" grpId="2" animBg="1"/>
      <p:bldP spid="34" grpId="0" animBg="1"/>
      <p:bldP spid="34" grpId="1" animBg="1"/>
      <p:bldP spid="35" grpId="0" animBg="1"/>
      <p:bldP spid="35" grpId="1" animBg="1"/>
      <p:bldP spid="36" grpId="0" animBg="1"/>
      <p:bldP spid="36" grpId="1" animBg="1"/>
      <p:bldP spid="37" grpId="0"/>
      <p:bldP spid="38" grpId="0"/>
      <p:bldP spid="42" grpId="0" animBg="1"/>
      <p:bldP spid="42" grpId="1" animBg="1"/>
      <p:bldP spid="43" grpId="0" animBg="1"/>
      <p:bldP spid="43" grpId="1" animBg="1"/>
      <p:bldP spid="47" grpId="0" animBg="1"/>
      <p:bldP spid="47" grpId="1" animBg="1"/>
      <p:bldP spid="48" grpId="0" animBg="1"/>
      <p:bldP spid="48" grpId="1" animBg="1"/>
      <p:bldP spid="49" grpId="0" animBg="1"/>
      <p:bldP spid="49" grpId="1" animBg="1"/>
      <p:bldP spid="51" grpId="0" animBg="1"/>
      <p:bldP spid="51" grpId="1" animBg="1"/>
      <p:bldP spid="52" grpId="0" animBg="1"/>
      <p:bldP spid="52" grpId="1" animBg="1"/>
      <p:bldP spid="53" grpId="0" animBg="1"/>
      <p:bldP spid="53" grpId="1" animBg="1"/>
      <p:bldP spid="54" grpId="0" animBg="1"/>
      <p:bldP spid="54" grpId="1" animBg="1"/>
      <p:bldP spid="56" grpId="0" animBg="1"/>
      <p:bldP spid="56" grpId="1" animBg="1"/>
      <p:bldP spid="57" grpId="0" animBg="1"/>
      <p:bldP spid="57" grpId="1" animBg="1"/>
      <p:bldP spid="58" grpId="0" animBg="1"/>
      <p:bldP spid="58" grpId="1" animBg="1"/>
      <p:bldP spid="59" grpId="0" animBg="1"/>
      <p:bldP spid="59" grpId="1" animBg="1"/>
      <p:bldP spid="60" grpId="0" animBg="1"/>
      <p:bldP spid="60" grpId="1" animBg="1"/>
      <p:bldP spid="62" grpId="0" animBg="1"/>
      <p:bldP spid="62" grpId="1" animBg="1"/>
      <p:bldP spid="63" grpId="0" animBg="1"/>
      <p:bldP spid="63" grpId="1" animBg="1"/>
      <p:bldP spid="64" grpId="0" animBg="1"/>
      <p:bldP spid="64" grpId="1" animBg="1"/>
      <p:bldP spid="65" grpId="0" animBg="1"/>
      <p:bldP spid="65" grpId="1" animBg="1"/>
      <p:bldP spid="66" grpId="0" animBg="1"/>
      <p:bldP spid="66" grpId="1" animBg="1"/>
      <p:bldP spid="67" grpId="0" animBg="1"/>
      <p:bldP spid="67" grpId="1" animBg="1"/>
      <p:bldP spid="69" grpId="0" animBg="1"/>
      <p:bldP spid="69" grpId="1" animBg="1"/>
      <p:bldP spid="70" grpId="0" animBg="1"/>
      <p:bldP spid="71" grpId="0" animBg="1"/>
      <p:bldP spid="72" grpId="0" animBg="1"/>
      <p:bldP spid="73" grpId="0" animBg="1"/>
      <p:bldP spid="74" grpId="0" animBg="1"/>
      <p:bldP spid="76" grpId="0" animBg="1"/>
      <p:bldP spid="77"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e1437db3458aff6ed1125f9c2e99a86bf8c1b6"/>
</p:tagLst>
</file>

<file path=ppt/theme/theme1.xml><?xml version="1.0" encoding="utf-8"?>
<a:theme xmlns:a="http://schemas.openxmlformats.org/drawingml/2006/main" name="Office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16615</TotalTime>
  <Words>736</Words>
  <Application>Microsoft Office PowerPoint</Application>
  <PresentationFormat>On-screen Show (4:3)</PresentationFormat>
  <Paragraphs>185</Paragraphs>
  <Slides>15</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15</vt:i4>
      </vt:variant>
    </vt:vector>
  </HeadingPairs>
  <TitlesOfParts>
    <vt:vector size="27" baseType="lpstr">
      <vt:lpstr>Adobe Heiti Std R</vt:lpstr>
      <vt:lpstr>Agency FB</vt:lpstr>
      <vt:lpstr>Aharoni</vt:lpstr>
      <vt:lpstr>Arial</vt:lpstr>
      <vt:lpstr>Arial Narrow</vt:lpstr>
      <vt:lpstr>Britannic Bold</vt:lpstr>
      <vt:lpstr>Calibri</vt:lpstr>
      <vt:lpstr>Cambria Math</vt:lpstr>
      <vt:lpstr>Century Gothic</vt:lpstr>
      <vt:lpstr>DaunPenh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SENSOR</dc:title>
  <dc:creator>ndiiit</dc:creator>
  <cp:lastModifiedBy>auliasa</cp:lastModifiedBy>
  <cp:revision>146</cp:revision>
  <dcterms:created xsi:type="dcterms:W3CDTF">2014-01-01T21:40:07Z</dcterms:created>
  <dcterms:modified xsi:type="dcterms:W3CDTF">2015-01-01T14:31:52Z</dcterms:modified>
</cp:coreProperties>
</file>