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20"/>
  </p:notesMasterIdLst>
  <p:sldIdLst>
    <p:sldId id="256" r:id="rId2"/>
    <p:sldId id="257" r:id="rId3"/>
    <p:sldId id="286" r:id="rId4"/>
    <p:sldId id="287" r:id="rId5"/>
    <p:sldId id="288" r:id="rId6"/>
    <p:sldId id="289" r:id="rId7"/>
    <p:sldId id="259" r:id="rId8"/>
    <p:sldId id="260" r:id="rId9"/>
    <p:sldId id="290" r:id="rId10"/>
    <p:sldId id="291" r:id="rId11"/>
    <p:sldId id="292" r:id="rId12"/>
    <p:sldId id="293" r:id="rId13"/>
    <p:sldId id="261" r:id="rId14"/>
    <p:sldId id="294" r:id="rId15"/>
    <p:sldId id="295" r:id="rId16"/>
    <p:sldId id="296" r:id="rId17"/>
    <p:sldId id="266" r:id="rId18"/>
    <p:sldId id="262" r:id="rId19"/>
  </p:sldIdLst>
  <p:sldSz cx="9144000" cy="5143500" type="screen16x9"/>
  <p:notesSz cx="6858000" cy="9144000"/>
  <p:embeddedFontLst>
    <p:embeddedFont>
      <p:font typeface="Lato Light" panose="020F0302020204030203" charset="0"/>
      <p:regular r:id="rId21"/>
      <p:bold r:id="rId22"/>
      <p:italic r:id="rId23"/>
      <p:boldItalic r:id="rId24"/>
    </p:embeddedFont>
    <p:embeddedFont>
      <p:font typeface="Roboto Slab Light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59C79F-794C-4770-8E1A-39B54B6142FB}">
  <a:tblStyle styleId="{0759C79F-794C-4770-8E1A-39B54B6142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179234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146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69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4905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0558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63235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0581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25489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1154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7228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6579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428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8017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791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6025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8564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5259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117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82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2000"/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3811800" y="-194800"/>
            <a:ext cx="1520400" cy="152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4982150" y="734775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3469949" y="810973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3109875" y="154418"/>
            <a:ext cx="508800" cy="508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5395528" y="-85690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-140400" y="3784204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8079301" y="44162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407150" y="4701449"/>
            <a:ext cx="336900" cy="336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8896576" y="4123321"/>
            <a:ext cx="292800" cy="292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800547" y="465330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8471997" y="4203227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528659" y="350927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8327788" y="4664713"/>
            <a:ext cx="382244" cy="382244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" name="Google Shape;82;p4"/>
          <p:cNvGrpSpPr/>
          <p:nvPr/>
        </p:nvGrpSpPr>
        <p:grpSpPr>
          <a:xfrm>
            <a:off x="154025" y="4093698"/>
            <a:ext cx="508851" cy="478711"/>
            <a:chOff x="5972700" y="2330200"/>
            <a:chExt cx="411625" cy="387275"/>
          </a:xfrm>
        </p:grpSpPr>
        <p:sp>
          <p:nvSpPr>
            <p:cNvPr id="83" name="Google Shape;83;p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5;p4"/>
          <p:cNvGrpSpPr/>
          <p:nvPr/>
        </p:nvGrpSpPr>
        <p:grpSpPr>
          <a:xfrm>
            <a:off x="5222963" y="889722"/>
            <a:ext cx="292923" cy="464285"/>
            <a:chOff x="6718575" y="2318625"/>
            <a:chExt cx="256950" cy="407375"/>
          </a:xfrm>
        </p:grpSpPr>
        <p:sp>
          <p:nvSpPr>
            <p:cNvPr id="86" name="Google Shape;86;p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1242275" y="1704600"/>
            <a:ext cx="6659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○"/>
              <a:defRPr sz="3000" i="1">
                <a:solidFill>
                  <a:srgbClr val="4A5C65"/>
                </a:solidFill>
              </a:defRPr>
            </a:lvl1pPr>
            <a:lvl2pPr marL="914400" lvl="1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2pPr>
            <a:lvl3pPr marL="1371600" lvl="2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3pPr>
            <a:lvl4pPr marL="1828800" lvl="3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4pPr>
            <a:lvl5pPr marL="2286000" lvl="4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5pPr>
            <a:lvl6pPr marL="2743200" lvl="5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6pPr>
            <a:lvl7pPr marL="3200400" lvl="6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7pPr>
            <a:lvl8pPr marL="3657600" lvl="7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8pPr>
            <a:lvl9pPr marL="4114800" lvl="8" indent="-419100" algn="ctr"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4"/>
          <p:cNvSpPr txBox="1"/>
          <p:nvPr/>
        </p:nvSpPr>
        <p:spPr>
          <a:xfrm>
            <a:off x="3593400" y="8930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FFFFFF"/>
                </a:solidFill>
              </a:rPr>
              <a:t>“</a:t>
            </a:r>
            <a:endParaRPr sz="9600" b="1">
              <a:solidFill>
                <a:srgbClr val="FFFFFF"/>
              </a:solidFill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◦"/>
              <a:defRPr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5651044" y="1200150"/>
            <a:ext cx="26715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7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Google Shape;173;p7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74" name="Google Shape;174;p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" name="Google Shape;176;p7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77" name="Google Shape;177;p7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" name="Google Shape;185;p7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7"/>
          <p:cNvSpPr txBox="1">
            <a:spLocks noGrp="1"/>
          </p:cNvSpPr>
          <p:nvPr>
            <p:ph type="body" idx="1"/>
          </p:nvPr>
        </p:nvSpPr>
        <p:spPr>
          <a:xfrm>
            <a:off x="2683000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7" name="Google Shape;187;p7"/>
          <p:cNvSpPr txBox="1">
            <a:spLocks noGrp="1"/>
          </p:cNvSpPr>
          <p:nvPr>
            <p:ph type="body" idx="2"/>
          </p:nvPr>
        </p:nvSpPr>
        <p:spPr>
          <a:xfrm>
            <a:off x="4637114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8" name="Google Shape;188;p7"/>
          <p:cNvSpPr txBox="1">
            <a:spLocks noGrp="1"/>
          </p:cNvSpPr>
          <p:nvPr>
            <p:ph type="body" idx="3"/>
          </p:nvPr>
        </p:nvSpPr>
        <p:spPr>
          <a:xfrm>
            <a:off x="6591228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9" name="Google Shape;189;p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BLANK_2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1"/>
          <p:cNvSpPr/>
          <p:nvPr/>
        </p:nvSpPr>
        <p:spPr>
          <a:xfrm>
            <a:off x="0" y="0"/>
            <a:ext cx="9144000" cy="5157300"/>
          </a:xfrm>
          <a:prstGeom prst="frame">
            <a:avLst>
              <a:gd name="adj1" fmla="val 792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1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1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1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1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1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11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1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1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1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1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11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1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1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8" name="Google Shape;288;p11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289" name="Google Shape;289;p1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1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11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292" name="Google Shape;292;p11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1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1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0" name="Google Shape;300;p1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Aqua">
  <p:cSld name="BLANK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2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2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2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2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2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2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2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2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2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2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12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2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2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Magenta">
  <p:cSld name="BLANK_1_1_1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7" r:id="rId7"/>
    <p:sldLayoutId id="2147483658" r:id="rId8"/>
    <p:sldLayoutId id="2147483660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5"/>
          <p:cNvSpPr txBox="1">
            <a:spLocks noGrp="1"/>
          </p:cNvSpPr>
          <p:nvPr>
            <p:ph type="ctrTitle"/>
          </p:nvPr>
        </p:nvSpPr>
        <p:spPr>
          <a:xfrm>
            <a:off x="2757250" y="796963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Pengumpulan dan Analisis Data</a:t>
            </a:r>
            <a:endParaRPr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D930982-86F1-4382-8A45-A39CF824B9FC}"/>
              </a:ext>
            </a:extLst>
          </p:cNvPr>
          <p:cNvSpPr txBox="1">
            <a:spLocks/>
          </p:cNvSpPr>
          <p:nvPr/>
        </p:nvSpPr>
        <p:spPr>
          <a:xfrm>
            <a:off x="2427828" y="3339105"/>
            <a:ext cx="5147015" cy="45184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d-ID" sz="1600" dirty="0"/>
              <a:t>I Dewa Made Bayu Atmaja Darmawan,S.Kom.M.Cs.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736B3F-546E-4D08-AF5A-2204B535B75C}"/>
              </a:ext>
            </a:extLst>
          </p:cNvPr>
          <p:cNvSpPr txBox="1"/>
          <p:nvPr/>
        </p:nvSpPr>
        <p:spPr>
          <a:xfrm>
            <a:off x="2702688" y="3669504"/>
            <a:ext cx="3738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/>
              <a:t>PS. Teknik Informatika, Universitas Udayana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11C021-79C3-4BCC-8EAD-C1D641B82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6294" y="262390"/>
            <a:ext cx="1501339" cy="15194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468444" y="1480609"/>
            <a:ext cx="4685914" cy="658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800" b="1" i="0" dirty="0">
                <a:solidFill>
                  <a:schemeClr val="tx1"/>
                </a:solidFill>
              </a:rPr>
              <a:t>Statistical Distributions (</a:t>
            </a:r>
            <a:r>
              <a:rPr lang="en-US" sz="1800" b="1" i="0" dirty="0" err="1">
                <a:solidFill>
                  <a:schemeClr val="tx1"/>
                </a:solidFill>
              </a:rPr>
              <a:t>Distribusi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Statistik</a:t>
            </a:r>
            <a:r>
              <a:rPr lang="en-US" sz="1800" b="1" i="0" dirty="0">
                <a:solidFill>
                  <a:schemeClr val="tx1"/>
                </a:solidFill>
              </a:rPr>
              <a:t>)</a:t>
            </a:r>
            <a:endParaRPr sz="1800" b="1" i="0" dirty="0">
              <a:solidFill>
                <a:schemeClr val="tx1"/>
              </a:solidFill>
            </a:endParaRPr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4" name="Google Shape;417;p19"/>
          <p:cNvSpPr txBox="1">
            <a:spLocks/>
          </p:cNvSpPr>
          <p:nvPr/>
        </p:nvSpPr>
        <p:spPr>
          <a:xfrm>
            <a:off x="564453" y="2039187"/>
            <a:ext cx="3927338" cy="169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○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41910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just">
              <a:spcAft>
                <a:spcPts val="1000"/>
              </a:spcAft>
              <a:buNone/>
            </a:pPr>
            <a:r>
              <a:rPr lang="en-US" sz="1600" i="0" dirty="0">
                <a:solidFill>
                  <a:schemeClr val="tx1"/>
                </a:solidFill>
              </a:rPr>
              <a:t>Diartikan </a:t>
            </a:r>
            <a:r>
              <a:rPr lang="en-US" sz="1600" i="0" dirty="0" err="1">
                <a:solidFill>
                  <a:schemeClr val="tx1"/>
                </a:solidFill>
              </a:rPr>
              <a:t>sebagai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beberapa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fungsi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matematika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atau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fungsi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kepadatan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probabilitas</a:t>
            </a:r>
            <a:r>
              <a:rPr lang="en-US" sz="1600" i="0" dirty="0">
                <a:solidFill>
                  <a:schemeClr val="tx1"/>
                </a:solidFill>
              </a:rPr>
              <a:t> (PDF). Paling </a:t>
            </a:r>
            <a:r>
              <a:rPr lang="en-US" sz="1600" i="0" dirty="0" err="1">
                <a:solidFill>
                  <a:schemeClr val="tx1"/>
                </a:solidFill>
              </a:rPr>
              <a:t>populer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adalah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distribusi</a:t>
            </a:r>
            <a:r>
              <a:rPr lang="en-US" sz="1600" b="1" i="0" dirty="0">
                <a:solidFill>
                  <a:schemeClr val="tx1"/>
                </a:solidFill>
              </a:rPr>
              <a:t> normal </a:t>
            </a:r>
            <a:r>
              <a:rPr lang="en-US" sz="1600" i="0" dirty="0">
                <a:solidFill>
                  <a:schemeClr val="tx1"/>
                </a:solidFill>
              </a:rPr>
              <a:t>di mana </a:t>
            </a:r>
            <a:r>
              <a:rPr lang="en-US" sz="1600" i="0" dirty="0" err="1">
                <a:solidFill>
                  <a:schemeClr val="tx1"/>
                </a:solidFill>
              </a:rPr>
              <a:t>terdapat</a:t>
            </a:r>
            <a:r>
              <a:rPr lang="en-US" sz="1600" i="0" dirty="0">
                <a:solidFill>
                  <a:schemeClr val="tx1"/>
                </a:solidFill>
              </a:rPr>
              <a:t> 2 parameter </a:t>
            </a:r>
            <a:r>
              <a:rPr lang="en-US" sz="1600" i="0" dirty="0" err="1">
                <a:solidFill>
                  <a:schemeClr val="tx1"/>
                </a:solidFill>
              </a:rPr>
              <a:t>yaitu</a:t>
            </a:r>
            <a:r>
              <a:rPr lang="en-US" sz="1600" i="0" dirty="0">
                <a:solidFill>
                  <a:schemeClr val="tx1"/>
                </a:solidFill>
              </a:rPr>
              <a:t> mean (</a:t>
            </a:r>
            <a:r>
              <a:rPr lang="en-US" sz="1600" i="0" dirty="0" err="1">
                <a:solidFill>
                  <a:schemeClr val="tx1"/>
                </a:solidFill>
              </a:rPr>
              <a:t>lokasi</a:t>
            </a:r>
            <a:r>
              <a:rPr lang="en-US" sz="1600" i="0" dirty="0">
                <a:solidFill>
                  <a:schemeClr val="tx1"/>
                </a:solidFill>
              </a:rPr>
              <a:t>) </a:t>
            </a:r>
            <a:r>
              <a:rPr lang="en-US" sz="1600" i="0" dirty="0" err="1">
                <a:solidFill>
                  <a:schemeClr val="tx1"/>
                </a:solidFill>
              </a:rPr>
              <a:t>dan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standar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deviasi</a:t>
            </a:r>
            <a:r>
              <a:rPr lang="en-US" sz="1600" i="0" dirty="0">
                <a:solidFill>
                  <a:schemeClr val="tx1"/>
                </a:solidFill>
              </a:rPr>
              <a:t> (</a:t>
            </a:r>
            <a:r>
              <a:rPr lang="en-US" sz="1600" i="0" dirty="0" err="1">
                <a:solidFill>
                  <a:schemeClr val="tx1"/>
                </a:solidFill>
              </a:rPr>
              <a:t>penyebaran</a:t>
            </a:r>
            <a:r>
              <a:rPr lang="en-US" sz="1600" i="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6" name="Google Shape;417;p19"/>
          <p:cNvSpPr txBox="1">
            <a:spLocks/>
          </p:cNvSpPr>
          <p:nvPr/>
        </p:nvSpPr>
        <p:spPr>
          <a:xfrm>
            <a:off x="5527963" y="1487766"/>
            <a:ext cx="3189658" cy="3354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○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41910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just">
              <a:spcAft>
                <a:spcPts val="1000"/>
              </a:spcAft>
              <a:buNone/>
            </a:pPr>
            <a:r>
              <a:rPr lang="en-US" sz="1300" i="0" dirty="0" err="1">
                <a:solidFill>
                  <a:schemeClr val="tx1"/>
                </a:solidFill>
              </a:rPr>
              <a:t>Beberapa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contoh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distribusi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lainnya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adalah</a:t>
            </a:r>
            <a:r>
              <a:rPr lang="en-US" sz="1300" i="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en-US" sz="1300" i="0" dirty="0">
                <a:solidFill>
                  <a:schemeClr val="tx1"/>
                </a:solidFill>
              </a:rPr>
              <a:t>- </a:t>
            </a:r>
            <a:r>
              <a:rPr lang="en-US" sz="1300" b="1" i="0" dirty="0" err="1">
                <a:solidFill>
                  <a:schemeClr val="tx1"/>
                </a:solidFill>
              </a:rPr>
              <a:t>Distribusi</a:t>
            </a:r>
            <a:r>
              <a:rPr lang="en-US" sz="1300" b="1" i="0" dirty="0">
                <a:solidFill>
                  <a:schemeClr val="tx1"/>
                </a:solidFill>
              </a:rPr>
              <a:t> </a:t>
            </a:r>
            <a:r>
              <a:rPr lang="en-US" sz="1300" b="1" i="0" dirty="0" err="1">
                <a:solidFill>
                  <a:schemeClr val="tx1"/>
                </a:solidFill>
              </a:rPr>
              <a:t>kontinyu</a:t>
            </a:r>
            <a:r>
              <a:rPr lang="en-US" sz="1300" b="1" i="0" dirty="0">
                <a:solidFill>
                  <a:schemeClr val="tx1"/>
                </a:solidFill>
              </a:rPr>
              <a:t>/</a:t>
            </a:r>
            <a:r>
              <a:rPr lang="en-US" sz="1300" b="1" i="0" dirty="0" err="1">
                <a:solidFill>
                  <a:schemeClr val="tx1"/>
                </a:solidFill>
              </a:rPr>
              <a:t>berlanjut</a:t>
            </a:r>
            <a:r>
              <a:rPr lang="en-US" sz="1300" i="0" dirty="0">
                <a:solidFill>
                  <a:schemeClr val="tx1"/>
                </a:solidFill>
              </a:rPr>
              <a:t>, </a:t>
            </a:r>
            <a:r>
              <a:rPr lang="en-US" sz="1300" i="0" dirty="0" err="1">
                <a:solidFill>
                  <a:schemeClr val="tx1"/>
                </a:solidFill>
              </a:rPr>
              <a:t>mengambil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sampel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nilai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apapun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pada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suatu</a:t>
            </a:r>
            <a:r>
              <a:rPr lang="en-US" sz="1300" i="0" dirty="0">
                <a:solidFill>
                  <a:schemeClr val="tx1"/>
                </a:solidFill>
              </a:rPr>
              <a:t> data.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en-US" sz="1300" i="0" dirty="0">
                <a:solidFill>
                  <a:schemeClr val="tx1"/>
                </a:solidFill>
              </a:rPr>
              <a:t>- </a:t>
            </a:r>
            <a:r>
              <a:rPr lang="en-US" sz="1300" b="1" i="0" dirty="0" err="1">
                <a:solidFill>
                  <a:schemeClr val="tx1"/>
                </a:solidFill>
              </a:rPr>
              <a:t>Distribusi</a:t>
            </a:r>
            <a:r>
              <a:rPr lang="en-US" sz="1300" b="1" i="0" dirty="0">
                <a:solidFill>
                  <a:schemeClr val="tx1"/>
                </a:solidFill>
              </a:rPr>
              <a:t> </a:t>
            </a:r>
            <a:r>
              <a:rPr lang="en-US" sz="1300" b="1" i="0" dirty="0" err="1">
                <a:solidFill>
                  <a:schemeClr val="tx1"/>
                </a:solidFill>
              </a:rPr>
              <a:t>diskrit</a:t>
            </a:r>
            <a:r>
              <a:rPr lang="en-US" sz="1300" i="0" dirty="0">
                <a:solidFill>
                  <a:schemeClr val="tx1"/>
                </a:solidFill>
              </a:rPr>
              <a:t>, </a:t>
            </a:r>
            <a:r>
              <a:rPr lang="en-US" sz="1300" i="0" dirty="0" err="1">
                <a:solidFill>
                  <a:schemeClr val="tx1"/>
                </a:solidFill>
              </a:rPr>
              <a:t>mengambil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sampel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spesifik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pada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sebuah</a:t>
            </a:r>
            <a:r>
              <a:rPr lang="en-US" sz="1300" i="0" dirty="0">
                <a:solidFill>
                  <a:schemeClr val="tx1"/>
                </a:solidFill>
              </a:rPr>
              <a:t> data. Contohnya </a:t>
            </a:r>
            <a:r>
              <a:rPr lang="en-US" sz="1300" i="0" dirty="0" err="1">
                <a:solidFill>
                  <a:schemeClr val="tx1"/>
                </a:solidFill>
              </a:rPr>
              <a:t>hanya</a:t>
            </a:r>
            <a:r>
              <a:rPr lang="en-US" sz="1300" i="0" dirty="0">
                <a:solidFill>
                  <a:schemeClr val="tx1"/>
                </a:solidFill>
              </a:rPr>
              <a:t> integer </a:t>
            </a:r>
            <a:r>
              <a:rPr lang="en-US" sz="1300" i="0" dirty="0" err="1">
                <a:solidFill>
                  <a:schemeClr val="tx1"/>
                </a:solidFill>
              </a:rPr>
              <a:t>atau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nilai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bukan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angka</a:t>
            </a:r>
            <a:r>
              <a:rPr lang="en-US" sz="1300" i="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spcAft>
                <a:spcPts val="1000"/>
              </a:spcAft>
              <a:buNone/>
            </a:pPr>
            <a:r>
              <a:rPr lang="en-US" sz="1300" i="0" dirty="0">
                <a:solidFill>
                  <a:schemeClr val="tx1"/>
                </a:solidFill>
              </a:rPr>
              <a:t>- </a:t>
            </a:r>
            <a:r>
              <a:rPr lang="en-US" sz="1300" b="1" i="0" dirty="0" err="1">
                <a:solidFill>
                  <a:schemeClr val="tx1"/>
                </a:solidFill>
              </a:rPr>
              <a:t>Distribusi</a:t>
            </a:r>
            <a:r>
              <a:rPr lang="en-US" sz="1300" b="1" i="0" dirty="0">
                <a:solidFill>
                  <a:schemeClr val="tx1"/>
                </a:solidFill>
              </a:rPr>
              <a:t> </a:t>
            </a:r>
            <a:r>
              <a:rPr lang="en-US" sz="1300" b="1" i="0" dirty="0" err="1">
                <a:solidFill>
                  <a:schemeClr val="tx1"/>
                </a:solidFill>
              </a:rPr>
              <a:t>perkiraan</a:t>
            </a:r>
            <a:r>
              <a:rPr lang="en-US" sz="1300" i="0" dirty="0">
                <a:solidFill>
                  <a:schemeClr val="tx1"/>
                </a:solidFill>
              </a:rPr>
              <a:t>, </a:t>
            </a:r>
            <a:r>
              <a:rPr lang="en-US" sz="1300" i="0" dirty="0" err="1">
                <a:solidFill>
                  <a:schemeClr val="tx1"/>
                </a:solidFill>
              </a:rPr>
              <a:t>digunakan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jika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suatu</a:t>
            </a:r>
            <a:r>
              <a:rPr lang="en-US" sz="1300" i="0" dirty="0">
                <a:solidFill>
                  <a:schemeClr val="tx1"/>
                </a:solidFill>
              </a:rPr>
              <a:t> data </a:t>
            </a:r>
            <a:r>
              <a:rPr lang="en-US" sz="1300" i="0" dirty="0" err="1">
                <a:solidFill>
                  <a:schemeClr val="tx1"/>
                </a:solidFill>
              </a:rPr>
              <a:t>tidak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ada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atau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masuk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pada</a:t>
            </a:r>
            <a:r>
              <a:rPr lang="en-US" sz="1300" i="0" dirty="0">
                <a:solidFill>
                  <a:schemeClr val="tx1"/>
                </a:solidFill>
              </a:rPr>
              <a:t> </a:t>
            </a:r>
            <a:r>
              <a:rPr lang="en-US" sz="1300" i="0" dirty="0" err="1">
                <a:solidFill>
                  <a:schemeClr val="tx1"/>
                </a:solidFill>
              </a:rPr>
              <a:t>kategori</a:t>
            </a:r>
            <a:r>
              <a:rPr lang="en-US" sz="1300" i="0" dirty="0">
                <a:solidFill>
                  <a:schemeClr val="tx1"/>
                </a:solidFill>
              </a:rPr>
              <a:t> C.</a:t>
            </a:r>
          </a:p>
        </p:txBody>
      </p:sp>
    </p:spTree>
    <p:extLst>
      <p:ext uri="{BB962C8B-B14F-4D97-AF65-F5344CB8AC3E}">
        <p14:creationId xmlns:p14="http://schemas.microsoft.com/office/powerpoint/2010/main" val="10166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1164864" y="1501391"/>
            <a:ext cx="4685914" cy="658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b="1" i="0" dirty="0">
                <a:solidFill>
                  <a:schemeClr val="tx1"/>
                </a:solidFill>
              </a:rPr>
              <a:t>Bootstrapping</a:t>
            </a:r>
            <a:endParaRPr b="1" i="0" dirty="0">
              <a:solidFill>
                <a:schemeClr val="tx1"/>
              </a:solidFill>
            </a:endParaRPr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4" name="Google Shape;417;p19"/>
          <p:cNvSpPr txBox="1">
            <a:spLocks/>
          </p:cNvSpPr>
          <p:nvPr/>
        </p:nvSpPr>
        <p:spPr>
          <a:xfrm>
            <a:off x="1322756" y="2321959"/>
            <a:ext cx="3927338" cy="1397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○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41910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just">
              <a:spcAft>
                <a:spcPts val="1000"/>
              </a:spcAft>
              <a:buNone/>
            </a:pPr>
            <a:r>
              <a:rPr lang="en-US" sz="1600" i="0" dirty="0">
                <a:solidFill>
                  <a:schemeClr val="tx1"/>
                </a:solidFill>
              </a:rPr>
              <a:t>Data </a:t>
            </a:r>
            <a:r>
              <a:rPr lang="en-US" sz="1600" i="0" dirty="0" err="1">
                <a:solidFill>
                  <a:schemeClr val="tx1"/>
                </a:solidFill>
              </a:rPr>
              <a:t>akan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disampel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ulang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secara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b="1" i="0" dirty="0" err="1">
                <a:solidFill>
                  <a:schemeClr val="tx1"/>
                </a:solidFill>
              </a:rPr>
              <a:t>acak</a:t>
            </a:r>
            <a:r>
              <a:rPr lang="en-US" sz="1600" b="1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dengan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sebuah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pengganti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dari</a:t>
            </a:r>
            <a:r>
              <a:rPr lang="en-US" sz="1600" i="0" dirty="0">
                <a:solidFill>
                  <a:schemeClr val="tx1"/>
                </a:solidFill>
              </a:rPr>
              <a:t> yang </a:t>
            </a:r>
            <a:r>
              <a:rPr lang="en-US" sz="1600" i="0" dirty="0" err="1">
                <a:solidFill>
                  <a:schemeClr val="tx1"/>
                </a:solidFill>
              </a:rPr>
              <a:t>aslinya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Memungkinkan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sebuah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nilai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akan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sering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ataupun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jarang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muncul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aslinya</a:t>
            </a:r>
            <a:r>
              <a:rPr lang="en-US" sz="1600" i="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5533870" y="1969186"/>
            <a:ext cx="2973132" cy="21028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94165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Selecting Statistical Distributions</a:t>
            </a:r>
            <a:endParaRPr dirty="0"/>
          </a:p>
        </p:txBody>
      </p:sp>
      <p:sp>
        <p:nvSpPr>
          <p:cNvPr id="412" name="Google Shape;412;p18"/>
          <p:cNvSpPr txBox="1">
            <a:spLocks noGrp="1"/>
          </p:cNvSpPr>
          <p:nvPr>
            <p:ph type="subTitle" idx="1"/>
          </p:nvPr>
        </p:nvSpPr>
        <p:spPr>
          <a:xfrm>
            <a:off x="2886100" y="3047950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</a:pPr>
            <a:r>
              <a:rPr lang="en-US" sz="1600" dirty="0"/>
              <a:t>Memilih </a:t>
            </a:r>
            <a:r>
              <a:rPr lang="en-US" sz="1600" dirty="0" err="1"/>
              <a:t>Distribusi</a:t>
            </a:r>
            <a:r>
              <a:rPr lang="en-US" sz="1600" dirty="0"/>
              <a:t> </a:t>
            </a:r>
            <a:r>
              <a:rPr lang="en-US" sz="1600" dirty="0" err="1"/>
              <a:t>Statistik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1007342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Memilih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sifat-sifat</a:t>
            </a:r>
            <a:r>
              <a:rPr lang="en-US" dirty="0"/>
              <a:t> proses yang </a:t>
            </a:r>
            <a:r>
              <a:rPr lang="en-US" dirty="0" err="1"/>
              <a:t>diketahui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24" name="Google Shape;424;p20"/>
          <p:cNvSpPr txBox="1">
            <a:spLocks noGrp="1"/>
          </p:cNvSpPr>
          <p:nvPr>
            <p:ph type="body" idx="1"/>
          </p:nvPr>
        </p:nvSpPr>
        <p:spPr>
          <a:xfrm>
            <a:off x="2787575" y="1294409"/>
            <a:ext cx="5292300" cy="12629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lvl="0" indent="0" algn="just">
              <a:spcBef>
                <a:spcPts val="0"/>
              </a:spcBef>
              <a:buNone/>
            </a:pPr>
            <a:r>
              <a:rPr lang="en-US" dirty="0"/>
              <a:t>Contohnya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yang </a:t>
            </a:r>
            <a:r>
              <a:rPr lang="en-US" dirty="0" err="1"/>
              <a:t>acak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eksponen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. </a:t>
            </a:r>
          </a:p>
        </p:txBody>
      </p:sp>
      <p:sp>
        <p:nvSpPr>
          <p:cNvPr id="425" name="Google Shape;425;p2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5" name="Google Shape;424;p20"/>
          <p:cNvSpPr txBox="1">
            <a:spLocks/>
          </p:cNvSpPr>
          <p:nvPr/>
        </p:nvSpPr>
        <p:spPr>
          <a:xfrm>
            <a:off x="2389257" y="2557400"/>
            <a:ext cx="5292300" cy="1702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101600" indent="0" algn="just">
              <a:spcBef>
                <a:spcPts val="0"/>
              </a:spcBef>
              <a:buFont typeface="Lato Light"/>
              <a:buNone/>
            </a:pP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parameter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data yang </a:t>
            </a:r>
            <a:r>
              <a:rPr lang="en-US" dirty="0" err="1"/>
              <a:t>mendetail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Mencocokan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</a:t>
            </a:r>
            <a:r>
              <a:rPr lang="en-US" dirty="0" err="1"/>
              <a:t>empiris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24" name="Google Shape;424;p20"/>
          <p:cNvSpPr txBox="1">
            <a:spLocks noGrp="1"/>
          </p:cNvSpPr>
          <p:nvPr>
            <p:ph type="body" idx="1"/>
          </p:nvPr>
        </p:nvSpPr>
        <p:spPr>
          <a:xfrm>
            <a:off x="3057603" y="877536"/>
            <a:ext cx="3551015" cy="4317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lvl="0" indent="0">
              <a:spcBef>
                <a:spcPts val="0"/>
              </a:spcBef>
              <a:buNone/>
            </a:pPr>
            <a:r>
              <a:rPr lang="en-US" sz="1600" dirty="0"/>
              <a:t>Proses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3 </a:t>
            </a:r>
            <a:r>
              <a:rPr lang="en-US" sz="1600" dirty="0" err="1"/>
              <a:t>tahap</a:t>
            </a:r>
            <a:r>
              <a:rPr lang="en-US" sz="1600" dirty="0"/>
              <a:t>, </a:t>
            </a:r>
            <a:r>
              <a:rPr lang="en-US" sz="1600" dirty="0" err="1"/>
              <a:t>yaitu</a:t>
            </a:r>
            <a:r>
              <a:rPr lang="en-US" sz="1600" dirty="0"/>
              <a:t>:</a:t>
            </a:r>
          </a:p>
        </p:txBody>
      </p:sp>
      <p:sp>
        <p:nvSpPr>
          <p:cNvPr id="425" name="Google Shape;425;p2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5" name="Google Shape;424;p20"/>
          <p:cNvSpPr txBox="1">
            <a:spLocks/>
          </p:cNvSpPr>
          <p:nvPr/>
        </p:nvSpPr>
        <p:spPr>
          <a:xfrm>
            <a:off x="2700984" y="1352055"/>
            <a:ext cx="5133761" cy="1017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1600" dirty="0" err="1"/>
              <a:t>Memilih</a:t>
            </a:r>
            <a:r>
              <a:rPr lang="en-US" sz="1600" dirty="0"/>
              <a:t> </a:t>
            </a:r>
            <a:r>
              <a:rPr lang="en-US" sz="1600" dirty="0" err="1"/>
              <a:t>distribusi</a:t>
            </a:r>
            <a:r>
              <a:rPr lang="en-US" sz="1600" dirty="0"/>
              <a:t> </a:t>
            </a:r>
            <a:r>
              <a:rPr lang="en-US" sz="1600" dirty="0" err="1"/>
              <a:t>statistik</a:t>
            </a:r>
            <a:endParaRPr lang="en-US" sz="1600" dirty="0"/>
          </a:p>
          <a:p>
            <a:pPr marL="558800" lvl="1" indent="0" algn="just">
              <a:spcBef>
                <a:spcPts val="0"/>
              </a:spcBef>
              <a:buFont typeface="Lato Light"/>
              <a:buNone/>
            </a:pPr>
            <a:r>
              <a:rPr lang="en-US" sz="1600" dirty="0" err="1"/>
              <a:t>Pertama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memeriksa</a:t>
            </a:r>
            <a:r>
              <a:rPr lang="en-US" sz="1600" dirty="0"/>
              <a:t> data </a:t>
            </a:r>
            <a:r>
              <a:rPr lang="en-US" sz="1600" dirty="0" err="1"/>
              <a:t>pada</a:t>
            </a:r>
            <a:r>
              <a:rPr lang="en-US" sz="1600" dirty="0"/>
              <a:t> histogram. </a:t>
            </a:r>
            <a:r>
              <a:rPr lang="en-US" sz="1600" dirty="0" err="1"/>
              <a:t>Kedua</a:t>
            </a:r>
            <a:r>
              <a:rPr lang="en-US" sz="1600" dirty="0"/>
              <a:t>, </a:t>
            </a:r>
            <a:r>
              <a:rPr lang="en-US" sz="1600" dirty="0" err="1"/>
              <a:t>distribusi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dipilih</a:t>
            </a:r>
            <a:r>
              <a:rPr lang="en-US" sz="1600" dirty="0"/>
              <a:t> </a:t>
            </a:r>
            <a:r>
              <a:rPr lang="en-US" sz="1600" dirty="0" err="1"/>
              <a:t>berdasarkan</a:t>
            </a:r>
            <a:r>
              <a:rPr lang="en-US" sz="1600" dirty="0"/>
              <a:t> </a:t>
            </a:r>
            <a:r>
              <a:rPr lang="en-US" sz="1600" dirty="0" err="1"/>
              <a:t>sifat</a:t>
            </a:r>
            <a:r>
              <a:rPr lang="en-US" sz="1600" dirty="0"/>
              <a:t> proses.</a:t>
            </a:r>
          </a:p>
        </p:txBody>
      </p:sp>
      <p:sp>
        <p:nvSpPr>
          <p:cNvPr id="6" name="Google Shape;424;p20"/>
          <p:cNvSpPr txBox="1">
            <a:spLocks/>
          </p:cNvSpPr>
          <p:nvPr/>
        </p:nvSpPr>
        <p:spPr>
          <a:xfrm>
            <a:off x="2700984" y="2557443"/>
            <a:ext cx="5292300" cy="783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600" dirty="0" err="1"/>
              <a:t>Menentukan</a:t>
            </a:r>
            <a:r>
              <a:rPr lang="en-US" sz="1600" dirty="0"/>
              <a:t> parameter yang </a:t>
            </a:r>
            <a:r>
              <a:rPr lang="en-US" sz="1600" dirty="0" err="1"/>
              <a:t>tepat</a:t>
            </a:r>
            <a:r>
              <a:rPr lang="en-US" sz="1600" dirty="0"/>
              <a:t> </a:t>
            </a:r>
            <a:r>
              <a:rPr lang="en-US" sz="1600" dirty="0" err="1"/>
              <a:t>digunakan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simulasi</a:t>
            </a:r>
            <a:r>
              <a:rPr lang="en-US" sz="1600" dirty="0"/>
              <a:t>.</a:t>
            </a:r>
          </a:p>
          <a:p>
            <a:pPr marL="101600" indent="0">
              <a:spcBef>
                <a:spcPts val="0"/>
              </a:spcBef>
              <a:buFont typeface="Lato Light"/>
              <a:buNone/>
            </a:pPr>
            <a:endParaRPr lang="en-US" sz="1600" dirty="0"/>
          </a:p>
        </p:txBody>
      </p:sp>
      <p:sp>
        <p:nvSpPr>
          <p:cNvPr id="7" name="Google Shape;424;p20"/>
          <p:cNvSpPr txBox="1">
            <a:spLocks/>
          </p:cNvSpPr>
          <p:nvPr/>
        </p:nvSpPr>
        <p:spPr>
          <a:xfrm>
            <a:off x="2700984" y="3127664"/>
            <a:ext cx="5292300" cy="1387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101600" indent="0">
              <a:spcBef>
                <a:spcPts val="0"/>
              </a:spcBef>
              <a:buFont typeface="Lato Light"/>
              <a:buNone/>
            </a:pPr>
            <a:endParaRPr lang="en-US" sz="1600" dirty="0"/>
          </a:p>
          <a:p>
            <a:pPr>
              <a:spcBef>
                <a:spcPts val="0"/>
              </a:spcBef>
            </a:pPr>
            <a:r>
              <a:rPr lang="en-US" sz="1600" dirty="0"/>
              <a:t>Proses </a:t>
            </a:r>
            <a:r>
              <a:rPr lang="en-US" sz="1600" dirty="0" err="1"/>
              <a:t>pengetesan</a:t>
            </a:r>
            <a:endParaRPr lang="en-US" sz="1600" dirty="0"/>
          </a:p>
          <a:p>
            <a:pPr marL="558800" lvl="1" indent="0">
              <a:spcBef>
                <a:spcPts val="0"/>
              </a:spcBef>
              <a:buFont typeface="Lato Light"/>
              <a:buNone/>
            </a:pP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pengetesan</a:t>
            </a:r>
            <a:r>
              <a:rPr lang="en-US" sz="1600" dirty="0"/>
              <a:t>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grafik</a:t>
            </a:r>
            <a:r>
              <a:rPr lang="en-US" sz="1600" dirty="0"/>
              <a:t> </a:t>
            </a:r>
            <a:r>
              <a:rPr lang="en-US" sz="1600" dirty="0" err="1"/>
              <a:t>maupun</a:t>
            </a:r>
            <a:r>
              <a:rPr lang="en-US" sz="1600" dirty="0"/>
              <a:t> </a:t>
            </a:r>
            <a:r>
              <a:rPr lang="en-US" sz="1600" dirty="0" err="1"/>
              <a:t>tes</a:t>
            </a:r>
            <a:r>
              <a:rPr lang="en-US" sz="1600" dirty="0"/>
              <a:t> </a:t>
            </a:r>
            <a:r>
              <a:rPr lang="en-US" sz="1600" dirty="0" err="1"/>
              <a:t>statistik</a:t>
            </a:r>
            <a:r>
              <a:rPr lang="en-US" sz="1600" dirty="0"/>
              <a:t>,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bisa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membandingkan</a:t>
            </a:r>
            <a:r>
              <a:rPr lang="en-US" sz="1600" dirty="0"/>
              <a:t> histogram.</a:t>
            </a:r>
          </a:p>
        </p:txBody>
      </p:sp>
    </p:spTree>
    <p:extLst>
      <p:ext uri="{BB962C8B-B14F-4D97-AF65-F5344CB8AC3E}">
        <p14:creationId xmlns:p14="http://schemas.microsoft.com/office/powerpoint/2010/main" val="2213272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4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Proses Pengetesan</a:t>
            </a:r>
            <a:endParaRPr dirty="0"/>
          </a:p>
        </p:txBody>
      </p:sp>
      <p:sp>
        <p:nvSpPr>
          <p:cNvPr id="468" name="Google Shape;468;p24"/>
          <p:cNvSpPr txBox="1">
            <a:spLocks noGrp="1"/>
          </p:cNvSpPr>
          <p:nvPr>
            <p:ph type="body" idx="1"/>
          </p:nvPr>
        </p:nvSpPr>
        <p:spPr>
          <a:xfrm>
            <a:off x="2646734" y="1206033"/>
            <a:ext cx="2693100" cy="1403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800" dirty="0"/>
              <a:t>Contoh </a:t>
            </a:r>
            <a:r>
              <a:rPr lang="en-US" sz="1800" dirty="0" err="1"/>
              <a:t>tesnya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b="1" dirty="0"/>
              <a:t>Chi-Square test</a:t>
            </a:r>
            <a:r>
              <a:rPr lang="en-US" sz="1800" dirty="0"/>
              <a:t>.</a:t>
            </a:r>
          </a:p>
        </p:txBody>
      </p:sp>
      <p:sp>
        <p:nvSpPr>
          <p:cNvPr id="470" name="Google Shape;470;p2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196654" y="1481462"/>
            <a:ext cx="1733331" cy="7684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2646734" y="2609636"/>
            <a:ext cx="49458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 mana, </a:t>
            </a:r>
          </a:p>
          <a:p>
            <a:r>
              <a:rPr lang="en-US" sz="1200" dirty="0"/>
              <a:t>X2 = </a:t>
            </a:r>
            <a:r>
              <a:rPr lang="en-US" sz="1200" dirty="0" err="1"/>
              <a:t>nilai</a:t>
            </a:r>
            <a:r>
              <a:rPr lang="en-US" sz="1200" dirty="0"/>
              <a:t> chi-square</a:t>
            </a:r>
          </a:p>
          <a:p>
            <a:r>
              <a:rPr lang="en-US" sz="1200" dirty="0"/>
              <a:t>Oi = </a:t>
            </a:r>
            <a:r>
              <a:rPr lang="en-US" sz="1200" dirty="0" err="1"/>
              <a:t>frekuensi</a:t>
            </a:r>
            <a:r>
              <a:rPr lang="en-US" sz="1200" dirty="0"/>
              <a:t> yang </a:t>
            </a:r>
            <a:r>
              <a:rPr lang="en-US" sz="1200" dirty="0" err="1"/>
              <a:t>diamati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rentangan</a:t>
            </a:r>
            <a:r>
              <a:rPr lang="en-US" sz="1200" dirty="0"/>
              <a:t> </a:t>
            </a:r>
            <a:r>
              <a:rPr lang="en-US" sz="1200" dirty="0" err="1"/>
              <a:t>ke-i</a:t>
            </a:r>
            <a:r>
              <a:rPr lang="en-US" sz="1200" dirty="0"/>
              <a:t> (</a:t>
            </a:r>
            <a:r>
              <a:rPr lang="en-US" sz="1200" dirty="0" err="1"/>
              <a:t>distribusi</a:t>
            </a:r>
            <a:r>
              <a:rPr lang="en-US" sz="1200" dirty="0"/>
              <a:t> </a:t>
            </a:r>
            <a:r>
              <a:rPr lang="en-US" sz="1200" dirty="0" err="1"/>
              <a:t>empiris</a:t>
            </a:r>
            <a:r>
              <a:rPr lang="en-US" sz="1200" dirty="0"/>
              <a:t>)</a:t>
            </a:r>
          </a:p>
          <a:p>
            <a:r>
              <a:rPr lang="en-US" sz="1200" dirty="0" err="1"/>
              <a:t>Ei</a:t>
            </a:r>
            <a:r>
              <a:rPr lang="en-US" sz="1200" dirty="0"/>
              <a:t> = </a:t>
            </a:r>
            <a:r>
              <a:rPr lang="en-US" sz="1200" dirty="0" err="1"/>
              <a:t>frekuensi</a:t>
            </a:r>
            <a:r>
              <a:rPr lang="en-US" sz="1200" dirty="0"/>
              <a:t> yang </a:t>
            </a:r>
            <a:r>
              <a:rPr lang="en-US" sz="1200" dirty="0" err="1"/>
              <a:t>diharapkan</a:t>
            </a:r>
            <a:r>
              <a:rPr lang="en-US" sz="1200" dirty="0"/>
              <a:t> </a:t>
            </a:r>
            <a:r>
              <a:rPr lang="en-US" sz="1200" dirty="0" err="1"/>
              <a:t>pada</a:t>
            </a:r>
            <a:r>
              <a:rPr lang="en-US" sz="1200" dirty="0"/>
              <a:t> </a:t>
            </a:r>
            <a:r>
              <a:rPr lang="en-US" sz="1200" dirty="0" err="1"/>
              <a:t>rentangan</a:t>
            </a:r>
            <a:r>
              <a:rPr lang="en-US" sz="1200" dirty="0"/>
              <a:t> </a:t>
            </a:r>
            <a:r>
              <a:rPr lang="en-US" sz="1200" dirty="0" err="1"/>
              <a:t>ke-i</a:t>
            </a:r>
            <a:r>
              <a:rPr lang="en-US" sz="1200" dirty="0"/>
              <a:t> (</a:t>
            </a:r>
            <a:r>
              <a:rPr lang="en-US" sz="1200" dirty="0" err="1"/>
              <a:t>distribusi</a:t>
            </a:r>
            <a:r>
              <a:rPr lang="en-US" sz="1200" dirty="0"/>
              <a:t> </a:t>
            </a:r>
            <a:r>
              <a:rPr lang="en-US" sz="1200" dirty="0" err="1"/>
              <a:t>terpilih</a:t>
            </a:r>
            <a:r>
              <a:rPr lang="en-US" sz="1200" dirty="0"/>
              <a:t>)</a:t>
            </a:r>
          </a:p>
          <a:p>
            <a:r>
              <a:rPr lang="en-US" sz="1200" dirty="0"/>
              <a:t>k = </a:t>
            </a:r>
            <a:r>
              <a:rPr lang="en-US" sz="1200" dirty="0" err="1"/>
              <a:t>jumlah</a:t>
            </a:r>
            <a:r>
              <a:rPr lang="en-US" sz="1200" dirty="0"/>
              <a:t> total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rentangan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006867" y="3859350"/>
            <a:ext cx="5298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Tes</a:t>
            </a:r>
            <a:r>
              <a:rPr lang="en-US" dirty="0"/>
              <a:t> lain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b="1" dirty="0"/>
              <a:t>Kolmogorov-Smirnov test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8032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4"/>
          <p:cNvSpPr txBox="1">
            <a:spLocks noGrp="1"/>
          </p:cNvSpPr>
          <p:nvPr>
            <p:ph type="title"/>
          </p:nvPr>
        </p:nvSpPr>
        <p:spPr>
          <a:xfrm>
            <a:off x="51955" y="1194953"/>
            <a:ext cx="2142000" cy="14027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Proses Pengetesan</a:t>
            </a:r>
            <a:endParaRPr dirty="0"/>
          </a:p>
        </p:txBody>
      </p:sp>
      <p:sp>
        <p:nvSpPr>
          <p:cNvPr id="468" name="Google Shape;468;p24"/>
          <p:cNvSpPr txBox="1">
            <a:spLocks noGrp="1"/>
          </p:cNvSpPr>
          <p:nvPr>
            <p:ph type="body" idx="1"/>
          </p:nvPr>
        </p:nvSpPr>
        <p:spPr>
          <a:xfrm>
            <a:off x="2646734" y="1206033"/>
            <a:ext cx="5471250" cy="28625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000"/>
              </a:spcAft>
              <a:buNone/>
            </a:pPr>
            <a:r>
              <a:rPr lang="en-US" sz="1800" dirty="0"/>
              <a:t>	</a:t>
            </a:r>
            <a:r>
              <a:rPr lang="en-US" sz="1800" b="1" dirty="0" err="1"/>
              <a:t>Faktor</a:t>
            </a:r>
            <a:r>
              <a:rPr lang="en-US" sz="1800" b="1" dirty="0"/>
              <a:t> lain </a:t>
            </a:r>
            <a:r>
              <a:rPr lang="en-US" sz="1800" dirty="0"/>
              <a:t>yang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ditentukan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melaksanakan</a:t>
            </a:r>
            <a:r>
              <a:rPr lang="en-US" sz="1800" dirty="0"/>
              <a:t> </a:t>
            </a:r>
            <a:r>
              <a:rPr lang="en-US" sz="1800" dirty="0" err="1"/>
              <a:t>tes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b="1" dirty="0"/>
              <a:t>level of significance </a:t>
            </a:r>
            <a:r>
              <a:rPr lang="en-US" sz="1800" dirty="0"/>
              <a:t>(level </a:t>
            </a:r>
            <a:r>
              <a:rPr lang="en-US" sz="1800" dirty="0" err="1"/>
              <a:t>signifikan</a:t>
            </a:r>
            <a:r>
              <a:rPr lang="en-US" sz="1800" dirty="0"/>
              <a:t>)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b="1" dirty="0"/>
              <a:t>degrees of freedom </a:t>
            </a:r>
            <a:r>
              <a:rPr lang="en-US" sz="1800" dirty="0"/>
              <a:t>(</a:t>
            </a:r>
            <a:r>
              <a:rPr lang="en-US" sz="1800" dirty="0" err="1"/>
              <a:t>derajat</a:t>
            </a:r>
            <a:r>
              <a:rPr lang="en-US" sz="1800" dirty="0"/>
              <a:t> </a:t>
            </a:r>
            <a:r>
              <a:rPr lang="en-US" sz="1800" dirty="0" err="1"/>
              <a:t>kebebasan</a:t>
            </a:r>
            <a:r>
              <a:rPr lang="en-US" sz="1800" dirty="0"/>
              <a:t>).</a:t>
            </a:r>
          </a:p>
          <a:p>
            <a:pPr marL="0" lvl="0" indent="0" algn="just">
              <a:spcAft>
                <a:spcPts val="1000"/>
              </a:spcAft>
              <a:buNone/>
            </a:pPr>
            <a:r>
              <a:rPr lang="en-US" sz="1800" dirty="0"/>
              <a:t>	5%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level </a:t>
            </a:r>
            <a:r>
              <a:rPr lang="en-US" sz="1800" dirty="0" err="1"/>
              <a:t>signifikan</a:t>
            </a:r>
            <a:r>
              <a:rPr lang="en-US" sz="1800" dirty="0"/>
              <a:t>, </a:t>
            </a:r>
            <a:r>
              <a:rPr lang="en-US" sz="1800" dirty="0" err="1"/>
              <a:t>derajat</a:t>
            </a:r>
            <a:r>
              <a:rPr lang="en-US" sz="1800" dirty="0"/>
              <a:t> </a:t>
            </a:r>
            <a:r>
              <a:rPr lang="en-US" sz="1800" dirty="0" err="1"/>
              <a:t>kebebasan</a:t>
            </a:r>
            <a:r>
              <a:rPr lang="en-US" sz="1800" dirty="0"/>
              <a:t> </a:t>
            </a:r>
            <a:r>
              <a:rPr lang="en-US" sz="1800" dirty="0" err="1"/>
              <a:t>didapatkan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mengurangi</a:t>
            </a:r>
            <a:r>
              <a:rPr lang="en-US" sz="1800" dirty="0"/>
              <a:t> </a:t>
            </a:r>
            <a:r>
              <a:rPr lang="en-US" sz="1800" dirty="0" err="1"/>
              <a:t>banyaknya</a:t>
            </a:r>
            <a:r>
              <a:rPr lang="en-US" sz="1800" dirty="0"/>
              <a:t> </a:t>
            </a:r>
            <a:r>
              <a:rPr lang="en-US" sz="1800" dirty="0" err="1"/>
              <a:t>rentangan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banyaknya</a:t>
            </a:r>
            <a:r>
              <a:rPr lang="en-US" sz="1800" dirty="0"/>
              <a:t> parameter yang </a:t>
            </a:r>
            <a:r>
              <a:rPr lang="en-US" sz="1800" dirty="0" err="1"/>
              <a:t>diperkirakan</a:t>
            </a:r>
            <a:r>
              <a:rPr lang="en-US" sz="1800" dirty="0"/>
              <a:t>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dikurangi</a:t>
            </a:r>
            <a:r>
              <a:rPr lang="en-US" sz="1800" dirty="0"/>
              <a:t> 1.</a:t>
            </a:r>
          </a:p>
        </p:txBody>
      </p:sp>
      <p:sp>
        <p:nvSpPr>
          <p:cNvPr id="470" name="Google Shape;470;p2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668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5"/>
          <p:cNvSpPr txBox="1">
            <a:spLocks noGrp="1"/>
          </p:cNvSpPr>
          <p:nvPr>
            <p:ph type="title" idx="4294967295"/>
          </p:nvPr>
        </p:nvSpPr>
        <p:spPr>
          <a:xfrm>
            <a:off x="2194950" y="1881750"/>
            <a:ext cx="4754100" cy="13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/>
              <a:t>THANK YOU!</a:t>
            </a:r>
            <a:endParaRPr b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2BDC7"/>
                </a:solidFill>
              </a:rPr>
              <a:t>Any Questions?</a:t>
            </a:r>
            <a:endParaRPr dirty="0">
              <a:solidFill>
                <a:srgbClr val="02BDC7"/>
              </a:solidFill>
            </a:endParaRPr>
          </a:p>
        </p:txBody>
      </p:sp>
      <p:sp>
        <p:nvSpPr>
          <p:cNvPr id="476" name="Google Shape;476;p25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/>
          <p:nvPr/>
        </p:nvSpPr>
        <p:spPr>
          <a:xfrm>
            <a:off x="3459600" y="628000"/>
            <a:ext cx="2224800" cy="2224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1"/>
          <p:cNvSpPr txBox="1">
            <a:spLocks noGrp="1"/>
          </p:cNvSpPr>
          <p:nvPr>
            <p:ph type="ctrTitle" idx="4294967295"/>
          </p:nvPr>
        </p:nvSpPr>
        <p:spPr>
          <a:xfrm>
            <a:off x="2205425" y="2655464"/>
            <a:ext cx="4733100" cy="80448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Kesimpulan</a:t>
            </a:r>
            <a:endParaRPr sz="4000" dirty="0"/>
          </a:p>
        </p:txBody>
      </p:sp>
      <p:sp>
        <p:nvSpPr>
          <p:cNvPr id="432" name="Google Shape;432;p21"/>
          <p:cNvSpPr txBox="1">
            <a:spLocks noGrp="1"/>
          </p:cNvSpPr>
          <p:nvPr>
            <p:ph type="subTitle" idx="4294967295"/>
          </p:nvPr>
        </p:nvSpPr>
        <p:spPr>
          <a:xfrm>
            <a:off x="2205425" y="3220091"/>
            <a:ext cx="4733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000"/>
              </a:spcAft>
              <a:buNone/>
            </a:pPr>
            <a:r>
              <a:rPr lang="en-US" sz="1400" dirty="0" err="1"/>
              <a:t>Pemodelan</a:t>
            </a:r>
            <a:r>
              <a:rPr lang="en-US" sz="1400" dirty="0"/>
              <a:t> </a:t>
            </a:r>
            <a:r>
              <a:rPr lang="en-US" sz="1400" dirty="0" err="1"/>
              <a:t>harus</a:t>
            </a:r>
            <a:r>
              <a:rPr lang="en-US" sz="1400" dirty="0"/>
              <a:t> </a:t>
            </a:r>
            <a:r>
              <a:rPr lang="en-US" sz="1400" dirty="0" err="1"/>
              <a:t>dilakukan</a:t>
            </a:r>
            <a:r>
              <a:rPr lang="en-US" sz="1400" dirty="0"/>
              <a:t> </a:t>
            </a:r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hanya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b="1" dirty="0" err="1"/>
              <a:t>statistik</a:t>
            </a:r>
            <a:r>
              <a:rPr lang="en-US" sz="1400" b="1" dirty="0"/>
              <a:t> </a:t>
            </a:r>
            <a:r>
              <a:rPr lang="en-US" sz="1400" b="1" dirty="0" err="1"/>
              <a:t>terbaik</a:t>
            </a:r>
            <a:r>
              <a:rPr lang="en-US" sz="1400" dirty="0"/>
              <a:t>. </a:t>
            </a:r>
            <a:r>
              <a:rPr lang="en-US" sz="1400" dirty="0" err="1"/>
              <a:t>Jika</a:t>
            </a:r>
            <a:r>
              <a:rPr lang="en-US" sz="1400" dirty="0"/>
              <a:t> </a:t>
            </a:r>
            <a:r>
              <a:rPr lang="en-US" sz="1400" dirty="0" err="1"/>
              <a:t>sebuah</a:t>
            </a:r>
            <a:r>
              <a:rPr lang="en-US" sz="1400" dirty="0"/>
              <a:t> </a:t>
            </a:r>
            <a:r>
              <a:rPr lang="en-US" sz="1400" b="1" dirty="0" err="1"/>
              <a:t>distribusi</a:t>
            </a:r>
            <a:r>
              <a:rPr lang="en-US" sz="1400" b="1" dirty="0"/>
              <a:t> paling </a:t>
            </a:r>
            <a:r>
              <a:rPr lang="en-US" sz="1400" b="1" dirty="0" err="1"/>
              <a:t>cocok</a:t>
            </a:r>
            <a:r>
              <a:rPr lang="en-US" sz="1400" b="1" dirty="0"/>
              <a:t> </a:t>
            </a:r>
            <a:r>
              <a:rPr lang="en-US" sz="1400" dirty="0" err="1"/>
              <a:t>memiliki</a:t>
            </a:r>
            <a:r>
              <a:rPr lang="en-US" sz="1400" dirty="0"/>
              <a:t> </a:t>
            </a:r>
            <a:r>
              <a:rPr lang="en-US" sz="1400" dirty="0" err="1"/>
              <a:t>makna</a:t>
            </a:r>
            <a:r>
              <a:rPr lang="en-US" sz="1400" dirty="0"/>
              <a:t> yang </a:t>
            </a:r>
            <a:r>
              <a:rPr lang="en-US" sz="1400" dirty="0" err="1"/>
              <a:t>melenceng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konteks</a:t>
            </a:r>
            <a:r>
              <a:rPr lang="en-US" sz="1400" dirty="0"/>
              <a:t> </a:t>
            </a:r>
            <a:r>
              <a:rPr lang="en-US" sz="1400" dirty="0" err="1"/>
              <a:t>pemodelan</a:t>
            </a:r>
            <a:r>
              <a:rPr lang="en-US" sz="1400" dirty="0"/>
              <a:t>, </a:t>
            </a:r>
            <a:r>
              <a:rPr lang="en-US" sz="1400" dirty="0" err="1"/>
              <a:t>maka</a:t>
            </a:r>
            <a:r>
              <a:rPr lang="en-US" sz="1400" dirty="0"/>
              <a:t> </a:t>
            </a:r>
            <a:r>
              <a:rPr lang="en-US" sz="1400" dirty="0" err="1"/>
              <a:t>sebaiknya</a:t>
            </a:r>
            <a:r>
              <a:rPr lang="en-US" sz="1400" dirty="0"/>
              <a:t> </a:t>
            </a:r>
            <a:r>
              <a:rPr lang="en-US" sz="1400" dirty="0" err="1"/>
              <a:t>digunakan</a:t>
            </a:r>
            <a:r>
              <a:rPr lang="en-US" sz="1400" dirty="0"/>
              <a:t> </a:t>
            </a:r>
            <a:r>
              <a:rPr lang="en-US" sz="1400" b="1" dirty="0" err="1"/>
              <a:t>distribusi</a:t>
            </a:r>
            <a:r>
              <a:rPr lang="en-US" sz="1400" b="1" dirty="0"/>
              <a:t> yang </a:t>
            </a:r>
            <a:r>
              <a:rPr lang="en-US" sz="1400" b="1" dirty="0" err="1"/>
              <a:t>kurang</a:t>
            </a:r>
            <a:r>
              <a:rPr lang="en-US" sz="1400" b="1" dirty="0"/>
              <a:t> </a:t>
            </a:r>
            <a:r>
              <a:rPr lang="en-US" sz="1400" b="1" dirty="0" err="1"/>
              <a:t>cocok</a:t>
            </a:r>
            <a:r>
              <a:rPr lang="en-US" sz="1400" b="1" dirty="0"/>
              <a:t> </a:t>
            </a:r>
            <a:r>
              <a:rPr lang="en-US" sz="1400" dirty="0" err="1"/>
              <a:t>namun</a:t>
            </a:r>
            <a:r>
              <a:rPr lang="en-US" sz="1400" dirty="0"/>
              <a:t> </a:t>
            </a:r>
            <a:r>
              <a:rPr lang="en-US" sz="1400" dirty="0" err="1"/>
              <a:t>mendekati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konteks</a:t>
            </a:r>
            <a:r>
              <a:rPr lang="en-US" sz="1400" dirty="0"/>
              <a:t>.</a:t>
            </a:r>
            <a:endParaRPr sz="1400" dirty="0"/>
          </a:p>
        </p:txBody>
      </p:sp>
      <p:grpSp>
        <p:nvGrpSpPr>
          <p:cNvPr id="433" name="Google Shape;433;p21"/>
          <p:cNvGrpSpPr/>
          <p:nvPr/>
        </p:nvGrpSpPr>
        <p:grpSpPr>
          <a:xfrm>
            <a:off x="3940048" y="628007"/>
            <a:ext cx="1447570" cy="1447577"/>
            <a:chOff x="6643075" y="3664250"/>
            <a:chExt cx="407950" cy="407975"/>
          </a:xfrm>
        </p:grpSpPr>
        <p:sp>
          <p:nvSpPr>
            <p:cNvPr id="434" name="Google Shape;434;p21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1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21"/>
          <p:cNvGrpSpPr/>
          <p:nvPr/>
        </p:nvGrpSpPr>
        <p:grpSpPr>
          <a:xfrm rot="-587344">
            <a:off x="3600928" y="2274183"/>
            <a:ext cx="595166" cy="595133"/>
            <a:chOff x="576250" y="4319400"/>
            <a:chExt cx="442075" cy="442050"/>
          </a:xfrm>
        </p:grpSpPr>
        <p:sp>
          <p:nvSpPr>
            <p:cNvPr id="437" name="Google Shape;437;p2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1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1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1" name="Google Shape;441;p21"/>
          <p:cNvSpPr/>
          <p:nvPr/>
        </p:nvSpPr>
        <p:spPr>
          <a:xfrm>
            <a:off x="3593939" y="962288"/>
            <a:ext cx="226251" cy="21606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1"/>
          <p:cNvSpPr/>
          <p:nvPr/>
        </p:nvSpPr>
        <p:spPr>
          <a:xfrm rot="2697328">
            <a:off x="5346647" y="2148789"/>
            <a:ext cx="343459" cy="327947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1"/>
          <p:cNvSpPr/>
          <p:nvPr/>
        </p:nvSpPr>
        <p:spPr>
          <a:xfrm>
            <a:off x="5356714" y="1881143"/>
            <a:ext cx="137570" cy="13142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21"/>
          <p:cNvSpPr/>
          <p:nvPr/>
        </p:nvSpPr>
        <p:spPr>
          <a:xfrm rot="1280404">
            <a:off x="3589575" y="1613971"/>
            <a:ext cx="137564" cy="13139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2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Pengenalan Tentang Data</a:t>
            </a:r>
            <a:endParaRPr dirty="0"/>
          </a:p>
        </p:txBody>
      </p:sp>
      <p:sp>
        <p:nvSpPr>
          <p:cNvPr id="396" name="Google Shape;396;p16"/>
          <p:cNvSpPr txBox="1">
            <a:spLocks noGrp="1"/>
          </p:cNvSpPr>
          <p:nvPr>
            <p:ph type="body" idx="1"/>
          </p:nvPr>
        </p:nvSpPr>
        <p:spPr>
          <a:xfrm>
            <a:off x="2851707" y="1220422"/>
            <a:ext cx="5429848" cy="7434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1600" b="1" dirty="0"/>
              <a:t>Data 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salah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pusat</a:t>
            </a:r>
            <a:r>
              <a:rPr lang="en-US" sz="1600" dirty="0"/>
              <a:t> paling </a:t>
            </a:r>
            <a:r>
              <a:rPr lang="en-US" sz="1600" dirty="0" err="1"/>
              <a:t>penting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pengembangan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penggunaan</a:t>
            </a:r>
            <a:r>
              <a:rPr lang="en-US" sz="1600" dirty="0"/>
              <a:t> model-model </a:t>
            </a:r>
            <a:r>
              <a:rPr lang="en-US" sz="1600" dirty="0" err="1"/>
              <a:t>simulasi</a:t>
            </a:r>
            <a:r>
              <a:rPr lang="en-US" sz="1600" dirty="0"/>
              <a:t>.</a:t>
            </a:r>
          </a:p>
        </p:txBody>
      </p:sp>
      <p:sp>
        <p:nvSpPr>
          <p:cNvPr id="397" name="Google Shape;397;p16"/>
          <p:cNvSpPr txBox="1">
            <a:spLocks noGrp="1"/>
          </p:cNvSpPr>
          <p:nvPr>
            <p:ph type="body" idx="2"/>
          </p:nvPr>
        </p:nvSpPr>
        <p:spPr>
          <a:xfrm>
            <a:off x="1445472" y="3402512"/>
            <a:ext cx="4998482" cy="10759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 dirty="0"/>
              <a:t>“Suatu data tidak akurat -&gt; Hasil model simulasi menjadi tidak akurat”</a:t>
            </a:r>
            <a:endParaRPr sz="2400" dirty="0">
              <a:solidFill>
                <a:srgbClr val="4A5C65"/>
              </a:solidFill>
            </a:endParaRPr>
          </a:p>
        </p:txBody>
      </p:sp>
      <p:sp>
        <p:nvSpPr>
          <p:cNvPr id="398" name="Google Shape;398;p1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Google Shape;450;p22"/>
          <p:cNvSpPr txBox="1">
            <a:spLocks/>
          </p:cNvSpPr>
          <p:nvPr/>
        </p:nvSpPr>
        <p:spPr>
          <a:xfrm>
            <a:off x="3059526" y="2119747"/>
            <a:ext cx="2800948" cy="758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○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1800"/>
              <a:buFont typeface="Lato Light"/>
              <a:buChar char="◦"/>
              <a:defRPr sz="1800" b="0" i="0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285750" indent="-285750"/>
            <a:r>
              <a:rPr lang="en-US" b="1" dirty="0"/>
              <a:t>Data </a:t>
            </a:r>
            <a:r>
              <a:rPr lang="en-US" b="1" dirty="0" err="1"/>
              <a:t>kuantitatif</a:t>
            </a:r>
            <a:r>
              <a:rPr lang="en-US" b="1" dirty="0"/>
              <a:t> </a:t>
            </a:r>
          </a:p>
          <a:p>
            <a:pPr marL="285750" indent="-285750"/>
            <a:r>
              <a:rPr lang="en-US" b="1" dirty="0"/>
              <a:t>Data </a:t>
            </a:r>
            <a:r>
              <a:rPr lang="en-US" b="1" dirty="0" err="1"/>
              <a:t>kualitatif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3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Kebutuhan</a:t>
            </a:r>
            <a:r>
              <a:rPr lang="en-US" dirty="0"/>
              <a:t>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3 </a:t>
            </a:r>
            <a:r>
              <a:rPr lang="en-US" dirty="0" err="1"/>
              <a:t>tipe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Pidd</a:t>
            </a:r>
            <a:r>
              <a:rPr lang="en-US" dirty="0"/>
              <a:t> (2003)</a:t>
            </a:r>
            <a:endParaRPr dirty="0"/>
          </a:p>
        </p:txBody>
      </p:sp>
      <p:sp>
        <p:nvSpPr>
          <p:cNvPr id="459" name="Google Shape;459;p23"/>
          <p:cNvSpPr txBox="1">
            <a:spLocks noGrp="1"/>
          </p:cNvSpPr>
          <p:nvPr>
            <p:ph type="body" idx="1"/>
          </p:nvPr>
        </p:nvSpPr>
        <p:spPr>
          <a:xfrm>
            <a:off x="2784764" y="1184564"/>
            <a:ext cx="5621481" cy="32107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en-US" sz="1500" b="1" dirty="0" err="1"/>
              <a:t>Pendahuluan</a:t>
            </a:r>
            <a:r>
              <a:rPr lang="en-US" sz="1500" b="1" dirty="0"/>
              <a:t> </a:t>
            </a:r>
            <a:r>
              <a:rPr lang="en-US" sz="1500" b="1" dirty="0" err="1"/>
              <a:t>atau</a:t>
            </a:r>
            <a:r>
              <a:rPr lang="en-US" sz="1500" b="1" dirty="0"/>
              <a:t> data </a:t>
            </a:r>
            <a:r>
              <a:rPr lang="en-US" sz="1500" b="1" dirty="0" err="1"/>
              <a:t>kontekstual</a:t>
            </a:r>
            <a:endParaRPr lang="en-US" sz="1500" b="1" dirty="0"/>
          </a:p>
          <a:p>
            <a:pPr marL="457200" lvl="1" indent="0">
              <a:buNone/>
            </a:pPr>
            <a:r>
              <a:rPr lang="en-US" sz="1500" dirty="0" err="1"/>
              <a:t>Contohnya</a:t>
            </a:r>
            <a:r>
              <a:rPr lang="en-US" sz="1500" dirty="0"/>
              <a:t> </a:t>
            </a:r>
            <a:r>
              <a:rPr lang="en-US" sz="1500" dirty="0" err="1"/>
              <a:t>adalah</a:t>
            </a:r>
            <a:r>
              <a:rPr lang="en-US" sz="1500" dirty="0"/>
              <a:t> diagram </a:t>
            </a:r>
            <a:r>
              <a:rPr lang="en-US" sz="1500" dirty="0" err="1"/>
              <a:t>rancang</a:t>
            </a:r>
            <a:r>
              <a:rPr lang="en-US" sz="1500" dirty="0"/>
              <a:t>/layout diagram, data </a:t>
            </a:r>
            <a:r>
              <a:rPr lang="en-US" sz="1500" dirty="0" err="1"/>
              <a:t>mendasar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suatu</a:t>
            </a:r>
            <a:r>
              <a:rPr lang="en-US" sz="1500" dirty="0"/>
              <a:t> proses,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penyebab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masalah</a:t>
            </a:r>
            <a:r>
              <a:rPr lang="en-US" sz="1500" dirty="0"/>
              <a:t> yang </a:t>
            </a:r>
            <a:r>
              <a:rPr lang="en-US" sz="1500" dirty="0" err="1"/>
              <a:t>ada</a:t>
            </a:r>
            <a:r>
              <a:rPr lang="en-US" sz="1500" dirty="0"/>
              <a:t>.</a:t>
            </a:r>
          </a:p>
          <a:p>
            <a:pPr marL="457200" lvl="1" indent="0">
              <a:buNone/>
            </a:pPr>
            <a:endParaRPr lang="en-US" sz="1500" dirty="0"/>
          </a:p>
          <a:p>
            <a:pPr marL="285750" indent="-285750"/>
            <a:r>
              <a:rPr lang="en-US" sz="1500" b="1" dirty="0"/>
              <a:t>Data </a:t>
            </a:r>
            <a:r>
              <a:rPr lang="en-US" sz="1500" b="1" dirty="0" err="1"/>
              <a:t>untuk</a:t>
            </a:r>
            <a:r>
              <a:rPr lang="en-US" sz="1500" b="1" dirty="0"/>
              <a:t> </a:t>
            </a:r>
            <a:r>
              <a:rPr lang="en-US" sz="1500" b="1" dirty="0" err="1"/>
              <a:t>realisasi</a:t>
            </a:r>
            <a:r>
              <a:rPr lang="en-US" sz="1500" b="1" dirty="0"/>
              <a:t> model</a:t>
            </a:r>
          </a:p>
          <a:p>
            <a:pPr marL="457200" lvl="1" indent="0">
              <a:buNone/>
            </a:pPr>
            <a:r>
              <a:rPr lang="en-US" sz="1500" dirty="0" err="1"/>
              <a:t>Disebut</a:t>
            </a:r>
            <a:r>
              <a:rPr lang="en-US" sz="1500" dirty="0"/>
              <a:t> </a:t>
            </a:r>
            <a:r>
              <a:rPr lang="en-US" sz="1500" dirty="0" err="1"/>
              <a:t>juga</a:t>
            </a:r>
            <a:r>
              <a:rPr lang="en-US" sz="1500" dirty="0"/>
              <a:t> </a:t>
            </a:r>
            <a:r>
              <a:rPr lang="en-US" sz="1500" dirty="0" err="1"/>
              <a:t>pengembangan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model digital, </a:t>
            </a:r>
            <a:r>
              <a:rPr lang="en-US" sz="1500" dirty="0" err="1"/>
              <a:t>merupakan</a:t>
            </a:r>
            <a:r>
              <a:rPr lang="en-US" sz="1500" dirty="0"/>
              <a:t> </a:t>
            </a:r>
            <a:r>
              <a:rPr lang="en-US" sz="1500" dirty="0" err="1"/>
              <a:t>hasil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data </a:t>
            </a:r>
            <a:r>
              <a:rPr lang="en-US" sz="1500" dirty="0" err="1"/>
              <a:t>pertama</a:t>
            </a:r>
            <a:r>
              <a:rPr lang="en-US" sz="1500" dirty="0"/>
              <a:t>.</a:t>
            </a:r>
          </a:p>
          <a:p>
            <a:pPr marL="457200" lvl="1" indent="0">
              <a:buNone/>
            </a:pPr>
            <a:endParaRPr lang="en-US" sz="1500" dirty="0"/>
          </a:p>
          <a:p>
            <a:pPr marL="285750" indent="-285750"/>
            <a:r>
              <a:rPr lang="en-US" sz="1500" b="1" dirty="0"/>
              <a:t>Data </a:t>
            </a:r>
            <a:r>
              <a:rPr lang="en-US" sz="1500" b="1" dirty="0" err="1"/>
              <a:t>untuk</a:t>
            </a:r>
            <a:r>
              <a:rPr lang="en-US" sz="1500" b="1" dirty="0"/>
              <a:t> </a:t>
            </a:r>
            <a:r>
              <a:rPr lang="en-US" sz="1500" b="1" dirty="0" err="1"/>
              <a:t>validasi</a:t>
            </a:r>
            <a:r>
              <a:rPr lang="en-US" sz="1500" b="1" dirty="0"/>
              <a:t>/</a:t>
            </a:r>
            <a:r>
              <a:rPr lang="en-US" sz="1500" b="1" dirty="0" err="1"/>
              <a:t>pengesahan</a:t>
            </a:r>
            <a:r>
              <a:rPr lang="en-US" sz="1500" b="1" dirty="0"/>
              <a:t> model</a:t>
            </a:r>
          </a:p>
          <a:p>
            <a:pPr marL="457200" lvl="1" indent="0">
              <a:buNone/>
            </a:pPr>
            <a:endParaRPr lang="en-US" sz="1500" dirty="0"/>
          </a:p>
          <a:p>
            <a:pPr marL="457200" lvl="1" indent="0">
              <a:buNone/>
            </a:pPr>
            <a:endParaRPr sz="1500" dirty="0"/>
          </a:p>
        </p:txBody>
      </p:sp>
      <p:sp>
        <p:nvSpPr>
          <p:cNvPr id="462" name="Google Shape;462;p2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355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7"/>
          <p:cNvSpPr txBox="1">
            <a:spLocks noGrp="1"/>
          </p:cNvSpPr>
          <p:nvPr>
            <p:ph type="ctrTitle" idx="4294967295"/>
          </p:nvPr>
        </p:nvSpPr>
        <p:spPr>
          <a:xfrm>
            <a:off x="685800" y="150715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B600"/>
                </a:solidFill>
              </a:rPr>
              <a:t>Mendapatkan Data</a:t>
            </a:r>
            <a:endParaRPr sz="4800" dirty="0">
              <a:solidFill>
                <a:srgbClr val="FFB600"/>
              </a:solidFill>
            </a:endParaRPr>
          </a:p>
        </p:txBody>
      </p:sp>
      <p:sp>
        <p:nvSpPr>
          <p:cNvPr id="404" name="Google Shape;404;p17"/>
          <p:cNvSpPr txBox="1">
            <a:spLocks noGrp="1"/>
          </p:cNvSpPr>
          <p:nvPr>
            <p:ph type="subTitle" idx="4294967295"/>
          </p:nvPr>
        </p:nvSpPr>
        <p:spPr>
          <a:xfrm>
            <a:off x="685800" y="2401970"/>
            <a:ext cx="6593700" cy="17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FFFF"/>
                </a:solidFill>
              </a:rPr>
              <a:t>Obtaining Data</a:t>
            </a:r>
            <a:endParaRPr sz="3600" dirty="0">
              <a:solidFill>
                <a:srgbClr val="FFFFFF"/>
              </a:solidFill>
            </a:endParaRPr>
          </a:p>
        </p:txBody>
      </p:sp>
      <p:pic>
        <p:nvPicPr>
          <p:cNvPr id="405" name="Google Shape;405;p17" descr="photo-1434030216411-0b793f4b417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5150" y="1981150"/>
            <a:ext cx="2071500" cy="20715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4741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3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data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dijumpai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59" name="Google Shape;459;p23"/>
          <p:cNvSpPr txBox="1">
            <a:spLocks noGrp="1"/>
          </p:cNvSpPr>
          <p:nvPr>
            <p:ph type="body" idx="1"/>
          </p:nvPr>
        </p:nvSpPr>
        <p:spPr>
          <a:xfrm>
            <a:off x="2548189" y="1839191"/>
            <a:ext cx="5917985" cy="879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US" b="1" dirty="0" err="1"/>
              <a:t>Kategori</a:t>
            </a:r>
            <a:r>
              <a:rPr lang="en-US" b="1" dirty="0"/>
              <a:t> A</a:t>
            </a:r>
          </a:p>
          <a:p>
            <a:pPr marL="0" lvl="0" indent="0" algn="just">
              <a:buNone/>
            </a:pPr>
            <a:r>
              <a:rPr lang="en-US" dirty="0"/>
              <a:t>Data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tersedia</a:t>
            </a:r>
            <a:r>
              <a:rPr lang="en-US" b="1" dirty="0"/>
              <a:t> 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 </a:t>
            </a:r>
            <a:r>
              <a:rPr lang="en-US" b="1" dirty="0" err="1"/>
              <a:t>Contohnya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/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60" name="Google Shape;460;p23"/>
          <p:cNvSpPr txBox="1">
            <a:spLocks noGrp="1"/>
          </p:cNvSpPr>
          <p:nvPr>
            <p:ph type="body" idx="2"/>
          </p:nvPr>
        </p:nvSpPr>
        <p:spPr>
          <a:xfrm>
            <a:off x="2516190" y="2680854"/>
            <a:ext cx="6002766" cy="901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US" b="1" dirty="0" err="1"/>
              <a:t>Kategori</a:t>
            </a:r>
            <a:r>
              <a:rPr lang="en-US" b="1" dirty="0"/>
              <a:t> B </a:t>
            </a:r>
          </a:p>
          <a:p>
            <a:pPr marL="0" lvl="0" indent="0" algn="just">
              <a:buNone/>
            </a:pP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/>
              <a:t>data yang </a:t>
            </a:r>
            <a:r>
              <a:rPr lang="en-US" b="1" dirty="0" err="1"/>
              <a:t>harus</a:t>
            </a:r>
            <a:r>
              <a:rPr lang="en-US" b="1" dirty="0"/>
              <a:t> </a:t>
            </a:r>
            <a:r>
              <a:rPr lang="en-US" b="1" dirty="0" err="1"/>
              <a:t>dikumpulkan</a:t>
            </a:r>
            <a:r>
              <a:rPr lang="en-US" dirty="0"/>
              <a:t>,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/</a:t>
            </a:r>
            <a:r>
              <a:rPr lang="en-US" dirty="0" err="1"/>
              <a:t>survei</a:t>
            </a:r>
            <a:r>
              <a:rPr lang="en-US" dirty="0"/>
              <a:t>. </a:t>
            </a:r>
            <a:r>
              <a:rPr lang="en-US" b="1" dirty="0" err="1"/>
              <a:t>Contohnya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61" name="Google Shape;461;p23"/>
          <p:cNvSpPr txBox="1">
            <a:spLocks noGrp="1"/>
          </p:cNvSpPr>
          <p:nvPr>
            <p:ph type="body" idx="3"/>
          </p:nvPr>
        </p:nvSpPr>
        <p:spPr>
          <a:xfrm>
            <a:off x="2503108" y="3501736"/>
            <a:ext cx="5405492" cy="12157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en-US" b="1" dirty="0" err="1"/>
              <a:t>Kategori</a:t>
            </a:r>
            <a:r>
              <a:rPr lang="en-US" b="1" dirty="0"/>
              <a:t> C </a:t>
            </a:r>
          </a:p>
          <a:p>
            <a:pPr marL="0" lvl="0" indent="0" algn="just">
              <a:buNone/>
            </a:pPr>
            <a:r>
              <a:rPr lang="en-US" b="1" dirty="0"/>
              <a:t>Data yang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tersedia</a:t>
            </a:r>
            <a:r>
              <a:rPr lang="en-US" b="1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dikumpulkan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.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menyulitkan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462" name="Google Shape;462;p2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990109" y="478099"/>
            <a:ext cx="2951018" cy="156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51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2"/>
          <p:cNvSpPr txBox="1">
            <a:spLocks noGrp="1"/>
          </p:cNvSpPr>
          <p:nvPr>
            <p:ph type="body" idx="1"/>
          </p:nvPr>
        </p:nvSpPr>
        <p:spPr>
          <a:xfrm>
            <a:off x="2763981" y="1023505"/>
            <a:ext cx="5766954" cy="19067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b="1" dirty="0" err="1"/>
              <a:t>Akurasi</a:t>
            </a:r>
            <a:r>
              <a:rPr lang="en-US" b="1" dirty="0"/>
              <a:t> Data</a:t>
            </a:r>
            <a:endParaRPr lang="en" dirty="0"/>
          </a:p>
          <a:p>
            <a:pPr marL="114300" indent="0" algn="just">
              <a:buNone/>
            </a:pPr>
            <a:r>
              <a:rPr lang="en-US" sz="1600" dirty="0" err="1"/>
              <a:t>Jika</a:t>
            </a:r>
            <a:r>
              <a:rPr lang="en-US" sz="1600" dirty="0"/>
              <a:t> data </a:t>
            </a:r>
            <a:r>
              <a:rPr lang="en-US" sz="1600" dirty="0" err="1"/>
              <a:t>masuk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kategori</a:t>
            </a:r>
            <a:r>
              <a:rPr lang="en-US" sz="1600" dirty="0"/>
              <a:t> A,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belum</a:t>
            </a:r>
            <a:r>
              <a:rPr lang="en-US" sz="1600" dirty="0"/>
              <a:t> </a:t>
            </a:r>
            <a:r>
              <a:rPr lang="en-US" sz="1600" dirty="0" err="1"/>
              <a:t>tentu</a:t>
            </a:r>
            <a:r>
              <a:rPr lang="en-US" sz="1600" dirty="0"/>
              <a:t> data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akurat</a:t>
            </a:r>
            <a:r>
              <a:rPr lang="en-US" sz="1600" dirty="0"/>
              <a:t> </a:t>
            </a:r>
            <a:r>
              <a:rPr lang="en-US" sz="1600" dirty="0" err="1"/>
              <a:t>sehingga</a:t>
            </a:r>
            <a:r>
              <a:rPr lang="en-US" sz="1600" dirty="0"/>
              <a:t>  </a:t>
            </a:r>
            <a:r>
              <a:rPr lang="en-US" sz="1600" dirty="0" err="1"/>
              <a:t>diperlukan</a:t>
            </a:r>
            <a:r>
              <a:rPr lang="en-US" sz="1600" dirty="0"/>
              <a:t> </a:t>
            </a:r>
            <a:r>
              <a:rPr lang="en-US" sz="1600" dirty="0" err="1"/>
              <a:t>pengamatan</a:t>
            </a:r>
            <a:r>
              <a:rPr lang="en-US" sz="1600" dirty="0"/>
              <a:t> </a:t>
            </a:r>
            <a:r>
              <a:rPr lang="en-US" sz="1600" dirty="0" err="1"/>
              <a:t>ulang</a:t>
            </a:r>
            <a:r>
              <a:rPr lang="en-US" sz="1600" dirty="0"/>
              <a:t> </a:t>
            </a:r>
            <a:r>
              <a:rPr lang="en-US" sz="1600" dirty="0" err="1"/>
              <a:t>tentang</a:t>
            </a:r>
            <a:r>
              <a:rPr lang="en-US" sz="1600" dirty="0"/>
              <a:t> data </a:t>
            </a:r>
            <a:r>
              <a:rPr lang="en-US" sz="1600" dirty="0" err="1"/>
              <a:t>tersebut</a:t>
            </a:r>
            <a:r>
              <a:rPr lang="en-US" sz="1600" dirty="0"/>
              <a:t>. </a:t>
            </a:r>
            <a:r>
              <a:rPr lang="en-US" sz="1600" dirty="0" err="1"/>
              <a:t>Apabila</a:t>
            </a:r>
            <a:r>
              <a:rPr lang="en-US" sz="1600" dirty="0"/>
              <a:t> data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dikategorikan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akurat</a:t>
            </a:r>
            <a:r>
              <a:rPr lang="en-US" sz="1600" dirty="0"/>
              <a:t>,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bisa</a:t>
            </a:r>
            <a:r>
              <a:rPr lang="en-US" sz="1600" dirty="0"/>
              <a:t> </a:t>
            </a:r>
            <a:r>
              <a:rPr lang="en-US" sz="1600" dirty="0" err="1"/>
              <a:t>saja</a:t>
            </a:r>
            <a:r>
              <a:rPr lang="en-US" sz="1600" dirty="0"/>
              <a:t> data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masuk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kategori</a:t>
            </a:r>
            <a:r>
              <a:rPr lang="en-US" sz="1600" dirty="0"/>
              <a:t> C </a:t>
            </a:r>
            <a:r>
              <a:rPr lang="en-US" sz="1600" dirty="0" err="1"/>
              <a:t>jika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perubahan</a:t>
            </a:r>
            <a:r>
              <a:rPr lang="en-US" sz="1600" dirty="0"/>
              <a:t> total </a:t>
            </a:r>
            <a:r>
              <a:rPr lang="en-US" sz="1600" dirty="0" err="1"/>
              <a:t>pada</a:t>
            </a:r>
            <a:r>
              <a:rPr lang="en-US" sz="1600" dirty="0"/>
              <a:t> data. Data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kategori</a:t>
            </a:r>
            <a:r>
              <a:rPr lang="en-US" sz="1600" dirty="0"/>
              <a:t> B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dipastikan</a:t>
            </a:r>
            <a:r>
              <a:rPr lang="en-US" sz="1600" dirty="0"/>
              <a:t> </a:t>
            </a:r>
            <a:r>
              <a:rPr lang="en-US" sz="1600" dirty="0" err="1"/>
              <a:t>akurat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sebelum</a:t>
            </a:r>
            <a:r>
              <a:rPr lang="en-US" sz="1600" dirty="0"/>
              <a:t> </a:t>
            </a:r>
            <a:r>
              <a:rPr lang="en-US" sz="1600" dirty="0" err="1"/>
              <a:t>dikumpulkan</a:t>
            </a:r>
            <a:r>
              <a:rPr lang="en-US" sz="1600" dirty="0"/>
              <a:t>.</a:t>
            </a:r>
          </a:p>
        </p:txBody>
      </p:sp>
      <p:sp>
        <p:nvSpPr>
          <p:cNvPr id="452" name="Google Shape;452;p22"/>
          <p:cNvSpPr txBox="1">
            <a:spLocks noGrp="1"/>
          </p:cNvSpPr>
          <p:nvPr>
            <p:ph type="body" idx="2"/>
          </p:nvPr>
        </p:nvSpPr>
        <p:spPr>
          <a:xfrm>
            <a:off x="1091619" y="3273136"/>
            <a:ext cx="6722344" cy="1049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b="1" dirty="0"/>
              <a:t>Format Data</a:t>
            </a:r>
          </a:p>
          <a:p>
            <a:pPr marL="0" lvl="0" indent="0">
              <a:buNone/>
            </a:pPr>
            <a:r>
              <a:rPr lang="en-US" sz="1600" dirty="0"/>
              <a:t>Data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format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ketentuan</a:t>
            </a:r>
            <a:r>
              <a:rPr lang="en-US" sz="1600" dirty="0"/>
              <a:t> yang </a:t>
            </a:r>
            <a:r>
              <a:rPr lang="en-US" sz="1600" dirty="0" err="1"/>
              <a:t>ada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sebuah</a:t>
            </a:r>
            <a:r>
              <a:rPr lang="en-US" sz="1600" dirty="0"/>
              <a:t> </a:t>
            </a:r>
            <a:r>
              <a:rPr lang="en-US" sz="1600" dirty="0" err="1"/>
              <a:t>simulasi</a:t>
            </a:r>
            <a:r>
              <a:rPr lang="en-US" sz="1600" dirty="0"/>
              <a:t>.</a:t>
            </a:r>
            <a:endParaRPr sz="1600" dirty="0"/>
          </a:p>
        </p:txBody>
      </p:sp>
      <p:sp>
        <p:nvSpPr>
          <p:cNvPr id="453" name="Google Shape;453;p2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66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8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Representing Unpredictable Variability</a:t>
            </a:r>
            <a:endParaRPr dirty="0"/>
          </a:p>
        </p:txBody>
      </p:sp>
      <p:sp>
        <p:nvSpPr>
          <p:cNvPr id="412" name="Google Shape;412;p18"/>
          <p:cNvSpPr txBox="1">
            <a:spLocks noGrp="1"/>
          </p:cNvSpPr>
          <p:nvPr>
            <p:ph type="subTitle" idx="1"/>
          </p:nvPr>
        </p:nvSpPr>
        <p:spPr>
          <a:xfrm>
            <a:off x="2886100" y="3047950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</a:pPr>
            <a:r>
              <a:rPr lang="en-US" sz="1600" dirty="0"/>
              <a:t>Merepresentasikan </a:t>
            </a:r>
            <a:r>
              <a:rPr lang="en-US" sz="1600" dirty="0" err="1"/>
              <a:t>variabilitas</a:t>
            </a:r>
            <a:r>
              <a:rPr lang="en-US" sz="1600" dirty="0"/>
              <a:t> </a:t>
            </a:r>
            <a:r>
              <a:rPr lang="en-US" sz="1600" dirty="0" err="1"/>
              <a:t>tak</a:t>
            </a:r>
            <a:r>
              <a:rPr lang="en-US" sz="1600" dirty="0"/>
              <a:t> </a:t>
            </a:r>
            <a:r>
              <a:rPr lang="en-US" sz="1600" dirty="0" err="1"/>
              <a:t>terduga</a:t>
            </a:r>
            <a:r>
              <a:rPr lang="en-US" sz="1600" dirty="0"/>
              <a:t> </a:t>
            </a:r>
            <a:endParaRPr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1725160" y="1501391"/>
            <a:ext cx="4685914" cy="658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en-US" b="1" i="0" dirty="0">
                <a:solidFill>
                  <a:schemeClr val="tx1"/>
                </a:solidFill>
              </a:rPr>
              <a:t>Traces (</a:t>
            </a:r>
            <a:r>
              <a:rPr lang="en-US" b="1" i="0" dirty="0" err="1">
                <a:solidFill>
                  <a:schemeClr val="tx1"/>
                </a:solidFill>
              </a:rPr>
              <a:t>Jejak</a:t>
            </a:r>
            <a:r>
              <a:rPr lang="en-US" b="1" i="0" dirty="0">
                <a:solidFill>
                  <a:schemeClr val="tx1"/>
                </a:solidFill>
              </a:rPr>
              <a:t>)</a:t>
            </a:r>
            <a:endParaRPr b="1" i="0" dirty="0">
              <a:solidFill>
                <a:schemeClr val="tx1"/>
              </a:solidFill>
            </a:endParaRPr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4" name="Google Shape;417;p19"/>
          <p:cNvSpPr txBox="1">
            <a:spLocks/>
          </p:cNvSpPr>
          <p:nvPr/>
        </p:nvSpPr>
        <p:spPr>
          <a:xfrm>
            <a:off x="1322756" y="2414427"/>
            <a:ext cx="3927338" cy="169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○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41910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just">
              <a:spcAft>
                <a:spcPts val="1000"/>
              </a:spcAft>
              <a:buNone/>
            </a:pPr>
            <a:r>
              <a:rPr lang="en-US" sz="1600" b="1" i="0" dirty="0">
                <a:solidFill>
                  <a:schemeClr val="tx1"/>
                </a:solidFill>
              </a:rPr>
              <a:t>Aliran data </a:t>
            </a:r>
            <a:r>
              <a:rPr lang="en-US" sz="1600" i="0" dirty="0">
                <a:solidFill>
                  <a:schemeClr val="tx1"/>
                </a:solidFill>
              </a:rPr>
              <a:t>yang </a:t>
            </a:r>
            <a:r>
              <a:rPr lang="en-US" sz="1600" i="0" dirty="0" err="1">
                <a:solidFill>
                  <a:schemeClr val="tx1"/>
                </a:solidFill>
              </a:rPr>
              <a:t>menjelaskan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urutan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kejadian-kejadian</a:t>
            </a:r>
            <a:r>
              <a:rPr lang="en-US" sz="1600" i="0" dirty="0">
                <a:solidFill>
                  <a:schemeClr val="tx1"/>
                </a:solidFill>
              </a:rPr>
              <a:t> yang </a:t>
            </a:r>
            <a:r>
              <a:rPr lang="en-US" sz="1600" i="0" dirty="0" err="1">
                <a:solidFill>
                  <a:schemeClr val="tx1"/>
                </a:solidFill>
              </a:rPr>
              <a:t>ada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Biasanya</a:t>
            </a:r>
            <a:r>
              <a:rPr lang="en-US" sz="1600" i="0" dirty="0">
                <a:solidFill>
                  <a:schemeClr val="tx1"/>
                </a:solidFill>
              </a:rPr>
              <a:t>, </a:t>
            </a:r>
            <a:r>
              <a:rPr lang="en-US" sz="1600" i="0" dirty="0" err="1">
                <a:solidFill>
                  <a:schemeClr val="tx1"/>
                </a:solidFill>
              </a:rPr>
              <a:t>berisi</a:t>
            </a:r>
            <a:r>
              <a:rPr lang="en-US" sz="1600" i="0" dirty="0">
                <a:solidFill>
                  <a:schemeClr val="tx1"/>
                </a:solidFill>
              </a:rPr>
              <a:t> data </a:t>
            </a:r>
            <a:r>
              <a:rPr lang="en-US" sz="1600" i="0" dirty="0" err="1">
                <a:solidFill>
                  <a:schemeClr val="tx1"/>
                </a:solidFill>
              </a:rPr>
              <a:t>tentang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waktu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saat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kejadian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terjadi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Kadang</a:t>
            </a:r>
            <a:r>
              <a:rPr lang="en-US" sz="1600" i="0" dirty="0">
                <a:solidFill>
                  <a:schemeClr val="tx1"/>
                </a:solidFill>
              </a:rPr>
              <a:t> juga </a:t>
            </a:r>
            <a:r>
              <a:rPr lang="en-US" sz="1600" i="0" dirty="0" err="1">
                <a:solidFill>
                  <a:schemeClr val="tx1"/>
                </a:solidFill>
              </a:rPr>
              <a:t>berisi</a:t>
            </a:r>
            <a:r>
              <a:rPr lang="en-US" sz="1600" i="0" dirty="0">
                <a:solidFill>
                  <a:schemeClr val="tx1"/>
                </a:solidFill>
              </a:rPr>
              <a:t> data </a:t>
            </a:r>
            <a:r>
              <a:rPr lang="en-US" sz="1600" i="0" dirty="0" err="1">
                <a:solidFill>
                  <a:schemeClr val="tx1"/>
                </a:solidFill>
              </a:rPr>
              <a:t>tambahan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tentang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kejadian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seperti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bagian-bagian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atau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penyebabnya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935260" y="2159847"/>
            <a:ext cx="2182724" cy="2204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759390" y="1501391"/>
            <a:ext cx="4685914" cy="658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800" b="1" i="0" dirty="0">
                <a:solidFill>
                  <a:schemeClr val="tx1"/>
                </a:solidFill>
              </a:rPr>
              <a:t>Empirical Distributions (</a:t>
            </a:r>
            <a:r>
              <a:rPr lang="en-US" sz="1800" b="1" i="0" dirty="0" err="1">
                <a:solidFill>
                  <a:schemeClr val="tx1"/>
                </a:solidFill>
              </a:rPr>
              <a:t>Distribusi</a:t>
            </a:r>
            <a:r>
              <a:rPr lang="en-US" sz="1800" b="1" i="0" dirty="0">
                <a:solidFill>
                  <a:schemeClr val="tx1"/>
                </a:solidFill>
              </a:rPr>
              <a:t> </a:t>
            </a:r>
            <a:r>
              <a:rPr lang="en-US" sz="1800" b="1" i="0" dirty="0" err="1">
                <a:solidFill>
                  <a:schemeClr val="tx1"/>
                </a:solidFill>
              </a:rPr>
              <a:t>Empiris</a:t>
            </a:r>
            <a:r>
              <a:rPr lang="en-US" sz="1800" b="1" i="0" dirty="0">
                <a:solidFill>
                  <a:schemeClr val="tx1"/>
                </a:solidFill>
              </a:rPr>
              <a:t>)</a:t>
            </a:r>
            <a:endParaRPr sz="1800" b="1" i="0" dirty="0">
              <a:solidFill>
                <a:schemeClr val="tx1"/>
              </a:solidFill>
            </a:endParaRPr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4" name="Google Shape;417;p19"/>
          <p:cNvSpPr txBox="1">
            <a:spLocks/>
          </p:cNvSpPr>
          <p:nvPr/>
        </p:nvSpPr>
        <p:spPr>
          <a:xfrm>
            <a:off x="1322756" y="2414427"/>
            <a:ext cx="3927338" cy="169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○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marR="0" lvl="1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marR="0" lvl="2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marR="0" lvl="3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marR="0" lvl="4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marR="0" lvl="5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marR="0" lvl="6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marR="0" lvl="7" indent="-41910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marR="0" lvl="8" indent="-419100" algn="ctr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Font typeface="Lato Light"/>
              <a:buChar char="◦"/>
              <a:defRPr sz="3000" b="0" i="1" u="none" strike="noStrike" cap="none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indent="0" algn="just">
              <a:spcAft>
                <a:spcPts val="1000"/>
              </a:spcAft>
              <a:buNone/>
            </a:pPr>
            <a:r>
              <a:rPr lang="en-US" sz="1600" i="0" dirty="0">
                <a:solidFill>
                  <a:schemeClr val="tx1"/>
                </a:solidFill>
              </a:rPr>
              <a:t>Menunjukan </a:t>
            </a:r>
            <a:r>
              <a:rPr lang="en-US" sz="1600" b="1" i="0" dirty="0" err="1">
                <a:solidFill>
                  <a:schemeClr val="tx1"/>
                </a:solidFill>
              </a:rPr>
              <a:t>frekuensi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dengan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sebuah</a:t>
            </a:r>
            <a:r>
              <a:rPr lang="en-US" sz="1600" i="0" dirty="0">
                <a:solidFill>
                  <a:schemeClr val="tx1"/>
                </a:solidFill>
              </a:rPr>
              <a:t> histogram </a:t>
            </a:r>
            <a:r>
              <a:rPr lang="en-US" sz="1600" i="0" dirty="0" err="1">
                <a:solidFill>
                  <a:schemeClr val="tx1"/>
                </a:solidFill>
              </a:rPr>
              <a:t>atau</a:t>
            </a:r>
            <a:r>
              <a:rPr lang="en-US" sz="1600" i="0" dirty="0">
                <a:solidFill>
                  <a:schemeClr val="tx1"/>
                </a:solidFill>
              </a:rPr>
              <a:t> diagram, </a:t>
            </a:r>
            <a:r>
              <a:rPr lang="en-US" sz="1600" i="0" dirty="0" err="1">
                <a:solidFill>
                  <a:schemeClr val="tx1"/>
                </a:solidFill>
              </a:rPr>
              <a:t>frekuensi</a:t>
            </a:r>
            <a:r>
              <a:rPr lang="en-US" sz="1600" i="0" dirty="0">
                <a:solidFill>
                  <a:schemeClr val="tx1"/>
                </a:solidFill>
              </a:rPr>
              <a:t> di </a:t>
            </a:r>
            <a:r>
              <a:rPr lang="en-US" sz="1600" i="0" dirty="0" err="1">
                <a:solidFill>
                  <a:schemeClr val="tx1"/>
                </a:solidFill>
              </a:rPr>
              <a:t>sini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berkaitan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dengan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jumlah</a:t>
            </a:r>
            <a:r>
              <a:rPr lang="en-US" sz="1600" i="0" dirty="0">
                <a:solidFill>
                  <a:schemeClr val="tx1"/>
                </a:solidFill>
              </a:rPr>
              <a:t> data, </a:t>
            </a:r>
            <a:r>
              <a:rPr lang="en-US" sz="1600" i="0" dirty="0" err="1">
                <a:solidFill>
                  <a:schemeClr val="tx1"/>
                </a:solidFill>
              </a:rPr>
              <a:t>rentang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jumlah</a:t>
            </a:r>
            <a:r>
              <a:rPr lang="en-US" sz="1600" i="0" dirty="0">
                <a:solidFill>
                  <a:schemeClr val="tx1"/>
                </a:solidFill>
              </a:rPr>
              <a:t> data yang </a:t>
            </a:r>
            <a:r>
              <a:rPr lang="en-US" sz="1600" i="0" dirty="0" err="1">
                <a:solidFill>
                  <a:schemeClr val="tx1"/>
                </a:solidFill>
              </a:rPr>
              <a:t>terjadi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Biasanya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didasarkan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pada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riwayat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530" y="2311686"/>
            <a:ext cx="2978406" cy="16983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668616"/>
      </p:ext>
    </p:extLst>
  </p:cSld>
  <p:clrMapOvr>
    <a:masterClrMapping/>
  </p:clrMapOvr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698</Words>
  <Application>Microsoft Office PowerPoint</Application>
  <PresentationFormat>On-screen Show (16:9)</PresentationFormat>
  <Paragraphs>86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Roboto Slab Light</vt:lpstr>
      <vt:lpstr>Lato Light</vt:lpstr>
      <vt:lpstr>Arial</vt:lpstr>
      <vt:lpstr>Kent template</vt:lpstr>
      <vt:lpstr>Pengumpulan dan Analisis Data</vt:lpstr>
      <vt:lpstr>Pengenalan Tentang Data</vt:lpstr>
      <vt:lpstr>Kebutuhan data dapat dibagi menjadi 3 tipe. Pidd (2003)</vt:lpstr>
      <vt:lpstr>Mendapatkan Data</vt:lpstr>
      <vt:lpstr>Terdapat tiga tipe data yang akan dijumpai.</vt:lpstr>
      <vt:lpstr>PowerPoint Presentation</vt:lpstr>
      <vt:lpstr>Representing Unpredictable Variability</vt:lpstr>
      <vt:lpstr>PowerPoint Presentation</vt:lpstr>
      <vt:lpstr>PowerPoint Presentation</vt:lpstr>
      <vt:lpstr>PowerPoint Presentation</vt:lpstr>
      <vt:lpstr>PowerPoint Presentation</vt:lpstr>
      <vt:lpstr>Selecting Statistical Distributions</vt:lpstr>
      <vt:lpstr>Memilih distribusi dari sifat-sifat proses yang diketahui.</vt:lpstr>
      <vt:lpstr>Mencocokan distribusi statistik dengan data empiris.</vt:lpstr>
      <vt:lpstr>Proses Pengetesan</vt:lpstr>
      <vt:lpstr>Proses Pengetesan</vt:lpstr>
      <vt:lpstr>THANK YOU! Any Questions?</vt:lpstr>
      <vt:lpstr>Kesimpulan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One in a Million</dc:creator>
  <cp:lastModifiedBy>Dewa Bayu</cp:lastModifiedBy>
  <cp:revision>39</cp:revision>
  <dcterms:modified xsi:type="dcterms:W3CDTF">2018-10-31T13:33:47Z</dcterms:modified>
</cp:coreProperties>
</file>