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7" d="100"/>
          <a:sy n="77" d="100"/>
        </p:scale>
        <p:origin x="-378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7/22/2020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7/22/2020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10465" y="1359243"/>
            <a:ext cx="5758249" cy="3961138"/>
          </a:xfrm>
        </p:spPr>
        <p:txBody>
          <a:bodyPr/>
          <a:lstStyle/>
          <a:p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Arial Black" panose="020B0A04020102020204" pitchFamily="34" charset="0"/>
              </a:rPr>
              <a:t>Lanjutan</a:t>
            </a:r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Arial Black" panose="020B0A04020102020204" pitchFamily="34" charset="0"/>
              </a:rPr>
              <a:t> </a:t>
            </a:r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Arial Black" panose="020B0A04020102020204" pitchFamily="34" charset="0"/>
              </a:rPr>
              <a:t>penyusunan</a:t>
            </a:r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Arial Black" panose="020B0A04020102020204" pitchFamily="34" charset="0"/>
              </a:rPr>
              <a:t> RPP</a:t>
            </a:r>
            <a:endParaRPr lang="en-US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600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50026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 smtClean="0">
                <a:latin typeface="Arial Black" panose="020B0A04020102020204" pitchFamily="34" charset="0"/>
              </a:rPr>
              <a:t>Langkah-langkah</a:t>
            </a:r>
            <a:r>
              <a:rPr lang="en-US" sz="2800" dirty="0" smtClean="0">
                <a:latin typeface="Arial Black" panose="020B0A04020102020204" pitchFamily="34" charset="0"/>
              </a:rPr>
              <a:t> </a:t>
            </a:r>
            <a:r>
              <a:rPr lang="en-US" sz="2800" dirty="0" err="1" smtClean="0">
                <a:latin typeface="Arial Black" panose="020B0A04020102020204" pitchFamily="34" charset="0"/>
              </a:rPr>
              <a:t>Kegiatan</a:t>
            </a:r>
            <a:r>
              <a:rPr lang="en-US" sz="2800" dirty="0" smtClean="0">
                <a:latin typeface="Arial Black" panose="020B0A04020102020204" pitchFamily="34" charset="0"/>
              </a:rPr>
              <a:t> </a:t>
            </a:r>
            <a:r>
              <a:rPr lang="en-US" sz="2800" dirty="0" err="1" smtClean="0">
                <a:latin typeface="Arial Black" panose="020B0A04020102020204" pitchFamily="34" charset="0"/>
              </a:rPr>
              <a:t>Pembelajaran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959429"/>
            <a:ext cx="10178322" cy="3920163"/>
          </a:xfrm>
        </p:spPr>
        <p:txBody>
          <a:bodyPr/>
          <a:lstStyle/>
          <a:p>
            <a:pPr lvl="0"/>
            <a:r>
              <a:rPr lang="en-US" dirty="0" err="1">
                <a:solidFill>
                  <a:schemeClr val="tx1"/>
                </a:solidFill>
              </a:rPr>
              <a:t>Langkah-langkah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kegiatan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Pembelajaran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merupakan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pelaksanaan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pembelajaran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mulai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awal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en-US" dirty="0" err="1">
                <a:solidFill>
                  <a:schemeClr val="tx1"/>
                </a:solidFill>
              </a:rPr>
              <a:t>pembukaan</a:t>
            </a:r>
            <a:r>
              <a:rPr lang="en-US" dirty="0">
                <a:solidFill>
                  <a:schemeClr val="tx1"/>
                </a:solidFill>
              </a:rPr>
              <a:t>, inti,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akhir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en-US" dirty="0" err="1">
                <a:solidFill>
                  <a:schemeClr val="tx1"/>
                </a:solidFill>
              </a:rPr>
              <a:t>penutup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pembelajaran</a:t>
            </a:r>
            <a:endParaRPr lang="en-US" dirty="0">
              <a:solidFill>
                <a:schemeClr val="tx1"/>
              </a:solidFill>
            </a:endParaRPr>
          </a:p>
          <a:p>
            <a:pPr lvl="0"/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kegiatan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guru </a:t>
            </a:r>
            <a:r>
              <a:rPr lang="en-US" dirty="0" err="1">
                <a:solidFill>
                  <a:schemeClr val="tx1"/>
                </a:solidFill>
              </a:rPr>
              <a:t>menyusun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kegiatan</a:t>
            </a:r>
            <a:r>
              <a:rPr lang="en-US" dirty="0">
                <a:solidFill>
                  <a:schemeClr val="tx1"/>
                </a:solidFill>
              </a:rPr>
              <a:t> /</a:t>
            </a:r>
            <a:r>
              <a:rPr lang="en-US" dirty="0" err="1">
                <a:solidFill>
                  <a:schemeClr val="tx1"/>
                </a:solidFill>
              </a:rPr>
              <a:t>langkah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apa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saja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dilakukan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selama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alokasi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waktu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runtut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sistematis</a:t>
            </a:r>
            <a:endParaRPr lang="en-US" dirty="0">
              <a:solidFill>
                <a:schemeClr val="tx1"/>
              </a:solidFill>
            </a:endParaRPr>
          </a:p>
          <a:p>
            <a:pPr lvl="0"/>
            <a:r>
              <a:rPr lang="en-US" b="1" dirty="0" err="1">
                <a:solidFill>
                  <a:srgbClr val="7030A0"/>
                </a:solidFill>
              </a:rPr>
              <a:t>Langkah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awal</a:t>
            </a:r>
            <a:r>
              <a:rPr lang="en-US" b="1" dirty="0">
                <a:solidFill>
                  <a:srgbClr val="7030A0"/>
                </a:solidFill>
              </a:rPr>
              <a:t>/</a:t>
            </a:r>
            <a:r>
              <a:rPr lang="en-US" b="1" dirty="0" err="1">
                <a:solidFill>
                  <a:srgbClr val="7030A0"/>
                </a:solidFill>
              </a:rPr>
              <a:t>pembukaan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kegiatan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dilakukan</a:t>
            </a:r>
            <a:r>
              <a:rPr lang="en-US" dirty="0">
                <a:solidFill>
                  <a:schemeClr val="tx1"/>
                </a:solidFill>
              </a:rPr>
              <a:t> guru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membangun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motivasi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pengetahuan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awal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menghubungkan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pengetahuan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sebelumnya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materi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dipelajari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kegiatan</a:t>
            </a:r>
            <a:r>
              <a:rPr lang="en-US" dirty="0">
                <a:solidFill>
                  <a:schemeClr val="tx1"/>
                </a:solidFill>
              </a:rPr>
              <a:t> inti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lvl="0"/>
            <a:r>
              <a:rPr lang="en-US" dirty="0" err="1" smtClean="0">
                <a:solidFill>
                  <a:schemeClr val="tx1"/>
                </a:solidFill>
              </a:rPr>
              <a:t>Pada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kegiatan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awal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guru </a:t>
            </a:r>
            <a:r>
              <a:rPr lang="en-US" dirty="0" err="1" smtClean="0">
                <a:solidFill>
                  <a:schemeClr val="tx1"/>
                </a:solidFill>
              </a:rPr>
              <a:t>juga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menyampaikan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materi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pembelajaran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dipelajari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tujuan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pembelajaran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dicapai</a:t>
            </a:r>
            <a:endParaRPr lang="en-US" dirty="0">
              <a:solidFill>
                <a:schemeClr val="tx1"/>
              </a:solidFill>
            </a:endParaRPr>
          </a:p>
          <a:p>
            <a:pPr lvl="0"/>
            <a:r>
              <a:rPr lang="en-US" dirty="0" err="1">
                <a:solidFill>
                  <a:schemeClr val="tx1"/>
                </a:solidFill>
              </a:rPr>
              <a:t>Langkah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awal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en-US" dirty="0" err="1">
                <a:solidFill>
                  <a:schemeClr val="tx1"/>
                </a:solidFill>
              </a:rPr>
              <a:t>pembukaan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biasanya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dilakukan</a:t>
            </a:r>
            <a:r>
              <a:rPr lang="en-US" dirty="0">
                <a:solidFill>
                  <a:schemeClr val="tx1"/>
                </a:solidFill>
              </a:rPr>
              <a:t> 10-15 </a:t>
            </a:r>
            <a:r>
              <a:rPr lang="en-US" dirty="0" err="1">
                <a:solidFill>
                  <a:schemeClr val="tx1"/>
                </a:solidFill>
              </a:rPr>
              <a:t>menit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awal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pembelajaran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9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50026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>
                <a:latin typeface="Arial Black" panose="020B0A04020102020204" pitchFamily="34" charset="0"/>
              </a:rPr>
              <a:t>Lanjutan</a:t>
            </a:r>
            <a:r>
              <a:rPr lang="en-US" sz="3600" dirty="0" smtClean="0">
                <a:latin typeface="Arial Black" panose="020B0A04020102020204" pitchFamily="34" charset="0"/>
              </a:rPr>
              <a:t>……</a:t>
            </a:r>
            <a:br>
              <a:rPr lang="en-US" sz="3600" dirty="0" smtClean="0">
                <a:latin typeface="Arial Black" panose="020B0A04020102020204" pitchFamily="34" charset="0"/>
              </a:rPr>
            </a:br>
            <a:r>
              <a:rPr lang="en-US" sz="3600" dirty="0" err="1" smtClean="0">
                <a:latin typeface="Arial Black" panose="020B0A04020102020204" pitchFamily="34" charset="0"/>
              </a:rPr>
              <a:t>Kegiatan</a:t>
            </a:r>
            <a:r>
              <a:rPr lang="en-US" sz="3600" dirty="0" smtClean="0">
                <a:latin typeface="Arial Black" panose="020B0A04020102020204" pitchFamily="34" charset="0"/>
              </a:rPr>
              <a:t> INTI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606731"/>
            <a:ext cx="10178322" cy="4272861"/>
          </a:xfrm>
        </p:spPr>
        <p:txBody>
          <a:bodyPr>
            <a:normAutofit/>
          </a:bodyPr>
          <a:lstStyle/>
          <a:p>
            <a:pPr lvl="0"/>
            <a:r>
              <a:rPr lang="en-US" dirty="0" err="1">
                <a:solidFill>
                  <a:schemeClr val="tx1"/>
                </a:solidFill>
              </a:rPr>
              <a:t>Langkah-langkah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pembelajaran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dibagian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Kegiatan</a:t>
            </a:r>
            <a:r>
              <a:rPr lang="en-US" b="1" dirty="0">
                <a:solidFill>
                  <a:srgbClr val="FF0000"/>
                </a:solidFill>
              </a:rPr>
              <a:t> Inti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harus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merujuk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kegiatan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(C)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b="1" dirty="0" err="1">
                <a:solidFill>
                  <a:srgbClr val="00B050"/>
                </a:solidFill>
              </a:rPr>
              <a:t>Tujuan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Pembelajaran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langkah-langkah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tersebut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merupakan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mencapai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Tujuan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Pembelajaran</a:t>
            </a:r>
            <a:endParaRPr lang="en-US" dirty="0">
              <a:solidFill>
                <a:schemeClr val="tx1"/>
              </a:solidFill>
            </a:endParaRPr>
          </a:p>
          <a:p>
            <a:pPr lvl="0"/>
            <a:r>
              <a:rPr lang="en-US" dirty="0" err="1">
                <a:solidFill>
                  <a:schemeClr val="tx1"/>
                </a:solidFill>
              </a:rPr>
              <a:t>Langkah-langkah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dikegiatan</a:t>
            </a:r>
            <a:r>
              <a:rPr lang="en-US" dirty="0">
                <a:solidFill>
                  <a:schemeClr val="tx1"/>
                </a:solidFill>
              </a:rPr>
              <a:t> Inti </a:t>
            </a:r>
            <a:r>
              <a:rPr lang="en-US" dirty="0" err="1">
                <a:solidFill>
                  <a:schemeClr val="tx1"/>
                </a:solidFill>
              </a:rPr>
              <a:t>menunjukkan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jelas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implementasi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Pendekatan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Ilmiah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en-US" dirty="0" err="1">
                <a:solidFill>
                  <a:schemeClr val="tx1"/>
                </a:solidFill>
              </a:rPr>
              <a:t>Scientifik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langkah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7030A0"/>
                </a:solidFill>
              </a:rPr>
              <a:t>5M (</a:t>
            </a:r>
            <a:r>
              <a:rPr lang="en-US" dirty="0" err="1">
                <a:solidFill>
                  <a:srgbClr val="7030A0"/>
                </a:solidFill>
              </a:rPr>
              <a:t>Mengamati</a:t>
            </a:r>
            <a:r>
              <a:rPr lang="en-US" dirty="0">
                <a:solidFill>
                  <a:srgbClr val="7030A0"/>
                </a:solidFill>
              </a:rPr>
              <a:t>, </a:t>
            </a:r>
            <a:r>
              <a:rPr lang="en-US" dirty="0" err="1">
                <a:solidFill>
                  <a:srgbClr val="7030A0"/>
                </a:solidFill>
              </a:rPr>
              <a:t>Menanya</a:t>
            </a:r>
            <a:r>
              <a:rPr lang="en-US" dirty="0">
                <a:solidFill>
                  <a:srgbClr val="7030A0"/>
                </a:solidFill>
              </a:rPr>
              <a:t>, </a:t>
            </a:r>
            <a:r>
              <a:rPr lang="en-US" dirty="0" err="1">
                <a:solidFill>
                  <a:srgbClr val="7030A0"/>
                </a:solidFill>
              </a:rPr>
              <a:t>Mengeksplorasi</a:t>
            </a:r>
            <a:r>
              <a:rPr lang="en-US" dirty="0">
                <a:solidFill>
                  <a:srgbClr val="7030A0"/>
                </a:solidFill>
              </a:rPr>
              <a:t>, </a:t>
            </a:r>
            <a:r>
              <a:rPr lang="en-US" dirty="0" err="1">
                <a:solidFill>
                  <a:srgbClr val="7030A0"/>
                </a:solidFill>
              </a:rPr>
              <a:t>Menalar</a:t>
            </a:r>
            <a:r>
              <a:rPr lang="en-US" dirty="0">
                <a:solidFill>
                  <a:srgbClr val="7030A0"/>
                </a:solidFill>
              </a:rPr>
              <a:t>, </a:t>
            </a:r>
            <a:r>
              <a:rPr lang="en-US" dirty="0" err="1">
                <a:solidFill>
                  <a:srgbClr val="7030A0"/>
                </a:solidFill>
              </a:rPr>
              <a:t>Menginformasikan</a:t>
            </a:r>
            <a:r>
              <a:rPr lang="en-US" dirty="0">
                <a:solidFill>
                  <a:srgbClr val="7030A0"/>
                </a:solidFill>
              </a:rPr>
              <a:t>)</a:t>
            </a:r>
          </a:p>
          <a:p>
            <a:pPr lvl="0"/>
            <a:r>
              <a:rPr lang="en-US" dirty="0" err="1">
                <a:solidFill>
                  <a:schemeClr val="tx1"/>
                </a:solidFill>
              </a:rPr>
              <a:t>Jika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menggunakan</a:t>
            </a:r>
            <a:r>
              <a:rPr lang="en-US" dirty="0">
                <a:solidFill>
                  <a:schemeClr val="tx1"/>
                </a:solidFill>
              </a:rPr>
              <a:t> model </a:t>
            </a:r>
            <a:r>
              <a:rPr lang="en-US" dirty="0" err="1">
                <a:solidFill>
                  <a:schemeClr val="tx1"/>
                </a:solidFill>
              </a:rPr>
              <a:t>pembelajaran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dikegiatan</a:t>
            </a:r>
            <a:r>
              <a:rPr lang="en-US" dirty="0">
                <a:solidFill>
                  <a:schemeClr val="tx1"/>
                </a:solidFill>
              </a:rPr>
              <a:t> Inti </a:t>
            </a:r>
            <a:r>
              <a:rPr lang="en-US" dirty="0" err="1">
                <a:solidFill>
                  <a:schemeClr val="tx1"/>
                </a:solidFill>
              </a:rPr>
              <a:t>inilah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langkah-langkah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Model </a:t>
            </a:r>
            <a:r>
              <a:rPr lang="en-US" dirty="0" err="1">
                <a:solidFill>
                  <a:schemeClr val="tx1"/>
                </a:solidFill>
              </a:rPr>
              <a:t>Pembelajaran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tersebut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juga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diimplementasikan</a:t>
            </a:r>
            <a:endParaRPr lang="en-US" dirty="0">
              <a:solidFill>
                <a:schemeClr val="tx1"/>
              </a:solidFill>
            </a:endParaRPr>
          </a:p>
          <a:p>
            <a:pPr lvl="0"/>
            <a:r>
              <a:rPr lang="en-US" dirty="0" err="1">
                <a:solidFill>
                  <a:schemeClr val="tx1"/>
                </a:solidFill>
              </a:rPr>
              <a:t>Alokasi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waktu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kegiatan</a:t>
            </a:r>
            <a:r>
              <a:rPr lang="en-US" dirty="0">
                <a:solidFill>
                  <a:schemeClr val="tx1"/>
                </a:solidFill>
              </a:rPr>
              <a:t> Inti </a:t>
            </a:r>
            <a:r>
              <a:rPr lang="en-US" dirty="0" err="1">
                <a:solidFill>
                  <a:schemeClr val="tx1"/>
                </a:solidFill>
              </a:rPr>
              <a:t>mendapatkan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porsi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terbanyak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seluruh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alokasi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waktu</a:t>
            </a:r>
            <a:r>
              <a:rPr lang="en-US" dirty="0">
                <a:solidFill>
                  <a:schemeClr val="tx1"/>
                </a:solidFill>
              </a:rPr>
              <a:t> 1x </a:t>
            </a:r>
            <a:r>
              <a:rPr lang="en-US" dirty="0" err="1" smtClean="0">
                <a:solidFill>
                  <a:schemeClr val="tx1"/>
                </a:solidFill>
              </a:rPr>
              <a:t>pembelajaran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en-US" dirty="0" err="1" smtClean="0">
                <a:solidFill>
                  <a:schemeClr val="tx1"/>
                </a:solidFill>
              </a:rPr>
              <a:t>tatap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muka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811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 Black" panose="020B0A04020102020204" pitchFamily="34" charset="0"/>
              </a:rPr>
              <a:t/>
            </a:r>
            <a:br>
              <a:rPr lang="en-US" sz="3200" dirty="0" smtClean="0">
                <a:latin typeface="Arial Black" panose="020B0A04020102020204" pitchFamily="34" charset="0"/>
              </a:rPr>
            </a:br>
            <a:r>
              <a:rPr lang="en-US" sz="3200" dirty="0" smtClean="0">
                <a:latin typeface="Arial Black" panose="020B0A04020102020204" pitchFamily="34" charset="0"/>
              </a:rPr>
              <a:t>LANJUTAN</a:t>
            </a:r>
            <a:r>
              <a:rPr lang="en-US" sz="3200" dirty="0" smtClean="0">
                <a:latin typeface="Arial Black" panose="020B0A04020102020204" pitchFamily="34" charset="0"/>
              </a:rPr>
              <a:t>….</a:t>
            </a:r>
            <a:br>
              <a:rPr lang="en-US" sz="3200" dirty="0" smtClean="0">
                <a:latin typeface="Arial Black" panose="020B0A04020102020204" pitchFamily="34" charset="0"/>
              </a:rPr>
            </a:br>
            <a:r>
              <a:rPr lang="en-US" sz="3200" dirty="0" smtClean="0">
                <a:latin typeface="Arial Black" panose="020B0A04020102020204" pitchFamily="34" charset="0"/>
              </a:rPr>
              <a:t>KEGIATAN PENUTUP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>
                <a:solidFill>
                  <a:schemeClr val="tx1"/>
                </a:solidFill>
              </a:rPr>
              <a:t>Langkah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pembelajaran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bagian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Kegiatan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Penutup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en-US" dirty="0" err="1">
                <a:solidFill>
                  <a:schemeClr val="tx1"/>
                </a:solidFill>
              </a:rPr>
              <a:t>Akhir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dilakukan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setelah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kegiatan</a:t>
            </a:r>
            <a:r>
              <a:rPr lang="en-US" dirty="0">
                <a:solidFill>
                  <a:schemeClr val="tx1"/>
                </a:solidFill>
              </a:rPr>
              <a:t> Inti </a:t>
            </a:r>
            <a:r>
              <a:rPr lang="en-US" dirty="0" err="1">
                <a:solidFill>
                  <a:schemeClr val="tx1"/>
                </a:solidFill>
              </a:rPr>
              <a:t>selesai</a:t>
            </a:r>
            <a:endParaRPr lang="en-US" dirty="0">
              <a:solidFill>
                <a:schemeClr val="tx1"/>
              </a:solidFill>
            </a:endParaRPr>
          </a:p>
          <a:p>
            <a:pPr lvl="0"/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tahap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akhir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guru </a:t>
            </a:r>
            <a:r>
              <a:rPr lang="en-US" dirty="0" err="1">
                <a:solidFill>
                  <a:schemeClr val="tx1"/>
                </a:solidFill>
              </a:rPr>
              <a:t>menyimpulkan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materi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kegiatan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pembelajaran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telah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berlangsung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lvl="0"/>
            <a:r>
              <a:rPr lang="en-US" dirty="0">
                <a:solidFill>
                  <a:schemeClr val="tx1"/>
                </a:solidFill>
              </a:rPr>
              <a:t>Guru </a:t>
            </a:r>
            <a:r>
              <a:rPr lang="en-US" dirty="0" err="1">
                <a:solidFill>
                  <a:schemeClr val="tx1"/>
                </a:solidFill>
              </a:rPr>
              <a:t>melakukan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kegiatan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umpan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balik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evaluasi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maupun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pesan-pesan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pembelajaran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pesan-pesan</a:t>
            </a:r>
            <a:r>
              <a:rPr lang="en-US" dirty="0">
                <a:solidFill>
                  <a:schemeClr val="tx1"/>
                </a:solidFill>
              </a:rPr>
              <a:t> moral</a:t>
            </a:r>
          </a:p>
          <a:p>
            <a:r>
              <a:rPr lang="en-US" dirty="0" err="1">
                <a:solidFill>
                  <a:schemeClr val="tx1"/>
                </a:solidFill>
              </a:rPr>
              <a:t>Alokasi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waktu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kegiatan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penutup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biasanya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direntangan</a:t>
            </a:r>
            <a:r>
              <a:rPr lang="en-US" dirty="0">
                <a:solidFill>
                  <a:schemeClr val="tx1"/>
                </a:solidFill>
              </a:rPr>
              <a:t> 10-20 </a:t>
            </a:r>
            <a:r>
              <a:rPr lang="en-US" dirty="0" err="1">
                <a:solidFill>
                  <a:schemeClr val="tx1"/>
                </a:solidFill>
              </a:rPr>
              <a:t>menit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akhir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35461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23901"/>
          </a:xfrm>
        </p:spPr>
        <p:txBody>
          <a:bodyPr>
            <a:normAutofit fontScale="90000"/>
          </a:bodyPr>
          <a:lstStyle/>
          <a:p>
            <a:pPr lvl="0"/>
            <a:r>
              <a:rPr lang="en-US" sz="3600" b="1" dirty="0" smtClean="0">
                <a:latin typeface="Arial Black" panose="020B0A04020102020204" pitchFamily="34" charset="0"/>
              </a:rPr>
              <a:t/>
            </a:r>
            <a:br>
              <a:rPr lang="en-US" sz="3600" b="1" dirty="0" smtClean="0">
                <a:latin typeface="Arial Black" panose="020B0A04020102020204" pitchFamily="34" charset="0"/>
              </a:rPr>
            </a:br>
            <a:r>
              <a:rPr lang="en-US" sz="3600" b="1" dirty="0" smtClean="0">
                <a:latin typeface="Arial Black" panose="020B0A04020102020204" pitchFamily="34" charset="0"/>
              </a:rPr>
              <a:t>Media</a:t>
            </a:r>
            <a:r>
              <a:rPr lang="en-US" sz="3600" b="1" dirty="0">
                <a:latin typeface="Arial Black" panose="020B0A04020102020204" pitchFamily="34" charset="0"/>
              </a:rPr>
              <a:t>, </a:t>
            </a:r>
            <a:r>
              <a:rPr lang="en-US" sz="3600" b="1" dirty="0" err="1">
                <a:latin typeface="Arial Black" panose="020B0A04020102020204" pitchFamily="34" charset="0"/>
              </a:rPr>
              <a:t>Alat</a:t>
            </a:r>
            <a:r>
              <a:rPr lang="en-US" sz="3600" b="1" dirty="0">
                <a:latin typeface="Arial Black" panose="020B0A04020102020204" pitchFamily="34" charset="0"/>
              </a:rPr>
              <a:t>, </a:t>
            </a:r>
            <a:r>
              <a:rPr lang="en-US" sz="3600" b="1" dirty="0" err="1">
                <a:latin typeface="Arial Black" panose="020B0A04020102020204" pitchFamily="34" charset="0"/>
              </a:rPr>
              <a:t>dan</a:t>
            </a:r>
            <a:r>
              <a:rPr lang="en-US" sz="3600" b="1" dirty="0">
                <a:latin typeface="Arial Black" panose="020B0A04020102020204" pitchFamily="34" charset="0"/>
              </a:rPr>
              <a:t> </a:t>
            </a:r>
            <a:r>
              <a:rPr lang="en-US" sz="3600" b="1" dirty="0" err="1">
                <a:latin typeface="Arial Black" panose="020B0A04020102020204" pitchFamily="34" charset="0"/>
              </a:rPr>
              <a:t>Sumber</a:t>
            </a:r>
            <a:r>
              <a:rPr lang="en-US" sz="3600" b="1" dirty="0">
                <a:latin typeface="Arial Black" panose="020B0A04020102020204" pitchFamily="34" charset="0"/>
              </a:rPr>
              <a:t> </a:t>
            </a:r>
            <a:r>
              <a:rPr lang="en-US" sz="3600" b="1" dirty="0" err="1">
                <a:latin typeface="Arial Black" panose="020B0A04020102020204" pitchFamily="34" charset="0"/>
              </a:rPr>
              <a:t>Belajar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854927"/>
            <a:ext cx="10178322" cy="4024666"/>
          </a:xfrm>
        </p:spPr>
        <p:txBody>
          <a:bodyPr>
            <a:normAutofit/>
          </a:bodyPr>
          <a:lstStyle/>
          <a:p>
            <a:pPr lvl="0"/>
            <a:r>
              <a:rPr lang="en-US" sz="2400" dirty="0">
                <a:solidFill>
                  <a:srgbClr val="FF0000"/>
                </a:solidFill>
                <a:latin typeface="Arial Black" panose="020B0A04020102020204" pitchFamily="34" charset="0"/>
              </a:rPr>
              <a:t>Media </a:t>
            </a:r>
            <a:r>
              <a:rPr lang="en-US" sz="2400" dirty="0" err="1">
                <a:solidFill>
                  <a:srgbClr val="FF0000"/>
                </a:solidFill>
                <a:latin typeface="Arial Black" panose="020B0A04020102020204" pitchFamily="34" charset="0"/>
              </a:rPr>
              <a:t>pembelajaran</a:t>
            </a:r>
            <a:r>
              <a:rPr lang="en-US" sz="24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Black" panose="020B0A04020102020204" pitchFamily="34" charset="0"/>
              </a:rPr>
              <a:t>merupakan</a:t>
            </a:r>
            <a:r>
              <a:rPr lang="en-US" sz="24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Black" panose="020B0A04020102020204" pitchFamily="34" charset="0"/>
              </a:rPr>
              <a:t>alat</a:t>
            </a:r>
            <a:r>
              <a:rPr lang="en-US" sz="24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Black" panose="020B0A04020102020204" pitchFamily="34" charset="0"/>
              </a:rPr>
              <a:t>penyampai</a:t>
            </a:r>
            <a:r>
              <a:rPr lang="en-US" sz="24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Black" panose="020B0A04020102020204" pitchFamily="34" charset="0"/>
              </a:rPr>
              <a:t>pesan</a:t>
            </a:r>
            <a:r>
              <a:rPr lang="en-US" sz="24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Black" panose="020B0A04020102020204" pitchFamily="34" charset="0"/>
              </a:rPr>
              <a:t>materi</a:t>
            </a:r>
            <a:r>
              <a:rPr lang="en-US" sz="24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Black" panose="020B0A04020102020204" pitchFamily="34" charset="0"/>
              </a:rPr>
              <a:t>pembelajaran</a:t>
            </a:r>
            <a:r>
              <a:rPr lang="en-US" sz="24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Black" panose="020B0A04020102020204" pitchFamily="34" charset="0"/>
              </a:rPr>
              <a:t>pada</a:t>
            </a:r>
            <a:r>
              <a:rPr lang="en-US" sz="24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Black" panose="020B0A04020102020204" pitchFamily="34" charset="0"/>
              </a:rPr>
              <a:t>pertemuan</a:t>
            </a:r>
            <a:r>
              <a:rPr lang="en-US" sz="24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Black" panose="020B0A04020102020204" pitchFamily="34" charset="0"/>
              </a:rPr>
              <a:t>tersebut</a:t>
            </a:r>
            <a:r>
              <a:rPr lang="en-US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. (</a:t>
            </a:r>
            <a:r>
              <a:rPr lang="en-US" sz="240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misalkan</a:t>
            </a:r>
            <a:r>
              <a:rPr lang="en-US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: </a:t>
            </a:r>
            <a:r>
              <a:rPr lang="en-US" sz="240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Foto</a:t>
            </a:r>
            <a:r>
              <a:rPr lang="en-US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gambar</a:t>
            </a:r>
            <a:r>
              <a:rPr lang="en-US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, miniature </a:t>
            </a:r>
            <a:r>
              <a:rPr lang="en-US" sz="240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dll</a:t>
            </a:r>
            <a:r>
              <a:rPr lang="en-US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)</a:t>
            </a:r>
            <a:endParaRPr lang="en-US" sz="24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lvl="0"/>
            <a:r>
              <a:rPr lang="en-US" sz="2400" dirty="0" err="1">
                <a:solidFill>
                  <a:srgbClr val="FF0000"/>
                </a:solidFill>
                <a:latin typeface="Arial Black" panose="020B0A04020102020204" pitchFamily="34" charset="0"/>
              </a:rPr>
              <a:t>Alat</a:t>
            </a:r>
            <a:r>
              <a:rPr lang="en-US" sz="24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 Black" panose="020B0A04020102020204" pitchFamily="34" charset="0"/>
              </a:rPr>
              <a:t>pembelajaran</a:t>
            </a:r>
            <a:r>
              <a:rPr lang="en-US" sz="24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Black" panose="020B0A04020102020204" pitchFamily="34" charset="0"/>
              </a:rPr>
              <a:t>merupakan</a:t>
            </a:r>
            <a:r>
              <a:rPr lang="en-US" sz="24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Black" panose="020B0A04020102020204" pitchFamily="34" charset="0"/>
              </a:rPr>
              <a:t>benda</a:t>
            </a:r>
            <a:r>
              <a:rPr lang="en-US" sz="2400" dirty="0">
                <a:solidFill>
                  <a:schemeClr val="tx1"/>
                </a:solidFill>
                <a:latin typeface="Arial Black" panose="020B0A04020102020204" pitchFamily="34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Arial Black" panose="020B0A04020102020204" pitchFamily="34" charset="0"/>
              </a:rPr>
              <a:t>digunakan</a:t>
            </a:r>
            <a:r>
              <a:rPr lang="en-US" sz="24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Black" panose="020B0A04020102020204" pitchFamily="34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Black" panose="020B0A04020102020204" pitchFamily="34" charset="0"/>
              </a:rPr>
              <a:t>membantu</a:t>
            </a:r>
            <a:r>
              <a:rPr lang="en-US" sz="24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Black" panose="020B0A04020102020204" pitchFamily="34" charset="0"/>
              </a:rPr>
              <a:t>memperlancar</a:t>
            </a:r>
            <a:r>
              <a:rPr lang="en-US" sz="24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Black" panose="020B0A04020102020204" pitchFamily="34" charset="0"/>
              </a:rPr>
              <a:t>pembelajaran</a:t>
            </a:r>
            <a:r>
              <a:rPr lang="en-US" sz="24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Black" panose="020B0A04020102020204" pitchFamily="34" charset="0"/>
              </a:rPr>
              <a:t>tersebut</a:t>
            </a:r>
            <a:r>
              <a:rPr lang="en-US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. (LKPD, </a:t>
            </a:r>
            <a:r>
              <a:rPr lang="en-US" sz="240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spidol</a:t>
            </a:r>
            <a:r>
              <a:rPr lang="en-US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, whiteboard, </a:t>
            </a:r>
            <a:r>
              <a:rPr lang="en-US" sz="240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peralatan</a:t>
            </a:r>
            <a:r>
              <a:rPr lang="en-US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praktikum</a:t>
            </a:r>
            <a:r>
              <a:rPr lang="en-US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dll</a:t>
            </a:r>
            <a:r>
              <a:rPr lang="en-US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)</a:t>
            </a:r>
            <a:endParaRPr lang="en-US" sz="24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lvl="0"/>
            <a:r>
              <a:rPr lang="en-US" sz="2400" dirty="0" err="1">
                <a:solidFill>
                  <a:srgbClr val="FF0000"/>
                </a:solidFill>
                <a:latin typeface="Arial Black" panose="020B0A04020102020204" pitchFamily="34" charset="0"/>
              </a:rPr>
              <a:t>Sumber</a:t>
            </a:r>
            <a:r>
              <a:rPr lang="en-US" sz="24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 Black" panose="020B0A04020102020204" pitchFamily="34" charset="0"/>
              </a:rPr>
              <a:t>Belajar</a:t>
            </a:r>
            <a:r>
              <a:rPr lang="en-US" sz="24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Black" panose="020B0A04020102020204" pitchFamily="34" charset="0"/>
              </a:rPr>
              <a:t>merupakan</a:t>
            </a:r>
            <a:r>
              <a:rPr lang="en-US" sz="24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Black" panose="020B0A04020102020204" pitchFamily="34" charset="0"/>
              </a:rPr>
              <a:t>sumber</a:t>
            </a:r>
            <a:r>
              <a:rPr lang="en-US" sz="24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Black" panose="020B0A04020102020204" pitchFamily="34" charset="0"/>
              </a:rPr>
              <a:t>materi</a:t>
            </a:r>
            <a:r>
              <a:rPr lang="en-US" sz="24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Black" panose="020B0A04020102020204" pitchFamily="34" charset="0"/>
              </a:rPr>
              <a:t>pembelajaran</a:t>
            </a:r>
            <a:r>
              <a:rPr lang="en-US" sz="24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Black" panose="020B0A04020102020204" pitchFamily="34" charset="0"/>
              </a:rPr>
              <a:t>diambil</a:t>
            </a:r>
            <a:r>
              <a:rPr lang="en-US" sz="2400" dirty="0">
                <a:solidFill>
                  <a:schemeClr val="tx1"/>
                </a:solidFill>
                <a:latin typeface="Arial Black" panose="020B0A04020102020204" pitchFamily="34" charset="0"/>
              </a:rPr>
              <a:t> (</a:t>
            </a:r>
            <a:r>
              <a:rPr lang="en-US" sz="2400" dirty="0" err="1">
                <a:solidFill>
                  <a:schemeClr val="tx1"/>
                </a:solidFill>
                <a:latin typeface="Arial Black" panose="020B0A04020102020204" pitchFamily="34" charset="0"/>
              </a:rPr>
              <a:t>misal</a:t>
            </a:r>
            <a:r>
              <a:rPr lang="en-US" sz="24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Black" panose="020B0A04020102020204" pitchFamily="34" charset="0"/>
              </a:rPr>
              <a:t>apakah</a:t>
            </a:r>
            <a:r>
              <a:rPr lang="en-US" sz="24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Black" panose="020B0A04020102020204" pitchFamily="34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Black" panose="020B0A04020102020204" pitchFamily="34" charset="0"/>
              </a:rPr>
              <a:t>buku</a:t>
            </a:r>
            <a:r>
              <a:rPr lang="en-US" sz="24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Black" panose="020B0A04020102020204" pitchFamily="34" charset="0"/>
              </a:rPr>
              <a:t>siswa</a:t>
            </a:r>
            <a:r>
              <a:rPr lang="en-US" sz="2400" dirty="0">
                <a:solidFill>
                  <a:schemeClr val="tx1"/>
                </a:solidFill>
                <a:latin typeface="Arial Black" panose="020B0A0402010202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Arial Black" panose="020B0A04020102020204" pitchFamily="34" charset="0"/>
              </a:rPr>
              <a:t>buku</a:t>
            </a:r>
            <a:r>
              <a:rPr lang="en-US" sz="2400" dirty="0">
                <a:solidFill>
                  <a:schemeClr val="tx1"/>
                </a:solidFill>
                <a:latin typeface="Arial Black" panose="020B0A04020102020204" pitchFamily="34" charset="0"/>
              </a:rPr>
              <a:t> guru, </a:t>
            </a:r>
            <a:r>
              <a:rPr lang="en-US" sz="2400" dirty="0" err="1">
                <a:solidFill>
                  <a:schemeClr val="tx1"/>
                </a:solidFill>
                <a:latin typeface="Arial Black" panose="020B0A04020102020204" pitchFamily="34" charset="0"/>
              </a:rPr>
              <a:t>majalah</a:t>
            </a:r>
            <a:r>
              <a:rPr lang="en-US" sz="2400" dirty="0">
                <a:solidFill>
                  <a:schemeClr val="tx1"/>
                </a:solidFill>
                <a:latin typeface="Arial Black" panose="020B0A0402010202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Arial Black" panose="020B0A04020102020204" pitchFamily="34" charset="0"/>
              </a:rPr>
              <a:t>dan</a:t>
            </a:r>
            <a:r>
              <a:rPr lang="en-US" sz="2400" dirty="0">
                <a:solidFill>
                  <a:schemeClr val="tx1"/>
                </a:solidFill>
                <a:latin typeface="Arial Black" panose="020B0A04020102020204" pitchFamily="34" charset="0"/>
              </a:rPr>
              <a:t> lain-lain</a:t>
            </a:r>
          </a:p>
          <a:p>
            <a:endParaRPr lang="en-US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738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02840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latin typeface="Arial Black" panose="020B0A04020102020204" pitchFamily="34" charset="0"/>
              </a:rPr>
              <a:t/>
            </a:r>
            <a:br>
              <a:rPr lang="en-US" sz="4000" dirty="0" smtClean="0">
                <a:latin typeface="Arial Black" panose="020B0A04020102020204" pitchFamily="34" charset="0"/>
              </a:rPr>
            </a:br>
            <a:r>
              <a:rPr lang="en-US" sz="4000" dirty="0" smtClean="0">
                <a:latin typeface="Arial Black" panose="020B0A04020102020204" pitchFamily="34" charset="0"/>
              </a:rPr>
              <a:t>PENILAIAN </a:t>
            </a:r>
            <a:r>
              <a:rPr lang="en-US" sz="4000" dirty="0" smtClean="0">
                <a:latin typeface="Arial Black" panose="020B0A04020102020204" pitchFamily="34" charset="0"/>
              </a:rPr>
              <a:t>PEMBELAJARAN</a:t>
            </a:r>
            <a:endParaRPr lang="en-US" sz="40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Penilaian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pembelajaran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merupakan</a:t>
            </a:r>
            <a:r>
              <a:rPr lang="en-US" dirty="0">
                <a:solidFill>
                  <a:schemeClr val="tx1"/>
                </a:solidFill>
              </a:rPr>
              <a:t> proses </a:t>
            </a:r>
            <a:r>
              <a:rPr lang="en-US" dirty="0" err="1">
                <a:solidFill>
                  <a:schemeClr val="tx1"/>
                </a:solidFill>
              </a:rPr>
              <a:t>menilai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hasil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belajar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siswa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3 </a:t>
            </a:r>
            <a:r>
              <a:rPr lang="en-US" dirty="0" err="1">
                <a:solidFill>
                  <a:schemeClr val="tx1"/>
                </a:solidFill>
              </a:rPr>
              <a:t>ranah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en-US" dirty="0" err="1">
                <a:solidFill>
                  <a:schemeClr val="tx1"/>
                </a:solidFill>
              </a:rPr>
              <a:t>aspek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kognitif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afektif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psikomotor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menggunakan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alat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sesuai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menilai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masing-masing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aspek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misalkan</a:t>
            </a:r>
            <a:r>
              <a:rPr lang="en-US" dirty="0">
                <a:solidFill>
                  <a:schemeClr val="tx1"/>
                </a:solidFill>
              </a:rPr>
              <a:t>: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GB" dirty="0" err="1">
                <a:solidFill>
                  <a:schemeClr val="tx1"/>
                </a:solidFill>
              </a:rPr>
              <a:t>Penilaian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Aspek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Sikap</a:t>
            </a:r>
            <a:r>
              <a:rPr lang="en-GB" dirty="0">
                <a:solidFill>
                  <a:schemeClr val="tx1"/>
                </a:solidFill>
              </a:rPr>
              <a:t>: </a:t>
            </a:r>
            <a:r>
              <a:rPr lang="en-GB" dirty="0" err="1">
                <a:solidFill>
                  <a:schemeClr val="tx1"/>
                </a:solidFill>
              </a:rPr>
              <a:t>Observasi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Sikap</a:t>
            </a:r>
            <a:endParaRPr lang="en-US" b="1" dirty="0">
              <a:solidFill>
                <a:schemeClr val="tx1"/>
              </a:solidFill>
            </a:endParaRPr>
          </a:p>
          <a:p>
            <a:pPr lvl="1"/>
            <a:r>
              <a:rPr lang="en-GB" dirty="0" err="1">
                <a:solidFill>
                  <a:schemeClr val="tx1"/>
                </a:solidFill>
              </a:rPr>
              <a:t>Penilaian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Kognitif</a:t>
            </a:r>
            <a:r>
              <a:rPr lang="en-GB" dirty="0">
                <a:solidFill>
                  <a:schemeClr val="tx1"/>
                </a:solidFill>
              </a:rPr>
              <a:t> : </a:t>
            </a:r>
            <a:r>
              <a:rPr lang="en-GB" dirty="0" err="1">
                <a:solidFill>
                  <a:schemeClr val="tx1"/>
                </a:solidFill>
              </a:rPr>
              <a:t>Tes</a:t>
            </a:r>
            <a:endParaRPr lang="en-US" b="1" dirty="0">
              <a:solidFill>
                <a:schemeClr val="tx1"/>
              </a:solidFill>
            </a:endParaRPr>
          </a:p>
          <a:p>
            <a:pPr lvl="1"/>
            <a:r>
              <a:rPr lang="en-GB" dirty="0" err="1">
                <a:solidFill>
                  <a:schemeClr val="tx1"/>
                </a:solidFill>
              </a:rPr>
              <a:t>Penilaian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Psikomotor</a:t>
            </a:r>
            <a:r>
              <a:rPr lang="en-GB" dirty="0">
                <a:solidFill>
                  <a:schemeClr val="tx1"/>
                </a:solidFill>
              </a:rPr>
              <a:t>: </a:t>
            </a:r>
            <a:r>
              <a:rPr lang="en-GB" dirty="0" err="1">
                <a:solidFill>
                  <a:schemeClr val="tx1"/>
                </a:solidFill>
              </a:rPr>
              <a:t>Observasi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ketrampilan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dan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Produk</a:t>
            </a:r>
            <a:endParaRPr lang="en-US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862697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489</TotalTime>
  <Words>334</Words>
  <Application>Microsoft Office PowerPoint</Application>
  <PresentationFormat>Custom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Badge</vt:lpstr>
      <vt:lpstr>Lanjutan penyusunan RPP</vt:lpstr>
      <vt:lpstr>Langkah-langkah Kegiatan Pembelajaran</vt:lpstr>
      <vt:lpstr>Lanjutan…… Kegiatan INTI</vt:lpstr>
      <vt:lpstr> LANJUTAN…. KEGIATAN PENUTUP</vt:lpstr>
      <vt:lpstr> Media, Alat, dan Sumber Belajar </vt:lpstr>
      <vt:lpstr> PENILAIAN PEMBELAJARAN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Lanjutan penyusunan RPP</dc:title>
  <dc:creator>Windows User</dc:creator>
  <cp:lastModifiedBy>admin</cp:lastModifiedBy>
  <cp:revision>7</cp:revision>
  <dcterms:created xsi:type="dcterms:W3CDTF">2020-04-13T09:04:27Z</dcterms:created>
  <dcterms:modified xsi:type="dcterms:W3CDTF">2020-07-22T02:12:35Z</dcterms:modified>
</cp:coreProperties>
</file>