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svg" ContentType="image/svg+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77" r:id="rId3"/>
    <p:sldId id="257" r:id="rId4"/>
    <p:sldId id="278" r:id="rId5"/>
    <p:sldId id="279" r:id="rId6"/>
    <p:sldId id="288" r:id="rId7"/>
    <p:sldId id="289" r:id="rId8"/>
    <p:sldId id="290" r:id="rId9"/>
    <p:sldId id="258" r:id="rId10"/>
    <p:sldId id="271" r:id="rId11"/>
    <p:sldId id="260" r:id="rId12"/>
    <p:sldId id="280" r:id="rId13"/>
    <p:sldId id="282" r:id="rId14"/>
    <p:sldId id="283" r:id="rId15"/>
    <p:sldId id="286" r:id="rId16"/>
    <p:sldId id="284" r:id="rId17"/>
    <p:sldId id="285" r:id="rId18"/>
    <p:sldId id="287" r:id="rId19"/>
    <p:sldId id="275" r:id="rId20"/>
    <p:sldId id="276" r:id="rId21"/>
    <p:sldId id="267" r:id="rId22"/>
    <p:sldId id="270" r:id="rId23"/>
  </p:sldIdLst>
  <p:sldSz cx="18288000" cy="10287000"/>
  <p:notesSz cx="6858000" cy="9144000"/>
  <p:embeddedFontLst>
    <p:embeddedFont>
      <p:font typeface="Calibri" pitchFamily="34" charset="0"/>
      <p:regular r:id="rId24"/>
      <p:bold r:id="rId25"/>
      <p:italic r:id="rId26"/>
      <p:boldItalic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autoAdjust="0"/>
    <p:restoredTop sz="94622" autoAdjust="0"/>
  </p:normalViewPr>
  <p:slideViewPr>
    <p:cSldViewPr>
      <p:cViewPr varScale="1">
        <p:scale>
          <a:sx n="46" d="100"/>
          <a:sy n="46" d="100"/>
        </p:scale>
        <p:origin x="-75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9/12/2024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9/12/2024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9/12/2024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9/12/2024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png"/><Relationship Id="rId7" Type="http://schemas.openxmlformats.org/officeDocument/2006/relationships/image" Target="../media/image6.svg"/><Relationship Id="rId12"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 Id="rId11" Type="http://schemas.openxmlformats.org/officeDocument/2006/relationships/image" Target="../media/image4.png"/><Relationship Id="rId10" Type="http://schemas.openxmlformats.org/officeDocument/2006/relationships/image" Target="../media/image3.png"/><Relationship Id="rId9" Type="http://schemas.openxmlformats.org/officeDocument/2006/relationships/image" Target="../media/image8.svg"/></Relationships>
</file>

<file path=ppt/slides/_rels/slide10.xml.rels><?xml version="1.0" encoding="UTF-8" standalone="yes"?>
<Relationships xmlns="http://schemas.openxmlformats.org/package/2006/relationships"><Relationship Id="rId13" Type="http://schemas.openxmlformats.org/officeDocument/2006/relationships/image" Target="../media/image4.png"/><Relationship Id="rId3" Type="http://schemas.openxmlformats.org/officeDocument/2006/relationships/image" Target="../media/image20.svg"/><Relationship Id="rId12"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4.png"/><Relationship Id="rId11" Type="http://schemas.openxmlformats.org/officeDocument/2006/relationships/image" Target="../media/image22.svg"/><Relationship Id="rId5" Type="http://schemas.openxmlformats.org/officeDocument/2006/relationships/image" Target="../media/image18.svg"/><Relationship Id="rId4" Type="http://schemas.openxmlformats.org/officeDocument/2006/relationships/image" Target="../media/image8.png"/><Relationship Id="rId14" Type="http://schemas.openxmlformats.org/officeDocument/2006/relationships/image" Target="../media/image5.png"/></Relationships>
</file>

<file path=ppt/slides/_rels/slide11.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40.svg"/><Relationship Id="rId7" Type="http://schemas.openxmlformats.org/officeDocument/2006/relationships/image" Target="../media/image34.svg"/><Relationship Id="rId12" Type="http://schemas.openxmlformats.org/officeDocument/2006/relationships/image" Target="../media/image21.png"/><Relationship Id="rId2" Type="http://schemas.openxmlformats.org/officeDocument/2006/relationships/image" Target="../media/image18.png"/><Relationship Id="rId16" Type="http://schemas.openxmlformats.org/officeDocument/2006/relationships/image" Target="../media/image5.png"/><Relationship Id="rId1" Type="http://schemas.openxmlformats.org/officeDocument/2006/relationships/slideLayout" Target="../slideLayouts/slideLayout7.xml"/><Relationship Id="rId11" Type="http://schemas.openxmlformats.org/officeDocument/2006/relationships/image" Target="../media/image38.svg"/><Relationship Id="rId15" Type="http://schemas.openxmlformats.org/officeDocument/2006/relationships/image" Target="../media/image4.png"/><Relationship Id="rId10" Type="http://schemas.openxmlformats.org/officeDocument/2006/relationships/image" Target="../media/image20.png"/><Relationship Id="rId9" Type="http://schemas.openxmlformats.org/officeDocument/2006/relationships/image" Target="../media/image36.svg"/><Relationship Id="rId14" Type="http://schemas.openxmlformats.org/officeDocument/2006/relationships/image" Target="../media/image3.png"/></Relationships>
</file>

<file path=ppt/slides/_rels/slide12.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02.svg"/><Relationship Id="rId7" Type="http://schemas.openxmlformats.org/officeDocument/2006/relationships/image" Target="../media/image83.sv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104.svg"/><Relationship Id="rId4" Type="http://schemas.openxmlformats.org/officeDocument/2006/relationships/image" Target="../media/image23.png"/><Relationship Id="rId9" Type="http://schemas.openxmlformats.org/officeDocument/2006/relationships/image" Target="../media/image87.svg"/></Relationships>
</file>

<file path=ppt/slides/_rels/slide1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6.png"/><Relationship Id="rId7" Type="http://schemas.openxmlformats.org/officeDocument/2006/relationships/image" Target="../media/image4.pn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8.png"/><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13" Type="http://schemas.openxmlformats.org/officeDocument/2006/relationships/image" Target="../media/image48.svg"/><Relationship Id="rId18" Type="http://schemas.openxmlformats.org/officeDocument/2006/relationships/image" Target="../media/image3.png"/><Relationship Id="rId3" Type="http://schemas.openxmlformats.org/officeDocument/2006/relationships/image" Target="../media/image42.svg"/><Relationship Id="rId12" Type="http://schemas.openxmlformats.org/officeDocument/2006/relationships/image" Target="../media/image31.png"/><Relationship Id="rId17" Type="http://schemas.openxmlformats.org/officeDocument/2006/relationships/image" Target="../media/image52.svg"/><Relationship Id="rId2" Type="http://schemas.openxmlformats.org/officeDocument/2006/relationships/image" Target="../media/image29.png"/><Relationship Id="rId16" Type="http://schemas.openxmlformats.org/officeDocument/2006/relationships/image" Target="../media/image33.png"/><Relationship Id="rId20"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30.png"/><Relationship Id="rId11" Type="http://schemas.openxmlformats.org/officeDocument/2006/relationships/image" Target="../media/image46.svg"/><Relationship Id="rId5" Type="http://schemas.openxmlformats.org/officeDocument/2006/relationships/image" Target="../media/image44.svg"/><Relationship Id="rId15" Type="http://schemas.openxmlformats.org/officeDocument/2006/relationships/image" Target="../media/image50.svg"/><Relationship Id="rId19" Type="http://schemas.openxmlformats.org/officeDocument/2006/relationships/image" Target="../media/image4.png"/><Relationship Id="rId4" Type="http://schemas.openxmlformats.org/officeDocument/2006/relationships/image" Target="../media/image25.png"/><Relationship Id="rId14" Type="http://schemas.openxmlformats.org/officeDocument/2006/relationships/image" Target="../media/image32.png"/></Relationships>
</file>

<file path=ppt/slides/_rels/slide15.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02.svg"/><Relationship Id="rId7" Type="http://schemas.openxmlformats.org/officeDocument/2006/relationships/image" Target="../media/image83.sv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104.svg"/><Relationship Id="rId4" Type="http://schemas.openxmlformats.org/officeDocument/2006/relationships/image" Target="../media/image23.png"/><Relationship Id="rId9" Type="http://schemas.openxmlformats.org/officeDocument/2006/relationships/image" Target="../media/image87.svg"/></Relationships>
</file>

<file path=ppt/slides/_rels/slide16.xml.rels><?xml version="1.0" encoding="UTF-8" standalone="yes"?>
<Relationships xmlns="http://schemas.openxmlformats.org/package/2006/relationships"><Relationship Id="rId13" Type="http://schemas.openxmlformats.org/officeDocument/2006/relationships/image" Target="../media/image4.png"/><Relationship Id="rId3" Type="http://schemas.openxmlformats.org/officeDocument/2006/relationships/image" Target="../media/image20.svg"/><Relationship Id="rId12"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4.png"/><Relationship Id="rId11" Type="http://schemas.openxmlformats.org/officeDocument/2006/relationships/image" Target="../media/image22.svg"/><Relationship Id="rId5" Type="http://schemas.openxmlformats.org/officeDocument/2006/relationships/image" Target="../media/image18.svg"/><Relationship Id="rId4" Type="http://schemas.openxmlformats.org/officeDocument/2006/relationships/image" Target="../media/image8.png"/><Relationship Id="rId14" Type="http://schemas.openxmlformats.org/officeDocument/2006/relationships/image" Target="../media/image5.png"/></Relationships>
</file>

<file path=ppt/slides/_rels/slide17.xml.rels><?xml version="1.0" encoding="UTF-8" standalone="yes"?>
<Relationships xmlns="http://schemas.openxmlformats.org/package/2006/relationships"><Relationship Id="rId13" Type="http://schemas.openxmlformats.org/officeDocument/2006/relationships/image" Target="../media/image4.png"/><Relationship Id="rId3" Type="http://schemas.openxmlformats.org/officeDocument/2006/relationships/image" Target="../media/image20.svg"/><Relationship Id="rId12"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4.png"/><Relationship Id="rId11" Type="http://schemas.openxmlformats.org/officeDocument/2006/relationships/image" Target="../media/image22.svg"/><Relationship Id="rId5" Type="http://schemas.openxmlformats.org/officeDocument/2006/relationships/image" Target="../media/image18.svg"/><Relationship Id="rId4" Type="http://schemas.openxmlformats.org/officeDocument/2006/relationships/image" Target="../media/image8.png"/><Relationship Id="rId14" Type="http://schemas.openxmlformats.org/officeDocument/2006/relationships/image" Target="../media/image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image" Target="../media/image38.jpeg"/><Relationship Id="rId18" Type="http://schemas.openxmlformats.org/officeDocument/2006/relationships/image" Target="../media/image100.svg"/><Relationship Id="rId3" Type="http://schemas.openxmlformats.org/officeDocument/2006/relationships/image" Target="../media/image8.svg"/><Relationship Id="rId21" Type="http://schemas.openxmlformats.org/officeDocument/2006/relationships/image" Target="../media/image5.png"/><Relationship Id="rId7" Type="http://schemas.openxmlformats.org/officeDocument/2006/relationships/image" Target="../media/image37.jpeg"/><Relationship Id="rId17" Type="http://schemas.openxmlformats.org/officeDocument/2006/relationships/image" Target="../media/image41.png"/><Relationship Id="rId2" Type="http://schemas.openxmlformats.org/officeDocument/2006/relationships/image" Target="../media/image2.png"/><Relationship Id="rId16" Type="http://schemas.openxmlformats.org/officeDocument/2006/relationships/image" Target="../media/image98.svg"/><Relationship Id="rId20"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36.jpeg"/><Relationship Id="rId5" Type="http://schemas.openxmlformats.org/officeDocument/2006/relationships/image" Target="../media/image35.jpeg"/><Relationship Id="rId15" Type="http://schemas.openxmlformats.org/officeDocument/2006/relationships/image" Target="../media/image40.png"/><Relationship Id="rId19" Type="http://schemas.openxmlformats.org/officeDocument/2006/relationships/image" Target="../media/image3.png"/><Relationship Id="rId4" Type="http://schemas.openxmlformats.org/officeDocument/2006/relationships/image" Target="../media/image34.jpeg"/><Relationship Id="rId9" Type="http://schemas.openxmlformats.org/officeDocument/2006/relationships/image" Target="../media/image39.png"/><Relationship Id="rId14" Type="http://schemas.openxmlformats.org/officeDocument/2006/relationships/image" Target="../media/image96.sv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3" Type="http://schemas.openxmlformats.org/officeDocument/2006/relationships/image" Target="../media/image72.svg"/><Relationship Id="rId3" Type="http://schemas.openxmlformats.org/officeDocument/2006/relationships/image" Target="../media/image40.svg"/><Relationship Id="rId12" Type="http://schemas.openxmlformats.org/officeDocument/2006/relationships/image" Target="../media/image28.png"/><Relationship Id="rId2" Type="http://schemas.openxmlformats.org/officeDocument/2006/relationships/image" Target="../media/image21.png"/><Relationship Id="rId16" Type="http://schemas.openxmlformats.org/officeDocument/2006/relationships/image" Target="../media/image5.png"/><Relationship Id="rId1" Type="http://schemas.openxmlformats.org/officeDocument/2006/relationships/slideLayout" Target="../slideLayouts/slideLayout7.xml"/><Relationship Id="rId11" Type="http://schemas.openxmlformats.org/officeDocument/2006/relationships/image" Target="../media/image18.svg"/><Relationship Id="rId15" Type="http://schemas.openxmlformats.org/officeDocument/2006/relationships/image" Target="../media/image4.png"/><Relationship Id="rId10" Type="http://schemas.openxmlformats.org/officeDocument/2006/relationships/image" Target="../media/image43.png"/><Relationship Id="rId4" Type="http://schemas.openxmlformats.org/officeDocument/2006/relationships/image" Target="../media/image42.png"/><Relationship Id="rId9" Type="http://schemas.openxmlformats.org/officeDocument/2006/relationships/image" Target="../media/image22.svg"/><Relationship Id="rId14" Type="http://schemas.openxmlformats.org/officeDocument/2006/relationships/image" Target="../media/image3.png"/></Relationships>
</file>

<file path=ppt/slides/_rels/slide21.xml.rels><?xml version="1.0" encoding="UTF-8" standalone="yes"?>
<Relationships xmlns="http://schemas.openxmlformats.org/package/2006/relationships"><Relationship Id="rId13" Type="http://schemas.openxmlformats.org/officeDocument/2006/relationships/image" Target="../media/image89.svg"/><Relationship Id="rId3" Type="http://schemas.openxmlformats.org/officeDocument/2006/relationships/image" Target="../media/image83.svg"/><Relationship Id="rId12" Type="http://schemas.openxmlformats.org/officeDocument/2006/relationships/image" Target="../media/image12.png"/><Relationship Id="rId2" Type="http://schemas.openxmlformats.org/officeDocument/2006/relationships/image" Target="../media/image9.png"/><Relationship Id="rId16"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87.svg"/><Relationship Id="rId5" Type="http://schemas.openxmlformats.org/officeDocument/2006/relationships/image" Target="../media/image85.svg"/><Relationship Id="rId15" Type="http://schemas.openxmlformats.org/officeDocument/2006/relationships/image" Target="../media/image4.png"/><Relationship Id="rId4" Type="http://schemas.openxmlformats.org/officeDocument/2006/relationships/image" Target="../media/image10.png"/><Relationship Id="rId14" Type="http://schemas.openxmlformats.org/officeDocument/2006/relationships/image" Target="../media/image3.png"/></Relationships>
</file>

<file path=ppt/slides/_rels/slide22.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02.svg"/><Relationship Id="rId7" Type="http://schemas.openxmlformats.org/officeDocument/2006/relationships/image" Target="../media/image83.sv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104.svg"/><Relationship Id="rId4" Type="http://schemas.openxmlformats.org/officeDocument/2006/relationships/image" Target="../media/image23.png"/><Relationship Id="rId9" Type="http://schemas.openxmlformats.org/officeDocument/2006/relationships/image" Target="../media/image87.sv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4.png"/><Relationship Id="rId7" Type="http://schemas.openxmlformats.org/officeDocument/2006/relationships/image" Target="../media/image14.svg"/><Relationship Id="rId12"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7.xml"/><Relationship Id="rId11" Type="http://schemas.openxmlformats.org/officeDocument/2006/relationships/image" Target="../media/image18.svg"/><Relationship Id="rId10" Type="http://schemas.openxmlformats.org/officeDocument/2006/relationships/image" Target="../media/image8.png"/><Relationship Id="rId9" Type="http://schemas.openxmlformats.org/officeDocument/2006/relationships/image" Target="../media/image16.svg"/><Relationship Id="rId1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4.png"/><Relationship Id="rId7" Type="http://schemas.openxmlformats.org/officeDocument/2006/relationships/image" Target="../media/image14.svg"/><Relationship Id="rId12"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7.xml"/><Relationship Id="rId11" Type="http://schemas.openxmlformats.org/officeDocument/2006/relationships/image" Target="../media/image18.svg"/><Relationship Id="rId10" Type="http://schemas.openxmlformats.org/officeDocument/2006/relationships/image" Target="../media/image8.png"/><Relationship Id="rId9" Type="http://schemas.openxmlformats.org/officeDocument/2006/relationships/image" Target="../media/image16.svg"/><Relationship Id="rId14" Type="http://schemas.openxmlformats.org/officeDocument/2006/relationships/image" Target="../media/image5.png"/></Relationships>
</file>

<file path=ppt/slides/_rels/slide5.xml.rels><?xml version="1.0" encoding="UTF-8" standalone="yes"?>
<Relationships xmlns="http://schemas.openxmlformats.org/package/2006/relationships"><Relationship Id="rId13" Type="http://schemas.openxmlformats.org/officeDocument/2006/relationships/image" Target="../media/image89.svg"/><Relationship Id="rId3" Type="http://schemas.openxmlformats.org/officeDocument/2006/relationships/image" Target="../media/image83.svg"/><Relationship Id="rId12" Type="http://schemas.openxmlformats.org/officeDocument/2006/relationships/image" Target="../media/image12.png"/><Relationship Id="rId2" Type="http://schemas.openxmlformats.org/officeDocument/2006/relationships/image" Target="../media/image9.png"/><Relationship Id="rId16"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87.svg"/><Relationship Id="rId5" Type="http://schemas.openxmlformats.org/officeDocument/2006/relationships/image" Target="../media/image85.svg"/><Relationship Id="rId15" Type="http://schemas.openxmlformats.org/officeDocument/2006/relationships/image" Target="../media/image4.png"/><Relationship Id="rId4" Type="http://schemas.openxmlformats.org/officeDocument/2006/relationships/image" Target="../media/image10.png"/><Relationship Id="rId14" Type="http://schemas.openxmlformats.org/officeDocument/2006/relationships/image" Target="../media/image3.png"/></Relationships>
</file>

<file path=ppt/slides/_rels/slide6.xml.rels><?xml version="1.0" encoding="UTF-8" standalone="yes"?>
<Relationships xmlns="http://schemas.openxmlformats.org/package/2006/relationships"><Relationship Id="rId13" Type="http://schemas.openxmlformats.org/officeDocument/2006/relationships/image" Target="../media/image4.png"/><Relationship Id="rId3" Type="http://schemas.openxmlformats.org/officeDocument/2006/relationships/image" Target="../media/image20.svg"/><Relationship Id="rId12"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4.png"/><Relationship Id="rId11" Type="http://schemas.openxmlformats.org/officeDocument/2006/relationships/image" Target="../media/image22.svg"/><Relationship Id="rId5" Type="http://schemas.openxmlformats.org/officeDocument/2006/relationships/image" Target="../media/image18.svg"/><Relationship Id="rId4" Type="http://schemas.openxmlformats.org/officeDocument/2006/relationships/image" Target="../media/image8.png"/><Relationship Id="rId14" Type="http://schemas.openxmlformats.org/officeDocument/2006/relationships/image" Target="../media/image5.png"/></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4.png"/><Relationship Id="rId7" Type="http://schemas.openxmlformats.org/officeDocument/2006/relationships/image" Target="../media/image24.svg"/><Relationship Id="rId12"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Layout" Target="../slideLayouts/slideLayout7.xml"/><Relationship Id="rId11" Type="http://schemas.openxmlformats.org/officeDocument/2006/relationships/image" Target="../media/image28.svg"/><Relationship Id="rId10" Type="http://schemas.openxmlformats.org/officeDocument/2006/relationships/image" Target="../media/image17.png"/><Relationship Id="rId9" Type="http://schemas.openxmlformats.org/officeDocument/2006/relationships/image" Target="../media/image26.svg"/><Relationship Id="rId14" Type="http://schemas.openxmlformats.org/officeDocument/2006/relationships/image" Target="../media/image5.png"/></Relationships>
</file>

<file path=ppt/slides/_rels/slide8.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4.png"/><Relationship Id="rId7" Type="http://schemas.openxmlformats.org/officeDocument/2006/relationships/image" Target="../media/image24.svg"/><Relationship Id="rId12"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Layout" Target="../slideLayouts/slideLayout7.xml"/><Relationship Id="rId11" Type="http://schemas.openxmlformats.org/officeDocument/2006/relationships/image" Target="../media/image28.svg"/><Relationship Id="rId10" Type="http://schemas.openxmlformats.org/officeDocument/2006/relationships/image" Target="../media/image17.png"/><Relationship Id="rId9" Type="http://schemas.openxmlformats.org/officeDocument/2006/relationships/image" Target="../media/image26.svg"/><Relationship Id="rId14" Type="http://schemas.openxmlformats.org/officeDocument/2006/relationships/image" Target="../media/image5.png"/></Relationships>
</file>

<file path=ppt/slides/_rels/slide9.xml.rels><?xml version="1.0" encoding="UTF-8" standalone="yes"?>
<Relationships xmlns="http://schemas.openxmlformats.org/package/2006/relationships"><Relationship Id="rId13" Type="http://schemas.openxmlformats.org/officeDocument/2006/relationships/image" Target="../media/image4.png"/><Relationship Id="rId3" Type="http://schemas.openxmlformats.org/officeDocument/2006/relationships/image" Target="../media/image20.svg"/><Relationship Id="rId12"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4.png"/><Relationship Id="rId11" Type="http://schemas.openxmlformats.org/officeDocument/2006/relationships/image" Target="../media/image22.svg"/><Relationship Id="rId5" Type="http://schemas.openxmlformats.org/officeDocument/2006/relationships/image" Target="../media/image18.svg"/><Relationship Id="rId4" Type="http://schemas.openxmlformats.org/officeDocument/2006/relationships/image" Target="../media/image8.png"/><Relationship Id="rId1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2939515" y="6668606"/>
            <a:ext cx="5348485" cy="3618394"/>
            <a:chOff x="0" y="0"/>
            <a:chExt cx="1408655" cy="952993"/>
          </a:xfrm>
        </p:grpSpPr>
        <p:sp>
          <p:nvSpPr>
            <p:cNvPr id="3" name="Freeform 3"/>
            <p:cNvSpPr/>
            <p:nvPr/>
          </p:nvSpPr>
          <p:spPr>
            <a:xfrm>
              <a:off x="0" y="0"/>
              <a:ext cx="1408655" cy="952993"/>
            </a:xfrm>
            <a:custGeom>
              <a:avLst/>
              <a:gdLst/>
              <a:ahLst/>
              <a:cxnLst/>
              <a:rect l="l" t="t" r="r" b="b"/>
              <a:pathLst>
                <a:path w="1408655" h="952993">
                  <a:moveTo>
                    <a:pt x="0" y="0"/>
                  </a:moveTo>
                  <a:lnTo>
                    <a:pt x="1408655" y="0"/>
                  </a:lnTo>
                  <a:lnTo>
                    <a:pt x="1408655" y="952993"/>
                  </a:lnTo>
                  <a:lnTo>
                    <a:pt x="0" y="952993"/>
                  </a:lnTo>
                  <a:close/>
                </a:path>
              </a:pathLst>
            </a:custGeom>
            <a:solidFill>
              <a:srgbClr val="E4E4E4"/>
            </a:solidFill>
          </p:spPr>
        </p:sp>
        <p:sp>
          <p:nvSpPr>
            <p:cNvPr id="4" name="TextBox 4"/>
            <p:cNvSpPr txBox="1"/>
            <p:nvPr/>
          </p:nvSpPr>
          <p:spPr>
            <a:xfrm>
              <a:off x="0" y="-38100"/>
              <a:ext cx="1408655" cy="991093"/>
            </a:xfrm>
            <a:prstGeom prst="rect">
              <a:avLst/>
            </a:prstGeom>
          </p:spPr>
          <p:txBody>
            <a:bodyPr lIns="50800" tIns="50800" rIns="50800" bIns="50800" rtlCol="0" anchor="ctr"/>
            <a:lstStyle/>
            <a:p>
              <a:pPr algn="ctr">
                <a:lnSpc>
                  <a:spcPts val="2659"/>
                </a:lnSpc>
              </a:pPr>
              <a:endParaRPr/>
            </a:p>
          </p:txBody>
        </p:sp>
      </p:grpSp>
      <p:sp>
        <p:nvSpPr>
          <p:cNvPr id="7" name="Freeform 7"/>
          <p:cNvSpPr/>
          <p:nvPr/>
        </p:nvSpPr>
        <p:spPr>
          <a:xfrm>
            <a:off x="16183514" y="2901658"/>
            <a:ext cx="1327633" cy="1327633"/>
          </a:xfrm>
          <a:custGeom>
            <a:avLst/>
            <a:gdLst/>
            <a:ahLst/>
            <a:cxnLst/>
            <a:rect l="l" t="t" r="r" b="b"/>
            <a:pathLst>
              <a:path w="1327633" h="1327633">
                <a:moveTo>
                  <a:pt x="0" y="0"/>
                </a:moveTo>
                <a:lnTo>
                  <a:pt x="1327633" y="0"/>
                </a:lnTo>
                <a:lnTo>
                  <a:pt x="1327633" y="1327633"/>
                </a:lnTo>
                <a:lnTo>
                  <a:pt x="0" y="1327633"/>
                </a:lnTo>
                <a:lnTo>
                  <a:pt x="0" y="0"/>
                </a:lnTo>
                <a:close/>
              </a:path>
            </a:pathLst>
          </a:custGeom>
          <a:blipFill>
            <a:blip r:embed="rId2">
              <a:extLst>
                <a:ext uri="{96DAC541-7B7A-43D3-8B79-37D633B846F1}">
                  <asvg:svgBlip xmlns:asvg="http://schemas.microsoft.com/office/drawing/2016/SVG/main" xmlns="" r:embed="rId7"/>
                </a:ext>
              </a:extLst>
            </a:blip>
            <a:stretch>
              <a:fillRect/>
            </a:stretch>
          </a:blipFill>
        </p:spPr>
      </p:sp>
      <p:sp>
        <p:nvSpPr>
          <p:cNvPr id="8" name="Freeform 8"/>
          <p:cNvSpPr/>
          <p:nvPr/>
        </p:nvSpPr>
        <p:spPr>
          <a:xfrm>
            <a:off x="11747072" y="-2408128"/>
            <a:ext cx="5973602" cy="5973602"/>
          </a:xfrm>
          <a:custGeom>
            <a:avLst/>
            <a:gdLst/>
            <a:ahLst/>
            <a:cxnLst/>
            <a:rect l="l" t="t" r="r" b="b"/>
            <a:pathLst>
              <a:path w="5973602" h="5973602">
                <a:moveTo>
                  <a:pt x="0" y="0"/>
                </a:moveTo>
                <a:lnTo>
                  <a:pt x="5973602" y="0"/>
                </a:lnTo>
                <a:lnTo>
                  <a:pt x="5973602" y="5973602"/>
                </a:lnTo>
                <a:lnTo>
                  <a:pt x="0" y="5973602"/>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grpSp>
        <p:nvGrpSpPr>
          <p:cNvPr id="12" name="Group 12"/>
          <p:cNvGrpSpPr/>
          <p:nvPr/>
        </p:nvGrpSpPr>
        <p:grpSpPr>
          <a:xfrm>
            <a:off x="0" y="0"/>
            <a:ext cx="619741" cy="2934068"/>
            <a:chOff x="0" y="0"/>
            <a:chExt cx="163224" cy="772759"/>
          </a:xfrm>
        </p:grpSpPr>
        <p:sp>
          <p:nvSpPr>
            <p:cNvPr id="13" name="Freeform 13"/>
            <p:cNvSpPr/>
            <p:nvPr/>
          </p:nvSpPr>
          <p:spPr>
            <a:xfrm>
              <a:off x="0" y="0"/>
              <a:ext cx="163224" cy="772759"/>
            </a:xfrm>
            <a:custGeom>
              <a:avLst/>
              <a:gdLst/>
              <a:ahLst/>
              <a:cxnLst/>
              <a:rect l="l" t="t" r="r" b="b"/>
              <a:pathLst>
                <a:path w="163224" h="772759">
                  <a:moveTo>
                    <a:pt x="0" y="0"/>
                  </a:moveTo>
                  <a:lnTo>
                    <a:pt x="163224" y="0"/>
                  </a:lnTo>
                  <a:lnTo>
                    <a:pt x="163224" y="772759"/>
                  </a:lnTo>
                  <a:lnTo>
                    <a:pt x="0" y="772759"/>
                  </a:lnTo>
                  <a:close/>
                </a:path>
              </a:pathLst>
            </a:custGeom>
            <a:solidFill>
              <a:srgbClr val="5DA295"/>
            </a:solidFill>
          </p:spPr>
        </p:sp>
        <p:sp>
          <p:nvSpPr>
            <p:cNvPr id="14" name="TextBox 14"/>
            <p:cNvSpPr txBox="1"/>
            <p:nvPr/>
          </p:nvSpPr>
          <p:spPr>
            <a:xfrm>
              <a:off x="0" y="-38100"/>
              <a:ext cx="163224" cy="810859"/>
            </a:xfrm>
            <a:prstGeom prst="rect">
              <a:avLst/>
            </a:prstGeom>
          </p:spPr>
          <p:txBody>
            <a:bodyPr lIns="50800" tIns="50800" rIns="50800" bIns="50800" rtlCol="0" anchor="ctr"/>
            <a:lstStyle/>
            <a:p>
              <a:pPr algn="ctr">
                <a:lnSpc>
                  <a:spcPts val="2659"/>
                </a:lnSpc>
              </a:pPr>
              <a:endParaRPr/>
            </a:p>
          </p:txBody>
        </p:sp>
      </p:grpSp>
      <p:grpSp>
        <p:nvGrpSpPr>
          <p:cNvPr id="15" name="Group 15"/>
          <p:cNvGrpSpPr/>
          <p:nvPr/>
        </p:nvGrpSpPr>
        <p:grpSpPr>
          <a:xfrm>
            <a:off x="0" y="2933707"/>
            <a:ext cx="619741" cy="1004046"/>
            <a:chOff x="0" y="0"/>
            <a:chExt cx="163224" cy="264440"/>
          </a:xfrm>
        </p:grpSpPr>
        <p:sp>
          <p:nvSpPr>
            <p:cNvPr id="16" name="Freeform 16"/>
            <p:cNvSpPr/>
            <p:nvPr/>
          </p:nvSpPr>
          <p:spPr>
            <a:xfrm>
              <a:off x="0" y="0"/>
              <a:ext cx="163224" cy="264440"/>
            </a:xfrm>
            <a:custGeom>
              <a:avLst/>
              <a:gdLst/>
              <a:ahLst/>
              <a:cxnLst/>
              <a:rect l="l" t="t" r="r" b="b"/>
              <a:pathLst>
                <a:path w="163224" h="264440">
                  <a:moveTo>
                    <a:pt x="0" y="0"/>
                  </a:moveTo>
                  <a:lnTo>
                    <a:pt x="163224" y="0"/>
                  </a:lnTo>
                  <a:lnTo>
                    <a:pt x="163224" y="264440"/>
                  </a:lnTo>
                  <a:lnTo>
                    <a:pt x="0" y="264440"/>
                  </a:lnTo>
                  <a:close/>
                </a:path>
              </a:pathLst>
            </a:custGeom>
            <a:solidFill>
              <a:srgbClr val="BFDDD2"/>
            </a:solidFill>
          </p:spPr>
        </p:sp>
        <p:sp>
          <p:nvSpPr>
            <p:cNvPr id="17" name="TextBox 17"/>
            <p:cNvSpPr txBox="1"/>
            <p:nvPr/>
          </p:nvSpPr>
          <p:spPr>
            <a:xfrm>
              <a:off x="0" y="-38100"/>
              <a:ext cx="163224" cy="302540"/>
            </a:xfrm>
            <a:prstGeom prst="rect">
              <a:avLst/>
            </a:prstGeom>
          </p:spPr>
          <p:txBody>
            <a:bodyPr lIns="50800" tIns="50800" rIns="50800" bIns="50800" rtlCol="0" anchor="ctr"/>
            <a:lstStyle/>
            <a:p>
              <a:pPr algn="ctr">
                <a:lnSpc>
                  <a:spcPts val="2659"/>
                </a:lnSpc>
              </a:pPr>
              <a:endParaRPr/>
            </a:p>
          </p:txBody>
        </p:sp>
      </p:grpSp>
      <p:grpSp>
        <p:nvGrpSpPr>
          <p:cNvPr id="18" name="Group 18"/>
          <p:cNvGrpSpPr/>
          <p:nvPr/>
        </p:nvGrpSpPr>
        <p:grpSpPr>
          <a:xfrm>
            <a:off x="0" y="6668606"/>
            <a:ext cx="12939515" cy="3618394"/>
            <a:chOff x="0" y="0"/>
            <a:chExt cx="3407938" cy="952993"/>
          </a:xfrm>
        </p:grpSpPr>
        <p:sp>
          <p:nvSpPr>
            <p:cNvPr id="19" name="Freeform 19"/>
            <p:cNvSpPr/>
            <p:nvPr/>
          </p:nvSpPr>
          <p:spPr>
            <a:xfrm>
              <a:off x="0" y="0"/>
              <a:ext cx="3407938" cy="952993"/>
            </a:xfrm>
            <a:custGeom>
              <a:avLst/>
              <a:gdLst/>
              <a:ahLst/>
              <a:cxnLst/>
              <a:rect l="l" t="t" r="r" b="b"/>
              <a:pathLst>
                <a:path w="3407938" h="952993">
                  <a:moveTo>
                    <a:pt x="0" y="0"/>
                  </a:moveTo>
                  <a:lnTo>
                    <a:pt x="3407938" y="0"/>
                  </a:lnTo>
                  <a:lnTo>
                    <a:pt x="3407938" y="952993"/>
                  </a:lnTo>
                  <a:lnTo>
                    <a:pt x="0" y="952993"/>
                  </a:lnTo>
                  <a:close/>
                </a:path>
              </a:pathLst>
            </a:custGeom>
            <a:solidFill>
              <a:srgbClr val="5DA295"/>
            </a:solidFill>
          </p:spPr>
        </p:sp>
        <p:sp>
          <p:nvSpPr>
            <p:cNvPr id="20" name="TextBox 20"/>
            <p:cNvSpPr txBox="1"/>
            <p:nvPr/>
          </p:nvSpPr>
          <p:spPr>
            <a:xfrm>
              <a:off x="0" y="-38100"/>
              <a:ext cx="3407938" cy="991093"/>
            </a:xfrm>
            <a:prstGeom prst="rect">
              <a:avLst/>
            </a:prstGeom>
          </p:spPr>
          <p:txBody>
            <a:bodyPr lIns="50800" tIns="50800" rIns="50800" bIns="50800" rtlCol="0" anchor="ctr"/>
            <a:lstStyle/>
            <a:p>
              <a:pPr algn="ctr">
                <a:lnSpc>
                  <a:spcPts val="2659"/>
                </a:lnSpc>
              </a:pPr>
              <a:endParaRPr/>
            </a:p>
          </p:txBody>
        </p:sp>
      </p:grpSp>
      <p:grpSp>
        <p:nvGrpSpPr>
          <p:cNvPr id="21" name="Group 21"/>
          <p:cNvGrpSpPr/>
          <p:nvPr/>
        </p:nvGrpSpPr>
        <p:grpSpPr>
          <a:xfrm>
            <a:off x="1967885" y="7117855"/>
            <a:ext cx="143103" cy="2691310"/>
            <a:chOff x="0" y="0"/>
            <a:chExt cx="37690" cy="708822"/>
          </a:xfrm>
        </p:grpSpPr>
        <p:sp>
          <p:nvSpPr>
            <p:cNvPr id="22" name="Freeform 22"/>
            <p:cNvSpPr/>
            <p:nvPr/>
          </p:nvSpPr>
          <p:spPr>
            <a:xfrm>
              <a:off x="0" y="0"/>
              <a:ext cx="37690" cy="708822"/>
            </a:xfrm>
            <a:custGeom>
              <a:avLst/>
              <a:gdLst/>
              <a:ahLst/>
              <a:cxnLst/>
              <a:rect l="l" t="t" r="r" b="b"/>
              <a:pathLst>
                <a:path w="37690" h="708822">
                  <a:moveTo>
                    <a:pt x="0" y="0"/>
                  </a:moveTo>
                  <a:lnTo>
                    <a:pt x="37690" y="0"/>
                  </a:lnTo>
                  <a:lnTo>
                    <a:pt x="37690" y="708822"/>
                  </a:lnTo>
                  <a:lnTo>
                    <a:pt x="0" y="708822"/>
                  </a:lnTo>
                  <a:close/>
                </a:path>
              </a:pathLst>
            </a:custGeom>
            <a:solidFill>
              <a:srgbClr val="BFDDD2"/>
            </a:solidFill>
          </p:spPr>
        </p:sp>
        <p:sp>
          <p:nvSpPr>
            <p:cNvPr id="23" name="TextBox 23"/>
            <p:cNvSpPr txBox="1"/>
            <p:nvPr/>
          </p:nvSpPr>
          <p:spPr>
            <a:xfrm>
              <a:off x="0" y="-38100"/>
              <a:ext cx="37690" cy="746922"/>
            </a:xfrm>
            <a:prstGeom prst="rect">
              <a:avLst/>
            </a:prstGeom>
          </p:spPr>
          <p:txBody>
            <a:bodyPr lIns="50800" tIns="50800" rIns="50800" bIns="50800" rtlCol="0" anchor="ctr"/>
            <a:lstStyle/>
            <a:p>
              <a:pPr algn="ctr">
                <a:lnSpc>
                  <a:spcPts val="2659"/>
                </a:lnSpc>
              </a:pPr>
              <a:endParaRPr/>
            </a:p>
          </p:txBody>
        </p:sp>
      </p:grpSp>
      <p:sp>
        <p:nvSpPr>
          <p:cNvPr id="24" name="TextBox 24"/>
          <p:cNvSpPr txBox="1"/>
          <p:nvPr/>
        </p:nvSpPr>
        <p:spPr>
          <a:xfrm>
            <a:off x="1957285" y="2586546"/>
            <a:ext cx="12927906" cy="2492990"/>
          </a:xfrm>
          <a:prstGeom prst="rect">
            <a:avLst/>
          </a:prstGeom>
        </p:spPr>
        <p:txBody>
          <a:bodyPr lIns="0" tIns="0" rIns="0" bIns="0" rtlCol="0" anchor="t">
            <a:spAutoFit/>
          </a:bodyPr>
          <a:lstStyle/>
          <a:p>
            <a:pPr lvl="0"/>
            <a:r>
              <a:rPr lang="id-ID" sz="5400" dirty="0" smtClean="0"/>
              <a:t>THE SCOPE OF RESEARCH IN ELT INCLUDING THE USE OF TECHNOLOGY (AI) &amp; QUALITY EDUCATION ENHANCMENT IN ELT</a:t>
            </a:r>
            <a:endParaRPr lang="id-ID" sz="5400" dirty="0"/>
          </a:p>
        </p:txBody>
      </p:sp>
      <p:sp>
        <p:nvSpPr>
          <p:cNvPr id="26" name="TextBox 26"/>
          <p:cNvSpPr txBox="1"/>
          <p:nvPr/>
        </p:nvSpPr>
        <p:spPr>
          <a:xfrm>
            <a:off x="2676921" y="7786706"/>
            <a:ext cx="10110417" cy="1846659"/>
          </a:xfrm>
          <a:prstGeom prst="rect">
            <a:avLst/>
          </a:prstGeom>
        </p:spPr>
        <p:txBody>
          <a:bodyPr wrap="square" lIns="0" tIns="0" rIns="0" bIns="0" rtlCol="0" anchor="t">
            <a:spAutoFit/>
          </a:bodyPr>
          <a:lstStyle/>
          <a:p>
            <a:pPr algn="l">
              <a:lnSpc>
                <a:spcPts val="4759"/>
              </a:lnSpc>
            </a:pPr>
            <a:r>
              <a:rPr lang="en-US" sz="3399" dirty="0">
                <a:solidFill>
                  <a:srgbClr val="FFFFFF"/>
                </a:solidFill>
                <a:latin typeface="Glacial Indifference"/>
                <a:ea typeface="Glacial Indifference"/>
                <a:cs typeface="Glacial Indifference"/>
                <a:sym typeface="Glacial Indifference"/>
              </a:rPr>
              <a:t>P</a:t>
            </a:r>
            <a:r>
              <a:rPr lang="en-US" sz="3000" dirty="0">
                <a:solidFill>
                  <a:srgbClr val="FFFFFF"/>
                </a:solidFill>
                <a:latin typeface="Glacial Indifference"/>
                <a:ea typeface="Glacial Indifference"/>
                <a:cs typeface="Glacial Indifference"/>
                <a:sym typeface="Glacial Indifference"/>
              </a:rPr>
              <a:t>ROGRAM STUDI </a:t>
            </a:r>
            <a:r>
              <a:rPr lang="id-ID" sz="3000" dirty="0" smtClean="0">
                <a:solidFill>
                  <a:srgbClr val="FFFFFF"/>
                </a:solidFill>
                <a:latin typeface="Glacial Indifference"/>
                <a:ea typeface="Glacial Indifference"/>
                <a:cs typeface="Glacial Indifference"/>
                <a:sym typeface="Glacial Indifference"/>
              </a:rPr>
              <a:t>PENDIDIKAN BAHASA INGGRIS </a:t>
            </a:r>
          </a:p>
          <a:p>
            <a:pPr algn="l">
              <a:lnSpc>
                <a:spcPts val="4759"/>
              </a:lnSpc>
            </a:pPr>
            <a:r>
              <a:rPr lang="id-ID" sz="3000" dirty="0" smtClean="0">
                <a:solidFill>
                  <a:srgbClr val="FFFFFF"/>
                </a:solidFill>
                <a:latin typeface="Glacial Indifference"/>
                <a:ea typeface="Glacial Indifference"/>
                <a:cs typeface="Glacial Indifference"/>
                <a:sym typeface="Glacial Indifference"/>
              </a:rPr>
              <a:t>STKIP TAMAN SISWA BIMA &amp; UNIVERSITAS ISLAM MAJAPAHIT</a:t>
            </a:r>
            <a:endParaRPr lang="en-US" sz="3000" dirty="0">
              <a:solidFill>
                <a:srgbClr val="FFFFFF"/>
              </a:solidFill>
              <a:latin typeface="Glacial Indifference"/>
              <a:ea typeface="Glacial Indifference"/>
              <a:cs typeface="Glacial Indifference"/>
              <a:sym typeface="Glacial Indifference"/>
            </a:endParaRPr>
          </a:p>
        </p:txBody>
      </p:sp>
      <p:sp>
        <p:nvSpPr>
          <p:cNvPr id="27" name="TextBox 27"/>
          <p:cNvSpPr txBox="1"/>
          <p:nvPr/>
        </p:nvSpPr>
        <p:spPr>
          <a:xfrm>
            <a:off x="1967885" y="1341590"/>
            <a:ext cx="8718655" cy="987450"/>
          </a:xfrm>
          <a:prstGeom prst="rect">
            <a:avLst/>
          </a:prstGeom>
        </p:spPr>
        <p:txBody>
          <a:bodyPr lIns="0" tIns="0" rIns="0" bIns="0" rtlCol="0" anchor="t">
            <a:spAutoFit/>
          </a:bodyPr>
          <a:lstStyle/>
          <a:p>
            <a:pPr algn="l">
              <a:lnSpc>
                <a:spcPts val="7699"/>
              </a:lnSpc>
            </a:pPr>
            <a:r>
              <a:rPr lang="id-ID" sz="3200" spc="439" dirty="0" smtClean="0">
                <a:solidFill>
                  <a:srgbClr val="5DA295"/>
                </a:solidFill>
                <a:latin typeface="Glacial Indifference Bold"/>
                <a:ea typeface="Glacial Indifference Bold"/>
                <a:cs typeface="Glacial Indifference Bold"/>
                <a:sym typeface="Glacial Indifference Bold"/>
              </a:rPr>
              <a:t>ENGLISH CLASSROOM RESEARCH</a:t>
            </a:r>
            <a:endParaRPr lang="en-US" sz="3200" spc="439" dirty="0">
              <a:solidFill>
                <a:srgbClr val="5DA295"/>
              </a:solidFill>
              <a:latin typeface="Glacial Indifference Bold"/>
              <a:ea typeface="Glacial Indifference Bold"/>
              <a:cs typeface="Glacial Indifference Bold"/>
              <a:sym typeface="Glacial Indifference Bold"/>
            </a:endParaRPr>
          </a:p>
        </p:txBody>
      </p:sp>
      <p:sp>
        <p:nvSpPr>
          <p:cNvPr id="28" name="TextBox 28"/>
          <p:cNvSpPr txBox="1"/>
          <p:nvPr/>
        </p:nvSpPr>
        <p:spPr>
          <a:xfrm>
            <a:off x="2676920" y="7078451"/>
            <a:ext cx="7110021" cy="718145"/>
          </a:xfrm>
          <a:prstGeom prst="rect">
            <a:avLst/>
          </a:prstGeom>
        </p:spPr>
        <p:txBody>
          <a:bodyPr wrap="square" lIns="0" tIns="0" rIns="0" bIns="0" rtlCol="0" anchor="t">
            <a:spAutoFit/>
          </a:bodyPr>
          <a:lstStyle/>
          <a:p>
            <a:pPr algn="l">
              <a:lnSpc>
                <a:spcPts val="5599"/>
              </a:lnSpc>
            </a:pPr>
            <a:r>
              <a:rPr lang="id-ID" sz="3999" dirty="0" smtClean="0">
                <a:solidFill>
                  <a:srgbClr val="FFFFFF"/>
                </a:solidFill>
                <a:latin typeface="Glacial Indifference Bold"/>
                <a:ea typeface="Glacial Indifference Bold"/>
                <a:cs typeface="Glacial Indifference Bold"/>
                <a:sym typeface="Glacial Indifference Bold"/>
              </a:rPr>
              <a:t>Annisah &amp; Wiwik Mardiana</a:t>
            </a:r>
            <a:endParaRPr lang="en-US" sz="3999" dirty="0">
              <a:solidFill>
                <a:srgbClr val="FFFFFF"/>
              </a:solidFill>
              <a:latin typeface="Glacial Indifference Bold"/>
              <a:ea typeface="Glacial Indifference Bold"/>
              <a:cs typeface="Glacial Indifference Bold"/>
              <a:sym typeface="Glacial Indifference Bold"/>
            </a:endParaRPr>
          </a:p>
        </p:txBody>
      </p:sp>
      <p:sp>
        <p:nvSpPr>
          <p:cNvPr id="30" name="TextBox 30"/>
          <p:cNvSpPr txBox="1"/>
          <p:nvPr/>
        </p:nvSpPr>
        <p:spPr>
          <a:xfrm>
            <a:off x="2687715" y="9563770"/>
            <a:ext cx="1455625" cy="580390"/>
          </a:xfrm>
          <a:prstGeom prst="rect">
            <a:avLst/>
          </a:prstGeom>
        </p:spPr>
        <p:txBody>
          <a:bodyPr lIns="0" tIns="0" rIns="0" bIns="0" rtlCol="0" anchor="t">
            <a:spAutoFit/>
          </a:bodyPr>
          <a:lstStyle/>
          <a:p>
            <a:pPr algn="l">
              <a:lnSpc>
                <a:spcPts val="4759"/>
              </a:lnSpc>
            </a:pPr>
            <a:r>
              <a:rPr lang="en-US" sz="3399" dirty="0" smtClean="0">
                <a:solidFill>
                  <a:srgbClr val="FFFFFF"/>
                </a:solidFill>
                <a:latin typeface="Glacial Indifference Bold"/>
                <a:ea typeface="Glacial Indifference Bold"/>
                <a:cs typeface="Glacial Indifference Bold"/>
                <a:sym typeface="Glacial Indifference Bold"/>
              </a:rPr>
              <a:t>202</a:t>
            </a:r>
            <a:r>
              <a:rPr lang="id-ID" sz="3399" dirty="0" smtClean="0">
                <a:solidFill>
                  <a:srgbClr val="FFFFFF"/>
                </a:solidFill>
                <a:latin typeface="Glacial Indifference Bold"/>
                <a:ea typeface="Glacial Indifference Bold"/>
                <a:cs typeface="Glacial Indifference Bold"/>
                <a:sym typeface="Glacial Indifference Bold"/>
              </a:rPr>
              <a:t>4</a:t>
            </a:r>
            <a:endParaRPr lang="en-US" sz="3399" dirty="0">
              <a:solidFill>
                <a:srgbClr val="FFFFFF"/>
              </a:solidFill>
              <a:latin typeface="Glacial Indifference Bold"/>
              <a:ea typeface="Glacial Indifference Bold"/>
              <a:cs typeface="Glacial Indifference Bold"/>
              <a:sym typeface="Glacial Indifference Bold"/>
            </a:endParaRPr>
          </a:p>
        </p:txBody>
      </p:sp>
      <p:pic>
        <p:nvPicPr>
          <p:cNvPr id="31" name="Picture 30" descr="STKIP TAMAN SISWA BIMA"/>
          <p:cNvPicPr/>
          <p:nvPr/>
        </p:nvPicPr>
        <p:blipFill>
          <a:blip r:embed="rId10"/>
          <a:srcRect/>
          <a:stretch>
            <a:fillRect/>
          </a:stretch>
        </p:blipFill>
        <p:spPr bwMode="auto">
          <a:xfrm>
            <a:off x="13287404" y="7072326"/>
            <a:ext cx="1714512" cy="1143008"/>
          </a:xfrm>
          <a:prstGeom prst="rect">
            <a:avLst/>
          </a:prstGeom>
          <a:noFill/>
          <a:ln w="9525">
            <a:noFill/>
            <a:miter lim="800000"/>
            <a:headEnd/>
            <a:tailEnd/>
          </a:ln>
        </p:spPr>
      </p:pic>
      <p:pic>
        <p:nvPicPr>
          <p:cNvPr id="33" name="Google Shape;95;p1"/>
          <p:cNvPicPr preferRelativeResize="0"/>
          <p:nvPr/>
        </p:nvPicPr>
        <p:blipFill rotWithShape="1">
          <a:blip r:embed="rId11">
            <a:alphaModFix/>
          </a:blip>
          <a:srcRect/>
          <a:stretch/>
        </p:blipFill>
        <p:spPr>
          <a:xfrm>
            <a:off x="16287800" y="7072326"/>
            <a:ext cx="1588714" cy="1181100"/>
          </a:xfrm>
          <a:prstGeom prst="rect">
            <a:avLst/>
          </a:prstGeom>
          <a:noFill/>
          <a:ln>
            <a:noFill/>
          </a:ln>
        </p:spPr>
      </p:pic>
      <p:pic>
        <p:nvPicPr>
          <p:cNvPr id="34" name="Google Shape;97;p1"/>
          <p:cNvPicPr preferRelativeResize="0"/>
          <p:nvPr/>
        </p:nvPicPr>
        <p:blipFill rotWithShape="1">
          <a:blip r:embed="rId12">
            <a:alphaModFix/>
          </a:blip>
          <a:srcRect/>
          <a:stretch/>
        </p:blipFill>
        <p:spPr>
          <a:xfrm>
            <a:off x="14216098" y="8683486"/>
            <a:ext cx="2714644" cy="1174922"/>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02049" y="6833950"/>
            <a:ext cx="5973602" cy="5973602"/>
          </a:xfrm>
          <a:custGeom>
            <a:avLst/>
            <a:gdLst/>
            <a:ahLst/>
            <a:cxnLst/>
            <a:rect l="l" t="t" r="r" b="b"/>
            <a:pathLst>
              <a:path w="5973602" h="5973602">
                <a:moveTo>
                  <a:pt x="0" y="0"/>
                </a:moveTo>
                <a:lnTo>
                  <a:pt x="5973601" y="0"/>
                </a:lnTo>
                <a:lnTo>
                  <a:pt x="5973601" y="5973602"/>
                </a:lnTo>
                <a:lnTo>
                  <a:pt x="0" y="5973602"/>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3" name="Group 3"/>
          <p:cNvGrpSpPr/>
          <p:nvPr/>
        </p:nvGrpSpPr>
        <p:grpSpPr>
          <a:xfrm>
            <a:off x="0" y="10073435"/>
            <a:ext cx="18288000" cy="213565"/>
            <a:chOff x="0" y="0"/>
            <a:chExt cx="4816593" cy="56248"/>
          </a:xfrm>
        </p:grpSpPr>
        <p:sp>
          <p:nvSpPr>
            <p:cNvPr id="4" name="Freeform 4"/>
            <p:cNvSpPr/>
            <p:nvPr/>
          </p:nvSpPr>
          <p:spPr>
            <a:xfrm>
              <a:off x="0" y="0"/>
              <a:ext cx="4816592" cy="56248"/>
            </a:xfrm>
            <a:custGeom>
              <a:avLst/>
              <a:gdLst/>
              <a:ahLst/>
              <a:cxnLst/>
              <a:rect l="l" t="t" r="r" b="b"/>
              <a:pathLst>
                <a:path w="4816592" h="56248">
                  <a:moveTo>
                    <a:pt x="0" y="0"/>
                  </a:moveTo>
                  <a:lnTo>
                    <a:pt x="4816592" y="0"/>
                  </a:lnTo>
                  <a:lnTo>
                    <a:pt x="4816592" y="56248"/>
                  </a:lnTo>
                  <a:lnTo>
                    <a:pt x="0" y="56248"/>
                  </a:lnTo>
                  <a:close/>
                </a:path>
              </a:pathLst>
            </a:custGeom>
            <a:solidFill>
              <a:srgbClr val="5DA295"/>
            </a:solidFill>
          </p:spPr>
        </p:sp>
        <p:sp>
          <p:nvSpPr>
            <p:cNvPr id="5" name="TextBox 5"/>
            <p:cNvSpPr txBox="1"/>
            <p:nvPr/>
          </p:nvSpPr>
          <p:spPr>
            <a:xfrm>
              <a:off x="0" y="-38100"/>
              <a:ext cx="4816593" cy="94348"/>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0" y="0"/>
            <a:ext cx="18288000" cy="213565"/>
            <a:chOff x="0" y="0"/>
            <a:chExt cx="4816593" cy="56248"/>
          </a:xfrm>
        </p:grpSpPr>
        <p:sp>
          <p:nvSpPr>
            <p:cNvPr id="7" name="Freeform 7"/>
            <p:cNvSpPr/>
            <p:nvPr/>
          </p:nvSpPr>
          <p:spPr>
            <a:xfrm>
              <a:off x="0" y="0"/>
              <a:ext cx="4816592" cy="56248"/>
            </a:xfrm>
            <a:custGeom>
              <a:avLst/>
              <a:gdLst/>
              <a:ahLst/>
              <a:cxnLst/>
              <a:rect l="l" t="t" r="r" b="b"/>
              <a:pathLst>
                <a:path w="4816592" h="56248">
                  <a:moveTo>
                    <a:pt x="0" y="0"/>
                  </a:moveTo>
                  <a:lnTo>
                    <a:pt x="4816592" y="0"/>
                  </a:lnTo>
                  <a:lnTo>
                    <a:pt x="4816592" y="56248"/>
                  </a:lnTo>
                  <a:lnTo>
                    <a:pt x="0" y="56248"/>
                  </a:lnTo>
                  <a:close/>
                </a:path>
              </a:pathLst>
            </a:custGeom>
            <a:solidFill>
              <a:srgbClr val="BFDDD2"/>
            </a:solidFill>
          </p:spPr>
        </p:sp>
        <p:sp>
          <p:nvSpPr>
            <p:cNvPr id="8" name="TextBox 8"/>
            <p:cNvSpPr txBox="1"/>
            <p:nvPr/>
          </p:nvSpPr>
          <p:spPr>
            <a:xfrm>
              <a:off x="0" y="-38100"/>
              <a:ext cx="4816593" cy="94348"/>
            </a:xfrm>
            <a:prstGeom prst="rect">
              <a:avLst/>
            </a:prstGeom>
          </p:spPr>
          <p:txBody>
            <a:bodyPr lIns="50800" tIns="50800" rIns="50800" bIns="50800" rtlCol="0" anchor="ctr"/>
            <a:lstStyle/>
            <a:p>
              <a:pPr algn="ctr">
                <a:lnSpc>
                  <a:spcPts val="2659"/>
                </a:lnSpc>
              </a:pPr>
              <a:endParaRPr/>
            </a:p>
          </p:txBody>
        </p:sp>
      </p:grpSp>
      <p:sp>
        <p:nvSpPr>
          <p:cNvPr id="9" name="AutoShape 9"/>
          <p:cNvSpPr/>
          <p:nvPr/>
        </p:nvSpPr>
        <p:spPr>
          <a:xfrm>
            <a:off x="7060245" y="4213907"/>
            <a:ext cx="11329315" cy="0"/>
          </a:xfrm>
          <a:prstGeom prst="line">
            <a:avLst/>
          </a:prstGeom>
          <a:ln w="38100" cap="flat">
            <a:solidFill>
              <a:srgbClr val="5DA295"/>
            </a:solidFill>
            <a:prstDash val="solid"/>
            <a:headEnd type="none" w="sm" len="sm"/>
            <a:tailEnd type="none" w="sm" len="sm"/>
          </a:ln>
        </p:spPr>
      </p:sp>
      <p:sp>
        <p:nvSpPr>
          <p:cNvPr id="10" name="AutoShape 10"/>
          <p:cNvSpPr/>
          <p:nvPr/>
        </p:nvSpPr>
        <p:spPr>
          <a:xfrm>
            <a:off x="7060245" y="5734674"/>
            <a:ext cx="11329315" cy="0"/>
          </a:xfrm>
          <a:prstGeom prst="line">
            <a:avLst/>
          </a:prstGeom>
          <a:ln w="38100" cap="flat">
            <a:solidFill>
              <a:srgbClr val="5DA295"/>
            </a:solidFill>
            <a:prstDash val="solid"/>
            <a:headEnd type="none" w="sm" len="sm"/>
            <a:tailEnd type="none" w="sm" len="sm"/>
          </a:ln>
        </p:spPr>
      </p:sp>
      <p:sp>
        <p:nvSpPr>
          <p:cNvPr id="11" name="AutoShape 11"/>
          <p:cNvSpPr/>
          <p:nvPr/>
        </p:nvSpPr>
        <p:spPr>
          <a:xfrm>
            <a:off x="7060245" y="7255441"/>
            <a:ext cx="11329315" cy="0"/>
          </a:xfrm>
          <a:prstGeom prst="line">
            <a:avLst/>
          </a:prstGeom>
          <a:ln w="38100" cap="flat">
            <a:solidFill>
              <a:srgbClr val="5DA295"/>
            </a:solidFill>
            <a:prstDash val="solid"/>
            <a:headEnd type="none" w="sm" len="sm"/>
            <a:tailEnd type="none" w="sm" len="sm"/>
          </a:ln>
        </p:spPr>
      </p:sp>
      <p:sp>
        <p:nvSpPr>
          <p:cNvPr id="12" name="Freeform 12"/>
          <p:cNvSpPr/>
          <p:nvPr/>
        </p:nvSpPr>
        <p:spPr>
          <a:xfrm>
            <a:off x="4138092" y="6650005"/>
            <a:ext cx="1210872" cy="1210872"/>
          </a:xfrm>
          <a:custGeom>
            <a:avLst/>
            <a:gdLst/>
            <a:ahLst/>
            <a:cxnLst/>
            <a:rect l="l" t="t" r="r" b="b"/>
            <a:pathLst>
              <a:path w="1210872" h="1210872">
                <a:moveTo>
                  <a:pt x="0" y="0"/>
                </a:moveTo>
                <a:lnTo>
                  <a:pt x="1210872" y="0"/>
                </a:lnTo>
                <a:lnTo>
                  <a:pt x="1210872" y="1210872"/>
                </a:lnTo>
                <a:lnTo>
                  <a:pt x="0" y="1210872"/>
                </a:lnTo>
                <a:lnTo>
                  <a:pt x="0" y="0"/>
                </a:lnTo>
                <a:close/>
              </a:path>
            </a:pathLst>
          </a:custGeom>
          <a:blipFill>
            <a:blip r:embed="rId4" cstate="print">
              <a:extLst>
                <a:ext uri="{96DAC541-7B7A-43D3-8B79-37D633B846F1}">
                  <asvg:svgBlip xmlns:asvg="http://schemas.microsoft.com/office/drawing/2016/SVG/main" xmlns="" r:embed="rId5"/>
                </a:ext>
              </a:extLst>
            </a:blip>
            <a:stretch>
              <a:fillRect/>
            </a:stretch>
          </a:blipFill>
        </p:spPr>
      </p:sp>
      <p:sp>
        <p:nvSpPr>
          <p:cNvPr id="15" name="TextBox 15"/>
          <p:cNvSpPr txBox="1"/>
          <p:nvPr/>
        </p:nvSpPr>
        <p:spPr>
          <a:xfrm>
            <a:off x="16564000" y="8834437"/>
            <a:ext cx="955170" cy="762001"/>
          </a:xfrm>
          <a:prstGeom prst="rect">
            <a:avLst/>
          </a:prstGeom>
        </p:spPr>
        <p:txBody>
          <a:bodyPr lIns="0" tIns="0" rIns="0" bIns="0" rtlCol="0" anchor="t">
            <a:spAutoFit/>
          </a:bodyPr>
          <a:lstStyle/>
          <a:p>
            <a:pPr algn="r">
              <a:lnSpc>
                <a:spcPts val="6299"/>
              </a:lnSpc>
            </a:pPr>
            <a:r>
              <a:rPr lang="en-US" sz="4499" dirty="0" smtClean="0">
                <a:solidFill>
                  <a:srgbClr val="000000"/>
                </a:solidFill>
                <a:latin typeface="Glacial Indifference Bold"/>
                <a:ea typeface="Glacial Indifference Bold"/>
                <a:cs typeface="Glacial Indifference Bold"/>
                <a:sym typeface="Glacial Indifference Bold"/>
              </a:rPr>
              <a:t>0</a:t>
            </a:r>
            <a:r>
              <a:rPr lang="id-ID" sz="4499" dirty="0" smtClean="0">
                <a:solidFill>
                  <a:srgbClr val="000000"/>
                </a:solidFill>
                <a:latin typeface="Glacial Indifference Bold"/>
                <a:ea typeface="Glacial Indifference Bold"/>
                <a:cs typeface="Glacial Indifference Bold"/>
                <a:sym typeface="Glacial Indifference Bold"/>
              </a:rPr>
              <a:t>4</a:t>
            </a:r>
            <a:endParaRPr lang="en-US" sz="4499" dirty="0">
              <a:solidFill>
                <a:srgbClr val="000000"/>
              </a:solidFill>
              <a:latin typeface="Glacial Indifference Bold"/>
              <a:ea typeface="Glacial Indifference Bold"/>
              <a:cs typeface="Glacial Indifference Bold"/>
              <a:sym typeface="Glacial Indifference Bold"/>
            </a:endParaRPr>
          </a:p>
        </p:txBody>
      </p:sp>
      <p:sp>
        <p:nvSpPr>
          <p:cNvPr id="16" name="AutoShape 16"/>
          <p:cNvSpPr/>
          <p:nvPr/>
        </p:nvSpPr>
        <p:spPr>
          <a:xfrm>
            <a:off x="16564000" y="8877554"/>
            <a:ext cx="0" cy="761492"/>
          </a:xfrm>
          <a:prstGeom prst="line">
            <a:avLst/>
          </a:prstGeom>
          <a:ln w="95250" cap="flat">
            <a:solidFill>
              <a:srgbClr val="5DA295"/>
            </a:solidFill>
            <a:prstDash val="solid"/>
            <a:headEnd type="none" w="sm" len="sm"/>
            <a:tailEnd type="none" w="sm" len="sm"/>
          </a:ln>
        </p:spPr>
      </p:sp>
      <p:sp>
        <p:nvSpPr>
          <p:cNvPr id="17" name="Freeform 17"/>
          <p:cNvSpPr/>
          <p:nvPr/>
        </p:nvSpPr>
        <p:spPr>
          <a:xfrm>
            <a:off x="16893853" y="567841"/>
            <a:ext cx="1082627" cy="1082627"/>
          </a:xfrm>
          <a:custGeom>
            <a:avLst/>
            <a:gdLst/>
            <a:ahLst/>
            <a:cxnLst/>
            <a:rect l="l" t="t" r="r" b="b"/>
            <a:pathLst>
              <a:path w="1082627" h="1082627">
                <a:moveTo>
                  <a:pt x="0" y="0"/>
                </a:moveTo>
                <a:lnTo>
                  <a:pt x="1082626" y="0"/>
                </a:lnTo>
                <a:lnTo>
                  <a:pt x="1082626" y="1082627"/>
                </a:lnTo>
                <a:lnTo>
                  <a:pt x="0" y="1082627"/>
                </a:lnTo>
                <a:lnTo>
                  <a:pt x="0" y="0"/>
                </a:lnTo>
                <a:close/>
              </a:path>
            </a:pathLst>
          </a:custGeom>
          <a:blipFill>
            <a:blip r:embed="rId6" cstate="print">
              <a:extLst>
                <a:ext uri="{96DAC541-7B7A-43D3-8B79-37D633B846F1}">
                  <asvg:svgBlip xmlns:asvg="http://schemas.microsoft.com/office/drawing/2016/SVG/main" xmlns="" r:embed="rId11"/>
                </a:ext>
              </a:extLst>
            </a:blip>
            <a:stretch>
              <a:fillRect/>
            </a:stretch>
          </a:blipFill>
        </p:spPr>
      </p:sp>
      <p:sp>
        <p:nvSpPr>
          <p:cNvPr id="20" name="TextBox 20"/>
          <p:cNvSpPr txBox="1"/>
          <p:nvPr/>
        </p:nvSpPr>
        <p:spPr>
          <a:xfrm>
            <a:off x="6916642" y="3112555"/>
            <a:ext cx="938336" cy="762001"/>
          </a:xfrm>
          <a:prstGeom prst="rect">
            <a:avLst/>
          </a:prstGeom>
        </p:spPr>
        <p:txBody>
          <a:bodyPr lIns="0" tIns="0" rIns="0" bIns="0" rtlCol="0" anchor="t">
            <a:spAutoFit/>
          </a:bodyPr>
          <a:lstStyle/>
          <a:p>
            <a:pPr algn="r">
              <a:lnSpc>
                <a:spcPts val="6299"/>
              </a:lnSpc>
            </a:pPr>
            <a:r>
              <a:rPr lang="en-US" sz="4499" dirty="0" smtClean="0">
                <a:solidFill>
                  <a:srgbClr val="5DA295"/>
                </a:solidFill>
                <a:latin typeface="Glacial Indifference Bold"/>
                <a:ea typeface="Glacial Indifference Bold"/>
                <a:cs typeface="Glacial Indifference Bold"/>
                <a:sym typeface="Glacial Indifference Bold"/>
              </a:rPr>
              <a:t>0</a:t>
            </a:r>
            <a:r>
              <a:rPr lang="id-ID" sz="4499" dirty="0" smtClean="0">
                <a:solidFill>
                  <a:srgbClr val="5DA295"/>
                </a:solidFill>
                <a:latin typeface="Glacial Indifference Bold"/>
                <a:ea typeface="Glacial Indifference Bold"/>
                <a:cs typeface="Glacial Indifference Bold"/>
                <a:sym typeface="Glacial Indifference Bold"/>
              </a:rPr>
              <a:t>4</a:t>
            </a:r>
            <a:r>
              <a:rPr lang="en-US" sz="4499" dirty="0" smtClean="0">
                <a:solidFill>
                  <a:srgbClr val="5DA295"/>
                </a:solidFill>
                <a:latin typeface="Glacial Indifference Bold"/>
                <a:ea typeface="Glacial Indifference Bold"/>
                <a:cs typeface="Glacial Indifference Bold"/>
                <a:sym typeface="Glacial Indifference Bold"/>
              </a:rPr>
              <a:t>.</a:t>
            </a:r>
            <a:endParaRPr lang="en-US" sz="4499" dirty="0">
              <a:solidFill>
                <a:srgbClr val="5DA295"/>
              </a:solidFill>
              <a:latin typeface="Glacial Indifference Bold"/>
              <a:ea typeface="Glacial Indifference Bold"/>
              <a:cs typeface="Glacial Indifference Bold"/>
              <a:sym typeface="Glacial Indifference Bold"/>
            </a:endParaRPr>
          </a:p>
        </p:txBody>
      </p:sp>
      <p:sp>
        <p:nvSpPr>
          <p:cNvPr id="21" name="TextBox 21"/>
          <p:cNvSpPr txBox="1"/>
          <p:nvPr/>
        </p:nvSpPr>
        <p:spPr>
          <a:xfrm>
            <a:off x="8168290" y="2868113"/>
            <a:ext cx="8548138" cy="628377"/>
          </a:xfrm>
          <a:prstGeom prst="rect">
            <a:avLst/>
          </a:prstGeom>
        </p:spPr>
        <p:txBody>
          <a:bodyPr wrap="square" lIns="0" tIns="0" rIns="0" bIns="0" rtlCol="0" anchor="t">
            <a:spAutoFit/>
          </a:bodyPr>
          <a:lstStyle/>
          <a:p>
            <a:pPr algn="l">
              <a:lnSpc>
                <a:spcPts val="4899"/>
              </a:lnSpc>
            </a:pPr>
            <a:r>
              <a:rPr lang="id-ID" sz="3499" dirty="0" smtClean="0">
                <a:solidFill>
                  <a:srgbClr val="5DA295"/>
                </a:solidFill>
                <a:latin typeface="Glacial Indifference Bold"/>
                <a:ea typeface="Glacial Indifference Bold"/>
                <a:cs typeface="Glacial Indifference Bold"/>
                <a:sym typeface="Glacial Indifference Bold"/>
              </a:rPr>
              <a:t>Chapter IV Finding and Discussion</a:t>
            </a:r>
            <a:endParaRPr lang="en-US" sz="3499" dirty="0">
              <a:solidFill>
                <a:srgbClr val="5DA295"/>
              </a:solidFill>
              <a:latin typeface="Glacial Indifference Bold"/>
              <a:ea typeface="Glacial Indifference Bold"/>
              <a:cs typeface="Glacial Indifference Bold"/>
              <a:sym typeface="Glacial Indifference Bold"/>
            </a:endParaRPr>
          </a:p>
        </p:txBody>
      </p:sp>
      <p:sp>
        <p:nvSpPr>
          <p:cNvPr id="22" name="TextBox 22"/>
          <p:cNvSpPr txBox="1"/>
          <p:nvPr/>
        </p:nvSpPr>
        <p:spPr>
          <a:xfrm>
            <a:off x="6758233" y="4597839"/>
            <a:ext cx="1096746" cy="762001"/>
          </a:xfrm>
          <a:prstGeom prst="rect">
            <a:avLst/>
          </a:prstGeom>
        </p:spPr>
        <p:txBody>
          <a:bodyPr lIns="0" tIns="0" rIns="0" bIns="0" rtlCol="0" anchor="t">
            <a:spAutoFit/>
          </a:bodyPr>
          <a:lstStyle/>
          <a:p>
            <a:pPr algn="r">
              <a:lnSpc>
                <a:spcPts val="6299"/>
              </a:lnSpc>
            </a:pPr>
            <a:r>
              <a:rPr lang="en-US" sz="4499" dirty="0" smtClean="0">
                <a:solidFill>
                  <a:srgbClr val="5DA295"/>
                </a:solidFill>
                <a:latin typeface="Glacial Indifference Bold"/>
                <a:ea typeface="Glacial Indifference Bold"/>
                <a:cs typeface="Glacial Indifference Bold"/>
                <a:sym typeface="Glacial Indifference Bold"/>
              </a:rPr>
              <a:t>0</a:t>
            </a:r>
            <a:r>
              <a:rPr lang="id-ID" sz="4499" dirty="0" smtClean="0">
                <a:solidFill>
                  <a:srgbClr val="5DA295"/>
                </a:solidFill>
                <a:latin typeface="Glacial Indifference Bold"/>
                <a:ea typeface="Glacial Indifference Bold"/>
                <a:cs typeface="Glacial Indifference Bold"/>
                <a:sym typeface="Glacial Indifference Bold"/>
              </a:rPr>
              <a:t>5</a:t>
            </a:r>
            <a:r>
              <a:rPr lang="en-US" sz="4499" dirty="0" smtClean="0">
                <a:solidFill>
                  <a:srgbClr val="5DA295"/>
                </a:solidFill>
                <a:latin typeface="Glacial Indifference Bold"/>
                <a:ea typeface="Glacial Indifference Bold"/>
                <a:cs typeface="Glacial Indifference Bold"/>
                <a:sym typeface="Glacial Indifference Bold"/>
              </a:rPr>
              <a:t>.</a:t>
            </a:r>
            <a:endParaRPr lang="en-US" sz="4499" dirty="0">
              <a:solidFill>
                <a:srgbClr val="5DA295"/>
              </a:solidFill>
              <a:latin typeface="Glacial Indifference Bold"/>
              <a:ea typeface="Glacial Indifference Bold"/>
              <a:cs typeface="Glacial Indifference Bold"/>
              <a:sym typeface="Glacial Indifference Bold"/>
            </a:endParaRPr>
          </a:p>
        </p:txBody>
      </p:sp>
      <p:sp>
        <p:nvSpPr>
          <p:cNvPr id="23" name="TextBox 23"/>
          <p:cNvSpPr txBox="1"/>
          <p:nvPr/>
        </p:nvSpPr>
        <p:spPr>
          <a:xfrm>
            <a:off x="8168290" y="4358126"/>
            <a:ext cx="9548270" cy="628377"/>
          </a:xfrm>
          <a:prstGeom prst="rect">
            <a:avLst/>
          </a:prstGeom>
        </p:spPr>
        <p:txBody>
          <a:bodyPr wrap="square" lIns="0" tIns="0" rIns="0" bIns="0" rtlCol="0" anchor="t">
            <a:spAutoFit/>
          </a:bodyPr>
          <a:lstStyle/>
          <a:p>
            <a:pPr algn="l">
              <a:lnSpc>
                <a:spcPts val="4899"/>
              </a:lnSpc>
            </a:pPr>
            <a:r>
              <a:rPr lang="id-ID" sz="3499" dirty="0" smtClean="0">
                <a:solidFill>
                  <a:srgbClr val="5DA295"/>
                </a:solidFill>
                <a:latin typeface="Glacial Indifference Bold"/>
                <a:ea typeface="Glacial Indifference Bold"/>
                <a:cs typeface="Glacial Indifference Bold"/>
                <a:sym typeface="Glacial Indifference Bold"/>
              </a:rPr>
              <a:t>Chapter V Conclusion and Suggestion</a:t>
            </a:r>
            <a:endParaRPr lang="en-US" sz="3499" dirty="0">
              <a:solidFill>
                <a:srgbClr val="5DA295"/>
              </a:solidFill>
              <a:latin typeface="Glacial Indifference Bold"/>
              <a:ea typeface="Glacial Indifference Bold"/>
              <a:cs typeface="Glacial Indifference Bold"/>
              <a:sym typeface="Glacial Indifference Bold"/>
            </a:endParaRPr>
          </a:p>
        </p:txBody>
      </p:sp>
      <p:sp>
        <p:nvSpPr>
          <p:cNvPr id="25" name="TextBox 25"/>
          <p:cNvSpPr txBox="1"/>
          <p:nvPr/>
        </p:nvSpPr>
        <p:spPr>
          <a:xfrm>
            <a:off x="8168290" y="5890340"/>
            <a:ext cx="8119510" cy="628377"/>
          </a:xfrm>
          <a:prstGeom prst="rect">
            <a:avLst/>
          </a:prstGeom>
        </p:spPr>
        <p:txBody>
          <a:bodyPr wrap="square" lIns="0" tIns="0" rIns="0" bIns="0" rtlCol="0" anchor="t">
            <a:spAutoFit/>
          </a:bodyPr>
          <a:lstStyle/>
          <a:p>
            <a:pPr>
              <a:lnSpc>
                <a:spcPts val="4899"/>
              </a:lnSpc>
            </a:pPr>
            <a:r>
              <a:rPr lang="id-ID" sz="3499" dirty="0" smtClean="0">
                <a:solidFill>
                  <a:srgbClr val="5DA295"/>
                </a:solidFill>
                <a:latin typeface="Glacial Indifference Bold"/>
                <a:ea typeface="Glacial Indifference Bold"/>
                <a:cs typeface="Glacial Indifference Bold"/>
                <a:sym typeface="Glacial Indifference Bold"/>
              </a:rPr>
              <a:t>References &amp; Appendixes</a:t>
            </a:r>
            <a:endParaRPr lang="en-US" sz="3499" dirty="0">
              <a:solidFill>
                <a:srgbClr val="5DA295"/>
              </a:solidFill>
              <a:latin typeface="Glacial Indifference Bold"/>
              <a:ea typeface="Glacial Indifference Bold"/>
              <a:cs typeface="Glacial Indifference Bold"/>
              <a:sym typeface="Glacial Indifference Bold"/>
            </a:endParaRPr>
          </a:p>
        </p:txBody>
      </p:sp>
      <p:sp>
        <p:nvSpPr>
          <p:cNvPr id="27" name="TextBox 27"/>
          <p:cNvSpPr txBox="1"/>
          <p:nvPr/>
        </p:nvSpPr>
        <p:spPr>
          <a:xfrm>
            <a:off x="6758233" y="6071950"/>
            <a:ext cx="1096746" cy="762001"/>
          </a:xfrm>
          <a:prstGeom prst="rect">
            <a:avLst/>
          </a:prstGeom>
        </p:spPr>
        <p:txBody>
          <a:bodyPr lIns="0" tIns="0" rIns="0" bIns="0" rtlCol="0" anchor="t">
            <a:spAutoFit/>
          </a:bodyPr>
          <a:lstStyle/>
          <a:p>
            <a:pPr algn="r">
              <a:lnSpc>
                <a:spcPts val="6299"/>
              </a:lnSpc>
            </a:pPr>
            <a:r>
              <a:rPr lang="en-US" sz="4499" dirty="0" smtClean="0">
                <a:solidFill>
                  <a:srgbClr val="5DA295"/>
                </a:solidFill>
                <a:latin typeface="Glacial Indifference Bold"/>
                <a:ea typeface="Glacial Indifference Bold"/>
                <a:cs typeface="Glacial Indifference Bold"/>
                <a:sym typeface="Glacial Indifference Bold"/>
              </a:rPr>
              <a:t>0</a:t>
            </a:r>
            <a:r>
              <a:rPr lang="id-ID" sz="4499" dirty="0" smtClean="0">
                <a:solidFill>
                  <a:srgbClr val="5DA295"/>
                </a:solidFill>
                <a:latin typeface="Glacial Indifference Bold"/>
                <a:ea typeface="Glacial Indifference Bold"/>
                <a:cs typeface="Glacial Indifference Bold"/>
                <a:sym typeface="Glacial Indifference Bold"/>
              </a:rPr>
              <a:t>6</a:t>
            </a:r>
            <a:r>
              <a:rPr lang="en-US" sz="4499" dirty="0" smtClean="0">
                <a:solidFill>
                  <a:srgbClr val="5DA295"/>
                </a:solidFill>
                <a:latin typeface="Glacial Indifference Bold"/>
                <a:ea typeface="Glacial Indifference Bold"/>
                <a:cs typeface="Glacial Indifference Bold"/>
                <a:sym typeface="Glacial Indifference Bold"/>
              </a:rPr>
              <a:t>.</a:t>
            </a:r>
            <a:endParaRPr lang="en-US" sz="4499" dirty="0">
              <a:solidFill>
                <a:srgbClr val="5DA295"/>
              </a:solidFill>
              <a:latin typeface="Glacial Indifference Bold"/>
              <a:ea typeface="Glacial Indifference Bold"/>
              <a:cs typeface="Glacial Indifference Bold"/>
              <a:sym typeface="Glacial Indifference Bold"/>
            </a:endParaRPr>
          </a:p>
        </p:txBody>
      </p:sp>
      <p:sp>
        <p:nvSpPr>
          <p:cNvPr id="35" name="TextBox 29"/>
          <p:cNvSpPr txBox="1"/>
          <p:nvPr/>
        </p:nvSpPr>
        <p:spPr>
          <a:xfrm>
            <a:off x="11429915" y="8963025"/>
            <a:ext cx="4752692" cy="500137"/>
          </a:xfrm>
          <a:prstGeom prst="rect">
            <a:avLst/>
          </a:prstGeom>
        </p:spPr>
        <p:txBody>
          <a:bodyPr lIns="0" tIns="0" rIns="0" bIns="0" rtlCol="0" anchor="t">
            <a:spAutoFit/>
          </a:bodyPr>
          <a:lstStyle/>
          <a:p>
            <a:pPr algn="r">
              <a:lnSpc>
                <a:spcPts val="4200"/>
              </a:lnSpc>
            </a:pPr>
            <a:r>
              <a:rPr lang="id-ID" sz="3000" spc="300" dirty="0" smtClean="0">
                <a:solidFill>
                  <a:srgbClr val="000000"/>
                </a:solidFill>
                <a:latin typeface="Glacial Indifference Bold"/>
                <a:ea typeface="Glacial Indifference Bold"/>
                <a:cs typeface="Glacial Indifference Bold"/>
                <a:sym typeface="Glacial Indifference Bold"/>
              </a:rPr>
              <a:t>ENGLISH RESEARCH </a:t>
            </a:r>
            <a:endParaRPr lang="en-US" sz="3000" spc="300" dirty="0">
              <a:solidFill>
                <a:srgbClr val="000000"/>
              </a:solidFill>
              <a:latin typeface="Glacial Indifference Bold"/>
              <a:ea typeface="Glacial Indifference Bold"/>
              <a:cs typeface="Glacial Indifference Bold"/>
              <a:sym typeface="Glacial Indifference Bold"/>
            </a:endParaRPr>
          </a:p>
        </p:txBody>
      </p:sp>
      <p:sp>
        <p:nvSpPr>
          <p:cNvPr id="36" name="TextBox 26"/>
          <p:cNvSpPr txBox="1"/>
          <p:nvPr/>
        </p:nvSpPr>
        <p:spPr>
          <a:xfrm>
            <a:off x="8200323" y="3571864"/>
            <a:ext cx="8873295" cy="537845"/>
          </a:xfrm>
          <a:prstGeom prst="rect">
            <a:avLst/>
          </a:prstGeom>
        </p:spPr>
        <p:txBody>
          <a:bodyPr lIns="0" tIns="0" rIns="0" bIns="0" rtlCol="0" anchor="t">
            <a:spAutoFit/>
          </a:bodyPr>
          <a:lstStyle/>
          <a:p>
            <a:pPr algn="l">
              <a:lnSpc>
                <a:spcPts val="4480"/>
              </a:lnSpc>
            </a:pPr>
            <a:r>
              <a:rPr lang="id-ID" sz="3200" dirty="0" smtClean="0">
                <a:solidFill>
                  <a:srgbClr val="000000"/>
                </a:solidFill>
                <a:latin typeface="Glacial Indifference"/>
                <a:ea typeface="Glacial Indifference"/>
                <a:cs typeface="Glacial Indifference"/>
                <a:sym typeface="Glacial Indifference"/>
              </a:rPr>
              <a:t>Findings, Discussions</a:t>
            </a:r>
            <a:endParaRPr lang="en-US" sz="3200" dirty="0">
              <a:solidFill>
                <a:srgbClr val="000000"/>
              </a:solidFill>
              <a:latin typeface="Glacial Indifference"/>
              <a:ea typeface="Glacial Indifference"/>
              <a:cs typeface="Glacial Indifference"/>
              <a:sym typeface="Glacial Indifference"/>
            </a:endParaRPr>
          </a:p>
        </p:txBody>
      </p:sp>
      <p:sp>
        <p:nvSpPr>
          <p:cNvPr id="37" name="TextBox 26"/>
          <p:cNvSpPr txBox="1"/>
          <p:nvPr/>
        </p:nvSpPr>
        <p:spPr>
          <a:xfrm>
            <a:off x="8143868" y="5072062"/>
            <a:ext cx="8873295" cy="537845"/>
          </a:xfrm>
          <a:prstGeom prst="rect">
            <a:avLst/>
          </a:prstGeom>
        </p:spPr>
        <p:txBody>
          <a:bodyPr lIns="0" tIns="0" rIns="0" bIns="0" rtlCol="0" anchor="t">
            <a:spAutoFit/>
          </a:bodyPr>
          <a:lstStyle/>
          <a:p>
            <a:pPr algn="l">
              <a:lnSpc>
                <a:spcPts val="4480"/>
              </a:lnSpc>
            </a:pPr>
            <a:r>
              <a:rPr lang="id-ID" sz="3200" dirty="0" smtClean="0">
                <a:solidFill>
                  <a:srgbClr val="000000"/>
                </a:solidFill>
                <a:latin typeface="Glacial Indifference"/>
                <a:ea typeface="Glacial Indifference"/>
                <a:cs typeface="Glacial Indifference"/>
                <a:sym typeface="Glacial Indifference"/>
              </a:rPr>
              <a:t>Conclusions, Suggestions</a:t>
            </a:r>
            <a:endParaRPr lang="en-US" sz="3200" dirty="0">
              <a:solidFill>
                <a:srgbClr val="000000"/>
              </a:solidFill>
              <a:latin typeface="Glacial Indifference"/>
              <a:ea typeface="Glacial Indifference"/>
              <a:cs typeface="Glacial Indifference"/>
              <a:sym typeface="Glacial Indifference"/>
            </a:endParaRPr>
          </a:p>
        </p:txBody>
      </p:sp>
      <p:pic>
        <p:nvPicPr>
          <p:cNvPr id="28" name="Picture 27" descr="STKIP TAMAN SISWA BIMA"/>
          <p:cNvPicPr/>
          <p:nvPr/>
        </p:nvPicPr>
        <p:blipFill>
          <a:blip r:embed="rId12"/>
          <a:srcRect/>
          <a:stretch>
            <a:fillRect/>
          </a:stretch>
        </p:blipFill>
        <p:spPr bwMode="auto">
          <a:xfrm>
            <a:off x="285688" y="428592"/>
            <a:ext cx="1214447" cy="928694"/>
          </a:xfrm>
          <a:prstGeom prst="rect">
            <a:avLst/>
          </a:prstGeom>
          <a:noFill/>
          <a:ln w="9525">
            <a:noFill/>
            <a:miter lim="800000"/>
            <a:headEnd/>
            <a:tailEnd/>
          </a:ln>
        </p:spPr>
      </p:pic>
      <p:pic>
        <p:nvPicPr>
          <p:cNvPr id="29" name="Google Shape;95;p1"/>
          <p:cNvPicPr preferRelativeResize="0"/>
          <p:nvPr/>
        </p:nvPicPr>
        <p:blipFill rotWithShape="1">
          <a:blip r:embed="rId13">
            <a:alphaModFix/>
          </a:blip>
          <a:srcRect/>
          <a:stretch/>
        </p:blipFill>
        <p:spPr>
          <a:xfrm>
            <a:off x="1524732" y="428591"/>
            <a:ext cx="1189848" cy="927747"/>
          </a:xfrm>
          <a:prstGeom prst="rect">
            <a:avLst/>
          </a:prstGeom>
          <a:noFill/>
          <a:ln>
            <a:noFill/>
          </a:ln>
        </p:spPr>
      </p:pic>
      <p:pic>
        <p:nvPicPr>
          <p:cNvPr id="30" name="Google Shape;97;p1"/>
          <p:cNvPicPr preferRelativeResize="0"/>
          <p:nvPr/>
        </p:nvPicPr>
        <p:blipFill rotWithShape="1">
          <a:blip r:embed="rId14">
            <a:alphaModFix/>
          </a:blip>
          <a:srcRect/>
          <a:stretch/>
        </p:blipFill>
        <p:spPr>
          <a:xfrm>
            <a:off x="2714580" y="500030"/>
            <a:ext cx="3143272" cy="857256"/>
          </a:xfrm>
          <a:prstGeom prst="rect">
            <a:avLst/>
          </a:prstGeom>
          <a:noFill/>
          <a:ln>
            <a:no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5DA295"/>
        </a:solidFill>
        <a:effectLst/>
      </p:bgPr>
    </p:bg>
    <p:spTree>
      <p:nvGrpSpPr>
        <p:cNvPr id="1" name=""/>
        <p:cNvGrpSpPr/>
        <p:nvPr/>
      </p:nvGrpSpPr>
      <p:grpSpPr>
        <a:xfrm>
          <a:off x="0" y="0"/>
          <a:ext cx="0" cy="0"/>
          <a:chOff x="0" y="0"/>
          <a:chExt cx="0" cy="0"/>
        </a:xfrm>
      </p:grpSpPr>
      <p:grpSp>
        <p:nvGrpSpPr>
          <p:cNvPr id="2" name="Group 2"/>
          <p:cNvGrpSpPr/>
          <p:nvPr/>
        </p:nvGrpSpPr>
        <p:grpSpPr>
          <a:xfrm>
            <a:off x="0" y="10073435"/>
            <a:ext cx="18288000" cy="213565"/>
            <a:chOff x="0" y="0"/>
            <a:chExt cx="4816593" cy="56248"/>
          </a:xfrm>
        </p:grpSpPr>
        <p:sp>
          <p:nvSpPr>
            <p:cNvPr id="3" name="Freeform 3"/>
            <p:cNvSpPr/>
            <p:nvPr/>
          </p:nvSpPr>
          <p:spPr>
            <a:xfrm>
              <a:off x="0" y="0"/>
              <a:ext cx="4816592" cy="56248"/>
            </a:xfrm>
            <a:custGeom>
              <a:avLst/>
              <a:gdLst/>
              <a:ahLst/>
              <a:cxnLst/>
              <a:rect l="l" t="t" r="r" b="b"/>
              <a:pathLst>
                <a:path w="4816592" h="56248">
                  <a:moveTo>
                    <a:pt x="0" y="0"/>
                  </a:moveTo>
                  <a:lnTo>
                    <a:pt x="4816592" y="0"/>
                  </a:lnTo>
                  <a:lnTo>
                    <a:pt x="4816592" y="56248"/>
                  </a:lnTo>
                  <a:lnTo>
                    <a:pt x="0" y="56248"/>
                  </a:lnTo>
                  <a:close/>
                </a:path>
              </a:pathLst>
            </a:custGeom>
            <a:solidFill>
              <a:srgbClr val="E4E4E4"/>
            </a:solidFill>
          </p:spPr>
        </p:sp>
        <p:sp>
          <p:nvSpPr>
            <p:cNvPr id="4" name="TextBox 4"/>
            <p:cNvSpPr txBox="1"/>
            <p:nvPr/>
          </p:nvSpPr>
          <p:spPr>
            <a:xfrm>
              <a:off x="0" y="-38100"/>
              <a:ext cx="4816593" cy="94348"/>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0" y="0"/>
            <a:ext cx="18288000" cy="213565"/>
            <a:chOff x="0" y="0"/>
            <a:chExt cx="4816593" cy="56248"/>
          </a:xfrm>
        </p:grpSpPr>
        <p:sp>
          <p:nvSpPr>
            <p:cNvPr id="6" name="Freeform 6"/>
            <p:cNvSpPr/>
            <p:nvPr/>
          </p:nvSpPr>
          <p:spPr>
            <a:xfrm>
              <a:off x="0" y="0"/>
              <a:ext cx="4816592" cy="56248"/>
            </a:xfrm>
            <a:custGeom>
              <a:avLst/>
              <a:gdLst/>
              <a:ahLst/>
              <a:cxnLst/>
              <a:rect l="l" t="t" r="r" b="b"/>
              <a:pathLst>
                <a:path w="4816592" h="56248">
                  <a:moveTo>
                    <a:pt x="0" y="0"/>
                  </a:moveTo>
                  <a:lnTo>
                    <a:pt x="4816592" y="0"/>
                  </a:lnTo>
                  <a:lnTo>
                    <a:pt x="4816592" y="56248"/>
                  </a:lnTo>
                  <a:lnTo>
                    <a:pt x="0" y="56248"/>
                  </a:lnTo>
                  <a:close/>
                </a:path>
              </a:pathLst>
            </a:custGeom>
            <a:solidFill>
              <a:srgbClr val="BFDDD2"/>
            </a:solidFill>
          </p:spPr>
        </p:sp>
        <p:sp>
          <p:nvSpPr>
            <p:cNvPr id="7" name="TextBox 7"/>
            <p:cNvSpPr txBox="1"/>
            <p:nvPr/>
          </p:nvSpPr>
          <p:spPr>
            <a:xfrm>
              <a:off x="0" y="-38100"/>
              <a:ext cx="4816593" cy="94348"/>
            </a:xfrm>
            <a:prstGeom prst="rect">
              <a:avLst/>
            </a:prstGeom>
          </p:spPr>
          <p:txBody>
            <a:bodyPr lIns="50800" tIns="50800" rIns="50800" bIns="50800" rtlCol="0" anchor="ctr"/>
            <a:lstStyle/>
            <a:p>
              <a:pPr algn="ctr">
                <a:lnSpc>
                  <a:spcPts val="2659"/>
                </a:lnSpc>
              </a:pPr>
              <a:endParaRPr/>
            </a:p>
          </p:txBody>
        </p:sp>
      </p:grpSp>
      <p:sp>
        <p:nvSpPr>
          <p:cNvPr id="10" name="TextBox 10"/>
          <p:cNvSpPr txBox="1"/>
          <p:nvPr/>
        </p:nvSpPr>
        <p:spPr>
          <a:xfrm>
            <a:off x="16564000" y="8834437"/>
            <a:ext cx="955170" cy="762001"/>
          </a:xfrm>
          <a:prstGeom prst="rect">
            <a:avLst/>
          </a:prstGeom>
        </p:spPr>
        <p:txBody>
          <a:bodyPr lIns="0" tIns="0" rIns="0" bIns="0" rtlCol="0" anchor="t">
            <a:spAutoFit/>
          </a:bodyPr>
          <a:lstStyle/>
          <a:p>
            <a:pPr algn="r">
              <a:lnSpc>
                <a:spcPts val="6299"/>
              </a:lnSpc>
            </a:pPr>
            <a:r>
              <a:rPr lang="en-US" sz="4499" dirty="0" smtClean="0">
                <a:solidFill>
                  <a:srgbClr val="FFFFFF"/>
                </a:solidFill>
                <a:latin typeface="Glacial Indifference Bold"/>
                <a:ea typeface="Glacial Indifference Bold"/>
                <a:cs typeface="Glacial Indifference Bold"/>
                <a:sym typeface="Glacial Indifference Bold"/>
              </a:rPr>
              <a:t>0</a:t>
            </a:r>
            <a:r>
              <a:rPr lang="id-ID" sz="4499" dirty="0" smtClean="0">
                <a:solidFill>
                  <a:srgbClr val="FFFFFF"/>
                </a:solidFill>
                <a:latin typeface="Glacial Indifference Bold"/>
                <a:ea typeface="Glacial Indifference Bold"/>
                <a:cs typeface="Glacial Indifference Bold"/>
                <a:sym typeface="Glacial Indifference Bold"/>
              </a:rPr>
              <a:t>7</a:t>
            </a:r>
            <a:endParaRPr lang="en-US" sz="4499" dirty="0">
              <a:solidFill>
                <a:srgbClr val="FFFFFF"/>
              </a:solidFill>
              <a:latin typeface="Glacial Indifference Bold"/>
              <a:ea typeface="Glacial Indifference Bold"/>
              <a:cs typeface="Glacial Indifference Bold"/>
              <a:sym typeface="Glacial Indifference Bold"/>
            </a:endParaRPr>
          </a:p>
        </p:txBody>
      </p:sp>
      <p:sp>
        <p:nvSpPr>
          <p:cNvPr id="11" name="AutoShape 11"/>
          <p:cNvSpPr/>
          <p:nvPr/>
        </p:nvSpPr>
        <p:spPr>
          <a:xfrm>
            <a:off x="16564000" y="8877554"/>
            <a:ext cx="0" cy="761492"/>
          </a:xfrm>
          <a:prstGeom prst="line">
            <a:avLst/>
          </a:prstGeom>
          <a:ln w="95250" cap="flat">
            <a:solidFill>
              <a:srgbClr val="BFDDD2"/>
            </a:solidFill>
            <a:prstDash val="solid"/>
            <a:headEnd type="none" w="sm" len="sm"/>
            <a:tailEnd type="none" w="sm" len="sm"/>
          </a:ln>
        </p:spPr>
      </p:sp>
      <p:sp>
        <p:nvSpPr>
          <p:cNvPr id="12" name="Freeform 12"/>
          <p:cNvSpPr/>
          <p:nvPr/>
        </p:nvSpPr>
        <p:spPr>
          <a:xfrm>
            <a:off x="16315549" y="677272"/>
            <a:ext cx="1452071" cy="1457537"/>
          </a:xfrm>
          <a:custGeom>
            <a:avLst/>
            <a:gdLst/>
            <a:ahLst/>
            <a:cxnLst/>
            <a:rect l="l" t="t" r="r" b="b"/>
            <a:pathLst>
              <a:path w="1452071" h="1457537">
                <a:moveTo>
                  <a:pt x="0" y="0"/>
                </a:moveTo>
                <a:lnTo>
                  <a:pt x="1452072" y="0"/>
                </a:lnTo>
                <a:lnTo>
                  <a:pt x="1452072" y="1457537"/>
                </a:lnTo>
                <a:lnTo>
                  <a:pt x="0" y="1457537"/>
                </a:lnTo>
                <a:lnTo>
                  <a:pt x="0" y="0"/>
                </a:lnTo>
                <a:close/>
              </a:path>
            </a:pathLst>
          </a:custGeom>
          <a:blipFill>
            <a:blip r:embed="rId2" cstate="print">
              <a:extLst>
                <a:ext uri="{96DAC541-7B7A-43D3-8B79-37D633B846F1}">
                  <asvg:svgBlip xmlns:asvg="http://schemas.microsoft.com/office/drawing/2016/SVG/main" xmlns="" r:embed="rId7"/>
                </a:ext>
              </a:extLst>
            </a:blip>
            <a:stretch>
              <a:fillRect/>
            </a:stretch>
          </a:blipFill>
        </p:spPr>
      </p:sp>
      <p:sp>
        <p:nvSpPr>
          <p:cNvPr id="13" name="Freeform 13"/>
          <p:cNvSpPr/>
          <p:nvPr/>
        </p:nvSpPr>
        <p:spPr>
          <a:xfrm>
            <a:off x="15555294" y="2275495"/>
            <a:ext cx="713130" cy="713130"/>
          </a:xfrm>
          <a:custGeom>
            <a:avLst/>
            <a:gdLst/>
            <a:ahLst/>
            <a:cxnLst/>
            <a:rect l="l" t="t" r="r" b="b"/>
            <a:pathLst>
              <a:path w="713130" h="713130">
                <a:moveTo>
                  <a:pt x="0" y="0"/>
                </a:moveTo>
                <a:lnTo>
                  <a:pt x="713131" y="0"/>
                </a:lnTo>
                <a:lnTo>
                  <a:pt x="713131" y="713130"/>
                </a:lnTo>
                <a:lnTo>
                  <a:pt x="0" y="713130"/>
                </a:lnTo>
                <a:lnTo>
                  <a:pt x="0" y="0"/>
                </a:lnTo>
                <a:close/>
              </a:path>
            </a:pathLst>
          </a:custGeom>
          <a:blipFill>
            <a:blip r:embed="rId8" cstate="print">
              <a:extLst>
                <a:ext uri="{96DAC541-7B7A-43D3-8B79-37D633B846F1}">
                  <asvg:svgBlip xmlns:asvg="http://schemas.microsoft.com/office/drawing/2016/SVG/main" xmlns="" r:embed="rId9"/>
                </a:ext>
              </a:extLst>
            </a:blip>
            <a:stretch>
              <a:fillRect/>
            </a:stretch>
          </a:blipFill>
        </p:spPr>
      </p:sp>
      <p:sp>
        <p:nvSpPr>
          <p:cNvPr id="14" name="Freeform 14"/>
          <p:cNvSpPr/>
          <p:nvPr/>
        </p:nvSpPr>
        <p:spPr>
          <a:xfrm>
            <a:off x="-546230" y="6885480"/>
            <a:ext cx="3984149" cy="3984149"/>
          </a:xfrm>
          <a:custGeom>
            <a:avLst/>
            <a:gdLst/>
            <a:ahLst/>
            <a:cxnLst/>
            <a:rect l="l" t="t" r="r" b="b"/>
            <a:pathLst>
              <a:path w="3984149" h="3984149">
                <a:moveTo>
                  <a:pt x="0" y="0"/>
                </a:moveTo>
                <a:lnTo>
                  <a:pt x="3984149" y="0"/>
                </a:lnTo>
                <a:lnTo>
                  <a:pt x="3984149" y="3984148"/>
                </a:lnTo>
                <a:lnTo>
                  <a:pt x="0" y="3984148"/>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15" name="Freeform 15"/>
          <p:cNvSpPr/>
          <p:nvPr/>
        </p:nvSpPr>
        <p:spPr>
          <a:xfrm>
            <a:off x="2986928" y="7590541"/>
            <a:ext cx="1909190" cy="1546444"/>
          </a:xfrm>
          <a:custGeom>
            <a:avLst/>
            <a:gdLst/>
            <a:ahLst/>
            <a:cxnLst/>
            <a:rect l="l" t="t" r="r" b="b"/>
            <a:pathLst>
              <a:path w="1909190" h="1546444">
                <a:moveTo>
                  <a:pt x="0" y="0"/>
                </a:moveTo>
                <a:lnTo>
                  <a:pt x="1909190" y="0"/>
                </a:lnTo>
                <a:lnTo>
                  <a:pt x="1909190" y="1546444"/>
                </a:lnTo>
                <a:lnTo>
                  <a:pt x="0" y="1546444"/>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17" name="TextBox 17"/>
          <p:cNvSpPr txBox="1"/>
          <p:nvPr/>
        </p:nvSpPr>
        <p:spPr>
          <a:xfrm>
            <a:off x="2732706" y="3071798"/>
            <a:ext cx="12822589" cy="1885709"/>
          </a:xfrm>
          <a:prstGeom prst="rect">
            <a:avLst/>
          </a:prstGeom>
        </p:spPr>
        <p:txBody>
          <a:bodyPr wrap="square" lIns="0" tIns="0" rIns="0" bIns="0" rtlCol="0" anchor="t">
            <a:spAutoFit/>
          </a:bodyPr>
          <a:lstStyle/>
          <a:p>
            <a:pPr algn="ctr">
              <a:lnSpc>
                <a:spcPts val="4900"/>
              </a:lnSpc>
            </a:pPr>
            <a:r>
              <a:rPr lang="id-ID" sz="5400" dirty="0" smtClean="0">
                <a:solidFill>
                  <a:srgbClr val="000000"/>
                </a:solidFill>
                <a:latin typeface="Glacial Indifference"/>
                <a:ea typeface="Glacial Indifference"/>
                <a:cs typeface="Glacial Indifference"/>
                <a:sym typeface="Glacial Indifference"/>
              </a:rPr>
              <a:t>“Penelitian adalah suatu proses yang melibatkan kamu dalam sejumlah langkah logis (Jhon Creswell)”.</a:t>
            </a:r>
            <a:endParaRPr lang="en-US" sz="5400" dirty="0">
              <a:solidFill>
                <a:srgbClr val="000000"/>
              </a:solidFill>
              <a:latin typeface="Glacial Indifference"/>
              <a:ea typeface="Glacial Indifference"/>
              <a:cs typeface="Glacial Indifference"/>
              <a:sym typeface="Glacial Indifference"/>
            </a:endParaRPr>
          </a:p>
        </p:txBody>
      </p:sp>
      <p:sp>
        <p:nvSpPr>
          <p:cNvPr id="22" name="TextBox 29"/>
          <p:cNvSpPr txBox="1"/>
          <p:nvPr/>
        </p:nvSpPr>
        <p:spPr>
          <a:xfrm>
            <a:off x="11429915" y="8963025"/>
            <a:ext cx="4752692" cy="500137"/>
          </a:xfrm>
          <a:prstGeom prst="rect">
            <a:avLst/>
          </a:prstGeom>
        </p:spPr>
        <p:txBody>
          <a:bodyPr lIns="0" tIns="0" rIns="0" bIns="0" rtlCol="0" anchor="t">
            <a:spAutoFit/>
          </a:bodyPr>
          <a:lstStyle/>
          <a:p>
            <a:pPr algn="r">
              <a:lnSpc>
                <a:spcPts val="4200"/>
              </a:lnSpc>
            </a:pPr>
            <a:r>
              <a:rPr lang="id-ID" sz="3000" spc="300" dirty="0" smtClean="0">
                <a:solidFill>
                  <a:srgbClr val="000000"/>
                </a:solidFill>
                <a:latin typeface="Glacial Indifference Bold"/>
                <a:ea typeface="Glacial Indifference Bold"/>
                <a:cs typeface="Glacial Indifference Bold"/>
                <a:sym typeface="Glacial Indifference Bold"/>
              </a:rPr>
              <a:t>ENGLISH RESEARCH </a:t>
            </a:r>
            <a:endParaRPr lang="en-US" sz="3000" spc="300" dirty="0">
              <a:solidFill>
                <a:srgbClr val="000000"/>
              </a:solidFill>
              <a:latin typeface="Glacial Indifference Bold"/>
              <a:ea typeface="Glacial Indifference Bold"/>
              <a:cs typeface="Glacial Indifference Bold"/>
              <a:sym typeface="Glacial Indifference Bold"/>
            </a:endParaRPr>
          </a:p>
        </p:txBody>
      </p:sp>
      <p:pic>
        <p:nvPicPr>
          <p:cNvPr id="18" name="Picture 17" descr="STKIP TAMAN SISWA BIMA"/>
          <p:cNvPicPr/>
          <p:nvPr/>
        </p:nvPicPr>
        <p:blipFill>
          <a:blip r:embed="rId14"/>
          <a:srcRect/>
          <a:stretch>
            <a:fillRect/>
          </a:stretch>
        </p:blipFill>
        <p:spPr bwMode="auto">
          <a:xfrm>
            <a:off x="285688" y="428592"/>
            <a:ext cx="1214447" cy="928694"/>
          </a:xfrm>
          <a:prstGeom prst="rect">
            <a:avLst/>
          </a:prstGeom>
          <a:noFill/>
          <a:ln w="9525">
            <a:noFill/>
            <a:miter lim="800000"/>
            <a:headEnd/>
            <a:tailEnd/>
          </a:ln>
        </p:spPr>
      </p:pic>
      <p:pic>
        <p:nvPicPr>
          <p:cNvPr id="19" name="Google Shape;95;p1"/>
          <p:cNvPicPr preferRelativeResize="0"/>
          <p:nvPr/>
        </p:nvPicPr>
        <p:blipFill rotWithShape="1">
          <a:blip r:embed="rId15">
            <a:alphaModFix/>
          </a:blip>
          <a:srcRect/>
          <a:stretch/>
        </p:blipFill>
        <p:spPr>
          <a:xfrm>
            <a:off x="1524732" y="428591"/>
            <a:ext cx="1189848" cy="927747"/>
          </a:xfrm>
          <a:prstGeom prst="rect">
            <a:avLst/>
          </a:prstGeom>
          <a:noFill/>
          <a:ln>
            <a:noFill/>
          </a:ln>
        </p:spPr>
      </p:pic>
      <p:pic>
        <p:nvPicPr>
          <p:cNvPr id="23" name="Google Shape;97;p1"/>
          <p:cNvPicPr preferRelativeResize="0"/>
          <p:nvPr/>
        </p:nvPicPr>
        <p:blipFill rotWithShape="1">
          <a:blip r:embed="rId16">
            <a:alphaModFix/>
          </a:blip>
          <a:srcRect/>
          <a:stretch/>
        </p:blipFill>
        <p:spPr>
          <a:xfrm>
            <a:off x="2714580" y="500030"/>
            <a:ext cx="3143272" cy="857256"/>
          </a:xfrm>
          <a:prstGeom prst="rect">
            <a:avLst/>
          </a:prstGeom>
          <a:noFill/>
          <a:ln>
            <a:no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785341" y="1679079"/>
            <a:ext cx="14717318" cy="6928841"/>
            <a:chOff x="0" y="0"/>
            <a:chExt cx="3876166" cy="1824880"/>
          </a:xfrm>
        </p:grpSpPr>
        <p:sp>
          <p:nvSpPr>
            <p:cNvPr id="3" name="Freeform 3"/>
            <p:cNvSpPr/>
            <p:nvPr/>
          </p:nvSpPr>
          <p:spPr>
            <a:xfrm>
              <a:off x="0" y="0"/>
              <a:ext cx="3876166" cy="1824880"/>
            </a:xfrm>
            <a:custGeom>
              <a:avLst/>
              <a:gdLst/>
              <a:ahLst/>
              <a:cxnLst/>
              <a:rect l="l" t="t" r="r" b="b"/>
              <a:pathLst>
                <a:path w="3876166" h="1824880">
                  <a:moveTo>
                    <a:pt x="0" y="0"/>
                  </a:moveTo>
                  <a:lnTo>
                    <a:pt x="3876166" y="0"/>
                  </a:lnTo>
                  <a:lnTo>
                    <a:pt x="3876166" y="1824880"/>
                  </a:lnTo>
                  <a:lnTo>
                    <a:pt x="0" y="1824880"/>
                  </a:lnTo>
                  <a:close/>
                </a:path>
              </a:pathLst>
            </a:custGeom>
            <a:solidFill>
              <a:srgbClr val="5DA295"/>
            </a:solidFill>
          </p:spPr>
        </p:sp>
        <p:sp>
          <p:nvSpPr>
            <p:cNvPr id="4" name="TextBox 4"/>
            <p:cNvSpPr txBox="1"/>
            <p:nvPr/>
          </p:nvSpPr>
          <p:spPr>
            <a:xfrm>
              <a:off x="0" y="-38100"/>
              <a:ext cx="3876166" cy="1862980"/>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13061903" y="-1566138"/>
            <a:ext cx="4761674" cy="4761674"/>
          </a:xfrm>
          <a:custGeom>
            <a:avLst/>
            <a:gdLst/>
            <a:ahLst/>
            <a:cxnLst/>
            <a:rect l="l" t="t" r="r" b="b"/>
            <a:pathLst>
              <a:path w="4761674" h="4761674">
                <a:moveTo>
                  <a:pt x="0" y="0"/>
                </a:moveTo>
                <a:lnTo>
                  <a:pt x="4761674" y="0"/>
                </a:lnTo>
                <a:lnTo>
                  <a:pt x="4761674" y="4761675"/>
                </a:lnTo>
                <a:lnTo>
                  <a:pt x="0" y="476167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6" name="Group 6"/>
          <p:cNvGrpSpPr/>
          <p:nvPr/>
        </p:nvGrpSpPr>
        <p:grpSpPr>
          <a:xfrm>
            <a:off x="15442740" y="2842069"/>
            <a:ext cx="1413018" cy="1236391"/>
            <a:chOff x="0" y="0"/>
            <a:chExt cx="812800" cy="711200"/>
          </a:xfrm>
        </p:grpSpPr>
        <p:sp>
          <p:nvSpPr>
            <p:cNvPr id="7" name="Freeform 7"/>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FFFFF"/>
            </a:solidFill>
          </p:spPr>
        </p:sp>
        <p:sp>
          <p:nvSpPr>
            <p:cNvPr id="8" name="TextBox 8"/>
            <p:cNvSpPr txBox="1"/>
            <p:nvPr/>
          </p:nvSpPr>
          <p:spPr>
            <a:xfrm>
              <a:off x="127000" y="292100"/>
              <a:ext cx="558800" cy="368300"/>
            </a:xfrm>
            <a:prstGeom prst="rect">
              <a:avLst/>
            </a:prstGeom>
          </p:spPr>
          <p:txBody>
            <a:bodyPr lIns="50800" tIns="50800" rIns="50800" bIns="50800" rtlCol="0" anchor="ctr"/>
            <a:lstStyle/>
            <a:p>
              <a:pPr algn="ctr">
                <a:lnSpc>
                  <a:spcPts val="2659"/>
                </a:lnSpc>
              </a:pPr>
              <a:endParaRPr/>
            </a:p>
          </p:txBody>
        </p:sp>
      </p:grpSp>
      <p:sp>
        <p:nvSpPr>
          <p:cNvPr id="9" name="Freeform 9"/>
          <p:cNvSpPr/>
          <p:nvPr/>
        </p:nvSpPr>
        <p:spPr>
          <a:xfrm>
            <a:off x="1028700" y="1313694"/>
            <a:ext cx="1528376" cy="1528376"/>
          </a:xfrm>
          <a:custGeom>
            <a:avLst/>
            <a:gdLst/>
            <a:ahLst/>
            <a:cxnLst/>
            <a:rect l="l" t="t" r="r" b="b"/>
            <a:pathLst>
              <a:path w="1528376" h="1528376">
                <a:moveTo>
                  <a:pt x="0" y="0"/>
                </a:moveTo>
                <a:lnTo>
                  <a:pt x="1528376" y="0"/>
                </a:lnTo>
                <a:lnTo>
                  <a:pt x="1528376" y="1528375"/>
                </a:lnTo>
                <a:lnTo>
                  <a:pt x="0" y="1528375"/>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0" name="Freeform 10"/>
          <p:cNvSpPr/>
          <p:nvPr/>
        </p:nvSpPr>
        <p:spPr>
          <a:xfrm>
            <a:off x="624221" y="7272116"/>
            <a:ext cx="4777529" cy="4771073"/>
          </a:xfrm>
          <a:custGeom>
            <a:avLst/>
            <a:gdLst/>
            <a:ahLst/>
            <a:cxnLst/>
            <a:rect l="l" t="t" r="r" b="b"/>
            <a:pathLst>
              <a:path w="4777529" h="4771073">
                <a:moveTo>
                  <a:pt x="0" y="0"/>
                </a:moveTo>
                <a:lnTo>
                  <a:pt x="4777529" y="0"/>
                </a:lnTo>
                <a:lnTo>
                  <a:pt x="4777529" y="4771073"/>
                </a:lnTo>
                <a:lnTo>
                  <a:pt x="0" y="4771073"/>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1" name="TextBox 11"/>
          <p:cNvSpPr txBox="1"/>
          <p:nvPr/>
        </p:nvSpPr>
        <p:spPr>
          <a:xfrm>
            <a:off x="2386547" y="3908425"/>
            <a:ext cx="13514906" cy="1477328"/>
          </a:xfrm>
          <a:prstGeom prst="rect">
            <a:avLst/>
          </a:prstGeom>
        </p:spPr>
        <p:txBody>
          <a:bodyPr lIns="0" tIns="0" rIns="0" bIns="0" rtlCol="0" anchor="t">
            <a:spAutoFit/>
          </a:bodyPr>
          <a:lstStyle/>
          <a:p>
            <a:pPr algn="ctr"/>
            <a:r>
              <a:rPr lang="id-ID" sz="4800" b="1" dirty="0" smtClean="0">
                <a:latin typeface="Glacial Indifference"/>
              </a:rPr>
              <a:t>The Use of Technology, Specifically Artificial Intelligence in ELT Research</a:t>
            </a:r>
            <a:endParaRPr lang="id-ID" sz="4800" dirty="0">
              <a:latin typeface="Glacial Indifference"/>
            </a:endParaRPr>
          </a:p>
        </p:txBody>
      </p:sp>
      <p:sp>
        <p:nvSpPr>
          <p:cNvPr id="12" name="Freeform 12"/>
          <p:cNvSpPr/>
          <p:nvPr/>
        </p:nvSpPr>
        <p:spPr>
          <a:xfrm>
            <a:off x="4317571" y="7272116"/>
            <a:ext cx="1084179" cy="1084179"/>
          </a:xfrm>
          <a:custGeom>
            <a:avLst/>
            <a:gdLst/>
            <a:ahLst/>
            <a:cxnLst/>
            <a:rect l="l" t="t" r="r" b="b"/>
            <a:pathLst>
              <a:path w="1084179" h="1084179">
                <a:moveTo>
                  <a:pt x="0" y="0"/>
                </a:moveTo>
                <a:lnTo>
                  <a:pt x="1084179" y="0"/>
                </a:lnTo>
                <a:lnTo>
                  <a:pt x="1084179" y="1084179"/>
                </a:lnTo>
                <a:lnTo>
                  <a:pt x="0" y="1084179"/>
                </a:lnTo>
                <a:lnTo>
                  <a:pt x="0" y="0"/>
                </a:lnTo>
                <a:close/>
              </a:path>
            </a:pathLst>
          </a:custGeom>
          <a:blipFill>
            <a:blip r:embed="rId8" cstate="print">
              <a:extLst>
                <a:ext uri="{96DAC541-7B7A-43D3-8B79-37D633B846F1}">
                  <asvg:svgBlip xmlns:asvg="http://schemas.microsoft.com/office/drawing/2016/SVG/main" xmlns="" r:embed="rId9"/>
                </a:ext>
              </a:extLst>
            </a:blip>
            <a:stretch>
              <a:fillRect/>
            </a:stretch>
          </a:blipFill>
        </p:spPr>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468736" y="7312653"/>
            <a:ext cx="4567570" cy="4567570"/>
          </a:xfrm>
          <a:custGeom>
            <a:avLst/>
            <a:gdLst/>
            <a:ahLst/>
            <a:cxnLst/>
            <a:rect l="l" t="t" r="r" b="b"/>
            <a:pathLst>
              <a:path w="4567570" h="4567570">
                <a:moveTo>
                  <a:pt x="0" y="0"/>
                </a:moveTo>
                <a:lnTo>
                  <a:pt x="4567569" y="0"/>
                </a:lnTo>
                <a:lnTo>
                  <a:pt x="4567569" y="4567570"/>
                </a:lnTo>
                <a:lnTo>
                  <a:pt x="0" y="4567570"/>
                </a:lnTo>
                <a:lnTo>
                  <a:pt x="0" y="0"/>
                </a:lnTo>
                <a:close/>
              </a:path>
            </a:pathLst>
          </a:custGeom>
          <a:blipFill>
            <a:blip r:embed="rId2">
              <a:extLst>
                <a:ext uri="{96DAC541-7B7A-43D3-8B79-37D633B846F1}">
                  <asvg:svgBlip xmlns:asvg="http://schemas.microsoft.com/office/drawing/2016/SVG/main" xmlns="" r:embed=""/>
                </a:ext>
              </a:extLst>
            </a:blip>
            <a:stretch>
              <a:fillRect/>
            </a:stretch>
          </a:blipFill>
        </p:spPr>
      </p:sp>
      <p:grpSp>
        <p:nvGrpSpPr>
          <p:cNvPr id="3" name="Group 3"/>
          <p:cNvGrpSpPr/>
          <p:nvPr/>
        </p:nvGrpSpPr>
        <p:grpSpPr>
          <a:xfrm>
            <a:off x="0" y="10073435"/>
            <a:ext cx="18288000" cy="213565"/>
            <a:chOff x="0" y="0"/>
            <a:chExt cx="4816593" cy="56248"/>
          </a:xfrm>
        </p:grpSpPr>
        <p:sp>
          <p:nvSpPr>
            <p:cNvPr id="4" name="Freeform 4"/>
            <p:cNvSpPr/>
            <p:nvPr/>
          </p:nvSpPr>
          <p:spPr>
            <a:xfrm>
              <a:off x="0" y="0"/>
              <a:ext cx="4816592" cy="56248"/>
            </a:xfrm>
            <a:custGeom>
              <a:avLst/>
              <a:gdLst/>
              <a:ahLst/>
              <a:cxnLst/>
              <a:rect l="l" t="t" r="r" b="b"/>
              <a:pathLst>
                <a:path w="4816592" h="56248">
                  <a:moveTo>
                    <a:pt x="0" y="0"/>
                  </a:moveTo>
                  <a:lnTo>
                    <a:pt x="4816592" y="0"/>
                  </a:lnTo>
                  <a:lnTo>
                    <a:pt x="4816592" y="56248"/>
                  </a:lnTo>
                  <a:lnTo>
                    <a:pt x="0" y="56248"/>
                  </a:lnTo>
                  <a:close/>
                </a:path>
              </a:pathLst>
            </a:custGeom>
            <a:solidFill>
              <a:srgbClr val="5DA295"/>
            </a:solidFill>
          </p:spPr>
        </p:sp>
        <p:sp>
          <p:nvSpPr>
            <p:cNvPr id="5" name="TextBox 5"/>
            <p:cNvSpPr txBox="1"/>
            <p:nvPr/>
          </p:nvSpPr>
          <p:spPr>
            <a:xfrm>
              <a:off x="0" y="-38100"/>
              <a:ext cx="4816593" cy="94348"/>
            </a:xfrm>
            <a:prstGeom prst="rect">
              <a:avLst/>
            </a:prstGeom>
          </p:spPr>
          <p:txBody>
            <a:bodyPr lIns="50800" tIns="50800" rIns="50800" bIns="50800" rtlCol="0" anchor="ctr"/>
            <a:lstStyle/>
            <a:p>
              <a:pPr algn="ctr">
                <a:lnSpc>
                  <a:spcPts val="2659"/>
                </a:lnSpc>
              </a:pPr>
              <a:endParaRPr/>
            </a:p>
          </p:txBody>
        </p:sp>
      </p:grpSp>
      <p:sp>
        <p:nvSpPr>
          <p:cNvPr id="6" name="Freeform 6"/>
          <p:cNvSpPr/>
          <p:nvPr/>
        </p:nvSpPr>
        <p:spPr>
          <a:xfrm rot="-3620519">
            <a:off x="15344460" y="-725042"/>
            <a:ext cx="2439080" cy="4207555"/>
          </a:xfrm>
          <a:custGeom>
            <a:avLst/>
            <a:gdLst/>
            <a:ahLst/>
            <a:cxnLst/>
            <a:rect l="l" t="t" r="r" b="b"/>
            <a:pathLst>
              <a:path w="2439080" h="4207555">
                <a:moveTo>
                  <a:pt x="0" y="0"/>
                </a:moveTo>
                <a:lnTo>
                  <a:pt x="2439080" y="0"/>
                </a:lnTo>
                <a:lnTo>
                  <a:pt x="2439080" y="4207555"/>
                </a:lnTo>
                <a:lnTo>
                  <a:pt x="0" y="4207555"/>
                </a:lnTo>
                <a:lnTo>
                  <a:pt x="0" y="0"/>
                </a:lnTo>
                <a:close/>
              </a:path>
            </a:pathLst>
          </a:custGeom>
          <a:blipFill>
            <a:blip r:embed="rId3" cstate="print">
              <a:extLst>
                <a:ext uri="{96DAC541-7B7A-43D3-8B79-37D633B846F1}">
                  <asvg:svgBlip xmlns:asvg="http://schemas.microsoft.com/office/drawing/2016/SVG/main" xmlns="" r:embed=""/>
                </a:ext>
              </a:extLst>
            </a:blip>
            <a:stretch>
              <a:fillRect/>
            </a:stretch>
          </a:blipFill>
        </p:spPr>
      </p:sp>
      <p:grpSp>
        <p:nvGrpSpPr>
          <p:cNvPr id="7" name="Group 7"/>
          <p:cNvGrpSpPr/>
          <p:nvPr/>
        </p:nvGrpSpPr>
        <p:grpSpPr>
          <a:xfrm>
            <a:off x="0" y="0"/>
            <a:ext cx="18288000" cy="213565"/>
            <a:chOff x="0" y="0"/>
            <a:chExt cx="4816593" cy="56248"/>
          </a:xfrm>
        </p:grpSpPr>
        <p:sp>
          <p:nvSpPr>
            <p:cNvPr id="8" name="Freeform 8"/>
            <p:cNvSpPr/>
            <p:nvPr/>
          </p:nvSpPr>
          <p:spPr>
            <a:xfrm>
              <a:off x="0" y="0"/>
              <a:ext cx="4816592" cy="56248"/>
            </a:xfrm>
            <a:custGeom>
              <a:avLst/>
              <a:gdLst/>
              <a:ahLst/>
              <a:cxnLst/>
              <a:rect l="l" t="t" r="r" b="b"/>
              <a:pathLst>
                <a:path w="4816592" h="56248">
                  <a:moveTo>
                    <a:pt x="0" y="0"/>
                  </a:moveTo>
                  <a:lnTo>
                    <a:pt x="4816592" y="0"/>
                  </a:lnTo>
                  <a:lnTo>
                    <a:pt x="4816592" y="56248"/>
                  </a:lnTo>
                  <a:lnTo>
                    <a:pt x="0" y="56248"/>
                  </a:lnTo>
                  <a:close/>
                </a:path>
              </a:pathLst>
            </a:custGeom>
            <a:solidFill>
              <a:srgbClr val="BFDDD2"/>
            </a:solidFill>
          </p:spPr>
        </p:sp>
        <p:sp>
          <p:nvSpPr>
            <p:cNvPr id="9" name="TextBox 9"/>
            <p:cNvSpPr txBox="1"/>
            <p:nvPr/>
          </p:nvSpPr>
          <p:spPr>
            <a:xfrm>
              <a:off x="0" y="-38100"/>
              <a:ext cx="4816593" cy="94348"/>
            </a:xfrm>
            <a:prstGeom prst="rect">
              <a:avLst/>
            </a:prstGeom>
          </p:spPr>
          <p:txBody>
            <a:bodyPr lIns="50800" tIns="50800" rIns="50800" bIns="50800" rtlCol="0" anchor="ctr"/>
            <a:lstStyle/>
            <a:p>
              <a:pPr algn="ctr">
                <a:lnSpc>
                  <a:spcPts val="2659"/>
                </a:lnSpc>
              </a:pPr>
              <a:endParaRPr/>
            </a:p>
          </p:txBody>
        </p:sp>
      </p:grpSp>
      <p:sp>
        <p:nvSpPr>
          <p:cNvPr id="12" name="TextBox 12"/>
          <p:cNvSpPr txBox="1"/>
          <p:nvPr/>
        </p:nvSpPr>
        <p:spPr>
          <a:xfrm>
            <a:off x="16564000" y="8834437"/>
            <a:ext cx="955170" cy="762001"/>
          </a:xfrm>
          <a:prstGeom prst="rect">
            <a:avLst/>
          </a:prstGeom>
        </p:spPr>
        <p:txBody>
          <a:bodyPr lIns="0" tIns="0" rIns="0" bIns="0" rtlCol="0" anchor="t">
            <a:spAutoFit/>
          </a:bodyPr>
          <a:lstStyle/>
          <a:p>
            <a:pPr algn="r">
              <a:lnSpc>
                <a:spcPts val="6299"/>
              </a:lnSpc>
            </a:pPr>
            <a:r>
              <a:rPr lang="en-US" sz="4499" dirty="0" smtClean="0">
                <a:solidFill>
                  <a:srgbClr val="000000"/>
                </a:solidFill>
                <a:latin typeface="Glacial Indifference Bold"/>
                <a:ea typeface="Glacial Indifference Bold"/>
                <a:cs typeface="Glacial Indifference Bold"/>
                <a:sym typeface="Glacial Indifference Bold"/>
              </a:rPr>
              <a:t>0</a:t>
            </a:r>
            <a:r>
              <a:rPr lang="id-ID" sz="4499" dirty="0" smtClean="0">
                <a:solidFill>
                  <a:srgbClr val="000000"/>
                </a:solidFill>
                <a:latin typeface="Glacial Indifference Bold"/>
                <a:ea typeface="Glacial Indifference Bold"/>
                <a:cs typeface="Glacial Indifference Bold"/>
                <a:sym typeface="Glacial Indifference Bold"/>
              </a:rPr>
              <a:t>9</a:t>
            </a:r>
            <a:endParaRPr lang="en-US" sz="4499" dirty="0">
              <a:solidFill>
                <a:srgbClr val="000000"/>
              </a:solidFill>
              <a:latin typeface="Glacial Indifference Bold"/>
              <a:ea typeface="Glacial Indifference Bold"/>
              <a:cs typeface="Glacial Indifference Bold"/>
              <a:sym typeface="Glacial Indifference Bold"/>
            </a:endParaRPr>
          </a:p>
        </p:txBody>
      </p:sp>
      <p:sp>
        <p:nvSpPr>
          <p:cNvPr id="13" name="AutoShape 13"/>
          <p:cNvSpPr/>
          <p:nvPr/>
        </p:nvSpPr>
        <p:spPr>
          <a:xfrm>
            <a:off x="16564000" y="8877554"/>
            <a:ext cx="0" cy="761492"/>
          </a:xfrm>
          <a:prstGeom prst="line">
            <a:avLst/>
          </a:prstGeom>
          <a:ln w="95250" cap="flat">
            <a:solidFill>
              <a:srgbClr val="5DA295"/>
            </a:solidFill>
            <a:prstDash val="solid"/>
            <a:headEnd type="none" w="sm" len="sm"/>
            <a:tailEnd type="none" w="sm" len="sm"/>
          </a:ln>
        </p:spPr>
      </p:sp>
      <p:grpSp>
        <p:nvGrpSpPr>
          <p:cNvPr id="10" name="Group 14"/>
          <p:cNvGrpSpPr/>
          <p:nvPr/>
        </p:nvGrpSpPr>
        <p:grpSpPr>
          <a:xfrm>
            <a:off x="1682076" y="3430588"/>
            <a:ext cx="4266133" cy="2133067"/>
            <a:chOff x="0" y="0"/>
            <a:chExt cx="812800" cy="406400"/>
          </a:xfrm>
        </p:grpSpPr>
        <p:sp>
          <p:nvSpPr>
            <p:cNvPr id="15" name="Freeform 15"/>
            <p:cNvSpPr/>
            <p:nvPr/>
          </p:nvSpPr>
          <p:spPr>
            <a:xfrm>
              <a:off x="0" y="0"/>
              <a:ext cx="812800" cy="406400"/>
            </a:xfrm>
            <a:custGeom>
              <a:avLst/>
              <a:gdLst/>
              <a:ahLst/>
              <a:cxnLst/>
              <a:rect l="l" t="t" r="r" b="b"/>
              <a:pathLst>
                <a:path w="812800" h="406400">
                  <a:moveTo>
                    <a:pt x="0" y="0"/>
                  </a:moveTo>
                  <a:lnTo>
                    <a:pt x="609600" y="0"/>
                  </a:lnTo>
                  <a:lnTo>
                    <a:pt x="812800" y="203200"/>
                  </a:lnTo>
                  <a:lnTo>
                    <a:pt x="609600" y="406400"/>
                  </a:lnTo>
                  <a:lnTo>
                    <a:pt x="0" y="406400"/>
                  </a:lnTo>
                  <a:lnTo>
                    <a:pt x="203200" y="203200"/>
                  </a:lnTo>
                  <a:lnTo>
                    <a:pt x="0" y="0"/>
                  </a:lnTo>
                  <a:close/>
                </a:path>
              </a:pathLst>
            </a:custGeom>
            <a:solidFill>
              <a:srgbClr val="5DA295"/>
            </a:solidFill>
          </p:spPr>
        </p:sp>
        <p:sp>
          <p:nvSpPr>
            <p:cNvPr id="16" name="TextBox 16"/>
            <p:cNvSpPr txBox="1"/>
            <p:nvPr/>
          </p:nvSpPr>
          <p:spPr>
            <a:xfrm>
              <a:off x="177800" y="-38100"/>
              <a:ext cx="558800" cy="444500"/>
            </a:xfrm>
            <a:prstGeom prst="rect">
              <a:avLst/>
            </a:prstGeom>
          </p:spPr>
          <p:txBody>
            <a:bodyPr lIns="55976" tIns="55976" rIns="55976" bIns="55976" rtlCol="0" anchor="ctr"/>
            <a:lstStyle/>
            <a:p>
              <a:pPr algn="ctr">
                <a:lnSpc>
                  <a:spcPts val="2660"/>
                </a:lnSpc>
              </a:pPr>
              <a:endParaRPr/>
            </a:p>
          </p:txBody>
        </p:sp>
      </p:grpSp>
      <p:grpSp>
        <p:nvGrpSpPr>
          <p:cNvPr id="11" name="Group 17"/>
          <p:cNvGrpSpPr/>
          <p:nvPr/>
        </p:nvGrpSpPr>
        <p:grpSpPr>
          <a:xfrm>
            <a:off x="5234648" y="3430588"/>
            <a:ext cx="4266133" cy="2133067"/>
            <a:chOff x="0" y="0"/>
            <a:chExt cx="812800" cy="406400"/>
          </a:xfrm>
        </p:grpSpPr>
        <p:sp>
          <p:nvSpPr>
            <p:cNvPr id="18" name="Freeform 18"/>
            <p:cNvSpPr/>
            <p:nvPr/>
          </p:nvSpPr>
          <p:spPr>
            <a:xfrm>
              <a:off x="0" y="0"/>
              <a:ext cx="812800" cy="406400"/>
            </a:xfrm>
            <a:custGeom>
              <a:avLst/>
              <a:gdLst/>
              <a:ahLst/>
              <a:cxnLst/>
              <a:rect l="l" t="t" r="r" b="b"/>
              <a:pathLst>
                <a:path w="812800" h="406400">
                  <a:moveTo>
                    <a:pt x="0" y="0"/>
                  </a:moveTo>
                  <a:lnTo>
                    <a:pt x="609600" y="0"/>
                  </a:lnTo>
                  <a:lnTo>
                    <a:pt x="812800" y="203200"/>
                  </a:lnTo>
                  <a:lnTo>
                    <a:pt x="609600" y="406400"/>
                  </a:lnTo>
                  <a:lnTo>
                    <a:pt x="0" y="406400"/>
                  </a:lnTo>
                  <a:lnTo>
                    <a:pt x="203200" y="203200"/>
                  </a:lnTo>
                  <a:lnTo>
                    <a:pt x="0" y="0"/>
                  </a:lnTo>
                  <a:close/>
                </a:path>
              </a:pathLst>
            </a:custGeom>
            <a:solidFill>
              <a:srgbClr val="BFDDD2"/>
            </a:solidFill>
          </p:spPr>
        </p:sp>
        <p:sp>
          <p:nvSpPr>
            <p:cNvPr id="19" name="TextBox 19"/>
            <p:cNvSpPr txBox="1"/>
            <p:nvPr/>
          </p:nvSpPr>
          <p:spPr>
            <a:xfrm>
              <a:off x="177800" y="-38100"/>
              <a:ext cx="558800" cy="444500"/>
            </a:xfrm>
            <a:prstGeom prst="rect">
              <a:avLst/>
            </a:prstGeom>
          </p:spPr>
          <p:txBody>
            <a:bodyPr lIns="55976" tIns="55976" rIns="55976" bIns="55976" rtlCol="0" anchor="ctr"/>
            <a:lstStyle/>
            <a:p>
              <a:pPr algn="ctr">
                <a:lnSpc>
                  <a:spcPts val="2660"/>
                </a:lnSpc>
              </a:pPr>
              <a:endParaRPr/>
            </a:p>
          </p:txBody>
        </p:sp>
      </p:grpSp>
      <p:grpSp>
        <p:nvGrpSpPr>
          <p:cNvPr id="14" name="Group 20"/>
          <p:cNvGrpSpPr/>
          <p:nvPr/>
        </p:nvGrpSpPr>
        <p:grpSpPr>
          <a:xfrm>
            <a:off x="8787219" y="3430588"/>
            <a:ext cx="4266133" cy="2133067"/>
            <a:chOff x="0" y="0"/>
            <a:chExt cx="812800" cy="406400"/>
          </a:xfrm>
        </p:grpSpPr>
        <p:sp>
          <p:nvSpPr>
            <p:cNvPr id="21" name="Freeform 21"/>
            <p:cNvSpPr/>
            <p:nvPr/>
          </p:nvSpPr>
          <p:spPr>
            <a:xfrm>
              <a:off x="0" y="0"/>
              <a:ext cx="812800" cy="406400"/>
            </a:xfrm>
            <a:custGeom>
              <a:avLst/>
              <a:gdLst/>
              <a:ahLst/>
              <a:cxnLst/>
              <a:rect l="l" t="t" r="r" b="b"/>
              <a:pathLst>
                <a:path w="812800" h="406400">
                  <a:moveTo>
                    <a:pt x="0" y="0"/>
                  </a:moveTo>
                  <a:lnTo>
                    <a:pt x="609600" y="0"/>
                  </a:lnTo>
                  <a:lnTo>
                    <a:pt x="812800" y="203200"/>
                  </a:lnTo>
                  <a:lnTo>
                    <a:pt x="609600" y="406400"/>
                  </a:lnTo>
                  <a:lnTo>
                    <a:pt x="0" y="406400"/>
                  </a:lnTo>
                  <a:lnTo>
                    <a:pt x="203200" y="203200"/>
                  </a:lnTo>
                  <a:lnTo>
                    <a:pt x="0" y="0"/>
                  </a:lnTo>
                  <a:close/>
                </a:path>
              </a:pathLst>
            </a:custGeom>
            <a:solidFill>
              <a:srgbClr val="D9D9D9"/>
            </a:solidFill>
          </p:spPr>
        </p:sp>
        <p:sp>
          <p:nvSpPr>
            <p:cNvPr id="22" name="TextBox 22"/>
            <p:cNvSpPr txBox="1"/>
            <p:nvPr/>
          </p:nvSpPr>
          <p:spPr>
            <a:xfrm>
              <a:off x="177800" y="-38100"/>
              <a:ext cx="558800" cy="444500"/>
            </a:xfrm>
            <a:prstGeom prst="rect">
              <a:avLst/>
            </a:prstGeom>
          </p:spPr>
          <p:txBody>
            <a:bodyPr lIns="55976" tIns="55976" rIns="55976" bIns="55976" rtlCol="0" anchor="ctr"/>
            <a:lstStyle/>
            <a:p>
              <a:pPr algn="ctr">
                <a:lnSpc>
                  <a:spcPts val="2660"/>
                </a:lnSpc>
              </a:pPr>
              <a:endParaRPr/>
            </a:p>
          </p:txBody>
        </p:sp>
      </p:grpSp>
      <p:grpSp>
        <p:nvGrpSpPr>
          <p:cNvPr id="17" name="Group 23"/>
          <p:cNvGrpSpPr/>
          <p:nvPr/>
        </p:nvGrpSpPr>
        <p:grpSpPr>
          <a:xfrm>
            <a:off x="12339791" y="3430588"/>
            <a:ext cx="4266133" cy="2133067"/>
            <a:chOff x="0" y="0"/>
            <a:chExt cx="812800" cy="406400"/>
          </a:xfrm>
        </p:grpSpPr>
        <p:sp>
          <p:nvSpPr>
            <p:cNvPr id="24" name="Freeform 24"/>
            <p:cNvSpPr/>
            <p:nvPr/>
          </p:nvSpPr>
          <p:spPr>
            <a:xfrm>
              <a:off x="0" y="0"/>
              <a:ext cx="812800" cy="406400"/>
            </a:xfrm>
            <a:custGeom>
              <a:avLst/>
              <a:gdLst/>
              <a:ahLst/>
              <a:cxnLst/>
              <a:rect l="l" t="t" r="r" b="b"/>
              <a:pathLst>
                <a:path w="812800" h="406400">
                  <a:moveTo>
                    <a:pt x="0" y="0"/>
                  </a:moveTo>
                  <a:lnTo>
                    <a:pt x="609600" y="0"/>
                  </a:lnTo>
                  <a:lnTo>
                    <a:pt x="812800" y="203200"/>
                  </a:lnTo>
                  <a:lnTo>
                    <a:pt x="609600" y="406400"/>
                  </a:lnTo>
                  <a:lnTo>
                    <a:pt x="0" y="406400"/>
                  </a:lnTo>
                  <a:lnTo>
                    <a:pt x="203200" y="203200"/>
                  </a:lnTo>
                  <a:lnTo>
                    <a:pt x="0" y="0"/>
                  </a:lnTo>
                  <a:close/>
                </a:path>
              </a:pathLst>
            </a:custGeom>
            <a:solidFill>
              <a:srgbClr val="5DA295"/>
            </a:solidFill>
          </p:spPr>
        </p:sp>
        <p:sp>
          <p:nvSpPr>
            <p:cNvPr id="25" name="TextBox 25"/>
            <p:cNvSpPr txBox="1"/>
            <p:nvPr/>
          </p:nvSpPr>
          <p:spPr>
            <a:xfrm>
              <a:off x="177800" y="-38100"/>
              <a:ext cx="558800" cy="444500"/>
            </a:xfrm>
            <a:prstGeom prst="rect">
              <a:avLst/>
            </a:prstGeom>
          </p:spPr>
          <p:txBody>
            <a:bodyPr lIns="55976" tIns="55976" rIns="55976" bIns="55976" rtlCol="0" anchor="ctr"/>
            <a:lstStyle/>
            <a:p>
              <a:pPr algn="ctr">
                <a:lnSpc>
                  <a:spcPts val="2660"/>
                </a:lnSpc>
              </a:pPr>
              <a:endParaRPr/>
            </a:p>
          </p:txBody>
        </p:sp>
      </p:grpSp>
      <p:sp>
        <p:nvSpPr>
          <p:cNvPr id="26" name="Freeform 26"/>
          <p:cNvSpPr/>
          <p:nvPr/>
        </p:nvSpPr>
        <p:spPr>
          <a:xfrm>
            <a:off x="3253886" y="8877554"/>
            <a:ext cx="962217" cy="962217"/>
          </a:xfrm>
          <a:custGeom>
            <a:avLst/>
            <a:gdLst/>
            <a:ahLst/>
            <a:cxnLst/>
            <a:rect l="l" t="t" r="r" b="b"/>
            <a:pathLst>
              <a:path w="962217" h="962217">
                <a:moveTo>
                  <a:pt x="0" y="0"/>
                </a:moveTo>
                <a:lnTo>
                  <a:pt x="962217" y="0"/>
                </a:lnTo>
                <a:lnTo>
                  <a:pt x="962217" y="962217"/>
                </a:lnTo>
                <a:lnTo>
                  <a:pt x="0" y="962217"/>
                </a:lnTo>
                <a:lnTo>
                  <a:pt x="0" y="0"/>
                </a:lnTo>
                <a:close/>
              </a:path>
            </a:pathLst>
          </a:custGeom>
          <a:blipFill>
            <a:blip r:embed="rId4" cstate="print">
              <a:extLst>
                <a:ext uri="{96DAC541-7B7A-43D3-8B79-37D633B846F1}">
                  <asvg:svgBlip xmlns:asvg="http://schemas.microsoft.com/office/drawing/2016/SVG/main" xmlns="" r:embed=""/>
                </a:ext>
              </a:extLst>
            </a:blip>
            <a:stretch>
              <a:fillRect/>
            </a:stretch>
          </a:blipFill>
        </p:spPr>
      </p:sp>
      <p:sp>
        <p:nvSpPr>
          <p:cNvPr id="27" name="Freeform 27"/>
          <p:cNvSpPr/>
          <p:nvPr/>
        </p:nvSpPr>
        <p:spPr>
          <a:xfrm>
            <a:off x="4149357" y="8573149"/>
            <a:ext cx="456551" cy="456551"/>
          </a:xfrm>
          <a:custGeom>
            <a:avLst/>
            <a:gdLst/>
            <a:ahLst/>
            <a:cxnLst/>
            <a:rect l="l" t="t" r="r" b="b"/>
            <a:pathLst>
              <a:path w="456551" h="456551">
                <a:moveTo>
                  <a:pt x="0" y="0"/>
                </a:moveTo>
                <a:lnTo>
                  <a:pt x="456551" y="0"/>
                </a:lnTo>
                <a:lnTo>
                  <a:pt x="456551" y="456551"/>
                </a:lnTo>
                <a:lnTo>
                  <a:pt x="0" y="456551"/>
                </a:lnTo>
                <a:lnTo>
                  <a:pt x="0" y="0"/>
                </a:lnTo>
                <a:close/>
              </a:path>
            </a:pathLst>
          </a:custGeom>
          <a:blipFill>
            <a:blip r:embed="rId5" cstate="print">
              <a:extLst>
                <a:ext uri="{96DAC541-7B7A-43D3-8B79-37D633B846F1}">
                  <asvg:svgBlip xmlns:asvg="http://schemas.microsoft.com/office/drawing/2016/SVG/main" xmlns="" r:embed=""/>
                </a:ext>
              </a:extLst>
            </a:blip>
            <a:stretch>
              <a:fillRect/>
            </a:stretch>
          </a:blipFill>
        </p:spPr>
      </p:sp>
      <p:sp>
        <p:nvSpPr>
          <p:cNvPr id="28" name="TextBox 28"/>
          <p:cNvSpPr txBox="1"/>
          <p:nvPr/>
        </p:nvSpPr>
        <p:spPr>
          <a:xfrm>
            <a:off x="3857588" y="1939801"/>
            <a:ext cx="10501386" cy="830997"/>
          </a:xfrm>
          <a:prstGeom prst="rect">
            <a:avLst/>
          </a:prstGeom>
        </p:spPr>
        <p:txBody>
          <a:bodyPr wrap="square" lIns="0" tIns="0" rIns="0" bIns="0" rtlCol="0" anchor="t">
            <a:spAutoFit/>
          </a:bodyPr>
          <a:lstStyle/>
          <a:p>
            <a:pPr algn="just"/>
            <a:r>
              <a:rPr lang="id-ID" sz="5400" b="1" dirty="0" smtClean="0"/>
              <a:t>Benefits of Using AI in ELT Research</a:t>
            </a:r>
            <a:endParaRPr lang="id-ID" sz="5400" dirty="0"/>
          </a:p>
        </p:txBody>
      </p:sp>
      <p:sp>
        <p:nvSpPr>
          <p:cNvPr id="29" name="TextBox 29"/>
          <p:cNvSpPr txBox="1"/>
          <p:nvPr/>
        </p:nvSpPr>
        <p:spPr>
          <a:xfrm>
            <a:off x="2830974" y="4273349"/>
            <a:ext cx="2457406" cy="512961"/>
          </a:xfrm>
          <a:prstGeom prst="rect">
            <a:avLst/>
          </a:prstGeom>
        </p:spPr>
        <p:txBody>
          <a:bodyPr lIns="0" tIns="0" rIns="0" bIns="0" rtlCol="0" anchor="t">
            <a:spAutoFit/>
          </a:bodyPr>
          <a:lstStyle/>
          <a:p>
            <a:pPr algn="ctr">
              <a:lnSpc>
                <a:spcPts val="3999"/>
              </a:lnSpc>
            </a:pPr>
            <a:r>
              <a:rPr lang="en-US" sz="3999" dirty="0" smtClean="0">
                <a:solidFill>
                  <a:srgbClr val="000000"/>
                </a:solidFill>
                <a:latin typeface="Glacial Indifference Bold"/>
                <a:ea typeface="Glacial Indifference Bold"/>
                <a:cs typeface="Glacial Indifference Bold"/>
                <a:sym typeface="Glacial Indifference Bold"/>
              </a:rPr>
              <a:t>1</a:t>
            </a:r>
            <a:endParaRPr lang="en-US" sz="3999" dirty="0">
              <a:solidFill>
                <a:srgbClr val="000000"/>
              </a:solidFill>
              <a:latin typeface="Glacial Indifference Bold"/>
              <a:ea typeface="Glacial Indifference Bold"/>
              <a:cs typeface="Glacial Indifference Bold"/>
              <a:sym typeface="Glacial Indifference Bold"/>
            </a:endParaRPr>
          </a:p>
        </p:txBody>
      </p:sp>
      <p:sp>
        <p:nvSpPr>
          <p:cNvPr id="30" name="TextBox 30"/>
          <p:cNvSpPr txBox="1"/>
          <p:nvPr/>
        </p:nvSpPr>
        <p:spPr>
          <a:xfrm>
            <a:off x="6397231" y="3857616"/>
            <a:ext cx="2389988" cy="1044575"/>
          </a:xfrm>
          <a:prstGeom prst="rect">
            <a:avLst/>
          </a:prstGeom>
        </p:spPr>
        <p:txBody>
          <a:bodyPr lIns="0" tIns="0" rIns="0" bIns="0" rtlCol="0" anchor="t">
            <a:spAutoFit/>
          </a:bodyPr>
          <a:lstStyle/>
          <a:p>
            <a:pPr algn="ctr">
              <a:lnSpc>
                <a:spcPts val="3999"/>
              </a:lnSpc>
            </a:pPr>
            <a:endParaRPr lang="en-US" sz="3999" dirty="0">
              <a:solidFill>
                <a:srgbClr val="000000"/>
              </a:solidFill>
              <a:latin typeface="Glacial Indifference Bold"/>
              <a:ea typeface="Glacial Indifference Bold"/>
              <a:cs typeface="Glacial Indifference Bold"/>
              <a:sym typeface="Glacial Indifference Bold"/>
            </a:endParaRPr>
          </a:p>
          <a:p>
            <a:pPr algn="ctr">
              <a:lnSpc>
                <a:spcPts val="3999"/>
              </a:lnSpc>
            </a:pPr>
            <a:r>
              <a:rPr lang="en-US" sz="3999" dirty="0">
                <a:solidFill>
                  <a:srgbClr val="000000"/>
                </a:solidFill>
                <a:latin typeface="Glacial Indifference Bold"/>
                <a:ea typeface="Glacial Indifference Bold"/>
                <a:cs typeface="Glacial Indifference Bold"/>
                <a:sym typeface="Glacial Indifference Bold"/>
              </a:rPr>
              <a:t>2</a:t>
            </a:r>
          </a:p>
        </p:txBody>
      </p:sp>
      <p:sp>
        <p:nvSpPr>
          <p:cNvPr id="31" name="TextBox 31"/>
          <p:cNvSpPr txBox="1"/>
          <p:nvPr/>
        </p:nvSpPr>
        <p:spPr>
          <a:xfrm>
            <a:off x="9999195" y="4344787"/>
            <a:ext cx="2249399" cy="512961"/>
          </a:xfrm>
          <a:prstGeom prst="rect">
            <a:avLst/>
          </a:prstGeom>
        </p:spPr>
        <p:txBody>
          <a:bodyPr lIns="0" tIns="0" rIns="0" bIns="0" rtlCol="0" anchor="t">
            <a:spAutoFit/>
          </a:bodyPr>
          <a:lstStyle/>
          <a:p>
            <a:pPr algn="ctr">
              <a:lnSpc>
                <a:spcPts val="3999"/>
              </a:lnSpc>
            </a:pPr>
            <a:r>
              <a:rPr lang="en-US" sz="3999" dirty="0" smtClean="0">
                <a:solidFill>
                  <a:srgbClr val="000000"/>
                </a:solidFill>
                <a:latin typeface="Glacial Indifference Bold"/>
                <a:ea typeface="Glacial Indifference Bold"/>
                <a:cs typeface="Glacial Indifference Bold"/>
                <a:sym typeface="Glacial Indifference Bold"/>
              </a:rPr>
              <a:t>3</a:t>
            </a:r>
            <a:endParaRPr lang="en-US" sz="3999" dirty="0">
              <a:solidFill>
                <a:srgbClr val="000000"/>
              </a:solidFill>
              <a:latin typeface="Glacial Indifference Bold"/>
              <a:ea typeface="Glacial Indifference Bold"/>
              <a:cs typeface="Glacial Indifference Bold"/>
              <a:sym typeface="Glacial Indifference Bold"/>
            </a:endParaRPr>
          </a:p>
        </p:txBody>
      </p:sp>
      <p:sp>
        <p:nvSpPr>
          <p:cNvPr id="32" name="TextBox 32"/>
          <p:cNvSpPr txBox="1"/>
          <p:nvPr/>
        </p:nvSpPr>
        <p:spPr>
          <a:xfrm>
            <a:off x="13501027" y="4201911"/>
            <a:ext cx="2369851" cy="512961"/>
          </a:xfrm>
          <a:prstGeom prst="rect">
            <a:avLst/>
          </a:prstGeom>
        </p:spPr>
        <p:txBody>
          <a:bodyPr lIns="0" tIns="0" rIns="0" bIns="0" rtlCol="0" anchor="t">
            <a:spAutoFit/>
          </a:bodyPr>
          <a:lstStyle/>
          <a:p>
            <a:pPr algn="ctr">
              <a:lnSpc>
                <a:spcPts val="3999"/>
              </a:lnSpc>
            </a:pPr>
            <a:r>
              <a:rPr lang="en-US" sz="3999" dirty="0" smtClean="0">
                <a:solidFill>
                  <a:srgbClr val="000000"/>
                </a:solidFill>
                <a:latin typeface="Glacial Indifference Bold"/>
                <a:ea typeface="Glacial Indifference Bold"/>
                <a:cs typeface="Glacial Indifference Bold"/>
                <a:sym typeface="Glacial Indifference Bold"/>
              </a:rPr>
              <a:t>4</a:t>
            </a:r>
            <a:endParaRPr lang="en-US" sz="3999" dirty="0">
              <a:solidFill>
                <a:srgbClr val="000000"/>
              </a:solidFill>
              <a:latin typeface="Glacial Indifference Bold"/>
              <a:ea typeface="Glacial Indifference Bold"/>
              <a:cs typeface="Glacial Indifference Bold"/>
              <a:sym typeface="Glacial Indifference Bold"/>
            </a:endParaRPr>
          </a:p>
        </p:txBody>
      </p:sp>
      <p:sp>
        <p:nvSpPr>
          <p:cNvPr id="37" name="TextBox 37"/>
          <p:cNvSpPr txBox="1"/>
          <p:nvPr/>
        </p:nvSpPr>
        <p:spPr>
          <a:xfrm>
            <a:off x="1445845" y="6371045"/>
            <a:ext cx="3859113" cy="738664"/>
          </a:xfrm>
          <a:prstGeom prst="rect">
            <a:avLst/>
          </a:prstGeom>
        </p:spPr>
        <p:txBody>
          <a:bodyPr lIns="0" tIns="0" rIns="0" bIns="0" rtlCol="0" anchor="t">
            <a:spAutoFit/>
          </a:bodyPr>
          <a:lstStyle/>
          <a:p>
            <a:pPr lvl="0" algn="ctr"/>
            <a:r>
              <a:rPr lang="id-ID" sz="4800" dirty="0" smtClean="0"/>
              <a:t>Efficiency</a:t>
            </a:r>
            <a:endParaRPr lang="id-ID" sz="4800" dirty="0">
              <a:latin typeface="Glacial Indifference"/>
            </a:endParaRPr>
          </a:p>
        </p:txBody>
      </p:sp>
      <p:sp>
        <p:nvSpPr>
          <p:cNvPr id="38" name="TextBox 38"/>
          <p:cNvSpPr txBox="1"/>
          <p:nvPr/>
        </p:nvSpPr>
        <p:spPr>
          <a:xfrm>
            <a:off x="5611975" y="6405100"/>
            <a:ext cx="3889215" cy="738664"/>
          </a:xfrm>
          <a:prstGeom prst="rect">
            <a:avLst/>
          </a:prstGeom>
        </p:spPr>
        <p:txBody>
          <a:bodyPr wrap="square" lIns="0" tIns="0" rIns="0" bIns="0" rtlCol="0" anchor="t">
            <a:spAutoFit/>
          </a:bodyPr>
          <a:lstStyle/>
          <a:p>
            <a:pPr lvl="0"/>
            <a:r>
              <a:rPr lang="id-ID" sz="4800" dirty="0" smtClean="0"/>
              <a:t>Accuracy</a:t>
            </a:r>
            <a:endParaRPr lang="id-ID" sz="4800" dirty="0">
              <a:latin typeface="Glacial Indifference"/>
            </a:endParaRPr>
          </a:p>
        </p:txBody>
      </p:sp>
      <p:sp>
        <p:nvSpPr>
          <p:cNvPr id="39" name="TextBox 39"/>
          <p:cNvSpPr txBox="1"/>
          <p:nvPr/>
        </p:nvSpPr>
        <p:spPr>
          <a:xfrm>
            <a:off x="8643934" y="6582135"/>
            <a:ext cx="3762474" cy="561629"/>
          </a:xfrm>
          <a:prstGeom prst="rect">
            <a:avLst/>
          </a:prstGeom>
        </p:spPr>
        <p:txBody>
          <a:bodyPr wrap="square" lIns="0" tIns="0" rIns="0" bIns="0" rtlCol="0" anchor="t">
            <a:spAutoFit/>
          </a:bodyPr>
          <a:lstStyle/>
          <a:p>
            <a:pPr>
              <a:lnSpc>
                <a:spcPts val="4200"/>
              </a:lnSpc>
            </a:pPr>
            <a:r>
              <a:rPr lang="id-ID" sz="4800" dirty="0" smtClean="0"/>
              <a:t>Customization</a:t>
            </a:r>
            <a:endParaRPr lang="en-US" sz="4800" dirty="0" smtClean="0">
              <a:solidFill>
                <a:srgbClr val="000000"/>
              </a:solidFill>
              <a:latin typeface="Glacial Indifference Bold"/>
              <a:ea typeface="Glacial Indifference Bold"/>
              <a:cs typeface="Glacial Indifference Bold"/>
              <a:sym typeface="Glacial Indifference Bold"/>
            </a:endParaRPr>
          </a:p>
        </p:txBody>
      </p:sp>
      <p:sp>
        <p:nvSpPr>
          <p:cNvPr id="40" name="TextBox 40"/>
          <p:cNvSpPr txBox="1"/>
          <p:nvPr/>
        </p:nvSpPr>
        <p:spPr>
          <a:xfrm>
            <a:off x="12573024" y="6582135"/>
            <a:ext cx="3875140" cy="561629"/>
          </a:xfrm>
          <a:prstGeom prst="rect">
            <a:avLst/>
          </a:prstGeom>
        </p:spPr>
        <p:txBody>
          <a:bodyPr wrap="square" lIns="0" tIns="0" rIns="0" bIns="0" rtlCol="0" anchor="t">
            <a:spAutoFit/>
          </a:bodyPr>
          <a:lstStyle/>
          <a:p>
            <a:pPr>
              <a:lnSpc>
                <a:spcPts val="4200"/>
              </a:lnSpc>
            </a:pPr>
            <a:r>
              <a:rPr lang="id-ID" sz="4800" dirty="0" smtClean="0"/>
              <a:t>Innovation</a:t>
            </a:r>
            <a:endParaRPr lang="en-US" sz="4800" dirty="0">
              <a:solidFill>
                <a:srgbClr val="000000"/>
              </a:solidFill>
              <a:latin typeface="Glacial Indifference"/>
              <a:ea typeface="Glacial Indifference"/>
              <a:cs typeface="Glacial Indifference"/>
              <a:sym typeface="Glacial Indifference"/>
            </a:endParaRPr>
          </a:p>
        </p:txBody>
      </p:sp>
      <p:sp>
        <p:nvSpPr>
          <p:cNvPr id="45" name="TextBox 29"/>
          <p:cNvSpPr txBox="1"/>
          <p:nvPr/>
        </p:nvSpPr>
        <p:spPr>
          <a:xfrm>
            <a:off x="11429915" y="8963025"/>
            <a:ext cx="4752692" cy="500137"/>
          </a:xfrm>
          <a:prstGeom prst="rect">
            <a:avLst/>
          </a:prstGeom>
        </p:spPr>
        <p:txBody>
          <a:bodyPr lIns="0" tIns="0" rIns="0" bIns="0" rtlCol="0" anchor="t">
            <a:spAutoFit/>
          </a:bodyPr>
          <a:lstStyle/>
          <a:p>
            <a:pPr algn="r">
              <a:lnSpc>
                <a:spcPts val="4200"/>
              </a:lnSpc>
            </a:pPr>
            <a:r>
              <a:rPr lang="id-ID" sz="3000" spc="300" dirty="0" smtClean="0">
                <a:solidFill>
                  <a:srgbClr val="000000"/>
                </a:solidFill>
                <a:latin typeface="Glacial Indifference Bold"/>
                <a:ea typeface="Glacial Indifference Bold"/>
                <a:cs typeface="Glacial Indifference Bold"/>
                <a:sym typeface="Glacial Indifference Bold"/>
              </a:rPr>
              <a:t>ENGLISH RESEARCH </a:t>
            </a:r>
            <a:endParaRPr lang="en-US" sz="3000" spc="300" dirty="0">
              <a:solidFill>
                <a:srgbClr val="000000"/>
              </a:solidFill>
              <a:latin typeface="Glacial Indifference Bold"/>
              <a:ea typeface="Glacial Indifference Bold"/>
              <a:cs typeface="Glacial Indifference Bold"/>
              <a:sym typeface="Glacial Indifference Bold"/>
            </a:endParaRPr>
          </a:p>
        </p:txBody>
      </p:sp>
      <p:pic>
        <p:nvPicPr>
          <p:cNvPr id="41" name="Picture 40" descr="STKIP TAMAN SISWA BIMA"/>
          <p:cNvPicPr/>
          <p:nvPr/>
        </p:nvPicPr>
        <p:blipFill>
          <a:blip r:embed="rId6"/>
          <a:srcRect/>
          <a:stretch>
            <a:fillRect/>
          </a:stretch>
        </p:blipFill>
        <p:spPr bwMode="auto">
          <a:xfrm>
            <a:off x="285688" y="428592"/>
            <a:ext cx="1214447" cy="928694"/>
          </a:xfrm>
          <a:prstGeom prst="rect">
            <a:avLst/>
          </a:prstGeom>
          <a:noFill/>
          <a:ln w="9525">
            <a:noFill/>
            <a:miter lim="800000"/>
            <a:headEnd/>
            <a:tailEnd/>
          </a:ln>
        </p:spPr>
      </p:pic>
      <p:pic>
        <p:nvPicPr>
          <p:cNvPr id="42" name="Google Shape;95;p1"/>
          <p:cNvPicPr preferRelativeResize="0"/>
          <p:nvPr/>
        </p:nvPicPr>
        <p:blipFill rotWithShape="1">
          <a:blip r:embed="rId7">
            <a:alphaModFix/>
          </a:blip>
          <a:srcRect/>
          <a:stretch/>
        </p:blipFill>
        <p:spPr>
          <a:xfrm>
            <a:off x="1524732" y="428591"/>
            <a:ext cx="1189848" cy="927747"/>
          </a:xfrm>
          <a:prstGeom prst="rect">
            <a:avLst/>
          </a:prstGeom>
          <a:noFill/>
          <a:ln>
            <a:noFill/>
          </a:ln>
        </p:spPr>
      </p:pic>
      <p:pic>
        <p:nvPicPr>
          <p:cNvPr id="46" name="Google Shape;97;p1"/>
          <p:cNvPicPr preferRelativeResize="0"/>
          <p:nvPr/>
        </p:nvPicPr>
        <p:blipFill rotWithShape="1">
          <a:blip r:embed="rId8">
            <a:alphaModFix/>
          </a:blip>
          <a:srcRect/>
          <a:stretch/>
        </p:blipFill>
        <p:spPr>
          <a:xfrm>
            <a:off x="2714580" y="500030"/>
            <a:ext cx="3143272" cy="857256"/>
          </a:xfrm>
          <a:prstGeom prst="rect">
            <a:avLst/>
          </a:prstGeom>
          <a:noFill/>
          <a:ln>
            <a:noFill/>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126659" y="7028511"/>
            <a:ext cx="4921456" cy="3986379"/>
          </a:xfrm>
          <a:custGeom>
            <a:avLst/>
            <a:gdLst/>
            <a:ahLst/>
            <a:cxnLst/>
            <a:rect l="l" t="t" r="r" b="b"/>
            <a:pathLst>
              <a:path w="4921456" h="3986379">
                <a:moveTo>
                  <a:pt x="0" y="0"/>
                </a:moveTo>
                <a:lnTo>
                  <a:pt x="4921455" y="0"/>
                </a:lnTo>
                <a:lnTo>
                  <a:pt x="4921455" y="3986379"/>
                </a:lnTo>
                <a:lnTo>
                  <a:pt x="0" y="3986379"/>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3" name="Group 3"/>
          <p:cNvGrpSpPr/>
          <p:nvPr/>
        </p:nvGrpSpPr>
        <p:grpSpPr>
          <a:xfrm>
            <a:off x="0" y="10073435"/>
            <a:ext cx="18288000" cy="213565"/>
            <a:chOff x="0" y="0"/>
            <a:chExt cx="4816593" cy="56248"/>
          </a:xfrm>
        </p:grpSpPr>
        <p:sp>
          <p:nvSpPr>
            <p:cNvPr id="4" name="Freeform 4"/>
            <p:cNvSpPr/>
            <p:nvPr/>
          </p:nvSpPr>
          <p:spPr>
            <a:xfrm>
              <a:off x="0" y="0"/>
              <a:ext cx="4816592" cy="56248"/>
            </a:xfrm>
            <a:custGeom>
              <a:avLst/>
              <a:gdLst/>
              <a:ahLst/>
              <a:cxnLst/>
              <a:rect l="l" t="t" r="r" b="b"/>
              <a:pathLst>
                <a:path w="4816592" h="56248">
                  <a:moveTo>
                    <a:pt x="0" y="0"/>
                  </a:moveTo>
                  <a:lnTo>
                    <a:pt x="4816592" y="0"/>
                  </a:lnTo>
                  <a:lnTo>
                    <a:pt x="4816592" y="56248"/>
                  </a:lnTo>
                  <a:lnTo>
                    <a:pt x="0" y="56248"/>
                  </a:lnTo>
                  <a:close/>
                </a:path>
              </a:pathLst>
            </a:custGeom>
            <a:solidFill>
              <a:srgbClr val="5DA295"/>
            </a:solidFill>
          </p:spPr>
        </p:sp>
        <p:sp>
          <p:nvSpPr>
            <p:cNvPr id="5" name="TextBox 5"/>
            <p:cNvSpPr txBox="1"/>
            <p:nvPr/>
          </p:nvSpPr>
          <p:spPr>
            <a:xfrm>
              <a:off x="0" y="-38100"/>
              <a:ext cx="4816593" cy="94348"/>
            </a:xfrm>
            <a:prstGeom prst="rect">
              <a:avLst/>
            </a:prstGeom>
          </p:spPr>
          <p:txBody>
            <a:bodyPr lIns="50800" tIns="50800" rIns="50800" bIns="50800" rtlCol="0" anchor="ctr"/>
            <a:lstStyle/>
            <a:p>
              <a:pPr algn="ctr">
                <a:lnSpc>
                  <a:spcPts val="2659"/>
                </a:lnSpc>
              </a:pPr>
              <a:endParaRPr/>
            </a:p>
          </p:txBody>
        </p:sp>
      </p:grpSp>
      <p:sp>
        <p:nvSpPr>
          <p:cNvPr id="6" name="Freeform 6"/>
          <p:cNvSpPr/>
          <p:nvPr/>
        </p:nvSpPr>
        <p:spPr>
          <a:xfrm>
            <a:off x="14364232" y="-2136727"/>
            <a:ext cx="5790136" cy="5790136"/>
          </a:xfrm>
          <a:custGeom>
            <a:avLst/>
            <a:gdLst/>
            <a:ahLst/>
            <a:cxnLst/>
            <a:rect l="l" t="t" r="r" b="b"/>
            <a:pathLst>
              <a:path w="5790136" h="5790136">
                <a:moveTo>
                  <a:pt x="0" y="0"/>
                </a:moveTo>
                <a:lnTo>
                  <a:pt x="5790136" y="0"/>
                </a:lnTo>
                <a:lnTo>
                  <a:pt x="5790136" y="5790136"/>
                </a:lnTo>
                <a:lnTo>
                  <a:pt x="0" y="5790136"/>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grpSp>
        <p:nvGrpSpPr>
          <p:cNvPr id="7" name="Group 7"/>
          <p:cNvGrpSpPr/>
          <p:nvPr/>
        </p:nvGrpSpPr>
        <p:grpSpPr>
          <a:xfrm>
            <a:off x="0" y="0"/>
            <a:ext cx="18288000" cy="213565"/>
            <a:chOff x="0" y="0"/>
            <a:chExt cx="4816593" cy="56248"/>
          </a:xfrm>
        </p:grpSpPr>
        <p:sp>
          <p:nvSpPr>
            <p:cNvPr id="8" name="Freeform 8"/>
            <p:cNvSpPr/>
            <p:nvPr/>
          </p:nvSpPr>
          <p:spPr>
            <a:xfrm>
              <a:off x="0" y="0"/>
              <a:ext cx="4816592" cy="56248"/>
            </a:xfrm>
            <a:custGeom>
              <a:avLst/>
              <a:gdLst/>
              <a:ahLst/>
              <a:cxnLst/>
              <a:rect l="l" t="t" r="r" b="b"/>
              <a:pathLst>
                <a:path w="4816592" h="56248">
                  <a:moveTo>
                    <a:pt x="0" y="0"/>
                  </a:moveTo>
                  <a:lnTo>
                    <a:pt x="4816592" y="0"/>
                  </a:lnTo>
                  <a:lnTo>
                    <a:pt x="4816592" y="56248"/>
                  </a:lnTo>
                  <a:lnTo>
                    <a:pt x="0" y="56248"/>
                  </a:lnTo>
                  <a:close/>
                </a:path>
              </a:pathLst>
            </a:custGeom>
            <a:solidFill>
              <a:srgbClr val="BFDDD2"/>
            </a:solidFill>
          </p:spPr>
        </p:sp>
        <p:sp>
          <p:nvSpPr>
            <p:cNvPr id="9" name="TextBox 9"/>
            <p:cNvSpPr txBox="1"/>
            <p:nvPr/>
          </p:nvSpPr>
          <p:spPr>
            <a:xfrm>
              <a:off x="0" y="-38100"/>
              <a:ext cx="4816593" cy="94348"/>
            </a:xfrm>
            <a:prstGeom prst="rect">
              <a:avLst/>
            </a:prstGeom>
          </p:spPr>
          <p:txBody>
            <a:bodyPr lIns="50800" tIns="50800" rIns="50800" bIns="50800" rtlCol="0" anchor="ctr"/>
            <a:lstStyle/>
            <a:p>
              <a:pPr algn="ctr">
                <a:lnSpc>
                  <a:spcPts val="2659"/>
                </a:lnSpc>
              </a:pPr>
              <a:endParaRPr/>
            </a:p>
          </p:txBody>
        </p:sp>
      </p:grpSp>
      <p:sp>
        <p:nvSpPr>
          <p:cNvPr id="12" name="TextBox 12"/>
          <p:cNvSpPr txBox="1"/>
          <p:nvPr/>
        </p:nvSpPr>
        <p:spPr>
          <a:xfrm>
            <a:off x="16564000" y="8834437"/>
            <a:ext cx="955170" cy="762001"/>
          </a:xfrm>
          <a:prstGeom prst="rect">
            <a:avLst/>
          </a:prstGeom>
        </p:spPr>
        <p:txBody>
          <a:bodyPr lIns="0" tIns="0" rIns="0" bIns="0" rtlCol="0" anchor="t">
            <a:spAutoFit/>
          </a:bodyPr>
          <a:lstStyle/>
          <a:p>
            <a:pPr algn="r">
              <a:lnSpc>
                <a:spcPts val="6299"/>
              </a:lnSpc>
            </a:pPr>
            <a:r>
              <a:rPr lang="en-US" sz="4499" dirty="0" smtClean="0">
                <a:solidFill>
                  <a:srgbClr val="000000"/>
                </a:solidFill>
                <a:latin typeface="Glacial Indifference Bold"/>
                <a:ea typeface="Glacial Indifference Bold"/>
                <a:cs typeface="Glacial Indifference Bold"/>
                <a:sym typeface="Glacial Indifference Bold"/>
              </a:rPr>
              <a:t>0</a:t>
            </a:r>
            <a:r>
              <a:rPr lang="id-ID" sz="4499" dirty="0" smtClean="0">
                <a:solidFill>
                  <a:srgbClr val="000000"/>
                </a:solidFill>
                <a:latin typeface="Glacial Indifference Bold"/>
                <a:ea typeface="Glacial Indifference Bold"/>
                <a:cs typeface="Glacial Indifference Bold"/>
                <a:sym typeface="Glacial Indifference Bold"/>
              </a:rPr>
              <a:t>8</a:t>
            </a:r>
            <a:endParaRPr lang="en-US" sz="4499" dirty="0">
              <a:solidFill>
                <a:srgbClr val="000000"/>
              </a:solidFill>
              <a:latin typeface="Glacial Indifference Bold"/>
              <a:ea typeface="Glacial Indifference Bold"/>
              <a:cs typeface="Glacial Indifference Bold"/>
              <a:sym typeface="Glacial Indifference Bold"/>
            </a:endParaRPr>
          </a:p>
        </p:txBody>
      </p:sp>
      <p:sp>
        <p:nvSpPr>
          <p:cNvPr id="13" name="AutoShape 13"/>
          <p:cNvSpPr/>
          <p:nvPr/>
        </p:nvSpPr>
        <p:spPr>
          <a:xfrm>
            <a:off x="16564000" y="8877554"/>
            <a:ext cx="0" cy="761492"/>
          </a:xfrm>
          <a:prstGeom prst="line">
            <a:avLst/>
          </a:prstGeom>
          <a:ln w="95250" cap="flat">
            <a:solidFill>
              <a:srgbClr val="5DA295"/>
            </a:solidFill>
            <a:prstDash val="solid"/>
            <a:headEnd type="none" w="sm" len="sm"/>
            <a:tailEnd type="none" w="sm" len="sm"/>
          </a:ln>
        </p:spPr>
      </p:sp>
      <p:grpSp>
        <p:nvGrpSpPr>
          <p:cNvPr id="10" name="Group 14"/>
          <p:cNvGrpSpPr/>
          <p:nvPr/>
        </p:nvGrpSpPr>
        <p:grpSpPr>
          <a:xfrm>
            <a:off x="2123977" y="3561676"/>
            <a:ext cx="1638992" cy="1638992"/>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DA295"/>
            </a:solidFill>
          </p:spPr>
        </p:sp>
        <p:sp>
          <p:nvSpPr>
            <p:cNvPr id="16" name="TextBox 16"/>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11" name="Group 17"/>
          <p:cNvGrpSpPr/>
          <p:nvPr/>
        </p:nvGrpSpPr>
        <p:grpSpPr>
          <a:xfrm>
            <a:off x="2123977" y="6209015"/>
            <a:ext cx="1638992" cy="1638992"/>
            <a:chOff x="0" y="0"/>
            <a:chExt cx="812800" cy="812800"/>
          </a:xfrm>
        </p:grpSpPr>
        <p:sp>
          <p:nvSpPr>
            <p:cNvPr id="18" name="Freeform 1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DA295"/>
            </a:solidFill>
          </p:spPr>
        </p:sp>
        <p:sp>
          <p:nvSpPr>
            <p:cNvPr id="19" name="TextBox 19"/>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14" name="Group 20"/>
          <p:cNvGrpSpPr/>
          <p:nvPr/>
        </p:nvGrpSpPr>
        <p:grpSpPr>
          <a:xfrm>
            <a:off x="9439686" y="3561676"/>
            <a:ext cx="1638992" cy="1638992"/>
            <a:chOff x="0" y="0"/>
            <a:chExt cx="812800" cy="812800"/>
          </a:xfrm>
        </p:grpSpPr>
        <p:sp>
          <p:nvSpPr>
            <p:cNvPr id="21" name="Freeform 2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DA295"/>
            </a:solidFill>
          </p:spPr>
        </p:sp>
        <p:sp>
          <p:nvSpPr>
            <p:cNvPr id="22" name="TextBox 22"/>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17" name="Group 23"/>
          <p:cNvGrpSpPr/>
          <p:nvPr/>
        </p:nvGrpSpPr>
        <p:grpSpPr>
          <a:xfrm>
            <a:off x="9439686" y="6209015"/>
            <a:ext cx="1638992" cy="1638992"/>
            <a:chOff x="0" y="0"/>
            <a:chExt cx="812800" cy="812800"/>
          </a:xfrm>
        </p:grpSpPr>
        <p:sp>
          <p:nvSpPr>
            <p:cNvPr id="24" name="Freeform 2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DA295"/>
            </a:solidFill>
          </p:spPr>
        </p:sp>
        <p:sp>
          <p:nvSpPr>
            <p:cNvPr id="25" name="TextBox 25"/>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26" name="Freeform 26"/>
          <p:cNvSpPr/>
          <p:nvPr/>
        </p:nvSpPr>
        <p:spPr>
          <a:xfrm>
            <a:off x="2504667" y="3942366"/>
            <a:ext cx="877612" cy="877612"/>
          </a:xfrm>
          <a:custGeom>
            <a:avLst/>
            <a:gdLst/>
            <a:ahLst/>
            <a:cxnLst/>
            <a:rect l="l" t="t" r="r" b="b"/>
            <a:pathLst>
              <a:path w="877612" h="877612">
                <a:moveTo>
                  <a:pt x="0" y="0"/>
                </a:moveTo>
                <a:lnTo>
                  <a:pt x="877612" y="0"/>
                </a:lnTo>
                <a:lnTo>
                  <a:pt x="877612" y="877612"/>
                </a:lnTo>
                <a:lnTo>
                  <a:pt x="0" y="877612"/>
                </a:lnTo>
                <a:lnTo>
                  <a:pt x="0" y="0"/>
                </a:lnTo>
                <a:close/>
              </a:path>
            </a:pathLst>
          </a:custGeom>
          <a:blipFill>
            <a:blip r:embed="rId6">
              <a:extLst>
                <a:ext uri="{96DAC541-7B7A-43D3-8B79-37D633B846F1}">
                  <asvg:svgBlip xmlns:asvg="http://schemas.microsoft.com/office/drawing/2016/SVG/main" xmlns="" r:embed="rId11"/>
                </a:ext>
              </a:extLst>
            </a:blip>
            <a:stretch>
              <a:fillRect/>
            </a:stretch>
          </a:blipFill>
        </p:spPr>
      </p:sp>
      <p:sp>
        <p:nvSpPr>
          <p:cNvPr id="27" name="Freeform 27"/>
          <p:cNvSpPr/>
          <p:nvPr/>
        </p:nvSpPr>
        <p:spPr>
          <a:xfrm>
            <a:off x="9754040" y="3880449"/>
            <a:ext cx="1010284" cy="1001444"/>
          </a:xfrm>
          <a:custGeom>
            <a:avLst/>
            <a:gdLst/>
            <a:ahLst/>
            <a:cxnLst/>
            <a:rect l="l" t="t" r="r" b="b"/>
            <a:pathLst>
              <a:path w="1010284" h="1001444">
                <a:moveTo>
                  <a:pt x="0" y="0"/>
                </a:moveTo>
                <a:lnTo>
                  <a:pt x="1010284" y="0"/>
                </a:lnTo>
                <a:lnTo>
                  <a:pt x="1010284" y="1001445"/>
                </a:lnTo>
                <a:lnTo>
                  <a:pt x="0" y="1001445"/>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28" name="Freeform 28"/>
          <p:cNvSpPr/>
          <p:nvPr/>
        </p:nvSpPr>
        <p:spPr>
          <a:xfrm>
            <a:off x="9705619" y="6474948"/>
            <a:ext cx="1107127" cy="1107127"/>
          </a:xfrm>
          <a:custGeom>
            <a:avLst/>
            <a:gdLst/>
            <a:ahLst/>
            <a:cxnLst/>
            <a:rect l="l" t="t" r="r" b="b"/>
            <a:pathLst>
              <a:path w="1107127" h="1107127">
                <a:moveTo>
                  <a:pt x="0" y="0"/>
                </a:moveTo>
                <a:lnTo>
                  <a:pt x="1107127" y="0"/>
                </a:lnTo>
                <a:lnTo>
                  <a:pt x="1107127" y="1107126"/>
                </a:lnTo>
                <a:lnTo>
                  <a:pt x="0" y="1107126"/>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sp>
      <p:sp>
        <p:nvSpPr>
          <p:cNvPr id="29" name="Freeform 29"/>
          <p:cNvSpPr/>
          <p:nvPr/>
        </p:nvSpPr>
        <p:spPr>
          <a:xfrm>
            <a:off x="2435049" y="6547906"/>
            <a:ext cx="947230" cy="961211"/>
          </a:xfrm>
          <a:custGeom>
            <a:avLst/>
            <a:gdLst/>
            <a:ahLst/>
            <a:cxnLst/>
            <a:rect l="l" t="t" r="r" b="b"/>
            <a:pathLst>
              <a:path w="947230" h="961211">
                <a:moveTo>
                  <a:pt x="0" y="0"/>
                </a:moveTo>
                <a:lnTo>
                  <a:pt x="947230" y="0"/>
                </a:lnTo>
                <a:lnTo>
                  <a:pt x="947230" y="961210"/>
                </a:lnTo>
                <a:lnTo>
                  <a:pt x="0" y="961210"/>
                </a:lnTo>
                <a:lnTo>
                  <a:pt x="0" y="0"/>
                </a:lnTo>
                <a:close/>
              </a:path>
            </a:pathLst>
          </a:custGeom>
          <a:blipFill>
            <a:blip r:embed="rId16">
              <a:extLst>
                <a:ext uri="{96DAC541-7B7A-43D3-8B79-37D633B846F1}">
                  <asvg:svgBlip xmlns:asvg="http://schemas.microsoft.com/office/drawing/2016/SVG/main" xmlns="" r:embed="rId17"/>
                </a:ext>
              </a:extLst>
            </a:blip>
            <a:stretch>
              <a:fillRect/>
            </a:stretch>
          </a:blipFill>
        </p:spPr>
      </p:sp>
      <p:sp>
        <p:nvSpPr>
          <p:cNvPr id="30" name="TextBox 30"/>
          <p:cNvSpPr txBox="1"/>
          <p:nvPr/>
        </p:nvSpPr>
        <p:spPr>
          <a:xfrm>
            <a:off x="4481739" y="1593615"/>
            <a:ext cx="10520177" cy="1003673"/>
          </a:xfrm>
          <a:prstGeom prst="rect">
            <a:avLst/>
          </a:prstGeom>
        </p:spPr>
        <p:txBody>
          <a:bodyPr wrap="square" lIns="0" tIns="0" rIns="0" bIns="0" rtlCol="0" anchor="t">
            <a:spAutoFit/>
          </a:bodyPr>
          <a:lstStyle/>
          <a:p>
            <a:pPr algn="ctr">
              <a:lnSpc>
                <a:spcPts val="9100"/>
              </a:lnSpc>
            </a:pPr>
            <a:r>
              <a:rPr lang="id-ID" sz="4400" dirty="0" smtClean="0">
                <a:solidFill>
                  <a:srgbClr val="000000"/>
                </a:solidFill>
                <a:latin typeface="Glacial Indifference Bold"/>
                <a:ea typeface="Glacial Indifference Bold"/>
                <a:cs typeface="Glacial Indifference Bold"/>
                <a:sym typeface="Glacial Indifference Bold"/>
              </a:rPr>
              <a:t>Challenges of Using AI in ELT Research </a:t>
            </a:r>
            <a:endParaRPr lang="en-US" sz="4400" dirty="0">
              <a:solidFill>
                <a:srgbClr val="000000"/>
              </a:solidFill>
              <a:latin typeface="Glacial Indifference Bold"/>
              <a:ea typeface="Glacial Indifference Bold"/>
              <a:cs typeface="Glacial Indifference Bold"/>
              <a:sym typeface="Glacial Indifference Bold"/>
            </a:endParaRPr>
          </a:p>
        </p:txBody>
      </p:sp>
      <p:sp>
        <p:nvSpPr>
          <p:cNvPr id="31" name="TextBox 31"/>
          <p:cNvSpPr txBox="1"/>
          <p:nvPr/>
        </p:nvSpPr>
        <p:spPr>
          <a:xfrm>
            <a:off x="4128171" y="3495001"/>
            <a:ext cx="2997650" cy="579967"/>
          </a:xfrm>
          <a:prstGeom prst="rect">
            <a:avLst/>
          </a:prstGeom>
        </p:spPr>
        <p:txBody>
          <a:bodyPr lIns="0" tIns="0" rIns="0" bIns="0" rtlCol="0" anchor="t">
            <a:spAutoFit/>
          </a:bodyPr>
          <a:lstStyle/>
          <a:p>
            <a:pPr>
              <a:lnSpc>
                <a:spcPts val="4759"/>
              </a:lnSpc>
            </a:pPr>
            <a:r>
              <a:rPr lang="id-ID" sz="3600" dirty="0" smtClean="0">
                <a:latin typeface="Glacial Indifference"/>
              </a:rPr>
              <a:t>Data quality</a:t>
            </a:r>
            <a:endParaRPr lang="en-US" sz="3399" dirty="0">
              <a:solidFill>
                <a:srgbClr val="000000"/>
              </a:solidFill>
              <a:latin typeface="Glacial Indifference"/>
              <a:ea typeface="Glacial Indifference Bold"/>
              <a:cs typeface="Glacial Indifference Bold"/>
              <a:sym typeface="Glacial Indifference Bold"/>
            </a:endParaRPr>
          </a:p>
        </p:txBody>
      </p:sp>
      <p:sp>
        <p:nvSpPr>
          <p:cNvPr id="32" name="TextBox 32"/>
          <p:cNvSpPr txBox="1"/>
          <p:nvPr/>
        </p:nvSpPr>
        <p:spPr>
          <a:xfrm>
            <a:off x="4128171" y="4170641"/>
            <a:ext cx="5087267" cy="984885"/>
          </a:xfrm>
          <a:prstGeom prst="rect">
            <a:avLst/>
          </a:prstGeom>
        </p:spPr>
        <p:txBody>
          <a:bodyPr wrap="square" lIns="0" tIns="0" rIns="0" bIns="0" rtlCol="0" anchor="t">
            <a:spAutoFit/>
          </a:bodyPr>
          <a:lstStyle/>
          <a:p>
            <a:r>
              <a:rPr lang="id-ID" sz="3200" dirty="0" smtClean="0">
                <a:latin typeface="Glacial Indifference"/>
              </a:rPr>
              <a:t>Ensuring the accuracy and reliability of data.</a:t>
            </a:r>
            <a:endParaRPr lang="en-US" sz="3000" dirty="0">
              <a:solidFill>
                <a:srgbClr val="000000"/>
              </a:solidFill>
              <a:latin typeface="Glacial Indifference"/>
              <a:ea typeface="Glacial Indifference"/>
              <a:cs typeface="Glacial Indifference"/>
              <a:sym typeface="Glacial Indifference"/>
            </a:endParaRPr>
          </a:p>
        </p:txBody>
      </p:sp>
      <p:sp>
        <p:nvSpPr>
          <p:cNvPr id="33" name="TextBox 33"/>
          <p:cNvSpPr txBox="1"/>
          <p:nvPr/>
        </p:nvSpPr>
        <p:spPr>
          <a:xfrm>
            <a:off x="4128170" y="6142340"/>
            <a:ext cx="4730077" cy="492443"/>
          </a:xfrm>
          <a:prstGeom prst="rect">
            <a:avLst/>
          </a:prstGeom>
        </p:spPr>
        <p:txBody>
          <a:bodyPr wrap="square" lIns="0" tIns="0" rIns="0" bIns="0" rtlCol="0" anchor="t">
            <a:spAutoFit/>
          </a:bodyPr>
          <a:lstStyle/>
          <a:p>
            <a:r>
              <a:rPr lang="id-ID" sz="3200" dirty="0" smtClean="0">
                <a:latin typeface="Glacial Indifference"/>
              </a:rPr>
              <a:t>Ethical considerations</a:t>
            </a:r>
            <a:endParaRPr lang="en-US" sz="3200" dirty="0">
              <a:solidFill>
                <a:srgbClr val="000000"/>
              </a:solidFill>
              <a:latin typeface="Glacial Indifference"/>
              <a:ea typeface="Glacial Indifference Bold"/>
              <a:cs typeface="Glacial Indifference Bold"/>
              <a:sym typeface="Glacial Indifference Bold"/>
            </a:endParaRPr>
          </a:p>
        </p:txBody>
      </p:sp>
      <p:sp>
        <p:nvSpPr>
          <p:cNvPr id="34" name="TextBox 34"/>
          <p:cNvSpPr txBox="1"/>
          <p:nvPr/>
        </p:nvSpPr>
        <p:spPr>
          <a:xfrm>
            <a:off x="4128171" y="6817980"/>
            <a:ext cx="4235107" cy="1477328"/>
          </a:xfrm>
          <a:prstGeom prst="rect">
            <a:avLst/>
          </a:prstGeom>
        </p:spPr>
        <p:txBody>
          <a:bodyPr lIns="0" tIns="0" rIns="0" bIns="0" rtlCol="0" anchor="t">
            <a:spAutoFit/>
          </a:bodyPr>
          <a:lstStyle/>
          <a:p>
            <a:pPr lvl="0"/>
            <a:r>
              <a:rPr lang="id-ID" sz="3200" dirty="0" smtClean="0">
                <a:latin typeface="Glacial Indifference"/>
              </a:rPr>
              <a:t>Protecting learner privacy and addressing biases in AI algorithms.</a:t>
            </a:r>
            <a:endParaRPr lang="id-ID" sz="3200" dirty="0">
              <a:latin typeface="Glacial Indifference"/>
            </a:endParaRPr>
          </a:p>
        </p:txBody>
      </p:sp>
      <p:sp>
        <p:nvSpPr>
          <p:cNvPr id="35" name="TextBox 35"/>
          <p:cNvSpPr txBox="1"/>
          <p:nvPr/>
        </p:nvSpPr>
        <p:spPr>
          <a:xfrm>
            <a:off x="11484320" y="3495001"/>
            <a:ext cx="4017661" cy="615553"/>
          </a:xfrm>
          <a:prstGeom prst="rect">
            <a:avLst/>
          </a:prstGeom>
        </p:spPr>
        <p:txBody>
          <a:bodyPr wrap="square" lIns="0" tIns="0" rIns="0" bIns="0" rtlCol="0" anchor="t">
            <a:spAutoFit/>
          </a:bodyPr>
          <a:lstStyle/>
          <a:p>
            <a:pPr>
              <a:lnSpc>
                <a:spcPts val="4759"/>
              </a:lnSpc>
            </a:pPr>
            <a:r>
              <a:rPr lang="id-ID" sz="3600" dirty="0" smtClean="0">
                <a:latin typeface="Glacial Indifference"/>
              </a:rPr>
              <a:t>Technical expertise</a:t>
            </a:r>
            <a:endParaRPr lang="en-US" sz="3399" dirty="0">
              <a:solidFill>
                <a:srgbClr val="000000"/>
              </a:solidFill>
              <a:latin typeface="Glacial Indifference"/>
              <a:ea typeface="Glacial Indifference Bold"/>
              <a:cs typeface="Glacial Indifference Bold"/>
              <a:sym typeface="Glacial Indifference Bold"/>
            </a:endParaRPr>
          </a:p>
        </p:txBody>
      </p:sp>
      <p:sp>
        <p:nvSpPr>
          <p:cNvPr id="36" name="TextBox 36"/>
          <p:cNvSpPr txBox="1"/>
          <p:nvPr/>
        </p:nvSpPr>
        <p:spPr>
          <a:xfrm>
            <a:off x="11484321" y="4170641"/>
            <a:ext cx="4679703" cy="984885"/>
          </a:xfrm>
          <a:prstGeom prst="rect">
            <a:avLst/>
          </a:prstGeom>
        </p:spPr>
        <p:txBody>
          <a:bodyPr lIns="0" tIns="0" rIns="0" bIns="0" rtlCol="0" anchor="t">
            <a:spAutoFit/>
          </a:bodyPr>
          <a:lstStyle/>
          <a:p>
            <a:pPr lvl="0"/>
            <a:r>
              <a:rPr lang="id-ID" sz="3200" dirty="0" smtClean="0">
                <a:latin typeface="Glacial Indifference"/>
              </a:rPr>
              <a:t>Requiring researchers to have technical skills.</a:t>
            </a:r>
            <a:endParaRPr lang="id-ID" sz="3200" dirty="0">
              <a:latin typeface="Glacial Indifference"/>
            </a:endParaRPr>
          </a:p>
        </p:txBody>
      </p:sp>
      <p:sp>
        <p:nvSpPr>
          <p:cNvPr id="37" name="TextBox 37"/>
          <p:cNvSpPr txBox="1"/>
          <p:nvPr/>
        </p:nvSpPr>
        <p:spPr>
          <a:xfrm>
            <a:off x="11484321" y="6142340"/>
            <a:ext cx="3769606" cy="579967"/>
          </a:xfrm>
          <a:prstGeom prst="rect">
            <a:avLst/>
          </a:prstGeom>
        </p:spPr>
        <p:txBody>
          <a:bodyPr lIns="0" tIns="0" rIns="0" bIns="0" rtlCol="0" anchor="t">
            <a:spAutoFit/>
          </a:bodyPr>
          <a:lstStyle/>
          <a:p>
            <a:pPr>
              <a:lnSpc>
                <a:spcPts val="4759"/>
              </a:lnSpc>
            </a:pPr>
            <a:r>
              <a:rPr lang="id-ID" sz="3600" dirty="0" smtClean="0">
                <a:latin typeface="Glacial Indifference"/>
              </a:rPr>
              <a:t>Cost</a:t>
            </a:r>
            <a:endParaRPr lang="en-US" sz="3399" dirty="0">
              <a:solidFill>
                <a:srgbClr val="000000"/>
              </a:solidFill>
              <a:latin typeface="Glacial Indifference"/>
              <a:ea typeface="Glacial Indifference Bold"/>
              <a:cs typeface="Glacial Indifference Bold"/>
              <a:sym typeface="Glacial Indifference Bold"/>
            </a:endParaRPr>
          </a:p>
        </p:txBody>
      </p:sp>
      <p:sp>
        <p:nvSpPr>
          <p:cNvPr id="38" name="TextBox 38"/>
          <p:cNvSpPr txBox="1"/>
          <p:nvPr/>
        </p:nvSpPr>
        <p:spPr>
          <a:xfrm>
            <a:off x="11484321" y="6817980"/>
            <a:ext cx="5089231" cy="984885"/>
          </a:xfrm>
          <a:prstGeom prst="rect">
            <a:avLst/>
          </a:prstGeom>
        </p:spPr>
        <p:txBody>
          <a:bodyPr wrap="square" lIns="0" tIns="0" rIns="0" bIns="0" rtlCol="0" anchor="t">
            <a:spAutoFit/>
          </a:bodyPr>
          <a:lstStyle/>
          <a:p>
            <a:pPr lvl="0"/>
            <a:r>
              <a:rPr lang="id-ID" sz="3200" dirty="0" smtClean="0">
                <a:latin typeface="Glacial Indifference"/>
              </a:rPr>
              <a:t>Access to AI tools and platforms can be expensive.</a:t>
            </a:r>
            <a:endParaRPr lang="id-ID" sz="3200" dirty="0">
              <a:latin typeface="Glacial Indifference"/>
            </a:endParaRPr>
          </a:p>
        </p:txBody>
      </p:sp>
      <p:sp>
        <p:nvSpPr>
          <p:cNvPr id="43" name="TextBox 29"/>
          <p:cNvSpPr txBox="1"/>
          <p:nvPr/>
        </p:nvSpPr>
        <p:spPr>
          <a:xfrm>
            <a:off x="11429915" y="8963025"/>
            <a:ext cx="4752692" cy="500137"/>
          </a:xfrm>
          <a:prstGeom prst="rect">
            <a:avLst/>
          </a:prstGeom>
        </p:spPr>
        <p:txBody>
          <a:bodyPr lIns="0" tIns="0" rIns="0" bIns="0" rtlCol="0" anchor="t">
            <a:spAutoFit/>
          </a:bodyPr>
          <a:lstStyle/>
          <a:p>
            <a:pPr algn="r">
              <a:lnSpc>
                <a:spcPts val="4200"/>
              </a:lnSpc>
            </a:pPr>
            <a:r>
              <a:rPr lang="id-ID" sz="3000" spc="300" dirty="0" smtClean="0">
                <a:solidFill>
                  <a:srgbClr val="000000"/>
                </a:solidFill>
                <a:latin typeface="Glacial Indifference Bold"/>
                <a:ea typeface="Glacial Indifference Bold"/>
                <a:cs typeface="Glacial Indifference Bold"/>
                <a:sym typeface="Glacial Indifference Bold"/>
              </a:rPr>
              <a:t>ENGLISH RESEARCH </a:t>
            </a:r>
            <a:endParaRPr lang="en-US" sz="3000" spc="300" dirty="0">
              <a:solidFill>
                <a:srgbClr val="000000"/>
              </a:solidFill>
              <a:latin typeface="Glacial Indifference Bold"/>
              <a:ea typeface="Glacial Indifference Bold"/>
              <a:cs typeface="Glacial Indifference Bold"/>
              <a:sym typeface="Glacial Indifference Bold"/>
            </a:endParaRPr>
          </a:p>
        </p:txBody>
      </p:sp>
      <p:pic>
        <p:nvPicPr>
          <p:cNvPr id="40" name="Picture 39" descr="STKIP TAMAN SISWA BIMA"/>
          <p:cNvPicPr/>
          <p:nvPr/>
        </p:nvPicPr>
        <p:blipFill>
          <a:blip r:embed="rId18"/>
          <a:srcRect/>
          <a:stretch>
            <a:fillRect/>
          </a:stretch>
        </p:blipFill>
        <p:spPr bwMode="auto">
          <a:xfrm>
            <a:off x="285688" y="428592"/>
            <a:ext cx="1214447" cy="928694"/>
          </a:xfrm>
          <a:prstGeom prst="rect">
            <a:avLst/>
          </a:prstGeom>
          <a:noFill/>
          <a:ln w="9525">
            <a:noFill/>
            <a:miter lim="800000"/>
            <a:headEnd/>
            <a:tailEnd/>
          </a:ln>
        </p:spPr>
      </p:pic>
      <p:pic>
        <p:nvPicPr>
          <p:cNvPr id="44" name="Google Shape;95;p1"/>
          <p:cNvPicPr preferRelativeResize="0"/>
          <p:nvPr/>
        </p:nvPicPr>
        <p:blipFill rotWithShape="1">
          <a:blip r:embed="rId19">
            <a:alphaModFix/>
          </a:blip>
          <a:srcRect/>
          <a:stretch/>
        </p:blipFill>
        <p:spPr>
          <a:xfrm>
            <a:off x="1524732" y="428591"/>
            <a:ext cx="1189848" cy="927747"/>
          </a:xfrm>
          <a:prstGeom prst="rect">
            <a:avLst/>
          </a:prstGeom>
          <a:noFill/>
          <a:ln>
            <a:noFill/>
          </a:ln>
        </p:spPr>
      </p:pic>
      <p:pic>
        <p:nvPicPr>
          <p:cNvPr id="45" name="Google Shape;97;p1"/>
          <p:cNvPicPr preferRelativeResize="0"/>
          <p:nvPr/>
        </p:nvPicPr>
        <p:blipFill rotWithShape="1">
          <a:blip r:embed="rId20">
            <a:alphaModFix/>
          </a:blip>
          <a:srcRect/>
          <a:stretch/>
        </p:blipFill>
        <p:spPr>
          <a:xfrm>
            <a:off x="2714580" y="500030"/>
            <a:ext cx="3143272" cy="857256"/>
          </a:xfrm>
          <a:prstGeom prst="rect">
            <a:avLst/>
          </a:prstGeom>
          <a:noFill/>
          <a:ln>
            <a:noFill/>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785341" y="1679079"/>
            <a:ext cx="14717318" cy="6928841"/>
            <a:chOff x="0" y="0"/>
            <a:chExt cx="3876166" cy="1824880"/>
          </a:xfrm>
        </p:grpSpPr>
        <p:sp>
          <p:nvSpPr>
            <p:cNvPr id="3" name="Freeform 3"/>
            <p:cNvSpPr/>
            <p:nvPr/>
          </p:nvSpPr>
          <p:spPr>
            <a:xfrm>
              <a:off x="0" y="0"/>
              <a:ext cx="3876166" cy="1824880"/>
            </a:xfrm>
            <a:custGeom>
              <a:avLst/>
              <a:gdLst/>
              <a:ahLst/>
              <a:cxnLst/>
              <a:rect l="l" t="t" r="r" b="b"/>
              <a:pathLst>
                <a:path w="3876166" h="1824880">
                  <a:moveTo>
                    <a:pt x="0" y="0"/>
                  </a:moveTo>
                  <a:lnTo>
                    <a:pt x="3876166" y="0"/>
                  </a:lnTo>
                  <a:lnTo>
                    <a:pt x="3876166" y="1824880"/>
                  </a:lnTo>
                  <a:lnTo>
                    <a:pt x="0" y="1824880"/>
                  </a:lnTo>
                  <a:close/>
                </a:path>
              </a:pathLst>
            </a:custGeom>
            <a:solidFill>
              <a:srgbClr val="5DA295"/>
            </a:solidFill>
          </p:spPr>
        </p:sp>
        <p:sp>
          <p:nvSpPr>
            <p:cNvPr id="4" name="TextBox 4"/>
            <p:cNvSpPr txBox="1"/>
            <p:nvPr/>
          </p:nvSpPr>
          <p:spPr>
            <a:xfrm>
              <a:off x="0" y="-38100"/>
              <a:ext cx="3876166" cy="1862980"/>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13061903" y="-1566138"/>
            <a:ext cx="4761674" cy="4761674"/>
          </a:xfrm>
          <a:custGeom>
            <a:avLst/>
            <a:gdLst/>
            <a:ahLst/>
            <a:cxnLst/>
            <a:rect l="l" t="t" r="r" b="b"/>
            <a:pathLst>
              <a:path w="4761674" h="4761674">
                <a:moveTo>
                  <a:pt x="0" y="0"/>
                </a:moveTo>
                <a:lnTo>
                  <a:pt x="4761674" y="0"/>
                </a:lnTo>
                <a:lnTo>
                  <a:pt x="4761674" y="4761675"/>
                </a:lnTo>
                <a:lnTo>
                  <a:pt x="0" y="476167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6" name="Group 6"/>
          <p:cNvGrpSpPr/>
          <p:nvPr/>
        </p:nvGrpSpPr>
        <p:grpSpPr>
          <a:xfrm>
            <a:off x="15442740" y="2842069"/>
            <a:ext cx="1413018" cy="1236391"/>
            <a:chOff x="0" y="0"/>
            <a:chExt cx="812800" cy="711200"/>
          </a:xfrm>
        </p:grpSpPr>
        <p:sp>
          <p:nvSpPr>
            <p:cNvPr id="7" name="Freeform 7"/>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FFFFF"/>
            </a:solidFill>
          </p:spPr>
        </p:sp>
        <p:sp>
          <p:nvSpPr>
            <p:cNvPr id="8" name="TextBox 8"/>
            <p:cNvSpPr txBox="1"/>
            <p:nvPr/>
          </p:nvSpPr>
          <p:spPr>
            <a:xfrm>
              <a:off x="127000" y="292100"/>
              <a:ext cx="558800" cy="368300"/>
            </a:xfrm>
            <a:prstGeom prst="rect">
              <a:avLst/>
            </a:prstGeom>
          </p:spPr>
          <p:txBody>
            <a:bodyPr lIns="50800" tIns="50800" rIns="50800" bIns="50800" rtlCol="0" anchor="ctr"/>
            <a:lstStyle/>
            <a:p>
              <a:pPr algn="ctr">
                <a:lnSpc>
                  <a:spcPts val="2659"/>
                </a:lnSpc>
              </a:pPr>
              <a:endParaRPr/>
            </a:p>
          </p:txBody>
        </p:sp>
      </p:grpSp>
      <p:sp>
        <p:nvSpPr>
          <p:cNvPr id="9" name="Freeform 9"/>
          <p:cNvSpPr/>
          <p:nvPr/>
        </p:nvSpPr>
        <p:spPr>
          <a:xfrm>
            <a:off x="1028700" y="1313694"/>
            <a:ext cx="1528376" cy="1528376"/>
          </a:xfrm>
          <a:custGeom>
            <a:avLst/>
            <a:gdLst/>
            <a:ahLst/>
            <a:cxnLst/>
            <a:rect l="l" t="t" r="r" b="b"/>
            <a:pathLst>
              <a:path w="1528376" h="1528376">
                <a:moveTo>
                  <a:pt x="0" y="0"/>
                </a:moveTo>
                <a:lnTo>
                  <a:pt x="1528376" y="0"/>
                </a:lnTo>
                <a:lnTo>
                  <a:pt x="1528376" y="1528375"/>
                </a:lnTo>
                <a:lnTo>
                  <a:pt x="0" y="1528375"/>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0" name="Freeform 10"/>
          <p:cNvSpPr/>
          <p:nvPr/>
        </p:nvSpPr>
        <p:spPr>
          <a:xfrm>
            <a:off x="624221" y="7272116"/>
            <a:ext cx="4777529" cy="4771073"/>
          </a:xfrm>
          <a:custGeom>
            <a:avLst/>
            <a:gdLst/>
            <a:ahLst/>
            <a:cxnLst/>
            <a:rect l="l" t="t" r="r" b="b"/>
            <a:pathLst>
              <a:path w="4777529" h="4771073">
                <a:moveTo>
                  <a:pt x="0" y="0"/>
                </a:moveTo>
                <a:lnTo>
                  <a:pt x="4777529" y="0"/>
                </a:lnTo>
                <a:lnTo>
                  <a:pt x="4777529" y="4771073"/>
                </a:lnTo>
                <a:lnTo>
                  <a:pt x="0" y="4771073"/>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1" name="TextBox 11"/>
          <p:cNvSpPr txBox="1"/>
          <p:nvPr/>
        </p:nvSpPr>
        <p:spPr>
          <a:xfrm>
            <a:off x="2386547" y="3908425"/>
            <a:ext cx="13514906" cy="1477328"/>
          </a:xfrm>
          <a:prstGeom prst="rect">
            <a:avLst/>
          </a:prstGeom>
        </p:spPr>
        <p:txBody>
          <a:bodyPr lIns="0" tIns="0" rIns="0" bIns="0" rtlCol="0" anchor="t">
            <a:spAutoFit/>
          </a:bodyPr>
          <a:lstStyle/>
          <a:p>
            <a:pPr algn="ctr"/>
            <a:r>
              <a:rPr lang="id-ID" sz="4800" b="1" dirty="0" smtClean="0">
                <a:latin typeface="Glacial Indifference"/>
              </a:rPr>
              <a:t>The Impact of Artificial Intelligence on English Language Teaching (ELT) Quality</a:t>
            </a:r>
            <a:endParaRPr lang="id-ID" sz="4800" dirty="0">
              <a:latin typeface="Glacial Indifference"/>
            </a:endParaRPr>
          </a:p>
        </p:txBody>
      </p:sp>
      <p:sp>
        <p:nvSpPr>
          <p:cNvPr id="12" name="Freeform 12"/>
          <p:cNvSpPr/>
          <p:nvPr/>
        </p:nvSpPr>
        <p:spPr>
          <a:xfrm>
            <a:off x="4317571" y="7272116"/>
            <a:ext cx="1084179" cy="1084179"/>
          </a:xfrm>
          <a:custGeom>
            <a:avLst/>
            <a:gdLst/>
            <a:ahLst/>
            <a:cxnLst/>
            <a:rect l="l" t="t" r="r" b="b"/>
            <a:pathLst>
              <a:path w="1084179" h="1084179">
                <a:moveTo>
                  <a:pt x="0" y="0"/>
                </a:moveTo>
                <a:lnTo>
                  <a:pt x="1084179" y="0"/>
                </a:lnTo>
                <a:lnTo>
                  <a:pt x="1084179" y="1084179"/>
                </a:lnTo>
                <a:lnTo>
                  <a:pt x="0" y="1084179"/>
                </a:lnTo>
                <a:lnTo>
                  <a:pt x="0" y="0"/>
                </a:lnTo>
                <a:close/>
              </a:path>
            </a:pathLst>
          </a:custGeom>
          <a:blipFill>
            <a:blip r:embed="rId8" cstate="print">
              <a:extLst>
                <a:ext uri="{96DAC541-7B7A-43D3-8B79-37D633B846F1}">
                  <asvg:svgBlip xmlns:asvg="http://schemas.microsoft.com/office/drawing/2016/SVG/main" xmlns="" r:embed="rId9"/>
                </a:ext>
              </a:extLst>
            </a:blip>
            <a:stretch>
              <a:fillRect/>
            </a:stretch>
          </a:blipFill>
        </p:spPr>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02049" y="6833950"/>
            <a:ext cx="5973602" cy="5973602"/>
          </a:xfrm>
          <a:custGeom>
            <a:avLst/>
            <a:gdLst/>
            <a:ahLst/>
            <a:cxnLst/>
            <a:rect l="l" t="t" r="r" b="b"/>
            <a:pathLst>
              <a:path w="5973602" h="5973602">
                <a:moveTo>
                  <a:pt x="0" y="0"/>
                </a:moveTo>
                <a:lnTo>
                  <a:pt x="5973601" y="0"/>
                </a:lnTo>
                <a:lnTo>
                  <a:pt x="5973601" y="5973602"/>
                </a:lnTo>
                <a:lnTo>
                  <a:pt x="0" y="5973602"/>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3" name="Group 3"/>
          <p:cNvGrpSpPr/>
          <p:nvPr/>
        </p:nvGrpSpPr>
        <p:grpSpPr>
          <a:xfrm>
            <a:off x="0" y="10073435"/>
            <a:ext cx="18288000" cy="213565"/>
            <a:chOff x="0" y="0"/>
            <a:chExt cx="4816593" cy="56248"/>
          </a:xfrm>
        </p:grpSpPr>
        <p:sp>
          <p:nvSpPr>
            <p:cNvPr id="4" name="Freeform 4"/>
            <p:cNvSpPr/>
            <p:nvPr/>
          </p:nvSpPr>
          <p:spPr>
            <a:xfrm>
              <a:off x="0" y="0"/>
              <a:ext cx="4816592" cy="56248"/>
            </a:xfrm>
            <a:custGeom>
              <a:avLst/>
              <a:gdLst/>
              <a:ahLst/>
              <a:cxnLst/>
              <a:rect l="l" t="t" r="r" b="b"/>
              <a:pathLst>
                <a:path w="4816592" h="56248">
                  <a:moveTo>
                    <a:pt x="0" y="0"/>
                  </a:moveTo>
                  <a:lnTo>
                    <a:pt x="4816592" y="0"/>
                  </a:lnTo>
                  <a:lnTo>
                    <a:pt x="4816592" y="56248"/>
                  </a:lnTo>
                  <a:lnTo>
                    <a:pt x="0" y="56248"/>
                  </a:lnTo>
                  <a:close/>
                </a:path>
              </a:pathLst>
            </a:custGeom>
            <a:solidFill>
              <a:srgbClr val="5DA295"/>
            </a:solidFill>
          </p:spPr>
        </p:sp>
        <p:sp>
          <p:nvSpPr>
            <p:cNvPr id="5" name="TextBox 5"/>
            <p:cNvSpPr txBox="1"/>
            <p:nvPr/>
          </p:nvSpPr>
          <p:spPr>
            <a:xfrm>
              <a:off x="0" y="-38100"/>
              <a:ext cx="4816593" cy="94348"/>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0" y="0"/>
            <a:ext cx="18288000" cy="213565"/>
            <a:chOff x="0" y="0"/>
            <a:chExt cx="4816593" cy="56248"/>
          </a:xfrm>
        </p:grpSpPr>
        <p:sp>
          <p:nvSpPr>
            <p:cNvPr id="7" name="Freeform 7"/>
            <p:cNvSpPr/>
            <p:nvPr/>
          </p:nvSpPr>
          <p:spPr>
            <a:xfrm>
              <a:off x="0" y="0"/>
              <a:ext cx="4816592" cy="56248"/>
            </a:xfrm>
            <a:custGeom>
              <a:avLst/>
              <a:gdLst/>
              <a:ahLst/>
              <a:cxnLst/>
              <a:rect l="l" t="t" r="r" b="b"/>
              <a:pathLst>
                <a:path w="4816592" h="56248">
                  <a:moveTo>
                    <a:pt x="0" y="0"/>
                  </a:moveTo>
                  <a:lnTo>
                    <a:pt x="4816592" y="0"/>
                  </a:lnTo>
                  <a:lnTo>
                    <a:pt x="4816592" y="56248"/>
                  </a:lnTo>
                  <a:lnTo>
                    <a:pt x="0" y="56248"/>
                  </a:lnTo>
                  <a:close/>
                </a:path>
              </a:pathLst>
            </a:custGeom>
            <a:solidFill>
              <a:srgbClr val="BFDDD2"/>
            </a:solidFill>
          </p:spPr>
        </p:sp>
        <p:sp>
          <p:nvSpPr>
            <p:cNvPr id="8" name="TextBox 8"/>
            <p:cNvSpPr txBox="1"/>
            <p:nvPr/>
          </p:nvSpPr>
          <p:spPr>
            <a:xfrm>
              <a:off x="0" y="-38100"/>
              <a:ext cx="4816593" cy="94348"/>
            </a:xfrm>
            <a:prstGeom prst="rect">
              <a:avLst/>
            </a:prstGeom>
          </p:spPr>
          <p:txBody>
            <a:bodyPr lIns="50800" tIns="50800" rIns="50800" bIns="50800" rtlCol="0" anchor="ctr"/>
            <a:lstStyle/>
            <a:p>
              <a:pPr algn="ctr">
                <a:lnSpc>
                  <a:spcPts val="2659"/>
                </a:lnSpc>
              </a:pPr>
              <a:endParaRPr/>
            </a:p>
          </p:txBody>
        </p:sp>
      </p:grpSp>
      <p:sp>
        <p:nvSpPr>
          <p:cNvPr id="9" name="AutoShape 9"/>
          <p:cNvSpPr/>
          <p:nvPr/>
        </p:nvSpPr>
        <p:spPr>
          <a:xfrm>
            <a:off x="7060245" y="4213907"/>
            <a:ext cx="11329315" cy="0"/>
          </a:xfrm>
          <a:prstGeom prst="line">
            <a:avLst/>
          </a:prstGeom>
          <a:ln w="38100" cap="flat">
            <a:solidFill>
              <a:srgbClr val="5DA295"/>
            </a:solidFill>
            <a:prstDash val="solid"/>
            <a:headEnd type="none" w="sm" len="sm"/>
            <a:tailEnd type="none" w="sm" len="sm"/>
          </a:ln>
        </p:spPr>
      </p:sp>
      <p:sp>
        <p:nvSpPr>
          <p:cNvPr id="10" name="AutoShape 10"/>
          <p:cNvSpPr/>
          <p:nvPr/>
        </p:nvSpPr>
        <p:spPr>
          <a:xfrm>
            <a:off x="7060245" y="5734674"/>
            <a:ext cx="11329315" cy="0"/>
          </a:xfrm>
          <a:prstGeom prst="line">
            <a:avLst/>
          </a:prstGeom>
          <a:ln w="38100" cap="flat">
            <a:solidFill>
              <a:srgbClr val="5DA295"/>
            </a:solidFill>
            <a:prstDash val="solid"/>
            <a:headEnd type="none" w="sm" len="sm"/>
            <a:tailEnd type="none" w="sm" len="sm"/>
          </a:ln>
        </p:spPr>
      </p:sp>
      <p:sp>
        <p:nvSpPr>
          <p:cNvPr id="11" name="AutoShape 11"/>
          <p:cNvSpPr/>
          <p:nvPr/>
        </p:nvSpPr>
        <p:spPr>
          <a:xfrm>
            <a:off x="7060245" y="7255441"/>
            <a:ext cx="11329315" cy="0"/>
          </a:xfrm>
          <a:prstGeom prst="line">
            <a:avLst/>
          </a:prstGeom>
          <a:ln w="38100" cap="flat">
            <a:solidFill>
              <a:srgbClr val="5DA295"/>
            </a:solidFill>
            <a:prstDash val="solid"/>
            <a:headEnd type="none" w="sm" len="sm"/>
            <a:tailEnd type="none" w="sm" len="sm"/>
          </a:ln>
        </p:spPr>
      </p:sp>
      <p:sp>
        <p:nvSpPr>
          <p:cNvPr id="12" name="Freeform 12"/>
          <p:cNvSpPr/>
          <p:nvPr/>
        </p:nvSpPr>
        <p:spPr>
          <a:xfrm>
            <a:off x="4138092" y="6650005"/>
            <a:ext cx="1210872" cy="1210872"/>
          </a:xfrm>
          <a:custGeom>
            <a:avLst/>
            <a:gdLst/>
            <a:ahLst/>
            <a:cxnLst/>
            <a:rect l="l" t="t" r="r" b="b"/>
            <a:pathLst>
              <a:path w="1210872" h="1210872">
                <a:moveTo>
                  <a:pt x="0" y="0"/>
                </a:moveTo>
                <a:lnTo>
                  <a:pt x="1210872" y="0"/>
                </a:lnTo>
                <a:lnTo>
                  <a:pt x="1210872" y="1210872"/>
                </a:lnTo>
                <a:lnTo>
                  <a:pt x="0" y="1210872"/>
                </a:lnTo>
                <a:lnTo>
                  <a:pt x="0" y="0"/>
                </a:lnTo>
                <a:close/>
              </a:path>
            </a:pathLst>
          </a:custGeom>
          <a:blipFill>
            <a:blip r:embed="rId4" cstate="print">
              <a:extLst>
                <a:ext uri="{96DAC541-7B7A-43D3-8B79-37D633B846F1}">
                  <asvg:svgBlip xmlns:asvg="http://schemas.microsoft.com/office/drawing/2016/SVG/main" xmlns="" r:embed="rId5"/>
                </a:ext>
              </a:extLst>
            </a:blip>
            <a:stretch>
              <a:fillRect/>
            </a:stretch>
          </a:blipFill>
        </p:spPr>
      </p:sp>
      <p:sp>
        <p:nvSpPr>
          <p:cNvPr id="15" name="TextBox 15"/>
          <p:cNvSpPr txBox="1"/>
          <p:nvPr/>
        </p:nvSpPr>
        <p:spPr>
          <a:xfrm>
            <a:off x="16564000" y="8834437"/>
            <a:ext cx="955170" cy="762001"/>
          </a:xfrm>
          <a:prstGeom prst="rect">
            <a:avLst/>
          </a:prstGeom>
        </p:spPr>
        <p:txBody>
          <a:bodyPr lIns="0" tIns="0" rIns="0" bIns="0" rtlCol="0" anchor="t">
            <a:spAutoFit/>
          </a:bodyPr>
          <a:lstStyle/>
          <a:p>
            <a:pPr algn="r">
              <a:lnSpc>
                <a:spcPts val="6299"/>
              </a:lnSpc>
            </a:pPr>
            <a:r>
              <a:rPr lang="en-US" sz="4499" dirty="0" smtClean="0">
                <a:solidFill>
                  <a:srgbClr val="000000"/>
                </a:solidFill>
                <a:latin typeface="Glacial Indifference Bold"/>
                <a:ea typeface="Glacial Indifference Bold"/>
                <a:cs typeface="Glacial Indifference Bold"/>
                <a:sym typeface="Glacial Indifference Bold"/>
              </a:rPr>
              <a:t>0</a:t>
            </a:r>
            <a:r>
              <a:rPr lang="id-ID" sz="4499" dirty="0" smtClean="0">
                <a:solidFill>
                  <a:srgbClr val="000000"/>
                </a:solidFill>
                <a:latin typeface="Glacial Indifference Bold"/>
                <a:ea typeface="Glacial Indifference Bold"/>
                <a:cs typeface="Glacial Indifference Bold"/>
                <a:sym typeface="Glacial Indifference Bold"/>
              </a:rPr>
              <a:t>4</a:t>
            </a:r>
            <a:endParaRPr lang="en-US" sz="4499" dirty="0">
              <a:solidFill>
                <a:srgbClr val="000000"/>
              </a:solidFill>
              <a:latin typeface="Glacial Indifference Bold"/>
              <a:ea typeface="Glacial Indifference Bold"/>
              <a:cs typeface="Glacial Indifference Bold"/>
              <a:sym typeface="Glacial Indifference Bold"/>
            </a:endParaRPr>
          </a:p>
        </p:txBody>
      </p:sp>
      <p:sp>
        <p:nvSpPr>
          <p:cNvPr id="16" name="AutoShape 16"/>
          <p:cNvSpPr/>
          <p:nvPr/>
        </p:nvSpPr>
        <p:spPr>
          <a:xfrm>
            <a:off x="16564000" y="8877554"/>
            <a:ext cx="0" cy="761492"/>
          </a:xfrm>
          <a:prstGeom prst="line">
            <a:avLst/>
          </a:prstGeom>
          <a:ln w="95250" cap="flat">
            <a:solidFill>
              <a:srgbClr val="5DA295"/>
            </a:solidFill>
            <a:prstDash val="solid"/>
            <a:headEnd type="none" w="sm" len="sm"/>
            <a:tailEnd type="none" w="sm" len="sm"/>
          </a:ln>
        </p:spPr>
      </p:sp>
      <p:sp>
        <p:nvSpPr>
          <p:cNvPr id="17" name="Freeform 17"/>
          <p:cNvSpPr/>
          <p:nvPr/>
        </p:nvSpPr>
        <p:spPr>
          <a:xfrm>
            <a:off x="16893853" y="567841"/>
            <a:ext cx="1082627" cy="1082627"/>
          </a:xfrm>
          <a:custGeom>
            <a:avLst/>
            <a:gdLst/>
            <a:ahLst/>
            <a:cxnLst/>
            <a:rect l="l" t="t" r="r" b="b"/>
            <a:pathLst>
              <a:path w="1082627" h="1082627">
                <a:moveTo>
                  <a:pt x="0" y="0"/>
                </a:moveTo>
                <a:lnTo>
                  <a:pt x="1082626" y="0"/>
                </a:lnTo>
                <a:lnTo>
                  <a:pt x="1082626" y="1082627"/>
                </a:lnTo>
                <a:lnTo>
                  <a:pt x="0" y="1082627"/>
                </a:lnTo>
                <a:lnTo>
                  <a:pt x="0" y="0"/>
                </a:lnTo>
                <a:close/>
              </a:path>
            </a:pathLst>
          </a:custGeom>
          <a:blipFill>
            <a:blip r:embed="rId6" cstate="print">
              <a:extLst>
                <a:ext uri="{96DAC541-7B7A-43D3-8B79-37D633B846F1}">
                  <asvg:svgBlip xmlns:asvg="http://schemas.microsoft.com/office/drawing/2016/SVG/main" xmlns="" r:embed="rId11"/>
                </a:ext>
              </a:extLst>
            </a:blip>
            <a:stretch>
              <a:fillRect/>
            </a:stretch>
          </a:blipFill>
        </p:spPr>
      </p:sp>
      <p:sp>
        <p:nvSpPr>
          <p:cNvPr id="18" name="TextBox 18"/>
          <p:cNvSpPr txBox="1"/>
          <p:nvPr/>
        </p:nvSpPr>
        <p:spPr>
          <a:xfrm>
            <a:off x="1517951" y="2801438"/>
            <a:ext cx="4727341" cy="3692614"/>
          </a:xfrm>
          <a:prstGeom prst="rect">
            <a:avLst/>
          </a:prstGeom>
        </p:spPr>
        <p:txBody>
          <a:bodyPr lIns="0" tIns="0" rIns="0" bIns="0" rtlCol="0" anchor="t">
            <a:spAutoFit/>
          </a:bodyPr>
          <a:lstStyle/>
          <a:p>
            <a:pPr>
              <a:lnSpc>
                <a:spcPts val="9799"/>
              </a:lnSpc>
            </a:pPr>
            <a:r>
              <a:rPr lang="id-ID" sz="7200" b="1" dirty="0" smtClean="0"/>
              <a:t>The Impact of Artificial Intelligence</a:t>
            </a:r>
            <a:endParaRPr lang="en-US" sz="6999" dirty="0">
              <a:solidFill>
                <a:srgbClr val="000000"/>
              </a:solidFill>
              <a:latin typeface="Glacial Indifference Bold"/>
              <a:ea typeface="Glacial Indifference Bold"/>
              <a:cs typeface="Glacial Indifference Bold"/>
              <a:sym typeface="Glacial Indifference Bold"/>
            </a:endParaRPr>
          </a:p>
        </p:txBody>
      </p:sp>
      <p:sp>
        <p:nvSpPr>
          <p:cNvPr id="20" name="TextBox 20"/>
          <p:cNvSpPr txBox="1"/>
          <p:nvPr/>
        </p:nvSpPr>
        <p:spPr>
          <a:xfrm>
            <a:off x="6916642" y="3112555"/>
            <a:ext cx="938336" cy="762001"/>
          </a:xfrm>
          <a:prstGeom prst="rect">
            <a:avLst/>
          </a:prstGeom>
        </p:spPr>
        <p:txBody>
          <a:bodyPr lIns="0" tIns="0" rIns="0" bIns="0" rtlCol="0" anchor="t">
            <a:spAutoFit/>
          </a:bodyPr>
          <a:lstStyle/>
          <a:p>
            <a:pPr algn="r">
              <a:lnSpc>
                <a:spcPts val="6299"/>
              </a:lnSpc>
            </a:pPr>
            <a:r>
              <a:rPr lang="en-US" sz="4499" dirty="0" smtClean="0">
                <a:solidFill>
                  <a:srgbClr val="5DA295"/>
                </a:solidFill>
                <a:latin typeface="Glacial Indifference Bold"/>
                <a:ea typeface="Glacial Indifference Bold"/>
                <a:cs typeface="Glacial Indifference Bold"/>
                <a:sym typeface="Glacial Indifference Bold"/>
              </a:rPr>
              <a:t>0</a:t>
            </a:r>
            <a:r>
              <a:rPr lang="id-ID" sz="4499" dirty="0" smtClean="0">
                <a:solidFill>
                  <a:srgbClr val="5DA295"/>
                </a:solidFill>
                <a:latin typeface="Glacial Indifference Bold"/>
                <a:ea typeface="Glacial Indifference Bold"/>
                <a:cs typeface="Glacial Indifference Bold"/>
                <a:sym typeface="Glacial Indifference Bold"/>
              </a:rPr>
              <a:t>1</a:t>
            </a:r>
            <a:r>
              <a:rPr lang="en-US" sz="4499" dirty="0" smtClean="0">
                <a:solidFill>
                  <a:srgbClr val="5DA295"/>
                </a:solidFill>
                <a:latin typeface="Glacial Indifference Bold"/>
                <a:ea typeface="Glacial Indifference Bold"/>
                <a:cs typeface="Glacial Indifference Bold"/>
                <a:sym typeface="Glacial Indifference Bold"/>
              </a:rPr>
              <a:t>.</a:t>
            </a:r>
            <a:endParaRPr lang="en-US" sz="4499" dirty="0">
              <a:solidFill>
                <a:srgbClr val="5DA295"/>
              </a:solidFill>
              <a:latin typeface="Glacial Indifference Bold"/>
              <a:ea typeface="Glacial Indifference Bold"/>
              <a:cs typeface="Glacial Indifference Bold"/>
              <a:sym typeface="Glacial Indifference Bold"/>
            </a:endParaRPr>
          </a:p>
        </p:txBody>
      </p:sp>
      <p:sp>
        <p:nvSpPr>
          <p:cNvPr id="21" name="TextBox 21"/>
          <p:cNvSpPr txBox="1"/>
          <p:nvPr/>
        </p:nvSpPr>
        <p:spPr>
          <a:xfrm>
            <a:off x="8168290" y="2868113"/>
            <a:ext cx="8548138" cy="573427"/>
          </a:xfrm>
          <a:prstGeom prst="rect">
            <a:avLst/>
          </a:prstGeom>
        </p:spPr>
        <p:txBody>
          <a:bodyPr wrap="square" lIns="0" tIns="0" rIns="0" bIns="0" rtlCol="0" anchor="t">
            <a:spAutoFit/>
          </a:bodyPr>
          <a:lstStyle/>
          <a:p>
            <a:pPr algn="l">
              <a:lnSpc>
                <a:spcPts val="4899"/>
              </a:lnSpc>
            </a:pPr>
            <a:r>
              <a:rPr lang="id-ID" sz="3499" dirty="0" smtClean="0">
                <a:solidFill>
                  <a:srgbClr val="5DA295"/>
                </a:solidFill>
                <a:latin typeface="Glacial Indifference Bold"/>
                <a:ea typeface="Glacial Indifference Bold"/>
                <a:cs typeface="Glacial Indifference Bold"/>
                <a:sym typeface="Glacial Indifference Bold"/>
              </a:rPr>
              <a:t>Personalized Learning</a:t>
            </a:r>
            <a:endParaRPr lang="en-US" sz="3499" dirty="0">
              <a:solidFill>
                <a:srgbClr val="5DA295"/>
              </a:solidFill>
              <a:latin typeface="Glacial Indifference Bold"/>
              <a:ea typeface="Glacial Indifference Bold"/>
              <a:cs typeface="Glacial Indifference Bold"/>
              <a:sym typeface="Glacial Indifference Bold"/>
            </a:endParaRPr>
          </a:p>
        </p:txBody>
      </p:sp>
      <p:sp>
        <p:nvSpPr>
          <p:cNvPr id="22" name="TextBox 22"/>
          <p:cNvSpPr txBox="1"/>
          <p:nvPr/>
        </p:nvSpPr>
        <p:spPr>
          <a:xfrm>
            <a:off x="6758233" y="4597839"/>
            <a:ext cx="1096746" cy="762001"/>
          </a:xfrm>
          <a:prstGeom prst="rect">
            <a:avLst/>
          </a:prstGeom>
        </p:spPr>
        <p:txBody>
          <a:bodyPr lIns="0" tIns="0" rIns="0" bIns="0" rtlCol="0" anchor="t">
            <a:spAutoFit/>
          </a:bodyPr>
          <a:lstStyle/>
          <a:p>
            <a:pPr algn="r">
              <a:lnSpc>
                <a:spcPts val="6299"/>
              </a:lnSpc>
            </a:pPr>
            <a:r>
              <a:rPr lang="en-US" sz="4499" dirty="0" smtClean="0">
                <a:solidFill>
                  <a:srgbClr val="5DA295"/>
                </a:solidFill>
                <a:latin typeface="Glacial Indifference Bold"/>
                <a:ea typeface="Glacial Indifference Bold"/>
                <a:cs typeface="Glacial Indifference Bold"/>
                <a:sym typeface="Glacial Indifference Bold"/>
              </a:rPr>
              <a:t>0</a:t>
            </a:r>
            <a:r>
              <a:rPr lang="id-ID" sz="4499" dirty="0" smtClean="0">
                <a:solidFill>
                  <a:srgbClr val="5DA295"/>
                </a:solidFill>
                <a:latin typeface="Glacial Indifference Bold"/>
                <a:ea typeface="Glacial Indifference Bold"/>
                <a:cs typeface="Glacial Indifference Bold"/>
                <a:sym typeface="Glacial Indifference Bold"/>
              </a:rPr>
              <a:t>2</a:t>
            </a:r>
            <a:r>
              <a:rPr lang="en-US" sz="4499" dirty="0" smtClean="0">
                <a:solidFill>
                  <a:srgbClr val="5DA295"/>
                </a:solidFill>
                <a:latin typeface="Glacial Indifference Bold"/>
                <a:ea typeface="Glacial Indifference Bold"/>
                <a:cs typeface="Glacial Indifference Bold"/>
                <a:sym typeface="Glacial Indifference Bold"/>
              </a:rPr>
              <a:t>.</a:t>
            </a:r>
            <a:endParaRPr lang="en-US" sz="4499" dirty="0">
              <a:solidFill>
                <a:srgbClr val="5DA295"/>
              </a:solidFill>
              <a:latin typeface="Glacial Indifference Bold"/>
              <a:ea typeface="Glacial Indifference Bold"/>
              <a:cs typeface="Glacial Indifference Bold"/>
              <a:sym typeface="Glacial Indifference Bold"/>
            </a:endParaRPr>
          </a:p>
        </p:txBody>
      </p:sp>
      <p:sp>
        <p:nvSpPr>
          <p:cNvPr id="23" name="TextBox 23"/>
          <p:cNvSpPr txBox="1"/>
          <p:nvPr/>
        </p:nvSpPr>
        <p:spPr>
          <a:xfrm>
            <a:off x="8168290" y="4358126"/>
            <a:ext cx="9548270" cy="573427"/>
          </a:xfrm>
          <a:prstGeom prst="rect">
            <a:avLst/>
          </a:prstGeom>
        </p:spPr>
        <p:txBody>
          <a:bodyPr wrap="square" lIns="0" tIns="0" rIns="0" bIns="0" rtlCol="0" anchor="t">
            <a:spAutoFit/>
          </a:bodyPr>
          <a:lstStyle/>
          <a:p>
            <a:pPr algn="l">
              <a:lnSpc>
                <a:spcPts val="4899"/>
              </a:lnSpc>
            </a:pPr>
            <a:r>
              <a:rPr lang="id-ID" sz="3499" dirty="0" smtClean="0">
                <a:solidFill>
                  <a:srgbClr val="5DA295"/>
                </a:solidFill>
                <a:latin typeface="Glacial Indifference Bold"/>
                <a:ea typeface="Glacial Indifference Bold"/>
                <a:cs typeface="Glacial Indifference Bold"/>
                <a:sym typeface="Glacial Indifference Bold"/>
              </a:rPr>
              <a:t>Intelligent Tutoring Systems</a:t>
            </a:r>
            <a:endParaRPr lang="en-US" sz="3499" dirty="0">
              <a:solidFill>
                <a:srgbClr val="5DA295"/>
              </a:solidFill>
              <a:latin typeface="Glacial Indifference Bold"/>
              <a:ea typeface="Glacial Indifference Bold"/>
              <a:cs typeface="Glacial Indifference Bold"/>
              <a:sym typeface="Glacial Indifference Bold"/>
            </a:endParaRPr>
          </a:p>
        </p:txBody>
      </p:sp>
      <p:sp>
        <p:nvSpPr>
          <p:cNvPr id="25" name="TextBox 25"/>
          <p:cNvSpPr txBox="1"/>
          <p:nvPr/>
        </p:nvSpPr>
        <p:spPr>
          <a:xfrm>
            <a:off x="8168290" y="5890340"/>
            <a:ext cx="8119510" cy="573427"/>
          </a:xfrm>
          <a:prstGeom prst="rect">
            <a:avLst/>
          </a:prstGeom>
        </p:spPr>
        <p:txBody>
          <a:bodyPr wrap="square" lIns="0" tIns="0" rIns="0" bIns="0" rtlCol="0" anchor="t">
            <a:spAutoFit/>
          </a:bodyPr>
          <a:lstStyle/>
          <a:p>
            <a:pPr>
              <a:lnSpc>
                <a:spcPts val="4899"/>
              </a:lnSpc>
            </a:pPr>
            <a:r>
              <a:rPr lang="id-ID" sz="3499" dirty="0" smtClean="0">
                <a:solidFill>
                  <a:srgbClr val="5DA295"/>
                </a:solidFill>
                <a:latin typeface="Glacial Indifference Bold"/>
                <a:ea typeface="Glacial Indifference Bold"/>
                <a:cs typeface="Glacial Indifference Bold"/>
                <a:sym typeface="Glacial Indifference Bold"/>
              </a:rPr>
              <a:t>Automated Assessment</a:t>
            </a:r>
            <a:endParaRPr lang="en-US" sz="3499" dirty="0">
              <a:solidFill>
                <a:srgbClr val="5DA295"/>
              </a:solidFill>
              <a:latin typeface="Glacial Indifference Bold"/>
              <a:ea typeface="Glacial Indifference Bold"/>
              <a:cs typeface="Glacial Indifference Bold"/>
              <a:sym typeface="Glacial Indifference Bold"/>
            </a:endParaRPr>
          </a:p>
        </p:txBody>
      </p:sp>
      <p:sp>
        <p:nvSpPr>
          <p:cNvPr id="27" name="TextBox 27"/>
          <p:cNvSpPr txBox="1"/>
          <p:nvPr/>
        </p:nvSpPr>
        <p:spPr>
          <a:xfrm>
            <a:off x="6758233" y="6071950"/>
            <a:ext cx="1096746" cy="762001"/>
          </a:xfrm>
          <a:prstGeom prst="rect">
            <a:avLst/>
          </a:prstGeom>
        </p:spPr>
        <p:txBody>
          <a:bodyPr lIns="0" tIns="0" rIns="0" bIns="0" rtlCol="0" anchor="t">
            <a:spAutoFit/>
          </a:bodyPr>
          <a:lstStyle/>
          <a:p>
            <a:pPr algn="r">
              <a:lnSpc>
                <a:spcPts val="6299"/>
              </a:lnSpc>
            </a:pPr>
            <a:r>
              <a:rPr lang="en-US" sz="4499" dirty="0" smtClean="0">
                <a:solidFill>
                  <a:srgbClr val="5DA295"/>
                </a:solidFill>
                <a:latin typeface="Glacial Indifference Bold"/>
                <a:ea typeface="Glacial Indifference Bold"/>
                <a:cs typeface="Glacial Indifference Bold"/>
                <a:sym typeface="Glacial Indifference Bold"/>
              </a:rPr>
              <a:t>0</a:t>
            </a:r>
            <a:r>
              <a:rPr lang="id-ID" sz="4499" dirty="0" smtClean="0">
                <a:solidFill>
                  <a:srgbClr val="5DA295"/>
                </a:solidFill>
                <a:latin typeface="Glacial Indifference Bold"/>
                <a:ea typeface="Glacial Indifference Bold"/>
                <a:cs typeface="Glacial Indifference Bold"/>
                <a:sym typeface="Glacial Indifference Bold"/>
              </a:rPr>
              <a:t>3</a:t>
            </a:r>
            <a:r>
              <a:rPr lang="en-US" sz="4499" dirty="0" smtClean="0">
                <a:solidFill>
                  <a:srgbClr val="5DA295"/>
                </a:solidFill>
                <a:latin typeface="Glacial Indifference Bold"/>
                <a:ea typeface="Glacial Indifference Bold"/>
                <a:cs typeface="Glacial Indifference Bold"/>
                <a:sym typeface="Glacial Indifference Bold"/>
              </a:rPr>
              <a:t>.</a:t>
            </a:r>
            <a:endParaRPr lang="en-US" sz="4499" dirty="0">
              <a:solidFill>
                <a:srgbClr val="5DA295"/>
              </a:solidFill>
              <a:latin typeface="Glacial Indifference Bold"/>
              <a:ea typeface="Glacial Indifference Bold"/>
              <a:cs typeface="Glacial Indifference Bold"/>
              <a:sym typeface="Glacial Indifference Bold"/>
            </a:endParaRPr>
          </a:p>
        </p:txBody>
      </p:sp>
      <p:sp>
        <p:nvSpPr>
          <p:cNvPr id="35" name="TextBox 29"/>
          <p:cNvSpPr txBox="1"/>
          <p:nvPr/>
        </p:nvSpPr>
        <p:spPr>
          <a:xfrm>
            <a:off x="11429915" y="8963025"/>
            <a:ext cx="4752692" cy="500137"/>
          </a:xfrm>
          <a:prstGeom prst="rect">
            <a:avLst/>
          </a:prstGeom>
        </p:spPr>
        <p:txBody>
          <a:bodyPr lIns="0" tIns="0" rIns="0" bIns="0" rtlCol="0" anchor="t">
            <a:spAutoFit/>
          </a:bodyPr>
          <a:lstStyle/>
          <a:p>
            <a:pPr algn="r">
              <a:lnSpc>
                <a:spcPts val="4200"/>
              </a:lnSpc>
            </a:pPr>
            <a:r>
              <a:rPr lang="id-ID" sz="3000" spc="300" dirty="0" smtClean="0">
                <a:solidFill>
                  <a:srgbClr val="000000"/>
                </a:solidFill>
                <a:latin typeface="Glacial Indifference Bold"/>
                <a:ea typeface="Glacial Indifference Bold"/>
                <a:cs typeface="Glacial Indifference Bold"/>
                <a:sym typeface="Glacial Indifference Bold"/>
              </a:rPr>
              <a:t>ENGLISH RESEARCH </a:t>
            </a:r>
            <a:endParaRPr lang="en-US" sz="3000" spc="300" dirty="0">
              <a:solidFill>
                <a:srgbClr val="000000"/>
              </a:solidFill>
              <a:latin typeface="Glacial Indifference Bold"/>
              <a:ea typeface="Glacial Indifference Bold"/>
              <a:cs typeface="Glacial Indifference Bold"/>
              <a:sym typeface="Glacial Indifference Bold"/>
            </a:endParaRPr>
          </a:p>
        </p:txBody>
      </p:sp>
      <p:pic>
        <p:nvPicPr>
          <p:cNvPr id="28" name="Picture 27" descr="STKIP TAMAN SISWA BIMA"/>
          <p:cNvPicPr/>
          <p:nvPr/>
        </p:nvPicPr>
        <p:blipFill>
          <a:blip r:embed="rId12"/>
          <a:srcRect/>
          <a:stretch>
            <a:fillRect/>
          </a:stretch>
        </p:blipFill>
        <p:spPr bwMode="auto">
          <a:xfrm>
            <a:off x="285688" y="428592"/>
            <a:ext cx="1214447" cy="928694"/>
          </a:xfrm>
          <a:prstGeom prst="rect">
            <a:avLst/>
          </a:prstGeom>
          <a:noFill/>
          <a:ln w="9525">
            <a:noFill/>
            <a:miter lim="800000"/>
            <a:headEnd/>
            <a:tailEnd/>
          </a:ln>
        </p:spPr>
      </p:pic>
      <p:pic>
        <p:nvPicPr>
          <p:cNvPr id="29" name="Google Shape;95;p1"/>
          <p:cNvPicPr preferRelativeResize="0"/>
          <p:nvPr/>
        </p:nvPicPr>
        <p:blipFill rotWithShape="1">
          <a:blip r:embed="rId13">
            <a:alphaModFix/>
          </a:blip>
          <a:srcRect/>
          <a:stretch/>
        </p:blipFill>
        <p:spPr>
          <a:xfrm>
            <a:off x="1524732" y="428591"/>
            <a:ext cx="1189848" cy="927747"/>
          </a:xfrm>
          <a:prstGeom prst="rect">
            <a:avLst/>
          </a:prstGeom>
          <a:noFill/>
          <a:ln>
            <a:noFill/>
          </a:ln>
        </p:spPr>
      </p:pic>
      <p:pic>
        <p:nvPicPr>
          <p:cNvPr id="30" name="Google Shape;97;p1"/>
          <p:cNvPicPr preferRelativeResize="0"/>
          <p:nvPr/>
        </p:nvPicPr>
        <p:blipFill rotWithShape="1">
          <a:blip r:embed="rId14">
            <a:alphaModFix/>
          </a:blip>
          <a:srcRect/>
          <a:stretch/>
        </p:blipFill>
        <p:spPr>
          <a:xfrm>
            <a:off x="2714580" y="500030"/>
            <a:ext cx="3143272" cy="857256"/>
          </a:xfrm>
          <a:prstGeom prst="rect">
            <a:avLst/>
          </a:prstGeom>
          <a:noFill/>
          <a:ln>
            <a:noFill/>
          </a:ln>
        </p:spPr>
      </p:pic>
      <p:sp>
        <p:nvSpPr>
          <p:cNvPr id="1025" name="Rectangle 1"/>
          <p:cNvSpPr>
            <a:spLocks noChangeArrowheads="1"/>
          </p:cNvSpPr>
          <p:nvPr/>
        </p:nvSpPr>
        <p:spPr bwMode="auto">
          <a:xfrm>
            <a:off x="0" y="0"/>
            <a:ext cx="18288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1300" b="1" i="0" u="none" strike="noStrike" cap="none" normalizeH="0" baseline="0" smtClean="0">
                <a:ln>
                  <a:noFill/>
                </a:ln>
                <a:solidFill>
                  <a:schemeClr val="tx1"/>
                </a:solidFill>
                <a:effectLst/>
                <a:latin typeface="Calibri" pitchFamily="34" charset="0"/>
                <a:ea typeface="Times New Roman" pitchFamily="18" charset="0"/>
                <a:cs typeface="Arial" pitchFamily="34" charset="0"/>
              </a:rPr>
              <a:t>Automated Assessment</a:t>
            </a:r>
            <a:endParaRPr kumimoji="0" lang="id-ID"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02049" y="6833950"/>
            <a:ext cx="5973602" cy="5973602"/>
          </a:xfrm>
          <a:custGeom>
            <a:avLst/>
            <a:gdLst/>
            <a:ahLst/>
            <a:cxnLst/>
            <a:rect l="l" t="t" r="r" b="b"/>
            <a:pathLst>
              <a:path w="5973602" h="5973602">
                <a:moveTo>
                  <a:pt x="0" y="0"/>
                </a:moveTo>
                <a:lnTo>
                  <a:pt x="5973601" y="0"/>
                </a:lnTo>
                <a:lnTo>
                  <a:pt x="5973601" y="5973602"/>
                </a:lnTo>
                <a:lnTo>
                  <a:pt x="0" y="5973602"/>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3" name="Group 3"/>
          <p:cNvGrpSpPr/>
          <p:nvPr/>
        </p:nvGrpSpPr>
        <p:grpSpPr>
          <a:xfrm>
            <a:off x="0" y="10073435"/>
            <a:ext cx="18288000" cy="213565"/>
            <a:chOff x="0" y="0"/>
            <a:chExt cx="4816593" cy="56248"/>
          </a:xfrm>
        </p:grpSpPr>
        <p:sp>
          <p:nvSpPr>
            <p:cNvPr id="4" name="Freeform 4"/>
            <p:cNvSpPr/>
            <p:nvPr/>
          </p:nvSpPr>
          <p:spPr>
            <a:xfrm>
              <a:off x="0" y="0"/>
              <a:ext cx="4816592" cy="56248"/>
            </a:xfrm>
            <a:custGeom>
              <a:avLst/>
              <a:gdLst/>
              <a:ahLst/>
              <a:cxnLst/>
              <a:rect l="l" t="t" r="r" b="b"/>
              <a:pathLst>
                <a:path w="4816592" h="56248">
                  <a:moveTo>
                    <a:pt x="0" y="0"/>
                  </a:moveTo>
                  <a:lnTo>
                    <a:pt x="4816592" y="0"/>
                  </a:lnTo>
                  <a:lnTo>
                    <a:pt x="4816592" y="56248"/>
                  </a:lnTo>
                  <a:lnTo>
                    <a:pt x="0" y="56248"/>
                  </a:lnTo>
                  <a:close/>
                </a:path>
              </a:pathLst>
            </a:custGeom>
            <a:solidFill>
              <a:srgbClr val="5DA295"/>
            </a:solidFill>
          </p:spPr>
        </p:sp>
        <p:sp>
          <p:nvSpPr>
            <p:cNvPr id="5" name="TextBox 5"/>
            <p:cNvSpPr txBox="1"/>
            <p:nvPr/>
          </p:nvSpPr>
          <p:spPr>
            <a:xfrm>
              <a:off x="0" y="-38100"/>
              <a:ext cx="4816593" cy="94348"/>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0" y="0"/>
            <a:ext cx="18288000" cy="213565"/>
            <a:chOff x="0" y="0"/>
            <a:chExt cx="4816593" cy="56248"/>
          </a:xfrm>
        </p:grpSpPr>
        <p:sp>
          <p:nvSpPr>
            <p:cNvPr id="7" name="Freeform 7"/>
            <p:cNvSpPr/>
            <p:nvPr/>
          </p:nvSpPr>
          <p:spPr>
            <a:xfrm>
              <a:off x="0" y="0"/>
              <a:ext cx="4816592" cy="56248"/>
            </a:xfrm>
            <a:custGeom>
              <a:avLst/>
              <a:gdLst/>
              <a:ahLst/>
              <a:cxnLst/>
              <a:rect l="l" t="t" r="r" b="b"/>
              <a:pathLst>
                <a:path w="4816592" h="56248">
                  <a:moveTo>
                    <a:pt x="0" y="0"/>
                  </a:moveTo>
                  <a:lnTo>
                    <a:pt x="4816592" y="0"/>
                  </a:lnTo>
                  <a:lnTo>
                    <a:pt x="4816592" y="56248"/>
                  </a:lnTo>
                  <a:lnTo>
                    <a:pt x="0" y="56248"/>
                  </a:lnTo>
                  <a:close/>
                </a:path>
              </a:pathLst>
            </a:custGeom>
            <a:solidFill>
              <a:srgbClr val="BFDDD2"/>
            </a:solidFill>
          </p:spPr>
        </p:sp>
        <p:sp>
          <p:nvSpPr>
            <p:cNvPr id="8" name="TextBox 8"/>
            <p:cNvSpPr txBox="1"/>
            <p:nvPr/>
          </p:nvSpPr>
          <p:spPr>
            <a:xfrm>
              <a:off x="0" y="-38100"/>
              <a:ext cx="4816593" cy="94348"/>
            </a:xfrm>
            <a:prstGeom prst="rect">
              <a:avLst/>
            </a:prstGeom>
          </p:spPr>
          <p:txBody>
            <a:bodyPr lIns="50800" tIns="50800" rIns="50800" bIns="50800" rtlCol="0" anchor="ctr"/>
            <a:lstStyle/>
            <a:p>
              <a:pPr algn="ctr">
                <a:lnSpc>
                  <a:spcPts val="2659"/>
                </a:lnSpc>
              </a:pPr>
              <a:endParaRPr/>
            </a:p>
          </p:txBody>
        </p:sp>
      </p:grpSp>
      <p:sp>
        <p:nvSpPr>
          <p:cNvPr id="9" name="AutoShape 9"/>
          <p:cNvSpPr/>
          <p:nvPr/>
        </p:nvSpPr>
        <p:spPr>
          <a:xfrm>
            <a:off x="7060245" y="4213907"/>
            <a:ext cx="11329315" cy="0"/>
          </a:xfrm>
          <a:prstGeom prst="line">
            <a:avLst/>
          </a:prstGeom>
          <a:ln w="38100" cap="flat">
            <a:solidFill>
              <a:srgbClr val="5DA295"/>
            </a:solidFill>
            <a:prstDash val="solid"/>
            <a:headEnd type="none" w="sm" len="sm"/>
            <a:tailEnd type="none" w="sm" len="sm"/>
          </a:ln>
        </p:spPr>
      </p:sp>
      <p:sp>
        <p:nvSpPr>
          <p:cNvPr id="10" name="AutoShape 10"/>
          <p:cNvSpPr/>
          <p:nvPr/>
        </p:nvSpPr>
        <p:spPr>
          <a:xfrm>
            <a:off x="7060245" y="5734674"/>
            <a:ext cx="11329315" cy="0"/>
          </a:xfrm>
          <a:prstGeom prst="line">
            <a:avLst/>
          </a:prstGeom>
          <a:ln w="38100" cap="flat">
            <a:solidFill>
              <a:srgbClr val="5DA295"/>
            </a:solidFill>
            <a:prstDash val="solid"/>
            <a:headEnd type="none" w="sm" len="sm"/>
            <a:tailEnd type="none" w="sm" len="sm"/>
          </a:ln>
        </p:spPr>
      </p:sp>
      <p:sp>
        <p:nvSpPr>
          <p:cNvPr id="12" name="Freeform 12"/>
          <p:cNvSpPr/>
          <p:nvPr/>
        </p:nvSpPr>
        <p:spPr>
          <a:xfrm>
            <a:off x="4138092" y="6650005"/>
            <a:ext cx="1210872" cy="1210872"/>
          </a:xfrm>
          <a:custGeom>
            <a:avLst/>
            <a:gdLst/>
            <a:ahLst/>
            <a:cxnLst/>
            <a:rect l="l" t="t" r="r" b="b"/>
            <a:pathLst>
              <a:path w="1210872" h="1210872">
                <a:moveTo>
                  <a:pt x="0" y="0"/>
                </a:moveTo>
                <a:lnTo>
                  <a:pt x="1210872" y="0"/>
                </a:lnTo>
                <a:lnTo>
                  <a:pt x="1210872" y="1210872"/>
                </a:lnTo>
                <a:lnTo>
                  <a:pt x="0" y="1210872"/>
                </a:lnTo>
                <a:lnTo>
                  <a:pt x="0" y="0"/>
                </a:lnTo>
                <a:close/>
              </a:path>
            </a:pathLst>
          </a:custGeom>
          <a:blipFill>
            <a:blip r:embed="rId4" cstate="print">
              <a:extLst>
                <a:ext uri="{96DAC541-7B7A-43D3-8B79-37D633B846F1}">
                  <asvg:svgBlip xmlns:asvg="http://schemas.microsoft.com/office/drawing/2016/SVG/main" xmlns="" r:embed="rId5"/>
                </a:ext>
              </a:extLst>
            </a:blip>
            <a:stretch>
              <a:fillRect/>
            </a:stretch>
          </a:blipFill>
        </p:spPr>
      </p:sp>
      <p:sp>
        <p:nvSpPr>
          <p:cNvPr id="15" name="TextBox 15"/>
          <p:cNvSpPr txBox="1"/>
          <p:nvPr/>
        </p:nvSpPr>
        <p:spPr>
          <a:xfrm>
            <a:off x="16564000" y="8834437"/>
            <a:ext cx="955170" cy="762001"/>
          </a:xfrm>
          <a:prstGeom prst="rect">
            <a:avLst/>
          </a:prstGeom>
        </p:spPr>
        <p:txBody>
          <a:bodyPr lIns="0" tIns="0" rIns="0" bIns="0" rtlCol="0" anchor="t">
            <a:spAutoFit/>
          </a:bodyPr>
          <a:lstStyle/>
          <a:p>
            <a:pPr algn="r">
              <a:lnSpc>
                <a:spcPts val="6299"/>
              </a:lnSpc>
            </a:pPr>
            <a:r>
              <a:rPr lang="en-US" sz="4499" dirty="0" smtClean="0">
                <a:solidFill>
                  <a:srgbClr val="000000"/>
                </a:solidFill>
                <a:latin typeface="Glacial Indifference Bold"/>
                <a:ea typeface="Glacial Indifference Bold"/>
                <a:cs typeface="Glacial Indifference Bold"/>
                <a:sym typeface="Glacial Indifference Bold"/>
              </a:rPr>
              <a:t>0</a:t>
            </a:r>
            <a:r>
              <a:rPr lang="id-ID" sz="4499" dirty="0" smtClean="0">
                <a:solidFill>
                  <a:srgbClr val="000000"/>
                </a:solidFill>
                <a:latin typeface="Glacial Indifference Bold"/>
                <a:ea typeface="Glacial Indifference Bold"/>
                <a:cs typeface="Glacial Indifference Bold"/>
                <a:sym typeface="Glacial Indifference Bold"/>
              </a:rPr>
              <a:t>4</a:t>
            </a:r>
            <a:endParaRPr lang="en-US" sz="4499" dirty="0">
              <a:solidFill>
                <a:srgbClr val="000000"/>
              </a:solidFill>
              <a:latin typeface="Glacial Indifference Bold"/>
              <a:ea typeface="Glacial Indifference Bold"/>
              <a:cs typeface="Glacial Indifference Bold"/>
              <a:sym typeface="Glacial Indifference Bold"/>
            </a:endParaRPr>
          </a:p>
        </p:txBody>
      </p:sp>
      <p:sp>
        <p:nvSpPr>
          <p:cNvPr id="16" name="AutoShape 16"/>
          <p:cNvSpPr/>
          <p:nvPr/>
        </p:nvSpPr>
        <p:spPr>
          <a:xfrm>
            <a:off x="16564000" y="8877554"/>
            <a:ext cx="0" cy="761492"/>
          </a:xfrm>
          <a:prstGeom prst="line">
            <a:avLst/>
          </a:prstGeom>
          <a:ln w="95250" cap="flat">
            <a:solidFill>
              <a:srgbClr val="5DA295"/>
            </a:solidFill>
            <a:prstDash val="solid"/>
            <a:headEnd type="none" w="sm" len="sm"/>
            <a:tailEnd type="none" w="sm" len="sm"/>
          </a:ln>
        </p:spPr>
      </p:sp>
      <p:sp>
        <p:nvSpPr>
          <p:cNvPr id="17" name="Freeform 17"/>
          <p:cNvSpPr/>
          <p:nvPr/>
        </p:nvSpPr>
        <p:spPr>
          <a:xfrm>
            <a:off x="16893853" y="567841"/>
            <a:ext cx="1082627" cy="1082627"/>
          </a:xfrm>
          <a:custGeom>
            <a:avLst/>
            <a:gdLst/>
            <a:ahLst/>
            <a:cxnLst/>
            <a:rect l="l" t="t" r="r" b="b"/>
            <a:pathLst>
              <a:path w="1082627" h="1082627">
                <a:moveTo>
                  <a:pt x="0" y="0"/>
                </a:moveTo>
                <a:lnTo>
                  <a:pt x="1082626" y="0"/>
                </a:lnTo>
                <a:lnTo>
                  <a:pt x="1082626" y="1082627"/>
                </a:lnTo>
                <a:lnTo>
                  <a:pt x="0" y="1082627"/>
                </a:lnTo>
                <a:lnTo>
                  <a:pt x="0" y="0"/>
                </a:lnTo>
                <a:close/>
              </a:path>
            </a:pathLst>
          </a:custGeom>
          <a:blipFill>
            <a:blip r:embed="rId6" cstate="print">
              <a:extLst>
                <a:ext uri="{96DAC541-7B7A-43D3-8B79-37D633B846F1}">
                  <asvg:svgBlip xmlns:asvg="http://schemas.microsoft.com/office/drawing/2016/SVG/main" xmlns="" r:embed="rId11"/>
                </a:ext>
              </a:extLst>
            </a:blip>
            <a:stretch>
              <a:fillRect/>
            </a:stretch>
          </a:blipFill>
        </p:spPr>
      </p:sp>
      <p:sp>
        <p:nvSpPr>
          <p:cNvPr id="18" name="TextBox 18"/>
          <p:cNvSpPr txBox="1"/>
          <p:nvPr/>
        </p:nvSpPr>
        <p:spPr>
          <a:xfrm>
            <a:off x="1517951" y="2801438"/>
            <a:ext cx="4727341" cy="3692614"/>
          </a:xfrm>
          <a:prstGeom prst="rect">
            <a:avLst/>
          </a:prstGeom>
        </p:spPr>
        <p:txBody>
          <a:bodyPr lIns="0" tIns="0" rIns="0" bIns="0" rtlCol="0" anchor="t">
            <a:spAutoFit/>
          </a:bodyPr>
          <a:lstStyle/>
          <a:p>
            <a:pPr>
              <a:lnSpc>
                <a:spcPts val="9799"/>
              </a:lnSpc>
            </a:pPr>
            <a:r>
              <a:rPr lang="id-ID" sz="7200" b="1" dirty="0" smtClean="0"/>
              <a:t>The Impact of Artificial Intelligence</a:t>
            </a:r>
            <a:endParaRPr lang="en-US" sz="6999" dirty="0">
              <a:solidFill>
                <a:srgbClr val="000000"/>
              </a:solidFill>
              <a:latin typeface="Glacial Indifference Bold"/>
              <a:ea typeface="Glacial Indifference Bold"/>
              <a:cs typeface="Glacial Indifference Bold"/>
              <a:sym typeface="Glacial Indifference Bold"/>
            </a:endParaRPr>
          </a:p>
        </p:txBody>
      </p:sp>
      <p:sp>
        <p:nvSpPr>
          <p:cNvPr id="20" name="TextBox 20"/>
          <p:cNvSpPr txBox="1"/>
          <p:nvPr/>
        </p:nvSpPr>
        <p:spPr>
          <a:xfrm>
            <a:off x="6916642" y="3112555"/>
            <a:ext cx="938336" cy="762001"/>
          </a:xfrm>
          <a:prstGeom prst="rect">
            <a:avLst/>
          </a:prstGeom>
        </p:spPr>
        <p:txBody>
          <a:bodyPr lIns="0" tIns="0" rIns="0" bIns="0" rtlCol="0" anchor="t">
            <a:spAutoFit/>
          </a:bodyPr>
          <a:lstStyle/>
          <a:p>
            <a:pPr algn="r">
              <a:lnSpc>
                <a:spcPts val="6299"/>
              </a:lnSpc>
            </a:pPr>
            <a:r>
              <a:rPr lang="en-US" sz="4499" dirty="0" smtClean="0">
                <a:solidFill>
                  <a:srgbClr val="5DA295"/>
                </a:solidFill>
                <a:latin typeface="Glacial Indifference Bold"/>
                <a:ea typeface="Glacial Indifference Bold"/>
                <a:cs typeface="Glacial Indifference Bold"/>
                <a:sym typeface="Glacial Indifference Bold"/>
              </a:rPr>
              <a:t>0</a:t>
            </a:r>
            <a:r>
              <a:rPr lang="id-ID" sz="4499" dirty="0" smtClean="0">
                <a:solidFill>
                  <a:srgbClr val="5DA295"/>
                </a:solidFill>
                <a:latin typeface="Glacial Indifference Bold"/>
                <a:ea typeface="Glacial Indifference Bold"/>
                <a:cs typeface="Glacial Indifference Bold"/>
                <a:sym typeface="Glacial Indifference Bold"/>
              </a:rPr>
              <a:t>3</a:t>
            </a:r>
            <a:r>
              <a:rPr lang="en-US" sz="4499" dirty="0" smtClean="0">
                <a:solidFill>
                  <a:srgbClr val="5DA295"/>
                </a:solidFill>
                <a:latin typeface="Glacial Indifference Bold"/>
                <a:ea typeface="Glacial Indifference Bold"/>
                <a:cs typeface="Glacial Indifference Bold"/>
                <a:sym typeface="Glacial Indifference Bold"/>
              </a:rPr>
              <a:t>.</a:t>
            </a:r>
            <a:endParaRPr lang="en-US" sz="4499" dirty="0">
              <a:solidFill>
                <a:srgbClr val="5DA295"/>
              </a:solidFill>
              <a:latin typeface="Glacial Indifference Bold"/>
              <a:ea typeface="Glacial Indifference Bold"/>
              <a:cs typeface="Glacial Indifference Bold"/>
              <a:sym typeface="Glacial Indifference Bold"/>
            </a:endParaRPr>
          </a:p>
        </p:txBody>
      </p:sp>
      <p:sp>
        <p:nvSpPr>
          <p:cNvPr id="21" name="TextBox 21"/>
          <p:cNvSpPr txBox="1"/>
          <p:nvPr/>
        </p:nvSpPr>
        <p:spPr>
          <a:xfrm>
            <a:off x="8168290" y="2868113"/>
            <a:ext cx="8548138" cy="1256754"/>
          </a:xfrm>
          <a:prstGeom prst="rect">
            <a:avLst/>
          </a:prstGeom>
        </p:spPr>
        <p:txBody>
          <a:bodyPr wrap="square" lIns="0" tIns="0" rIns="0" bIns="0" rtlCol="0" anchor="t">
            <a:spAutoFit/>
          </a:bodyPr>
          <a:lstStyle/>
          <a:p>
            <a:pPr>
              <a:lnSpc>
                <a:spcPts val="4899"/>
              </a:lnSpc>
            </a:pPr>
            <a:r>
              <a:rPr lang="id-ID" sz="3499" dirty="0" smtClean="0">
                <a:solidFill>
                  <a:srgbClr val="5DA295"/>
                </a:solidFill>
                <a:latin typeface="Glacial Indifference Bold"/>
                <a:ea typeface="Glacial Indifference Bold"/>
                <a:cs typeface="Glacial Indifference Bold"/>
                <a:sym typeface="Glacial Indifference Bold"/>
              </a:rPr>
              <a:t>Enhanced Content Creation</a:t>
            </a:r>
            <a:endParaRPr lang="id-ID" sz="3600" dirty="0" smtClean="0"/>
          </a:p>
          <a:p>
            <a:pPr algn="l">
              <a:lnSpc>
                <a:spcPts val="4899"/>
              </a:lnSpc>
            </a:pPr>
            <a:endParaRPr lang="en-US" sz="3499" dirty="0">
              <a:solidFill>
                <a:srgbClr val="5DA295"/>
              </a:solidFill>
              <a:latin typeface="Glacial Indifference Bold"/>
              <a:ea typeface="Glacial Indifference Bold"/>
              <a:cs typeface="Glacial Indifference Bold"/>
              <a:sym typeface="Glacial Indifference Bold"/>
            </a:endParaRPr>
          </a:p>
        </p:txBody>
      </p:sp>
      <p:sp>
        <p:nvSpPr>
          <p:cNvPr id="22" name="TextBox 22"/>
          <p:cNvSpPr txBox="1"/>
          <p:nvPr/>
        </p:nvSpPr>
        <p:spPr>
          <a:xfrm>
            <a:off x="6758233" y="4597839"/>
            <a:ext cx="1096746" cy="762001"/>
          </a:xfrm>
          <a:prstGeom prst="rect">
            <a:avLst/>
          </a:prstGeom>
        </p:spPr>
        <p:txBody>
          <a:bodyPr lIns="0" tIns="0" rIns="0" bIns="0" rtlCol="0" anchor="t">
            <a:spAutoFit/>
          </a:bodyPr>
          <a:lstStyle/>
          <a:p>
            <a:pPr algn="r">
              <a:lnSpc>
                <a:spcPts val="6299"/>
              </a:lnSpc>
            </a:pPr>
            <a:r>
              <a:rPr lang="en-US" sz="4499" dirty="0" smtClean="0">
                <a:solidFill>
                  <a:srgbClr val="5DA295"/>
                </a:solidFill>
                <a:latin typeface="Glacial Indifference Bold"/>
                <a:ea typeface="Glacial Indifference Bold"/>
                <a:cs typeface="Glacial Indifference Bold"/>
                <a:sym typeface="Glacial Indifference Bold"/>
              </a:rPr>
              <a:t>0</a:t>
            </a:r>
            <a:r>
              <a:rPr lang="id-ID" sz="4499" dirty="0" smtClean="0">
                <a:solidFill>
                  <a:srgbClr val="5DA295"/>
                </a:solidFill>
                <a:latin typeface="Glacial Indifference Bold"/>
                <a:ea typeface="Glacial Indifference Bold"/>
                <a:cs typeface="Glacial Indifference Bold"/>
                <a:sym typeface="Glacial Indifference Bold"/>
              </a:rPr>
              <a:t>4</a:t>
            </a:r>
            <a:r>
              <a:rPr lang="en-US" sz="4499" dirty="0" smtClean="0">
                <a:solidFill>
                  <a:srgbClr val="5DA295"/>
                </a:solidFill>
                <a:latin typeface="Glacial Indifference Bold"/>
                <a:ea typeface="Glacial Indifference Bold"/>
                <a:cs typeface="Glacial Indifference Bold"/>
                <a:sym typeface="Glacial Indifference Bold"/>
              </a:rPr>
              <a:t>.</a:t>
            </a:r>
            <a:endParaRPr lang="en-US" sz="4499" dirty="0">
              <a:solidFill>
                <a:srgbClr val="5DA295"/>
              </a:solidFill>
              <a:latin typeface="Glacial Indifference Bold"/>
              <a:ea typeface="Glacial Indifference Bold"/>
              <a:cs typeface="Glacial Indifference Bold"/>
              <a:sym typeface="Glacial Indifference Bold"/>
            </a:endParaRPr>
          </a:p>
        </p:txBody>
      </p:sp>
      <p:sp>
        <p:nvSpPr>
          <p:cNvPr id="23" name="TextBox 23"/>
          <p:cNvSpPr txBox="1"/>
          <p:nvPr/>
        </p:nvSpPr>
        <p:spPr>
          <a:xfrm>
            <a:off x="8168290" y="4358126"/>
            <a:ext cx="9548270" cy="573427"/>
          </a:xfrm>
          <a:prstGeom prst="rect">
            <a:avLst/>
          </a:prstGeom>
        </p:spPr>
        <p:txBody>
          <a:bodyPr wrap="square" lIns="0" tIns="0" rIns="0" bIns="0" rtlCol="0" anchor="t">
            <a:spAutoFit/>
          </a:bodyPr>
          <a:lstStyle/>
          <a:p>
            <a:pPr algn="l">
              <a:lnSpc>
                <a:spcPts val="4899"/>
              </a:lnSpc>
            </a:pPr>
            <a:r>
              <a:rPr lang="id-ID" sz="3499" dirty="0" smtClean="0">
                <a:solidFill>
                  <a:srgbClr val="5DA295"/>
                </a:solidFill>
                <a:latin typeface="Glacial Indifference Bold"/>
                <a:ea typeface="Glacial Indifference Bold"/>
                <a:cs typeface="Glacial Indifference Bold"/>
                <a:sym typeface="Glacial Indifference Bold"/>
              </a:rPr>
              <a:t>Data-Driven Insight</a:t>
            </a:r>
            <a:endParaRPr lang="en-US" sz="3499" dirty="0">
              <a:solidFill>
                <a:srgbClr val="5DA295"/>
              </a:solidFill>
              <a:latin typeface="Glacial Indifference Bold"/>
              <a:ea typeface="Glacial Indifference Bold"/>
              <a:cs typeface="Glacial Indifference Bold"/>
              <a:sym typeface="Glacial Indifference Bold"/>
            </a:endParaRPr>
          </a:p>
        </p:txBody>
      </p:sp>
      <p:sp>
        <p:nvSpPr>
          <p:cNvPr id="35" name="TextBox 29"/>
          <p:cNvSpPr txBox="1"/>
          <p:nvPr/>
        </p:nvSpPr>
        <p:spPr>
          <a:xfrm>
            <a:off x="11429915" y="8963025"/>
            <a:ext cx="4752692" cy="500137"/>
          </a:xfrm>
          <a:prstGeom prst="rect">
            <a:avLst/>
          </a:prstGeom>
        </p:spPr>
        <p:txBody>
          <a:bodyPr lIns="0" tIns="0" rIns="0" bIns="0" rtlCol="0" anchor="t">
            <a:spAutoFit/>
          </a:bodyPr>
          <a:lstStyle/>
          <a:p>
            <a:pPr algn="r">
              <a:lnSpc>
                <a:spcPts val="4200"/>
              </a:lnSpc>
            </a:pPr>
            <a:r>
              <a:rPr lang="id-ID" sz="3000" spc="300" dirty="0" smtClean="0">
                <a:solidFill>
                  <a:srgbClr val="000000"/>
                </a:solidFill>
                <a:latin typeface="Glacial Indifference Bold"/>
                <a:ea typeface="Glacial Indifference Bold"/>
                <a:cs typeface="Glacial Indifference Bold"/>
                <a:sym typeface="Glacial Indifference Bold"/>
              </a:rPr>
              <a:t>ENGLISH RESEARCH </a:t>
            </a:r>
            <a:endParaRPr lang="en-US" sz="3000" spc="300" dirty="0">
              <a:solidFill>
                <a:srgbClr val="000000"/>
              </a:solidFill>
              <a:latin typeface="Glacial Indifference Bold"/>
              <a:ea typeface="Glacial Indifference Bold"/>
              <a:cs typeface="Glacial Indifference Bold"/>
              <a:sym typeface="Glacial Indifference Bold"/>
            </a:endParaRPr>
          </a:p>
        </p:txBody>
      </p:sp>
      <p:pic>
        <p:nvPicPr>
          <p:cNvPr id="28" name="Picture 27" descr="STKIP TAMAN SISWA BIMA"/>
          <p:cNvPicPr/>
          <p:nvPr/>
        </p:nvPicPr>
        <p:blipFill>
          <a:blip r:embed="rId12"/>
          <a:srcRect/>
          <a:stretch>
            <a:fillRect/>
          </a:stretch>
        </p:blipFill>
        <p:spPr bwMode="auto">
          <a:xfrm>
            <a:off x="285688" y="428592"/>
            <a:ext cx="1214447" cy="928694"/>
          </a:xfrm>
          <a:prstGeom prst="rect">
            <a:avLst/>
          </a:prstGeom>
          <a:noFill/>
          <a:ln w="9525">
            <a:noFill/>
            <a:miter lim="800000"/>
            <a:headEnd/>
            <a:tailEnd/>
          </a:ln>
        </p:spPr>
      </p:pic>
      <p:pic>
        <p:nvPicPr>
          <p:cNvPr id="29" name="Google Shape;95;p1"/>
          <p:cNvPicPr preferRelativeResize="0"/>
          <p:nvPr/>
        </p:nvPicPr>
        <p:blipFill rotWithShape="1">
          <a:blip r:embed="rId13">
            <a:alphaModFix/>
          </a:blip>
          <a:srcRect/>
          <a:stretch/>
        </p:blipFill>
        <p:spPr>
          <a:xfrm>
            <a:off x="1524732" y="428591"/>
            <a:ext cx="1189848" cy="927747"/>
          </a:xfrm>
          <a:prstGeom prst="rect">
            <a:avLst/>
          </a:prstGeom>
          <a:noFill/>
          <a:ln>
            <a:noFill/>
          </a:ln>
        </p:spPr>
      </p:pic>
      <p:pic>
        <p:nvPicPr>
          <p:cNvPr id="30" name="Google Shape;97;p1"/>
          <p:cNvPicPr preferRelativeResize="0"/>
          <p:nvPr/>
        </p:nvPicPr>
        <p:blipFill rotWithShape="1">
          <a:blip r:embed="rId14">
            <a:alphaModFix/>
          </a:blip>
          <a:srcRect/>
          <a:stretch/>
        </p:blipFill>
        <p:spPr>
          <a:xfrm>
            <a:off x="2714580" y="500030"/>
            <a:ext cx="3143272" cy="857256"/>
          </a:xfrm>
          <a:prstGeom prst="rect">
            <a:avLst/>
          </a:prstGeom>
          <a:noFill/>
          <a:ln>
            <a:noFill/>
          </a:ln>
        </p:spPr>
      </p:pic>
      <p:sp>
        <p:nvSpPr>
          <p:cNvPr id="1025" name="Rectangle 1"/>
          <p:cNvSpPr>
            <a:spLocks noChangeArrowheads="1"/>
          </p:cNvSpPr>
          <p:nvPr/>
        </p:nvSpPr>
        <p:spPr bwMode="auto">
          <a:xfrm>
            <a:off x="0" y="0"/>
            <a:ext cx="18288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1300" b="1" i="0" u="none" strike="noStrike" cap="none" normalizeH="0" baseline="0" smtClean="0">
                <a:ln>
                  <a:noFill/>
                </a:ln>
                <a:solidFill>
                  <a:schemeClr val="tx1"/>
                </a:solidFill>
                <a:effectLst/>
                <a:latin typeface="Calibri" pitchFamily="34" charset="0"/>
                <a:ea typeface="Times New Roman" pitchFamily="18" charset="0"/>
                <a:cs typeface="Arial" pitchFamily="34" charset="0"/>
              </a:rPr>
              <a:t>Automated Assessment</a:t>
            </a:r>
            <a:endParaRPr kumimoji="0" lang="id-ID"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rt 1"/>
          <p:cNvSpPr/>
          <p:nvPr/>
        </p:nvSpPr>
        <p:spPr>
          <a:xfrm>
            <a:off x="4071902" y="1857352"/>
            <a:ext cx="11358642" cy="6715172"/>
          </a:xfrm>
          <a:prstGeom prst="hear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id-ID" sz="2800" dirty="0" smtClean="0">
                <a:effectLst>
                  <a:glow rad="63500">
                    <a:schemeClr val="accent3">
                      <a:satMod val="175000"/>
                      <a:alpha val="40000"/>
                    </a:schemeClr>
                  </a:glow>
                </a:effectLst>
                <a:latin typeface="Glacial Indifference"/>
              </a:rPr>
              <a:t>AI has the potential to revolutionize ELT by providing personalized learning experiences, intelligent tutoring, automated assessment, and data-driven insights. However, it is important to use AI as a tool to enhance, rather than replace, human interaction and expertise in the teaching and learning process or Research.</a:t>
            </a:r>
            <a:r>
              <a:rPr lang="id-ID" sz="2000" dirty="0" smtClean="0">
                <a:effectLst>
                  <a:glow rad="63500">
                    <a:schemeClr val="accent3">
                      <a:satMod val="175000"/>
                      <a:alpha val="40000"/>
                    </a:schemeClr>
                  </a:glow>
                </a:effectLst>
                <a:latin typeface="Glacial Indifference"/>
              </a:rPr>
              <a:t> </a:t>
            </a:r>
            <a:endParaRPr lang="id-ID" sz="2000" dirty="0">
              <a:effectLst>
                <a:glow rad="63500">
                  <a:schemeClr val="accent3">
                    <a:satMod val="175000"/>
                    <a:alpha val="40000"/>
                  </a:schemeClr>
                </a:glow>
              </a:effectLst>
              <a:latin typeface="Glacial Indifference"/>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5143500"/>
            <a:chOff x="0" y="0"/>
            <a:chExt cx="4816593" cy="1354667"/>
          </a:xfrm>
        </p:grpSpPr>
        <p:sp>
          <p:nvSpPr>
            <p:cNvPr id="3" name="Freeform 3"/>
            <p:cNvSpPr/>
            <p:nvPr/>
          </p:nvSpPr>
          <p:spPr>
            <a:xfrm>
              <a:off x="0" y="0"/>
              <a:ext cx="4816592" cy="1354667"/>
            </a:xfrm>
            <a:custGeom>
              <a:avLst/>
              <a:gdLst/>
              <a:ahLst/>
              <a:cxnLst/>
              <a:rect l="l" t="t" r="r" b="b"/>
              <a:pathLst>
                <a:path w="4816592" h="1354667">
                  <a:moveTo>
                    <a:pt x="0" y="0"/>
                  </a:moveTo>
                  <a:lnTo>
                    <a:pt x="4816592" y="0"/>
                  </a:lnTo>
                  <a:lnTo>
                    <a:pt x="4816592" y="1354667"/>
                  </a:lnTo>
                  <a:lnTo>
                    <a:pt x="0" y="1354667"/>
                  </a:lnTo>
                  <a:close/>
                </a:path>
              </a:pathLst>
            </a:custGeom>
            <a:solidFill>
              <a:srgbClr val="BFDDD2"/>
            </a:solidFill>
          </p:spPr>
        </p:sp>
        <p:sp>
          <p:nvSpPr>
            <p:cNvPr id="4" name="TextBox 4"/>
            <p:cNvSpPr txBox="1"/>
            <p:nvPr/>
          </p:nvSpPr>
          <p:spPr>
            <a:xfrm>
              <a:off x="0" y="-38100"/>
              <a:ext cx="4816593" cy="1392767"/>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1793761" y="6435839"/>
            <a:ext cx="5644923" cy="5644923"/>
          </a:xfrm>
          <a:custGeom>
            <a:avLst/>
            <a:gdLst/>
            <a:ahLst/>
            <a:cxnLst/>
            <a:rect l="l" t="t" r="r" b="b"/>
            <a:pathLst>
              <a:path w="5644923" h="5644923">
                <a:moveTo>
                  <a:pt x="0" y="0"/>
                </a:moveTo>
                <a:lnTo>
                  <a:pt x="5644922" y="0"/>
                </a:lnTo>
                <a:lnTo>
                  <a:pt x="5644922" y="5644922"/>
                </a:lnTo>
                <a:lnTo>
                  <a:pt x="0" y="5644922"/>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6" name="Group 6"/>
          <p:cNvGrpSpPr/>
          <p:nvPr/>
        </p:nvGrpSpPr>
        <p:grpSpPr>
          <a:xfrm>
            <a:off x="0" y="10073435"/>
            <a:ext cx="18288000" cy="213565"/>
            <a:chOff x="0" y="0"/>
            <a:chExt cx="4816593" cy="56248"/>
          </a:xfrm>
        </p:grpSpPr>
        <p:sp>
          <p:nvSpPr>
            <p:cNvPr id="7" name="Freeform 7"/>
            <p:cNvSpPr/>
            <p:nvPr/>
          </p:nvSpPr>
          <p:spPr>
            <a:xfrm>
              <a:off x="0" y="0"/>
              <a:ext cx="4816592" cy="56248"/>
            </a:xfrm>
            <a:custGeom>
              <a:avLst/>
              <a:gdLst/>
              <a:ahLst/>
              <a:cxnLst/>
              <a:rect l="l" t="t" r="r" b="b"/>
              <a:pathLst>
                <a:path w="4816592" h="56248">
                  <a:moveTo>
                    <a:pt x="0" y="0"/>
                  </a:moveTo>
                  <a:lnTo>
                    <a:pt x="4816592" y="0"/>
                  </a:lnTo>
                  <a:lnTo>
                    <a:pt x="4816592" y="56248"/>
                  </a:lnTo>
                  <a:lnTo>
                    <a:pt x="0" y="56248"/>
                  </a:lnTo>
                  <a:close/>
                </a:path>
              </a:pathLst>
            </a:custGeom>
            <a:solidFill>
              <a:srgbClr val="5DA295"/>
            </a:solidFill>
          </p:spPr>
        </p:sp>
        <p:sp>
          <p:nvSpPr>
            <p:cNvPr id="8" name="TextBox 8"/>
            <p:cNvSpPr txBox="1"/>
            <p:nvPr/>
          </p:nvSpPr>
          <p:spPr>
            <a:xfrm>
              <a:off x="0" y="-38100"/>
              <a:ext cx="4816593" cy="94348"/>
            </a:xfrm>
            <a:prstGeom prst="rect">
              <a:avLst/>
            </a:prstGeom>
          </p:spPr>
          <p:txBody>
            <a:bodyPr lIns="50800" tIns="50800" rIns="50800" bIns="50800" rtlCol="0" anchor="ctr"/>
            <a:lstStyle/>
            <a:p>
              <a:pPr algn="ctr">
                <a:lnSpc>
                  <a:spcPts val="2659"/>
                </a:lnSpc>
              </a:pPr>
              <a:endParaRPr/>
            </a:p>
          </p:txBody>
        </p:sp>
      </p:grpSp>
      <p:sp>
        <p:nvSpPr>
          <p:cNvPr id="11" name="TextBox 11"/>
          <p:cNvSpPr txBox="1"/>
          <p:nvPr/>
        </p:nvSpPr>
        <p:spPr>
          <a:xfrm>
            <a:off x="16564000" y="8834437"/>
            <a:ext cx="955170" cy="762001"/>
          </a:xfrm>
          <a:prstGeom prst="rect">
            <a:avLst/>
          </a:prstGeom>
        </p:spPr>
        <p:txBody>
          <a:bodyPr lIns="0" tIns="0" rIns="0" bIns="0" rtlCol="0" anchor="t">
            <a:spAutoFit/>
          </a:bodyPr>
          <a:lstStyle/>
          <a:p>
            <a:pPr algn="r">
              <a:lnSpc>
                <a:spcPts val="6299"/>
              </a:lnSpc>
            </a:pPr>
            <a:r>
              <a:rPr lang="en-US" sz="4499" dirty="0" smtClean="0">
                <a:solidFill>
                  <a:srgbClr val="000000"/>
                </a:solidFill>
                <a:latin typeface="Glacial Indifference Bold"/>
                <a:ea typeface="Glacial Indifference Bold"/>
                <a:cs typeface="Glacial Indifference Bold"/>
                <a:sym typeface="Glacial Indifference Bold"/>
              </a:rPr>
              <a:t>1</a:t>
            </a:r>
            <a:r>
              <a:rPr lang="id-ID" sz="4499" dirty="0" smtClean="0">
                <a:solidFill>
                  <a:srgbClr val="000000"/>
                </a:solidFill>
                <a:latin typeface="Glacial Indifference Bold"/>
                <a:ea typeface="Glacial Indifference Bold"/>
                <a:cs typeface="Glacial Indifference Bold"/>
                <a:sym typeface="Glacial Indifference Bold"/>
              </a:rPr>
              <a:t>1</a:t>
            </a:r>
            <a:endParaRPr lang="en-US" sz="4499" dirty="0">
              <a:solidFill>
                <a:srgbClr val="000000"/>
              </a:solidFill>
              <a:latin typeface="Glacial Indifference Bold"/>
              <a:ea typeface="Glacial Indifference Bold"/>
              <a:cs typeface="Glacial Indifference Bold"/>
              <a:sym typeface="Glacial Indifference Bold"/>
            </a:endParaRPr>
          </a:p>
        </p:txBody>
      </p:sp>
      <p:sp>
        <p:nvSpPr>
          <p:cNvPr id="12" name="AutoShape 12"/>
          <p:cNvSpPr/>
          <p:nvPr/>
        </p:nvSpPr>
        <p:spPr>
          <a:xfrm>
            <a:off x="16564000" y="8877554"/>
            <a:ext cx="0" cy="761492"/>
          </a:xfrm>
          <a:prstGeom prst="line">
            <a:avLst/>
          </a:prstGeom>
          <a:ln w="95250" cap="flat">
            <a:solidFill>
              <a:srgbClr val="5DA295"/>
            </a:solidFill>
            <a:prstDash val="solid"/>
            <a:headEnd type="none" w="sm" len="sm"/>
            <a:tailEnd type="none" w="sm" len="sm"/>
          </a:ln>
        </p:spPr>
      </p:sp>
      <p:grpSp>
        <p:nvGrpSpPr>
          <p:cNvPr id="9" name="Group 13"/>
          <p:cNvGrpSpPr/>
          <p:nvPr/>
        </p:nvGrpSpPr>
        <p:grpSpPr>
          <a:xfrm>
            <a:off x="2589302" y="2571750"/>
            <a:ext cx="3214911" cy="5803986"/>
            <a:chOff x="0" y="0"/>
            <a:chExt cx="4762500" cy="8597900"/>
          </a:xfrm>
        </p:grpSpPr>
        <p:sp>
          <p:nvSpPr>
            <p:cNvPr id="14" name="Freeform 14"/>
            <p:cNvSpPr/>
            <p:nvPr/>
          </p:nvSpPr>
          <p:spPr>
            <a:xfrm>
              <a:off x="0" y="0"/>
              <a:ext cx="4762500" cy="8597900"/>
            </a:xfrm>
            <a:custGeom>
              <a:avLst/>
              <a:gdLst/>
              <a:ahLst/>
              <a:cxnLst/>
              <a:rect l="l" t="t" r="r" b="b"/>
              <a:pathLst>
                <a:path w="4762500" h="8597900">
                  <a:moveTo>
                    <a:pt x="4762500" y="254000"/>
                  </a:moveTo>
                  <a:lnTo>
                    <a:pt x="4762500" y="8343900"/>
                  </a:lnTo>
                  <a:cubicBezTo>
                    <a:pt x="4762500" y="8484235"/>
                    <a:pt x="4648835" y="8597900"/>
                    <a:pt x="4508500" y="8597900"/>
                  </a:cubicBezTo>
                  <a:lnTo>
                    <a:pt x="254000" y="8597900"/>
                  </a:lnTo>
                  <a:cubicBezTo>
                    <a:pt x="113665" y="8597900"/>
                    <a:pt x="0" y="8484235"/>
                    <a:pt x="0" y="8343900"/>
                  </a:cubicBezTo>
                  <a:lnTo>
                    <a:pt x="0" y="254000"/>
                  </a:lnTo>
                  <a:cubicBezTo>
                    <a:pt x="0" y="113665"/>
                    <a:pt x="113665" y="0"/>
                    <a:pt x="254000" y="0"/>
                  </a:cubicBezTo>
                  <a:lnTo>
                    <a:pt x="4508500" y="0"/>
                  </a:lnTo>
                  <a:cubicBezTo>
                    <a:pt x="4648835" y="0"/>
                    <a:pt x="4762500" y="113665"/>
                    <a:pt x="4762500" y="254000"/>
                  </a:cubicBezTo>
                  <a:close/>
                </a:path>
              </a:pathLst>
            </a:custGeom>
            <a:blipFill>
              <a:blip r:embed="rId4"/>
              <a:stretch>
                <a:fillRect l="-85484" r="-85484"/>
              </a:stretch>
            </a:blipFill>
          </p:spPr>
        </p:sp>
      </p:grpSp>
      <p:grpSp>
        <p:nvGrpSpPr>
          <p:cNvPr id="10" name="Group 15"/>
          <p:cNvGrpSpPr/>
          <p:nvPr/>
        </p:nvGrpSpPr>
        <p:grpSpPr>
          <a:xfrm>
            <a:off x="12483787" y="2571750"/>
            <a:ext cx="3214911" cy="5803986"/>
            <a:chOff x="0" y="0"/>
            <a:chExt cx="4762500" cy="8597900"/>
          </a:xfrm>
        </p:grpSpPr>
        <p:sp>
          <p:nvSpPr>
            <p:cNvPr id="16" name="Freeform 16"/>
            <p:cNvSpPr/>
            <p:nvPr/>
          </p:nvSpPr>
          <p:spPr>
            <a:xfrm>
              <a:off x="0" y="0"/>
              <a:ext cx="4762500" cy="8597900"/>
            </a:xfrm>
            <a:custGeom>
              <a:avLst/>
              <a:gdLst/>
              <a:ahLst/>
              <a:cxnLst/>
              <a:rect l="l" t="t" r="r" b="b"/>
              <a:pathLst>
                <a:path w="4762500" h="8597900">
                  <a:moveTo>
                    <a:pt x="4762500" y="254000"/>
                  </a:moveTo>
                  <a:lnTo>
                    <a:pt x="4762500" y="8343900"/>
                  </a:lnTo>
                  <a:cubicBezTo>
                    <a:pt x="4762500" y="8484235"/>
                    <a:pt x="4648835" y="8597900"/>
                    <a:pt x="4508500" y="8597900"/>
                  </a:cubicBezTo>
                  <a:lnTo>
                    <a:pt x="254000" y="8597900"/>
                  </a:lnTo>
                  <a:cubicBezTo>
                    <a:pt x="113665" y="8597900"/>
                    <a:pt x="0" y="8484235"/>
                    <a:pt x="0" y="8343900"/>
                  </a:cubicBezTo>
                  <a:lnTo>
                    <a:pt x="0" y="254000"/>
                  </a:lnTo>
                  <a:cubicBezTo>
                    <a:pt x="0" y="113665"/>
                    <a:pt x="113665" y="0"/>
                    <a:pt x="254000" y="0"/>
                  </a:cubicBezTo>
                  <a:lnTo>
                    <a:pt x="4508500" y="0"/>
                  </a:lnTo>
                  <a:cubicBezTo>
                    <a:pt x="4648835" y="0"/>
                    <a:pt x="4762500" y="113665"/>
                    <a:pt x="4762500" y="254000"/>
                  </a:cubicBezTo>
                  <a:close/>
                </a:path>
              </a:pathLst>
            </a:custGeom>
            <a:blipFill>
              <a:blip r:embed="rId5"/>
              <a:stretch>
                <a:fillRect l="-18368" r="-1911"/>
              </a:stretch>
            </a:blipFill>
          </p:spPr>
        </p:sp>
      </p:grpSp>
      <p:grpSp>
        <p:nvGrpSpPr>
          <p:cNvPr id="13" name="Group 17"/>
          <p:cNvGrpSpPr/>
          <p:nvPr/>
        </p:nvGrpSpPr>
        <p:grpSpPr>
          <a:xfrm>
            <a:off x="6004081" y="5874258"/>
            <a:ext cx="6253695" cy="2501478"/>
            <a:chOff x="0" y="0"/>
            <a:chExt cx="6350000" cy="2540000"/>
          </a:xfrm>
        </p:grpSpPr>
        <p:sp>
          <p:nvSpPr>
            <p:cNvPr id="18" name="Freeform 18"/>
            <p:cNvSpPr/>
            <p:nvPr/>
          </p:nvSpPr>
          <p:spPr>
            <a:xfrm>
              <a:off x="0" y="0"/>
              <a:ext cx="6350000" cy="2540000"/>
            </a:xfrm>
            <a:custGeom>
              <a:avLst/>
              <a:gdLst/>
              <a:ahLst/>
              <a:cxnLst/>
              <a:rect l="l" t="t" r="r" b="b"/>
              <a:pathLst>
                <a:path w="6350000" h="2540000">
                  <a:moveTo>
                    <a:pt x="0" y="2159000"/>
                  </a:moveTo>
                  <a:lnTo>
                    <a:pt x="0" y="381000"/>
                  </a:lnTo>
                  <a:cubicBezTo>
                    <a:pt x="0" y="170180"/>
                    <a:pt x="170180" y="0"/>
                    <a:pt x="381000" y="0"/>
                  </a:cubicBezTo>
                  <a:lnTo>
                    <a:pt x="5969000" y="0"/>
                  </a:lnTo>
                  <a:cubicBezTo>
                    <a:pt x="6179820" y="0"/>
                    <a:pt x="6350000" y="170180"/>
                    <a:pt x="6350000" y="381000"/>
                  </a:cubicBezTo>
                  <a:lnTo>
                    <a:pt x="6350000" y="2159000"/>
                  </a:lnTo>
                  <a:cubicBezTo>
                    <a:pt x="6350000" y="2369820"/>
                    <a:pt x="6179820" y="2540000"/>
                    <a:pt x="5969000" y="2540000"/>
                  </a:cubicBezTo>
                  <a:lnTo>
                    <a:pt x="381000" y="2540000"/>
                  </a:lnTo>
                  <a:cubicBezTo>
                    <a:pt x="170180" y="2540000"/>
                    <a:pt x="0" y="2369820"/>
                    <a:pt x="0" y="2159000"/>
                  </a:cubicBezTo>
                  <a:close/>
                </a:path>
              </a:pathLst>
            </a:custGeom>
            <a:blipFill>
              <a:blip r:embed="rId6" cstate="print"/>
              <a:stretch>
                <a:fillRect t="-33437" b="-33437"/>
              </a:stretch>
            </a:blipFill>
          </p:spPr>
        </p:sp>
      </p:grpSp>
      <p:grpSp>
        <p:nvGrpSpPr>
          <p:cNvPr id="15" name="Group 19"/>
          <p:cNvGrpSpPr/>
          <p:nvPr/>
        </p:nvGrpSpPr>
        <p:grpSpPr>
          <a:xfrm>
            <a:off x="6065796" y="2579012"/>
            <a:ext cx="2983184" cy="2983184"/>
            <a:chOff x="0" y="0"/>
            <a:chExt cx="6350000" cy="6350000"/>
          </a:xfrm>
        </p:grpSpPr>
        <p:sp>
          <p:nvSpPr>
            <p:cNvPr id="20" name="Freeform 20"/>
            <p:cNvSpPr/>
            <p:nvPr/>
          </p:nvSpPr>
          <p:spPr>
            <a:xfrm>
              <a:off x="0" y="0"/>
              <a:ext cx="6350000" cy="6350000"/>
            </a:xfrm>
            <a:custGeom>
              <a:avLst/>
              <a:gdLst/>
              <a:ahLst/>
              <a:cxnLst/>
              <a:rect l="l" t="t" r="r" b="b"/>
              <a:pathLst>
                <a:path w="6350000" h="6350000">
                  <a:moveTo>
                    <a:pt x="5715000" y="6350000"/>
                  </a:moveTo>
                  <a:lnTo>
                    <a:pt x="635000" y="6350000"/>
                  </a:lnTo>
                  <a:cubicBezTo>
                    <a:pt x="284480" y="6350000"/>
                    <a:pt x="0" y="6065520"/>
                    <a:pt x="0" y="5715000"/>
                  </a:cubicBezTo>
                  <a:lnTo>
                    <a:pt x="0" y="635000"/>
                  </a:lnTo>
                  <a:cubicBezTo>
                    <a:pt x="0" y="284480"/>
                    <a:pt x="284480" y="0"/>
                    <a:pt x="635000" y="0"/>
                  </a:cubicBezTo>
                  <a:lnTo>
                    <a:pt x="5715000" y="0"/>
                  </a:lnTo>
                  <a:cubicBezTo>
                    <a:pt x="6065520" y="0"/>
                    <a:pt x="6350000" y="284480"/>
                    <a:pt x="6350000" y="635000"/>
                  </a:cubicBezTo>
                  <a:lnTo>
                    <a:pt x="6350000" y="5715000"/>
                  </a:lnTo>
                  <a:cubicBezTo>
                    <a:pt x="6350000" y="6065520"/>
                    <a:pt x="6065520" y="6350000"/>
                    <a:pt x="5715000" y="6350000"/>
                  </a:cubicBezTo>
                  <a:close/>
                </a:path>
              </a:pathLst>
            </a:custGeom>
            <a:blipFill>
              <a:blip r:embed="rId7" cstate="print"/>
              <a:stretch>
                <a:fillRect l="-24906" r="-24906"/>
              </a:stretch>
            </a:blipFill>
          </p:spPr>
        </p:sp>
      </p:grpSp>
      <p:grpSp>
        <p:nvGrpSpPr>
          <p:cNvPr id="17" name="Group 21"/>
          <p:cNvGrpSpPr/>
          <p:nvPr/>
        </p:nvGrpSpPr>
        <p:grpSpPr>
          <a:xfrm>
            <a:off x="9239020" y="2579012"/>
            <a:ext cx="2983184" cy="2983184"/>
            <a:chOff x="0" y="0"/>
            <a:chExt cx="6350000" cy="6350000"/>
          </a:xfrm>
        </p:grpSpPr>
        <p:sp>
          <p:nvSpPr>
            <p:cNvPr id="22" name="Freeform 22"/>
            <p:cNvSpPr/>
            <p:nvPr/>
          </p:nvSpPr>
          <p:spPr>
            <a:xfrm>
              <a:off x="0" y="0"/>
              <a:ext cx="6350000" cy="6350000"/>
            </a:xfrm>
            <a:custGeom>
              <a:avLst/>
              <a:gdLst/>
              <a:ahLst/>
              <a:cxnLst/>
              <a:rect l="l" t="t" r="r" b="b"/>
              <a:pathLst>
                <a:path w="6350000" h="6350000">
                  <a:moveTo>
                    <a:pt x="5715000" y="6350000"/>
                  </a:moveTo>
                  <a:lnTo>
                    <a:pt x="635000" y="6350000"/>
                  </a:lnTo>
                  <a:cubicBezTo>
                    <a:pt x="284480" y="6350000"/>
                    <a:pt x="0" y="6065520"/>
                    <a:pt x="0" y="5715000"/>
                  </a:cubicBezTo>
                  <a:lnTo>
                    <a:pt x="0" y="635000"/>
                  </a:lnTo>
                  <a:cubicBezTo>
                    <a:pt x="0" y="284480"/>
                    <a:pt x="284480" y="0"/>
                    <a:pt x="635000" y="0"/>
                  </a:cubicBezTo>
                  <a:lnTo>
                    <a:pt x="5715000" y="0"/>
                  </a:lnTo>
                  <a:cubicBezTo>
                    <a:pt x="6065520" y="0"/>
                    <a:pt x="6350000" y="284480"/>
                    <a:pt x="6350000" y="635000"/>
                  </a:cubicBezTo>
                  <a:lnTo>
                    <a:pt x="6350000" y="5715000"/>
                  </a:lnTo>
                  <a:cubicBezTo>
                    <a:pt x="6350000" y="6065520"/>
                    <a:pt x="6065520" y="6350000"/>
                    <a:pt x="5715000" y="6350000"/>
                  </a:cubicBezTo>
                  <a:close/>
                </a:path>
              </a:pathLst>
            </a:custGeom>
            <a:blipFill>
              <a:blip r:embed="rId8" cstate="print"/>
              <a:stretch>
                <a:fillRect l="-18225" r="-31868"/>
              </a:stretch>
            </a:blipFill>
          </p:spPr>
        </p:sp>
      </p:grpSp>
      <p:sp>
        <p:nvSpPr>
          <p:cNvPr id="23" name="Freeform 23"/>
          <p:cNvSpPr/>
          <p:nvPr/>
        </p:nvSpPr>
        <p:spPr>
          <a:xfrm>
            <a:off x="14553697" y="-2162787"/>
            <a:ext cx="3734303" cy="3936024"/>
          </a:xfrm>
          <a:custGeom>
            <a:avLst/>
            <a:gdLst/>
            <a:ahLst/>
            <a:cxnLst/>
            <a:rect l="l" t="t" r="r" b="b"/>
            <a:pathLst>
              <a:path w="3734303" h="3936024">
                <a:moveTo>
                  <a:pt x="0" y="0"/>
                </a:moveTo>
                <a:lnTo>
                  <a:pt x="3734303" y="0"/>
                </a:lnTo>
                <a:lnTo>
                  <a:pt x="3734303" y="3936024"/>
                </a:lnTo>
                <a:lnTo>
                  <a:pt x="0" y="3936024"/>
                </a:lnTo>
                <a:lnTo>
                  <a:pt x="0" y="0"/>
                </a:lnTo>
                <a:close/>
              </a:path>
            </a:pathLst>
          </a:custGeom>
          <a:blipFill>
            <a:blip r:embed="rId9">
              <a:extLst>
                <a:ext uri="{96DAC541-7B7A-43D3-8B79-37D633B846F1}">
                  <asvg:svgBlip xmlns:asvg="http://schemas.microsoft.com/office/drawing/2016/SVG/main" xmlns="" r:embed="rId14"/>
                </a:ext>
              </a:extLst>
            </a:blip>
            <a:stretch>
              <a:fillRect/>
            </a:stretch>
          </a:blipFill>
        </p:spPr>
      </p:sp>
      <p:sp>
        <p:nvSpPr>
          <p:cNvPr id="24" name="Freeform 24"/>
          <p:cNvSpPr/>
          <p:nvPr/>
        </p:nvSpPr>
        <p:spPr>
          <a:xfrm>
            <a:off x="16293048" y="1377223"/>
            <a:ext cx="966252" cy="966252"/>
          </a:xfrm>
          <a:custGeom>
            <a:avLst/>
            <a:gdLst/>
            <a:ahLst/>
            <a:cxnLst/>
            <a:rect l="l" t="t" r="r" b="b"/>
            <a:pathLst>
              <a:path w="966252" h="966252">
                <a:moveTo>
                  <a:pt x="0" y="0"/>
                </a:moveTo>
                <a:lnTo>
                  <a:pt x="966252" y="0"/>
                </a:lnTo>
                <a:lnTo>
                  <a:pt x="966252" y="966251"/>
                </a:lnTo>
                <a:lnTo>
                  <a:pt x="0" y="966251"/>
                </a:lnTo>
                <a:lnTo>
                  <a:pt x="0" y="0"/>
                </a:lnTo>
                <a:close/>
              </a:path>
            </a:pathLst>
          </a:custGeom>
          <a:blipFill>
            <a:blip r:embed="rId15" cstate="print">
              <a:extLst>
                <a:ext uri="{96DAC541-7B7A-43D3-8B79-37D633B846F1}">
                  <asvg:svgBlip xmlns:asvg="http://schemas.microsoft.com/office/drawing/2016/SVG/main" xmlns="" r:embed="rId16"/>
                </a:ext>
              </a:extLst>
            </a:blip>
            <a:stretch>
              <a:fillRect/>
            </a:stretch>
          </a:blipFill>
        </p:spPr>
      </p:sp>
      <p:sp>
        <p:nvSpPr>
          <p:cNvPr id="25" name="Freeform 25"/>
          <p:cNvSpPr/>
          <p:nvPr/>
        </p:nvSpPr>
        <p:spPr>
          <a:xfrm>
            <a:off x="17031024" y="2343474"/>
            <a:ext cx="456551" cy="456551"/>
          </a:xfrm>
          <a:custGeom>
            <a:avLst/>
            <a:gdLst/>
            <a:ahLst/>
            <a:cxnLst/>
            <a:rect l="l" t="t" r="r" b="b"/>
            <a:pathLst>
              <a:path w="456551" h="456551">
                <a:moveTo>
                  <a:pt x="0" y="0"/>
                </a:moveTo>
                <a:lnTo>
                  <a:pt x="456552" y="0"/>
                </a:lnTo>
                <a:lnTo>
                  <a:pt x="456552" y="456552"/>
                </a:lnTo>
                <a:lnTo>
                  <a:pt x="0" y="456552"/>
                </a:lnTo>
                <a:lnTo>
                  <a:pt x="0" y="0"/>
                </a:lnTo>
                <a:close/>
              </a:path>
            </a:pathLst>
          </a:custGeom>
          <a:blipFill>
            <a:blip r:embed="rId17" cstate="print">
              <a:extLst>
                <a:ext uri="{96DAC541-7B7A-43D3-8B79-37D633B846F1}">
                  <asvg:svgBlip xmlns:asvg="http://schemas.microsoft.com/office/drawing/2016/SVG/main" xmlns="" r:embed="rId18"/>
                </a:ext>
              </a:extLst>
            </a:blip>
            <a:stretch>
              <a:fillRect/>
            </a:stretch>
          </a:blipFill>
        </p:spPr>
      </p:sp>
      <p:sp>
        <p:nvSpPr>
          <p:cNvPr id="26" name="TextBox 26"/>
          <p:cNvSpPr txBox="1"/>
          <p:nvPr/>
        </p:nvSpPr>
        <p:spPr>
          <a:xfrm>
            <a:off x="5041246" y="1155700"/>
            <a:ext cx="8205508" cy="1064907"/>
          </a:xfrm>
          <a:prstGeom prst="rect">
            <a:avLst/>
          </a:prstGeom>
        </p:spPr>
        <p:txBody>
          <a:bodyPr lIns="0" tIns="0" rIns="0" bIns="0" rtlCol="0" anchor="t">
            <a:spAutoFit/>
          </a:bodyPr>
          <a:lstStyle/>
          <a:p>
            <a:pPr algn="ctr">
              <a:lnSpc>
                <a:spcPts val="9099"/>
              </a:lnSpc>
            </a:pPr>
            <a:r>
              <a:rPr lang="id-ID" sz="6499" dirty="0" smtClean="0">
                <a:solidFill>
                  <a:srgbClr val="000000"/>
                </a:solidFill>
                <a:latin typeface="Glacial Indifference Bold"/>
                <a:ea typeface="Glacial Indifference Bold"/>
                <a:cs typeface="Glacial Indifference Bold"/>
                <a:sym typeface="Glacial Indifference Bold"/>
              </a:rPr>
              <a:t>Research</a:t>
            </a:r>
            <a:endParaRPr lang="en-US" sz="6499" dirty="0">
              <a:solidFill>
                <a:srgbClr val="000000"/>
              </a:solidFill>
              <a:latin typeface="Glacial Indifference Bold"/>
              <a:ea typeface="Glacial Indifference Bold"/>
              <a:cs typeface="Glacial Indifference Bold"/>
              <a:sym typeface="Glacial Indifference Bold"/>
            </a:endParaRPr>
          </a:p>
        </p:txBody>
      </p:sp>
      <p:sp>
        <p:nvSpPr>
          <p:cNvPr id="31" name="TextBox 29"/>
          <p:cNvSpPr txBox="1"/>
          <p:nvPr/>
        </p:nvSpPr>
        <p:spPr>
          <a:xfrm>
            <a:off x="11429915" y="8963025"/>
            <a:ext cx="4752692" cy="500137"/>
          </a:xfrm>
          <a:prstGeom prst="rect">
            <a:avLst/>
          </a:prstGeom>
        </p:spPr>
        <p:txBody>
          <a:bodyPr lIns="0" tIns="0" rIns="0" bIns="0" rtlCol="0" anchor="t">
            <a:spAutoFit/>
          </a:bodyPr>
          <a:lstStyle/>
          <a:p>
            <a:pPr algn="r">
              <a:lnSpc>
                <a:spcPts val="4200"/>
              </a:lnSpc>
            </a:pPr>
            <a:r>
              <a:rPr lang="id-ID" sz="3000" spc="300" dirty="0" smtClean="0">
                <a:solidFill>
                  <a:srgbClr val="000000"/>
                </a:solidFill>
                <a:latin typeface="Glacial Indifference Bold"/>
                <a:ea typeface="Glacial Indifference Bold"/>
                <a:cs typeface="Glacial Indifference Bold"/>
                <a:sym typeface="Glacial Indifference Bold"/>
              </a:rPr>
              <a:t>ENGLISH RESEARCH </a:t>
            </a:r>
            <a:endParaRPr lang="en-US" sz="3000" spc="300" dirty="0">
              <a:solidFill>
                <a:srgbClr val="000000"/>
              </a:solidFill>
              <a:latin typeface="Glacial Indifference Bold"/>
              <a:ea typeface="Glacial Indifference Bold"/>
              <a:cs typeface="Glacial Indifference Bold"/>
              <a:sym typeface="Glacial Indifference Bold"/>
            </a:endParaRPr>
          </a:p>
        </p:txBody>
      </p:sp>
      <p:pic>
        <p:nvPicPr>
          <p:cNvPr id="28" name="Picture 27" descr="STKIP TAMAN SISWA BIMA"/>
          <p:cNvPicPr/>
          <p:nvPr/>
        </p:nvPicPr>
        <p:blipFill>
          <a:blip r:embed="rId19"/>
          <a:srcRect/>
          <a:stretch>
            <a:fillRect/>
          </a:stretch>
        </p:blipFill>
        <p:spPr bwMode="auto">
          <a:xfrm>
            <a:off x="285688" y="428592"/>
            <a:ext cx="1214447" cy="928694"/>
          </a:xfrm>
          <a:prstGeom prst="rect">
            <a:avLst/>
          </a:prstGeom>
          <a:noFill/>
          <a:ln w="9525">
            <a:noFill/>
            <a:miter lim="800000"/>
            <a:headEnd/>
            <a:tailEnd/>
          </a:ln>
        </p:spPr>
      </p:pic>
      <p:pic>
        <p:nvPicPr>
          <p:cNvPr id="32" name="Google Shape;95;p1"/>
          <p:cNvPicPr preferRelativeResize="0"/>
          <p:nvPr/>
        </p:nvPicPr>
        <p:blipFill rotWithShape="1">
          <a:blip r:embed="rId20">
            <a:alphaModFix/>
          </a:blip>
          <a:srcRect/>
          <a:stretch/>
        </p:blipFill>
        <p:spPr>
          <a:xfrm>
            <a:off x="1524732" y="428591"/>
            <a:ext cx="1189848" cy="927747"/>
          </a:xfrm>
          <a:prstGeom prst="rect">
            <a:avLst/>
          </a:prstGeom>
          <a:noFill/>
          <a:ln>
            <a:noFill/>
          </a:ln>
        </p:spPr>
      </p:pic>
      <p:pic>
        <p:nvPicPr>
          <p:cNvPr id="33" name="Google Shape;97;p1"/>
          <p:cNvPicPr preferRelativeResize="0"/>
          <p:nvPr/>
        </p:nvPicPr>
        <p:blipFill rotWithShape="1">
          <a:blip r:embed="rId21">
            <a:alphaModFix/>
          </a:blip>
          <a:srcRect/>
          <a:stretch/>
        </p:blipFill>
        <p:spPr>
          <a:xfrm>
            <a:off x="2714580" y="500030"/>
            <a:ext cx="3143272" cy="857256"/>
          </a:xfrm>
          <a:prstGeom prst="rect">
            <a:avLst/>
          </a:prstGeom>
          <a:noFill/>
          <a:ln>
            <a:noFill/>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2928894" y="2000228"/>
            <a:ext cx="12573088" cy="5357850"/>
          </a:xfrm>
          <a:prstGeom prst="ellipse">
            <a:avLst/>
          </a:prstGeom>
          <a:ln>
            <a:solidFill>
              <a:schemeClr val="accent5">
                <a:lumMod val="40000"/>
                <a:lumOff val="6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id-ID" sz="4000" dirty="0" smtClean="0">
              <a:latin typeface="Glacial Indifference"/>
            </a:endParaRPr>
          </a:p>
          <a:p>
            <a:pPr algn="ctr"/>
            <a:r>
              <a:rPr lang="id-ID" sz="4000" dirty="0" smtClean="0">
                <a:latin typeface="Glacial Indifference"/>
              </a:rPr>
              <a:t>“After learn this material students are able to: </a:t>
            </a:r>
          </a:p>
          <a:p>
            <a:pPr algn="ctr"/>
            <a:r>
              <a:rPr lang="en-US" sz="4000" dirty="0" smtClean="0">
                <a:latin typeface="Glacial Indifference"/>
              </a:rPr>
              <a:t>define the concept </a:t>
            </a:r>
            <a:r>
              <a:rPr lang="id-ID" sz="4000" dirty="0" smtClean="0">
                <a:latin typeface="Glacial Indifference"/>
              </a:rPr>
              <a:t>and scope </a:t>
            </a:r>
            <a:r>
              <a:rPr lang="en-US" sz="4000" dirty="0" smtClean="0">
                <a:latin typeface="Glacial Indifference"/>
              </a:rPr>
              <a:t>of research in English language classroom</a:t>
            </a:r>
            <a:r>
              <a:rPr lang="id-ID" sz="4000" dirty="0" smtClean="0">
                <a:latin typeface="Glacial Indifference"/>
              </a:rPr>
              <a:t> including the use of Technology (AI) and Quality of Education Enhancement in ELT”</a:t>
            </a:r>
          </a:p>
          <a:p>
            <a:pPr algn="ctr"/>
            <a:endParaRPr lang="id-ID" sz="2400" dirty="0">
              <a:latin typeface="Glacial Indifference"/>
            </a:endParaRPr>
          </a:p>
        </p:txBody>
      </p:sp>
      <p:sp>
        <p:nvSpPr>
          <p:cNvPr id="3" name="5-Point Star 2"/>
          <p:cNvSpPr/>
          <p:nvPr/>
        </p:nvSpPr>
        <p:spPr>
          <a:xfrm>
            <a:off x="1071506" y="785782"/>
            <a:ext cx="2643206" cy="1714512"/>
          </a:xfrm>
          <a:prstGeom prst="star5">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id-ID"/>
          </a:p>
        </p:txBody>
      </p:sp>
      <p:sp>
        <p:nvSpPr>
          <p:cNvPr id="4" name="5-Point Star 3"/>
          <p:cNvSpPr/>
          <p:nvPr/>
        </p:nvSpPr>
        <p:spPr>
          <a:xfrm>
            <a:off x="14787602" y="6715136"/>
            <a:ext cx="2928958" cy="3000396"/>
          </a:xfrm>
          <a:prstGeom prst="star5">
            <a:avLst/>
          </a:prstGeom>
          <a:solidFill>
            <a:schemeClr val="accent5">
              <a:lumMod val="60000"/>
              <a:lumOff val="40000"/>
            </a:schemeClr>
          </a:solidFill>
          <a:ln>
            <a:solidFill>
              <a:schemeClr val="accent2">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id-ID"/>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3247856" y="1873356"/>
            <a:ext cx="5384322" cy="1064972"/>
          </a:xfrm>
          <a:prstGeom prst="rect">
            <a:avLst/>
          </a:prstGeom>
        </p:spPr>
        <p:txBody>
          <a:bodyPr lIns="0" tIns="0" rIns="0" bIns="0" rtlCol="0" anchor="t">
            <a:spAutoFit/>
          </a:bodyPr>
          <a:lstStyle/>
          <a:p>
            <a:pPr algn="l">
              <a:lnSpc>
                <a:spcPts val="9100"/>
              </a:lnSpc>
            </a:pPr>
            <a:r>
              <a:rPr lang="en-US" sz="6500" dirty="0" err="1" smtClean="0">
                <a:solidFill>
                  <a:srgbClr val="000000"/>
                </a:solidFill>
                <a:latin typeface="Glacial Indifference Bold"/>
                <a:ea typeface="Glacial Indifference Bold"/>
                <a:cs typeface="Glacial Indifference Bold"/>
                <a:sym typeface="Glacial Indifference Bold"/>
              </a:rPr>
              <a:t>Referensi</a:t>
            </a:r>
            <a:endParaRPr lang="en-US" sz="6500" dirty="0">
              <a:solidFill>
                <a:srgbClr val="000000"/>
              </a:solidFill>
              <a:latin typeface="Glacial Indifference Bold"/>
              <a:ea typeface="Glacial Indifference Bold"/>
              <a:cs typeface="Glacial Indifference Bold"/>
              <a:sym typeface="Glacial Indifference Bold"/>
            </a:endParaRPr>
          </a:p>
        </p:txBody>
      </p:sp>
      <p:sp>
        <p:nvSpPr>
          <p:cNvPr id="3" name="Freeform 3"/>
          <p:cNvSpPr/>
          <p:nvPr/>
        </p:nvSpPr>
        <p:spPr>
          <a:xfrm>
            <a:off x="-325912" y="6736891"/>
            <a:ext cx="4384217" cy="3551216"/>
          </a:xfrm>
          <a:custGeom>
            <a:avLst/>
            <a:gdLst/>
            <a:ahLst/>
            <a:cxnLst/>
            <a:rect l="l" t="t" r="r" b="b"/>
            <a:pathLst>
              <a:path w="4384217" h="3551216">
                <a:moveTo>
                  <a:pt x="0" y="0"/>
                </a:moveTo>
                <a:lnTo>
                  <a:pt x="4384216" y="0"/>
                </a:lnTo>
                <a:lnTo>
                  <a:pt x="4384216" y="3551216"/>
                </a:lnTo>
                <a:lnTo>
                  <a:pt x="0" y="3551216"/>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4" name="Group 4"/>
          <p:cNvGrpSpPr/>
          <p:nvPr/>
        </p:nvGrpSpPr>
        <p:grpSpPr>
          <a:xfrm>
            <a:off x="0" y="10073435"/>
            <a:ext cx="18288000" cy="213565"/>
            <a:chOff x="0" y="0"/>
            <a:chExt cx="4816593" cy="56248"/>
          </a:xfrm>
        </p:grpSpPr>
        <p:sp>
          <p:nvSpPr>
            <p:cNvPr id="5" name="Freeform 5"/>
            <p:cNvSpPr/>
            <p:nvPr/>
          </p:nvSpPr>
          <p:spPr>
            <a:xfrm>
              <a:off x="0" y="0"/>
              <a:ext cx="4816592" cy="56248"/>
            </a:xfrm>
            <a:custGeom>
              <a:avLst/>
              <a:gdLst/>
              <a:ahLst/>
              <a:cxnLst/>
              <a:rect l="l" t="t" r="r" b="b"/>
              <a:pathLst>
                <a:path w="4816592" h="56248">
                  <a:moveTo>
                    <a:pt x="0" y="0"/>
                  </a:moveTo>
                  <a:lnTo>
                    <a:pt x="4816592" y="0"/>
                  </a:lnTo>
                  <a:lnTo>
                    <a:pt x="4816592" y="56248"/>
                  </a:lnTo>
                  <a:lnTo>
                    <a:pt x="0" y="56248"/>
                  </a:lnTo>
                  <a:close/>
                </a:path>
              </a:pathLst>
            </a:custGeom>
            <a:solidFill>
              <a:srgbClr val="5DA295"/>
            </a:solidFill>
          </p:spPr>
        </p:sp>
        <p:sp>
          <p:nvSpPr>
            <p:cNvPr id="6" name="TextBox 6"/>
            <p:cNvSpPr txBox="1"/>
            <p:nvPr/>
          </p:nvSpPr>
          <p:spPr>
            <a:xfrm>
              <a:off x="0" y="-38100"/>
              <a:ext cx="4816593" cy="94348"/>
            </a:xfrm>
            <a:prstGeom prst="rect">
              <a:avLst/>
            </a:prstGeom>
          </p:spPr>
          <p:txBody>
            <a:bodyPr lIns="50800" tIns="50800" rIns="50800" bIns="50800" rtlCol="0" anchor="ctr"/>
            <a:lstStyle/>
            <a:p>
              <a:pPr algn="ctr">
                <a:lnSpc>
                  <a:spcPts val="2659"/>
                </a:lnSpc>
              </a:pPr>
              <a:endParaRPr/>
            </a:p>
          </p:txBody>
        </p:sp>
      </p:grpSp>
      <p:grpSp>
        <p:nvGrpSpPr>
          <p:cNvPr id="7" name="Group 7"/>
          <p:cNvGrpSpPr/>
          <p:nvPr/>
        </p:nvGrpSpPr>
        <p:grpSpPr>
          <a:xfrm>
            <a:off x="0" y="0"/>
            <a:ext cx="18288000" cy="213565"/>
            <a:chOff x="0" y="0"/>
            <a:chExt cx="4816593" cy="56248"/>
          </a:xfrm>
        </p:grpSpPr>
        <p:sp>
          <p:nvSpPr>
            <p:cNvPr id="8" name="Freeform 8"/>
            <p:cNvSpPr/>
            <p:nvPr/>
          </p:nvSpPr>
          <p:spPr>
            <a:xfrm>
              <a:off x="0" y="0"/>
              <a:ext cx="4816592" cy="56248"/>
            </a:xfrm>
            <a:custGeom>
              <a:avLst/>
              <a:gdLst/>
              <a:ahLst/>
              <a:cxnLst/>
              <a:rect l="l" t="t" r="r" b="b"/>
              <a:pathLst>
                <a:path w="4816592" h="56248">
                  <a:moveTo>
                    <a:pt x="0" y="0"/>
                  </a:moveTo>
                  <a:lnTo>
                    <a:pt x="4816592" y="0"/>
                  </a:lnTo>
                  <a:lnTo>
                    <a:pt x="4816592" y="56248"/>
                  </a:lnTo>
                  <a:lnTo>
                    <a:pt x="0" y="56248"/>
                  </a:lnTo>
                  <a:close/>
                </a:path>
              </a:pathLst>
            </a:custGeom>
            <a:solidFill>
              <a:srgbClr val="BFDDD2"/>
            </a:solidFill>
          </p:spPr>
        </p:sp>
        <p:sp>
          <p:nvSpPr>
            <p:cNvPr id="9" name="TextBox 9"/>
            <p:cNvSpPr txBox="1"/>
            <p:nvPr/>
          </p:nvSpPr>
          <p:spPr>
            <a:xfrm>
              <a:off x="0" y="-38100"/>
              <a:ext cx="4816593" cy="94348"/>
            </a:xfrm>
            <a:prstGeom prst="rect">
              <a:avLst/>
            </a:prstGeom>
          </p:spPr>
          <p:txBody>
            <a:bodyPr lIns="50800" tIns="50800" rIns="50800" bIns="50800" rtlCol="0" anchor="ctr"/>
            <a:lstStyle/>
            <a:p>
              <a:pPr algn="ctr">
                <a:lnSpc>
                  <a:spcPts val="2659"/>
                </a:lnSpc>
              </a:pPr>
              <a:endParaRPr/>
            </a:p>
          </p:txBody>
        </p:sp>
      </p:grpSp>
      <p:sp>
        <p:nvSpPr>
          <p:cNvPr id="12" name="TextBox 12"/>
          <p:cNvSpPr txBox="1"/>
          <p:nvPr/>
        </p:nvSpPr>
        <p:spPr>
          <a:xfrm>
            <a:off x="16564000" y="8834437"/>
            <a:ext cx="955170" cy="762001"/>
          </a:xfrm>
          <a:prstGeom prst="rect">
            <a:avLst/>
          </a:prstGeom>
        </p:spPr>
        <p:txBody>
          <a:bodyPr lIns="0" tIns="0" rIns="0" bIns="0" rtlCol="0" anchor="t">
            <a:spAutoFit/>
          </a:bodyPr>
          <a:lstStyle/>
          <a:p>
            <a:pPr algn="r">
              <a:lnSpc>
                <a:spcPts val="6299"/>
              </a:lnSpc>
            </a:pPr>
            <a:r>
              <a:rPr lang="en-US" sz="4499" dirty="0" smtClean="0">
                <a:solidFill>
                  <a:srgbClr val="000000"/>
                </a:solidFill>
                <a:latin typeface="Glacial Indifference Bold"/>
                <a:ea typeface="Glacial Indifference Bold"/>
                <a:cs typeface="Glacial Indifference Bold"/>
                <a:sym typeface="Glacial Indifference Bold"/>
              </a:rPr>
              <a:t>1</a:t>
            </a:r>
            <a:r>
              <a:rPr lang="id-ID" sz="4499" dirty="0" smtClean="0">
                <a:solidFill>
                  <a:srgbClr val="000000"/>
                </a:solidFill>
                <a:latin typeface="Glacial Indifference Bold"/>
                <a:ea typeface="Glacial Indifference Bold"/>
                <a:cs typeface="Glacial Indifference Bold"/>
                <a:sym typeface="Glacial Indifference Bold"/>
              </a:rPr>
              <a:t>2</a:t>
            </a:r>
            <a:endParaRPr lang="en-US" sz="4499" dirty="0">
              <a:solidFill>
                <a:srgbClr val="000000"/>
              </a:solidFill>
              <a:latin typeface="Glacial Indifference Bold"/>
              <a:ea typeface="Glacial Indifference Bold"/>
              <a:cs typeface="Glacial Indifference Bold"/>
              <a:sym typeface="Glacial Indifference Bold"/>
            </a:endParaRPr>
          </a:p>
        </p:txBody>
      </p:sp>
      <p:sp>
        <p:nvSpPr>
          <p:cNvPr id="13" name="AutoShape 13"/>
          <p:cNvSpPr/>
          <p:nvPr/>
        </p:nvSpPr>
        <p:spPr>
          <a:xfrm>
            <a:off x="16564000" y="8877554"/>
            <a:ext cx="0" cy="761492"/>
          </a:xfrm>
          <a:prstGeom prst="line">
            <a:avLst/>
          </a:prstGeom>
          <a:ln w="95250" cap="flat">
            <a:solidFill>
              <a:srgbClr val="5DA295"/>
            </a:solidFill>
            <a:prstDash val="solid"/>
            <a:headEnd type="none" w="sm" len="sm"/>
            <a:tailEnd type="none" w="sm" len="sm"/>
          </a:ln>
        </p:spPr>
      </p:sp>
      <p:sp>
        <p:nvSpPr>
          <p:cNvPr id="14" name="AutoShape 14"/>
          <p:cNvSpPr/>
          <p:nvPr/>
        </p:nvSpPr>
        <p:spPr>
          <a:xfrm flipV="1">
            <a:off x="8598840" y="1828349"/>
            <a:ext cx="0" cy="6630302"/>
          </a:xfrm>
          <a:prstGeom prst="line">
            <a:avLst/>
          </a:prstGeom>
          <a:ln w="66675" cap="flat">
            <a:solidFill>
              <a:srgbClr val="5DA295"/>
            </a:solidFill>
            <a:prstDash val="solid"/>
            <a:headEnd type="none" w="sm" len="sm"/>
            <a:tailEnd type="none" w="sm" len="sm"/>
          </a:ln>
        </p:spPr>
      </p:sp>
      <p:sp>
        <p:nvSpPr>
          <p:cNvPr id="15" name="Freeform 15"/>
          <p:cNvSpPr/>
          <p:nvPr/>
        </p:nvSpPr>
        <p:spPr>
          <a:xfrm>
            <a:off x="16611625" y="599086"/>
            <a:ext cx="1206502" cy="1206502"/>
          </a:xfrm>
          <a:custGeom>
            <a:avLst/>
            <a:gdLst/>
            <a:ahLst/>
            <a:cxnLst/>
            <a:rect l="l" t="t" r="r" b="b"/>
            <a:pathLst>
              <a:path w="1206502" h="1206502">
                <a:moveTo>
                  <a:pt x="0" y="0"/>
                </a:moveTo>
                <a:lnTo>
                  <a:pt x="1206501" y="0"/>
                </a:lnTo>
                <a:lnTo>
                  <a:pt x="1206501" y="1206502"/>
                </a:lnTo>
                <a:lnTo>
                  <a:pt x="0" y="1206502"/>
                </a:lnTo>
                <a:lnTo>
                  <a:pt x="0" y="0"/>
                </a:lnTo>
                <a:close/>
              </a:path>
            </a:pathLst>
          </a:custGeom>
          <a:blipFill>
            <a:blip r:embed="rId4">
              <a:extLst>
                <a:ext uri="{96DAC541-7B7A-43D3-8B79-37D633B846F1}">
                  <asvg:svgBlip xmlns:asvg="http://schemas.microsoft.com/office/drawing/2016/SVG/main" xmlns="" r:embed="rId9"/>
                </a:ext>
              </a:extLst>
            </a:blip>
            <a:stretch>
              <a:fillRect/>
            </a:stretch>
          </a:blipFill>
        </p:spPr>
      </p:sp>
      <p:sp>
        <p:nvSpPr>
          <p:cNvPr id="16" name="Freeform 16"/>
          <p:cNvSpPr/>
          <p:nvPr/>
        </p:nvSpPr>
        <p:spPr>
          <a:xfrm>
            <a:off x="2414780" y="7736953"/>
            <a:ext cx="1140601" cy="1140601"/>
          </a:xfrm>
          <a:custGeom>
            <a:avLst/>
            <a:gdLst/>
            <a:ahLst/>
            <a:cxnLst/>
            <a:rect l="l" t="t" r="r" b="b"/>
            <a:pathLst>
              <a:path w="1140601" h="1140601">
                <a:moveTo>
                  <a:pt x="0" y="0"/>
                </a:moveTo>
                <a:lnTo>
                  <a:pt x="1140601" y="0"/>
                </a:lnTo>
                <a:lnTo>
                  <a:pt x="1140601" y="1140601"/>
                </a:lnTo>
                <a:lnTo>
                  <a:pt x="0" y="1140601"/>
                </a:lnTo>
                <a:lnTo>
                  <a:pt x="0" y="0"/>
                </a:lnTo>
                <a:close/>
              </a:path>
            </a:pathLst>
          </a:custGeom>
          <a:blipFill>
            <a:blip r:embed="rId10" cstate="print">
              <a:extLst>
                <a:ext uri="{96DAC541-7B7A-43D3-8B79-37D633B846F1}">
                  <asvg:svgBlip xmlns:asvg="http://schemas.microsoft.com/office/drawing/2016/SVG/main" xmlns="" r:embed="rId11"/>
                </a:ext>
              </a:extLst>
            </a:blip>
            <a:stretch>
              <a:fillRect/>
            </a:stretch>
          </a:blipFill>
        </p:spPr>
      </p:sp>
      <p:sp>
        <p:nvSpPr>
          <p:cNvPr id="17" name="Freeform 17"/>
          <p:cNvSpPr/>
          <p:nvPr/>
        </p:nvSpPr>
        <p:spPr>
          <a:xfrm>
            <a:off x="3327105" y="7258226"/>
            <a:ext cx="456551" cy="456551"/>
          </a:xfrm>
          <a:custGeom>
            <a:avLst/>
            <a:gdLst/>
            <a:ahLst/>
            <a:cxnLst/>
            <a:rect l="l" t="t" r="r" b="b"/>
            <a:pathLst>
              <a:path w="456551" h="456551">
                <a:moveTo>
                  <a:pt x="0" y="0"/>
                </a:moveTo>
                <a:lnTo>
                  <a:pt x="456551" y="0"/>
                </a:lnTo>
                <a:lnTo>
                  <a:pt x="456551" y="456551"/>
                </a:lnTo>
                <a:lnTo>
                  <a:pt x="0" y="456551"/>
                </a:lnTo>
                <a:lnTo>
                  <a:pt x="0" y="0"/>
                </a:lnTo>
                <a:close/>
              </a:path>
            </a:pathLst>
          </a:custGeom>
          <a:blipFill>
            <a:blip r:embed="rId12" cstate="print">
              <a:extLst>
                <a:ext uri="{96DAC541-7B7A-43D3-8B79-37D633B846F1}">
                  <asvg:svgBlip xmlns:asvg="http://schemas.microsoft.com/office/drawing/2016/SVG/main" xmlns="" r:embed="rId13"/>
                </a:ext>
              </a:extLst>
            </a:blip>
            <a:stretch>
              <a:fillRect/>
            </a:stretch>
          </a:blipFill>
        </p:spPr>
      </p:sp>
      <p:sp>
        <p:nvSpPr>
          <p:cNvPr id="18" name="TextBox 18"/>
          <p:cNvSpPr txBox="1"/>
          <p:nvPr/>
        </p:nvSpPr>
        <p:spPr>
          <a:xfrm>
            <a:off x="9223506" y="7452386"/>
            <a:ext cx="5816638" cy="1477328"/>
          </a:xfrm>
          <a:prstGeom prst="rect">
            <a:avLst/>
          </a:prstGeom>
        </p:spPr>
        <p:txBody>
          <a:bodyPr lIns="0" tIns="0" rIns="0" bIns="0" rtlCol="0" anchor="t">
            <a:spAutoFit/>
          </a:bodyPr>
          <a:lstStyle/>
          <a:p>
            <a:r>
              <a:rPr lang="id-ID" sz="3200" dirty="0" smtClean="0">
                <a:latin typeface="Glacial Indifference"/>
              </a:rPr>
              <a:t>Noor, J. (2011). Metodelogi penelitian. </a:t>
            </a:r>
            <a:r>
              <a:rPr lang="id-ID" sz="3200" i="1" dirty="0" smtClean="0">
                <a:latin typeface="Glacial Indifference"/>
              </a:rPr>
              <a:t>Jakarta: Kencana Prenada Media Group</a:t>
            </a:r>
            <a:r>
              <a:rPr lang="id-ID" sz="3200" dirty="0" smtClean="0">
                <a:latin typeface="Glacial Indifference"/>
              </a:rPr>
              <a:t>.</a:t>
            </a:r>
            <a:endParaRPr lang="en-US" sz="3200" dirty="0">
              <a:solidFill>
                <a:srgbClr val="000000"/>
              </a:solidFill>
              <a:latin typeface="Glacial Indifference"/>
              <a:ea typeface="Glacial Indifference"/>
              <a:cs typeface="Glacial Indifference"/>
              <a:sym typeface="Glacial Indifference"/>
            </a:endParaRPr>
          </a:p>
        </p:txBody>
      </p:sp>
      <p:sp>
        <p:nvSpPr>
          <p:cNvPr id="19" name="TextBox 19"/>
          <p:cNvSpPr txBox="1"/>
          <p:nvPr/>
        </p:nvSpPr>
        <p:spPr>
          <a:xfrm>
            <a:off x="9223506" y="2887978"/>
            <a:ext cx="5706972" cy="1969770"/>
          </a:xfrm>
          <a:prstGeom prst="rect">
            <a:avLst/>
          </a:prstGeom>
        </p:spPr>
        <p:txBody>
          <a:bodyPr wrap="square" lIns="0" tIns="0" rIns="0" bIns="0" rtlCol="0" anchor="t">
            <a:spAutoFit/>
          </a:bodyPr>
          <a:lstStyle/>
          <a:p>
            <a:r>
              <a:rPr lang="en-US" sz="3200" dirty="0" err="1" smtClean="0">
                <a:latin typeface="Glacial Indifference"/>
              </a:rPr>
              <a:t>Hammersley</a:t>
            </a:r>
            <a:r>
              <a:rPr lang="en-US" sz="3200" dirty="0" smtClean="0">
                <a:latin typeface="Glacial Indifference"/>
              </a:rPr>
              <a:t>*, M. (2004). Action research: a contradiction in terms?. </a:t>
            </a:r>
            <a:r>
              <a:rPr lang="en-US" sz="3200" i="1" dirty="0" smtClean="0">
                <a:latin typeface="Glacial Indifference"/>
              </a:rPr>
              <a:t>Oxford Review of Education</a:t>
            </a:r>
            <a:r>
              <a:rPr lang="en-US" sz="3200" dirty="0" smtClean="0">
                <a:latin typeface="Glacial Indifference"/>
              </a:rPr>
              <a:t>, </a:t>
            </a:r>
            <a:r>
              <a:rPr lang="en-US" sz="3200" i="1" dirty="0" smtClean="0">
                <a:latin typeface="Glacial Indifference"/>
              </a:rPr>
              <a:t>30</a:t>
            </a:r>
            <a:r>
              <a:rPr lang="en-US" sz="3200" dirty="0" smtClean="0">
                <a:latin typeface="Glacial Indifference"/>
              </a:rPr>
              <a:t>(2), 165-181</a:t>
            </a:r>
            <a:r>
              <a:rPr lang="en-US" sz="3200" dirty="0" smtClean="0"/>
              <a:t>.</a:t>
            </a:r>
            <a:endParaRPr lang="en-US" sz="3200" dirty="0">
              <a:solidFill>
                <a:srgbClr val="000000"/>
              </a:solidFill>
              <a:latin typeface="Glacial Indifference"/>
              <a:ea typeface="Glacial Indifference"/>
              <a:cs typeface="Glacial Indifference"/>
              <a:sym typeface="Glacial Indifference"/>
            </a:endParaRPr>
          </a:p>
        </p:txBody>
      </p:sp>
      <p:sp>
        <p:nvSpPr>
          <p:cNvPr id="20" name="TextBox 20"/>
          <p:cNvSpPr txBox="1"/>
          <p:nvPr/>
        </p:nvSpPr>
        <p:spPr>
          <a:xfrm>
            <a:off x="9223506" y="5029163"/>
            <a:ext cx="5816638" cy="2257477"/>
          </a:xfrm>
          <a:prstGeom prst="rect">
            <a:avLst/>
          </a:prstGeom>
        </p:spPr>
        <p:txBody>
          <a:bodyPr lIns="0" tIns="0" rIns="0" bIns="0" rtlCol="0" anchor="t">
            <a:spAutoFit/>
          </a:bodyPr>
          <a:lstStyle/>
          <a:p>
            <a:pPr>
              <a:lnSpc>
                <a:spcPts val="4480"/>
              </a:lnSpc>
            </a:pPr>
            <a:r>
              <a:rPr lang="en-US" sz="3200" dirty="0" err="1" smtClean="0">
                <a:latin typeface="Glacial Indifference"/>
              </a:rPr>
              <a:t>Nassaji</a:t>
            </a:r>
            <a:r>
              <a:rPr lang="en-US" sz="3200" dirty="0" smtClean="0">
                <a:latin typeface="Glacial Indifference"/>
              </a:rPr>
              <a:t>, H. (2020). Good qualitative research. </a:t>
            </a:r>
            <a:r>
              <a:rPr lang="en-US" sz="3200" i="1" dirty="0" smtClean="0">
                <a:latin typeface="Glacial Indifference"/>
              </a:rPr>
              <a:t>Language Teaching Research</a:t>
            </a:r>
            <a:r>
              <a:rPr lang="en-US" sz="3200" dirty="0" smtClean="0">
                <a:latin typeface="Glacial Indifference"/>
              </a:rPr>
              <a:t>, </a:t>
            </a:r>
            <a:r>
              <a:rPr lang="en-US" sz="3200" i="1" dirty="0" smtClean="0">
                <a:latin typeface="Glacial Indifference"/>
              </a:rPr>
              <a:t>24</a:t>
            </a:r>
            <a:r>
              <a:rPr lang="en-US" sz="3200" dirty="0" smtClean="0">
                <a:latin typeface="Glacial Indifference"/>
              </a:rPr>
              <a:t>(4), 427-431.</a:t>
            </a:r>
            <a:endParaRPr lang="en-US" sz="3200" dirty="0">
              <a:solidFill>
                <a:srgbClr val="000000"/>
              </a:solidFill>
              <a:latin typeface="Glacial Indifference"/>
              <a:ea typeface="Glacial Indifference"/>
              <a:cs typeface="Glacial Indifference"/>
              <a:sym typeface="Glacial Indifference"/>
            </a:endParaRPr>
          </a:p>
        </p:txBody>
      </p:sp>
      <p:sp>
        <p:nvSpPr>
          <p:cNvPr id="26" name="TextBox 29"/>
          <p:cNvSpPr txBox="1"/>
          <p:nvPr/>
        </p:nvSpPr>
        <p:spPr>
          <a:xfrm>
            <a:off x="11429915" y="8963025"/>
            <a:ext cx="4752692" cy="500137"/>
          </a:xfrm>
          <a:prstGeom prst="rect">
            <a:avLst/>
          </a:prstGeom>
        </p:spPr>
        <p:txBody>
          <a:bodyPr lIns="0" tIns="0" rIns="0" bIns="0" rtlCol="0" anchor="t">
            <a:spAutoFit/>
          </a:bodyPr>
          <a:lstStyle/>
          <a:p>
            <a:pPr algn="r">
              <a:lnSpc>
                <a:spcPts val="4200"/>
              </a:lnSpc>
            </a:pPr>
            <a:r>
              <a:rPr lang="id-ID" sz="3000" spc="300" dirty="0" smtClean="0">
                <a:solidFill>
                  <a:srgbClr val="000000"/>
                </a:solidFill>
                <a:latin typeface="Glacial Indifference Bold"/>
                <a:ea typeface="Glacial Indifference Bold"/>
                <a:cs typeface="Glacial Indifference Bold"/>
                <a:sym typeface="Glacial Indifference Bold"/>
              </a:rPr>
              <a:t>ENGLISH RESEARCH </a:t>
            </a:r>
            <a:endParaRPr lang="en-US" sz="3000" spc="300" dirty="0">
              <a:solidFill>
                <a:srgbClr val="000000"/>
              </a:solidFill>
              <a:latin typeface="Glacial Indifference Bold"/>
              <a:ea typeface="Glacial Indifference Bold"/>
              <a:cs typeface="Glacial Indifference Bold"/>
              <a:sym typeface="Glacial Indifference Bold"/>
            </a:endParaRPr>
          </a:p>
        </p:txBody>
      </p:sp>
      <p:sp>
        <p:nvSpPr>
          <p:cNvPr id="22" name="TextBox 18"/>
          <p:cNvSpPr txBox="1"/>
          <p:nvPr/>
        </p:nvSpPr>
        <p:spPr>
          <a:xfrm>
            <a:off x="9215438" y="642906"/>
            <a:ext cx="5816638" cy="1969770"/>
          </a:xfrm>
          <a:prstGeom prst="rect">
            <a:avLst/>
          </a:prstGeom>
        </p:spPr>
        <p:txBody>
          <a:bodyPr lIns="0" tIns="0" rIns="0" bIns="0" rtlCol="0" anchor="t">
            <a:spAutoFit/>
          </a:bodyPr>
          <a:lstStyle/>
          <a:p>
            <a:r>
              <a:rPr lang="id-ID" sz="3200" dirty="0" smtClean="0">
                <a:latin typeface="Glacial Indifference"/>
              </a:rPr>
              <a:t>Cresswell, J. (2015). Perencanaan, pelaksanaan,dan evaluasi Riset Kualitatif dan Kuantitatif.</a:t>
            </a:r>
            <a:endParaRPr lang="en-US" sz="3200" dirty="0">
              <a:solidFill>
                <a:srgbClr val="000000"/>
              </a:solidFill>
              <a:latin typeface="Glacial Indifference"/>
              <a:ea typeface="Glacial Indifference"/>
              <a:cs typeface="Glacial Indifference"/>
              <a:sym typeface="Glacial Indifference"/>
            </a:endParaRPr>
          </a:p>
        </p:txBody>
      </p:sp>
      <p:pic>
        <p:nvPicPr>
          <p:cNvPr id="23" name="Picture 22" descr="STKIP TAMAN SISWA BIMA"/>
          <p:cNvPicPr/>
          <p:nvPr/>
        </p:nvPicPr>
        <p:blipFill>
          <a:blip r:embed="rId14"/>
          <a:srcRect/>
          <a:stretch>
            <a:fillRect/>
          </a:stretch>
        </p:blipFill>
        <p:spPr bwMode="auto">
          <a:xfrm>
            <a:off x="285688" y="428592"/>
            <a:ext cx="1214447" cy="928694"/>
          </a:xfrm>
          <a:prstGeom prst="rect">
            <a:avLst/>
          </a:prstGeom>
          <a:noFill/>
          <a:ln w="9525">
            <a:noFill/>
            <a:miter lim="800000"/>
            <a:headEnd/>
            <a:tailEnd/>
          </a:ln>
        </p:spPr>
      </p:pic>
      <p:pic>
        <p:nvPicPr>
          <p:cNvPr id="27" name="Google Shape;95;p1"/>
          <p:cNvPicPr preferRelativeResize="0"/>
          <p:nvPr/>
        </p:nvPicPr>
        <p:blipFill rotWithShape="1">
          <a:blip r:embed="rId15">
            <a:alphaModFix/>
          </a:blip>
          <a:srcRect/>
          <a:stretch/>
        </p:blipFill>
        <p:spPr>
          <a:xfrm>
            <a:off x="1524732" y="428591"/>
            <a:ext cx="1189848" cy="927747"/>
          </a:xfrm>
          <a:prstGeom prst="rect">
            <a:avLst/>
          </a:prstGeom>
          <a:noFill/>
          <a:ln>
            <a:noFill/>
          </a:ln>
        </p:spPr>
      </p:pic>
      <p:pic>
        <p:nvPicPr>
          <p:cNvPr id="28" name="Google Shape;97;p1"/>
          <p:cNvPicPr preferRelativeResize="0"/>
          <p:nvPr/>
        </p:nvPicPr>
        <p:blipFill rotWithShape="1">
          <a:blip r:embed="rId16">
            <a:alphaModFix/>
          </a:blip>
          <a:srcRect/>
          <a:stretch/>
        </p:blipFill>
        <p:spPr>
          <a:xfrm>
            <a:off x="2714580" y="500030"/>
            <a:ext cx="3143272" cy="857256"/>
          </a:xfrm>
          <a:prstGeom prst="rect">
            <a:avLst/>
          </a:prstGeom>
          <a:noFill/>
          <a:ln>
            <a:noFill/>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BFDDD2"/>
        </a:solidFill>
        <a:effectLst/>
      </p:bgPr>
    </p:bg>
    <p:spTree>
      <p:nvGrpSpPr>
        <p:cNvPr id="1" name=""/>
        <p:cNvGrpSpPr/>
        <p:nvPr/>
      </p:nvGrpSpPr>
      <p:grpSpPr>
        <a:xfrm>
          <a:off x="0" y="0"/>
          <a:ext cx="0" cy="0"/>
          <a:chOff x="0" y="0"/>
          <a:chExt cx="0" cy="0"/>
        </a:xfrm>
      </p:grpSpPr>
      <p:sp>
        <p:nvSpPr>
          <p:cNvPr id="2" name="TextBox 2"/>
          <p:cNvSpPr txBox="1"/>
          <p:nvPr/>
        </p:nvSpPr>
        <p:spPr>
          <a:xfrm>
            <a:off x="2236675" y="2770483"/>
            <a:ext cx="6104024" cy="1228863"/>
          </a:xfrm>
          <a:prstGeom prst="rect">
            <a:avLst/>
          </a:prstGeom>
        </p:spPr>
        <p:txBody>
          <a:bodyPr lIns="0" tIns="0" rIns="0" bIns="0" rtlCol="0" anchor="t">
            <a:spAutoFit/>
          </a:bodyPr>
          <a:lstStyle/>
          <a:p>
            <a:pPr algn="l">
              <a:lnSpc>
                <a:spcPts val="10500"/>
              </a:lnSpc>
            </a:pPr>
            <a:r>
              <a:rPr lang="id-ID" sz="7500" dirty="0" smtClean="0">
                <a:solidFill>
                  <a:srgbClr val="000000"/>
                </a:solidFill>
                <a:latin typeface="Glacial Indifference Bold"/>
                <a:ea typeface="Glacial Indifference Bold"/>
                <a:cs typeface="Glacial Indifference Bold"/>
                <a:sym typeface="Glacial Indifference Bold"/>
              </a:rPr>
              <a:t>Quiz</a:t>
            </a:r>
            <a:endParaRPr lang="en-US" sz="7500" dirty="0">
              <a:solidFill>
                <a:srgbClr val="000000"/>
              </a:solidFill>
              <a:latin typeface="Glacial Indifference Bold"/>
              <a:ea typeface="Glacial Indifference Bold"/>
              <a:cs typeface="Glacial Indifference Bold"/>
              <a:sym typeface="Glacial Indifference Bold"/>
            </a:endParaRPr>
          </a:p>
        </p:txBody>
      </p:sp>
      <p:sp>
        <p:nvSpPr>
          <p:cNvPr id="3" name="Freeform 3"/>
          <p:cNvSpPr/>
          <p:nvPr/>
        </p:nvSpPr>
        <p:spPr>
          <a:xfrm>
            <a:off x="389196" y="7453479"/>
            <a:ext cx="4072345" cy="4066842"/>
          </a:xfrm>
          <a:custGeom>
            <a:avLst/>
            <a:gdLst/>
            <a:ahLst/>
            <a:cxnLst/>
            <a:rect l="l" t="t" r="r" b="b"/>
            <a:pathLst>
              <a:path w="4072345" h="4066842">
                <a:moveTo>
                  <a:pt x="0" y="0"/>
                </a:moveTo>
                <a:lnTo>
                  <a:pt x="4072345" y="0"/>
                </a:lnTo>
                <a:lnTo>
                  <a:pt x="4072345" y="4066842"/>
                </a:lnTo>
                <a:lnTo>
                  <a:pt x="0" y="4066842"/>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4" name="Group 4"/>
          <p:cNvGrpSpPr/>
          <p:nvPr/>
        </p:nvGrpSpPr>
        <p:grpSpPr>
          <a:xfrm>
            <a:off x="0" y="10073435"/>
            <a:ext cx="18288000" cy="213565"/>
            <a:chOff x="0" y="0"/>
            <a:chExt cx="4816593" cy="56248"/>
          </a:xfrm>
        </p:grpSpPr>
        <p:sp>
          <p:nvSpPr>
            <p:cNvPr id="5" name="Freeform 5"/>
            <p:cNvSpPr/>
            <p:nvPr/>
          </p:nvSpPr>
          <p:spPr>
            <a:xfrm>
              <a:off x="0" y="0"/>
              <a:ext cx="4816592" cy="56248"/>
            </a:xfrm>
            <a:custGeom>
              <a:avLst/>
              <a:gdLst/>
              <a:ahLst/>
              <a:cxnLst/>
              <a:rect l="l" t="t" r="r" b="b"/>
              <a:pathLst>
                <a:path w="4816592" h="56248">
                  <a:moveTo>
                    <a:pt x="0" y="0"/>
                  </a:moveTo>
                  <a:lnTo>
                    <a:pt x="4816592" y="0"/>
                  </a:lnTo>
                  <a:lnTo>
                    <a:pt x="4816592" y="56248"/>
                  </a:lnTo>
                  <a:lnTo>
                    <a:pt x="0" y="56248"/>
                  </a:lnTo>
                  <a:close/>
                </a:path>
              </a:pathLst>
            </a:custGeom>
            <a:solidFill>
              <a:srgbClr val="5DA295"/>
            </a:solidFill>
          </p:spPr>
        </p:sp>
        <p:sp>
          <p:nvSpPr>
            <p:cNvPr id="6" name="TextBox 6"/>
            <p:cNvSpPr txBox="1"/>
            <p:nvPr/>
          </p:nvSpPr>
          <p:spPr>
            <a:xfrm>
              <a:off x="0" y="-38100"/>
              <a:ext cx="4816593" cy="94348"/>
            </a:xfrm>
            <a:prstGeom prst="rect">
              <a:avLst/>
            </a:prstGeom>
          </p:spPr>
          <p:txBody>
            <a:bodyPr lIns="50800" tIns="50800" rIns="50800" bIns="50800" rtlCol="0" anchor="ctr"/>
            <a:lstStyle/>
            <a:p>
              <a:pPr algn="ctr">
                <a:lnSpc>
                  <a:spcPts val="2659"/>
                </a:lnSpc>
              </a:pPr>
              <a:endParaRPr/>
            </a:p>
          </p:txBody>
        </p:sp>
      </p:grpSp>
      <p:sp>
        <p:nvSpPr>
          <p:cNvPr id="7" name="Freeform 7"/>
          <p:cNvSpPr/>
          <p:nvPr/>
        </p:nvSpPr>
        <p:spPr>
          <a:xfrm flipV="1">
            <a:off x="14729434" y="-317609"/>
            <a:ext cx="4180831" cy="3386473"/>
          </a:xfrm>
          <a:custGeom>
            <a:avLst/>
            <a:gdLst/>
            <a:ahLst/>
            <a:cxnLst/>
            <a:rect l="l" t="t" r="r" b="b"/>
            <a:pathLst>
              <a:path w="4180831" h="3386473">
                <a:moveTo>
                  <a:pt x="0" y="3386473"/>
                </a:moveTo>
                <a:lnTo>
                  <a:pt x="4180831" y="3386473"/>
                </a:lnTo>
                <a:lnTo>
                  <a:pt x="4180831" y="0"/>
                </a:lnTo>
                <a:lnTo>
                  <a:pt x="0" y="0"/>
                </a:lnTo>
                <a:lnTo>
                  <a:pt x="0" y="3386473"/>
                </a:lnTo>
                <a:close/>
              </a:path>
            </a:pathLst>
          </a:custGeom>
          <a:blipFill>
            <a:blip r:embed="rId4">
              <a:extLst>
                <a:ext uri="{96DAC541-7B7A-43D3-8B79-37D633B846F1}">
                  <asvg:svgBlip xmlns:asvg="http://schemas.microsoft.com/office/drawing/2016/SVG/main" xmlns="" r:embed="rId5"/>
                </a:ext>
              </a:extLst>
            </a:blip>
            <a:stretch>
              <a:fillRect/>
            </a:stretch>
          </a:blipFill>
        </p:spPr>
      </p:sp>
      <p:grpSp>
        <p:nvGrpSpPr>
          <p:cNvPr id="8" name="Group 8"/>
          <p:cNvGrpSpPr/>
          <p:nvPr/>
        </p:nvGrpSpPr>
        <p:grpSpPr>
          <a:xfrm>
            <a:off x="0" y="0"/>
            <a:ext cx="18288000" cy="213565"/>
            <a:chOff x="0" y="0"/>
            <a:chExt cx="4816593" cy="56248"/>
          </a:xfrm>
        </p:grpSpPr>
        <p:sp>
          <p:nvSpPr>
            <p:cNvPr id="9" name="Freeform 9"/>
            <p:cNvSpPr/>
            <p:nvPr/>
          </p:nvSpPr>
          <p:spPr>
            <a:xfrm>
              <a:off x="0" y="0"/>
              <a:ext cx="4816592" cy="56248"/>
            </a:xfrm>
            <a:custGeom>
              <a:avLst/>
              <a:gdLst/>
              <a:ahLst/>
              <a:cxnLst/>
              <a:rect l="l" t="t" r="r" b="b"/>
              <a:pathLst>
                <a:path w="4816592" h="56248">
                  <a:moveTo>
                    <a:pt x="0" y="0"/>
                  </a:moveTo>
                  <a:lnTo>
                    <a:pt x="4816592" y="0"/>
                  </a:lnTo>
                  <a:lnTo>
                    <a:pt x="4816592" y="56248"/>
                  </a:lnTo>
                  <a:lnTo>
                    <a:pt x="0" y="56248"/>
                  </a:lnTo>
                  <a:close/>
                </a:path>
              </a:pathLst>
            </a:custGeom>
            <a:solidFill>
              <a:srgbClr val="5DA295"/>
            </a:solidFill>
          </p:spPr>
        </p:sp>
        <p:sp>
          <p:nvSpPr>
            <p:cNvPr id="10" name="TextBox 10"/>
            <p:cNvSpPr txBox="1"/>
            <p:nvPr/>
          </p:nvSpPr>
          <p:spPr>
            <a:xfrm>
              <a:off x="0" y="-38100"/>
              <a:ext cx="4816593" cy="94348"/>
            </a:xfrm>
            <a:prstGeom prst="rect">
              <a:avLst/>
            </a:prstGeom>
          </p:spPr>
          <p:txBody>
            <a:bodyPr lIns="50800" tIns="50800" rIns="50800" bIns="50800" rtlCol="0" anchor="ctr"/>
            <a:lstStyle/>
            <a:p>
              <a:pPr algn="ctr">
                <a:lnSpc>
                  <a:spcPts val="2659"/>
                </a:lnSpc>
              </a:pPr>
              <a:endParaRPr/>
            </a:p>
          </p:txBody>
        </p:sp>
      </p:grpSp>
      <p:sp>
        <p:nvSpPr>
          <p:cNvPr id="13" name="TextBox 13"/>
          <p:cNvSpPr txBox="1"/>
          <p:nvPr/>
        </p:nvSpPr>
        <p:spPr>
          <a:xfrm>
            <a:off x="16564000" y="8834437"/>
            <a:ext cx="955170" cy="762001"/>
          </a:xfrm>
          <a:prstGeom prst="rect">
            <a:avLst/>
          </a:prstGeom>
        </p:spPr>
        <p:txBody>
          <a:bodyPr lIns="0" tIns="0" rIns="0" bIns="0" rtlCol="0" anchor="t">
            <a:spAutoFit/>
          </a:bodyPr>
          <a:lstStyle/>
          <a:p>
            <a:pPr algn="r">
              <a:lnSpc>
                <a:spcPts val="6299"/>
              </a:lnSpc>
            </a:pPr>
            <a:r>
              <a:rPr lang="en-US" sz="4499" dirty="0" smtClean="0">
                <a:solidFill>
                  <a:srgbClr val="000000"/>
                </a:solidFill>
                <a:latin typeface="Glacial Indifference Bold"/>
                <a:ea typeface="Glacial Indifference Bold"/>
                <a:cs typeface="Glacial Indifference Bold"/>
                <a:sym typeface="Glacial Indifference Bold"/>
              </a:rPr>
              <a:t>1</a:t>
            </a:r>
            <a:r>
              <a:rPr lang="id-ID" sz="4499" dirty="0" smtClean="0">
                <a:solidFill>
                  <a:srgbClr val="000000"/>
                </a:solidFill>
                <a:latin typeface="Glacial Indifference Bold"/>
                <a:ea typeface="Glacial Indifference Bold"/>
                <a:cs typeface="Glacial Indifference Bold"/>
                <a:sym typeface="Glacial Indifference Bold"/>
              </a:rPr>
              <a:t>3</a:t>
            </a:r>
            <a:endParaRPr lang="en-US" sz="4499" dirty="0">
              <a:solidFill>
                <a:srgbClr val="000000"/>
              </a:solidFill>
              <a:latin typeface="Glacial Indifference Bold"/>
              <a:ea typeface="Glacial Indifference Bold"/>
              <a:cs typeface="Glacial Indifference Bold"/>
              <a:sym typeface="Glacial Indifference Bold"/>
            </a:endParaRPr>
          </a:p>
        </p:txBody>
      </p:sp>
      <p:sp>
        <p:nvSpPr>
          <p:cNvPr id="14" name="AutoShape 14"/>
          <p:cNvSpPr/>
          <p:nvPr/>
        </p:nvSpPr>
        <p:spPr>
          <a:xfrm>
            <a:off x="16564000" y="8877554"/>
            <a:ext cx="0" cy="761492"/>
          </a:xfrm>
          <a:prstGeom prst="line">
            <a:avLst/>
          </a:prstGeom>
          <a:ln w="95250" cap="flat">
            <a:solidFill>
              <a:srgbClr val="5DA295"/>
            </a:solidFill>
            <a:prstDash val="solid"/>
            <a:headEnd type="none" w="sm" len="sm"/>
            <a:tailEnd type="none" w="sm" len="sm"/>
          </a:ln>
        </p:spPr>
      </p:sp>
      <p:sp>
        <p:nvSpPr>
          <p:cNvPr id="15" name="AutoShape 15"/>
          <p:cNvSpPr/>
          <p:nvPr/>
        </p:nvSpPr>
        <p:spPr>
          <a:xfrm flipV="1">
            <a:off x="8324030" y="2922817"/>
            <a:ext cx="0" cy="4198362"/>
          </a:xfrm>
          <a:prstGeom prst="line">
            <a:avLst/>
          </a:prstGeom>
          <a:ln w="66675" cap="flat">
            <a:solidFill>
              <a:srgbClr val="5DA295"/>
            </a:solidFill>
            <a:prstDash val="solid"/>
            <a:headEnd type="none" w="sm" len="sm"/>
            <a:tailEnd type="none" w="sm" len="sm"/>
          </a:ln>
        </p:spPr>
      </p:sp>
      <p:sp>
        <p:nvSpPr>
          <p:cNvPr id="16" name="Freeform 16"/>
          <p:cNvSpPr/>
          <p:nvPr/>
        </p:nvSpPr>
        <p:spPr>
          <a:xfrm>
            <a:off x="3679812" y="6770983"/>
            <a:ext cx="1072583" cy="1072583"/>
          </a:xfrm>
          <a:custGeom>
            <a:avLst/>
            <a:gdLst/>
            <a:ahLst/>
            <a:cxnLst/>
            <a:rect l="l" t="t" r="r" b="b"/>
            <a:pathLst>
              <a:path w="1072583" h="1072583">
                <a:moveTo>
                  <a:pt x="0" y="0"/>
                </a:moveTo>
                <a:lnTo>
                  <a:pt x="1072583" y="0"/>
                </a:lnTo>
                <a:lnTo>
                  <a:pt x="1072583" y="1072583"/>
                </a:lnTo>
                <a:lnTo>
                  <a:pt x="0" y="1072583"/>
                </a:lnTo>
                <a:lnTo>
                  <a:pt x="0" y="0"/>
                </a:lnTo>
                <a:close/>
              </a:path>
            </a:pathLst>
          </a:custGeom>
          <a:blipFill>
            <a:blip r:embed="rId6" cstate="print">
              <a:extLst>
                <a:ext uri="{96DAC541-7B7A-43D3-8B79-37D633B846F1}">
                  <asvg:svgBlip xmlns:asvg="http://schemas.microsoft.com/office/drawing/2016/SVG/main" xmlns="" r:embed="rId11"/>
                </a:ext>
              </a:extLst>
            </a:blip>
            <a:stretch>
              <a:fillRect/>
            </a:stretch>
          </a:blipFill>
        </p:spPr>
      </p:sp>
      <p:sp>
        <p:nvSpPr>
          <p:cNvPr id="17" name="TextBox 17"/>
          <p:cNvSpPr txBox="1"/>
          <p:nvPr/>
        </p:nvSpPr>
        <p:spPr>
          <a:xfrm>
            <a:off x="8961631" y="1071534"/>
            <a:ext cx="7351080" cy="7455118"/>
          </a:xfrm>
          <a:prstGeom prst="rect">
            <a:avLst/>
          </a:prstGeom>
        </p:spPr>
        <p:txBody>
          <a:bodyPr lIns="0" tIns="0" rIns="0" bIns="0" rtlCol="0" anchor="t">
            <a:spAutoFit/>
          </a:bodyPr>
          <a:lstStyle/>
          <a:p>
            <a:pPr marL="514350" indent="-514350" algn="just">
              <a:buAutoNum type="arabicPeriod"/>
            </a:pPr>
            <a:r>
              <a:rPr lang="id-ID" sz="3200" dirty="0" smtClean="0">
                <a:solidFill>
                  <a:srgbClr val="000000"/>
                </a:solidFill>
                <a:latin typeface="Glacial Indifference"/>
                <a:ea typeface="Glacial Indifference"/>
                <a:cs typeface="Glacial Indifference"/>
                <a:sym typeface="Glacial Indifference"/>
              </a:rPr>
              <a:t>Mengapa penelitian disebut sebagai sebuah “proses yang sistematis”?</a:t>
            </a:r>
          </a:p>
          <a:p>
            <a:pPr marL="514350" indent="-514350" algn="just">
              <a:buAutoNum type="arabicPeriod"/>
            </a:pPr>
            <a:r>
              <a:rPr lang="id-ID" sz="3200" dirty="0" smtClean="0">
                <a:solidFill>
                  <a:srgbClr val="000000"/>
                </a:solidFill>
                <a:latin typeface="Glacial Indifference"/>
                <a:ea typeface="Glacial Indifference"/>
                <a:cs typeface="Glacial Indifference"/>
                <a:sym typeface="Glacial Indifference"/>
              </a:rPr>
              <a:t>Terdapat beberapa proses dalam penelitian, yang pertama adalah mengidentifikasi masalah. Mengapa dalam penelitian perlu melakukan identifikasi masalah?</a:t>
            </a:r>
          </a:p>
          <a:p>
            <a:pPr marL="514350" indent="-514350" algn="just">
              <a:buAutoNum type="arabicPeriod"/>
            </a:pPr>
            <a:r>
              <a:rPr lang="id-ID" sz="3200" dirty="0" smtClean="0">
                <a:solidFill>
                  <a:srgbClr val="000000"/>
                </a:solidFill>
                <a:latin typeface="Glacial Indifference"/>
                <a:ea typeface="Glacial Indifference"/>
                <a:cs typeface="Glacial Indifference"/>
                <a:sym typeface="Glacial Indifference"/>
              </a:rPr>
              <a:t>Apa yang perlu dituliskan pada bagian latar belakang masalah?</a:t>
            </a:r>
          </a:p>
          <a:p>
            <a:pPr marL="514350" indent="-514350" algn="just">
              <a:buAutoNum type="arabicPeriod"/>
            </a:pPr>
            <a:r>
              <a:rPr lang="id-ID" sz="3200" dirty="0" smtClean="0">
                <a:solidFill>
                  <a:srgbClr val="000000"/>
                </a:solidFill>
                <a:latin typeface="Glacial Indifference"/>
                <a:ea typeface="Glacial Indifference"/>
                <a:cs typeface="Glacial Indifference"/>
                <a:sym typeface="Glacial Indifference"/>
              </a:rPr>
              <a:t>Apakah dalam menulis tugas akhir berupa proposal atau skripsi perlu memperhatikan  sistematika atau isi yang sudah ditetapkan oleh kampus, mengapa</a:t>
            </a:r>
            <a:r>
              <a:rPr lang="id-ID" sz="2800" dirty="0" smtClean="0">
                <a:solidFill>
                  <a:srgbClr val="000000"/>
                </a:solidFill>
                <a:latin typeface="Glacial Indifference"/>
                <a:ea typeface="Glacial Indifference"/>
                <a:cs typeface="Glacial Indifference"/>
                <a:sym typeface="Glacial Indifference"/>
              </a:rPr>
              <a:t>?</a:t>
            </a:r>
          </a:p>
          <a:p>
            <a:pPr marL="514350" indent="-514350" algn="l">
              <a:lnSpc>
                <a:spcPts val="4759"/>
              </a:lnSpc>
            </a:pPr>
            <a:endParaRPr lang="en-US" sz="3399" dirty="0">
              <a:solidFill>
                <a:srgbClr val="000000"/>
              </a:solidFill>
              <a:latin typeface="Glacial Indifference"/>
              <a:ea typeface="Glacial Indifference"/>
              <a:cs typeface="Glacial Indifference"/>
              <a:sym typeface="Glacial Indifference"/>
            </a:endParaRPr>
          </a:p>
        </p:txBody>
      </p:sp>
      <p:sp>
        <p:nvSpPr>
          <p:cNvPr id="21" name="Freeform 21"/>
          <p:cNvSpPr/>
          <p:nvPr/>
        </p:nvSpPr>
        <p:spPr>
          <a:xfrm>
            <a:off x="14023509" y="649617"/>
            <a:ext cx="1792620" cy="1452022"/>
          </a:xfrm>
          <a:custGeom>
            <a:avLst/>
            <a:gdLst/>
            <a:ahLst/>
            <a:cxnLst/>
            <a:rect l="l" t="t" r="r" b="b"/>
            <a:pathLst>
              <a:path w="1792620" h="1452022">
                <a:moveTo>
                  <a:pt x="0" y="0"/>
                </a:moveTo>
                <a:lnTo>
                  <a:pt x="1792620" y="0"/>
                </a:lnTo>
                <a:lnTo>
                  <a:pt x="1792620" y="1452022"/>
                </a:lnTo>
                <a:lnTo>
                  <a:pt x="0" y="1452022"/>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24" name="TextBox 29"/>
          <p:cNvSpPr txBox="1"/>
          <p:nvPr/>
        </p:nvSpPr>
        <p:spPr>
          <a:xfrm>
            <a:off x="11429915" y="8963025"/>
            <a:ext cx="4752692" cy="500137"/>
          </a:xfrm>
          <a:prstGeom prst="rect">
            <a:avLst/>
          </a:prstGeom>
        </p:spPr>
        <p:txBody>
          <a:bodyPr lIns="0" tIns="0" rIns="0" bIns="0" rtlCol="0" anchor="t">
            <a:spAutoFit/>
          </a:bodyPr>
          <a:lstStyle/>
          <a:p>
            <a:pPr algn="r">
              <a:lnSpc>
                <a:spcPts val="4200"/>
              </a:lnSpc>
            </a:pPr>
            <a:r>
              <a:rPr lang="id-ID" sz="3000" spc="300" dirty="0" smtClean="0">
                <a:solidFill>
                  <a:srgbClr val="000000"/>
                </a:solidFill>
                <a:latin typeface="Glacial Indifference Bold"/>
                <a:ea typeface="Glacial Indifference Bold"/>
                <a:cs typeface="Glacial Indifference Bold"/>
                <a:sym typeface="Glacial Indifference Bold"/>
              </a:rPr>
              <a:t>ENGLISH RESEARCH </a:t>
            </a:r>
            <a:endParaRPr lang="en-US" sz="3000" spc="300" dirty="0">
              <a:solidFill>
                <a:srgbClr val="000000"/>
              </a:solidFill>
              <a:latin typeface="Glacial Indifference Bold"/>
              <a:ea typeface="Glacial Indifference Bold"/>
              <a:cs typeface="Glacial Indifference Bold"/>
              <a:sym typeface="Glacial Indifference Bold"/>
            </a:endParaRPr>
          </a:p>
        </p:txBody>
      </p:sp>
      <p:pic>
        <p:nvPicPr>
          <p:cNvPr id="20" name="Picture 19" descr="STKIP TAMAN SISWA BIMA"/>
          <p:cNvPicPr/>
          <p:nvPr/>
        </p:nvPicPr>
        <p:blipFill>
          <a:blip r:embed="rId14"/>
          <a:srcRect/>
          <a:stretch>
            <a:fillRect/>
          </a:stretch>
        </p:blipFill>
        <p:spPr bwMode="auto">
          <a:xfrm>
            <a:off x="285688" y="428592"/>
            <a:ext cx="1214447" cy="928694"/>
          </a:xfrm>
          <a:prstGeom prst="rect">
            <a:avLst/>
          </a:prstGeom>
          <a:noFill/>
          <a:ln w="9525">
            <a:noFill/>
            <a:miter lim="800000"/>
            <a:headEnd/>
            <a:tailEnd/>
          </a:ln>
        </p:spPr>
      </p:pic>
      <p:pic>
        <p:nvPicPr>
          <p:cNvPr id="25" name="Google Shape;95;p1"/>
          <p:cNvPicPr preferRelativeResize="0"/>
          <p:nvPr/>
        </p:nvPicPr>
        <p:blipFill rotWithShape="1">
          <a:blip r:embed="rId15">
            <a:alphaModFix/>
          </a:blip>
          <a:srcRect/>
          <a:stretch/>
        </p:blipFill>
        <p:spPr>
          <a:xfrm>
            <a:off x="1524732" y="428591"/>
            <a:ext cx="1189848" cy="927747"/>
          </a:xfrm>
          <a:prstGeom prst="rect">
            <a:avLst/>
          </a:prstGeom>
          <a:noFill/>
          <a:ln>
            <a:noFill/>
          </a:ln>
        </p:spPr>
      </p:pic>
      <p:pic>
        <p:nvPicPr>
          <p:cNvPr id="26" name="Google Shape;97;p1"/>
          <p:cNvPicPr preferRelativeResize="0"/>
          <p:nvPr/>
        </p:nvPicPr>
        <p:blipFill rotWithShape="1">
          <a:blip r:embed="rId16">
            <a:alphaModFix/>
          </a:blip>
          <a:srcRect/>
          <a:stretch/>
        </p:blipFill>
        <p:spPr>
          <a:xfrm>
            <a:off x="2714580" y="500030"/>
            <a:ext cx="3143272" cy="857256"/>
          </a:xfrm>
          <a:prstGeom prst="rect">
            <a:avLst/>
          </a:prstGeom>
          <a:noFill/>
          <a:ln>
            <a:noFill/>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BFDDD2"/>
        </a:solidFill>
        <a:effectLst/>
      </p:bgPr>
    </p:bg>
    <p:spTree>
      <p:nvGrpSpPr>
        <p:cNvPr id="1" name=""/>
        <p:cNvGrpSpPr/>
        <p:nvPr/>
      </p:nvGrpSpPr>
      <p:grpSpPr>
        <a:xfrm>
          <a:off x="0" y="0"/>
          <a:ext cx="0" cy="0"/>
          <a:chOff x="0" y="0"/>
          <a:chExt cx="0" cy="0"/>
        </a:xfrm>
      </p:grpSpPr>
      <p:grpSp>
        <p:nvGrpSpPr>
          <p:cNvPr id="2" name="Group 2"/>
          <p:cNvGrpSpPr/>
          <p:nvPr/>
        </p:nvGrpSpPr>
        <p:grpSpPr>
          <a:xfrm>
            <a:off x="1785341" y="1679079"/>
            <a:ext cx="14717318" cy="6928841"/>
            <a:chOff x="0" y="0"/>
            <a:chExt cx="3876166" cy="1824880"/>
          </a:xfrm>
        </p:grpSpPr>
        <p:sp>
          <p:nvSpPr>
            <p:cNvPr id="3" name="Freeform 3"/>
            <p:cNvSpPr/>
            <p:nvPr/>
          </p:nvSpPr>
          <p:spPr>
            <a:xfrm>
              <a:off x="0" y="0"/>
              <a:ext cx="3876166" cy="1824880"/>
            </a:xfrm>
            <a:custGeom>
              <a:avLst/>
              <a:gdLst/>
              <a:ahLst/>
              <a:cxnLst/>
              <a:rect l="l" t="t" r="r" b="b"/>
              <a:pathLst>
                <a:path w="3876166" h="1824880">
                  <a:moveTo>
                    <a:pt x="0" y="0"/>
                  </a:moveTo>
                  <a:lnTo>
                    <a:pt x="3876166" y="0"/>
                  </a:lnTo>
                  <a:lnTo>
                    <a:pt x="3876166" y="1824880"/>
                  </a:lnTo>
                  <a:lnTo>
                    <a:pt x="0" y="1824880"/>
                  </a:lnTo>
                  <a:close/>
                </a:path>
              </a:pathLst>
            </a:custGeom>
            <a:solidFill>
              <a:srgbClr val="5DA295"/>
            </a:solidFill>
          </p:spPr>
        </p:sp>
        <p:sp>
          <p:nvSpPr>
            <p:cNvPr id="4" name="TextBox 4"/>
            <p:cNvSpPr txBox="1"/>
            <p:nvPr/>
          </p:nvSpPr>
          <p:spPr>
            <a:xfrm>
              <a:off x="0" y="-38100"/>
              <a:ext cx="3876166" cy="1862980"/>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13061903" y="-1566138"/>
            <a:ext cx="4761674" cy="4761674"/>
          </a:xfrm>
          <a:custGeom>
            <a:avLst/>
            <a:gdLst/>
            <a:ahLst/>
            <a:cxnLst/>
            <a:rect l="l" t="t" r="r" b="b"/>
            <a:pathLst>
              <a:path w="4761674" h="4761674">
                <a:moveTo>
                  <a:pt x="0" y="0"/>
                </a:moveTo>
                <a:lnTo>
                  <a:pt x="4761674" y="0"/>
                </a:lnTo>
                <a:lnTo>
                  <a:pt x="4761674" y="4761675"/>
                </a:lnTo>
                <a:lnTo>
                  <a:pt x="0" y="476167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6" name="Group 6"/>
          <p:cNvGrpSpPr/>
          <p:nvPr/>
        </p:nvGrpSpPr>
        <p:grpSpPr>
          <a:xfrm>
            <a:off x="15442740" y="2842069"/>
            <a:ext cx="1413018" cy="1236391"/>
            <a:chOff x="0" y="0"/>
            <a:chExt cx="812800" cy="711200"/>
          </a:xfrm>
        </p:grpSpPr>
        <p:sp>
          <p:nvSpPr>
            <p:cNvPr id="7" name="Freeform 7"/>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FFFFF"/>
            </a:solidFill>
          </p:spPr>
        </p:sp>
        <p:sp>
          <p:nvSpPr>
            <p:cNvPr id="8" name="TextBox 8"/>
            <p:cNvSpPr txBox="1"/>
            <p:nvPr/>
          </p:nvSpPr>
          <p:spPr>
            <a:xfrm>
              <a:off x="127000" y="292100"/>
              <a:ext cx="558800" cy="368300"/>
            </a:xfrm>
            <a:prstGeom prst="rect">
              <a:avLst/>
            </a:prstGeom>
          </p:spPr>
          <p:txBody>
            <a:bodyPr lIns="50800" tIns="50800" rIns="50800" bIns="50800" rtlCol="0" anchor="ctr"/>
            <a:lstStyle/>
            <a:p>
              <a:pPr algn="ctr">
                <a:lnSpc>
                  <a:spcPts val="2659"/>
                </a:lnSpc>
              </a:pPr>
              <a:endParaRPr/>
            </a:p>
          </p:txBody>
        </p:sp>
      </p:grpSp>
      <p:sp>
        <p:nvSpPr>
          <p:cNvPr id="9" name="Freeform 9"/>
          <p:cNvSpPr/>
          <p:nvPr/>
        </p:nvSpPr>
        <p:spPr>
          <a:xfrm>
            <a:off x="1028700" y="1313694"/>
            <a:ext cx="1528376" cy="1528376"/>
          </a:xfrm>
          <a:custGeom>
            <a:avLst/>
            <a:gdLst/>
            <a:ahLst/>
            <a:cxnLst/>
            <a:rect l="l" t="t" r="r" b="b"/>
            <a:pathLst>
              <a:path w="1528376" h="1528376">
                <a:moveTo>
                  <a:pt x="0" y="0"/>
                </a:moveTo>
                <a:lnTo>
                  <a:pt x="1528376" y="0"/>
                </a:lnTo>
                <a:lnTo>
                  <a:pt x="1528376" y="1528375"/>
                </a:lnTo>
                <a:lnTo>
                  <a:pt x="0" y="1528375"/>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0" name="Freeform 10"/>
          <p:cNvSpPr/>
          <p:nvPr/>
        </p:nvSpPr>
        <p:spPr>
          <a:xfrm>
            <a:off x="624221" y="7272116"/>
            <a:ext cx="4777529" cy="4771073"/>
          </a:xfrm>
          <a:custGeom>
            <a:avLst/>
            <a:gdLst/>
            <a:ahLst/>
            <a:cxnLst/>
            <a:rect l="l" t="t" r="r" b="b"/>
            <a:pathLst>
              <a:path w="4777529" h="4771073">
                <a:moveTo>
                  <a:pt x="0" y="0"/>
                </a:moveTo>
                <a:lnTo>
                  <a:pt x="4777529" y="0"/>
                </a:lnTo>
                <a:lnTo>
                  <a:pt x="4777529" y="4771073"/>
                </a:lnTo>
                <a:lnTo>
                  <a:pt x="0" y="4771073"/>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1" name="TextBox 11"/>
          <p:cNvSpPr txBox="1"/>
          <p:nvPr/>
        </p:nvSpPr>
        <p:spPr>
          <a:xfrm>
            <a:off x="2386547" y="3908425"/>
            <a:ext cx="13514906" cy="2222501"/>
          </a:xfrm>
          <a:prstGeom prst="rect">
            <a:avLst/>
          </a:prstGeom>
        </p:spPr>
        <p:txBody>
          <a:bodyPr lIns="0" tIns="0" rIns="0" bIns="0" rtlCol="0" anchor="t">
            <a:spAutoFit/>
          </a:bodyPr>
          <a:lstStyle/>
          <a:p>
            <a:pPr algn="ctr">
              <a:lnSpc>
                <a:spcPts val="18199"/>
              </a:lnSpc>
            </a:pPr>
            <a:r>
              <a:rPr lang="en-US" sz="12999">
                <a:solidFill>
                  <a:srgbClr val="FFFFFF"/>
                </a:solidFill>
                <a:latin typeface="Glacial Indifference Bold"/>
                <a:ea typeface="Glacial Indifference Bold"/>
                <a:cs typeface="Glacial Indifference Bold"/>
                <a:sym typeface="Glacial Indifference Bold"/>
              </a:rPr>
              <a:t>Terima Kasih</a:t>
            </a:r>
          </a:p>
        </p:txBody>
      </p:sp>
      <p:sp>
        <p:nvSpPr>
          <p:cNvPr id="12" name="Freeform 12"/>
          <p:cNvSpPr/>
          <p:nvPr/>
        </p:nvSpPr>
        <p:spPr>
          <a:xfrm>
            <a:off x="4317571" y="7272116"/>
            <a:ext cx="1084179" cy="1084179"/>
          </a:xfrm>
          <a:custGeom>
            <a:avLst/>
            <a:gdLst/>
            <a:ahLst/>
            <a:cxnLst/>
            <a:rect l="l" t="t" r="r" b="b"/>
            <a:pathLst>
              <a:path w="1084179" h="1084179">
                <a:moveTo>
                  <a:pt x="0" y="0"/>
                </a:moveTo>
                <a:lnTo>
                  <a:pt x="1084179" y="0"/>
                </a:lnTo>
                <a:lnTo>
                  <a:pt x="1084179" y="1084179"/>
                </a:lnTo>
                <a:lnTo>
                  <a:pt x="0" y="1084179"/>
                </a:lnTo>
                <a:lnTo>
                  <a:pt x="0" y="0"/>
                </a:lnTo>
                <a:close/>
              </a:path>
            </a:pathLst>
          </a:custGeom>
          <a:blipFill>
            <a:blip r:embed="rId8" cstate="print">
              <a:extLst>
                <a:ext uri="{96DAC541-7B7A-43D3-8B79-37D633B846F1}">
                  <asvg:svgBlip xmlns:asvg="http://schemas.microsoft.com/office/drawing/2016/SVG/main" xmlns="" r:embed="rId9"/>
                </a:ext>
              </a:extLst>
            </a:blip>
            <a:stretch>
              <a:fillRect/>
            </a:stretch>
          </a:blipFill>
        </p:spPr>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213565"/>
            <a:chOff x="0" y="0"/>
            <a:chExt cx="4816593" cy="56248"/>
          </a:xfrm>
        </p:grpSpPr>
        <p:sp>
          <p:nvSpPr>
            <p:cNvPr id="3" name="Freeform 3"/>
            <p:cNvSpPr/>
            <p:nvPr/>
          </p:nvSpPr>
          <p:spPr>
            <a:xfrm>
              <a:off x="0" y="0"/>
              <a:ext cx="4816592" cy="56248"/>
            </a:xfrm>
            <a:custGeom>
              <a:avLst/>
              <a:gdLst/>
              <a:ahLst/>
              <a:cxnLst/>
              <a:rect l="l" t="t" r="r" b="b"/>
              <a:pathLst>
                <a:path w="4816592" h="56248">
                  <a:moveTo>
                    <a:pt x="0" y="0"/>
                  </a:moveTo>
                  <a:lnTo>
                    <a:pt x="4816592" y="0"/>
                  </a:lnTo>
                  <a:lnTo>
                    <a:pt x="4816592" y="56248"/>
                  </a:lnTo>
                  <a:lnTo>
                    <a:pt x="0" y="56248"/>
                  </a:lnTo>
                  <a:close/>
                </a:path>
              </a:pathLst>
            </a:custGeom>
            <a:solidFill>
              <a:srgbClr val="BFDDD2"/>
            </a:solidFill>
          </p:spPr>
        </p:sp>
        <p:sp>
          <p:nvSpPr>
            <p:cNvPr id="4" name="TextBox 4"/>
            <p:cNvSpPr txBox="1"/>
            <p:nvPr/>
          </p:nvSpPr>
          <p:spPr>
            <a:xfrm>
              <a:off x="0" y="-38100"/>
              <a:ext cx="4816593" cy="94348"/>
            </a:xfrm>
            <a:prstGeom prst="rect">
              <a:avLst/>
            </a:prstGeom>
          </p:spPr>
          <p:txBody>
            <a:bodyPr lIns="50800" tIns="50800" rIns="50800" bIns="50800" rtlCol="0" anchor="ctr"/>
            <a:lstStyle/>
            <a:p>
              <a:pPr algn="ctr">
                <a:lnSpc>
                  <a:spcPts val="2659"/>
                </a:lnSpc>
              </a:pPr>
              <a:endParaRPr/>
            </a:p>
          </p:txBody>
        </p:sp>
      </p:grpSp>
      <p:sp>
        <p:nvSpPr>
          <p:cNvPr id="7" name="TextBox 7"/>
          <p:cNvSpPr txBox="1"/>
          <p:nvPr/>
        </p:nvSpPr>
        <p:spPr>
          <a:xfrm>
            <a:off x="11429915" y="8963025"/>
            <a:ext cx="4752692" cy="500137"/>
          </a:xfrm>
          <a:prstGeom prst="rect">
            <a:avLst/>
          </a:prstGeom>
        </p:spPr>
        <p:txBody>
          <a:bodyPr lIns="0" tIns="0" rIns="0" bIns="0" rtlCol="0" anchor="t">
            <a:spAutoFit/>
          </a:bodyPr>
          <a:lstStyle/>
          <a:p>
            <a:pPr algn="r">
              <a:lnSpc>
                <a:spcPts val="4200"/>
              </a:lnSpc>
            </a:pPr>
            <a:r>
              <a:rPr lang="id-ID" sz="3000" spc="300" dirty="0" smtClean="0">
                <a:solidFill>
                  <a:srgbClr val="000000"/>
                </a:solidFill>
                <a:latin typeface="Glacial Indifference Bold"/>
                <a:ea typeface="Glacial Indifference Bold"/>
                <a:cs typeface="Glacial Indifference Bold"/>
                <a:sym typeface="Glacial Indifference Bold"/>
              </a:rPr>
              <a:t>ENGLISH RESEARCH </a:t>
            </a:r>
            <a:endParaRPr lang="en-US" sz="3000" spc="300" dirty="0">
              <a:solidFill>
                <a:srgbClr val="000000"/>
              </a:solidFill>
              <a:latin typeface="Glacial Indifference Bold"/>
              <a:ea typeface="Glacial Indifference Bold"/>
              <a:cs typeface="Glacial Indifference Bold"/>
              <a:sym typeface="Glacial Indifference Bold"/>
            </a:endParaRPr>
          </a:p>
        </p:txBody>
      </p:sp>
      <p:sp>
        <p:nvSpPr>
          <p:cNvPr id="9" name="Freeform 9"/>
          <p:cNvSpPr/>
          <p:nvPr/>
        </p:nvSpPr>
        <p:spPr>
          <a:xfrm>
            <a:off x="3695631" y="8016035"/>
            <a:ext cx="3905319" cy="4114800"/>
          </a:xfrm>
          <a:custGeom>
            <a:avLst/>
            <a:gdLst/>
            <a:ahLst/>
            <a:cxnLst/>
            <a:rect l="l" t="t" r="r" b="b"/>
            <a:pathLst>
              <a:path w="3905319" h="4114800">
                <a:moveTo>
                  <a:pt x="0" y="0"/>
                </a:moveTo>
                <a:lnTo>
                  <a:pt x="3905319" y="0"/>
                </a:lnTo>
                <a:lnTo>
                  <a:pt x="3905319" y="4114800"/>
                </a:lnTo>
                <a:lnTo>
                  <a:pt x="0" y="4114800"/>
                </a:lnTo>
                <a:lnTo>
                  <a:pt x="0" y="0"/>
                </a:lnTo>
                <a:close/>
              </a:path>
            </a:pathLst>
          </a:custGeom>
          <a:blipFill>
            <a:blip r:embed="rId2">
              <a:extLst>
                <a:ext uri="{96DAC541-7B7A-43D3-8B79-37D633B846F1}">
                  <asvg:svgBlip xmlns:asvg="http://schemas.microsoft.com/office/drawing/2016/SVG/main" xmlns="" r:embed="rId7"/>
                </a:ext>
              </a:extLst>
            </a:blip>
            <a:stretch>
              <a:fillRect/>
            </a:stretch>
          </a:blipFill>
        </p:spPr>
      </p:sp>
      <p:grpSp>
        <p:nvGrpSpPr>
          <p:cNvPr id="10" name="Group 10"/>
          <p:cNvGrpSpPr/>
          <p:nvPr/>
        </p:nvGrpSpPr>
        <p:grpSpPr>
          <a:xfrm>
            <a:off x="0" y="10073435"/>
            <a:ext cx="18288000" cy="213565"/>
            <a:chOff x="0" y="0"/>
            <a:chExt cx="4816593" cy="56248"/>
          </a:xfrm>
        </p:grpSpPr>
        <p:sp>
          <p:nvSpPr>
            <p:cNvPr id="11" name="Freeform 11"/>
            <p:cNvSpPr/>
            <p:nvPr/>
          </p:nvSpPr>
          <p:spPr>
            <a:xfrm>
              <a:off x="0" y="0"/>
              <a:ext cx="4816592" cy="56248"/>
            </a:xfrm>
            <a:custGeom>
              <a:avLst/>
              <a:gdLst/>
              <a:ahLst/>
              <a:cxnLst/>
              <a:rect l="l" t="t" r="r" b="b"/>
              <a:pathLst>
                <a:path w="4816592" h="56248">
                  <a:moveTo>
                    <a:pt x="0" y="0"/>
                  </a:moveTo>
                  <a:lnTo>
                    <a:pt x="4816592" y="0"/>
                  </a:lnTo>
                  <a:lnTo>
                    <a:pt x="4816592" y="56248"/>
                  </a:lnTo>
                  <a:lnTo>
                    <a:pt x="0" y="56248"/>
                  </a:lnTo>
                  <a:close/>
                </a:path>
              </a:pathLst>
            </a:custGeom>
            <a:solidFill>
              <a:srgbClr val="5DA295"/>
            </a:solidFill>
          </p:spPr>
        </p:sp>
        <p:sp>
          <p:nvSpPr>
            <p:cNvPr id="12" name="TextBox 12"/>
            <p:cNvSpPr txBox="1"/>
            <p:nvPr/>
          </p:nvSpPr>
          <p:spPr>
            <a:xfrm>
              <a:off x="0" y="-38100"/>
              <a:ext cx="4816593" cy="94348"/>
            </a:xfrm>
            <a:prstGeom prst="rect">
              <a:avLst/>
            </a:prstGeom>
          </p:spPr>
          <p:txBody>
            <a:bodyPr lIns="50800" tIns="50800" rIns="50800" bIns="50800" rtlCol="0" anchor="ctr"/>
            <a:lstStyle/>
            <a:p>
              <a:pPr algn="ctr">
                <a:lnSpc>
                  <a:spcPts val="2659"/>
                </a:lnSpc>
              </a:pPr>
              <a:endParaRPr/>
            </a:p>
          </p:txBody>
        </p:sp>
      </p:grpSp>
      <p:grpSp>
        <p:nvGrpSpPr>
          <p:cNvPr id="13" name="Group 13"/>
          <p:cNvGrpSpPr/>
          <p:nvPr/>
        </p:nvGrpSpPr>
        <p:grpSpPr>
          <a:xfrm>
            <a:off x="7600950" y="2334155"/>
            <a:ext cx="10687050" cy="5618690"/>
            <a:chOff x="0" y="0"/>
            <a:chExt cx="2814696" cy="1479820"/>
          </a:xfrm>
        </p:grpSpPr>
        <p:sp>
          <p:nvSpPr>
            <p:cNvPr id="14" name="Freeform 14"/>
            <p:cNvSpPr/>
            <p:nvPr/>
          </p:nvSpPr>
          <p:spPr>
            <a:xfrm>
              <a:off x="0" y="0"/>
              <a:ext cx="2814696" cy="1479820"/>
            </a:xfrm>
            <a:custGeom>
              <a:avLst/>
              <a:gdLst/>
              <a:ahLst/>
              <a:cxnLst/>
              <a:rect l="l" t="t" r="r" b="b"/>
              <a:pathLst>
                <a:path w="2814696" h="1479820">
                  <a:moveTo>
                    <a:pt x="0" y="0"/>
                  </a:moveTo>
                  <a:lnTo>
                    <a:pt x="2814696" y="0"/>
                  </a:lnTo>
                  <a:lnTo>
                    <a:pt x="2814696" y="1479820"/>
                  </a:lnTo>
                  <a:lnTo>
                    <a:pt x="0" y="1479820"/>
                  </a:lnTo>
                  <a:close/>
                </a:path>
              </a:pathLst>
            </a:custGeom>
            <a:solidFill>
              <a:srgbClr val="BFDDD2"/>
            </a:solidFill>
          </p:spPr>
        </p:sp>
        <p:sp>
          <p:nvSpPr>
            <p:cNvPr id="15" name="TextBox 15"/>
            <p:cNvSpPr txBox="1"/>
            <p:nvPr/>
          </p:nvSpPr>
          <p:spPr>
            <a:xfrm>
              <a:off x="0" y="-38100"/>
              <a:ext cx="2814696" cy="1517920"/>
            </a:xfrm>
            <a:prstGeom prst="rect">
              <a:avLst/>
            </a:prstGeom>
          </p:spPr>
          <p:txBody>
            <a:bodyPr lIns="50800" tIns="50800" rIns="50800" bIns="50800" rtlCol="0" anchor="ctr"/>
            <a:lstStyle/>
            <a:p>
              <a:pPr algn="ctr">
                <a:lnSpc>
                  <a:spcPts val="2659"/>
                </a:lnSpc>
              </a:pPr>
              <a:endParaRPr/>
            </a:p>
          </p:txBody>
        </p:sp>
      </p:grpSp>
      <p:sp>
        <p:nvSpPr>
          <p:cNvPr id="16" name="Freeform 16"/>
          <p:cNvSpPr/>
          <p:nvPr/>
        </p:nvSpPr>
        <p:spPr>
          <a:xfrm>
            <a:off x="16182607" y="758341"/>
            <a:ext cx="3675104" cy="3675104"/>
          </a:xfrm>
          <a:custGeom>
            <a:avLst/>
            <a:gdLst/>
            <a:ahLst/>
            <a:cxnLst/>
            <a:rect l="l" t="t" r="r" b="b"/>
            <a:pathLst>
              <a:path w="3675104" h="3675104">
                <a:moveTo>
                  <a:pt x="0" y="0"/>
                </a:moveTo>
                <a:lnTo>
                  <a:pt x="3675104" y="0"/>
                </a:lnTo>
                <a:lnTo>
                  <a:pt x="3675104" y="3675104"/>
                </a:lnTo>
                <a:lnTo>
                  <a:pt x="0" y="3675104"/>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17" name="Freeform 17"/>
          <p:cNvSpPr/>
          <p:nvPr/>
        </p:nvSpPr>
        <p:spPr>
          <a:xfrm>
            <a:off x="2484758" y="6805162"/>
            <a:ext cx="1210872" cy="1210872"/>
          </a:xfrm>
          <a:custGeom>
            <a:avLst/>
            <a:gdLst/>
            <a:ahLst/>
            <a:cxnLst/>
            <a:rect l="l" t="t" r="r" b="b"/>
            <a:pathLst>
              <a:path w="1210872" h="1210872">
                <a:moveTo>
                  <a:pt x="0" y="0"/>
                </a:moveTo>
                <a:lnTo>
                  <a:pt x="1210873" y="0"/>
                </a:lnTo>
                <a:lnTo>
                  <a:pt x="1210873" y="1210873"/>
                </a:lnTo>
                <a:lnTo>
                  <a:pt x="0" y="1210873"/>
                </a:lnTo>
                <a:lnTo>
                  <a:pt x="0" y="0"/>
                </a:lnTo>
                <a:close/>
              </a:path>
            </a:pathLst>
          </a:custGeom>
          <a:blipFill>
            <a:blip r:embed="rId10" cstate="print">
              <a:extLst>
                <a:ext uri="{96DAC541-7B7A-43D3-8B79-37D633B846F1}">
                  <asvg:svgBlip xmlns:asvg="http://schemas.microsoft.com/office/drawing/2016/SVG/main" xmlns="" r:embed="rId11"/>
                </a:ext>
              </a:extLst>
            </a:blip>
            <a:stretch>
              <a:fillRect/>
            </a:stretch>
          </a:blipFill>
        </p:spPr>
      </p:sp>
      <p:sp>
        <p:nvSpPr>
          <p:cNvPr id="18" name="TextBox 18"/>
          <p:cNvSpPr txBox="1"/>
          <p:nvPr/>
        </p:nvSpPr>
        <p:spPr>
          <a:xfrm>
            <a:off x="1497027" y="3028287"/>
            <a:ext cx="4949639" cy="1064394"/>
          </a:xfrm>
          <a:prstGeom prst="rect">
            <a:avLst/>
          </a:prstGeom>
        </p:spPr>
        <p:txBody>
          <a:bodyPr lIns="0" tIns="0" rIns="0" bIns="0" rtlCol="0" anchor="t">
            <a:spAutoFit/>
          </a:bodyPr>
          <a:lstStyle/>
          <a:p>
            <a:pPr algn="l">
              <a:lnSpc>
                <a:spcPts val="8259"/>
              </a:lnSpc>
            </a:pPr>
            <a:r>
              <a:rPr lang="id-ID" sz="6999" dirty="0" smtClean="0">
                <a:solidFill>
                  <a:srgbClr val="000000"/>
                </a:solidFill>
                <a:latin typeface="Glacial Indifference Bold"/>
                <a:ea typeface="Glacial Indifference Bold"/>
                <a:cs typeface="Glacial Indifference Bold"/>
                <a:sym typeface="Glacial Indifference Bold"/>
              </a:rPr>
              <a:t>Research</a:t>
            </a:r>
            <a:endParaRPr lang="en-US" sz="6999" dirty="0">
              <a:solidFill>
                <a:srgbClr val="000000"/>
              </a:solidFill>
              <a:latin typeface="Glacial Indifference Bold"/>
              <a:ea typeface="Glacial Indifference Bold"/>
              <a:cs typeface="Glacial Indifference Bold"/>
              <a:sym typeface="Glacial Indifference Bold"/>
            </a:endParaRPr>
          </a:p>
        </p:txBody>
      </p:sp>
      <p:sp>
        <p:nvSpPr>
          <p:cNvPr id="19" name="TextBox 19"/>
          <p:cNvSpPr txBox="1"/>
          <p:nvPr/>
        </p:nvSpPr>
        <p:spPr>
          <a:xfrm>
            <a:off x="16564000" y="8834437"/>
            <a:ext cx="955170" cy="762001"/>
          </a:xfrm>
          <a:prstGeom prst="rect">
            <a:avLst/>
          </a:prstGeom>
        </p:spPr>
        <p:txBody>
          <a:bodyPr lIns="0" tIns="0" rIns="0" bIns="0" rtlCol="0" anchor="t">
            <a:spAutoFit/>
          </a:bodyPr>
          <a:lstStyle/>
          <a:p>
            <a:pPr algn="r">
              <a:lnSpc>
                <a:spcPts val="6299"/>
              </a:lnSpc>
            </a:pPr>
            <a:r>
              <a:rPr lang="en-US" sz="4499">
                <a:solidFill>
                  <a:srgbClr val="000000"/>
                </a:solidFill>
                <a:latin typeface="Glacial Indifference Bold"/>
                <a:ea typeface="Glacial Indifference Bold"/>
                <a:cs typeface="Glacial Indifference Bold"/>
                <a:sym typeface="Glacial Indifference Bold"/>
              </a:rPr>
              <a:t>02</a:t>
            </a:r>
          </a:p>
        </p:txBody>
      </p:sp>
      <p:sp>
        <p:nvSpPr>
          <p:cNvPr id="20" name="TextBox 20"/>
          <p:cNvSpPr txBox="1"/>
          <p:nvPr/>
        </p:nvSpPr>
        <p:spPr>
          <a:xfrm>
            <a:off x="8231776" y="3001187"/>
            <a:ext cx="9270469" cy="3770263"/>
          </a:xfrm>
          <a:prstGeom prst="rect">
            <a:avLst/>
          </a:prstGeom>
        </p:spPr>
        <p:txBody>
          <a:bodyPr wrap="square" lIns="0" tIns="0" rIns="0" bIns="0" rtlCol="0" anchor="t">
            <a:spAutoFit/>
          </a:bodyPr>
          <a:lstStyle/>
          <a:p>
            <a:pPr algn="just">
              <a:lnSpc>
                <a:spcPts val="4900"/>
              </a:lnSpc>
            </a:pPr>
            <a:r>
              <a:rPr lang="id-ID" sz="3500" dirty="0" smtClean="0">
                <a:solidFill>
                  <a:srgbClr val="000000"/>
                </a:solidFill>
                <a:latin typeface="Glacial Indifference"/>
                <a:ea typeface="Glacial Indifference"/>
                <a:cs typeface="Glacial Indifference"/>
                <a:sym typeface="Glacial Indifference"/>
              </a:rPr>
              <a:t>Research is basically a systematic way of answering questions and increasing our knowledge about the world. It involves a </a:t>
            </a:r>
            <a:r>
              <a:rPr lang="id-ID" sz="3500" dirty="0" smtClean="0">
                <a:latin typeface="Glacial Indifference"/>
                <a:ea typeface="Glacial Indifference"/>
                <a:cs typeface="Glacial Indifference"/>
                <a:sym typeface="Glacial Indifference"/>
              </a:rPr>
              <a:t>thoughtful and detailed </a:t>
            </a:r>
            <a:r>
              <a:rPr lang="id-ID" sz="3500" dirty="0" smtClean="0">
                <a:solidFill>
                  <a:srgbClr val="000000"/>
                </a:solidFill>
                <a:latin typeface="Glacial Indifference"/>
                <a:ea typeface="Glacial Indifference"/>
                <a:cs typeface="Glacial Indifference"/>
                <a:sym typeface="Glacial Indifference"/>
              </a:rPr>
              <a:t>process of collecting information, analyzing it, and the using that analysis to come to conclusions.</a:t>
            </a:r>
            <a:endParaRPr lang="en-US" sz="3500" dirty="0">
              <a:solidFill>
                <a:srgbClr val="000000"/>
              </a:solidFill>
              <a:latin typeface="Glacial Indifference"/>
              <a:ea typeface="Glacial Indifference"/>
              <a:cs typeface="Glacial Indifference"/>
              <a:sym typeface="Glacial Indifference"/>
            </a:endParaRPr>
          </a:p>
        </p:txBody>
      </p:sp>
      <p:sp>
        <p:nvSpPr>
          <p:cNvPr id="22" name="AutoShape 22"/>
          <p:cNvSpPr/>
          <p:nvPr/>
        </p:nvSpPr>
        <p:spPr>
          <a:xfrm>
            <a:off x="16564000" y="8877554"/>
            <a:ext cx="0" cy="761492"/>
          </a:xfrm>
          <a:prstGeom prst="line">
            <a:avLst/>
          </a:prstGeom>
          <a:ln w="95250" cap="flat">
            <a:solidFill>
              <a:srgbClr val="5DA295"/>
            </a:solidFill>
            <a:prstDash val="solid"/>
            <a:headEnd type="none" w="sm" len="sm"/>
            <a:tailEnd type="none" w="sm" len="sm"/>
          </a:ln>
        </p:spPr>
      </p:sp>
      <p:pic>
        <p:nvPicPr>
          <p:cNvPr id="23" name="Picture 22" descr="STKIP TAMAN SISWA BIMA"/>
          <p:cNvPicPr/>
          <p:nvPr/>
        </p:nvPicPr>
        <p:blipFill>
          <a:blip r:embed="rId12"/>
          <a:srcRect/>
          <a:stretch>
            <a:fillRect/>
          </a:stretch>
        </p:blipFill>
        <p:spPr bwMode="auto">
          <a:xfrm>
            <a:off x="285688" y="428592"/>
            <a:ext cx="1214447" cy="928694"/>
          </a:xfrm>
          <a:prstGeom prst="rect">
            <a:avLst/>
          </a:prstGeom>
          <a:noFill/>
          <a:ln w="9525">
            <a:noFill/>
            <a:miter lim="800000"/>
            <a:headEnd/>
            <a:tailEnd/>
          </a:ln>
        </p:spPr>
      </p:pic>
      <p:pic>
        <p:nvPicPr>
          <p:cNvPr id="21" name="Google Shape;95;p1"/>
          <p:cNvPicPr preferRelativeResize="0"/>
          <p:nvPr/>
        </p:nvPicPr>
        <p:blipFill rotWithShape="1">
          <a:blip r:embed="rId13">
            <a:alphaModFix/>
          </a:blip>
          <a:srcRect/>
          <a:stretch/>
        </p:blipFill>
        <p:spPr>
          <a:xfrm>
            <a:off x="1524732" y="428591"/>
            <a:ext cx="1189848" cy="927747"/>
          </a:xfrm>
          <a:prstGeom prst="rect">
            <a:avLst/>
          </a:prstGeom>
          <a:noFill/>
          <a:ln>
            <a:noFill/>
          </a:ln>
        </p:spPr>
      </p:pic>
      <p:pic>
        <p:nvPicPr>
          <p:cNvPr id="24" name="Google Shape;97;p1"/>
          <p:cNvPicPr preferRelativeResize="0"/>
          <p:nvPr/>
        </p:nvPicPr>
        <p:blipFill rotWithShape="1">
          <a:blip r:embed="rId14">
            <a:alphaModFix/>
          </a:blip>
          <a:srcRect/>
          <a:stretch/>
        </p:blipFill>
        <p:spPr>
          <a:xfrm>
            <a:off x="2714580" y="500030"/>
            <a:ext cx="3143272" cy="857256"/>
          </a:xfrm>
          <a:prstGeom prst="rect">
            <a:avLst/>
          </a:prstGeom>
          <a:noFill/>
          <a:ln>
            <a:no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213565"/>
            <a:chOff x="0" y="0"/>
            <a:chExt cx="4816593" cy="56248"/>
          </a:xfrm>
        </p:grpSpPr>
        <p:sp>
          <p:nvSpPr>
            <p:cNvPr id="3" name="Freeform 3"/>
            <p:cNvSpPr/>
            <p:nvPr/>
          </p:nvSpPr>
          <p:spPr>
            <a:xfrm>
              <a:off x="0" y="0"/>
              <a:ext cx="4816592" cy="56248"/>
            </a:xfrm>
            <a:custGeom>
              <a:avLst/>
              <a:gdLst/>
              <a:ahLst/>
              <a:cxnLst/>
              <a:rect l="l" t="t" r="r" b="b"/>
              <a:pathLst>
                <a:path w="4816592" h="56248">
                  <a:moveTo>
                    <a:pt x="0" y="0"/>
                  </a:moveTo>
                  <a:lnTo>
                    <a:pt x="4816592" y="0"/>
                  </a:lnTo>
                  <a:lnTo>
                    <a:pt x="4816592" y="56248"/>
                  </a:lnTo>
                  <a:lnTo>
                    <a:pt x="0" y="56248"/>
                  </a:lnTo>
                  <a:close/>
                </a:path>
              </a:pathLst>
            </a:custGeom>
            <a:solidFill>
              <a:srgbClr val="BFDDD2"/>
            </a:solidFill>
          </p:spPr>
        </p:sp>
        <p:sp>
          <p:nvSpPr>
            <p:cNvPr id="4" name="TextBox 4"/>
            <p:cNvSpPr txBox="1"/>
            <p:nvPr/>
          </p:nvSpPr>
          <p:spPr>
            <a:xfrm>
              <a:off x="0" y="-38100"/>
              <a:ext cx="4816593" cy="94348"/>
            </a:xfrm>
            <a:prstGeom prst="rect">
              <a:avLst/>
            </a:prstGeom>
          </p:spPr>
          <p:txBody>
            <a:bodyPr lIns="50800" tIns="50800" rIns="50800" bIns="50800" rtlCol="0" anchor="ctr"/>
            <a:lstStyle/>
            <a:p>
              <a:pPr algn="ctr">
                <a:lnSpc>
                  <a:spcPts val="2659"/>
                </a:lnSpc>
              </a:pPr>
              <a:endParaRPr/>
            </a:p>
          </p:txBody>
        </p:sp>
      </p:grpSp>
      <p:sp>
        <p:nvSpPr>
          <p:cNvPr id="7" name="TextBox 7"/>
          <p:cNvSpPr txBox="1"/>
          <p:nvPr/>
        </p:nvSpPr>
        <p:spPr>
          <a:xfrm>
            <a:off x="11429915" y="8963025"/>
            <a:ext cx="4752692" cy="500137"/>
          </a:xfrm>
          <a:prstGeom prst="rect">
            <a:avLst/>
          </a:prstGeom>
        </p:spPr>
        <p:txBody>
          <a:bodyPr lIns="0" tIns="0" rIns="0" bIns="0" rtlCol="0" anchor="t">
            <a:spAutoFit/>
          </a:bodyPr>
          <a:lstStyle/>
          <a:p>
            <a:pPr algn="r">
              <a:lnSpc>
                <a:spcPts val="4200"/>
              </a:lnSpc>
            </a:pPr>
            <a:r>
              <a:rPr lang="id-ID" sz="3000" spc="300" dirty="0" smtClean="0">
                <a:solidFill>
                  <a:srgbClr val="000000"/>
                </a:solidFill>
                <a:latin typeface="Glacial Indifference Bold"/>
                <a:ea typeface="Glacial Indifference Bold"/>
                <a:cs typeface="Glacial Indifference Bold"/>
                <a:sym typeface="Glacial Indifference Bold"/>
              </a:rPr>
              <a:t>ENGLISH RESEARCH </a:t>
            </a:r>
            <a:endParaRPr lang="en-US" sz="3000" spc="300" dirty="0">
              <a:solidFill>
                <a:srgbClr val="000000"/>
              </a:solidFill>
              <a:latin typeface="Glacial Indifference Bold"/>
              <a:ea typeface="Glacial Indifference Bold"/>
              <a:cs typeface="Glacial Indifference Bold"/>
              <a:sym typeface="Glacial Indifference Bold"/>
            </a:endParaRPr>
          </a:p>
        </p:txBody>
      </p:sp>
      <p:sp>
        <p:nvSpPr>
          <p:cNvPr id="9" name="Freeform 9"/>
          <p:cNvSpPr/>
          <p:nvPr/>
        </p:nvSpPr>
        <p:spPr>
          <a:xfrm>
            <a:off x="3695631" y="8016035"/>
            <a:ext cx="3905319" cy="4114800"/>
          </a:xfrm>
          <a:custGeom>
            <a:avLst/>
            <a:gdLst/>
            <a:ahLst/>
            <a:cxnLst/>
            <a:rect l="l" t="t" r="r" b="b"/>
            <a:pathLst>
              <a:path w="3905319" h="4114800">
                <a:moveTo>
                  <a:pt x="0" y="0"/>
                </a:moveTo>
                <a:lnTo>
                  <a:pt x="3905319" y="0"/>
                </a:lnTo>
                <a:lnTo>
                  <a:pt x="3905319" y="4114800"/>
                </a:lnTo>
                <a:lnTo>
                  <a:pt x="0" y="4114800"/>
                </a:lnTo>
                <a:lnTo>
                  <a:pt x="0" y="0"/>
                </a:lnTo>
                <a:close/>
              </a:path>
            </a:pathLst>
          </a:custGeom>
          <a:blipFill>
            <a:blip r:embed="rId2">
              <a:extLst>
                <a:ext uri="{96DAC541-7B7A-43D3-8B79-37D633B846F1}">
                  <asvg:svgBlip xmlns:asvg="http://schemas.microsoft.com/office/drawing/2016/SVG/main" xmlns="" r:embed="rId7"/>
                </a:ext>
              </a:extLst>
            </a:blip>
            <a:stretch>
              <a:fillRect/>
            </a:stretch>
          </a:blipFill>
        </p:spPr>
      </p:sp>
      <p:grpSp>
        <p:nvGrpSpPr>
          <p:cNvPr id="5" name="Group 10"/>
          <p:cNvGrpSpPr/>
          <p:nvPr/>
        </p:nvGrpSpPr>
        <p:grpSpPr>
          <a:xfrm>
            <a:off x="0" y="10073435"/>
            <a:ext cx="18288000" cy="213565"/>
            <a:chOff x="0" y="0"/>
            <a:chExt cx="4816593" cy="56248"/>
          </a:xfrm>
        </p:grpSpPr>
        <p:sp>
          <p:nvSpPr>
            <p:cNvPr id="11" name="Freeform 11"/>
            <p:cNvSpPr/>
            <p:nvPr/>
          </p:nvSpPr>
          <p:spPr>
            <a:xfrm>
              <a:off x="0" y="0"/>
              <a:ext cx="4816592" cy="56248"/>
            </a:xfrm>
            <a:custGeom>
              <a:avLst/>
              <a:gdLst/>
              <a:ahLst/>
              <a:cxnLst/>
              <a:rect l="l" t="t" r="r" b="b"/>
              <a:pathLst>
                <a:path w="4816592" h="56248">
                  <a:moveTo>
                    <a:pt x="0" y="0"/>
                  </a:moveTo>
                  <a:lnTo>
                    <a:pt x="4816592" y="0"/>
                  </a:lnTo>
                  <a:lnTo>
                    <a:pt x="4816592" y="56248"/>
                  </a:lnTo>
                  <a:lnTo>
                    <a:pt x="0" y="56248"/>
                  </a:lnTo>
                  <a:close/>
                </a:path>
              </a:pathLst>
            </a:custGeom>
            <a:solidFill>
              <a:srgbClr val="5DA295"/>
            </a:solidFill>
          </p:spPr>
        </p:sp>
        <p:sp>
          <p:nvSpPr>
            <p:cNvPr id="12" name="TextBox 12"/>
            <p:cNvSpPr txBox="1"/>
            <p:nvPr/>
          </p:nvSpPr>
          <p:spPr>
            <a:xfrm>
              <a:off x="0" y="-38100"/>
              <a:ext cx="4816593" cy="94348"/>
            </a:xfrm>
            <a:prstGeom prst="rect">
              <a:avLst/>
            </a:prstGeom>
          </p:spPr>
          <p:txBody>
            <a:bodyPr lIns="50800" tIns="50800" rIns="50800" bIns="50800" rtlCol="0" anchor="ctr"/>
            <a:lstStyle/>
            <a:p>
              <a:pPr algn="ctr">
                <a:lnSpc>
                  <a:spcPts val="2659"/>
                </a:lnSpc>
              </a:pPr>
              <a:endParaRPr/>
            </a:p>
          </p:txBody>
        </p:sp>
      </p:grpSp>
      <p:grpSp>
        <p:nvGrpSpPr>
          <p:cNvPr id="6" name="Group 13"/>
          <p:cNvGrpSpPr/>
          <p:nvPr/>
        </p:nvGrpSpPr>
        <p:grpSpPr>
          <a:xfrm>
            <a:off x="7600950" y="2334154"/>
            <a:ext cx="10687050" cy="6095493"/>
            <a:chOff x="0" y="0"/>
            <a:chExt cx="2814696" cy="1479820"/>
          </a:xfrm>
        </p:grpSpPr>
        <p:sp>
          <p:nvSpPr>
            <p:cNvPr id="14" name="Freeform 14"/>
            <p:cNvSpPr/>
            <p:nvPr/>
          </p:nvSpPr>
          <p:spPr>
            <a:xfrm>
              <a:off x="0" y="0"/>
              <a:ext cx="2814696" cy="1479820"/>
            </a:xfrm>
            <a:custGeom>
              <a:avLst/>
              <a:gdLst/>
              <a:ahLst/>
              <a:cxnLst/>
              <a:rect l="l" t="t" r="r" b="b"/>
              <a:pathLst>
                <a:path w="2814696" h="1479820">
                  <a:moveTo>
                    <a:pt x="0" y="0"/>
                  </a:moveTo>
                  <a:lnTo>
                    <a:pt x="2814696" y="0"/>
                  </a:lnTo>
                  <a:lnTo>
                    <a:pt x="2814696" y="1479820"/>
                  </a:lnTo>
                  <a:lnTo>
                    <a:pt x="0" y="1479820"/>
                  </a:lnTo>
                  <a:close/>
                </a:path>
              </a:pathLst>
            </a:custGeom>
            <a:solidFill>
              <a:srgbClr val="BFDDD2"/>
            </a:solidFill>
          </p:spPr>
        </p:sp>
        <p:sp>
          <p:nvSpPr>
            <p:cNvPr id="15" name="TextBox 15"/>
            <p:cNvSpPr txBox="1"/>
            <p:nvPr/>
          </p:nvSpPr>
          <p:spPr>
            <a:xfrm>
              <a:off x="0" y="-38100"/>
              <a:ext cx="2814696" cy="1517920"/>
            </a:xfrm>
            <a:prstGeom prst="rect">
              <a:avLst/>
            </a:prstGeom>
          </p:spPr>
          <p:txBody>
            <a:bodyPr lIns="50800" tIns="50800" rIns="50800" bIns="50800" rtlCol="0" anchor="ctr"/>
            <a:lstStyle/>
            <a:p>
              <a:pPr algn="ctr">
                <a:lnSpc>
                  <a:spcPts val="2659"/>
                </a:lnSpc>
              </a:pPr>
              <a:endParaRPr/>
            </a:p>
          </p:txBody>
        </p:sp>
      </p:grpSp>
      <p:sp>
        <p:nvSpPr>
          <p:cNvPr id="16" name="Freeform 16"/>
          <p:cNvSpPr/>
          <p:nvPr/>
        </p:nvSpPr>
        <p:spPr>
          <a:xfrm>
            <a:off x="16182607" y="758341"/>
            <a:ext cx="3675104" cy="3675104"/>
          </a:xfrm>
          <a:custGeom>
            <a:avLst/>
            <a:gdLst/>
            <a:ahLst/>
            <a:cxnLst/>
            <a:rect l="l" t="t" r="r" b="b"/>
            <a:pathLst>
              <a:path w="3675104" h="3675104">
                <a:moveTo>
                  <a:pt x="0" y="0"/>
                </a:moveTo>
                <a:lnTo>
                  <a:pt x="3675104" y="0"/>
                </a:lnTo>
                <a:lnTo>
                  <a:pt x="3675104" y="3675104"/>
                </a:lnTo>
                <a:lnTo>
                  <a:pt x="0" y="3675104"/>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17" name="Freeform 17"/>
          <p:cNvSpPr/>
          <p:nvPr/>
        </p:nvSpPr>
        <p:spPr>
          <a:xfrm>
            <a:off x="2484758" y="6805162"/>
            <a:ext cx="1210872" cy="1210872"/>
          </a:xfrm>
          <a:custGeom>
            <a:avLst/>
            <a:gdLst/>
            <a:ahLst/>
            <a:cxnLst/>
            <a:rect l="l" t="t" r="r" b="b"/>
            <a:pathLst>
              <a:path w="1210872" h="1210872">
                <a:moveTo>
                  <a:pt x="0" y="0"/>
                </a:moveTo>
                <a:lnTo>
                  <a:pt x="1210873" y="0"/>
                </a:lnTo>
                <a:lnTo>
                  <a:pt x="1210873" y="1210873"/>
                </a:lnTo>
                <a:lnTo>
                  <a:pt x="0" y="1210873"/>
                </a:lnTo>
                <a:lnTo>
                  <a:pt x="0" y="0"/>
                </a:lnTo>
                <a:close/>
              </a:path>
            </a:pathLst>
          </a:custGeom>
          <a:blipFill>
            <a:blip r:embed="rId10" cstate="print">
              <a:extLst>
                <a:ext uri="{96DAC541-7B7A-43D3-8B79-37D633B846F1}">
                  <asvg:svgBlip xmlns:asvg="http://schemas.microsoft.com/office/drawing/2016/SVG/main" xmlns="" r:embed="rId11"/>
                </a:ext>
              </a:extLst>
            </a:blip>
            <a:stretch>
              <a:fillRect/>
            </a:stretch>
          </a:blipFill>
        </p:spPr>
      </p:sp>
      <p:sp>
        <p:nvSpPr>
          <p:cNvPr id="18" name="TextBox 18"/>
          <p:cNvSpPr txBox="1"/>
          <p:nvPr/>
        </p:nvSpPr>
        <p:spPr>
          <a:xfrm>
            <a:off x="1497027" y="3028287"/>
            <a:ext cx="4949639" cy="2128788"/>
          </a:xfrm>
          <a:prstGeom prst="rect">
            <a:avLst/>
          </a:prstGeom>
        </p:spPr>
        <p:txBody>
          <a:bodyPr lIns="0" tIns="0" rIns="0" bIns="0" rtlCol="0" anchor="t">
            <a:spAutoFit/>
          </a:bodyPr>
          <a:lstStyle/>
          <a:p>
            <a:pPr algn="ctr">
              <a:lnSpc>
                <a:spcPts val="8259"/>
              </a:lnSpc>
            </a:pPr>
            <a:r>
              <a:rPr lang="id-ID" sz="6999" dirty="0" smtClean="0">
                <a:solidFill>
                  <a:srgbClr val="000000"/>
                </a:solidFill>
                <a:latin typeface="Glacial Indifference Bold"/>
                <a:ea typeface="Glacial Indifference Bold"/>
                <a:cs typeface="Glacial Indifference Bold"/>
                <a:sym typeface="Glacial Indifference Bold"/>
              </a:rPr>
              <a:t>Research</a:t>
            </a:r>
          </a:p>
          <a:p>
            <a:pPr algn="ctr">
              <a:lnSpc>
                <a:spcPts val="8259"/>
              </a:lnSpc>
            </a:pPr>
            <a:r>
              <a:rPr lang="id-ID" sz="6999" dirty="0" smtClean="0">
                <a:solidFill>
                  <a:srgbClr val="000000"/>
                </a:solidFill>
                <a:latin typeface="Glacial Indifference Bold"/>
                <a:ea typeface="Glacial Indifference Bold"/>
                <a:cs typeface="Glacial Indifference Bold"/>
                <a:sym typeface="Glacial Indifference Bold"/>
              </a:rPr>
              <a:t>In ELT</a:t>
            </a:r>
            <a:endParaRPr lang="en-US" sz="6999" dirty="0">
              <a:solidFill>
                <a:srgbClr val="000000"/>
              </a:solidFill>
              <a:latin typeface="Glacial Indifference Bold"/>
              <a:ea typeface="Glacial Indifference Bold"/>
              <a:cs typeface="Glacial Indifference Bold"/>
              <a:sym typeface="Glacial Indifference Bold"/>
            </a:endParaRPr>
          </a:p>
        </p:txBody>
      </p:sp>
      <p:sp>
        <p:nvSpPr>
          <p:cNvPr id="19" name="TextBox 19"/>
          <p:cNvSpPr txBox="1"/>
          <p:nvPr/>
        </p:nvSpPr>
        <p:spPr>
          <a:xfrm>
            <a:off x="16564000" y="8834437"/>
            <a:ext cx="955170" cy="762001"/>
          </a:xfrm>
          <a:prstGeom prst="rect">
            <a:avLst/>
          </a:prstGeom>
        </p:spPr>
        <p:txBody>
          <a:bodyPr lIns="0" tIns="0" rIns="0" bIns="0" rtlCol="0" anchor="t">
            <a:spAutoFit/>
          </a:bodyPr>
          <a:lstStyle/>
          <a:p>
            <a:pPr algn="r">
              <a:lnSpc>
                <a:spcPts val="6299"/>
              </a:lnSpc>
            </a:pPr>
            <a:r>
              <a:rPr lang="en-US" sz="4499">
                <a:solidFill>
                  <a:srgbClr val="000000"/>
                </a:solidFill>
                <a:latin typeface="Glacial Indifference Bold"/>
                <a:ea typeface="Glacial Indifference Bold"/>
                <a:cs typeface="Glacial Indifference Bold"/>
                <a:sym typeface="Glacial Indifference Bold"/>
              </a:rPr>
              <a:t>02</a:t>
            </a:r>
          </a:p>
        </p:txBody>
      </p:sp>
      <p:sp>
        <p:nvSpPr>
          <p:cNvPr id="20" name="TextBox 20"/>
          <p:cNvSpPr txBox="1"/>
          <p:nvPr/>
        </p:nvSpPr>
        <p:spPr>
          <a:xfrm>
            <a:off x="8072430" y="2357418"/>
            <a:ext cx="9429815" cy="5539978"/>
          </a:xfrm>
          <a:prstGeom prst="rect">
            <a:avLst/>
          </a:prstGeom>
        </p:spPr>
        <p:txBody>
          <a:bodyPr wrap="square" lIns="0" tIns="0" rIns="0" bIns="0" rtlCol="0" anchor="t">
            <a:spAutoFit/>
          </a:bodyPr>
          <a:lstStyle/>
          <a:p>
            <a:pPr algn="just"/>
            <a:r>
              <a:rPr lang="id-ID" sz="3600" dirty="0" smtClean="0">
                <a:latin typeface="Glacial Indifference"/>
              </a:rPr>
              <a:t>Research in English Language Teaching (ELT) is a dynamic and ever-evolving field that seeks to improve the teaching and learning of English as a foreign or second language. It encompasses a wide range of topics, from language acquisition and pedagogy to technology integration and assessment. This module will provide an overview of the scope of research in ELT, exploring key research questions, methodologies, and current trends.</a:t>
            </a:r>
            <a:endParaRPr lang="id-ID" sz="3600" dirty="0">
              <a:latin typeface="Glacial Indifference"/>
            </a:endParaRPr>
          </a:p>
        </p:txBody>
      </p:sp>
      <p:sp>
        <p:nvSpPr>
          <p:cNvPr id="22" name="AutoShape 22"/>
          <p:cNvSpPr/>
          <p:nvPr/>
        </p:nvSpPr>
        <p:spPr>
          <a:xfrm>
            <a:off x="16564000" y="8877554"/>
            <a:ext cx="0" cy="761492"/>
          </a:xfrm>
          <a:prstGeom prst="line">
            <a:avLst/>
          </a:prstGeom>
          <a:ln w="95250" cap="flat">
            <a:solidFill>
              <a:srgbClr val="5DA295"/>
            </a:solidFill>
            <a:prstDash val="solid"/>
            <a:headEnd type="none" w="sm" len="sm"/>
            <a:tailEnd type="none" w="sm" len="sm"/>
          </a:ln>
        </p:spPr>
      </p:sp>
      <p:pic>
        <p:nvPicPr>
          <p:cNvPr id="23" name="Picture 22" descr="STKIP TAMAN SISWA BIMA"/>
          <p:cNvPicPr/>
          <p:nvPr/>
        </p:nvPicPr>
        <p:blipFill>
          <a:blip r:embed="rId12"/>
          <a:srcRect/>
          <a:stretch>
            <a:fillRect/>
          </a:stretch>
        </p:blipFill>
        <p:spPr bwMode="auto">
          <a:xfrm>
            <a:off x="285688" y="428592"/>
            <a:ext cx="1214447" cy="928694"/>
          </a:xfrm>
          <a:prstGeom prst="rect">
            <a:avLst/>
          </a:prstGeom>
          <a:noFill/>
          <a:ln w="9525">
            <a:noFill/>
            <a:miter lim="800000"/>
            <a:headEnd/>
            <a:tailEnd/>
          </a:ln>
        </p:spPr>
      </p:pic>
      <p:pic>
        <p:nvPicPr>
          <p:cNvPr id="21" name="Google Shape;95;p1"/>
          <p:cNvPicPr preferRelativeResize="0"/>
          <p:nvPr/>
        </p:nvPicPr>
        <p:blipFill rotWithShape="1">
          <a:blip r:embed="rId13">
            <a:alphaModFix/>
          </a:blip>
          <a:srcRect/>
          <a:stretch/>
        </p:blipFill>
        <p:spPr>
          <a:xfrm>
            <a:off x="1524732" y="428591"/>
            <a:ext cx="1189848" cy="927747"/>
          </a:xfrm>
          <a:prstGeom prst="rect">
            <a:avLst/>
          </a:prstGeom>
          <a:noFill/>
          <a:ln>
            <a:noFill/>
          </a:ln>
        </p:spPr>
      </p:pic>
      <p:pic>
        <p:nvPicPr>
          <p:cNvPr id="24" name="Google Shape;97;p1"/>
          <p:cNvPicPr preferRelativeResize="0"/>
          <p:nvPr/>
        </p:nvPicPr>
        <p:blipFill rotWithShape="1">
          <a:blip r:embed="rId14">
            <a:alphaModFix/>
          </a:blip>
          <a:srcRect/>
          <a:stretch/>
        </p:blipFill>
        <p:spPr>
          <a:xfrm>
            <a:off x="2714580" y="500030"/>
            <a:ext cx="3143272" cy="857256"/>
          </a:xfrm>
          <a:prstGeom prst="rect">
            <a:avLst/>
          </a:prstGeom>
          <a:noFill/>
          <a:ln>
            <a:no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236675" y="2770483"/>
            <a:ext cx="6104024" cy="1346522"/>
          </a:xfrm>
          <a:prstGeom prst="rect">
            <a:avLst/>
          </a:prstGeom>
        </p:spPr>
        <p:txBody>
          <a:bodyPr lIns="0" tIns="0" rIns="0" bIns="0" rtlCol="0" anchor="t">
            <a:spAutoFit/>
          </a:bodyPr>
          <a:lstStyle/>
          <a:p>
            <a:pPr>
              <a:lnSpc>
                <a:spcPts val="10500"/>
              </a:lnSpc>
            </a:pPr>
            <a:r>
              <a:rPr lang="id-ID" sz="5400" dirty="0" smtClean="0"/>
              <a:t>ELT Research aims to:</a:t>
            </a:r>
            <a:endParaRPr lang="en-US" sz="5400" dirty="0">
              <a:solidFill>
                <a:srgbClr val="000000"/>
              </a:solidFill>
              <a:latin typeface="Glacial Indifference Bold"/>
              <a:ea typeface="Glacial Indifference Bold"/>
              <a:cs typeface="Glacial Indifference Bold"/>
              <a:sym typeface="Glacial Indifference Bold"/>
            </a:endParaRPr>
          </a:p>
        </p:txBody>
      </p:sp>
      <p:sp>
        <p:nvSpPr>
          <p:cNvPr id="3" name="Freeform 3"/>
          <p:cNvSpPr/>
          <p:nvPr/>
        </p:nvSpPr>
        <p:spPr>
          <a:xfrm>
            <a:off x="389196" y="7453479"/>
            <a:ext cx="4072345" cy="4066842"/>
          </a:xfrm>
          <a:custGeom>
            <a:avLst/>
            <a:gdLst/>
            <a:ahLst/>
            <a:cxnLst/>
            <a:rect l="l" t="t" r="r" b="b"/>
            <a:pathLst>
              <a:path w="4072345" h="4066842">
                <a:moveTo>
                  <a:pt x="0" y="0"/>
                </a:moveTo>
                <a:lnTo>
                  <a:pt x="4072345" y="0"/>
                </a:lnTo>
                <a:lnTo>
                  <a:pt x="4072345" y="4066842"/>
                </a:lnTo>
                <a:lnTo>
                  <a:pt x="0" y="4066842"/>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4" name="Group 4"/>
          <p:cNvGrpSpPr/>
          <p:nvPr/>
        </p:nvGrpSpPr>
        <p:grpSpPr>
          <a:xfrm>
            <a:off x="0" y="10073435"/>
            <a:ext cx="18288000" cy="213565"/>
            <a:chOff x="0" y="0"/>
            <a:chExt cx="4816593" cy="56248"/>
          </a:xfrm>
        </p:grpSpPr>
        <p:sp>
          <p:nvSpPr>
            <p:cNvPr id="5" name="Freeform 5"/>
            <p:cNvSpPr/>
            <p:nvPr/>
          </p:nvSpPr>
          <p:spPr>
            <a:xfrm>
              <a:off x="0" y="0"/>
              <a:ext cx="4816592" cy="56248"/>
            </a:xfrm>
            <a:custGeom>
              <a:avLst/>
              <a:gdLst/>
              <a:ahLst/>
              <a:cxnLst/>
              <a:rect l="l" t="t" r="r" b="b"/>
              <a:pathLst>
                <a:path w="4816592" h="56248">
                  <a:moveTo>
                    <a:pt x="0" y="0"/>
                  </a:moveTo>
                  <a:lnTo>
                    <a:pt x="4816592" y="0"/>
                  </a:lnTo>
                  <a:lnTo>
                    <a:pt x="4816592" y="56248"/>
                  </a:lnTo>
                  <a:lnTo>
                    <a:pt x="0" y="56248"/>
                  </a:lnTo>
                  <a:close/>
                </a:path>
              </a:pathLst>
            </a:custGeom>
            <a:solidFill>
              <a:srgbClr val="5DA295"/>
            </a:solidFill>
          </p:spPr>
        </p:sp>
        <p:sp>
          <p:nvSpPr>
            <p:cNvPr id="6" name="TextBox 6"/>
            <p:cNvSpPr txBox="1"/>
            <p:nvPr/>
          </p:nvSpPr>
          <p:spPr>
            <a:xfrm>
              <a:off x="0" y="-38100"/>
              <a:ext cx="4816593" cy="94348"/>
            </a:xfrm>
            <a:prstGeom prst="rect">
              <a:avLst/>
            </a:prstGeom>
          </p:spPr>
          <p:txBody>
            <a:bodyPr lIns="50800" tIns="50800" rIns="50800" bIns="50800" rtlCol="0" anchor="ctr"/>
            <a:lstStyle/>
            <a:p>
              <a:pPr algn="ctr">
                <a:lnSpc>
                  <a:spcPts val="2659"/>
                </a:lnSpc>
              </a:pPr>
              <a:endParaRPr/>
            </a:p>
          </p:txBody>
        </p:sp>
      </p:grpSp>
      <p:sp>
        <p:nvSpPr>
          <p:cNvPr id="7" name="Freeform 7"/>
          <p:cNvSpPr/>
          <p:nvPr/>
        </p:nvSpPr>
        <p:spPr>
          <a:xfrm flipV="1">
            <a:off x="14729434" y="-317609"/>
            <a:ext cx="4180831" cy="3386473"/>
          </a:xfrm>
          <a:custGeom>
            <a:avLst/>
            <a:gdLst/>
            <a:ahLst/>
            <a:cxnLst/>
            <a:rect l="l" t="t" r="r" b="b"/>
            <a:pathLst>
              <a:path w="4180831" h="3386473">
                <a:moveTo>
                  <a:pt x="0" y="3386473"/>
                </a:moveTo>
                <a:lnTo>
                  <a:pt x="4180831" y="3386473"/>
                </a:lnTo>
                <a:lnTo>
                  <a:pt x="4180831" y="0"/>
                </a:lnTo>
                <a:lnTo>
                  <a:pt x="0" y="0"/>
                </a:lnTo>
                <a:lnTo>
                  <a:pt x="0" y="3386473"/>
                </a:lnTo>
                <a:close/>
              </a:path>
            </a:pathLst>
          </a:custGeom>
          <a:blipFill>
            <a:blip r:embed="rId4">
              <a:extLst>
                <a:ext uri="{96DAC541-7B7A-43D3-8B79-37D633B846F1}">
                  <asvg:svgBlip xmlns:asvg="http://schemas.microsoft.com/office/drawing/2016/SVG/main" xmlns="" r:embed="rId5"/>
                </a:ext>
              </a:extLst>
            </a:blip>
            <a:stretch>
              <a:fillRect/>
            </a:stretch>
          </a:blipFill>
        </p:spPr>
      </p:sp>
      <p:grpSp>
        <p:nvGrpSpPr>
          <p:cNvPr id="8" name="Group 8"/>
          <p:cNvGrpSpPr/>
          <p:nvPr/>
        </p:nvGrpSpPr>
        <p:grpSpPr>
          <a:xfrm>
            <a:off x="0" y="0"/>
            <a:ext cx="18288000" cy="213565"/>
            <a:chOff x="0" y="0"/>
            <a:chExt cx="4816593" cy="56248"/>
          </a:xfrm>
        </p:grpSpPr>
        <p:sp>
          <p:nvSpPr>
            <p:cNvPr id="9" name="Freeform 9"/>
            <p:cNvSpPr/>
            <p:nvPr/>
          </p:nvSpPr>
          <p:spPr>
            <a:xfrm>
              <a:off x="0" y="0"/>
              <a:ext cx="4816592" cy="56248"/>
            </a:xfrm>
            <a:custGeom>
              <a:avLst/>
              <a:gdLst/>
              <a:ahLst/>
              <a:cxnLst/>
              <a:rect l="l" t="t" r="r" b="b"/>
              <a:pathLst>
                <a:path w="4816592" h="56248">
                  <a:moveTo>
                    <a:pt x="0" y="0"/>
                  </a:moveTo>
                  <a:lnTo>
                    <a:pt x="4816592" y="0"/>
                  </a:lnTo>
                  <a:lnTo>
                    <a:pt x="4816592" y="56248"/>
                  </a:lnTo>
                  <a:lnTo>
                    <a:pt x="0" y="56248"/>
                  </a:lnTo>
                  <a:close/>
                </a:path>
              </a:pathLst>
            </a:custGeom>
            <a:solidFill>
              <a:srgbClr val="5DA295"/>
            </a:solidFill>
          </p:spPr>
        </p:sp>
        <p:sp>
          <p:nvSpPr>
            <p:cNvPr id="10" name="TextBox 10"/>
            <p:cNvSpPr txBox="1"/>
            <p:nvPr/>
          </p:nvSpPr>
          <p:spPr>
            <a:xfrm>
              <a:off x="0" y="-38100"/>
              <a:ext cx="4816593" cy="94348"/>
            </a:xfrm>
            <a:prstGeom prst="rect">
              <a:avLst/>
            </a:prstGeom>
          </p:spPr>
          <p:txBody>
            <a:bodyPr lIns="50800" tIns="50800" rIns="50800" bIns="50800" rtlCol="0" anchor="ctr"/>
            <a:lstStyle/>
            <a:p>
              <a:pPr algn="ctr">
                <a:lnSpc>
                  <a:spcPts val="2659"/>
                </a:lnSpc>
              </a:pPr>
              <a:endParaRPr/>
            </a:p>
          </p:txBody>
        </p:sp>
      </p:grpSp>
      <p:sp>
        <p:nvSpPr>
          <p:cNvPr id="13" name="TextBox 13"/>
          <p:cNvSpPr txBox="1"/>
          <p:nvPr/>
        </p:nvSpPr>
        <p:spPr>
          <a:xfrm>
            <a:off x="16564000" y="8834437"/>
            <a:ext cx="955170" cy="762001"/>
          </a:xfrm>
          <a:prstGeom prst="rect">
            <a:avLst/>
          </a:prstGeom>
        </p:spPr>
        <p:txBody>
          <a:bodyPr lIns="0" tIns="0" rIns="0" bIns="0" rtlCol="0" anchor="t">
            <a:spAutoFit/>
          </a:bodyPr>
          <a:lstStyle/>
          <a:p>
            <a:pPr algn="r">
              <a:lnSpc>
                <a:spcPts val="6299"/>
              </a:lnSpc>
            </a:pPr>
            <a:r>
              <a:rPr lang="en-US" sz="4499" dirty="0" smtClean="0">
                <a:solidFill>
                  <a:srgbClr val="000000"/>
                </a:solidFill>
                <a:latin typeface="Glacial Indifference Bold"/>
                <a:ea typeface="Glacial Indifference Bold"/>
                <a:cs typeface="Glacial Indifference Bold"/>
                <a:sym typeface="Glacial Indifference Bold"/>
              </a:rPr>
              <a:t>1</a:t>
            </a:r>
            <a:r>
              <a:rPr lang="id-ID" sz="4499" dirty="0" smtClean="0">
                <a:solidFill>
                  <a:srgbClr val="000000"/>
                </a:solidFill>
                <a:latin typeface="Glacial Indifference Bold"/>
                <a:ea typeface="Glacial Indifference Bold"/>
                <a:cs typeface="Glacial Indifference Bold"/>
                <a:sym typeface="Glacial Indifference Bold"/>
              </a:rPr>
              <a:t>3</a:t>
            </a:r>
            <a:endParaRPr lang="en-US" sz="4499" dirty="0">
              <a:solidFill>
                <a:srgbClr val="000000"/>
              </a:solidFill>
              <a:latin typeface="Glacial Indifference Bold"/>
              <a:ea typeface="Glacial Indifference Bold"/>
              <a:cs typeface="Glacial Indifference Bold"/>
              <a:sym typeface="Glacial Indifference Bold"/>
            </a:endParaRPr>
          </a:p>
        </p:txBody>
      </p:sp>
      <p:sp>
        <p:nvSpPr>
          <p:cNvPr id="14" name="AutoShape 14"/>
          <p:cNvSpPr/>
          <p:nvPr/>
        </p:nvSpPr>
        <p:spPr>
          <a:xfrm>
            <a:off x="16564000" y="8877554"/>
            <a:ext cx="0" cy="761492"/>
          </a:xfrm>
          <a:prstGeom prst="line">
            <a:avLst/>
          </a:prstGeom>
          <a:ln w="95250" cap="flat">
            <a:solidFill>
              <a:srgbClr val="5DA295"/>
            </a:solidFill>
            <a:prstDash val="solid"/>
            <a:headEnd type="none" w="sm" len="sm"/>
            <a:tailEnd type="none" w="sm" len="sm"/>
          </a:ln>
        </p:spPr>
      </p:sp>
      <p:sp>
        <p:nvSpPr>
          <p:cNvPr id="15" name="AutoShape 15"/>
          <p:cNvSpPr/>
          <p:nvPr/>
        </p:nvSpPr>
        <p:spPr>
          <a:xfrm flipV="1">
            <a:off x="8324030" y="2922817"/>
            <a:ext cx="0" cy="4198362"/>
          </a:xfrm>
          <a:prstGeom prst="line">
            <a:avLst/>
          </a:prstGeom>
          <a:ln w="66675" cap="flat">
            <a:solidFill>
              <a:srgbClr val="5DA295"/>
            </a:solidFill>
            <a:prstDash val="solid"/>
            <a:headEnd type="none" w="sm" len="sm"/>
            <a:tailEnd type="none" w="sm" len="sm"/>
          </a:ln>
        </p:spPr>
      </p:sp>
      <p:sp>
        <p:nvSpPr>
          <p:cNvPr id="16" name="Freeform 16"/>
          <p:cNvSpPr/>
          <p:nvPr/>
        </p:nvSpPr>
        <p:spPr>
          <a:xfrm>
            <a:off x="3679812" y="6770983"/>
            <a:ext cx="1072583" cy="1072583"/>
          </a:xfrm>
          <a:custGeom>
            <a:avLst/>
            <a:gdLst/>
            <a:ahLst/>
            <a:cxnLst/>
            <a:rect l="l" t="t" r="r" b="b"/>
            <a:pathLst>
              <a:path w="1072583" h="1072583">
                <a:moveTo>
                  <a:pt x="0" y="0"/>
                </a:moveTo>
                <a:lnTo>
                  <a:pt x="1072583" y="0"/>
                </a:lnTo>
                <a:lnTo>
                  <a:pt x="1072583" y="1072583"/>
                </a:lnTo>
                <a:lnTo>
                  <a:pt x="0" y="1072583"/>
                </a:lnTo>
                <a:lnTo>
                  <a:pt x="0" y="0"/>
                </a:lnTo>
                <a:close/>
              </a:path>
            </a:pathLst>
          </a:custGeom>
          <a:blipFill>
            <a:blip r:embed="rId6" cstate="print">
              <a:extLst>
                <a:ext uri="{96DAC541-7B7A-43D3-8B79-37D633B846F1}">
                  <asvg:svgBlip xmlns:asvg="http://schemas.microsoft.com/office/drawing/2016/SVG/main" xmlns="" r:embed="rId11"/>
                </a:ext>
              </a:extLst>
            </a:blip>
            <a:stretch>
              <a:fillRect/>
            </a:stretch>
          </a:blipFill>
        </p:spPr>
      </p:sp>
      <p:sp>
        <p:nvSpPr>
          <p:cNvPr id="17" name="TextBox 17"/>
          <p:cNvSpPr txBox="1"/>
          <p:nvPr/>
        </p:nvSpPr>
        <p:spPr>
          <a:xfrm>
            <a:off x="8643934" y="2281740"/>
            <a:ext cx="7358114" cy="6647974"/>
          </a:xfrm>
          <a:prstGeom prst="rect">
            <a:avLst/>
          </a:prstGeom>
        </p:spPr>
        <p:txBody>
          <a:bodyPr wrap="square" lIns="0" tIns="0" rIns="0" bIns="0" rtlCol="0" anchor="t">
            <a:spAutoFit/>
          </a:bodyPr>
          <a:lstStyle/>
          <a:p>
            <a:pPr marL="514350" lvl="0" indent="-514350" algn="just">
              <a:buFont typeface="+mj-lt"/>
              <a:buAutoNum type="arabicPeriod"/>
            </a:pPr>
            <a:r>
              <a:rPr lang="id-ID" sz="3200" dirty="0" smtClean="0">
                <a:latin typeface="Glacial Indifference"/>
              </a:rPr>
              <a:t>Understand how learners acquire a second language.</a:t>
            </a:r>
          </a:p>
          <a:p>
            <a:pPr marL="514350" indent="-514350" algn="just">
              <a:buFont typeface="+mj-lt"/>
              <a:buAutoNum type="arabicPeriod"/>
            </a:pPr>
            <a:r>
              <a:rPr lang="id-ID" sz="3200" dirty="0" smtClean="0">
                <a:latin typeface="Glacial Indifference"/>
              </a:rPr>
              <a:t>Develop effective teaching methods and materials</a:t>
            </a:r>
          </a:p>
          <a:p>
            <a:pPr marL="514350" lvl="0" indent="-514350" algn="just">
              <a:buFont typeface="+mj-lt"/>
              <a:buAutoNum type="arabicPeriod"/>
            </a:pPr>
            <a:r>
              <a:rPr lang="id-ID" sz="3200" dirty="0" smtClean="0">
                <a:latin typeface="Glacial Indifference"/>
              </a:rPr>
              <a:t>Evaluate the impact of different teaching approaches</a:t>
            </a:r>
          </a:p>
          <a:p>
            <a:pPr marL="514350" lvl="0" indent="-514350" algn="just">
              <a:buFont typeface="+mj-lt"/>
              <a:buAutoNum type="arabicPeriod"/>
            </a:pPr>
            <a:r>
              <a:rPr lang="id-ID" sz="3200" dirty="0" smtClean="0">
                <a:latin typeface="Glacial Indifference"/>
              </a:rPr>
              <a:t>Explore the role of technology in language learning</a:t>
            </a:r>
          </a:p>
          <a:p>
            <a:pPr marL="514350" lvl="0" indent="-514350" algn="just">
              <a:buFont typeface="+mj-lt"/>
              <a:buAutoNum type="arabicPeriod"/>
            </a:pPr>
            <a:r>
              <a:rPr lang="id-ID" sz="3200" dirty="0" smtClean="0">
                <a:latin typeface="Glacial Indifference"/>
              </a:rPr>
              <a:t>Investigate language assessment and testing</a:t>
            </a:r>
          </a:p>
          <a:p>
            <a:endParaRPr lang="id-ID" sz="3600" dirty="0" smtClean="0"/>
          </a:p>
          <a:p>
            <a:pPr lvl="0"/>
            <a:endParaRPr lang="id-ID" sz="3600" dirty="0" smtClean="0"/>
          </a:p>
          <a:p>
            <a:pPr marL="514350" indent="-514350" algn="l">
              <a:lnSpc>
                <a:spcPts val="4759"/>
              </a:lnSpc>
            </a:pPr>
            <a:endParaRPr lang="en-US" sz="3399" dirty="0">
              <a:solidFill>
                <a:srgbClr val="000000"/>
              </a:solidFill>
              <a:latin typeface="Glacial Indifference"/>
              <a:ea typeface="Glacial Indifference"/>
              <a:cs typeface="Glacial Indifference"/>
              <a:sym typeface="Glacial Indifference"/>
            </a:endParaRPr>
          </a:p>
        </p:txBody>
      </p:sp>
      <p:sp>
        <p:nvSpPr>
          <p:cNvPr id="21" name="Freeform 21"/>
          <p:cNvSpPr/>
          <p:nvPr/>
        </p:nvSpPr>
        <p:spPr>
          <a:xfrm>
            <a:off x="14023509" y="649617"/>
            <a:ext cx="1792620" cy="1452022"/>
          </a:xfrm>
          <a:custGeom>
            <a:avLst/>
            <a:gdLst/>
            <a:ahLst/>
            <a:cxnLst/>
            <a:rect l="l" t="t" r="r" b="b"/>
            <a:pathLst>
              <a:path w="1792620" h="1452022">
                <a:moveTo>
                  <a:pt x="0" y="0"/>
                </a:moveTo>
                <a:lnTo>
                  <a:pt x="1792620" y="0"/>
                </a:lnTo>
                <a:lnTo>
                  <a:pt x="1792620" y="1452022"/>
                </a:lnTo>
                <a:lnTo>
                  <a:pt x="0" y="1452022"/>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24" name="TextBox 29"/>
          <p:cNvSpPr txBox="1"/>
          <p:nvPr/>
        </p:nvSpPr>
        <p:spPr>
          <a:xfrm>
            <a:off x="11429915" y="8963025"/>
            <a:ext cx="4752692" cy="500137"/>
          </a:xfrm>
          <a:prstGeom prst="rect">
            <a:avLst/>
          </a:prstGeom>
        </p:spPr>
        <p:txBody>
          <a:bodyPr lIns="0" tIns="0" rIns="0" bIns="0" rtlCol="0" anchor="t">
            <a:spAutoFit/>
          </a:bodyPr>
          <a:lstStyle/>
          <a:p>
            <a:pPr algn="r">
              <a:lnSpc>
                <a:spcPts val="4200"/>
              </a:lnSpc>
            </a:pPr>
            <a:r>
              <a:rPr lang="id-ID" sz="3000" spc="300" dirty="0" smtClean="0">
                <a:solidFill>
                  <a:srgbClr val="000000"/>
                </a:solidFill>
                <a:latin typeface="Glacial Indifference Bold"/>
                <a:ea typeface="Glacial Indifference Bold"/>
                <a:cs typeface="Glacial Indifference Bold"/>
                <a:sym typeface="Glacial Indifference Bold"/>
              </a:rPr>
              <a:t>ENGLISH RESEARCH </a:t>
            </a:r>
            <a:endParaRPr lang="en-US" sz="3000" spc="300" dirty="0">
              <a:solidFill>
                <a:srgbClr val="000000"/>
              </a:solidFill>
              <a:latin typeface="Glacial Indifference Bold"/>
              <a:ea typeface="Glacial Indifference Bold"/>
              <a:cs typeface="Glacial Indifference Bold"/>
              <a:sym typeface="Glacial Indifference Bold"/>
            </a:endParaRPr>
          </a:p>
        </p:txBody>
      </p:sp>
      <p:pic>
        <p:nvPicPr>
          <p:cNvPr id="20" name="Picture 19" descr="STKIP TAMAN SISWA BIMA"/>
          <p:cNvPicPr/>
          <p:nvPr/>
        </p:nvPicPr>
        <p:blipFill>
          <a:blip r:embed="rId14"/>
          <a:srcRect/>
          <a:stretch>
            <a:fillRect/>
          </a:stretch>
        </p:blipFill>
        <p:spPr bwMode="auto">
          <a:xfrm>
            <a:off x="285688" y="428592"/>
            <a:ext cx="1214447" cy="928694"/>
          </a:xfrm>
          <a:prstGeom prst="rect">
            <a:avLst/>
          </a:prstGeom>
          <a:noFill/>
          <a:ln w="9525">
            <a:noFill/>
            <a:miter lim="800000"/>
            <a:headEnd/>
            <a:tailEnd/>
          </a:ln>
        </p:spPr>
      </p:pic>
      <p:pic>
        <p:nvPicPr>
          <p:cNvPr id="25" name="Google Shape;95;p1"/>
          <p:cNvPicPr preferRelativeResize="0"/>
          <p:nvPr/>
        </p:nvPicPr>
        <p:blipFill rotWithShape="1">
          <a:blip r:embed="rId15">
            <a:alphaModFix/>
          </a:blip>
          <a:srcRect/>
          <a:stretch/>
        </p:blipFill>
        <p:spPr>
          <a:xfrm>
            <a:off x="1524732" y="428591"/>
            <a:ext cx="1189848" cy="927747"/>
          </a:xfrm>
          <a:prstGeom prst="rect">
            <a:avLst/>
          </a:prstGeom>
          <a:noFill/>
          <a:ln>
            <a:noFill/>
          </a:ln>
        </p:spPr>
      </p:pic>
      <p:pic>
        <p:nvPicPr>
          <p:cNvPr id="26" name="Google Shape;97;p1"/>
          <p:cNvPicPr preferRelativeResize="0"/>
          <p:nvPr/>
        </p:nvPicPr>
        <p:blipFill rotWithShape="1">
          <a:blip r:embed="rId16">
            <a:alphaModFix/>
          </a:blip>
          <a:srcRect/>
          <a:stretch/>
        </p:blipFill>
        <p:spPr>
          <a:xfrm>
            <a:off x="2714580" y="500030"/>
            <a:ext cx="3143272" cy="857256"/>
          </a:xfrm>
          <a:prstGeom prst="rect">
            <a:avLst/>
          </a:prstGeom>
          <a:noFill/>
          <a:ln>
            <a:no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02049" y="6833950"/>
            <a:ext cx="5973602" cy="5973602"/>
          </a:xfrm>
          <a:custGeom>
            <a:avLst/>
            <a:gdLst/>
            <a:ahLst/>
            <a:cxnLst/>
            <a:rect l="l" t="t" r="r" b="b"/>
            <a:pathLst>
              <a:path w="5973602" h="5973602">
                <a:moveTo>
                  <a:pt x="0" y="0"/>
                </a:moveTo>
                <a:lnTo>
                  <a:pt x="5973601" y="0"/>
                </a:lnTo>
                <a:lnTo>
                  <a:pt x="5973601" y="5973602"/>
                </a:lnTo>
                <a:lnTo>
                  <a:pt x="0" y="5973602"/>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3" name="Group 3"/>
          <p:cNvGrpSpPr/>
          <p:nvPr/>
        </p:nvGrpSpPr>
        <p:grpSpPr>
          <a:xfrm>
            <a:off x="0" y="10073435"/>
            <a:ext cx="18288000" cy="213565"/>
            <a:chOff x="0" y="0"/>
            <a:chExt cx="4816593" cy="56248"/>
          </a:xfrm>
        </p:grpSpPr>
        <p:sp>
          <p:nvSpPr>
            <p:cNvPr id="4" name="Freeform 4"/>
            <p:cNvSpPr/>
            <p:nvPr/>
          </p:nvSpPr>
          <p:spPr>
            <a:xfrm>
              <a:off x="0" y="0"/>
              <a:ext cx="4816592" cy="56248"/>
            </a:xfrm>
            <a:custGeom>
              <a:avLst/>
              <a:gdLst/>
              <a:ahLst/>
              <a:cxnLst/>
              <a:rect l="l" t="t" r="r" b="b"/>
              <a:pathLst>
                <a:path w="4816592" h="56248">
                  <a:moveTo>
                    <a:pt x="0" y="0"/>
                  </a:moveTo>
                  <a:lnTo>
                    <a:pt x="4816592" y="0"/>
                  </a:lnTo>
                  <a:lnTo>
                    <a:pt x="4816592" y="56248"/>
                  </a:lnTo>
                  <a:lnTo>
                    <a:pt x="0" y="56248"/>
                  </a:lnTo>
                  <a:close/>
                </a:path>
              </a:pathLst>
            </a:custGeom>
            <a:solidFill>
              <a:srgbClr val="5DA295"/>
            </a:solidFill>
          </p:spPr>
        </p:sp>
        <p:sp>
          <p:nvSpPr>
            <p:cNvPr id="5" name="TextBox 5"/>
            <p:cNvSpPr txBox="1"/>
            <p:nvPr/>
          </p:nvSpPr>
          <p:spPr>
            <a:xfrm>
              <a:off x="0" y="-38100"/>
              <a:ext cx="4816593" cy="94348"/>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0" y="0"/>
            <a:ext cx="18288000" cy="213565"/>
            <a:chOff x="0" y="0"/>
            <a:chExt cx="4816593" cy="56248"/>
          </a:xfrm>
        </p:grpSpPr>
        <p:sp>
          <p:nvSpPr>
            <p:cNvPr id="7" name="Freeform 7"/>
            <p:cNvSpPr/>
            <p:nvPr/>
          </p:nvSpPr>
          <p:spPr>
            <a:xfrm>
              <a:off x="0" y="0"/>
              <a:ext cx="4816592" cy="56248"/>
            </a:xfrm>
            <a:custGeom>
              <a:avLst/>
              <a:gdLst/>
              <a:ahLst/>
              <a:cxnLst/>
              <a:rect l="l" t="t" r="r" b="b"/>
              <a:pathLst>
                <a:path w="4816592" h="56248">
                  <a:moveTo>
                    <a:pt x="0" y="0"/>
                  </a:moveTo>
                  <a:lnTo>
                    <a:pt x="4816592" y="0"/>
                  </a:lnTo>
                  <a:lnTo>
                    <a:pt x="4816592" y="56248"/>
                  </a:lnTo>
                  <a:lnTo>
                    <a:pt x="0" y="56248"/>
                  </a:lnTo>
                  <a:close/>
                </a:path>
              </a:pathLst>
            </a:custGeom>
            <a:solidFill>
              <a:srgbClr val="BFDDD2"/>
            </a:solidFill>
          </p:spPr>
        </p:sp>
        <p:sp>
          <p:nvSpPr>
            <p:cNvPr id="8" name="TextBox 8"/>
            <p:cNvSpPr txBox="1"/>
            <p:nvPr/>
          </p:nvSpPr>
          <p:spPr>
            <a:xfrm>
              <a:off x="0" y="-38100"/>
              <a:ext cx="4816593" cy="94348"/>
            </a:xfrm>
            <a:prstGeom prst="rect">
              <a:avLst/>
            </a:prstGeom>
          </p:spPr>
          <p:txBody>
            <a:bodyPr lIns="50800" tIns="50800" rIns="50800" bIns="50800" rtlCol="0" anchor="ctr"/>
            <a:lstStyle/>
            <a:p>
              <a:pPr algn="ctr">
                <a:lnSpc>
                  <a:spcPts val="2659"/>
                </a:lnSpc>
              </a:pPr>
              <a:endParaRPr/>
            </a:p>
          </p:txBody>
        </p:sp>
      </p:grpSp>
      <p:sp>
        <p:nvSpPr>
          <p:cNvPr id="9" name="AutoShape 9"/>
          <p:cNvSpPr/>
          <p:nvPr/>
        </p:nvSpPr>
        <p:spPr>
          <a:xfrm>
            <a:off x="7060245" y="4213907"/>
            <a:ext cx="11329315" cy="0"/>
          </a:xfrm>
          <a:prstGeom prst="line">
            <a:avLst/>
          </a:prstGeom>
          <a:ln w="38100" cap="flat">
            <a:solidFill>
              <a:srgbClr val="5DA295"/>
            </a:solidFill>
            <a:prstDash val="solid"/>
            <a:headEnd type="none" w="sm" len="sm"/>
            <a:tailEnd type="none" w="sm" len="sm"/>
          </a:ln>
        </p:spPr>
      </p:sp>
      <p:sp>
        <p:nvSpPr>
          <p:cNvPr id="10" name="AutoShape 10"/>
          <p:cNvSpPr/>
          <p:nvPr/>
        </p:nvSpPr>
        <p:spPr>
          <a:xfrm>
            <a:off x="7060245" y="5734674"/>
            <a:ext cx="11329315" cy="0"/>
          </a:xfrm>
          <a:prstGeom prst="line">
            <a:avLst/>
          </a:prstGeom>
          <a:ln w="38100" cap="flat">
            <a:solidFill>
              <a:srgbClr val="5DA295"/>
            </a:solidFill>
            <a:prstDash val="solid"/>
            <a:headEnd type="none" w="sm" len="sm"/>
            <a:tailEnd type="none" w="sm" len="sm"/>
          </a:ln>
        </p:spPr>
      </p:sp>
      <p:sp>
        <p:nvSpPr>
          <p:cNvPr id="11" name="AutoShape 11"/>
          <p:cNvSpPr/>
          <p:nvPr/>
        </p:nvSpPr>
        <p:spPr>
          <a:xfrm>
            <a:off x="7060245" y="7255441"/>
            <a:ext cx="11329315" cy="0"/>
          </a:xfrm>
          <a:prstGeom prst="line">
            <a:avLst/>
          </a:prstGeom>
          <a:ln w="38100" cap="flat">
            <a:solidFill>
              <a:srgbClr val="5DA295"/>
            </a:solidFill>
            <a:prstDash val="solid"/>
            <a:headEnd type="none" w="sm" len="sm"/>
            <a:tailEnd type="none" w="sm" len="sm"/>
          </a:ln>
        </p:spPr>
      </p:sp>
      <p:sp>
        <p:nvSpPr>
          <p:cNvPr id="12" name="Freeform 12"/>
          <p:cNvSpPr/>
          <p:nvPr/>
        </p:nvSpPr>
        <p:spPr>
          <a:xfrm>
            <a:off x="4138092" y="6650005"/>
            <a:ext cx="1210872" cy="1210872"/>
          </a:xfrm>
          <a:custGeom>
            <a:avLst/>
            <a:gdLst/>
            <a:ahLst/>
            <a:cxnLst/>
            <a:rect l="l" t="t" r="r" b="b"/>
            <a:pathLst>
              <a:path w="1210872" h="1210872">
                <a:moveTo>
                  <a:pt x="0" y="0"/>
                </a:moveTo>
                <a:lnTo>
                  <a:pt x="1210872" y="0"/>
                </a:lnTo>
                <a:lnTo>
                  <a:pt x="1210872" y="1210872"/>
                </a:lnTo>
                <a:lnTo>
                  <a:pt x="0" y="1210872"/>
                </a:lnTo>
                <a:lnTo>
                  <a:pt x="0" y="0"/>
                </a:lnTo>
                <a:close/>
              </a:path>
            </a:pathLst>
          </a:custGeom>
          <a:blipFill>
            <a:blip r:embed="rId4" cstate="print">
              <a:extLst>
                <a:ext uri="{96DAC541-7B7A-43D3-8B79-37D633B846F1}">
                  <asvg:svgBlip xmlns:asvg="http://schemas.microsoft.com/office/drawing/2016/SVG/main" xmlns="" r:embed="rId5"/>
                </a:ext>
              </a:extLst>
            </a:blip>
            <a:stretch>
              <a:fillRect/>
            </a:stretch>
          </a:blipFill>
        </p:spPr>
      </p:sp>
      <p:sp>
        <p:nvSpPr>
          <p:cNvPr id="15" name="TextBox 15"/>
          <p:cNvSpPr txBox="1"/>
          <p:nvPr/>
        </p:nvSpPr>
        <p:spPr>
          <a:xfrm>
            <a:off x="16564000" y="8834437"/>
            <a:ext cx="955170" cy="762001"/>
          </a:xfrm>
          <a:prstGeom prst="rect">
            <a:avLst/>
          </a:prstGeom>
        </p:spPr>
        <p:txBody>
          <a:bodyPr lIns="0" tIns="0" rIns="0" bIns="0" rtlCol="0" anchor="t">
            <a:spAutoFit/>
          </a:bodyPr>
          <a:lstStyle/>
          <a:p>
            <a:pPr algn="r">
              <a:lnSpc>
                <a:spcPts val="6299"/>
              </a:lnSpc>
            </a:pPr>
            <a:r>
              <a:rPr lang="en-US" sz="4499">
                <a:solidFill>
                  <a:srgbClr val="000000"/>
                </a:solidFill>
                <a:latin typeface="Glacial Indifference Bold"/>
                <a:ea typeface="Glacial Indifference Bold"/>
                <a:cs typeface="Glacial Indifference Bold"/>
                <a:sym typeface="Glacial Indifference Bold"/>
              </a:rPr>
              <a:t>03</a:t>
            </a:r>
          </a:p>
        </p:txBody>
      </p:sp>
      <p:sp>
        <p:nvSpPr>
          <p:cNvPr id="16" name="AutoShape 16"/>
          <p:cNvSpPr/>
          <p:nvPr/>
        </p:nvSpPr>
        <p:spPr>
          <a:xfrm>
            <a:off x="16564000" y="8877554"/>
            <a:ext cx="0" cy="761492"/>
          </a:xfrm>
          <a:prstGeom prst="line">
            <a:avLst/>
          </a:prstGeom>
          <a:ln w="95250" cap="flat">
            <a:solidFill>
              <a:srgbClr val="5DA295"/>
            </a:solidFill>
            <a:prstDash val="solid"/>
            <a:headEnd type="none" w="sm" len="sm"/>
            <a:tailEnd type="none" w="sm" len="sm"/>
          </a:ln>
        </p:spPr>
      </p:sp>
      <p:sp>
        <p:nvSpPr>
          <p:cNvPr id="17" name="Freeform 17"/>
          <p:cNvSpPr/>
          <p:nvPr/>
        </p:nvSpPr>
        <p:spPr>
          <a:xfrm>
            <a:off x="16893853" y="567841"/>
            <a:ext cx="1082627" cy="1082627"/>
          </a:xfrm>
          <a:custGeom>
            <a:avLst/>
            <a:gdLst/>
            <a:ahLst/>
            <a:cxnLst/>
            <a:rect l="l" t="t" r="r" b="b"/>
            <a:pathLst>
              <a:path w="1082627" h="1082627">
                <a:moveTo>
                  <a:pt x="0" y="0"/>
                </a:moveTo>
                <a:lnTo>
                  <a:pt x="1082626" y="0"/>
                </a:lnTo>
                <a:lnTo>
                  <a:pt x="1082626" y="1082627"/>
                </a:lnTo>
                <a:lnTo>
                  <a:pt x="0" y="1082627"/>
                </a:lnTo>
                <a:lnTo>
                  <a:pt x="0" y="0"/>
                </a:lnTo>
                <a:close/>
              </a:path>
            </a:pathLst>
          </a:custGeom>
          <a:blipFill>
            <a:blip r:embed="rId6" cstate="print">
              <a:extLst>
                <a:ext uri="{96DAC541-7B7A-43D3-8B79-37D633B846F1}">
                  <asvg:svgBlip xmlns:asvg="http://schemas.microsoft.com/office/drawing/2016/SVG/main" xmlns="" r:embed="rId11"/>
                </a:ext>
              </a:extLst>
            </a:blip>
            <a:stretch>
              <a:fillRect/>
            </a:stretch>
          </a:blipFill>
        </p:spPr>
      </p:sp>
      <p:sp>
        <p:nvSpPr>
          <p:cNvPr id="18" name="TextBox 18"/>
          <p:cNvSpPr txBox="1"/>
          <p:nvPr/>
        </p:nvSpPr>
        <p:spPr>
          <a:xfrm>
            <a:off x="1517951" y="2801438"/>
            <a:ext cx="4727341" cy="3770263"/>
          </a:xfrm>
          <a:prstGeom prst="rect">
            <a:avLst/>
          </a:prstGeom>
        </p:spPr>
        <p:txBody>
          <a:bodyPr lIns="0" tIns="0" rIns="0" bIns="0" rtlCol="0" anchor="t">
            <a:spAutoFit/>
          </a:bodyPr>
          <a:lstStyle/>
          <a:p>
            <a:pPr>
              <a:lnSpc>
                <a:spcPts val="9799"/>
              </a:lnSpc>
            </a:pPr>
            <a:r>
              <a:rPr lang="id-ID" sz="7200" b="1" dirty="0" smtClean="0"/>
              <a:t>Scope of Research in </a:t>
            </a:r>
            <a:r>
              <a:rPr lang="id-ID" sz="6600" b="1" dirty="0" smtClean="0"/>
              <a:t>Language</a:t>
            </a:r>
            <a:endParaRPr lang="en-US" sz="6999" dirty="0">
              <a:solidFill>
                <a:srgbClr val="000000"/>
              </a:solidFill>
              <a:latin typeface="Glacial Indifference Bold"/>
              <a:ea typeface="Glacial Indifference Bold"/>
              <a:cs typeface="Glacial Indifference Bold"/>
              <a:sym typeface="Glacial Indifference Bold"/>
            </a:endParaRPr>
          </a:p>
        </p:txBody>
      </p:sp>
      <p:sp>
        <p:nvSpPr>
          <p:cNvPr id="19" name="TextBox 19"/>
          <p:cNvSpPr txBox="1"/>
          <p:nvPr/>
        </p:nvSpPr>
        <p:spPr>
          <a:xfrm>
            <a:off x="8239728" y="3071798"/>
            <a:ext cx="9619708" cy="577081"/>
          </a:xfrm>
          <a:prstGeom prst="rect">
            <a:avLst/>
          </a:prstGeom>
        </p:spPr>
        <p:txBody>
          <a:bodyPr wrap="square" lIns="0" tIns="0" rIns="0" bIns="0" rtlCol="0" anchor="t">
            <a:spAutoFit/>
          </a:bodyPr>
          <a:lstStyle/>
          <a:p>
            <a:pPr algn="l">
              <a:lnSpc>
                <a:spcPts val="4480"/>
              </a:lnSpc>
            </a:pPr>
            <a:r>
              <a:rPr lang="id-ID" sz="2400" dirty="0" smtClean="0">
                <a:solidFill>
                  <a:srgbClr val="000000"/>
                </a:solidFill>
                <a:latin typeface="Glacial Indifference"/>
                <a:ea typeface="Glacial Indifference"/>
                <a:cs typeface="Glacial Indifference"/>
                <a:sym typeface="Glacial Indifference"/>
              </a:rPr>
              <a:t>Phonology, Morphology, syntax, and others </a:t>
            </a:r>
            <a:endParaRPr lang="en-US" sz="2400" dirty="0">
              <a:solidFill>
                <a:srgbClr val="000000"/>
              </a:solidFill>
              <a:latin typeface="Glacial Indifference"/>
              <a:ea typeface="Glacial Indifference"/>
              <a:cs typeface="Glacial Indifference"/>
              <a:sym typeface="Glacial Indifference"/>
            </a:endParaRPr>
          </a:p>
        </p:txBody>
      </p:sp>
      <p:sp>
        <p:nvSpPr>
          <p:cNvPr id="20" name="TextBox 20"/>
          <p:cNvSpPr txBox="1"/>
          <p:nvPr/>
        </p:nvSpPr>
        <p:spPr>
          <a:xfrm>
            <a:off x="6916642" y="3112555"/>
            <a:ext cx="938336" cy="762001"/>
          </a:xfrm>
          <a:prstGeom prst="rect">
            <a:avLst/>
          </a:prstGeom>
        </p:spPr>
        <p:txBody>
          <a:bodyPr lIns="0" tIns="0" rIns="0" bIns="0" rtlCol="0" anchor="t">
            <a:spAutoFit/>
          </a:bodyPr>
          <a:lstStyle/>
          <a:p>
            <a:pPr algn="r">
              <a:lnSpc>
                <a:spcPts val="6299"/>
              </a:lnSpc>
            </a:pPr>
            <a:r>
              <a:rPr lang="en-US" sz="4499" dirty="0">
                <a:solidFill>
                  <a:srgbClr val="5DA295"/>
                </a:solidFill>
                <a:latin typeface="Glacial Indifference Bold"/>
                <a:ea typeface="Glacial Indifference Bold"/>
                <a:cs typeface="Glacial Indifference Bold"/>
                <a:sym typeface="Glacial Indifference Bold"/>
              </a:rPr>
              <a:t>01.</a:t>
            </a:r>
          </a:p>
        </p:txBody>
      </p:sp>
      <p:sp>
        <p:nvSpPr>
          <p:cNvPr id="21" name="TextBox 21"/>
          <p:cNvSpPr txBox="1"/>
          <p:nvPr/>
        </p:nvSpPr>
        <p:spPr>
          <a:xfrm>
            <a:off x="8168290" y="2500294"/>
            <a:ext cx="5119114" cy="573427"/>
          </a:xfrm>
          <a:prstGeom prst="rect">
            <a:avLst/>
          </a:prstGeom>
        </p:spPr>
        <p:txBody>
          <a:bodyPr wrap="square" lIns="0" tIns="0" rIns="0" bIns="0" rtlCol="0" anchor="t">
            <a:spAutoFit/>
          </a:bodyPr>
          <a:lstStyle/>
          <a:p>
            <a:pPr algn="l">
              <a:lnSpc>
                <a:spcPts val="4899"/>
              </a:lnSpc>
            </a:pPr>
            <a:r>
              <a:rPr lang="id-ID" sz="3499" dirty="0" smtClean="0">
                <a:solidFill>
                  <a:srgbClr val="5DA295"/>
                </a:solidFill>
                <a:latin typeface="Glacial Indifference Bold"/>
                <a:ea typeface="Glacial Indifference Bold"/>
                <a:cs typeface="Glacial Indifference Bold"/>
                <a:sym typeface="Glacial Indifference Bold"/>
              </a:rPr>
              <a:t>Linguistics</a:t>
            </a:r>
            <a:endParaRPr lang="en-US" sz="3499" dirty="0">
              <a:solidFill>
                <a:srgbClr val="5DA295"/>
              </a:solidFill>
              <a:latin typeface="Glacial Indifference Bold"/>
              <a:ea typeface="Glacial Indifference Bold"/>
              <a:cs typeface="Glacial Indifference Bold"/>
              <a:sym typeface="Glacial Indifference Bold"/>
            </a:endParaRPr>
          </a:p>
        </p:txBody>
      </p:sp>
      <p:sp>
        <p:nvSpPr>
          <p:cNvPr id="22" name="TextBox 22"/>
          <p:cNvSpPr txBox="1"/>
          <p:nvPr/>
        </p:nvSpPr>
        <p:spPr>
          <a:xfrm>
            <a:off x="6758233" y="4597839"/>
            <a:ext cx="1096746" cy="762001"/>
          </a:xfrm>
          <a:prstGeom prst="rect">
            <a:avLst/>
          </a:prstGeom>
        </p:spPr>
        <p:txBody>
          <a:bodyPr lIns="0" tIns="0" rIns="0" bIns="0" rtlCol="0" anchor="t">
            <a:spAutoFit/>
          </a:bodyPr>
          <a:lstStyle/>
          <a:p>
            <a:pPr algn="r">
              <a:lnSpc>
                <a:spcPts val="6299"/>
              </a:lnSpc>
            </a:pPr>
            <a:r>
              <a:rPr lang="en-US" sz="4499">
                <a:solidFill>
                  <a:srgbClr val="5DA295"/>
                </a:solidFill>
                <a:latin typeface="Glacial Indifference Bold"/>
                <a:ea typeface="Glacial Indifference Bold"/>
                <a:cs typeface="Glacial Indifference Bold"/>
                <a:sym typeface="Glacial Indifference Bold"/>
              </a:rPr>
              <a:t>02.</a:t>
            </a:r>
          </a:p>
        </p:txBody>
      </p:sp>
      <p:sp>
        <p:nvSpPr>
          <p:cNvPr id="23" name="TextBox 23"/>
          <p:cNvSpPr txBox="1"/>
          <p:nvPr/>
        </p:nvSpPr>
        <p:spPr>
          <a:xfrm>
            <a:off x="8168290" y="4214806"/>
            <a:ext cx="8548138" cy="573427"/>
          </a:xfrm>
          <a:prstGeom prst="rect">
            <a:avLst/>
          </a:prstGeom>
        </p:spPr>
        <p:txBody>
          <a:bodyPr wrap="square" lIns="0" tIns="0" rIns="0" bIns="0" rtlCol="0" anchor="t">
            <a:spAutoFit/>
          </a:bodyPr>
          <a:lstStyle/>
          <a:p>
            <a:pPr algn="l">
              <a:lnSpc>
                <a:spcPts val="4899"/>
              </a:lnSpc>
            </a:pPr>
            <a:r>
              <a:rPr lang="id-ID" sz="3499" dirty="0" smtClean="0">
                <a:solidFill>
                  <a:srgbClr val="5DA295"/>
                </a:solidFill>
                <a:latin typeface="Glacial Indifference Bold"/>
                <a:ea typeface="Glacial Indifference Bold"/>
                <a:cs typeface="Glacial Indifference Bold"/>
                <a:sym typeface="Glacial Indifference Bold"/>
              </a:rPr>
              <a:t>Education</a:t>
            </a:r>
            <a:endParaRPr lang="en-US" sz="3499" dirty="0">
              <a:solidFill>
                <a:srgbClr val="5DA295"/>
              </a:solidFill>
              <a:latin typeface="Glacial Indifference Bold"/>
              <a:ea typeface="Glacial Indifference Bold"/>
              <a:cs typeface="Glacial Indifference Bold"/>
              <a:sym typeface="Glacial Indifference Bold"/>
            </a:endParaRPr>
          </a:p>
        </p:txBody>
      </p:sp>
      <p:sp>
        <p:nvSpPr>
          <p:cNvPr id="24" name="TextBox 24"/>
          <p:cNvSpPr txBox="1"/>
          <p:nvPr/>
        </p:nvSpPr>
        <p:spPr>
          <a:xfrm>
            <a:off x="8168290" y="4643434"/>
            <a:ext cx="9691146" cy="502830"/>
          </a:xfrm>
          <a:prstGeom prst="rect">
            <a:avLst/>
          </a:prstGeom>
        </p:spPr>
        <p:txBody>
          <a:bodyPr wrap="square" lIns="0" tIns="0" rIns="0" bIns="0" rtlCol="0" anchor="t">
            <a:spAutoFit/>
          </a:bodyPr>
          <a:lstStyle/>
          <a:p>
            <a:pPr algn="l">
              <a:lnSpc>
                <a:spcPts val="4480"/>
              </a:lnSpc>
            </a:pPr>
            <a:r>
              <a:rPr lang="id-ID" sz="2400" dirty="0" smtClean="0">
                <a:solidFill>
                  <a:srgbClr val="000000"/>
                </a:solidFill>
                <a:latin typeface="Glacial Indifference"/>
                <a:ea typeface="Glacial Indifference"/>
                <a:cs typeface="Glacial Indifference"/>
                <a:sym typeface="Glacial Indifference"/>
              </a:rPr>
              <a:t>Method, Approaches, Technic, Using Technology, and other</a:t>
            </a:r>
            <a:endParaRPr lang="en-US" sz="2400" dirty="0">
              <a:solidFill>
                <a:srgbClr val="000000"/>
              </a:solidFill>
              <a:latin typeface="Glacial Indifference"/>
              <a:ea typeface="Glacial Indifference"/>
              <a:cs typeface="Glacial Indifference"/>
              <a:sym typeface="Glacial Indifference"/>
            </a:endParaRPr>
          </a:p>
        </p:txBody>
      </p:sp>
      <p:sp>
        <p:nvSpPr>
          <p:cNvPr id="25" name="TextBox 25"/>
          <p:cNvSpPr txBox="1"/>
          <p:nvPr/>
        </p:nvSpPr>
        <p:spPr>
          <a:xfrm>
            <a:off x="8168290" y="5715004"/>
            <a:ext cx="6690750" cy="573427"/>
          </a:xfrm>
          <a:prstGeom prst="rect">
            <a:avLst/>
          </a:prstGeom>
        </p:spPr>
        <p:txBody>
          <a:bodyPr wrap="square" lIns="0" tIns="0" rIns="0" bIns="0" rtlCol="0" anchor="t">
            <a:spAutoFit/>
          </a:bodyPr>
          <a:lstStyle/>
          <a:p>
            <a:pPr algn="l">
              <a:lnSpc>
                <a:spcPts val="4899"/>
              </a:lnSpc>
            </a:pPr>
            <a:r>
              <a:rPr lang="id-ID" sz="3499" dirty="0" smtClean="0">
                <a:solidFill>
                  <a:srgbClr val="5DA295"/>
                </a:solidFill>
                <a:latin typeface="Glacial Indifference Bold"/>
                <a:ea typeface="Glacial Indifference Bold"/>
                <a:cs typeface="Glacial Indifference Bold"/>
                <a:sym typeface="Glacial Indifference Bold"/>
              </a:rPr>
              <a:t>Culture</a:t>
            </a:r>
            <a:endParaRPr lang="en-US" sz="3499" dirty="0">
              <a:solidFill>
                <a:srgbClr val="5DA295"/>
              </a:solidFill>
              <a:latin typeface="Glacial Indifference Bold"/>
              <a:ea typeface="Glacial Indifference Bold"/>
              <a:cs typeface="Glacial Indifference Bold"/>
              <a:sym typeface="Glacial Indifference Bold"/>
            </a:endParaRPr>
          </a:p>
        </p:txBody>
      </p:sp>
      <p:sp>
        <p:nvSpPr>
          <p:cNvPr id="26" name="TextBox 26"/>
          <p:cNvSpPr txBox="1"/>
          <p:nvPr/>
        </p:nvSpPr>
        <p:spPr>
          <a:xfrm>
            <a:off x="8168290" y="6215070"/>
            <a:ext cx="9691146" cy="502830"/>
          </a:xfrm>
          <a:prstGeom prst="rect">
            <a:avLst/>
          </a:prstGeom>
        </p:spPr>
        <p:txBody>
          <a:bodyPr wrap="square" lIns="0" tIns="0" rIns="0" bIns="0" rtlCol="0" anchor="t">
            <a:spAutoFit/>
          </a:bodyPr>
          <a:lstStyle/>
          <a:p>
            <a:pPr>
              <a:lnSpc>
                <a:spcPts val="4480"/>
              </a:lnSpc>
            </a:pPr>
            <a:r>
              <a:rPr lang="id-ID" sz="2400" dirty="0" smtClean="0">
                <a:solidFill>
                  <a:srgbClr val="000000"/>
                </a:solidFill>
                <a:latin typeface="Glacial Indifference" charset="0"/>
                <a:ea typeface="Glacial Indifference"/>
                <a:cs typeface="Glacial Indifference"/>
                <a:sym typeface="Glacial Indifference"/>
              </a:rPr>
              <a:t>Art,  local wisdom (kearifan lokal), and others</a:t>
            </a:r>
            <a:endParaRPr lang="en-US" sz="2400" dirty="0">
              <a:solidFill>
                <a:srgbClr val="000000"/>
              </a:solidFill>
              <a:latin typeface="Glacial Indifference" charset="0"/>
              <a:ea typeface="Glacial Indifference"/>
              <a:cs typeface="Glacial Indifference"/>
              <a:sym typeface="Glacial Indifference"/>
            </a:endParaRPr>
          </a:p>
        </p:txBody>
      </p:sp>
      <p:sp>
        <p:nvSpPr>
          <p:cNvPr id="27" name="TextBox 27"/>
          <p:cNvSpPr txBox="1"/>
          <p:nvPr/>
        </p:nvSpPr>
        <p:spPr>
          <a:xfrm>
            <a:off x="6758233" y="6071950"/>
            <a:ext cx="1096746" cy="762001"/>
          </a:xfrm>
          <a:prstGeom prst="rect">
            <a:avLst/>
          </a:prstGeom>
        </p:spPr>
        <p:txBody>
          <a:bodyPr lIns="0" tIns="0" rIns="0" bIns="0" rtlCol="0" anchor="t">
            <a:spAutoFit/>
          </a:bodyPr>
          <a:lstStyle/>
          <a:p>
            <a:pPr algn="r">
              <a:lnSpc>
                <a:spcPts val="6299"/>
              </a:lnSpc>
            </a:pPr>
            <a:r>
              <a:rPr lang="en-US" sz="4499">
                <a:solidFill>
                  <a:srgbClr val="5DA295"/>
                </a:solidFill>
                <a:latin typeface="Glacial Indifference Bold"/>
                <a:ea typeface="Glacial Indifference Bold"/>
                <a:cs typeface="Glacial Indifference Bold"/>
                <a:sym typeface="Glacial Indifference Bold"/>
              </a:rPr>
              <a:t>03.</a:t>
            </a:r>
          </a:p>
        </p:txBody>
      </p:sp>
      <p:sp>
        <p:nvSpPr>
          <p:cNvPr id="29" name="TextBox 29"/>
          <p:cNvSpPr txBox="1"/>
          <p:nvPr/>
        </p:nvSpPr>
        <p:spPr>
          <a:xfrm>
            <a:off x="11429915" y="8963025"/>
            <a:ext cx="4752692" cy="500137"/>
          </a:xfrm>
          <a:prstGeom prst="rect">
            <a:avLst/>
          </a:prstGeom>
        </p:spPr>
        <p:txBody>
          <a:bodyPr lIns="0" tIns="0" rIns="0" bIns="0" rtlCol="0" anchor="t">
            <a:spAutoFit/>
          </a:bodyPr>
          <a:lstStyle/>
          <a:p>
            <a:pPr algn="r">
              <a:lnSpc>
                <a:spcPts val="4200"/>
              </a:lnSpc>
            </a:pPr>
            <a:r>
              <a:rPr lang="id-ID" sz="3000" spc="300" dirty="0" smtClean="0">
                <a:solidFill>
                  <a:srgbClr val="000000"/>
                </a:solidFill>
                <a:latin typeface="Glacial Indifference Bold"/>
                <a:ea typeface="Glacial Indifference Bold"/>
                <a:cs typeface="Glacial Indifference Bold"/>
                <a:sym typeface="Glacial Indifference Bold"/>
              </a:rPr>
              <a:t>ENGLISH RESEARCH </a:t>
            </a:r>
            <a:endParaRPr lang="en-US" sz="3000" spc="300" dirty="0">
              <a:solidFill>
                <a:srgbClr val="000000"/>
              </a:solidFill>
              <a:latin typeface="Glacial Indifference Bold"/>
              <a:ea typeface="Glacial Indifference Bold"/>
              <a:cs typeface="Glacial Indifference Bold"/>
              <a:sym typeface="Glacial Indifference Bold"/>
            </a:endParaRPr>
          </a:p>
        </p:txBody>
      </p:sp>
      <p:pic>
        <p:nvPicPr>
          <p:cNvPr id="30" name="Picture 29" descr="STKIP TAMAN SISWA BIMA"/>
          <p:cNvPicPr/>
          <p:nvPr/>
        </p:nvPicPr>
        <p:blipFill>
          <a:blip r:embed="rId12"/>
          <a:srcRect/>
          <a:stretch>
            <a:fillRect/>
          </a:stretch>
        </p:blipFill>
        <p:spPr bwMode="auto">
          <a:xfrm>
            <a:off x="285688" y="428592"/>
            <a:ext cx="1214447" cy="928694"/>
          </a:xfrm>
          <a:prstGeom prst="rect">
            <a:avLst/>
          </a:prstGeom>
          <a:noFill/>
          <a:ln w="9525">
            <a:noFill/>
            <a:miter lim="800000"/>
            <a:headEnd/>
            <a:tailEnd/>
          </a:ln>
        </p:spPr>
      </p:pic>
      <p:pic>
        <p:nvPicPr>
          <p:cNvPr id="31" name="Google Shape;95;p1"/>
          <p:cNvPicPr preferRelativeResize="0"/>
          <p:nvPr/>
        </p:nvPicPr>
        <p:blipFill rotWithShape="1">
          <a:blip r:embed="rId13">
            <a:alphaModFix/>
          </a:blip>
          <a:srcRect/>
          <a:stretch/>
        </p:blipFill>
        <p:spPr>
          <a:xfrm>
            <a:off x="1524732" y="428591"/>
            <a:ext cx="1189848" cy="927747"/>
          </a:xfrm>
          <a:prstGeom prst="rect">
            <a:avLst/>
          </a:prstGeom>
          <a:noFill/>
          <a:ln>
            <a:noFill/>
          </a:ln>
        </p:spPr>
      </p:pic>
      <p:pic>
        <p:nvPicPr>
          <p:cNvPr id="34" name="Google Shape;97;p1"/>
          <p:cNvPicPr preferRelativeResize="0"/>
          <p:nvPr/>
        </p:nvPicPr>
        <p:blipFill rotWithShape="1">
          <a:blip r:embed="rId14">
            <a:alphaModFix/>
          </a:blip>
          <a:srcRect/>
          <a:stretch/>
        </p:blipFill>
        <p:spPr>
          <a:xfrm>
            <a:off x="2714580" y="500030"/>
            <a:ext cx="3143272" cy="857256"/>
          </a:xfrm>
          <a:prstGeom prst="rect">
            <a:avLst/>
          </a:prstGeom>
          <a:noFill/>
          <a:ln>
            <a:no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5421953"/>
            <a:ext cx="18288000" cy="4865047"/>
            <a:chOff x="0" y="0"/>
            <a:chExt cx="4816593" cy="1281329"/>
          </a:xfrm>
        </p:grpSpPr>
        <p:sp>
          <p:nvSpPr>
            <p:cNvPr id="3" name="Freeform 3"/>
            <p:cNvSpPr/>
            <p:nvPr/>
          </p:nvSpPr>
          <p:spPr>
            <a:xfrm>
              <a:off x="0" y="0"/>
              <a:ext cx="4816592" cy="1281329"/>
            </a:xfrm>
            <a:custGeom>
              <a:avLst/>
              <a:gdLst/>
              <a:ahLst/>
              <a:cxnLst/>
              <a:rect l="l" t="t" r="r" b="b"/>
              <a:pathLst>
                <a:path w="4816592" h="1281329">
                  <a:moveTo>
                    <a:pt x="0" y="0"/>
                  </a:moveTo>
                  <a:lnTo>
                    <a:pt x="4816592" y="0"/>
                  </a:lnTo>
                  <a:lnTo>
                    <a:pt x="4816592" y="1281329"/>
                  </a:lnTo>
                  <a:lnTo>
                    <a:pt x="0" y="1281329"/>
                  </a:lnTo>
                  <a:close/>
                </a:path>
              </a:pathLst>
            </a:custGeom>
            <a:solidFill>
              <a:srgbClr val="5DA295"/>
            </a:solidFill>
          </p:spPr>
        </p:sp>
        <p:sp>
          <p:nvSpPr>
            <p:cNvPr id="4" name="TextBox 4"/>
            <p:cNvSpPr txBox="1"/>
            <p:nvPr/>
          </p:nvSpPr>
          <p:spPr>
            <a:xfrm>
              <a:off x="0" y="-38100"/>
              <a:ext cx="4816593" cy="1319429"/>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0" y="0"/>
            <a:ext cx="18288000" cy="213565"/>
            <a:chOff x="0" y="0"/>
            <a:chExt cx="4816593" cy="56248"/>
          </a:xfrm>
        </p:grpSpPr>
        <p:sp>
          <p:nvSpPr>
            <p:cNvPr id="6" name="Freeform 6"/>
            <p:cNvSpPr/>
            <p:nvPr/>
          </p:nvSpPr>
          <p:spPr>
            <a:xfrm>
              <a:off x="0" y="0"/>
              <a:ext cx="4816592" cy="56248"/>
            </a:xfrm>
            <a:custGeom>
              <a:avLst/>
              <a:gdLst/>
              <a:ahLst/>
              <a:cxnLst/>
              <a:rect l="l" t="t" r="r" b="b"/>
              <a:pathLst>
                <a:path w="4816592" h="56248">
                  <a:moveTo>
                    <a:pt x="0" y="0"/>
                  </a:moveTo>
                  <a:lnTo>
                    <a:pt x="4816592" y="0"/>
                  </a:lnTo>
                  <a:lnTo>
                    <a:pt x="4816592" y="56248"/>
                  </a:lnTo>
                  <a:lnTo>
                    <a:pt x="0" y="56248"/>
                  </a:lnTo>
                  <a:close/>
                </a:path>
              </a:pathLst>
            </a:custGeom>
            <a:solidFill>
              <a:srgbClr val="BFDDD2"/>
            </a:solidFill>
          </p:spPr>
        </p:sp>
        <p:sp>
          <p:nvSpPr>
            <p:cNvPr id="7" name="TextBox 7"/>
            <p:cNvSpPr txBox="1"/>
            <p:nvPr/>
          </p:nvSpPr>
          <p:spPr>
            <a:xfrm>
              <a:off x="0" y="-38100"/>
              <a:ext cx="4816593" cy="94348"/>
            </a:xfrm>
            <a:prstGeom prst="rect">
              <a:avLst/>
            </a:prstGeom>
          </p:spPr>
          <p:txBody>
            <a:bodyPr lIns="50800" tIns="50800" rIns="50800" bIns="50800" rtlCol="0" anchor="ctr"/>
            <a:lstStyle/>
            <a:p>
              <a:pPr algn="ctr">
                <a:lnSpc>
                  <a:spcPts val="2659"/>
                </a:lnSpc>
              </a:pPr>
              <a:endParaRPr/>
            </a:p>
          </p:txBody>
        </p:sp>
      </p:grpSp>
      <p:sp>
        <p:nvSpPr>
          <p:cNvPr id="10" name="TextBox 10"/>
          <p:cNvSpPr txBox="1"/>
          <p:nvPr/>
        </p:nvSpPr>
        <p:spPr>
          <a:xfrm>
            <a:off x="16564000" y="8834437"/>
            <a:ext cx="955170" cy="762001"/>
          </a:xfrm>
          <a:prstGeom prst="rect">
            <a:avLst/>
          </a:prstGeom>
        </p:spPr>
        <p:txBody>
          <a:bodyPr lIns="0" tIns="0" rIns="0" bIns="0" rtlCol="0" anchor="t">
            <a:spAutoFit/>
          </a:bodyPr>
          <a:lstStyle/>
          <a:p>
            <a:pPr algn="r">
              <a:lnSpc>
                <a:spcPts val="6299"/>
              </a:lnSpc>
            </a:pPr>
            <a:r>
              <a:rPr lang="en-US" sz="4499" dirty="0" smtClean="0">
                <a:solidFill>
                  <a:srgbClr val="000000"/>
                </a:solidFill>
                <a:latin typeface="Glacial Indifference Bold"/>
                <a:ea typeface="Glacial Indifference Bold"/>
                <a:cs typeface="Glacial Indifference Bold"/>
                <a:sym typeface="Glacial Indifference Bold"/>
              </a:rPr>
              <a:t>0</a:t>
            </a:r>
            <a:r>
              <a:rPr lang="id-ID" sz="4499" dirty="0" smtClean="0">
                <a:solidFill>
                  <a:srgbClr val="000000"/>
                </a:solidFill>
                <a:latin typeface="Glacial Indifference Bold"/>
                <a:ea typeface="Glacial Indifference Bold"/>
                <a:cs typeface="Glacial Indifference Bold"/>
                <a:sym typeface="Glacial Indifference Bold"/>
              </a:rPr>
              <a:t>6</a:t>
            </a:r>
            <a:endParaRPr lang="en-US" sz="4499" dirty="0">
              <a:solidFill>
                <a:srgbClr val="000000"/>
              </a:solidFill>
              <a:latin typeface="Glacial Indifference Bold"/>
              <a:ea typeface="Glacial Indifference Bold"/>
              <a:cs typeface="Glacial Indifference Bold"/>
              <a:sym typeface="Glacial Indifference Bold"/>
            </a:endParaRPr>
          </a:p>
        </p:txBody>
      </p:sp>
      <p:sp>
        <p:nvSpPr>
          <p:cNvPr id="11" name="AutoShape 11"/>
          <p:cNvSpPr/>
          <p:nvPr/>
        </p:nvSpPr>
        <p:spPr>
          <a:xfrm>
            <a:off x="16564000" y="8877554"/>
            <a:ext cx="0" cy="761492"/>
          </a:xfrm>
          <a:prstGeom prst="line">
            <a:avLst/>
          </a:prstGeom>
          <a:ln w="95250" cap="flat">
            <a:solidFill>
              <a:srgbClr val="BFDDD2"/>
            </a:solidFill>
            <a:prstDash val="solid"/>
            <a:headEnd type="none" w="sm" len="sm"/>
            <a:tailEnd type="none" w="sm" len="sm"/>
          </a:ln>
        </p:spPr>
      </p:sp>
      <p:grpSp>
        <p:nvGrpSpPr>
          <p:cNvPr id="8" name="Group 12"/>
          <p:cNvGrpSpPr/>
          <p:nvPr/>
        </p:nvGrpSpPr>
        <p:grpSpPr>
          <a:xfrm>
            <a:off x="1714448" y="2924809"/>
            <a:ext cx="7715304" cy="5514595"/>
            <a:chOff x="0" y="0"/>
            <a:chExt cx="1334966" cy="1452404"/>
          </a:xfrm>
        </p:grpSpPr>
        <p:sp>
          <p:nvSpPr>
            <p:cNvPr id="13" name="Freeform 13"/>
            <p:cNvSpPr/>
            <p:nvPr/>
          </p:nvSpPr>
          <p:spPr>
            <a:xfrm>
              <a:off x="0" y="0"/>
              <a:ext cx="1334966" cy="1452404"/>
            </a:xfrm>
            <a:custGeom>
              <a:avLst/>
              <a:gdLst/>
              <a:ahLst/>
              <a:cxnLst/>
              <a:rect l="l" t="t" r="r" b="b"/>
              <a:pathLst>
                <a:path w="1334966" h="1452404">
                  <a:moveTo>
                    <a:pt x="0" y="0"/>
                  </a:moveTo>
                  <a:lnTo>
                    <a:pt x="1334966" y="0"/>
                  </a:lnTo>
                  <a:lnTo>
                    <a:pt x="1334966" y="1452404"/>
                  </a:lnTo>
                  <a:lnTo>
                    <a:pt x="0" y="1452404"/>
                  </a:lnTo>
                  <a:close/>
                </a:path>
              </a:pathLst>
            </a:custGeom>
            <a:solidFill>
              <a:srgbClr val="E4E4E4"/>
            </a:solidFill>
          </p:spPr>
        </p:sp>
        <p:sp>
          <p:nvSpPr>
            <p:cNvPr id="14" name="TextBox 14"/>
            <p:cNvSpPr txBox="1"/>
            <p:nvPr/>
          </p:nvSpPr>
          <p:spPr>
            <a:xfrm>
              <a:off x="0" y="-38100"/>
              <a:ext cx="1334966" cy="1490504"/>
            </a:xfrm>
            <a:prstGeom prst="rect">
              <a:avLst/>
            </a:prstGeom>
          </p:spPr>
          <p:txBody>
            <a:bodyPr lIns="50800" tIns="50800" rIns="50800" bIns="50800" rtlCol="0" anchor="ctr"/>
            <a:lstStyle/>
            <a:p>
              <a:pPr algn="ctr">
                <a:lnSpc>
                  <a:spcPts val="2659"/>
                </a:lnSpc>
              </a:pPr>
              <a:endParaRPr/>
            </a:p>
          </p:txBody>
        </p:sp>
      </p:grpSp>
      <p:grpSp>
        <p:nvGrpSpPr>
          <p:cNvPr id="9" name="Group 18"/>
          <p:cNvGrpSpPr/>
          <p:nvPr/>
        </p:nvGrpSpPr>
        <p:grpSpPr>
          <a:xfrm>
            <a:off x="9286876" y="2780148"/>
            <a:ext cx="7460173" cy="5659256"/>
            <a:chOff x="0" y="-38100"/>
            <a:chExt cx="1334966" cy="1490504"/>
          </a:xfrm>
        </p:grpSpPr>
        <p:sp>
          <p:nvSpPr>
            <p:cNvPr id="19" name="Freeform 19"/>
            <p:cNvSpPr/>
            <p:nvPr/>
          </p:nvSpPr>
          <p:spPr>
            <a:xfrm>
              <a:off x="51134" y="0"/>
              <a:ext cx="1283832" cy="1452404"/>
            </a:xfrm>
            <a:custGeom>
              <a:avLst/>
              <a:gdLst/>
              <a:ahLst/>
              <a:cxnLst/>
              <a:rect l="l" t="t" r="r" b="b"/>
              <a:pathLst>
                <a:path w="1334966" h="1452404">
                  <a:moveTo>
                    <a:pt x="0" y="0"/>
                  </a:moveTo>
                  <a:lnTo>
                    <a:pt x="1334966" y="0"/>
                  </a:lnTo>
                  <a:lnTo>
                    <a:pt x="1334966" y="1452404"/>
                  </a:lnTo>
                  <a:lnTo>
                    <a:pt x="0" y="1452404"/>
                  </a:lnTo>
                  <a:close/>
                </a:path>
              </a:pathLst>
            </a:custGeom>
            <a:solidFill>
              <a:srgbClr val="BFDDD2"/>
            </a:solidFill>
          </p:spPr>
        </p:sp>
        <p:sp>
          <p:nvSpPr>
            <p:cNvPr id="20" name="TextBox 20"/>
            <p:cNvSpPr txBox="1"/>
            <p:nvPr/>
          </p:nvSpPr>
          <p:spPr>
            <a:xfrm>
              <a:off x="0" y="-38100"/>
              <a:ext cx="1334966" cy="1490504"/>
            </a:xfrm>
            <a:prstGeom prst="rect">
              <a:avLst/>
            </a:prstGeom>
          </p:spPr>
          <p:txBody>
            <a:bodyPr lIns="50800" tIns="50800" rIns="50800" bIns="50800" rtlCol="0" anchor="ctr"/>
            <a:lstStyle/>
            <a:p>
              <a:pPr algn="ctr">
                <a:lnSpc>
                  <a:spcPts val="2659"/>
                </a:lnSpc>
              </a:pPr>
              <a:endParaRPr/>
            </a:p>
          </p:txBody>
        </p:sp>
      </p:grpSp>
      <p:sp>
        <p:nvSpPr>
          <p:cNvPr id="21" name="Freeform 21"/>
          <p:cNvSpPr/>
          <p:nvPr/>
        </p:nvSpPr>
        <p:spPr>
          <a:xfrm>
            <a:off x="632097" y="8513811"/>
            <a:ext cx="908854" cy="908854"/>
          </a:xfrm>
          <a:custGeom>
            <a:avLst/>
            <a:gdLst/>
            <a:ahLst/>
            <a:cxnLst/>
            <a:rect l="l" t="t" r="r" b="b"/>
            <a:pathLst>
              <a:path w="908854" h="908854">
                <a:moveTo>
                  <a:pt x="0" y="0"/>
                </a:moveTo>
                <a:lnTo>
                  <a:pt x="908854" y="0"/>
                </a:lnTo>
                <a:lnTo>
                  <a:pt x="908854" y="908855"/>
                </a:lnTo>
                <a:lnTo>
                  <a:pt x="0" y="908855"/>
                </a:lnTo>
                <a:lnTo>
                  <a:pt x="0" y="0"/>
                </a:lnTo>
                <a:close/>
              </a:path>
            </a:pathLst>
          </a:custGeom>
          <a:blipFill>
            <a:blip r:embed="rId2" cstate="print">
              <a:extLst>
                <a:ext uri="{96DAC541-7B7A-43D3-8B79-37D633B846F1}">
                  <asvg:svgBlip xmlns:asvg="http://schemas.microsoft.com/office/drawing/2016/SVG/main" xmlns="" r:embed="rId7"/>
                </a:ext>
              </a:extLst>
            </a:blip>
            <a:stretch>
              <a:fillRect/>
            </a:stretch>
          </a:blipFill>
        </p:spPr>
      </p:sp>
      <p:sp>
        <p:nvSpPr>
          <p:cNvPr id="22" name="Freeform 22"/>
          <p:cNvSpPr/>
          <p:nvPr/>
        </p:nvSpPr>
        <p:spPr>
          <a:xfrm>
            <a:off x="15689422" y="598254"/>
            <a:ext cx="3659497" cy="3659497"/>
          </a:xfrm>
          <a:custGeom>
            <a:avLst/>
            <a:gdLst/>
            <a:ahLst/>
            <a:cxnLst/>
            <a:rect l="l" t="t" r="r" b="b"/>
            <a:pathLst>
              <a:path w="3659497" h="3659497">
                <a:moveTo>
                  <a:pt x="0" y="0"/>
                </a:moveTo>
                <a:lnTo>
                  <a:pt x="3659496" y="0"/>
                </a:lnTo>
                <a:lnTo>
                  <a:pt x="3659496" y="3659497"/>
                </a:lnTo>
                <a:lnTo>
                  <a:pt x="0" y="3659497"/>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23" name="Freeform 23"/>
          <p:cNvSpPr/>
          <p:nvPr/>
        </p:nvSpPr>
        <p:spPr>
          <a:xfrm>
            <a:off x="1540951" y="9422666"/>
            <a:ext cx="2906260" cy="1659483"/>
          </a:xfrm>
          <a:custGeom>
            <a:avLst/>
            <a:gdLst/>
            <a:ahLst/>
            <a:cxnLst/>
            <a:rect l="l" t="t" r="r" b="b"/>
            <a:pathLst>
              <a:path w="2906260" h="1659483">
                <a:moveTo>
                  <a:pt x="0" y="0"/>
                </a:moveTo>
                <a:lnTo>
                  <a:pt x="2906260" y="0"/>
                </a:lnTo>
                <a:lnTo>
                  <a:pt x="2906260" y="1659482"/>
                </a:lnTo>
                <a:lnTo>
                  <a:pt x="0" y="1659482"/>
                </a:lnTo>
                <a:lnTo>
                  <a:pt x="0" y="0"/>
                </a:lnTo>
                <a:close/>
              </a:path>
            </a:pathLst>
          </a:custGeom>
          <a:blipFill>
            <a:blip r:embed="rId10">
              <a:extLst>
                <a:ext uri="{96DAC541-7B7A-43D3-8B79-37D633B846F1}">
                  <asvg:svgBlip xmlns:asvg="http://schemas.microsoft.com/office/drawing/2016/SVG/main" xmlns="" r:embed="rId11"/>
                </a:ext>
              </a:extLst>
            </a:blip>
            <a:stretch>
              <a:fillRect b="-84590"/>
            </a:stretch>
          </a:blipFill>
        </p:spPr>
      </p:sp>
      <p:sp>
        <p:nvSpPr>
          <p:cNvPr id="24" name="TextBox 24"/>
          <p:cNvSpPr txBox="1"/>
          <p:nvPr/>
        </p:nvSpPr>
        <p:spPr>
          <a:xfrm>
            <a:off x="1928762" y="4667072"/>
            <a:ext cx="7286676" cy="3462486"/>
          </a:xfrm>
          <a:prstGeom prst="rect">
            <a:avLst/>
          </a:prstGeom>
        </p:spPr>
        <p:txBody>
          <a:bodyPr wrap="square" lIns="0" tIns="0" rIns="0" bIns="0" rtlCol="0" anchor="t">
            <a:spAutoFit/>
          </a:bodyPr>
          <a:lstStyle/>
          <a:p>
            <a:pPr algn="ctr">
              <a:lnSpc>
                <a:spcPts val="4480"/>
              </a:lnSpc>
            </a:pPr>
            <a:r>
              <a:rPr lang="en-US" sz="2400" dirty="0" smtClean="0"/>
              <a:t> is the scientific study of language. It encompasses a wide range of subfields, each focusing on different aspects of language structure, function, and use. Here are some of the main areas of linguistics research:</a:t>
            </a:r>
            <a:r>
              <a:rPr lang="id-ID" sz="2400" dirty="0" smtClean="0"/>
              <a:t> Phonology, Morphology, Syntax, Semantics, Semantics, Pragmatics, Sociolinguistics, Psycholinguistics.  </a:t>
            </a:r>
            <a:endParaRPr lang="en-US" sz="2400" dirty="0">
              <a:solidFill>
                <a:srgbClr val="000000"/>
              </a:solidFill>
              <a:latin typeface="Glacial Indifference"/>
              <a:ea typeface="Glacial Indifference"/>
              <a:cs typeface="Glacial Indifference"/>
              <a:sym typeface="Glacial Indifference"/>
            </a:endParaRPr>
          </a:p>
        </p:txBody>
      </p:sp>
      <p:sp>
        <p:nvSpPr>
          <p:cNvPr id="25" name="TextBox 25"/>
          <p:cNvSpPr txBox="1"/>
          <p:nvPr/>
        </p:nvSpPr>
        <p:spPr>
          <a:xfrm>
            <a:off x="4143340" y="1490623"/>
            <a:ext cx="10930014" cy="830997"/>
          </a:xfrm>
          <a:prstGeom prst="rect">
            <a:avLst/>
          </a:prstGeom>
        </p:spPr>
        <p:txBody>
          <a:bodyPr wrap="square" lIns="0" tIns="0" rIns="0" bIns="0" rtlCol="0" anchor="t">
            <a:spAutoFit/>
          </a:bodyPr>
          <a:lstStyle/>
          <a:p>
            <a:pPr algn="ctr"/>
            <a:r>
              <a:rPr lang="id-ID" sz="5400" dirty="0" smtClean="0">
                <a:solidFill>
                  <a:srgbClr val="000000"/>
                </a:solidFill>
                <a:latin typeface="Glacial Indifference Bold"/>
                <a:ea typeface="Glacial Indifference Bold"/>
                <a:cs typeface="Glacial Indifference Bold"/>
                <a:sym typeface="Glacial Indifference Bold"/>
              </a:rPr>
              <a:t>Examples of Research in Language</a:t>
            </a:r>
            <a:endParaRPr lang="en-US" sz="5400" dirty="0">
              <a:solidFill>
                <a:srgbClr val="000000"/>
              </a:solidFill>
              <a:latin typeface="Glacial Indifference Bold"/>
              <a:ea typeface="Glacial Indifference Bold"/>
              <a:cs typeface="Glacial Indifference Bold"/>
              <a:sym typeface="Glacial Indifference Bold"/>
            </a:endParaRPr>
          </a:p>
        </p:txBody>
      </p:sp>
      <p:sp>
        <p:nvSpPr>
          <p:cNvPr id="28" name="TextBox 28"/>
          <p:cNvSpPr txBox="1"/>
          <p:nvPr/>
        </p:nvSpPr>
        <p:spPr>
          <a:xfrm>
            <a:off x="4813773" y="3151067"/>
            <a:ext cx="1516656" cy="690061"/>
          </a:xfrm>
          <a:prstGeom prst="rect">
            <a:avLst/>
          </a:prstGeom>
        </p:spPr>
        <p:txBody>
          <a:bodyPr lIns="0" tIns="0" rIns="0" bIns="0" rtlCol="0" anchor="t">
            <a:spAutoFit/>
          </a:bodyPr>
          <a:lstStyle/>
          <a:p>
            <a:pPr algn="ctr">
              <a:lnSpc>
                <a:spcPts val="5879"/>
              </a:lnSpc>
            </a:pPr>
            <a:r>
              <a:rPr lang="en-US" sz="4199" dirty="0" smtClean="0">
                <a:solidFill>
                  <a:srgbClr val="000000"/>
                </a:solidFill>
                <a:latin typeface="Glacial Indifference Bold"/>
                <a:ea typeface="Glacial Indifference Bold"/>
                <a:cs typeface="Glacial Indifference Bold"/>
                <a:sym typeface="Glacial Indifference Bold"/>
              </a:rPr>
              <a:t>0</a:t>
            </a:r>
            <a:r>
              <a:rPr lang="id-ID" sz="4199" dirty="0" smtClean="0">
                <a:solidFill>
                  <a:srgbClr val="000000"/>
                </a:solidFill>
                <a:latin typeface="Glacial Indifference Bold"/>
                <a:ea typeface="Glacial Indifference Bold"/>
                <a:cs typeface="Glacial Indifference Bold"/>
                <a:sym typeface="Glacial Indifference Bold"/>
              </a:rPr>
              <a:t>1</a:t>
            </a:r>
            <a:r>
              <a:rPr lang="en-US" sz="4199" dirty="0" smtClean="0">
                <a:solidFill>
                  <a:srgbClr val="000000"/>
                </a:solidFill>
                <a:latin typeface="Glacial Indifference Bold"/>
                <a:ea typeface="Glacial Indifference Bold"/>
                <a:cs typeface="Glacial Indifference Bold"/>
                <a:sym typeface="Glacial Indifference Bold"/>
              </a:rPr>
              <a:t>.</a:t>
            </a:r>
            <a:endParaRPr lang="en-US" sz="4199" dirty="0">
              <a:solidFill>
                <a:srgbClr val="000000"/>
              </a:solidFill>
              <a:latin typeface="Glacial Indifference Bold"/>
              <a:ea typeface="Glacial Indifference Bold"/>
              <a:cs typeface="Glacial Indifference Bold"/>
              <a:sym typeface="Glacial Indifference Bold"/>
            </a:endParaRPr>
          </a:p>
        </p:txBody>
      </p:sp>
      <p:sp>
        <p:nvSpPr>
          <p:cNvPr id="29" name="TextBox 29"/>
          <p:cNvSpPr txBox="1"/>
          <p:nvPr/>
        </p:nvSpPr>
        <p:spPr>
          <a:xfrm>
            <a:off x="12493218" y="3151067"/>
            <a:ext cx="1438698" cy="690061"/>
          </a:xfrm>
          <a:prstGeom prst="rect">
            <a:avLst/>
          </a:prstGeom>
        </p:spPr>
        <p:txBody>
          <a:bodyPr lIns="0" tIns="0" rIns="0" bIns="0" rtlCol="0" anchor="t">
            <a:spAutoFit/>
          </a:bodyPr>
          <a:lstStyle/>
          <a:p>
            <a:pPr algn="ctr">
              <a:lnSpc>
                <a:spcPts val="5879"/>
              </a:lnSpc>
            </a:pPr>
            <a:r>
              <a:rPr lang="en-US" sz="4199" dirty="0" smtClean="0">
                <a:solidFill>
                  <a:srgbClr val="000000"/>
                </a:solidFill>
                <a:latin typeface="Glacial Indifference Bold"/>
                <a:ea typeface="Glacial Indifference Bold"/>
                <a:cs typeface="Glacial Indifference Bold"/>
                <a:sym typeface="Glacial Indifference Bold"/>
              </a:rPr>
              <a:t>0</a:t>
            </a:r>
            <a:r>
              <a:rPr lang="id-ID" sz="4199" dirty="0" smtClean="0">
                <a:solidFill>
                  <a:srgbClr val="000000"/>
                </a:solidFill>
                <a:latin typeface="Glacial Indifference Bold"/>
                <a:ea typeface="Glacial Indifference Bold"/>
                <a:cs typeface="Glacial Indifference Bold"/>
                <a:sym typeface="Glacial Indifference Bold"/>
              </a:rPr>
              <a:t>2</a:t>
            </a:r>
            <a:r>
              <a:rPr lang="en-US" sz="4199" dirty="0" smtClean="0">
                <a:solidFill>
                  <a:srgbClr val="000000"/>
                </a:solidFill>
                <a:latin typeface="Glacial Indifference Bold"/>
                <a:ea typeface="Glacial Indifference Bold"/>
                <a:cs typeface="Glacial Indifference Bold"/>
                <a:sym typeface="Glacial Indifference Bold"/>
              </a:rPr>
              <a:t>.</a:t>
            </a:r>
            <a:endParaRPr lang="en-US" sz="4199" dirty="0">
              <a:solidFill>
                <a:srgbClr val="000000"/>
              </a:solidFill>
              <a:latin typeface="Glacial Indifference Bold"/>
              <a:ea typeface="Glacial Indifference Bold"/>
              <a:cs typeface="Glacial Indifference Bold"/>
              <a:sym typeface="Glacial Indifference Bold"/>
            </a:endParaRPr>
          </a:p>
        </p:txBody>
      </p:sp>
      <p:sp>
        <p:nvSpPr>
          <p:cNvPr id="32" name="TextBox 32"/>
          <p:cNvSpPr txBox="1"/>
          <p:nvPr/>
        </p:nvSpPr>
        <p:spPr>
          <a:xfrm>
            <a:off x="9858380" y="4929186"/>
            <a:ext cx="6715172" cy="3539430"/>
          </a:xfrm>
          <a:prstGeom prst="rect">
            <a:avLst/>
          </a:prstGeom>
        </p:spPr>
        <p:txBody>
          <a:bodyPr wrap="square" lIns="0" tIns="0" rIns="0" bIns="0" rtlCol="0" anchor="t">
            <a:spAutoFit/>
          </a:bodyPr>
          <a:lstStyle/>
          <a:p>
            <a:pPr algn="ctr"/>
            <a:r>
              <a:rPr lang="en-US" sz="2300" dirty="0" smtClean="0">
                <a:latin typeface="Glacial Indifference"/>
              </a:rPr>
              <a:t>a systematic inquiry into the field of education. It aims to understand and improve teaching, learning, and other educational processes. This research can cover a wide range of topics, from student learning and teacher effectiveness to curriculum development and educational policy</a:t>
            </a:r>
            <a:r>
              <a:rPr lang="id-ID" sz="2300" dirty="0" smtClean="0">
                <a:latin typeface="Glacial Indifference"/>
              </a:rPr>
              <a:t>. </a:t>
            </a:r>
            <a:r>
              <a:rPr lang="en-US" sz="2300" dirty="0" smtClean="0">
                <a:latin typeface="Glacial Indifference"/>
              </a:rPr>
              <a:t>Key Areas of Educational Research</a:t>
            </a:r>
            <a:r>
              <a:rPr lang="id-ID" sz="2300" dirty="0" smtClean="0">
                <a:latin typeface="Glacial Indifference"/>
              </a:rPr>
              <a:t>: Student Learning, Teacher Effectiveness, Curriculum Development, Educational Policy, Educational Technology, Special Education, Higher Education.</a:t>
            </a:r>
            <a:endParaRPr lang="en-US" sz="2300" dirty="0">
              <a:solidFill>
                <a:srgbClr val="000000"/>
              </a:solidFill>
              <a:latin typeface="Glacial Indifference"/>
              <a:ea typeface="Glacial Indifference"/>
              <a:cs typeface="Glacial Indifference"/>
              <a:sym typeface="Glacial Indifference"/>
            </a:endParaRPr>
          </a:p>
        </p:txBody>
      </p:sp>
      <p:sp>
        <p:nvSpPr>
          <p:cNvPr id="34" name="TextBox 34"/>
          <p:cNvSpPr txBox="1"/>
          <p:nvPr/>
        </p:nvSpPr>
        <p:spPr>
          <a:xfrm>
            <a:off x="2285952" y="4015937"/>
            <a:ext cx="6500857" cy="576376"/>
          </a:xfrm>
          <a:prstGeom prst="rect">
            <a:avLst/>
          </a:prstGeom>
        </p:spPr>
        <p:txBody>
          <a:bodyPr wrap="square" lIns="0" tIns="0" rIns="0" bIns="0" rtlCol="0" anchor="t">
            <a:spAutoFit/>
          </a:bodyPr>
          <a:lstStyle/>
          <a:p>
            <a:pPr algn="ctr">
              <a:lnSpc>
                <a:spcPts val="4900"/>
              </a:lnSpc>
            </a:pPr>
            <a:r>
              <a:rPr lang="id-ID" sz="3600" dirty="0" smtClean="0">
                <a:solidFill>
                  <a:srgbClr val="000000"/>
                </a:solidFill>
                <a:latin typeface="Glacial Indifference Bold"/>
                <a:ea typeface="Glacial Indifference Bold"/>
                <a:cs typeface="Glacial Indifference Bold"/>
                <a:sym typeface="Glacial Indifference Bold"/>
              </a:rPr>
              <a:t>Linguistics</a:t>
            </a:r>
            <a:endParaRPr lang="en-US" sz="3500" dirty="0">
              <a:solidFill>
                <a:srgbClr val="000000"/>
              </a:solidFill>
              <a:latin typeface="Glacial Indifference Bold"/>
              <a:ea typeface="Glacial Indifference Bold"/>
              <a:cs typeface="Glacial Indifference Bold"/>
              <a:sym typeface="Glacial Indifference Bold"/>
            </a:endParaRPr>
          </a:p>
        </p:txBody>
      </p:sp>
      <p:sp>
        <p:nvSpPr>
          <p:cNvPr id="35" name="TextBox 35"/>
          <p:cNvSpPr txBox="1"/>
          <p:nvPr/>
        </p:nvSpPr>
        <p:spPr>
          <a:xfrm>
            <a:off x="10072694" y="4015937"/>
            <a:ext cx="6072230" cy="576376"/>
          </a:xfrm>
          <a:prstGeom prst="rect">
            <a:avLst/>
          </a:prstGeom>
        </p:spPr>
        <p:txBody>
          <a:bodyPr wrap="square" lIns="0" tIns="0" rIns="0" bIns="0" rtlCol="0" anchor="t">
            <a:spAutoFit/>
          </a:bodyPr>
          <a:lstStyle/>
          <a:p>
            <a:pPr algn="ctr">
              <a:lnSpc>
                <a:spcPts val="4900"/>
              </a:lnSpc>
            </a:pPr>
            <a:r>
              <a:rPr lang="id-ID" sz="3600" dirty="0" smtClean="0">
                <a:solidFill>
                  <a:srgbClr val="000000"/>
                </a:solidFill>
                <a:latin typeface="Glacial Indifference Bold"/>
                <a:ea typeface="Glacial Indifference Bold"/>
                <a:cs typeface="Glacial Indifference Bold"/>
                <a:sym typeface="Glacial Indifference Bold"/>
              </a:rPr>
              <a:t>Education</a:t>
            </a:r>
            <a:endParaRPr lang="en-US" sz="3600" dirty="0">
              <a:solidFill>
                <a:srgbClr val="000000"/>
              </a:solidFill>
              <a:latin typeface="Glacial Indifference Bold"/>
              <a:ea typeface="Glacial Indifference Bold"/>
              <a:cs typeface="Glacial Indifference Bold"/>
              <a:sym typeface="Glacial Indifference Bold"/>
            </a:endParaRPr>
          </a:p>
        </p:txBody>
      </p:sp>
      <p:sp>
        <p:nvSpPr>
          <p:cNvPr id="38" name="TextBox 29"/>
          <p:cNvSpPr txBox="1"/>
          <p:nvPr/>
        </p:nvSpPr>
        <p:spPr>
          <a:xfrm>
            <a:off x="11429915" y="8963025"/>
            <a:ext cx="4752692" cy="500137"/>
          </a:xfrm>
          <a:prstGeom prst="rect">
            <a:avLst/>
          </a:prstGeom>
        </p:spPr>
        <p:txBody>
          <a:bodyPr lIns="0" tIns="0" rIns="0" bIns="0" rtlCol="0" anchor="t">
            <a:spAutoFit/>
          </a:bodyPr>
          <a:lstStyle/>
          <a:p>
            <a:pPr algn="r">
              <a:lnSpc>
                <a:spcPts val="4200"/>
              </a:lnSpc>
            </a:pPr>
            <a:r>
              <a:rPr lang="id-ID" sz="3000" spc="300" dirty="0" smtClean="0">
                <a:solidFill>
                  <a:srgbClr val="000000"/>
                </a:solidFill>
                <a:latin typeface="Glacial Indifference Bold"/>
                <a:ea typeface="Glacial Indifference Bold"/>
                <a:cs typeface="Glacial Indifference Bold"/>
                <a:sym typeface="Glacial Indifference Bold"/>
              </a:rPr>
              <a:t>ENGLISH RESEARCH </a:t>
            </a:r>
            <a:endParaRPr lang="en-US" sz="3000" spc="300" dirty="0">
              <a:solidFill>
                <a:srgbClr val="000000"/>
              </a:solidFill>
              <a:latin typeface="Glacial Indifference Bold"/>
              <a:ea typeface="Glacial Indifference Bold"/>
              <a:cs typeface="Glacial Indifference Bold"/>
              <a:sym typeface="Glacial Indifference Bold"/>
            </a:endParaRPr>
          </a:p>
        </p:txBody>
      </p:sp>
      <p:pic>
        <p:nvPicPr>
          <p:cNvPr id="30" name="Picture 29" descr="STKIP TAMAN SISWA BIMA"/>
          <p:cNvPicPr/>
          <p:nvPr/>
        </p:nvPicPr>
        <p:blipFill>
          <a:blip r:embed="rId12"/>
          <a:srcRect/>
          <a:stretch>
            <a:fillRect/>
          </a:stretch>
        </p:blipFill>
        <p:spPr bwMode="auto">
          <a:xfrm>
            <a:off x="285688" y="428592"/>
            <a:ext cx="1214447" cy="928694"/>
          </a:xfrm>
          <a:prstGeom prst="rect">
            <a:avLst/>
          </a:prstGeom>
          <a:noFill/>
          <a:ln w="9525">
            <a:noFill/>
            <a:miter lim="800000"/>
            <a:headEnd/>
            <a:tailEnd/>
          </a:ln>
        </p:spPr>
      </p:pic>
      <p:pic>
        <p:nvPicPr>
          <p:cNvPr id="31" name="Google Shape;95;p1"/>
          <p:cNvPicPr preferRelativeResize="0"/>
          <p:nvPr/>
        </p:nvPicPr>
        <p:blipFill rotWithShape="1">
          <a:blip r:embed="rId13">
            <a:alphaModFix/>
          </a:blip>
          <a:srcRect/>
          <a:stretch/>
        </p:blipFill>
        <p:spPr>
          <a:xfrm>
            <a:off x="1524732" y="428591"/>
            <a:ext cx="1189848" cy="927747"/>
          </a:xfrm>
          <a:prstGeom prst="rect">
            <a:avLst/>
          </a:prstGeom>
          <a:noFill/>
          <a:ln>
            <a:noFill/>
          </a:ln>
        </p:spPr>
      </p:pic>
      <p:pic>
        <p:nvPicPr>
          <p:cNvPr id="33" name="Google Shape;97;p1"/>
          <p:cNvPicPr preferRelativeResize="0"/>
          <p:nvPr/>
        </p:nvPicPr>
        <p:blipFill rotWithShape="1">
          <a:blip r:embed="rId14">
            <a:alphaModFix/>
          </a:blip>
          <a:srcRect/>
          <a:stretch/>
        </p:blipFill>
        <p:spPr>
          <a:xfrm>
            <a:off x="2714580" y="500030"/>
            <a:ext cx="3143272" cy="857256"/>
          </a:xfrm>
          <a:prstGeom prst="rect">
            <a:avLst/>
          </a:prstGeom>
          <a:noFill/>
          <a:ln>
            <a:no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5421953"/>
            <a:ext cx="18288000" cy="4865047"/>
            <a:chOff x="0" y="0"/>
            <a:chExt cx="4816593" cy="1281329"/>
          </a:xfrm>
        </p:grpSpPr>
        <p:sp>
          <p:nvSpPr>
            <p:cNvPr id="3" name="Freeform 3"/>
            <p:cNvSpPr/>
            <p:nvPr/>
          </p:nvSpPr>
          <p:spPr>
            <a:xfrm>
              <a:off x="0" y="0"/>
              <a:ext cx="4816592" cy="1281329"/>
            </a:xfrm>
            <a:custGeom>
              <a:avLst/>
              <a:gdLst/>
              <a:ahLst/>
              <a:cxnLst/>
              <a:rect l="l" t="t" r="r" b="b"/>
              <a:pathLst>
                <a:path w="4816592" h="1281329">
                  <a:moveTo>
                    <a:pt x="0" y="0"/>
                  </a:moveTo>
                  <a:lnTo>
                    <a:pt x="4816592" y="0"/>
                  </a:lnTo>
                  <a:lnTo>
                    <a:pt x="4816592" y="1281329"/>
                  </a:lnTo>
                  <a:lnTo>
                    <a:pt x="0" y="1281329"/>
                  </a:lnTo>
                  <a:close/>
                </a:path>
              </a:pathLst>
            </a:custGeom>
            <a:solidFill>
              <a:srgbClr val="5DA295"/>
            </a:solidFill>
          </p:spPr>
        </p:sp>
        <p:sp>
          <p:nvSpPr>
            <p:cNvPr id="4" name="TextBox 4"/>
            <p:cNvSpPr txBox="1"/>
            <p:nvPr/>
          </p:nvSpPr>
          <p:spPr>
            <a:xfrm>
              <a:off x="0" y="-38100"/>
              <a:ext cx="4816593" cy="1319429"/>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0" y="0"/>
            <a:ext cx="18288000" cy="213565"/>
            <a:chOff x="0" y="0"/>
            <a:chExt cx="4816593" cy="56248"/>
          </a:xfrm>
        </p:grpSpPr>
        <p:sp>
          <p:nvSpPr>
            <p:cNvPr id="6" name="Freeform 6"/>
            <p:cNvSpPr/>
            <p:nvPr/>
          </p:nvSpPr>
          <p:spPr>
            <a:xfrm>
              <a:off x="0" y="0"/>
              <a:ext cx="4816592" cy="56248"/>
            </a:xfrm>
            <a:custGeom>
              <a:avLst/>
              <a:gdLst/>
              <a:ahLst/>
              <a:cxnLst/>
              <a:rect l="l" t="t" r="r" b="b"/>
              <a:pathLst>
                <a:path w="4816592" h="56248">
                  <a:moveTo>
                    <a:pt x="0" y="0"/>
                  </a:moveTo>
                  <a:lnTo>
                    <a:pt x="4816592" y="0"/>
                  </a:lnTo>
                  <a:lnTo>
                    <a:pt x="4816592" y="56248"/>
                  </a:lnTo>
                  <a:lnTo>
                    <a:pt x="0" y="56248"/>
                  </a:lnTo>
                  <a:close/>
                </a:path>
              </a:pathLst>
            </a:custGeom>
            <a:solidFill>
              <a:srgbClr val="BFDDD2"/>
            </a:solidFill>
          </p:spPr>
        </p:sp>
        <p:sp>
          <p:nvSpPr>
            <p:cNvPr id="7" name="TextBox 7"/>
            <p:cNvSpPr txBox="1"/>
            <p:nvPr/>
          </p:nvSpPr>
          <p:spPr>
            <a:xfrm>
              <a:off x="0" y="-38100"/>
              <a:ext cx="4816593" cy="94348"/>
            </a:xfrm>
            <a:prstGeom prst="rect">
              <a:avLst/>
            </a:prstGeom>
          </p:spPr>
          <p:txBody>
            <a:bodyPr lIns="50800" tIns="50800" rIns="50800" bIns="50800" rtlCol="0" anchor="ctr"/>
            <a:lstStyle/>
            <a:p>
              <a:pPr algn="ctr">
                <a:lnSpc>
                  <a:spcPts val="2659"/>
                </a:lnSpc>
              </a:pPr>
              <a:endParaRPr/>
            </a:p>
          </p:txBody>
        </p:sp>
      </p:grpSp>
      <p:sp>
        <p:nvSpPr>
          <p:cNvPr id="10" name="TextBox 10"/>
          <p:cNvSpPr txBox="1"/>
          <p:nvPr/>
        </p:nvSpPr>
        <p:spPr>
          <a:xfrm>
            <a:off x="16564000" y="8834437"/>
            <a:ext cx="955170" cy="762001"/>
          </a:xfrm>
          <a:prstGeom prst="rect">
            <a:avLst/>
          </a:prstGeom>
        </p:spPr>
        <p:txBody>
          <a:bodyPr lIns="0" tIns="0" rIns="0" bIns="0" rtlCol="0" anchor="t">
            <a:spAutoFit/>
          </a:bodyPr>
          <a:lstStyle/>
          <a:p>
            <a:pPr algn="r">
              <a:lnSpc>
                <a:spcPts val="6299"/>
              </a:lnSpc>
            </a:pPr>
            <a:r>
              <a:rPr lang="en-US" sz="4499" dirty="0" smtClean="0">
                <a:solidFill>
                  <a:srgbClr val="000000"/>
                </a:solidFill>
                <a:latin typeface="Glacial Indifference Bold"/>
                <a:ea typeface="Glacial Indifference Bold"/>
                <a:cs typeface="Glacial Indifference Bold"/>
                <a:sym typeface="Glacial Indifference Bold"/>
              </a:rPr>
              <a:t>0</a:t>
            </a:r>
            <a:r>
              <a:rPr lang="id-ID" sz="4499" dirty="0" smtClean="0">
                <a:solidFill>
                  <a:srgbClr val="000000"/>
                </a:solidFill>
                <a:latin typeface="Glacial Indifference Bold"/>
                <a:ea typeface="Glacial Indifference Bold"/>
                <a:cs typeface="Glacial Indifference Bold"/>
                <a:sym typeface="Glacial Indifference Bold"/>
              </a:rPr>
              <a:t>6</a:t>
            </a:r>
            <a:endParaRPr lang="en-US" sz="4499" dirty="0">
              <a:solidFill>
                <a:srgbClr val="000000"/>
              </a:solidFill>
              <a:latin typeface="Glacial Indifference Bold"/>
              <a:ea typeface="Glacial Indifference Bold"/>
              <a:cs typeface="Glacial Indifference Bold"/>
              <a:sym typeface="Glacial Indifference Bold"/>
            </a:endParaRPr>
          </a:p>
        </p:txBody>
      </p:sp>
      <p:sp>
        <p:nvSpPr>
          <p:cNvPr id="11" name="AutoShape 11"/>
          <p:cNvSpPr/>
          <p:nvPr/>
        </p:nvSpPr>
        <p:spPr>
          <a:xfrm>
            <a:off x="16564000" y="8877554"/>
            <a:ext cx="0" cy="761492"/>
          </a:xfrm>
          <a:prstGeom prst="line">
            <a:avLst/>
          </a:prstGeom>
          <a:ln w="95250" cap="flat">
            <a:solidFill>
              <a:srgbClr val="BFDDD2"/>
            </a:solidFill>
            <a:prstDash val="solid"/>
            <a:headEnd type="none" w="sm" len="sm"/>
            <a:tailEnd type="none" w="sm" len="sm"/>
          </a:ln>
        </p:spPr>
      </p:sp>
      <p:grpSp>
        <p:nvGrpSpPr>
          <p:cNvPr id="8" name="Group 12"/>
          <p:cNvGrpSpPr/>
          <p:nvPr/>
        </p:nvGrpSpPr>
        <p:grpSpPr>
          <a:xfrm>
            <a:off x="5714976" y="2924809"/>
            <a:ext cx="7715304" cy="5514595"/>
            <a:chOff x="0" y="0"/>
            <a:chExt cx="1334966" cy="1452404"/>
          </a:xfrm>
        </p:grpSpPr>
        <p:sp>
          <p:nvSpPr>
            <p:cNvPr id="13" name="Freeform 13"/>
            <p:cNvSpPr/>
            <p:nvPr/>
          </p:nvSpPr>
          <p:spPr>
            <a:xfrm>
              <a:off x="0" y="0"/>
              <a:ext cx="1334966" cy="1452404"/>
            </a:xfrm>
            <a:custGeom>
              <a:avLst/>
              <a:gdLst/>
              <a:ahLst/>
              <a:cxnLst/>
              <a:rect l="l" t="t" r="r" b="b"/>
              <a:pathLst>
                <a:path w="1334966" h="1452404">
                  <a:moveTo>
                    <a:pt x="0" y="0"/>
                  </a:moveTo>
                  <a:lnTo>
                    <a:pt x="1334966" y="0"/>
                  </a:lnTo>
                  <a:lnTo>
                    <a:pt x="1334966" y="1452404"/>
                  </a:lnTo>
                  <a:lnTo>
                    <a:pt x="0" y="1452404"/>
                  </a:lnTo>
                  <a:close/>
                </a:path>
              </a:pathLst>
            </a:custGeom>
            <a:solidFill>
              <a:srgbClr val="E4E4E4"/>
            </a:solidFill>
          </p:spPr>
        </p:sp>
        <p:sp>
          <p:nvSpPr>
            <p:cNvPr id="14" name="TextBox 14"/>
            <p:cNvSpPr txBox="1"/>
            <p:nvPr/>
          </p:nvSpPr>
          <p:spPr>
            <a:xfrm>
              <a:off x="0" y="-38100"/>
              <a:ext cx="1334966" cy="1490504"/>
            </a:xfrm>
            <a:prstGeom prst="rect">
              <a:avLst/>
            </a:prstGeom>
          </p:spPr>
          <p:txBody>
            <a:bodyPr lIns="50800" tIns="50800" rIns="50800" bIns="50800" rtlCol="0" anchor="ctr"/>
            <a:lstStyle/>
            <a:p>
              <a:pPr algn="ctr">
                <a:lnSpc>
                  <a:spcPts val="2659"/>
                </a:lnSpc>
              </a:pPr>
              <a:endParaRPr/>
            </a:p>
          </p:txBody>
        </p:sp>
      </p:grpSp>
      <p:sp>
        <p:nvSpPr>
          <p:cNvPr id="21" name="Freeform 21"/>
          <p:cNvSpPr/>
          <p:nvPr/>
        </p:nvSpPr>
        <p:spPr>
          <a:xfrm>
            <a:off x="632097" y="8513811"/>
            <a:ext cx="908854" cy="908854"/>
          </a:xfrm>
          <a:custGeom>
            <a:avLst/>
            <a:gdLst/>
            <a:ahLst/>
            <a:cxnLst/>
            <a:rect l="l" t="t" r="r" b="b"/>
            <a:pathLst>
              <a:path w="908854" h="908854">
                <a:moveTo>
                  <a:pt x="0" y="0"/>
                </a:moveTo>
                <a:lnTo>
                  <a:pt x="908854" y="0"/>
                </a:lnTo>
                <a:lnTo>
                  <a:pt x="908854" y="908855"/>
                </a:lnTo>
                <a:lnTo>
                  <a:pt x="0" y="908855"/>
                </a:lnTo>
                <a:lnTo>
                  <a:pt x="0" y="0"/>
                </a:lnTo>
                <a:close/>
              </a:path>
            </a:pathLst>
          </a:custGeom>
          <a:blipFill>
            <a:blip r:embed="rId2" cstate="print">
              <a:extLst>
                <a:ext uri="{96DAC541-7B7A-43D3-8B79-37D633B846F1}">
                  <asvg:svgBlip xmlns:asvg="http://schemas.microsoft.com/office/drawing/2016/SVG/main" xmlns="" r:embed="rId7"/>
                </a:ext>
              </a:extLst>
            </a:blip>
            <a:stretch>
              <a:fillRect/>
            </a:stretch>
          </a:blipFill>
        </p:spPr>
      </p:sp>
      <p:sp>
        <p:nvSpPr>
          <p:cNvPr id="22" name="Freeform 22"/>
          <p:cNvSpPr/>
          <p:nvPr/>
        </p:nvSpPr>
        <p:spPr>
          <a:xfrm>
            <a:off x="15689422" y="598254"/>
            <a:ext cx="3659497" cy="3659497"/>
          </a:xfrm>
          <a:custGeom>
            <a:avLst/>
            <a:gdLst/>
            <a:ahLst/>
            <a:cxnLst/>
            <a:rect l="l" t="t" r="r" b="b"/>
            <a:pathLst>
              <a:path w="3659497" h="3659497">
                <a:moveTo>
                  <a:pt x="0" y="0"/>
                </a:moveTo>
                <a:lnTo>
                  <a:pt x="3659496" y="0"/>
                </a:lnTo>
                <a:lnTo>
                  <a:pt x="3659496" y="3659497"/>
                </a:lnTo>
                <a:lnTo>
                  <a:pt x="0" y="3659497"/>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23" name="Freeform 23"/>
          <p:cNvSpPr/>
          <p:nvPr/>
        </p:nvSpPr>
        <p:spPr>
          <a:xfrm>
            <a:off x="1540951" y="9422666"/>
            <a:ext cx="2906260" cy="1659483"/>
          </a:xfrm>
          <a:custGeom>
            <a:avLst/>
            <a:gdLst/>
            <a:ahLst/>
            <a:cxnLst/>
            <a:rect l="l" t="t" r="r" b="b"/>
            <a:pathLst>
              <a:path w="2906260" h="1659483">
                <a:moveTo>
                  <a:pt x="0" y="0"/>
                </a:moveTo>
                <a:lnTo>
                  <a:pt x="2906260" y="0"/>
                </a:lnTo>
                <a:lnTo>
                  <a:pt x="2906260" y="1659482"/>
                </a:lnTo>
                <a:lnTo>
                  <a:pt x="0" y="1659482"/>
                </a:lnTo>
                <a:lnTo>
                  <a:pt x="0" y="0"/>
                </a:lnTo>
                <a:close/>
              </a:path>
            </a:pathLst>
          </a:custGeom>
          <a:blipFill>
            <a:blip r:embed="rId10">
              <a:extLst>
                <a:ext uri="{96DAC541-7B7A-43D3-8B79-37D633B846F1}">
                  <asvg:svgBlip xmlns:asvg="http://schemas.microsoft.com/office/drawing/2016/SVG/main" xmlns="" r:embed="rId11"/>
                </a:ext>
              </a:extLst>
            </a:blip>
            <a:stretch>
              <a:fillRect b="-84590"/>
            </a:stretch>
          </a:blipFill>
        </p:spPr>
      </p:sp>
      <p:sp>
        <p:nvSpPr>
          <p:cNvPr id="24" name="TextBox 24"/>
          <p:cNvSpPr txBox="1"/>
          <p:nvPr/>
        </p:nvSpPr>
        <p:spPr>
          <a:xfrm>
            <a:off x="5929290" y="4500558"/>
            <a:ext cx="7286676" cy="4039567"/>
          </a:xfrm>
          <a:prstGeom prst="rect">
            <a:avLst/>
          </a:prstGeom>
        </p:spPr>
        <p:txBody>
          <a:bodyPr wrap="square" lIns="0" tIns="0" rIns="0" bIns="0" rtlCol="0" anchor="t">
            <a:spAutoFit/>
          </a:bodyPr>
          <a:lstStyle/>
          <a:p>
            <a:pPr algn="ctr">
              <a:lnSpc>
                <a:spcPts val="4480"/>
              </a:lnSpc>
            </a:pPr>
            <a:r>
              <a:rPr lang="en-US" sz="2400" dirty="0" smtClean="0"/>
              <a:t>is a concept in anthropology, geography, and other social sciences that refers to a contiguous geographic region within which most societies share many traits in common. These traits can include language, customs, religion, art, and technology.</a:t>
            </a:r>
            <a:r>
              <a:rPr lang="id-ID" sz="2400" dirty="0" smtClean="0"/>
              <a:t> </a:t>
            </a:r>
            <a:r>
              <a:rPr lang="en-US" sz="2400" dirty="0" smtClean="0"/>
              <a:t>Key Research Areas and Questions</a:t>
            </a:r>
            <a:r>
              <a:rPr lang="id-ID" sz="2400" dirty="0" smtClean="0"/>
              <a:t>: Cultural Diffusion, Cultural Adaptation, Cultural Convergence, Cultural Diversity, Cultural Heritage</a:t>
            </a:r>
            <a:endParaRPr lang="en-US" sz="2400" dirty="0">
              <a:solidFill>
                <a:srgbClr val="000000"/>
              </a:solidFill>
              <a:latin typeface="Glacial Indifference"/>
              <a:ea typeface="Glacial Indifference"/>
              <a:cs typeface="Glacial Indifference"/>
              <a:sym typeface="Glacial Indifference"/>
            </a:endParaRPr>
          </a:p>
        </p:txBody>
      </p:sp>
      <p:sp>
        <p:nvSpPr>
          <p:cNvPr id="25" name="TextBox 25"/>
          <p:cNvSpPr txBox="1"/>
          <p:nvPr/>
        </p:nvSpPr>
        <p:spPr>
          <a:xfrm>
            <a:off x="4143340" y="1490623"/>
            <a:ext cx="10930014" cy="830997"/>
          </a:xfrm>
          <a:prstGeom prst="rect">
            <a:avLst/>
          </a:prstGeom>
        </p:spPr>
        <p:txBody>
          <a:bodyPr wrap="square" lIns="0" tIns="0" rIns="0" bIns="0" rtlCol="0" anchor="t">
            <a:spAutoFit/>
          </a:bodyPr>
          <a:lstStyle/>
          <a:p>
            <a:pPr algn="ctr"/>
            <a:r>
              <a:rPr lang="id-ID" sz="5400" dirty="0" smtClean="0">
                <a:solidFill>
                  <a:srgbClr val="000000"/>
                </a:solidFill>
                <a:latin typeface="Glacial Indifference Bold"/>
                <a:ea typeface="Glacial Indifference Bold"/>
                <a:cs typeface="Glacial Indifference Bold"/>
                <a:sym typeface="Glacial Indifference Bold"/>
              </a:rPr>
              <a:t>Examples of Research in Language</a:t>
            </a:r>
            <a:endParaRPr lang="en-US" sz="5400" dirty="0">
              <a:solidFill>
                <a:srgbClr val="000000"/>
              </a:solidFill>
              <a:latin typeface="Glacial Indifference Bold"/>
              <a:ea typeface="Glacial Indifference Bold"/>
              <a:cs typeface="Glacial Indifference Bold"/>
              <a:sym typeface="Glacial Indifference Bold"/>
            </a:endParaRPr>
          </a:p>
        </p:txBody>
      </p:sp>
      <p:sp>
        <p:nvSpPr>
          <p:cNvPr id="28" name="TextBox 28"/>
          <p:cNvSpPr txBox="1"/>
          <p:nvPr/>
        </p:nvSpPr>
        <p:spPr>
          <a:xfrm>
            <a:off x="8786810" y="2928922"/>
            <a:ext cx="1516656" cy="690061"/>
          </a:xfrm>
          <a:prstGeom prst="rect">
            <a:avLst/>
          </a:prstGeom>
        </p:spPr>
        <p:txBody>
          <a:bodyPr lIns="0" tIns="0" rIns="0" bIns="0" rtlCol="0" anchor="t">
            <a:spAutoFit/>
          </a:bodyPr>
          <a:lstStyle/>
          <a:p>
            <a:pPr algn="ctr">
              <a:lnSpc>
                <a:spcPts val="5879"/>
              </a:lnSpc>
            </a:pPr>
            <a:r>
              <a:rPr lang="en-US" sz="4199" dirty="0" smtClean="0">
                <a:solidFill>
                  <a:srgbClr val="000000"/>
                </a:solidFill>
                <a:latin typeface="Glacial Indifference Bold"/>
                <a:ea typeface="Glacial Indifference Bold"/>
                <a:cs typeface="Glacial Indifference Bold"/>
                <a:sym typeface="Glacial Indifference Bold"/>
              </a:rPr>
              <a:t>0</a:t>
            </a:r>
            <a:r>
              <a:rPr lang="id-ID" sz="4199" dirty="0" smtClean="0">
                <a:solidFill>
                  <a:srgbClr val="000000"/>
                </a:solidFill>
                <a:latin typeface="Glacial Indifference Bold"/>
                <a:ea typeface="Glacial Indifference Bold"/>
                <a:cs typeface="Glacial Indifference Bold"/>
                <a:sym typeface="Glacial Indifference Bold"/>
              </a:rPr>
              <a:t>3</a:t>
            </a:r>
            <a:r>
              <a:rPr lang="en-US" sz="4199" dirty="0" smtClean="0">
                <a:solidFill>
                  <a:srgbClr val="000000"/>
                </a:solidFill>
                <a:latin typeface="Glacial Indifference Bold"/>
                <a:ea typeface="Glacial Indifference Bold"/>
                <a:cs typeface="Glacial Indifference Bold"/>
                <a:sym typeface="Glacial Indifference Bold"/>
              </a:rPr>
              <a:t>.</a:t>
            </a:r>
            <a:endParaRPr lang="en-US" sz="4199" dirty="0">
              <a:solidFill>
                <a:srgbClr val="000000"/>
              </a:solidFill>
              <a:latin typeface="Glacial Indifference Bold"/>
              <a:ea typeface="Glacial Indifference Bold"/>
              <a:cs typeface="Glacial Indifference Bold"/>
              <a:sym typeface="Glacial Indifference Bold"/>
            </a:endParaRPr>
          </a:p>
        </p:txBody>
      </p:sp>
      <p:sp>
        <p:nvSpPr>
          <p:cNvPr id="34" name="TextBox 34"/>
          <p:cNvSpPr txBox="1"/>
          <p:nvPr/>
        </p:nvSpPr>
        <p:spPr>
          <a:xfrm>
            <a:off x="6286480" y="3793792"/>
            <a:ext cx="6500857" cy="576376"/>
          </a:xfrm>
          <a:prstGeom prst="rect">
            <a:avLst/>
          </a:prstGeom>
        </p:spPr>
        <p:txBody>
          <a:bodyPr wrap="square" lIns="0" tIns="0" rIns="0" bIns="0" rtlCol="0" anchor="t">
            <a:spAutoFit/>
          </a:bodyPr>
          <a:lstStyle/>
          <a:p>
            <a:pPr algn="ctr">
              <a:lnSpc>
                <a:spcPts val="4900"/>
              </a:lnSpc>
            </a:pPr>
            <a:r>
              <a:rPr lang="id-ID" sz="3600" dirty="0" smtClean="0">
                <a:solidFill>
                  <a:srgbClr val="000000"/>
                </a:solidFill>
                <a:latin typeface="Glacial Indifference Bold"/>
                <a:ea typeface="Glacial Indifference Bold"/>
                <a:cs typeface="Glacial Indifference Bold"/>
                <a:sym typeface="Glacial Indifference Bold"/>
              </a:rPr>
              <a:t>Culture</a:t>
            </a:r>
            <a:endParaRPr lang="en-US" sz="3500" dirty="0">
              <a:solidFill>
                <a:srgbClr val="000000"/>
              </a:solidFill>
              <a:latin typeface="Glacial Indifference Bold"/>
              <a:ea typeface="Glacial Indifference Bold"/>
              <a:cs typeface="Glacial Indifference Bold"/>
              <a:sym typeface="Glacial Indifference Bold"/>
            </a:endParaRPr>
          </a:p>
        </p:txBody>
      </p:sp>
      <p:sp>
        <p:nvSpPr>
          <p:cNvPr id="38" name="TextBox 29"/>
          <p:cNvSpPr txBox="1"/>
          <p:nvPr/>
        </p:nvSpPr>
        <p:spPr>
          <a:xfrm>
            <a:off x="11429915" y="8963025"/>
            <a:ext cx="4752692" cy="500137"/>
          </a:xfrm>
          <a:prstGeom prst="rect">
            <a:avLst/>
          </a:prstGeom>
        </p:spPr>
        <p:txBody>
          <a:bodyPr lIns="0" tIns="0" rIns="0" bIns="0" rtlCol="0" anchor="t">
            <a:spAutoFit/>
          </a:bodyPr>
          <a:lstStyle/>
          <a:p>
            <a:pPr algn="r">
              <a:lnSpc>
                <a:spcPts val="4200"/>
              </a:lnSpc>
            </a:pPr>
            <a:r>
              <a:rPr lang="id-ID" sz="3000" spc="300" dirty="0" smtClean="0">
                <a:solidFill>
                  <a:srgbClr val="000000"/>
                </a:solidFill>
                <a:latin typeface="Glacial Indifference Bold"/>
                <a:ea typeface="Glacial Indifference Bold"/>
                <a:cs typeface="Glacial Indifference Bold"/>
                <a:sym typeface="Glacial Indifference Bold"/>
              </a:rPr>
              <a:t>ENGLISH RESEARCH </a:t>
            </a:r>
            <a:endParaRPr lang="en-US" sz="3000" spc="300" dirty="0">
              <a:solidFill>
                <a:srgbClr val="000000"/>
              </a:solidFill>
              <a:latin typeface="Glacial Indifference Bold"/>
              <a:ea typeface="Glacial Indifference Bold"/>
              <a:cs typeface="Glacial Indifference Bold"/>
              <a:sym typeface="Glacial Indifference Bold"/>
            </a:endParaRPr>
          </a:p>
        </p:txBody>
      </p:sp>
      <p:pic>
        <p:nvPicPr>
          <p:cNvPr id="30" name="Picture 29" descr="STKIP TAMAN SISWA BIMA"/>
          <p:cNvPicPr/>
          <p:nvPr/>
        </p:nvPicPr>
        <p:blipFill>
          <a:blip r:embed="rId12"/>
          <a:srcRect/>
          <a:stretch>
            <a:fillRect/>
          </a:stretch>
        </p:blipFill>
        <p:spPr bwMode="auto">
          <a:xfrm>
            <a:off x="285688" y="428592"/>
            <a:ext cx="1214447" cy="928694"/>
          </a:xfrm>
          <a:prstGeom prst="rect">
            <a:avLst/>
          </a:prstGeom>
          <a:noFill/>
          <a:ln w="9525">
            <a:noFill/>
            <a:miter lim="800000"/>
            <a:headEnd/>
            <a:tailEnd/>
          </a:ln>
        </p:spPr>
      </p:pic>
      <p:pic>
        <p:nvPicPr>
          <p:cNvPr id="31" name="Google Shape;95;p1"/>
          <p:cNvPicPr preferRelativeResize="0"/>
          <p:nvPr/>
        </p:nvPicPr>
        <p:blipFill rotWithShape="1">
          <a:blip r:embed="rId13">
            <a:alphaModFix/>
          </a:blip>
          <a:srcRect/>
          <a:stretch/>
        </p:blipFill>
        <p:spPr>
          <a:xfrm>
            <a:off x="1524732" y="428591"/>
            <a:ext cx="1189848" cy="927747"/>
          </a:xfrm>
          <a:prstGeom prst="rect">
            <a:avLst/>
          </a:prstGeom>
          <a:noFill/>
          <a:ln>
            <a:noFill/>
          </a:ln>
        </p:spPr>
      </p:pic>
      <p:pic>
        <p:nvPicPr>
          <p:cNvPr id="33" name="Google Shape;97;p1"/>
          <p:cNvPicPr preferRelativeResize="0"/>
          <p:nvPr/>
        </p:nvPicPr>
        <p:blipFill rotWithShape="1">
          <a:blip r:embed="rId14">
            <a:alphaModFix/>
          </a:blip>
          <a:srcRect/>
          <a:stretch/>
        </p:blipFill>
        <p:spPr>
          <a:xfrm>
            <a:off x="2714580" y="500030"/>
            <a:ext cx="3143272" cy="857256"/>
          </a:xfrm>
          <a:prstGeom prst="rect">
            <a:avLst/>
          </a:prstGeom>
          <a:noFill/>
          <a:ln>
            <a:no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02049" y="6833950"/>
            <a:ext cx="5973602" cy="5973602"/>
          </a:xfrm>
          <a:custGeom>
            <a:avLst/>
            <a:gdLst/>
            <a:ahLst/>
            <a:cxnLst/>
            <a:rect l="l" t="t" r="r" b="b"/>
            <a:pathLst>
              <a:path w="5973602" h="5973602">
                <a:moveTo>
                  <a:pt x="0" y="0"/>
                </a:moveTo>
                <a:lnTo>
                  <a:pt x="5973601" y="0"/>
                </a:lnTo>
                <a:lnTo>
                  <a:pt x="5973601" y="5973602"/>
                </a:lnTo>
                <a:lnTo>
                  <a:pt x="0" y="5973602"/>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3" name="Group 3"/>
          <p:cNvGrpSpPr/>
          <p:nvPr/>
        </p:nvGrpSpPr>
        <p:grpSpPr>
          <a:xfrm>
            <a:off x="0" y="10073435"/>
            <a:ext cx="18288000" cy="213565"/>
            <a:chOff x="0" y="0"/>
            <a:chExt cx="4816593" cy="56248"/>
          </a:xfrm>
        </p:grpSpPr>
        <p:sp>
          <p:nvSpPr>
            <p:cNvPr id="4" name="Freeform 4"/>
            <p:cNvSpPr/>
            <p:nvPr/>
          </p:nvSpPr>
          <p:spPr>
            <a:xfrm>
              <a:off x="0" y="0"/>
              <a:ext cx="4816592" cy="56248"/>
            </a:xfrm>
            <a:custGeom>
              <a:avLst/>
              <a:gdLst/>
              <a:ahLst/>
              <a:cxnLst/>
              <a:rect l="l" t="t" r="r" b="b"/>
              <a:pathLst>
                <a:path w="4816592" h="56248">
                  <a:moveTo>
                    <a:pt x="0" y="0"/>
                  </a:moveTo>
                  <a:lnTo>
                    <a:pt x="4816592" y="0"/>
                  </a:lnTo>
                  <a:lnTo>
                    <a:pt x="4816592" y="56248"/>
                  </a:lnTo>
                  <a:lnTo>
                    <a:pt x="0" y="56248"/>
                  </a:lnTo>
                  <a:close/>
                </a:path>
              </a:pathLst>
            </a:custGeom>
            <a:solidFill>
              <a:srgbClr val="5DA295"/>
            </a:solidFill>
          </p:spPr>
        </p:sp>
        <p:sp>
          <p:nvSpPr>
            <p:cNvPr id="5" name="TextBox 5"/>
            <p:cNvSpPr txBox="1"/>
            <p:nvPr/>
          </p:nvSpPr>
          <p:spPr>
            <a:xfrm>
              <a:off x="0" y="-38100"/>
              <a:ext cx="4816593" cy="94348"/>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0" y="0"/>
            <a:ext cx="18288000" cy="213565"/>
            <a:chOff x="0" y="0"/>
            <a:chExt cx="4816593" cy="56248"/>
          </a:xfrm>
        </p:grpSpPr>
        <p:sp>
          <p:nvSpPr>
            <p:cNvPr id="7" name="Freeform 7"/>
            <p:cNvSpPr/>
            <p:nvPr/>
          </p:nvSpPr>
          <p:spPr>
            <a:xfrm>
              <a:off x="0" y="0"/>
              <a:ext cx="4816592" cy="56248"/>
            </a:xfrm>
            <a:custGeom>
              <a:avLst/>
              <a:gdLst/>
              <a:ahLst/>
              <a:cxnLst/>
              <a:rect l="l" t="t" r="r" b="b"/>
              <a:pathLst>
                <a:path w="4816592" h="56248">
                  <a:moveTo>
                    <a:pt x="0" y="0"/>
                  </a:moveTo>
                  <a:lnTo>
                    <a:pt x="4816592" y="0"/>
                  </a:lnTo>
                  <a:lnTo>
                    <a:pt x="4816592" y="56248"/>
                  </a:lnTo>
                  <a:lnTo>
                    <a:pt x="0" y="56248"/>
                  </a:lnTo>
                  <a:close/>
                </a:path>
              </a:pathLst>
            </a:custGeom>
            <a:solidFill>
              <a:srgbClr val="BFDDD2"/>
            </a:solidFill>
          </p:spPr>
        </p:sp>
        <p:sp>
          <p:nvSpPr>
            <p:cNvPr id="8" name="TextBox 8"/>
            <p:cNvSpPr txBox="1"/>
            <p:nvPr/>
          </p:nvSpPr>
          <p:spPr>
            <a:xfrm>
              <a:off x="0" y="-38100"/>
              <a:ext cx="4816593" cy="94348"/>
            </a:xfrm>
            <a:prstGeom prst="rect">
              <a:avLst/>
            </a:prstGeom>
          </p:spPr>
          <p:txBody>
            <a:bodyPr lIns="50800" tIns="50800" rIns="50800" bIns="50800" rtlCol="0" anchor="ctr"/>
            <a:lstStyle/>
            <a:p>
              <a:pPr algn="ctr">
                <a:lnSpc>
                  <a:spcPts val="2659"/>
                </a:lnSpc>
              </a:pPr>
              <a:endParaRPr/>
            </a:p>
          </p:txBody>
        </p:sp>
      </p:grpSp>
      <p:sp>
        <p:nvSpPr>
          <p:cNvPr id="9" name="AutoShape 9"/>
          <p:cNvSpPr/>
          <p:nvPr/>
        </p:nvSpPr>
        <p:spPr>
          <a:xfrm>
            <a:off x="7060245" y="4213907"/>
            <a:ext cx="11329315" cy="0"/>
          </a:xfrm>
          <a:prstGeom prst="line">
            <a:avLst/>
          </a:prstGeom>
          <a:ln w="38100" cap="flat">
            <a:solidFill>
              <a:srgbClr val="5DA295"/>
            </a:solidFill>
            <a:prstDash val="solid"/>
            <a:headEnd type="none" w="sm" len="sm"/>
            <a:tailEnd type="none" w="sm" len="sm"/>
          </a:ln>
        </p:spPr>
      </p:sp>
      <p:sp>
        <p:nvSpPr>
          <p:cNvPr id="10" name="AutoShape 10"/>
          <p:cNvSpPr/>
          <p:nvPr/>
        </p:nvSpPr>
        <p:spPr>
          <a:xfrm>
            <a:off x="7060245" y="5734674"/>
            <a:ext cx="11329315" cy="0"/>
          </a:xfrm>
          <a:prstGeom prst="line">
            <a:avLst/>
          </a:prstGeom>
          <a:ln w="38100" cap="flat">
            <a:solidFill>
              <a:srgbClr val="5DA295"/>
            </a:solidFill>
            <a:prstDash val="solid"/>
            <a:headEnd type="none" w="sm" len="sm"/>
            <a:tailEnd type="none" w="sm" len="sm"/>
          </a:ln>
        </p:spPr>
      </p:sp>
      <p:sp>
        <p:nvSpPr>
          <p:cNvPr id="11" name="AutoShape 11"/>
          <p:cNvSpPr/>
          <p:nvPr/>
        </p:nvSpPr>
        <p:spPr>
          <a:xfrm>
            <a:off x="7060245" y="7255441"/>
            <a:ext cx="11329315" cy="0"/>
          </a:xfrm>
          <a:prstGeom prst="line">
            <a:avLst/>
          </a:prstGeom>
          <a:ln w="38100" cap="flat">
            <a:solidFill>
              <a:srgbClr val="5DA295"/>
            </a:solidFill>
            <a:prstDash val="solid"/>
            <a:headEnd type="none" w="sm" len="sm"/>
            <a:tailEnd type="none" w="sm" len="sm"/>
          </a:ln>
        </p:spPr>
      </p:sp>
      <p:sp>
        <p:nvSpPr>
          <p:cNvPr id="12" name="Freeform 12"/>
          <p:cNvSpPr/>
          <p:nvPr/>
        </p:nvSpPr>
        <p:spPr>
          <a:xfrm>
            <a:off x="4138092" y="6650005"/>
            <a:ext cx="1210872" cy="1210872"/>
          </a:xfrm>
          <a:custGeom>
            <a:avLst/>
            <a:gdLst/>
            <a:ahLst/>
            <a:cxnLst/>
            <a:rect l="l" t="t" r="r" b="b"/>
            <a:pathLst>
              <a:path w="1210872" h="1210872">
                <a:moveTo>
                  <a:pt x="0" y="0"/>
                </a:moveTo>
                <a:lnTo>
                  <a:pt x="1210872" y="0"/>
                </a:lnTo>
                <a:lnTo>
                  <a:pt x="1210872" y="1210872"/>
                </a:lnTo>
                <a:lnTo>
                  <a:pt x="0" y="1210872"/>
                </a:lnTo>
                <a:lnTo>
                  <a:pt x="0" y="0"/>
                </a:lnTo>
                <a:close/>
              </a:path>
            </a:pathLst>
          </a:custGeom>
          <a:blipFill>
            <a:blip r:embed="rId4" cstate="print">
              <a:extLst>
                <a:ext uri="{96DAC541-7B7A-43D3-8B79-37D633B846F1}">
                  <asvg:svgBlip xmlns:asvg="http://schemas.microsoft.com/office/drawing/2016/SVG/main" xmlns="" r:embed="rId5"/>
                </a:ext>
              </a:extLst>
            </a:blip>
            <a:stretch>
              <a:fillRect/>
            </a:stretch>
          </a:blipFill>
        </p:spPr>
      </p:sp>
      <p:sp>
        <p:nvSpPr>
          <p:cNvPr id="15" name="TextBox 15"/>
          <p:cNvSpPr txBox="1"/>
          <p:nvPr/>
        </p:nvSpPr>
        <p:spPr>
          <a:xfrm>
            <a:off x="16564000" y="8834437"/>
            <a:ext cx="955170" cy="762001"/>
          </a:xfrm>
          <a:prstGeom prst="rect">
            <a:avLst/>
          </a:prstGeom>
        </p:spPr>
        <p:txBody>
          <a:bodyPr lIns="0" tIns="0" rIns="0" bIns="0" rtlCol="0" anchor="t">
            <a:spAutoFit/>
          </a:bodyPr>
          <a:lstStyle/>
          <a:p>
            <a:pPr algn="r">
              <a:lnSpc>
                <a:spcPts val="6299"/>
              </a:lnSpc>
            </a:pPr>
            <a:r>
              <a:rPr lang="en-US" sz="4499">
                <a:solidFill>
                  <a:srgbClr val="000000"/>
                </a:solidFill>
                <a:latin typeface="Glacial Indifference Bold"/>
                <a:ea typeface="Glacial Indifference Bold"/>
                <a:cs typeface="Glacial Indifference Bold"/>
                <a:sym typeface="Glacial Indifference Bold"/>
              </a:rPr>
              <a:t>03</a:t>
            </a:r>
          </a:p>
        </p:txBody>
      </p:sp>
      <p:sp>
        <p:nvSpPr>
          <p:cNvPr id="16" name="AutoShape 16"/>
          <p:cNvSpPr/>
          <p:nvPr/>
        </p:nvSpPr>
        <p:spPr>
          <a:xfrm>
            <a:off x="16564000" y="8877554"/>
            <a:ext cx="0" cy="761492"/>
          </a:xfrm>
          <a:prstGeom prst="line">
            <a:avLst/>
          </a:prstGeom>
          <a:ln w="95250" cap="flat">
            <a:solidFill>
              <a:srgbClr val="5DA295"/>
            </a:solidFill>
            <a:prstDash val="solid"/>
            <a:headEnd type="none" w="sm" len="sm"/>
            <a:tailEnd type="none" w="sm" len="sm"/>
          </a:ln>
        </p:spPr>
      </p:sp>
      <p:sp>
        <p:nvSpPr>
          <p:cNvPr id="17" name="Freeform 17"/>
          <p:cNvSpPr/>
          <p:nvPr/>
        </p:nvSpPr>
        <p:spPr>
          <a:xfrm>
            <a:off x="16893853" y="567841"/>
            <a:ext cx="1082627" cy="1082627"/>
          </a:xfrm>
          <a:custGeom>
            <a:avLst/>
            <a:gdLst/>
            <a:ahLst/>
            <a:cxnLst/>
            <a:rect l="l" t="t" r="r" b="b"/>
            <a:pathLst>
              <a:path w="1082627" h="1082627">
                <a:moveTo>
                  <a:pt x="0" y="0"/>
                </a:moveTo>
                <a:lnTo>
                  <a:pt x="1082626" y="0"/>
                </a:lnTo>
                <a:lnTo>
                  <a:pt x="1082626" y="1082627"/>
                </a:lnTo>
                <a:lnTo>
                  <a:pt x="0" y="1082627"/>
                </a:lnTo>
                <a:lnTo>
                  <a:pt x="0" y="0"/>
                </a:lnTo>
                <a:close/>
              </a:path>
            </a:pathLst>
          </a:custGeom>
          <a:blipFill>
            <a:blip r:embed="rId6" cstate="print">
              <a:extLst>
                <a:ext uri="{96DAC541-7B7A-43D3-8B79-37D633B846F1}">
                  <asvg:svgBlip xmlns:asvg="http://schemas.microsoft.com/office/drawing/2016/SVG/main" xmlns="" r:embed="rId11"/>
                </a:ext>
              </a:extLst>
            </a:blip>
            <a:stretch>
              <a:fillRect/>
            </a:stretch>
          </a:blipFill>
        </p:spPr>
      </p:sp>
      <p:sp>
        <p:nvSpPr>
          <p:cNvPr id="18" name="TextBox 18"/>
          <p:cNvSpPr txBox="1"/>
          <p:nvPr/>
        </p:nvSpPr>
        <p:spPr>
          <a:xfrm>
            <a:off x="714316" y="2801438"/>
            <a:ext cx="5929354" cy="2416174"/>
          </a:xfrm>
          <a:prstGeom prst="rect">
            <a:avLst/>
          </a:prstGeom>
        </p:spPr>
        <p:txBody>
          <a:bodyPr wrap="square" lIns="0" tIns="0" rIns="0" bIns="0" rtlCol="0" anchor="t">
            <a:spAutoFit/>
          </a:bodyPr>
          <a:lstStyle/>
          <a:p>
            <a:pPr algn="ctr">
              <a:lnSpc>
                <a:spcPts val="9799"/>
              </a:lnSpc>
            </a:pPr>
            <a:r>
              <a:rPr lang="id-ID" sz="6600" b="1" dirty="0" smtClean="0"/>
              <a:t>Proposal/Thesis Content</a:t>
            </a:r>
            <a:endParaRPr lang="en-US" sz="6600" dirty="0">
              <a:solidFill>
                <a:srgbClr val="000000"/>
              </a:solidFill>
              <a:latin typeface="Glacial Indifference Bold"/>
              <a:ea typeface="Glacial Indifference Bold"/>
              <a:cs typeface="Glacial Indifference Bold"/>
              <a:sym typeface="Glacial Indifference Bold"/>
            </a:endParaRPr>
          </a:p>
        </p:txBody>
      </p:sp>
      <p:sp>
        <p:nvSpPr>
          <p:cNvPr id="19" name="TextBox 19"/>
          <p:cNvSpPr txBox="1"/>
          <p:nvPr/>
        </p:nvSpPr>
        <p:spPr>
          <a:xfrm>
            <a:off x="8239728" y="3071798"/>
            <a:ext cx="9619708" cy="1154162"/>
          </a:xfrm>
          <a:prstGeom prst="rect">
            <a:avLst/>
          </a:prstGeom>
        </p:spPr>
        <p:txBody>
          <a:bodyPr wrap="square" lIns="0" tIns="0" rIns="0" bIns="0" rtlCol="0" anchor="t">
            <a:spAutoFit/>
          </a:bodyPr>
          <a:lstStyle/>
          <a:p>
            <a:pPr algn="l">
              <a:lnSpc>
                <a:spcPts val="4480"/>
              </a:lnSpc>
            </a:pPr>
            <a:r>
              <a:rPr lang="id-ID" sz="2400" dirty="0" smtClean="0">
                <a:solidFill>
                  <a:srgbClr val="000000"/>
                </a:solidFill>
                <a:latin typeface="Glacial Indifference"/>
                <a:ea typeface="Glacial Indifference"/>
                <a:cs typeface="Glacial Indifference"/>
                <a:sym typeface="Glacial Indifference"/>
              </a:rPr>
              <a:t>Background of the research, problem of the research, objectives of the research, scope of the research, significant of the research</a:t>
            </a:r>
            <a:endParaRPr lang="en-US" sz="2400" dirty="0">
              <a:solidFill>
                <a:srgbClr val="000000"/>
              </a:solidFill>
              <a:latin typeface="Glacial Indifference"/>
              <a:ea typeface="Glacial Indifference"/>
              <a:cs typeface="Glacial Indifference"/>
              <a:sym typeface="Glacial Indifference"/>
            </a:endParaRPr>
          </a:p>
        </p:txBody>
      </p:sp>
      <p:sp>
        <p:nvSpPr>
          <p:cNvPr id="20" name="TextBox 20"/>
          <p:cNvSpPr txBox="1"/>
          <p:nvPr/>
        </p:nvSpPr>
        <p:spPr>
          <a:xfrm>
            <a:off x="6916642" y="3112555"/>
            <a:ext cx="938336" cy="762001"/>
          </a:xfrm>
          <a:prstGeom prst="rect">
            <a:avLst/>
          </a:prstGeom>
        </p:spPr>
        <p:txBody>
          <a:bodyPr lIns="0" tIns="0" rIns="0" bIns="0" rtlCol="0" anchor="t">
            <a:spAutoFit/>
          </a:bodyPr>
          <a:lstStyle/>
          <a:p>
            <a:pPr algn="r">
              <a:lnSpc>
                <a:spcPts val="6299"/>
              </a:lnSpc>
            </a:pPr>
            <a:r>
              <a:rPr lang="en-US" sz="4499" dirty="0">
                <a:solidFill>
                  <a:srgbClr val="5DA295"/>
                </a:solidFill>
                <a:latin typeface="Glacial Indifference Bold"/>
                <a:ea typeface="Glacial Indifference Bold"/>
                <a:cs typeface="Glacial Indifference Bold"/>
                <a:sym typeface="Glacial Indifference Bold"/>
              </a:rPr>
              <a:t>01.</a:t>
            </a:r>
          </a:p>
        </p:txBody>
      </p:sp>
      <p:sp>
        <p:nvSpPr>
          <p:cNvPr id="21" name="TextBox 21"/>
          <p:cNvSpPr txBox="1"/>
          <p:nvPr/>
        </p:nvSpPr>
        <p:spPr>
          <a:xfrm>
            <a:off x="8168290" y="2500294"/>
            <a:ext cx="5119114" cy="628377"/>
          </a:xfrm>
          <a:prstGeom prst="rect">
            <a:avLst/>
          </a:prstGeom>
        </p:spPr>
        <p:txBody>
          <a:bodyPr wrap="square" lIns="0" tIns="0" rIns="0" bIns="0" rtlCol="0" anchor="t">
            <a:spAutoFit/>
          </a:bodyPr>
          <a:lstStyle/>
          <a:p>
            <a:pPr algn="l">
              <a:lnSpc>
                <a:spcPts val="4899"/>
              </a:lnSpc>
            </a:pPr>
            <a:r>
              <a:rPr lang="id-ID" sz="3499" dirty="0" smtClean="0">
                <a:solidFill>
                  <a:srgbClr val="5DA295"/>
                </a:solidFill>
                <a:latin typeface="Glacial Indifference Bold"/>
                <a:ea typeface="Glacial Indifference Bold"/>
                <a:cs typeface="Glacial Indifference Bold"/>
                <a:sym typeface="Glacial Indifference Bold"/>
              </a:rPr>
              <a:t>Chapter I Introduction</a:t>
            </a:r>
            <a:endParaRPr lang="en-US" sz="3499" dirty="0">
              <a:solidFill>
                <a:srgbClr val="5DA295"/>
              </a:solidFill>
              <a:latin typeface="Glacial Indifference Bold"/>
              <a:ea typeface="Glacial Indifference Bold"/>
              <a:cs typeface="Glacial Indifference Bold"/>
              <a:sym typeface="Glacial Indifference Bold"/>
            </a:endParaRPr>
          </a:p>
        </p:txBody>
      </p:sp>
      <p:sp>
        <p:nvSpPr>
          <p:cNvPr id="22" name="TextBox 22"/>
          <p:cNvSpPr txBox="1"/>
          <p:nvPr/>
        </p:nvSpPr>
        <p:spPr>
          <a:xfrm>
            <a:off x="6758233" y="4597839"/>
            <a:ext cx="1096746" cy="762001"/>
          </a:xfrm>
          <a:prstGeom prst="rect">
            <a:avLst/>
          </a:prstGeom>
        </p:spPr>
        <p:txBody>
          <a:bodyPr lIns="0" tIns="0" rIns="0" bIns="0" rtlCol="0" anchor="t">
            <a:spAutoFit/>
          </a:bodyPr>
          <a:lstStyle/>
          <a:p>
            <a:pPr algn="r">
              <a:lnSpc>
                <a:spcPts val="6299"/>
              </a:lnSpc>
            </a:pPr>
            <a:r>
              <a:rPr lang="en-US" sz="4499">
                <a:solidFill>
                  <a:srgbClr val="5DA295"/>
                </a:solidFill>
                <a:latin typeface="Glacial Indifference Bold"/>
                <a:ea typeface="Glacial Indifference Bold"/>
                <a:cs typeface="Glacial Indifference Bold"/>
                <a:sym typeface="Glacial Indifference Bold"/>
              </a:rPr>
              <a:t>02.</a:t>
            </a:r>
          </a:p>
        </p:txBody>
      </p:sp>
      <p:sp>
        <p:nvSpPr>
          <p:cNvPr id="23" name="TextBox 23"/>
          <p:cNvSpPr txBox="1"/>
          <p:nvPr/>
        </p:nvSpPr>
        <p:spPr>
          <a:xfrm>
            <a:off x="8168290" y="4214806"/>
            <a:ext cx="8548138" cy="628377"/>
          </a:xfrm>
          <a:prstGeom prst="rect">
            <a:avLst/>
          </a:prstGeom>
        </p:spPr>
        <p:txBody>
          <a:bodyPr wrap="square" lIns="0" tIns="0" rIns="0" bIns="0" rtlCol="0" anchor="t">
            <a:spAutoFit/>
          </a:bodyPr>
          <a:lstStyle/>
          <a:p>
            <a:pPr algn="l">
              <a:lnSpc>
                <a:spcPts val="4899"/>
              </a:lnSpc>
            </a:pPr>
            <a:r>
              <a:rPr lang="id-ID" sz="3499" dirty="0" smtClean="0">
                <a:solidFill>
                  <a:srgbClr val="5DA295"/>
                </a:solidFill>
                <a:latin typeface="Glacial Indifference Bold"/>
                <a:ea typeface="Glacial Indifference Bold"/>
                <a:cs typeface="Glacial Indifference Bold"/>
                <a:sym typeface="Glacial Indifference Bold"/>
              </a:rPr>
              <a:t>Chapter II Review of Related Literature</a:t>
            </a:r>
            <a:endParaRPr lang="en-US" sz="3499" dirty="0">
              <a:solidFill>
                <a:srgbClr val="5DA295"/>
              </a:solidFill>
              <a:latin typeface="Glacial Indifference Bold"/>
              <a:ea typeface="Glacial Indifference Bold"/>
              <a:cs typeface="Glacial Indifference Bold"/>
              <a:sym typeface="Glacial Indifference Bold"/>
            </a:endParaRPr>
          </a:p>
        </p:txBody>
      </p:sp>
      <p:sp>
        <p:nvSpPr>
          <p:cNvPr id="24" name="TextBox 24"/>
          <p:cNvSpPr txBox="1"/>
          <p:nvPr/>
        </p:nvSpPr>
        <p:spPr>
          <a:xfrm>
            <a:off x="8168290" y="4643434"/>
            <a:ext cx="9691146" cy="1154162"/>
          </a:xfrm>
          <a:prstGeom prst="rect">
            <a:avLst/>
          </a:prstGeom>
        </p:spPr>
        <p:txBody>
          <a:bodyPr wrap="square" lIns="0" tIns="0" rIns="0" bIns="0" rtlCol="0" anchor="t">
            <a:spAutoFit/>
          </a:bodyPr>
          <a:lstStyle/>
          <a:p>
            <a:pPr algn="l">
              <a:lnSpc>
                <a:spcPts val="4480"/>
              </a:lnSpc>
            </a:pPr>
            <a:r>
              <a:rPr lang="id-ID" sz="2400" dirty="0" smtClean="0">
                <a:solidFill>
                  <a:srgbClr val="000000"/>
                </a:solidFill>
                <a:latin typeface="Glacial Indifference"/>
                <a:ea typeface="Glacial Indifference"/>
                <a:cs typeface="Glacial Indifference"/>
                <a:sym typeface="Glacial Indifference"/>
              </a:rPr>
              <a:t>Review of related literature, Previous related research, conceptual framework</a:t>
            </a:r>
            <a:endParaRPr lang="en-US" sz="2400" dirty="0">
              <a:solidFill>
                <a:srgbClr val="000000"/>
              </a:solidFill>
              <a:latin typeface="Glacial Indifference"/>
              <a:ea typeface="Glacial Indifference"/>
              <a:cs typeface="Glacial Indifference"/>
              <a:sym typeface="Glacial Indifference"/>
            </a:endParaRPr>
          </a:p>
        </p:txBody>
      </p:sp>
      <p:sp>
        <p:nvSpPr>
          <p:cNvPr id="25" name="TextBox 25"/>
          <p:cNvSpPr txBox="1"/>
          <p:nvPr/>
        </p:nvSpPr>
        <p:spPr>
          <a:xfrm>
            <a:off x="8168290" y="5715004"/>
            <a:ext cx="6690750" cy="628377"/>
          </a:xfrm>
          <a:prstGeom prst="rect">
            <a:avLst/>
          </a:prstGeom>
        </p:spPr>
        <p:txBody>
          <a:bodyPr wrap="square" lIns="0" tIns="0" rIns="0" bIns="0" rtlCol="0" anchor="t">
            <a:spAutoFit/>
          </a:bodyPr>
          <a:lstStyle/>
          <a:p>
            <a:pPr algn="l">
              <a:lnSpc>
                <a:spcPts val="4899"/>
              </a:lnSpc>
            </a:pPr>
            <a:r>
              <a:rPr lang="id-ID" sz="3499" dirty="0" smtClean="0">
                <a:solidFill>
                  <a:srgbClr val="5DA295"/>
                </a:solidFill>
                <a:latin typeface="Glacial Indifference Bold"/>
                <a:ea typeface="Glacial Indifference Bold"/>
                <a:cs typeface="Glacial Indifference Bold"/>
                <a:sym typeface="Glacial Indifference Bold"/>
              </a:rPr>
              <a:t>Chapter III Research Method</a:t>
            </a:r>
            <a:endParaRPr lang="en-US" sz="3499" dirty="0">
              <a:solidFill>
                <a:srgbClr val="5DA295"/>
              </a:solidFill>
              <a:latin typeface="Glacial Indifference Bold"/>
              <a:ea typeface="Glacial Indifference Bold"/>
              <a:cs typeface="Glacial Indifference Bold"/>
              <a:sym typeface="Glacial Indifference Bold"/>
            </a:endParaRPr>
          </a:p>
        </p:txBody>
      </p:sp>
      <p:sp>
        <p:nvSpPr>
          <p:cNvPr id="26" name="TextBox 26"/>
          <p:cNvSpPr txBox="1"/>
          <p:nvPr/>
        </p:nvSpPr>
        <p:spPr>
          <a:xfrm>
            <a:off x="8168290" y="6215070"/>
            <a:ext cx="9691146" cy="1154162"/>
          </a:xfrm>
          <a:prstGeom prst="rect">
            <a:avLst/>
          </a:prstGeom>
        </p:spPr>
        <p:txBody>
          <a:bodyPr wrap="square" lIns="0" tIns="0" rIns="0" bIns="0" rtlCol="0" anchor="t">
            <a:spAutoFit/>
          </a:bodyPr>
          <a:lstStyle/>
          <a:p>
            <a:pPr>
              <a:lnSpc>
                <a:spcPts val="4480"/>
              </a:lnSpc>
            </a:pPr>
            <a:r>
              <a:rPr lang="id-ID" sz="2400" dirty="0" smtClean="0">
                <a:solidFill>
                  <a:srgbClr val="000000"/>
                </a:solidFill>
                <a:latin typeface="Glacial Indifference" charset="0"/>
                <a:ea typeface="Glacial Indifference"/>
                <a:cs typeface="Glacial Indifference"/>
                <a:sym typeface="Glacial Indifference"/>
              </a:rPr>
              <a:t>Research design,  Research instrument, </a:t>
            </a:r>
            <a:r>
              <a:rPr lang="en-US" sz="2400" dirty="0" smtClean="0">
                <a:latin typeface="Glacial Indifference" charset="0"/>
              </a:rPr>
              <a:t>Technique of Collecting Data</a:t>
            </a:r>
            <a:r>
              <a:rPr lang="id-ID" sz="2400" dirty="0" smtClean="0">
                <a:latin typeface="Glacial Indifference" charset="0"/>
              </a:rPr>
              <a:t>, </a:t>
            </a:r>
            <a:r>
              <a:rPr lang="en-US" sz="2400" dirty="0" smtClean="0">
                <a:latin typeface="Glacial Indifference" charset="0"/>
              </a:rPr>
              <a:t>Technique of Data Analysis</a:t>
            </a:r>
            <a:r>
              <a:rPr lang="id-ID" sz="2400" dirty="0" smtClean="0">
                <a:solidFill>
                  <a:srgbClr val="000000"/>
                </a:solidFill>
                <a:latin typeface="Glacial Indifference" charset="0"/>
                <a:ea typeface="Glacial Indifference"/>
                <a:cs typeface="Glacial Indifference"/>
                <a:sym typeface="Glacial Indifference"/>
              </a:rPr>
              <a:t> </a:t>
            </a:r>
            <a:endParaRPr lang="en-US" sz="2400" dirty="0">
              <a:solidFill>
                <a:srgbClr val="000000"/>
              </a:solidFill>
              <a:latin typeface="Glacial Indifference" charset="0"/>
              <a:ea typeface="Glacial Indifference"/>
              <a:cs typeface="Glacial Indifference"/>
              <a:sym typeface="Glacial Indifference"/>
            </a:endParaRPr>
          </a:p>
        </p:txBody>
      </p:sp>
      <p:sp>
        <p:nvSpPr>
          <p:cNvPr id="27" name="TextBox 27"/>
          <p:cNvSpPr txBox="1"/>
          <p:nvPr/>
        </p:nvSpPr>
        <p:spPr>
          <a:xfrm>
            <a:off x="6758233" y="6071950"/>
            <a:ext cx="1096746" cy="762001"/>
          </a:xfrm>
          <a:prstGeom prst="rect">
            <a:avLst/>
          </a:prstGeom>
        </p:spPr>
        <p:txBody>
          <a:bodyPr lIns="0" tIns="0" rIns="0" bIns="0" rtlCol="0" anchor="t">
            <a:spAutoFit/>
          </a:bodyPr>
          <a:lstStyle/>
          <a:p>
            <a:pPr algn="r">
              <a:lnSpc>
                <a:spcPts val="6299"/>
              </a:lnSpc>
            </a:pPr>
            <a:r>
              <a:rPr lang="en-US" sz="4499">
                <a:solidFill>
                  <a:srgbClr val="5DA295"/>
                </a:solidFill>
                <a:latin typeface="Glacial Indifference Bold"/>
                <a:ea typeface="Glacial Indifference Bold"/>
                <a:cs typeface="Glacial Indifference Bold"/>
                <a:sym typeface="Glacial Indifference Bold"/>
              </a:rPr>
              <a:t>03.</a:t>
            </a:r>
          </a:p>
        </p:txBody>
      </p:sp>
      <p:sp>
        <p:nvSpPr>
          <p:cNvPr id="29" name="TextBox 29"/>
          <p:cNvSpPr txBox="1"/>
          <p:nvPr/>
        </p:nvSpPr>
        <p:spPr>
          <a:xfrm>
            <a:off x="11429915" y="8963025"/>
            <a:ext cx="4752692" cy="500137"/>
          </a:xfrm>
          <a:prstGeom prst="rect">
            <a:avLst/>
          </a:prstGeom>
        </p:spPr>
        <p:txBody>
          <a:bodyPr lIns="0" tIns="0" rIns="0" bIns="0" rtlCol="0" anchor="t">
            <a:spAutoFit/>
          </a:bodyPr>
          <a:lstStyle/>
          <a:p>
            <a:pPr algn="r">
              <a:lnSpc>
                <a:spcPts val="4200"/>
              </a:lnSpc>
            </a:pPr>
            <a:r>
              <a:rPr lang="id-ID" sz="3000" spc="300" dirty="0" smtClean="0">
                <a:solidFill>
                  <a:srgbClr val="000000"/>
                </a:solidFill>
                <a:latin typeface="Glacial Indifference Bold"/>
                <a:ea typeface="Glacial Indifference Bold"/>
                <a:cs typeface="Glacial Indifference Bold"/>
                <a:sym typeface="Glacial Indifference Bold"/>
              </a:rPr>
              <a:t>ENGLISH RESEARCH </a:t>
            </a:r>
            <a:endParaRPr lang="en-US" sz="3000" spc="300" dirty="0">
              <a:solidFill>
                <a:srgbClr val="000000"/>
              </a:solidFill>
              <a:latin typeface="Glacial Indifference Bold"/>
              <a:ea typeface="Glacial Indifference Bold"/>
              <a:cs typeface="Glacial Indifference Bold"/>
              <a:sym typeface="Glacial Indifference Bold"/>
            </a:endParaRPr>
          </a:p>
        </p:txBody>
      </p:sp>
      <p:pic>
        <p:nvPicPr>
          <p:cNvPr id="30" name="Picture 29" descr="STKIP TAMAN SISWA BIMA"/>
          <p:cNvPicPr/>
          <p:nvPr/>
        </p:nvPicPr>
        <p:blipFill>
          <a:blip r:embed="rId12"/>
          <a:srcRect/>
          <a:stretch>
            <a:fillRect/>
          </a:stretch>
        </p:blipFill>
        <p:spPr bwMode="auto">
          <a:xfrm>
            <a:off x="285688" y="428592"/>
            <a:ext cx="1214447" cy="928694"/>
          </a:xfrm>
          <a:prstGeom prst="rect">
            <a:avLst/>
          </a:prstGeom>
          <a:noFill/>
          <a:ln w="9525">
            <a:noFill/>
            <a:miter lim="800000"/>
            <a:headEnd/>
            <a:tailEnd/>
          </a:ln>
        </p:spPr>
      </p:pic>
      <p:pic>
        <p:nvPicPr>
          <p:cNvPr id="31" name="Google Shape;95;p1"/>
          <p:cNvPicPr preferRelativeResize="0"/>
          <p:nvPr/>
        </p:nvPicPr>
        <p:blipFill rotWithShape="1">
          <a:blip r:embed="rId13">
            <a:alphaModFix/>
          </a:blip>
          <a:srcRect/>
          <a:stretch/>
        </p:blipFill>
        <p:spPr>
          <a:xfrm>
            <a:off x="1524732" y="428591"/>
            <a:ext cx="1189848" cy="927747"/>
          </a:xfrm>
          <a:prstGeom prst="rect">
            <a:avLst/>
          </a:prstGeom>
          <a:noFill/>
          <a:ln>
            <a:noFill/>
          </a:ln>
        </p:spPr>
      </p:pic>
      <p:pic>
        <p:nvPicPr>
          <p:cNvPr id="34" name="Google Shape;97;p1"/>
          <p:cNvPicPr preferRelativeResize="0"/>
          <p:nvPr/>
        </p:nvPicPr>
        <p:blipFill rotWithShape="1">
          <a:blip r:embed="rId14">
            <a:alphaModFix/>
          </a:blip>
          <a:srcRect/>
          <a:stretch/>
        </p:blipFill>
        <p:spPr>
          <a:xfrm>
            <a:off x="2714580" y="500030"/>
            <a:ext cx="3143272" cy="857256"/>
          </a:xfrm>
          <a:prstGeom prst="rect">
            <a:avLst/>
          </a:prstGeom>
          <a:noFill/>
          <a:ln>
            <a:noFill/>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595</TotalTime>
  <Words>975</Words>
  <Application>Microsoft Office PowerPoint</Application>
  <PresentationFormat>Custom</PresentationFormat>
  <Paragraphs>141</Paragraphs>
  <Slides>22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Glacial Indifference</vt:lpstr>
      <vt:lpstr>Glacial Indifference Bold</vt:lpstr>
      <vt:lpstr>Times New Roman</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tamsis</dc:creator>
  <cp:lastModifiedBy>tamsis</cp:lastModifiedBy>
  <cp:revision>34</cp:revision>
  <dcterms:created xsi:type="dcterms:W3CDTF">2006-08-16T00:00:00Z</dcterms:created>
  <dcterms:modified xsi:type="dcterms:W3CDTF">2024-09-12T12:57:27Z</dcterms:modified>
  <dc:identifier>DAGLoa2_EZY</dc:identifier>
</cp:coreProperties>
</file>