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C3553B-3DEE-4C2F-8506-9D6623532384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16E600-04F1-46B7-B1D2-A275C671C070}">
      <dgm:prSet phldrT="[Text]" custT="1"/>
      <dgm:spPr/>
      <dgm:t>
        <a:bodyPr/>
        <a:lstStyle/>
        <a:p>
          <a:r>
            <a:rPr lang="en-US" sz="900" smtClean="0">
              <a:solidFill>
                <a:schemeClr val="tx1"/>
              </a:solidFill>
            </a:rPr>
            <a:t>Kejelasan Informasi yang Diberikan</a:t>
          </a:r>
        </a:p>
        <a:p>
          <a:r>
            <a:rPr lang="en-US" sz="900" smtClean="0">
              <a:solidFill>
                <a:schemeClr val="tx1"/>
              </a:solidFill>
            </a:rPr>
            <a:t>Pegawai memberikan informasi yang dibutuhkan nasabah/pelanggan</a:t>
          </a:r>
        </a:p>
      </dgm:t>
    </dgm:pt>
    <dgm:pt modelId="{23691C81-8846-4B52-B2D9-9D671246C13B}" type="parTrans" cxnId="{89DF5156-AECE-4717-868C-0B719D5C0B98}">
      <dgm:prSet/>
      <dgm:spPr/>
      <dgm:t>
        <a:bodyPr/>
        <a:lstStyle/>
        <a:p>
          <a:endParaRPr lang="en-US"/>
        </a:p>
      </dgm:t>
    </dgm:pt>
    <dgm:pt modelId="{14A49EC2-9C22-4280-9CFA-860A50651CD1}" type="sibTrans" cxnId="{89DF5156-AECE-4717-868C-0B719D5C0B98}">
      <dgm:prSet custT="1"/>
      <dgm:spPr/>
      <dgm:t>
        <a:bodyPr/>
        <a:lstStyle/>
        <a:p>
          <a:endParaRPr lang="en-US" sz="600"/>
        </a:p>
      </dgm:t>
    </dgm:pt>
    <dgm:pt modelId="{4F72A6B8-75B7-4077-B0ED-3BBB656C6CAA}">
      <dgm:prSet phldrT="[Text]" custT="1"/>
      <dgm:spPr/>
      <dgm:t>
        <a:bodyPr/>
        <a:lstStyle/>
        <a:p>
          <a:r>
            <a:rPr lang="en-US" sz="900" smtClean="0">
              <a:solidFill>
                <a:schemeClr val="tx1"/>
              </a:solidFill>
            </a:rPr>
            <a:t>Profesionalisme pegawai</a:t>
          </a:r>
        </a:p>
        <a:p>
          <a:r>
            <a:rPr lang="en-US" sz="900" smtClean="0">
              <a:solidFill>
                <a:schemeClr val="tx1"/>
              </a:solidFill>
            </a:rPr>
            <a:t>Pegawai memberikan arahan dan penjelasan yang jelasdan rinci</a:t>
          </a:r>
          <a:endParaRPr lang="en-US" sz="900"/>
        </a:p>
      </dgm:t>
    </dgm:pt>
    <dgm:pt modelId="{244132DB-3518-4D81-9506-2FE194A816E7}" type="parTrans" cxnId="{1BF9F2B7-6B34-43CA-BC04-A48EF42B640A}">
      <dgm:prSet/>
      <dgm:spPr/>
      <dgm:t>
        <a:bodyPr/>
        <a:lstStyle/>
        <a:p>
          <a:endParaRPr lang="en-US"/>
        </a:p>
      </dgm:t>
    </dgm:pt>
    <dgm:pt modelId="{044E7558-5606-4B7E-8A88-1A8721027610}" type="sibTrans" cxnId="{1BF9F2B7-6B34-43CA-BC04-A48EF42B640A}">
      <dgm:prSet custT="1"/>
      <dgm:spPr/>
      <dgm:t>
        <a:bodyPr/>
        <a:lstStyle/>
        <a:p>
          <a:endParaRPr lang="en-US" sz="600"/>
        </a:p>
      </dgm:t>
    </dgm:pt>
    <dgm:pt modelId="{4A7A80B0-5183-4367-BC56-F1B8D3C54E9E}">
      <dgm:prSet phldrT="[Text]" custT="1"/>
      <dgm:spPr/>
      <dgm:t>
        <a:bodyPr/>
        <a:lstStyle/>
        <a:p>
          <a:r>
            <a:rPr lang="en-US" sz="900" smtClean="0">
              <a:solidFill>
                <a:schemeClr val="tx1"/>
              </a:solidFill>
            </a:rPr>
            <a:t>Keramahan, Kesopanan dan sifat empatik</a:t>
          </a:r>
        </a:p>
        <a:p>
          <a:r>
            <a:rPr lang="en-US" sz="900" smtClean="0">
              <a:solidFill>
                <a:prstClr val="black"/>
              </a:solidFill>
            </a:rPr>
            <a:t>Memberikan pelayanan dengan ramah dan sopan, hal tersebut diwujudkan dengan 3S, yaitu senyum, salam, dan sapa serta selalu mengedepankan kebutuhan nasabah apapun keadaannya.</a:t>
          </a:r>
          <a:endParaRPr lang="en-US" sz="900" smtClean="0">
            <a:solidFill>
              <a:schemeClr val="tx1"/>
            </a:solidFill>
          </a:endParaRPr>
        </a:p>
        <a:p>
          <a:endParaRPr lang="en-US" sz="900"/>
        </a:p>
      </dgm:t>
    </dgm:pt>
    <dgm:pt modelId="{13FBFCE3-615A-460C-B0A7-0926AAB98FB8}" type="parTrans" cxnId="{C4DB350E-93FC-4424-94A0-A5323B5FF459}">
      <dgm:prSet/>
      <dgm:spPr/>
      <dgm:t>
        <a:bodyPr/>
        <a:lstStyle/>
        <a:p>
          <a:endParaRPr lang="en-US"/>
        </a:p>
      </dgm:t>
    </dgm:pt>
    <dgm:pt modelId="{289E79C4-16A8-4DED-9CD6-B7ACE8710CF8}" type="sibTrans" cxnId="{C4DB350E-93FC-4424-94A0-A5323B5FF459}">
      <dgm:prSet custT="1"/>
      <dgm:spPr/>
      <dgm:t>
        <a:bodyPr/>
        <a:lstStyle/>
        <a:p>
          <a:endParaRPr lang="en-US" sz="600"/>
        </a:p>
      </dgm:t>
    </dgm:pt>
    <dgm:pt modelId="{7EA2FC73-EF1E-4F93-8B5A-9228034771A7}">
      <dgm:prSet custT="1"/>
      <dgm:spPr/>
      <dgm:t>
        <a:bodyPr/>
        <a:lstStyle/>
        <a:p>
          <a:r>
            <a:rPr lang="en-US" sz="900" smtClean="0">
              <a:solidFill>
                <a:schemeClr val="tx1"/>
              </a:solidFill>
            </a:rPr>
            <a:t>Kenyamanan, Kebersihan dan Kerapian Pegawai</a:t>
          </a:r>
        </a:p>
        <a:p>
          <a:r>
            <a:rPr lang="en-US" sz="900" smtClean="0">
              <a:solidFill>
                <a:prstClr val="black"/>
              </a:solidFill>
            </a:rPr>
            <a:t>Berpenampilan yang layak, rapi dan bersih, agar citra dari pada bank tersebut tetap baik, dan nasabah tidak merasa terganggu saat pelayanan berlangsung.</a:t>
          </a:r>
          <a:endParaRPr lang="en-US" sz="900" smtClean="0">
            <a:solidFill>
              <a:schemeClr val="tx1"/>
            </a:solidFill>
          </a:endParaRPr>
        </a:p>
      </dgm:t>
    </dgm:pt>
    <dgm:pt modelId="{FE28A747-FBB7-44D9-BA8A-C69983577B1E}" type="parTrans" cxnId="{A4E7CD23-FECC-4A3C-91AD-B97ACD6E8300}">
      <dgm:prSet/>
      <dgm:spPr/>
      <dgm:t>
        <a:bodyPr/>
        <a:lstStyle/>
        <a:p>
          <a:endParaRPr lang="en-US"/>
        </a:p>
      </dgm:t>
    </dgm:pt>
    <dgm:pt modelId="{087E837C-88C3-438F-90F5-9D3777E45E82}" type="sibTrans" cxnId="{A4E7CD23-FECC-4A3C-91AD-B97ACD6E8300}">
      <dgm:prSet custT="1"/>
      <dgm:spPr/>
      <dgm:t>
        <a:bodyPr/>
        <a:lstStyle/>
        <a:p>
          <a:endParaRPr lang="en-US" sz="600"/>
        </a:p>
      </dgm:t>
    </dgm:pt>
    <dgm:pt modelId="{06FA7521-28A3-4D12-8B52-FA505DB1CF7B}">
      <dgm:prSet custT="1"/>
      <dgm:spPr/>
      <dgm:t>
        <a:bodyPr/>
        <a:lstStyle/>
        <a:p>
          <a:r>
            <a:rPr lang="en-US" sz="900" smtClean="0">
              <a:solidFill>
                <a:schemeClr val="tx1"/>
              </a:solidFill>
            </a:rPr>
            <a:t>Tanggung Jawab Pegawai</a:t>
          </a:r>
        </a:p>
      </dgm:t>
    </dgm:pt>
    <dgm:pt modelId="{0B76942F-FEAA-4623-8345-78217216FE10}" type="parTrans" cxnId="{955106B4-9868-496F-AF21-AFAD70ACFCB6}">
      <dgm:prSet/>
      <dgm:spPr/>
      <dgm:t>
        <a:bodyPr/>
        <a:lstStyle/>
        <a:p>
          <a:endParaRPr lang="en-US"/>
        </a:p>
      </dgm:t>
    </dgm:pt>
    <dgm:pt modelId="{D0DF2771-92D8-4E54-A750-21289CD7F34A}" type="sibTrans" cxnId="{955106B4-9868-496F-AF21-AFAD70ACFCB6}">
      <dgm:prSet custT="1"/>
      <dgm:spPr/>
      <dgm:t>
        <a:bodyPr/>
        <a:lstStyle/>
        <a:p>
          <a:endParaRPr lang="en-US" sz="600"/>
        </a:p>
      </dgm:t>
    </dgm:pt>
    <dgm:pt modelId="{5FDFFAA0-DEED-4ABF-9987-64DE79D3C4ED}">
      <dgm:prSet custT="1"/>
      <dgm:spPr/>
      <dgm:t>
        <a:bodyPr/>
        <a:lstStyle/>
        <a:p>
          <a:r>
            <a:rPr lang="en-US" sz="900" smtClean="0">
              <a:solidFill>
                <a:schemeClr val="tx1"/>
              </a:solidFill>
            </a:rPr>
            <a:t>Menumbuhkan Kepercayaan Pelanggan</a:t>
          </a:r>
        </a:p>
      </dgm:t>
    </dgm:pt>
    <dgm:pt modelId="{4480FA4C-5F2F-4E89-8F55-396B43D8462E}" type="parTrans" cxnId="{B1EDDC17-AABC-4FA2-99ED-E591C2447BB8}">
      <dgm:prSet/>
      <dgm:spPr/>
      <dgm:t>
        <a:bodyPr/>
        <a:lstStyle/>
        <a:p>
          <a:endParaRPr lang="en-US"/>
        </a:p>
      </dgm:t>
    </dgm:pt>
    <dgm:pt modelId="{3E0678E9-F084-4348-8FF7-5C2FEE9864EE}" type="sibTrans" cxnId="{B1EDDC17-AABC-4FA2-99ED-E591C2447BB8}">
      <dgm:prSet/>
      <dgm:spPr/>
      <dgm:t>
        <a:bodyPr/>
        <a:lstStyle/>
        <a:p>
          <a:endParaRPr lang="en-US"/>
        </a:p>
      </dgm:t>
    </dgm:pt>
    <dgm:pt modelId="{D5C7E0BE-9243-4DD7-8F31-39FD676D56E6}">
      <dgm:prSet phldrT="[Text]" custT="1"/>
      <dgm:spPr/>
      <dgm:t>
        <a:bodyPr/>
        <a:lstStyle/>
        <a:p>
          <a:r>
            <a:rPr lang="en-US" sz="900" smtClean="0">
              <a:solidFill>
                <a:schemeClr val="tx1"/>
              </a:solidFill>
            </a:rPr>
            <a:t>‘Kemudahan untuk Mendapat pelayanan</a:t>
          </a:r>
        </a:p>
        <a:p>
          <a:r>
            <a:rPr lang="sv-SE" sz="900" smtClean="0">
              <a:solidFill>
                <a:prstClr val="black"/>
              </a:solidFill>
            </a:rPr>
            <a:t>Dari awal masuk pintu yang disambut hangat oleh satpam, kemudian akan diarahkan sesuai kepentingan nasabah.</a:t>
          </a:r>
          <a:endParaRPr lang="en-US" sz="900"/>
        </a:p>
      </dgm:t>
    </dgm:pt>
    <dgm:pt modelId="{1D16BDAD-E3C0-433F-89E1-335D77C6C61B}" type="parTrans" cxnId="{225CA568-0B47-4F25-A2C4-F502103B7C54}">
      <dgm:prSet/>
      <dgm:spPr/>
      <dgm:t>
        <a:bodyPr/>
        <a:lstStyle/>
        <a:p>
          <a:endParaRPr lang="en-US"/>
        </a:p>
      </dgm:t>
    </dgm:pt>
    <dgm:pt modelId="{02B44181-68DD-4F6E-AF4D-600962671E3E}" type="sibTrans" cxnId="{225CA568-0B47-4F25-A2C4-F502103B7C54}">
      <dgm:prSet custT="1"/>
      <dgm:spPr/>
      <dgm:t>
        <a:bodyPr/>
        <a:lstStyle/>
        <a:p>
          <a:endParaRPr lang="en-US" sz="600"/>
        </a:p>
      </dgm:t>
    </dgm:pt>
    <dgm:pt modelId="{23727C67-F174-434C-81F9-48AACB6F98EE}">
      <dgm:prSet phldrT="[Text]" custT="1"/>
      <dgm:spPr/>
      <dgm:t>
        <a:bodyPr/>
        <a:lstStyle/>
        <a:p>
          <a:r>
            <a:rPr lang="en-US" sz="900" smtClean="0">
              <a:solidFill>
                <a:schemeClr val="tx1"/>
              </a:solidFill>
            </a:rPr>
            <a:t>Ketepatan Waktu Pelayanan</a:t>
          </a:r>
        </a:p>
        <a:p>
          <a:r>
            <a:rPr lang="en-US" sz="900" smtClean="0">
              <a:solidFill>
                <a:schemeClr val="tx1"/>
              </a:solidFill>
            </a:rPr>
            <a:t>Para pegawai dituntut untuk dapat melayani nasabah </a:t>
          </a:r>
          <a:r>
            <a:rPr lang="sv-SE" sz="900" smtClean="0">
              <a:solidFill>
                <a:schemeClr val="tx1"/>
              </a:solidFill>
            </a:rPr>
            <a:t>dengan cekatan, cepat, dan juga tepat.</a:t>
          </a:r>
          <a:endParaRPr lang="en-US" sz="900" smtClean="0">
            <a:solidFill>
              <a:schemeClr val="tx1"/>
            </a:solidFill>
          </a:endParaRPr>
        </a:p>
        <a:p>
          <a:r>
            <a:rPr lang="en-US" sz="900" smtClean="0">
              <a:solidFill>
                <a:schemeClr val="tx1"/>
              </a:solidFill>
            </a:rPr>
            <a:t>Contoh pembutan rekening </a:t>
          </a:r>
          <a:endParaRPr lang="en-US" sz="900">
            <a:solidFill>
              <a:schemeClr val="tx1"/>
            </a:solidFill>
          </a:endParaRPr>
        </a:p>
      </dgm:t>
    </dgm:pt>
    <dgm:pt modelId="{F42B5597-778A-40EE-97CC-F851F96AF2F8}" type="parTrans" cxnId="{20667CE5-C745-4470-820C-A384468F9979}">
      <dgm:prSet/>
      <dgm:spPr/>
      <dgm:t>
        <a:bodyPr/>
        <a:lstStyle/>
        <a:p>
          <a:endParaRPr lang="en-US"/>
        </a:p>
      </dgm:t>
    </dgm:pt>
    <dgm:pt modelId="{81C9F05E-1EEA-4EFE-A321-774217B6B962}" type="sibTrans" cxnId="{20667CE5-C745-4470-820C-A384468F9979}">
      <dgm:prSet custT="1"/>
      <dgm:spPr/>
      <dgm:t>
        <a:bodyPr/>
        <a:lstStyle/>
        <a:p>
          <a:endParaRPr lang="en-US" sz="600"/>
        </a:p>
      </dgm:t>
    </dgm:pt>
    <dgm:pt modelId="{1EE59331-71F3-4D25-BA21-B037C23F52AD}" type="pres">
      <dgm:prSet presAssocID="{33C3553B-3DEE-4C2F-8506-9D66235323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202CCC-D4BD-4FEC-890E-738FEE42EBBE}" type="pres">
      <dgm:prSet presAssocID="{D5C7E0BE-9243-4DD7-8F31-39FD676D56E6}" presName="node" presStyleLbl="node1" presStyleIdx="0" presStyleCnt="8" custScaleX="123635" custLinFactNeighborX="-2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96844D-500C-4DCD-8802-8BAA6BE05CBE}" type="pres">
      <dgm:prSet presAssocID="{02B44181-68DD-4F6E-AF4D-600962671E3E}" presName="sibTrans" presStyleLbl="sibTrans1D1" presStyleIdx="0" presStyleCnt="7"/>
      <dgm:spPr/>
      <dgm:t>
        <a:bodyPr/>
        <a:lstStyle/>
        <a:p>
          <a:endParaRPr lang="en-US"/>
        </a:p>
      </dgm:t>
    </dgm:pt>
    <dgm:pt modelId="{C1C9A614-9878-4AEC-A56C-E38ABF40B197}" type="pres">
      <dgm:prSet presAssocID="{02B44181-68DD-4F6E-AF4D-600962671E3E}" presName="connectorText" presStyleLbl="sibTrans1D1" presStyleIdx="0" presStyleCnt="7"/>
      <dgm:spPr/>
      <dgm:t>
        <a:bodyPr/>
        <a:lstStyle/>
        <a:p>
          <a:endParaRPr lang="en-US"/>
        </a:p>
      </dgm:t>
    </dgm:pt>
    <dgm:pt modelId="{1196F24B-C2A1-4FAA-A868-8A6024249614}" type="pres">
      <dgm:prSet presAssocID="{23727C67-F174-434C-81F9-48AACB6F98EE}" presName="node" presStyleLbl="node1" presStyleIdx="1" presStyleCnt="8" custScaleX="1301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FD89AE-C93B-4EF8-B3AF-849CA4716C3F}" type="pres">
      <dgm:prSet presAssocID="{81C9F05E-1EEA-4EFE-A321-774217B6B962}" presName="sibTrans" presStyleLbl="sibTrans1D1" presStyleIdx="1" presStyleCnt="7"/>
      <dgm:spPr/>
      <dgm:t>
        <a:bodyPr/>
        <a:lstStyle/>
        <a:p>
          <a:endParaRPr lang="en-US"/>
        </a:p>
      </dgm:t>
    </dgm:pt>
    <dgm:pt modelId="{6CA4578E-3A64-4325-8EB4-F3886E3B6F98}" type="pres">
      <dgm:prSet presAssocID="{81C9F05E-1EEA-4EFE-A321-774217B6B962}" presName="connectorText" presStyleLbl="sibTrans1D1" presStyleIdx="1" presStyleCnt="7"/>
      <dgm:spPr/>
      <dgm:t>
        <a:bodyPr/>
        <a:lstStyle/>
        <a:p>
          <a:endParaRPr lang="en-US"/>
        </a:p>
      </dgm:t>
    </dgm:pt>
    <dgm:pt modelId="{9185FADF-0FA3-4BE6-8A5B-9DD6D95CB99B}" type="pres">
      <dgm:prSet presAssocID="{A116E600-04F1-46B7-B1D2-A275C671C070}" presName="node" presStyleLbl="node1" presStyleIdx="2" presStyleCnt="8" custScaleX="1255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4CE12D-081B-4A5E-A5FE-7AF8FA4D2117}" type="pres">
      <dgm:prSet presAssocID="{14A49EC2-9C22-4280-9CFA-860A50651CD1}" presName="sibTrans" presStyleLbl="sibTrans1D1" presStyleIdx="2" presStyleCnt="7"/>
      <dgm:spPr/>
      <dgm:t>
        <a:bodyPr/>
        <a:lstStyle/>
        <a:p>
          <a:endParaRPr lang="en-US"/>
        </a:p>
      </dgm:t>
    </dgm:pt>
    <dgm:pt modelId="{56094338-86DD-4987-92AB-C8F5FEFFD833}" type="pres">
      <dgm:prSet presAssocID="{14A49EC2-9C22-4280-9CFA-860A50651CD1}" presName="connectorText" presStyleLbl="sibTrans1D1" presStyleIdx="2" presStyleCnt="7"/>
      <dgm:spPr/>
      <dgm:t>
        <a:bodyPr/>
        <a:lstStyle/>
        <a:p>
          <a:endParaRPr lang="en-US"/>
        </a:p>
      </dgm:t>
    </dgm:pt>
    <dgm:pt modelId="{FA44E203-C9A7-48DF-9F7A-6D92BF3740A1}" type="pres">
      <dgm:prSet presAssocID="{4F72A6B8-75B7-4077-B0ED-3BBB656C6CAA}" presName="node" presStyleLbl="node1" presStyleIdx="3" presStyleCnt="8" custScaleX="1226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85E3D5-D341-4B10-9E74-121560033CDE}" type="pres">
      <dgm:prSet presAssocID="{044E7558-5606-4B7E-8A88-1A8721027610}" presName="sibTrans" presStyleLbl="sibTrans1D1" presStyleIdx="3" presStyleCnt="7"/>
      <dgm:spPr/>
      <dgm:t>
        <a:bodyPr/>
        <a:lstStyle/>
        <a:p>
          <a:endParaRPr lang="en-US"/>
        </a:p>
      </dgm:t>
    </dgm:pt>
    <dgm:pt modelId="{BADB6EE1-335C-4F23-B311-E2B253BDAF71}" type="pres">
      <dgm:prSet presAssocID="{044E7558-5606-4B7E-8A88-1A8721027610}" presName="connectorText" presStyleLbl="sibTrans1D1" presStyleIdx="3" presStyleCnt="7"/>
      <dgm:spPr/>
      <dgm:t>
        <a:bodyPr/>
        <a:lstStyle/>
        <a:p>
          <a:endParaRPr lang="en-US"/>
        </a:p>
      </dgm:t>
    </dgm:pt>
    <dgm:pt modelId="{10EC794D-EBB3-485C-9E41-FC6AAF56C1D1}" type="pres">
      <dgm:prSet presAssocID="{4A7A80B0-5183-4367-BC56-F1B8D3C54E9E}" presName="node" presStyleLbl="node1" presStyleIdx="4" presStyleCnt="8" custScaleX="132181" custLinFactNeighborX="-835" custLinFactNeighborY="-2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825D92-495E-414D-864B-A5E1884E0B02}" type="pres">
      <dgm:prSet presAssocID="{289E79C4-16A8-4DED-9CD6-B7ACE8710CF8}" presName="sibTrans" presStyleLbl="sibTrans1D1" presStyleIdx="4" presStyleCnt="7"/>
      <dgm:spPr/>
      <dgm:t>
        <a:bodyPr/>
        <a:lstStyle/>
        <a:p>
          <a:endParaRPr lang="en-US"/>
        </a:p>
      </dgm:t>
    </dgm:pt>
    <dgm:pt modelId="{B03AB97D-406E-4C30-B2D0-7792B97598EE}" type="pres">
      <dgm:prSet presAssocID="{289E79C4-16A8-4DED-9CD6-B7ACE8710CF8}" presName="connectorText" presStyleLbl="sibTrans1D1" presStyleIdx="4" presStyleCnt="7"/>
      <dgm:spPr/>
      <dgm:t>
        <a:bodyPr/>
        <a:lstStyle/>
        <a:p>
          <a:endParaRPr lang="en-US"/>
        </a:p>
      </dgm:t>
    </dgm:pt>
    <dgm:pt modelId="{3F7A9FF8-1E90-4031-B3B3-CC612E46CF5E}" type="pres">
      <dgm:prSet presAssocID="{7EA2FC73-EF1E-4F93-8B5A-9228034771A7}" presName="node" presStyleLbl="node1" presStyleIdx="5" presStyleCnt="8" custScaleX="124566" custLinFactNeighborX="-1469" custLinFactNeighborY="-2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925741-6B7A-483A-BC39-1676591BC65F}" type="pres">
      <dgm:prSet presAssocID="{087E837C-88C3-438F-90F5-9D3777E45E82}" presName="sibTrans" presStyleLbl="sibTrans1D1" presStyleIdx="5" presStyleCnt="7"/>
      <dgm:spPr/>
      <dgm:t>
        <a:bodyPr/>
        <a:lstStyle/>
        <a:p>
          <a:endParaRPr lang="en-US"/>
        </a:p>
      </dgm:t>
    </dgm:pt>
    <dgm:pt modelId="{AA023AF5-E416-40E5-BE9E-50CEF2A86980}" type="pres">
      <dgm:prSet presAssocID="{087E837C-88C3-438F-90F5-9D3777E45E82}" presName="connectorText" presStyleLbl="sibTrans1D1" presStyleIdx="5" presStyleCnt="7"/>
      <dgm:spPr/>
      <dgm:t>
        <a:bodyPr/>
        <a:lstStyle/>
        <a:p>
          <a:endParaRPr lang="en-US"/>
        </a:p>
      </dgm:t>
    </dgm:pt>
    <dgm:pt modelId="{481BFD9F-9414-4458-97D6-634F61AB1F79}" type="pres">
      <dgm:prSet presAssocID="{06FA7521-28A3-4D12-8B52-FA505DB1CF7B}" presName="node" presStyleLbl="node1" presStyleIdx="6" presStyleCnt="8" custScaleX="1226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88DB4C-9523-41DC-B3F3-0707A189C7FD}" type="pres">
      <dgm:prSet presAssocID="{D0DF2771-92D8-4E54-A750-21289CD7F34A}" presName="sibTrans" presStyleLbl="sibTrans1D1" presStyleIdx="6" presStyleCnt="7"/>
      <dgm:spPr/>
      <dgm:t>
        <a:bodyPr/>
        <a:lstStyle/>
        <a:p>
          <a:endParaRPr lang="en-US"/>
        </a:p>
      </dgm:t>
    </dgm:pt>
    <dgm:pt modelId="{C3F52D8E-B63D-490C-B207-C651F50C1463}" type="pres">
      <dgm:prSet presAssocID="{D0DF2771-92D8-4E54-A750-21289CD7F34A}" presName="connectorText" presStyleLbl="sibTrans1D1" presStyleIdx="6" presStyleCnt="7"/>
      <dgm:spPr/>
      <dgm:t>
        <a:bodyPr/>
        <a:lstStyle/>
        <a:p>
          <a:endParaRPr lang="en-US"/>
        </a:p>
      </dgm:t>
    </dgm:pt>
    <dgm:pt modelId="{2465E18B-C62D-40E2-9115-0C293A152A9A}" type="pres">
      <dgm:prSet presAssocID="{5FDFFAA0-DEED-4ABF-9987-64DE79D3C4ED}" presName="node" presStyleLbl="node1" presStyleIdx="7" presStyleCnt="8" custScaleX="1321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63D60E-A654-48B2-800F-2AA93517A844}" type="presOf" srcId="{81C9F05E-1EEA-4EFE-A321-774217B6B962}" destId="{6CA4578E-3A64-4325-8EB4-F3886E3B6F98}" srcOrd="1" destOrd="0" presId="urn:microsoft.com/office/officeart/2005/8/layout/bProcess3"/>
    <dgm:cxn modelId="{225CA568-0B47-4F25-A2C4-F502103B7C54}" srcId="{33C3553B-3DEE-4C2F-8506-9D6623532384}" destId="{D5C7E0BE-9243-4DD7-8F31-39FD676D56E6}" srcOrd="0" destOrd="0" parTransId="{1D16BDAD-E3C0-433F-89E1-335D77C6C61B}" sibTransId="{02B44181-68DD-4F6E-AF4D-600962671E3E}"/>
    <dgm:cxn modelId="{F9D79AA8-3840-4359-BF04-0E3D3DB56ACF}" type="presOf" srcId="{06FA7521-28A3-4D12-8B52-FA505DB1CF7B}" destId="{481BFD9F-9414-4458-97D6-634F61AB1F79}" srcOrd="0" destOrd="0" presId="urn:microsoft.com/office/officeart/2005/8/layout/bProcess3"/>
    <dgm:cxn modelId="{B1EDDC17-AABC-4FA2-99ED-E591C2447BB8}" srcId="{33C3553B-3DEE-4C2F-8506-9D6623532384}" destId="{5FDFFAA0-DEED-4ABF-9987-64DE79D3C4ED}" srcOrd="7" destOrd="0" parTransId="{4480FA4C-5F2F-4E89-8F55-396B43D8462E}" sibTransId="{3E0678E9-F084-4348-8FF7-5C2FEE9864EE}"/>
    <dgm:cxn modelId="{1C006EC5-47C0-4E9B-9BD4-6FDC50B8FE2D}" type="presOf" srcId="{289E79C4-16A8-4DED-9CD6-B7ACE8710CF8}" destId="{D8825D92-495E-414D-864B-A5E1884E0B02}" srcOrd="0" destOrd="0" presId="urn:microsoft.com/office/officeart/2005/8/layout/bProcess3"/>
    <dgm:cxn modelId="{1D7C4FB1-5368-437E-A84B-F3C5E6A2D8E5}" type="presOf" srcId="{14A49EC2-9C22-4280-9CFA-860A50651CD1}" destId="{474CE12D-081B-4A5E-A5FE-7AF8FA4D2117}" srcOrd="0" destOrd="0" presId="urn:microsoft.com/office/officeart/2005/8/layout/bProcess3"/>
    <dgm:cxn modelId="{67123678-7FE2-40D6-BEFD-22B16D55E9FD}" type="presOf" srcId="{044E7558-5606-4B7E-8A88-1A8721027610}" destId="{BADB6EE1-335C-4F23-B311-E2B253BDAF71}" srcOrd="1" destOrd="0" presId="urn:microsoft.com/office/officeart/2005/8/layout/bProcess3"/>
    <dgm:cxn modelId="{09454511-3AD5-49CF-A1D2-93794BCFA3C5}" type="presOf" srcId="{4A7A80B0-5183-4367-BC56-F1B8D3C54E9E}" destId="{10EC794D-EBB3-485C-9E41-FC6AAF56C1D1}" srcOrd="0" destOrd="0" presId="urn:microsoft.com/office/officeart/2005/8/layout/bProcess3"/>
    <dgm:cxn modelId="{955106B4-9868-496F-AF21-AFAD70ACFCB6}" srcId="{33C3553B-3DEE-4C2F-8506-9D6623532384}" destId="{06FA7521-28A3-4D12-8B52-FA505DB1CF7B}" srcOrd="6" destOrd="0" parTransId="{0B76942F-FEAA-4623-8345-78217216FE10}" sibTransId="{D0DF2771-92D8-4E54-A750-21289CD7F34A}"/>
    <dgm:cxn modelId="{A4E7CD23-FECC-4A3C-91AD-B97ACD6E8300}" srcId="{33C3553B-3DEE-4C2F-8506-9D6623532384}" destId="{7EA2FC73-EF1E-4F93-8B5A-9228034771A7}" srcOrd="5" destOrd="0" parTransId="{FE28A747-FBB7-44D9-BA8A-C69983577B1E}" sibTransId="{087E837C-88C3-438F-90F5-9D3777E45E82}"/>
    <dgm:cxn modelId="{FDD86F21-BFD8-4BCE-A42D-4633B761E4DF}" type="presOf" srcId="{14A49EC2-9C22-4280-9CFA-860A50651CD1}" destId="{56094338-86DD-4987-92AB-C8F5FEFFD833}" srcOrd="1" destOrd="0" presId="urn:microsoft.com/office/officeart/2005/8/layout/bProcess3"/>
    <dgm:cxn modelId="{D1889CFC-496F-43A9-B7A9-11E755CD356D}" type="presOf" srcId="{087E837C-88C3-438F-90F5-9D3777E45E82}" destId="{AA023AF5-E416-40E5-BE9E-50CEF2A86980}" srcOrd="1" destOrd="0" presId="urn:microsoft.com/office/officeart/2005/8/layout/bProcess3"/>
    <dgm:cxn modelId="{33E93806-0C87-4BEB-88A9-4B68D4C4217E}" type="presOf" srcId="{7EA2FC73-EF1E-4F93-8B5A-9228034771A7}" destId="{3F7A9FF8-1E90-4031-B3B3-CC612E46CF5E}" srcOrd="0" destOrd="0" presId="urn:microsoft.com/office/officeart/2005/8/layout/bProcess3"/>
    <dgm:cxn modelId="{81639889-E284-44E0-B878-5A289DA4C967}" type="presOf" srcId="{5FDFFAA0-DEED-4ABF-9987-64DE79D3C4ED}" destId="{2465E18B-C62D-40E2-9115-0C293A152A9A}" srcOrd="0" destOrd="0" presId="urn:microsoft.com/office/officeart/2005/8/layout/bProcess3"/>
    <dgm:cxn modelId="{C5494461-8C91-4E18-A735-F00254743A54}" type="presOf" srcId="{4F72A6B8-75B7-4077-B0ED-3BBB656C6CAA}" destId="{FA44E203-C9A7-48DF-9F7A-6D92BF3740A1}" srcOrd="0" destOrd="0" presId="urn:microsoft.com/office/officeart/2005/8/layout/bProcess3"/>
    <dgm:cxn modelId="{277D3061-B21E-4B9E-BF95-9D516B30B1B4}" type="presOf" srcId="{02B44181-68DD-4F6E-AF4D-600962671E3E}" destId="{C1C9A614-9878-4AEC-A56C-E38ABF40B197}" srcOrd="1" destOrd="0" presId="urn:microsoft.com/office/officeart/2005/8/layout/bProcess3"/>
    <dgm:cxn modelId="{89DF5156-AECE-4717-868C-0B719D5C0B98}" srcId="{33C3553B-3DEE-4C2F-8506-9D6623532384}" destId="{A116E600-04F1-46B7-B1D2-A275C671C070}" srcOrd="2" destOrd="0" parTransId="{23691C81-8846-4B52-B2D9-9D671246C13B}" sibTransId="{14A49EC2-9C22-4280-9CFA-860A50651CD1}"/>
    <dgm:cxn modelId="{5439052A-FEDE-4BAC-9CD7-64EDC4F1F05C}" type="presOf" srcId="{A116E600-04F1-46B7-B1D2-A275C671C070}" destId="{9185FADF-0FA3-4BE6-8A5B-9DD6D95CB99B}" srcOrd="0" destOrd="0" presId="urn:microsoft.com/office/officeart/2005/8/layout/bProcess3"/>
    <dgm:cxn modelId="{A44B3E45-C2B5-4E77-BF49-0AAC3D0C078F}" type="presOf" srcId="{81C9F05E-1EEA-4EFE-A321-774217B6B962}" destId="{F6FD89AE-C93B-4EF8-B3AF-849CA4716C3F}" srcOrd="0" destOrd="0" presId="urn:microsoft.com/office/officeart/2005/8/layout/bProcess3"/>
    <dgm:cxn modelId="{C4DB350E-93FC-4424-94A0-A5323B5FF459}" srcId="{33C3553B-3DEE-4C2F-8506-9D6623532384}" destId="{4A7A80B0-5183-4367-BC56-F1B8D3C54E9E}" srcOrd="4" destOrd="0" parTransId="{13FBFCE3-615A-460C-B0A7-0926AAB98FB8}" sibTransId="{289E79C4-16A8-4DED-9CD6-B7ACE8710CF8}"/>
    <dgm:cxn modelId="{80F63149-97E2-4628-BD89-ED65EA03462A}" type="presOf" srcId="{D0DF2771-92D8-4E54-A750-21289CD7F34A}" destId="{8F88DB4C-9523-41DC-B3F3-0707A189C7FD}" srcOrd="0" destOrd="0" presId="urn:microsoft.com/office/officeart/2005/8/layout/bProcess3"/>
    <dgm:cxn modelId="{1B566B9C-F128-43A4-BF80-80EE2047925E}" type="presOf" srcId="{087E837C-88C3-438F-90F5-9D3777E45E82}" destId="{40925741-6B7A-483A-BC39-1676591BC65F}" srcOrd="0" destOrd="0" presId="urn:microsoft.com/office/officeart/2005/8/layout/bProcess3"/>
    <dgm:cxn modelId="{1BF9F2B7-6B34-43CA-BC04-A48EF42B640A}" srcId="{33C3553B-3DEE-4C2F-8506-9D6623532384}" destId="{4F72A6B8-75B7-4077-B0ED-3BBB656C6CAA}" srcOrd="3" destOrd="0" parTransId="{244132DB-3518-4D81-9506-2FE194A816E7}" sibTransId="{044E7558-5606-4B7E-8A88-1A8721027610}"/>
    <dgm:cxn modelId="{FA10A9B1-CC68-4362-A51E-35BCBCBED68C}" type="presOf" srcId="{289E79C4-16A8-4DED-9CD6-B7ACE8710CF8}" destId="{B03AB97D-406E-4C30-B2D0-7792B97598EE}" srcOrd="1" destOrd="0" presId="urn:microsoft.com/office/officeart/2005/8/layout/bProcess3"/>
    <dgm:cxn modelId="{05A7E84E-2AB8-49D7-9DCB-59D95600FC5E}" type="presOf" srcId="{02B44181-68DD-4F6E-AF4D-600962671E3E}" destId="{0196844D-500C-4DCD-8802-8BAA6BE05CBE}" srcOrd="0" destOrd="0" presId="urn:microsoft.com/office/officeart/2005/8/layout/bProcess3"/>
    <dgm:cxn modelId="{8FF050EE-F87C-41A2-BA09-73A8007B8828}" type="presOf" srcId="{23727C67-F174-434C-81F9-48AACB6F98EE}" destId="{1196F24B-C2A1-4FAA-A868-8A6024249614}" srcOrd="0" destOrd="0" presId="urn:microsoft.com/office/officeart/2005/8/layout/bProcess3"/>
    <dgm:cxn modelId="{20667CE5-C745-4470-820C-A384468F9979}" srcId="{33C3553B-3DEE-4C2F-8506-9D6623532384}" destId="{23727C67-F174-434C-81F9-48AACB6F98EE}" srcOrd="1" destOrd="0" parTransId="{F42B5597-778A-40EE-97CC-F851F96AF2F8}" sibTransId="{81C9F05E-1EEA-4EFE-A321-774217B6B962}"/>
    <dgm:cxn modelId="{8E70A932-AB71-4670-AA21-75E446E49E74}" type="presOf" srcId="{D0DF2771-92D8-4E54-A750-21289CD7F34A}" destId="{C3F52D8E-B63D-490C-B207-C651F50C1463}" srcOrd="1" destOrd="0" presId="urn:microsoft.com/office/officeart/2005/8/layout/bProcess3"/>
    <dgm:cxn modelId="{A8CE9957-AF0D-4349-AED8-04C6FB5336DC}" type="presOf" srcId="{33C3553B-3DEE-4C2F-8506-9D6623532384}" destId="{1EE59331-71F3-4D25-BA21-B037C23F52AD}" srcOrd="0" destOrd="0" presId="urn:microsoft.com/office/officeart/2005/8/layout/bProcess3"/>
    <dgm:cxn modelId="{1B91543B-CAF4-4628-865D-461B4D286FF7}" type="presOf" srcId="{044E7558-5606-4B7E-8A88-1A8721027610}" destId="{7A85E3D5-D341-4B10-9E74-121560033CDE}" srcOrd="0" destOrd="0" presId="urn:microsoft.com/office/officeart/2005/8/layout/bProcess3"/>
    <dgm:cxn modelId="{E5C3BBF0-E69D-413C-9802-80B8B51EDA37}" type="presOf" srcId="{D5C7E0BE-9243-4DD7-8F31-39FD676D56E6}" destId="{F2202CCC-D4BD-4FEC-890E-738FEE42EBBE}" srcOrd="0" destOrd="0" presId="urn:microsoft.com/office/officeart/2005/8/layout/bProcess3"/>
    <dgm:cxn modelId="{37F2ABA4-8291-47E1-88ED-310B7C48C2AB}" type="presParOf" srcId="{1EE59331-71F3-4D25-BA21-B037C23F52AD}" destId="{F2202CCC-D4BD-4FEC-890E-738FEE42EBBE}" srcOrd="0" destOrd="0" presId="urn:microsoft.com/office/officeart/2005/8/layout/bProcess3"/>
    <dgm:cxn modelId="{FFD86CF9-3956-4E19-AFEC-57B8989E91A1}" type="presParOf" srcId="{1EE59331-71F3-4D25-BA21-B037C23F52AD}" destId="{0196844D-500C-4DCD-8802-8BAA6BE05CBE}" srcOrd="1" destOrd="0" presId="urn:microsoft.com/office/officeart/2005/8/layout/bProcess3"/>
    <dgm:cxn modelId="{38A816FB-0ECE-4199-B445-766C58323F73}" type="presParOf" srcId="{0196844D-500C-4DCD-8802-8BAA6BE05CBE}" destId="{C1C9A614-9878-4AEC-A56C-E38ABF40B197}" srcOrd="0" destOrd="0" presId="urn:microsoft.com/office/officeart/2005/8/layout/bProcess3"/>
    <dgm:cxn modelId="{35D293EF-A7D1-4B02-9ED9-6751A50430C9}" type="presParOf" srcId="{1EE59331-71F3-4D25-BA21-B037C23F52AD}" destId="{1196F24B-C2A1-4FAA-A868-8A6024249614}" srcOrd="2" destOrd="0" presId="urn:microsoft.com/office/officeart/2005/8/layout/bProcess3"/>
    <dgm:cxn modelId="{24C6827E-1E4E-4B3F-9653-E730FB5C4F1C}" type="presParOf" srcId="{1EE59331-71F3-4D25-BA21-B037C23F52AD}" destId="{F6FD89AE-C93B-4EF8-B3AF-849CA4716C3F}" srcOrd="3" destOrd="0" presId="urn:microsoft.com/office/officeart/2005/8/layout/bProcess3"/>
    <dgm:cxn modelId="{1F3F3CEC-2920-451F-A7F3-D5A21C0E30D1}" type="presParOf" srcId="{F6FD89AE-C93B-4EF8-B3AF-849CA4716C3F}" destId="{6CA4578E-3A64-4325-8EB4-F3886E3B6F98}" srcOrd="0" destOrd="0" presId="urn:microsoft.com/office/officeart/2005/8/layout/bProcess3"/>
    <dgm:cxn modelId="{91E89F38-B158-4D36-8121-F74220DC164B}" type="presParOf" srcId="{1EE59331-71F3-4D25-BA21-B037C23F52AD}" destId="{9185FADF-0FA3-4BE6-8A5B-9DD6D95CB99B}" srcOrd="4" destOrd="0" presId="urn:microsoft.com/office/officeart/2005/8/layout/bProcess3"/>
    <dgm:cxn modelId="{01C27049-1483-43DB-AC4A-4DC8AB829131}" type="presParOf" srcId="{1EE59331-71F3-4D25-BA21-B037C23F52AD}" destId="{474CE12D-081B-4A5E-A5FE-7AF8FA4D2117}" srcOrd="5" destOrd="0" presId="urn:microsoft.com/office/officeart/2005/8/layout/bProcess3"/>
    <dgm:cxn modelId="{01835A2F-CDD5-4727-8632-66844B5A4341}" type="presParOf" srcId="{474CE12D-081B-4A5E-A5FE-7AF8FA4D2117}" destId="{56094338-86DD-4987-92AB-C8F5FEFFD833}" srcOrd="0" destOrd="0" presId="urn:microsoft.com/office/officeart/2005/8/layout/bProcess3"/>
    <dgm:cxn modelId="{3836E70A-702B-4F95-A7EE-394AD8565776}" type="presParOf" srcId="{1EE59331-71F3-4D25-BA21-B037C23F52AD}" destId="{FA44E203-C9A7-48DF-9F7A-6D92BF3740A1}" srcOrd="6" destOrd="0" presId="urn:microsoft.com/office/officeart/2005/8/layout/bProcess3"/>
    <dgm:cxn modelId="{2B2DE207-296F-403F-A1AD-15C8115BBE7F}" type="presParOf" srcId="{1EE59331-71F3-4D25-BA21-B037C23F52AD}" destId="{7A85E3D5-D341-4B10-9E74-121560033CDE}" srcOrd="7" destOrd="0" presId="urn:microsoft.com/office/officeart/2005/8/layout/bProcess3"/>
    <dgm:cxn modelId="{455BB7D6-2475-4E96-8ABB-A50FE5EB4F68}" type="presParOf" srcId="{7A85E3D5-D341-4B10-9E74-121560033CDE}" destId="{BADB6EE1-335C-4F23-B311-E2B253BDAF71}" srcOrd="0" destOrd="0" presId="urn:microsoft.com/office/officeart/2005/8/layout/bProcess3"/>
    <dgm:cxn modelId="{42D3369C-8E08-4E02-9D31-58D9B3507ED4}" type="presParOf" srcId="{1EE59331-71F3-4D25-BA21-B037C23F52AD}" destId="{10EC794D-EBB3-485C-9E41-FC6AAF56C1D1}" srcOrd="8" destOrd="0" presId="urn:microsoft.com/office/officeart/2005/8/layout/bProcess3"/>
    <dgm:cxn modelId="{78E3A7BF-0044-4D21-8BAF-E075C011671E}" type="presParOf" srcId="{1EE59331-71F3-4D25-BA21-B037C23F52AD}" destId="{D8825D92-495E-414D-864B-A5E1884E0B02}" srcOrd="9" destOrd="0" presId="urn:microsoft.com/office/officeart/2005/8/layout/bProcess3"/>
    <dgm:cxn modelId="{21DDAED4-1334-494B-BB29-0C85DE09BAFF}" type="presParOf" srcId="{D8825D92-495E-414D-864B-A5E1884E0B02}" destId="{B03AB97D-406E-4C30-B2D0-7792B97598EE}" srcOrd="0" destOrd="0" presId="urn:microsoft.com/office/officeart/2005/8/layout/bProcess3"/>
    <dgm:cxn modelId="{8C8E04C5-EE43-446C-8353-9E579C7E7C46}" type="presParOf" srcId="{1EE59331-71F3-4D25-BA21-B037C23F52AD}" destId="{3F7A9FF8-1E90-4031-B3B3-CC612E46CF5E}" srcOrd="10" destOrd="0" presId="urn:microsoft.com/office/officeart/2005/8/layout/bProcess3"/>
    <dgm:cxn modelId="{3EB0ADA8-CFE0-4BC4-85A4-6AAA5FE2F78D}" type="presParOf" srcId="{1EE59331-71F3-4D25-BA21-B037C23F52AD}" destId="{40925741-6B7A-483A-BC39-1676591BC65F}" srcOrd="11" destOrd="0" presId="urn:microsoft.com/office/officeart/2005/8/layout/bProcess3"/>
    <dgm:cxn modelId="{928DC1CC-63E7-44E8-AE59-5A9F1D3C82E9}" type="presParOf" srcId="{40925741-6B7A-483A-BC39-1676591BC65F}" destId="{AA023AF5-E416-40E5-BE9E-50CEF2A86980}" srcOrd="0" destOrd="0" presId="urn:microsoft.com/office/officeart/2005/8/layout/bProcess3"/>
    <dgm:cxn modelId="{32930121-76BD-4A56-B605-9D70034044F1}" type="presParOf" srcId="{1EE59331-71F3-4D25-BA21-B037C23F52AD}" destId="{481BFD9F-9414-4458-97D6-634F61AB1F79}" srcOrd="12" destOrd="0" presId="urn:microsoft.com/office/officeart/2005/8/layout/bProcess3"/>
    <dgm:cxn modelId="{19C23E7B-479F-4849-BD33-2A5C85CC8719}" type="presParOf" srcId="{1EE59331-71F3-4D25-BA21-B037C23F52AD}" destId="{8F88DB4C-9523-41DC-B3F3-0707A189C7FD}" srcOrd="13" destOrd="0" presId="urn:microsoft.com/office/officeart/2005/8/layout/bProcess3"/>
    <dgm:cxn modelId="{1528153C-29CD-4B44-8094-1CBDD2161A6E}" type="presParOf" srcId="{8F88DB4C-9523-41DC-B3F3-0707A189C7FD}" destId="{C3F52D8E-B63D-490C-B207-C651F50C1463}" srcOrd="0" destOrd="0" presId="urn:microsoft.com/office/officeart/2005/8/layout/bProcess3"/>
    <dgm:cxn modelId="{D6905569-ECB1-41FE-BF71-FCE10A13CFAC}" type="presParOf" srcId="{1EE59331-71F3-4D25-BA21-B037C23F52AD}" destId="{2465E18B-C62D-40E2-9115-0C293A152A9A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6844D-500C-4DCD-8802-8BAA6BE05CBE}">
      <dsp:nvSpPr>
        <dsp:cNvPr id="0" name=""/>
        <dsp:cNvSpPr/>
      </dsp:nvSpPr>
      <dsp:spPr>
        <a:xfrm>
          <a:off x="2800746" y="563460"/>
          <a:ext cx="4805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0587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3028261" y="606854"/>
        <a:ext cx="25559" cy="4651"/>
      </dsp:txXfrm>
    </dsp:sp>
    <dsp:sp modelId="{F2202CCC-D4BD-4FEC-890E-738FEE42EBBE}">
      <dsp:nvSpPr>
        <dsp:cNvPr id="0" name=""/>
        <dsp:cNvSpPr/>
      </dsp:nvSpPr>
      <dsp:spPr>
        <a:xfrm>
          <a:off x="304792" y="3101"/>
          <a:ext cx="2497754" cy="12121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schemeClr val="tx1"/>
              </a:solidFill>
            </a:rPr>
            <a:t>‘Kemudahan untuk Mendapat pelayanan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kern="1200" smtClean="0">
              <a:solidFill>
                <a:prstClr val="black"/>
              </a:solidFill>
            </a:rPr>
            <a:t>Dari awal masuk pintu yang disambut hangat oleh satpam, kemudian akan diarahkan sesuai kepentingan nasabah.</a:t>
          </a:r>
          <a:endParaRPr lang="en-US" sz="900" kern="1200"/>
        </a:p>
      </dsp:txBody>
      <dsp:txXfrm>
        <a:off x="304792" y="3101"/>
        <a:ext cx="2497754" cy="1212158"/>
      </dsp:txXfrm>
    </dsp:sp>
    <dsp:sp modelId="{F6FD89AE-C93B-4EF8-B3AF-849CA4716C3F}">
      <dsp:nvSpPr>
        <dsp:cNvPr id="0" name=""/>
        <dsp:cNvSpPr/>
      </dsp:nvSpPr>
      <dsp:spPr>
        <a:xfrm>
          <a:off x="5941793" y="563460"/>
          <a:ext cx="43406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4060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6147207" y="606854"/>
        <a:ext cx="23233" cy="4651"/>
      </dsp:txXfrm>
    </dsp:sp>
    <dsp:sp modelId="{1196F24B-C2A1-4FAA-A868-8A6024249614}">
      <dsp:nvSpPr>
        <dsp:cNvPr id="0" name=""/>
        <dsp:cNvSpPr/>
      </dsp:nvSpPr>
      <dsp:spPr>
        <a:xfrm>
          <a:off x="3313734" y="3101"/>
          <a:ext cx="2629859" cy="12121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schemeClr val="tx1"/>
              </a:solidFill>
            </a:rPr>
            <a:t>Ketepatan Waktu Pelayanan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schemeClr val="tx1"/>
              </a:solidFill>
            </a:rPr>
            <a:t>Para pegawai dituntut untuk dapat melayani nasabah </a:t>
          </a:r>
          <a:r>
            <a:rPr lang="sv-SE" sz="900" kern="1200" smtClean="0">
              <a:solidFill>
                <a:schemeClr val="tx1"/>
              </a:solidFill>
            </a:rPr>
            <a:t>dengan cekatan, cepat, dan juga tepat.</a:t>
          </a:r>
          <a:endParaRPr lang="en-US" sz="900" kern="1200" smtClean="0">
            <a:solidFill>
              <a:schemeClr val="tx1"/>
            </a:solidFill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schemeClr val="tx1"/>
              </a:solidFill>
            </a:rPr>
            <a:t>Contoh pembutan rekening </a:t>
          </a:r>
          <a:endParaRPr lang="en-US" sz="900" kern="1200">
            <a:solidFill>
              <a:schemeClr val="tx1"/>
            </a:solidFill>
          </a:endParaRPr>
        </a:p>
      </dsp:txBody>
      <dsp:txXfrm>
        <a:off x="3313734" y="3101"/>
        <a:ext cx="2629859" cy="1212158"/>
      </dsp:txXfrm>
    </dsp:sp>
    <dsp:sp modelId="{474CE12D-081B-4A5E-A5FE-7AF8FA4D2117}">
      <dsp:nvSpPr>
        <dsp:cNvPr id="0" name=""/>
        <dsp:cNvSpPr/>
      </dsp:nvSpPr>
      <dsp:spPr>
        <a:xfrm>
          <a:off x="1590054" y="1213459"/>
          <a:ext cx="6086602" cy="434060"/>
        </a:xfrm>
        <a:custGeom>
          <a:avLst/>
          <a:gdLst/>
          <a:ahLst/>
          <a:cxnLst/>
          <a:rect l="0" t="0" r="0" b="0"/>
          <a:pathLst>
            <a:path>
              <a:moveTo>
                <a:pt x="6086602" y="0"/>
              </a:moveTo>
              <a:lnTo>
                <a:pt x="6086602" y="234130"/>
              </a:lnTo>
              <a:lnTo>
                <a:pt x="0" y="234130"/>
              </a:lnTo>
              <a:lnTo>
                <a:pt x="0" y="43406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4480748" y="1428164"/>
        <a:ext cx="305215" cy="4651"/>
      </dsp:txXfrm>
    </dsp:sp>
    <dsp:sp modelId="{9185FADF-0FA3-4BE6-8A5B-9DD6D95CB99B}">
      <dsp:nvSpPr>
        <dsp:cNvPr id="0" name=""/>
        <dsp:cNvSpPr/>
      </dsp:nvSpPr>
      <dsp:spPr>
        <a:xfrm>
          <a:off x="6408254" y="3101"/>
          <a:ext cx="2536805" cy="12121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schemeClr val="tx1"/>
              </a:solidFill>
            </a:rPr>
            <a:t>Kejelasan Informasi yang Diberikan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schemeClr val="tx1"/>
              </a:solidFill>
            </a:rPr>
            <a:t>Pegawai memberikan informasi yang dibutuhkan nasabah/pelanggan</a:t>
          </a:r>
        </a:p>
      </dsp:txBody>
      <dsp:txXfrm>
        <a:off x="6408254" y="3101"/>
        <a:ext cx="2536805" cy="1212158"/>
      </dsp:txXfrm>
    </dsp:sp>
    <dsp:sp modelId="{7A85E3D5-D341-4B10-9E74-121560033CDE}">
      <dsp:nvSpPr>
        <dsp:cNvPr id="0" name=""/>
        <dsp:cNvSpPr/>
      </dsp:nvSpPr>
      <dsp:spPr>
        <a:xfrm>
          <a:off x="2826990" y="2236764"/>
          <a:ext cx="41719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9235"/>
              </a:moveTo>
              <a:lnTo>
                <a:pt x="225695" y="49235"/>
              </a:lnTo>
              <a:lnTo>
                <a:pt x="225695" y="45720"/>
              </a:lnTo>
              <a:lnTo>
                <a:pt x="417191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3024390" y="2280159"/>
        <a:ext cx="22390" cy="4651"/>
      </dsp:txXfrm>
    </dsp:sp>
    <dsp:sp modelId="{FA44E203-C9A7-48DF-9F7A-6D92BF3740A1}">
      <dsp:nvSpPr>
        <dsp:cNvPr id="0" name=""/>
        <dsp:cNvSpPr/>
      </dsp:nvSpPr>
      <dsp:spPr>
        <a:xfrm>
          <a:off x="351319" y="1679920"/>
          <a:ext cx="2477470" cy="12121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schemeClr val="tx1"/>
              </a:solidFill>
            </a:rPr>
            <a:t>Profesionalisme pegawai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schemeClr val="tx1"/>
              </a:solidFill>
            </a:rPr>
            <a:t>Pegawai memberikan arahan dan penjelasan yang jelasdan rinci</a:t>
          </a:r>
          <a:endParaRPr lang="en-US" sz="900" kern="1200"/>
        </a:p>
      </dsp:txBody>
      <dsp:txXfrm>
        <a:off x="351319" y="1679920"/>
        <a:ext cx="2477470" cy="1212158"/>
      </dsp:txXfrm>
    </dsp:sp>
    <dsp:sp modelId="{D8825D92-495E-414D-864B-A5E1884E0B02}">
      <dsp:nvSpPr>
        <dsp:cNvPr id="0" name=""/>
        <dsp:cNvSpPr/>
      </dsp:nvSpPr>
      <dsp:spPr>
        <a:xfrm>
          <a:off x="5945187" y="2236764"/>
          <a:ext cx="4212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125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6144517" y="2280159"/>
        <a:ext cx="22592" cy="4651"/>
      </dsp:txXfrm>
    </dsp:sp>
    <dsp:sp modelId="{10EC794D-EBB3-485C-9E41-FC6AAF56C1D1}">
      <dsp:nvSpPr>
        <dsp:cNvPr id="0" name=""/>
        <dsp:cNvSpPr/>
      </dsp:nvSpPr>
      <dsp:spPr>
        <a:xfrm>
          <a:off x="3276581" y="1676405"/>
          <a:ext cx="2670405" cy="12121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schemeClr val="tx1"/>
              </a:solidFill>
            </a:rPr>
            <a:t>Keramahan, Kesopanan dan sifat empatik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prstClr val="black"/>
              </a:solidFill>
            </a:rPr>
            <a:t>Memberikan pelayanan dengan ramah dan sopan, hal tersebut diwujudkan dengan 3S, yaitu senyum, salam, dan sapa serta selalu mengedepankan kebutuhan nasabah apapun keadaannya.</a:t>
          </a:r>
          <a:endParaRPr lang="en-US" sz="900" kern="1200" smtClean="0">
            <a:solidFill>
              <a:schemeClr val="tx1"/>
            </a:solidFill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3276581" y="1676405"/>
        <a:ext cx="2670405" cy="1212158"/>
      </dsp:txXfrm>
    </dsp:sp>
    <dsp:sp modelId="{40925741-6B7A-483A-BC39-1676591BC65F}">
      <dsp:nvSpPr>
        <dsp:cNvPr id="0" name=""/>
        <dsp:cNvSpPr/>
      </dsp:nvSpPr>
      <dsp:spPr>
        <a:xfrm>
          <a:off x="1590054" y="2886764"/>
          <a:ext cx="6067066" cy="437576"/>
        </a:xfrm>
        <a:custGeom>
          <a:avLst/>
          <a:gdLst/>
          <a:ahLst/>
          <a:cxnLst/>
          <a:rect l="0" t="0" r="0" b="0"/>
          <a:pathLst>
            <a:path>
              <a:moveTo>
                <a:pt x="6067066" y="0"/>
              </a:moveTo>
              <a:lnTo>
                <a:pt x="6067066" y="235888"/>
              </a:lnTo>
              <a:lnTo>
                <a:pt x="0" y="235888"/>
              </a:lnTo>
              <a:lnTo>
                <a:pt x="0" y="437576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4471460" y="3103226"/>
        <a:ext cx="304255" cy="4651"/>
      </dsp:txXfrm>
    </dsp:sp>
    <dsp:sp modelId="{3F7A9FF8-1E90-4031-B3B3-CC612E46CF5E}">
      <dsp:nvSpPr>
        <dsp:cNvPr id="0" name=""/>
        <dsp:cNvSpPr/>
      </dsp:nvSpPr>
      <dsp:spPr>
        <a:xfrm>
          <a:off x="6398840" y="1676405"/>
          <a:ext cx="2516562" cy="12121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schemeClr val="tx1"/>
              </a:solidFill>
            </a:rPr>
            <a:t>Kenyamanan, Kebersihan dan Kerapian Pegawai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prstClr val="black"/>
              </a:solidFill>
            </a:rPr>
            <a:t>Berpenampilan yang layak, rapi dan bersih, agar citra dari pada bank tersebut tetap baik, dan nasabah tidak merasa terganggu saat pelayanan berlangsung.</a:t>
          </a:r>
          <a:endParaRPr lang="en-US" sz="900" kern="1200" smtClean="0">
            <a:solidFill>
              <a:schemeClr val="tx1"/>
            </a:solidFill>
          </a:endParaRPr>
        </a:p>
      </dsp:txBody>
      <dsp:txXfrm>
        <a:off x="6398840" y="1676405"/>
        <a:ext cx="2516562" cy="1212158"/>
      </dsp:txXfrm>
    </dsp:sp>
    <dsp:sp modelId="{8F88DB4C-9523-41DC-B3F3-0707A189C7FD}">
      <dsp:nvSpPr>
        <dsp:cNvPr id="0" name=""/>
        <dsp:cNvSpPr/>
      </dsp:nvSpPr>
      <dsp:spPr>
        <a:xfrm>
          <a:off x="2826990" y="3917099"/>
          <a:ext cx="43406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4060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3032404" y="3960493"/>
        <a:ext cx="23233" cy="4651"/>
      </dsp:txXfrm>
    </dsp:sp>
    <dsp:sp modelId="{481BFD9F-9414-4458-97D6-634F61AB1F79}">
      <dsp:nvSpPr>
        <dsp:cNvPr id="0" name=""/>
        <dsp:cNvSpPr/>
      </dsp:nvSpPr>
      <dsp:spPr>
        <a:xfrm>
          <a:off x="351319" y="3356740"/>
          <a:ext cx="2477470" cy="12121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schemeClr val="tx1"/>
              </a:solidFill>
            </a:rPr>
            <a:t>Tanggung Jawab Pegawai</a:t>
          </a:r>
        </a:p>
      </dsp:txBody>
      <dsp:txXfrm>
        <a:off x="351319" y="3356740"/>
        <a:ext cx="2477470" cy="1212158"/>
      </dsp:txXfrm>
    </dsp:sp>
    <dsp:sp modelId="{2465E18B-C62D-40E2-9115-0C293A152A9A}">
      <dsp:nvSpPr>
        <dsp:cNvPr id="0" name=""/>
        <dsp:cNvSpPr/>
      </dsp:nvSpPr>
      <dsp:spPr>
        <a:xfrm>
          <a:off x="3293451" y="3356740"/>
          <a:ext cx="2670426" cy="12121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>
              <a:solidFill>
                <a:schemeClr val="tx1"/>
              </a:solidFill>
            </a:rPr>
            <a:t>Menumbuhkan Kepercayaan Pelanggan</a:t>
          </a:r>
        </a:p>
      </dsp:txBody>
      <dsp:txXfrm>
        <a:off x="3293451" y="3356740"/>
        <a:ext cx="2670426" cy="12121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228FC-9979-4736-8E82-69147BCA8DFA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CBD5B2C-0A82-4DA8-8C02-E4A1E8B4DC8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228FC-9979-4736-8E82-69147BCA8DFA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5B2C-0A82-4DA8-8C02-E4A1E8B4DC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228FC-9979-4736-8E82-69147BCA8DFA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5B2C-0A82-4DA8-8C02-E4A1E8B4DC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228FC-9979-4736-8E82-69147BCA8DFA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5B2C-0A82-4DA8-8C02-E4A1E8B4DC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228FC-9979-4736-8E82-69147BCA8DFA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5B2C-0A82-4DA8-8C02-E4A1E8B4DC8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228FC-9979-4736-8E82-69147BCA8DFA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5B2C-0A82-4DA8-8C02-E4A1E8B4DC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228FC-9979-4736-8E82-69147BCA8DFA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5B2C-0A82-4DA8-8C02-E4A1E8B4DC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228FC-9979-4736-8E82-69147BCA8DFA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5B2C-0A82-4DA8-8C02-E4A1E8B4DC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228FC-9979-4736-8E82-69147BCA8DFA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5B2C-0A82-4DA8-8C02-E4A1E8B4DC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228FC-9979-4736-8E82-69147BCA8DFA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5B2C-0A82-4DA8-8C02-E4A1E8B4D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228FC-9979-4736-8E82-69147BCA8DFA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5B2C-0A82-4DA8-8C02-E4A1E8B4DC8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23228FC-9979-4736-8E82-69147BCA8DFA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CBD5B2C-0A82-4DA8-8C02-E4A1E8B4DC8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Milka, S.</a:t>
            </a:r>
            <a:r>
              <a:rPr lang="en-US" cap="none" smtClean="0"/>
              <a:t>Sos</a:t>
            </a:r>
            <a:r>
              <a:rPr lang="en-US" smtClean="0"/>
              <a:t>., m.a.p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id-ID" sz="2400" b="1"/>
              <a:t>Responsif dan Ramah Layanan</a:t>
            </a:r>
            <a:r>
              <a:rPr lang="en-US" sz="2400" b="1"/>
              <a:t/>
            </a:r>
            <a:br>
              <a:rPr lang="en-US" sz="2400" b="1"/>
            </a:b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00536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000"/>
              <a:t>Meningkatkan kecepatan dan responsifitas dalam memberikan pelayanan publik</a:t>
            </a:r>
            <a:endParaRPr lang="en-US" sz="2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en-US" smtClean="0"/>
              <a:t>Responsivitas</a:t>
            </a:r>
          </a:p>
          <a:p>
            <a:pPr marL="114300" indent="0" algn="just">
              <a:buNone/>
            </a:pPr>
            <a:r>
              <a:rPr lang="en-US" smtClean="0"/>
              <a:t>	</a:t>
            </a:r>
            <a:r>
              <a:rPr lang="en-US" sz="1600" smtClean="0"/>
              <a:t>Merupakan cara yang efesien untuk mengatur urusan dalam 	memberikan pelayanan kepada masyarakat baik ditingkat pusat 	maupun 	tingkat daerah atau lokal. </a:t>
            </a:r>
          </a:p>
          <a:p>
            <a:pPr marL="114300" indent="0" algn="just">
              <a:buNone/>
            </a:pPr>
            <a:endParaRPr lang="en-US" sz="1600"/>
          </a:p>
          <a:p>
            <a:pPr marL="114300" indent="0" algn="just">
              <a:buNone/>
            </a:pPr>
            <a:endParaRPr lang="en-US" sz="1600"/>
          </a:p>
        </p:txBody>
      </p:sp>
      <p:sp>
        <p:nvSpPr>
          <p:cNvPr id="9" name="Right Arrow 8"/>
          <p:cNvSpPr/>
          <p:nvPr/>
        </p:nvSpPr>
        <p:spPr>
          <a:xfrm>
            <a:off x="990600" y="2398594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990600" y="3505200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28382" y="3352800"/>
            <a:ext cx="72822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smtClean="0"/>
              <a:t>R</a:t>
            </a:r>
            <a:r>
              <a:rPr lang="id-ID" sz="1600" smtClean="0"/>
              <a:t>esponsivitas </a:t>
            </a:r>
            <a:r>
              <a:rPr lang="id-ID" sz="1600"/>
              <a:t>secara langsung menggambarkan kemampuan organisasi publik dalam menjalankan misi dan tujuannya, terutama untuk memenuhi kebutuhan masyarakat.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65123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mtClean="0"/>
              <a:t>Responsivitas terdiri </a:t>
            </a:r>
            <a:r>
              <a:rPr lang="en-US"/>
              <a:t>dari </a:t>
            </a:r>
            <a:r>
              <a:rPr lang="en-US" smtClean="0"/>
              <a:t>atasbeberapa indikator:</a:t>
            </a: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23330" y="2499815"/>
            <a:ext cx="1867469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Kemampuan Merespon Masyarakat</a:t>
            </a:r>
          </a:p>
        </p:txBody>
      </p:sp>
      <p:sp>
        <p:nvSpPr>
          <p:cNvPr id="14" name="Striped Right Arrow 13"/>
          <p:cNvSpPr/>
          <p:nvPr/>
        </p:nvSpPr>
        <p:spPr>
          <a:xfrm>
            <a:off x="2790967" y="2960143"/>
            <a:ext cx="561832" cy="4191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71077" y="2499815"/>
            <a:ext cx="1806055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Kecepatan Melayani</a:t>
            </a:r>
          </a:p>
        </p:txBody>
      </p:sp>
      <p:sp>
        <p:nvSpPr>
          <p:cNvPr id="16" name="Striped Right Arrow 15"/>
          <p:cNvSpPr/>
          <p:nvPr/>
        </p:nvSpPr>
        <p:spPr>
          <a:xfrm>
            <a:off x="5486398" y="2937965"/>
            <a:ext cx="609600" cy="4191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248400" y="2499815"/>
            <a:ext cx="1806054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chemeClr val="tx1"/>
                </a:solidFill>
              </a:rPr>
              <a:t>Ketepatan </a:t>
            </a:r>
            <a:r>
              <a:rPr lang="en-US" sz="1200">
                <a:solidFill>
                  <a:schemeClr val="tx1"/>
                </a:solidFill>
              </a:rPr>
              <a:t>Melayani</a:t>
            </a:r>
          </a:p>
        </p:txBody>
      </p:sp>
      <p:sp>
        <p:nvSpPr>
          <p:cNvPr id="18" name="Curved Left Arrow 17"/>
          <p:cNvSpPr/>
          <p:nvPr/>
        </p:nvSpPr>
        <p:spPr>
          <a:xfrm>
            <a:off x="8054454" y="2960143"/>
            <a:ext cx="632346" cy="191665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248400" y="4343400"/>
            <a:ext cx="1806054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Kecermatan Melayani</a:t>
            </a:r>
          </a:p>
        </p:txBody>
      </p:sp>
      <p:sp>
        <p:nvSpPr>
          <p:cNvPr id="20" name="Striped Right Arrow 19"/>
          <p:cNvSpPr/>
          <p:nvPr/>
        </p:nvSpPr>
        <p:spPr>
          <a:xfrm flipH="1">
            <a:off x="5486397" y="4800600"/>
            <a:ext cx="609600" cy="4191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471078" y="4343400"/>
            <a:ext cx="1806054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Ketepatan Waktu Pelayanan</a:t>
            </a:r>
          </a:p>
        </p:txBody>
      </p:sp>
      <p:sp>
        <p:nvSpPr>
          <p:cNvPr id="22" name="Oval 21"/>
          <p:cNvSpPr/>
          <p:nvPr/>
        </p:nvSpPr>
        <p:spPr>
          <a:xfrm>
            <a:off x="723330" y="4343400"/>
            <a:ext cx="1867468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Kemampuan Menanggapi Keluhan</a:t>
            </a:r>
          </a:p>
        </p:txBody>
      </p:sp>
      <p:sp>
        <p:nvSpPr>
          <p:cNvPr id="23" name="Striped Right Arrow 22"/>
          <p:cNvSpPr/>
          <p:nvPr/>
        </p:nvSpPr>
        <p:spPr>
          <a:xfrm flipH="1">
            <a:off x="2790966" y="4667250"/>
            <a:ext cx="561831" cy="4191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0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400"/>
              <a:t>Sikap dan komunikasi yang ramah dalam pelayanan publik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Sikap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id-ID" sz="1800" smtClean="0">
                <a:solidFill>
                  <a:schemeClr val="tx1"/>
                </a:solidFill>
              </a:rPr>
              <a:t>Tegas</a:t>
            </a:r>
            <a:r>
              <a:rPr lang="id-ID" sz="1800">
                <a:solidFill>
                  <a:schemeClr val="tx1"/>
                </a:solidFill>
              </a:rPr>
              <a:t>, handal, cepat, dan tepat; Profesional; Tidak mempersulit; dan. Membuka diri, bersikap simpatik, dan bersedia menampung berbagai kritik, protes, keluhan, serta keberatan dari penerima manfaat layanan</a:t>
            </a:r>
            <a:endParaRPr lang="en-US" sz="1800" smtClean="0">
              <a:solidFill>
                <a:schemeClr val="tx1"/>
              </a:solidFill>
            </a:endParaRPr>
          </a:p>
          <a:p>
            <a:r>
              <a:rPr lang="id-ID" b="1" smtClean="0">
                <a:solidFill>
                  <a:schemeClr val="tx1"/>
                </a:solidFill>
              </a:rPr>
              <a:t>Komunikasi</a:t>
            </a:r>
            <a:endParaRPr lang="en-US" b="1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800">
                <a:solidFill>
                  <a:schemeClr val="tx1"/>
                </a:solidFill>
              </a:rPr>
              <a:t>P</a:t>
            </a:r>
            <a:r>
              <a:rPr lang="id-ID" sz="1800" smtClean="0">
                <a:solidFill>
                  <a:schemeClr val="tx1"/>
                </a:solidFill>
              </a:rPr>
              <a:t>elayanan </a:t>
            </a:r>
            <a:r>
              <a:rPr lang="id-ID" sz="1800">
                <a:solidFill>
                  <a:schemeClr val="tx1"/>
                </a:solidFill>
              </a:rPr>
              <a:t>publik sendiri adalah pihak komunikator bertindak sebagai pengirim pesan dalam sebuah proses komunikasi</a:t>
            </a:r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64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400"/>
              <a:t>Studi kasus penerapan pelayanan prima dalam Manajemen Pelayanan Publik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Contoh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>
                <a:solidFill>
                  <a:schemeClr val="tx1"/>
                </a:solidFill>
              </a:rPr>
              <a:t>P</a:t>
            </a:r>
            <a:r>
              <a:rPr lang="en-US" sz="1400" smtClean="0">
                <a:solidFill>
                  <a:schemeClr val="tx1"/>
                </a:solidFill>
              </a:rPr>
              <a:t>elayanan </a:t>
            </a:r>
            <a:r>
              <a:rPr lang="en-US" sz="1400">
                <a:solidFill>
                  <a:schemeClr val="tx1"/>
                </a:solidFill>
              </a:rPr>
              <a:t>prima yang diberikan oleh instansi pemerintah adalah pelayanan di kantor pemerintahan yang dilakukan oleh petugas yang ramah dan cepat tanggap dalam menangani permohonan masyarakat. Misalnya, dalam pengurusan surat-menyurat, petugas akan membantu masyarakat untuk mengisi formulir yang benar, memberikan informasi yang jelas dan akurat, serta menyelesaikan permohonan dengan cepat dan tepat waktu.</a:t>
            </a:r>
          </a:p>
        </p:txBody>
      </p:sp>
    </p:spTree>
    <p:extLst>
      <p:ext uri="{BB962C8B-B14F-4D97-AF65-F5344CB8AC3E}">
        <p14:creationId xmlns:p14="http://schemas.microsoft.com/office/powerpoint/2010/main" val="220160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smtClean="0"/>
              <a:t>Pelayanan prima pada Kantor Bank</a:t>
            </a:r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228600" y="1907275"/>
            <a:ext cx="2438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84171904"/>
              </p:ext>
            </p:extLst>
          </p:nvPr>
        </p:nvGraphicFramePr>
        <p:xfrm>
          <a:off x="0" y="1752600"/>
          <a:ext cx="9296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972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484437"/>
            <a:ext cx="7162800" cy="4373563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sz="3200" smtClean="0">
                <a:latin typeface="Bodoni MT Black" pitchFamily="18" charset="0"/>
              </a:rPr>
              <a:t>Terima Kasih</a:t>
            </a:r>
            <a:endParaRPr lang="en-US" sz="3200">
              <a:latin typeface="Bodoni MT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99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262</TotalTime>
  <Words>333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Apothecary</vt:lpstr>
      <vt:lpstr>Responsif dan Ramah Layanan </vt:lpstr>
      <vt:lpstr>Meningkatkan kecepatan dan responsifitas dalam memberikan pelayanan publik</vt:lpstr>
      <vt:lpstr>PowerPoint Presentation</vt:lpstr>
      <vt:lpstr>Sikap dan komunikasi yang ramah dalam pelayanan publik</vt:lpstr>
      <vt:lpstr>Studi kasus penerapan pelayanan prima dalam Manajemen Pelayanan Publik</vt:lpstr>
      <vt:lpstr>Pelayanan prima pada Kantor Bank</vt:lpstr>
      <vt:lpstr>PowerPoint Presentation</vt:lpstr>
    </vt:vector>
  </TitlesOfParts>
  <Company>Office Black Edition - tum0r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Responsif dan Ramah Layanan</dc:title>
  <dc:creator>Pardiah</dc:creator>
  <cp:lastModifiedBy>HP</cp:lastModifiedBy>
  <cp:revision>13</cp:revision>
  <dcterms:created xsi:type="dcterms:W3CDTF">2023-08-08T21:48:36Z</dcterms:created>
  <dcterms:modified xsi:type="dcterms:W3CDTF">2023-08-29T01:50:34Z</dcterms:modified>
</cp:coreProperties>
</file>