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showGuides="1">
      <p:cViewPr varScale="1">
        <p:scale>
          <a:sx n="98" d="100"/>
          <a:sy n="98" d="100"/>
        </p:scale>
        <p:origin x="78"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A023B3A-0E21-4FBD-B6B9-0A448B01549A}" type="datetimeFigureOut">
              <a:rPr lang="id-ID" smtClean="0"/>
              <a:t>07/07/2021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361066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023B3A-0E21-4FBD-B6B9-0A448B01549A}" type="datetimeFigureOut">
              <a:rPr lang="id-ID" smtClean="0"/>
              <a:t>07/07/2021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19512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023B3A-0E21-4FBD-B6B9-0A448B01549A}" type="datetimeFigureOut">
              <a:rPr lang="id-ID" smtClean="0"/>
              <a:t>07/07/2021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3028150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A023B3A-0E21-4FBD-B6B9-0A448B01549A}" type="datetimeFigureOut">
              <a:rPr lang="id-ID" smtClean="0"/>
              <a:t>07/07/2021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1948958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023B3A-0E21-4FBD-B6B9-0A448B01549A}" type="datetimeFigureOut">
              <a:rPr lang="id-ID" smtClean="0"/>
              <a:t>07/07/2021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156794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A023B3A-0E21-4FBD-B6B9-0A448B01549A}" type="datetimeFigureOut">
              <a:rPr lang="id-ID" smtClean="0"/>
              <a:t>07/07/2021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366590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A023B3A-0E21-4FBD-B6B9-0A448B01549A}" type="datetimeFigureOut">
              <a:rPr lang="id-ID" smtClean="0"/>
              <a:t>07/07/2021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255025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A023B3A-0E21-4FBD-B6B9-0A448B01549A}" type="datetimeFigureOut">
              <a:rPr lang="id-ID" smtClean="0"/>
              <a:t>07/07/2021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67562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23B3A-0E21-4FBD-B6B9-0A448B01549A}" type="datetimeFigureOut">
              <a:rPr lang="id-ID" smtClean="0"/>
              <a:t>07/07/2021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2522717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023B3A-0E21-4FBD-B6B9-0A448B01549A}" type="datetimeFigureOut">
              <a:rPr lang="id-ID" smtClean="0"/>
              <a:t>07/07/2021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4164854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023B3A-0E21-4FBD-B6B9-0A448B01549A}" type="datetimeFigureOut">
              <a:rPr lang="id-ID" smtClean="0"/>
              <a:t>07/07/2021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970054C-33B3-4780-B361-6087AC8EA8A7}" type="slidenum">
              <a:rPr lang="id-ID" smtClean="0"/>
              <a:t>‹#›</a:t>
            </a:fld>
            <a:endParaRPr lang="id-ID"/>
          </a:p>
        </p:txBody>
      </p:sp>
    </p:spTree>
    <p:extLst>
      <p:ext uri="{BB962C8B-B14F-4D97-AF65-F5344CB8AC3E}">
        <p14:creationId xmlns:p14="http://schemas.microsoft.com/office/powerpoint/2010/main" val="2474454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23B3A-0E21-4FBD-B6B9-0A448B01549A}" type="datetimeFigureOut">
              <a:rPr lang="id-ID" smtClean="0"/>
              <a:t>07/07/2021</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70054C-33B3-4780-B361-6087AC8EA8A7}" type="slidenum">
              <a:rPr lang="id-ID" smtClean="0"/>
              <a:t>‹#›</a:t>
            </a:fld>
            <a:endParaRPr lang="id-ID"/>
          </a:p>
        </p:txBody>
      </p:sp>
    </p:spTree>
    <p:extLst>
      <p:ext uri="{BB962C8B-B14F-4D97-AF65-F5344CB8AC3E}">
        <p14:creationId xmlns:p14="http://schemas.microsoft.com/office/powerpoint/2010/main" val="3277883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b="1" dirty="0"/>
              <a:t>KONSEP – KONSEP ESENSIAL IPS</a:t>
            </a:r>
            <a:r>
              <a:rPr lang="id-ID" dirty="0"/>
              <a:t/>
            </a:r>
            <a:br>
              <a:rPr lang="id-ID" dirty="0"/>
            </a:br>
            <a:endParaRPr lang="id-ID" dirty="0"/>
          </a:p>
        </p:txBody>
      </p:sp>
      <p:sp>
        <p:nvSpPr>
          <p:cNvPr id="3" name="Subtitle 2"/>
          <p:cNvSpPr>
            <a:spLocks noGrp="1"/>
          </p:cNvSpPr>
          <p:nvPr>
            <p:ph type="subTitle" idx="1"/>
          </p:nvPr>
        </p:nvSpPr>
        <p:spPr/>
        <p:txBody>
          <a:bodyPr/>
          <a:lstStyle/>
          <a:p>
            <a:endParaRPr lang="id-ID" dirty="0"/>
          </a:p>
        </p:txBody>
      </p:sp>
    </p:spTree>
    <p:extLst>
      <p:ext uri="{BB962C8B-B14F-4D97-AF65-F5344CB8AC3E}">
        <p14:creationId xmlns:p14="http://schemas.microsoft.com/office/powerpoint/2010/main" val="425399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Konsep esensial ilmu-ilmu sosial dalam IPS </a:t>
            </a:r>
            <a:endParaRPr lang="id-ID" dirty="0"/>
          </a:p>
        </p:txBody>
      </p:sp>
      <p:sp>
        <p:nvSpPr>
          <p:cNvPr id="3" name="Content Placeholder 2"/>
          <p:cNvSpPr>
            <a:spLocks noGrp="1"/>
          </p:cNvSpPr>
          <p:nvPr>
            <p:ph idx="1"/>
          </p:nvPr>
        </p:nvSpPr>
        <p:spPr/>
        <p:txBody>
          <a:bodyPr/>
          <a:lstStyle/>
          <a:p>
            <a:pPr marL="0" indent="0">
              <a:buNone/>
            </a:pPr>
            <a:r>
              <a:rPr lang="id-ID" dirty="0"/>
              <a:t>James G. Womack mengemukakan pengertian konsep, terutama berkaitan dengan Studi Sosial (IPS) sebagai berikut: “Konsep studi sosial (IPS), yaitu suatu kata atau ungkapan yang berhubungan dengan suatu yang menonjol, sifat yang melekat. Pemahaman dan penggunaan konsep yang tepat bergantung pada penguasaan sifat yang melekat tadi, pengertian umum kata yang bersangkutan. Konsep memiliki pengertian denotatif dan juga pengertian konotatif . Konsep IPS tentu saja adalah suatu pengertian yang mencerminkan suatu fenomena atau gejala atau benda-benda yang berkaitan dengan Ilmu pengetahuan Sosial</a:t>
            </a:r>
          </a:p>
        </p:txBody>
      </p:sp>
    </p:spTree>
    <p:extLst>
      <p:ext uri="{BB962C8B-B14F-4D97-AF65-F5344CB8AC3E}">
        <p14:creationId xmlns:p14="http://schemas.microsoft.com/office/powerpoint/2010/main" val="190367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Perbedaan IPS sebagai bidang studi disiplin Ilmu Sosial antara lain sebagai berikut. </a:t>
            </a:r>
          </a:p>
        </p:txBody>
      </p:sp>
      <p:sp>
        <p:nvSpPr>
          <p:cNvPr id="3" name="Content Placeholder 2"/>
          <p:cNvSpPr>
            <a:spLocks noGrp="1"/>
          </p:cNvSpPr>
          <p:nvPr>
            <p:ph idx="1"/>
          </p:nvPr>
        </p:nvSpPr>
        <p:spPr/>
        <p:txBody>
          <a:bodyPr>
            <a:normAutofit fontScale="92500" lnSpcReduction="10000"/>
          </a:bodyPr>
          <a:lstStyle/>
          <a:p>
            <a:pPr marL="514350" lvl="0" indent="-514350">
              <a:buAutoNum type="arabicPeriod"/>
            </a:pPr>
            <a:r>
              <a:rPr lang="id-ID" dirty="0" smtClean="0"/>
              <a:t>IPS </a:t>
            </a:r>
            <a:r>
              <a:rPr lang="id-ID" dirty="0"/>
              <a:t>bukan suatu disiplin Ilmu seperti halnya Ilmu Sosial, tetapi lebih sebagai bidang kajian yaitu suatu kajian </a:t>
            </a:r>
            <a:r>
              <a:rPr lang="id-ID" dirty="0" smtClean="0"/>
              <a:t>kemasyarakatan.</a:t>
            </a:r>
          </a:p>
          <a:p>
            <a:pPr marL="514350" lvl="0" indent="-514350">
              <a:buAutoNum type="arabicPeriod"/>
            </a:pPr>
            <a:r>
              <a:rPr lang="id-ID" dirty="0" smtClean="0"/>
              <a:t>Pendekatan </a:t>
            </a:r>
            <a:r>
              <a:rPr lang="id-ID" dirty="0"/>
              <a:t>yang dilakukan IPS yaitu pendekatan multidisiplin/Interdisiplin sedangkan Ilmu Sosial menggunakan pendekatan disiplin ilmu (</a:t>
            </a:r>
            <a:r>
              <a:rPr lang="id-ID" dirty="0" smtClean="0"/>
              <a:t>Monodisiplin)</a:t>
            </a:r>
          </a:p>
          <a:p>
            <a:pPr marL="514350" lvl="0" indent="-514350">
              <a:buAutoNum type="arabicPeriod"/>
            </a:pPr>
            <a:r>
              <a:rPr lang="id-ID" dirty="0" smtClean="0"/>
              <a:t>IPS </a:t>
            </a:r>
            <a:r>
              <a:rPr lang="id-ID" dirty="0"/>
              <a:t>dirancangkan untuk kepentingan pendidikan dan lebih memfokuskan pada dunia persekolahan sedang Ilmu Sosial keberadaannya bisa di dunia persekolahan, perguruan tinggi, dan di masyarakat </a:t>
            </a:r>
            <a:r>
              <a:rPr lang="id-ID" dirty="0" smtClean="0"/>
              <a:t>sekalipun.</a:t>
            </a:r>
          </a:p>
          <a:p>
            <a:pPr marL="514350" lvl="0" indent="-514350">
              <a:buAutoNum type="arabicPeriod"/>
            </a:pPr>
            <a:r>
              <a:rPr lang="id-ID" dirty="0" smtClean="0"/>
              <a:t>IPS </a:t>
            </a:r>
            <a:r>
              <a:rPr lang="id-ID" dirty="0"/>
              <a:t>menggunakan Ilmu-Ilmu sosial sebagai bahan pengembangan materi pembelajaran dilengkapi dengan aspek psikologis-pedagogis, sedangkan ilmu Sosial hamper lepas dan tidak mempermasalahkan pertimbangan-pertimbangan seperti di IPS.</a:t>
            </a:r>
          </a:p>
        </p:txBody>
      </p:sp>
    </p:spTree>
    <p:extLst>
      <p:ext uri="{BB962C8B-B14F-4D97-AF65-F5344CB8AC3E}">
        <p14:creationId xmlns:p14="http://schemas.microsoft.com/office/powerpoint/2010/main" val="128550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Nilai dalam IPS </a:t>
            </a:r>
            <a:endParaRPr lang="id-ID" dirty="0"/>
          </a:p>
        </p:txBody>
      </p:sp>
      <p:sp>
        <p:nvSpPr>
          <p:cNvPr id="3" name="Content Placeholder 2"/>
          <p:cNvSpPr>
            <a:spLocks noGrp="1"/>
          </p:cNvSpPr>
          <p:nvPr>
            <p:ph idx="1"/>
          </p:nvPr>
        </p:nvSpPr>
        <p:spPr/>
        <p:txBody>
          <a:bodyPr/>
          <a:lstStyle/>
          <a:p>
            <a:pPr marL="514350" indent="-514350">
              <a:buAutoNum type="arabicPeriod"/>
            </a:pPr>
            <a:r>
              <a:rPr lang="id-ID" dirty="0" smtClean="0"/>
              <a:t>Nilai </a:t>
            </a:r>
            <a:r>
              <a:rPr lang="id-ID" dirty="0"/>
              <a:t>Edukatif </a:t>
            </a:r>
            <a:endParaRPr lang="id-ID" dirty="0" smtClean="0"/>
          </a:p>
          <a:p>
            <a:pPr marL="514350" indent="-514350">
              <a:buAutoNum type="arabicPeriod"/>
            </a:pPr>
            <a:r>
              <a:rPr lang="id-ID" dirty="0"/>
              <a:t>Nilai Praktis </a:t>
            </a:r>
            <a:endParaRPr lang="id-ID" dirty="0" smtClean="0"/>
          </a:p>
          <a:p>
            <a:pPr marL="514350" indent="-514350">
              <a:buAutoNum type="arabicPeriod"/>
            </a:pPr>
            <a:r>
              <a:rPr lang="id-ID" dirty="0"/>
              <a:t>Nilai Teoritis </a:t>
            </a:r>
            <a:endParaRPr lang="id-ID" dirty="0" smtClean="0"/>
          </a:p>
          <a:p>
            <a:pPr marL="514350" indent="-514350">
              <a:buAutoNum type="arabicPeriod"/>
            </a:pPr>
            <a:r>
              <a:rPr lang="id-ID" dirty="0"/>
              <a:t>Nilai Filsafat </a:t>
            </a:r>
          </a:p>
        </p:txBody>
      </p:sp>
    </p:spTree>
    <p:extLst>
      <p:ext uri="{BB962C8B-B14F-4D97-AF65-F5344CB8AC3E}">
        <p14:creationId xmlns:p14="http://schemas.microsoft.com/office/powerpoint/2010/main" val="4031895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Keterampilan sosial dalam IPS </a:t>
            </a:r>
            <a:endParaRPr lang="id-ID" dirty="0"/>
          </a:p>
        </p:txBody>
      </p:sp>
      <p:sp>
        <p:nvSpPr>
          <p:cNvPr id="3" name="Content Placeholder 2"/>
          <p:cNvSpPr>
            <a:spLocks noGrp="1"/>
          </p:cNvSpPr>
          <p:nvPr>
            <p:ph idx="1"/>
          </p:nvPr>
        </p:nvSpPr>
        <p:spPr/>
        <p:txBody>
          <a:bodyPr/>
          <a:lstStyle/>
          <a:p>
            <a:pPr lvl="0"/>
            <a:r>
              <a:rPr lang="id-ID" dirty="0"/>
              <a:t>Berdiskusi dengan teman.</a:t>
            </a:r>
          </a:p>
          <a:p>
            <a:pPr lvl="0"/>
            <a:r>
              <a:rPr lang="id-ID" dirty="0"/>
              <a:t>Bertanya kepada siapa pun.</a:t>
            </a:r>
          </a:p>
          <a:p>
            <a:pPr lvl="0"/>
            <a:r>
              <a:rPr lang="id-ID" dirty="0"/>
              <a:t>Menjawab pertanyaan orang lain.</a:t>
            </a:r>
          </a:p>
          <a:p>
            <a:pPr lvl="0"/>
            <a:r>
              <a:rPr lang="id-ID" dirty="0"/>
              <a:t>Menjelaskan kepada orang lain</a:t>
            </a:r>
          </a:p>
          <a:p>
            <a:pPr lvl="0"/>
            <a:r>
              <a:rPr lang="id-ID" dirty="0"/>
              <a:t>Membuat laporan</a:t>
            </a:r>
          </a:p>
          <a:p>
            <a:pPr lvl="0"/>
            <a:r>
              <a:rPr lang="id-ID" dirty="0"/>
              <a:t>Memerankan sesuatu</a:t>
            </a:r>
          </a:p>
          <a:p>
            <a:pPr lvl="0"/>
            <a:r>
              <a:rPr lang="id-ID" dirty="0"/>
              <a:t>Dan seterusnya (Belen dan Kawan – kawan, 1990:348). </a:t>
            </a:r>
          </a:p>
          <a:p>
            <a:pPr marL="0" indent="0">
              <a:buNone/>
            </a:pPr>
            <a:endParaRPr lang="id-ID" dirty="0"/>
          </a:p>
        </p:txBody>
      </p:sp>
    </p:spTree>
    <p:extLst>
      <p:ext uri="{BB962C8B-B14F-4D97-AF65-F5344CB8AC3E}">
        <p14:creationId xmlns:p14="http://schemas.microsoft.com/office/powerpoint/2010/main" val="54827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387" y="3129132"/>
            <a:ext cx="10515600" cy="1209405"/>
          </a:xfrm>
        </p:spPr>
        <p:txBody>
          <a:bodyPr>
            <a:normAutofit/>
          </a:bodyPr>
          <a:lstStyle/>
          <a:p>
            <a:pPr marL="0" indent="0" algn="ctr">
              <a:buNone/>
            </a:pPr>
            <a:r>
              <a:rPr lang="id-ID" sz="4800" dirty="0" smtClean="0"/>
              <a:t>TRIMAKASIH</a:t>
            </a:r>
            <a:endParaRPr lang="id-ID" sz="4800" dirty="0"/>
          </a:p>
        </p:txBody>
      </p:sp>
    </p:spTree>
    <p:extLst>
      <p:ext uri="{BB962C8B-B14F-4D97-AF65-F5344CB8AC3E}">
        <p14:creationId xmlns:p14="http://schemas.microsoft.com/office/powerpoint/2010/main" val="1295189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257</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KONSEP – KONSEP ESENSIAL IPS </vt:lpstr>
      <vt:lpstr>Konsep esensial ilmu-ilmu sosial dalam IPS </vt:lpstr>
      <vt:lpstr>Perbedaan IPS sebagai bidang studi disiplin Ilmu Sosial antara lain sebagai berikut. </vt:lpstr>
      <vt:lpstr>Nilai dalam IPS </vt:lpstr>
      <vt:lpstr>Keterampilan sosial dalam IPS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KONSEP – KONSEP ESENSIAL IPS </dc:title>
  <dc:creator>mobile</dc:creator>
  <cp:lastModifiedBy>mobile</cp:lastModifiedBy>
  <cp:revision>1</cp:revision>
  <dcterms:created xsi:type="dcterms:W3CDTF">2021-07-07T10:22:43Z</dcterms:created>
  <dcterms:modified xsi:type="dcterms:W3CDTF">2021-07-07T10:23:12Z</dcterms:modified>
</cp:coreProperties>
</file>