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2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8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17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648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83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89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70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00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63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93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09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26B19-3D9C-4671-8509-89E06664BBCA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29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8165A-DE24-4E44-80D8-A4A6EA541B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868362"/>
            <a:ext cx="9144000" cy="2387600"/>
          </a:xfrm>
        </p:spPr>
        <p:txBody>
          <a:bodyPr/>
          <a:lstStyle/>
          <a:p>
            <a:r>
              <a:rPr lang="en-US" dirty="0"/>
              <a:t>Platform Digital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EBE8BD-E737-4E9E-95CC-A424D8DEBA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Kewirausahaan</a:t>
            </a:r>
            <a:endParaRPr lang="en-US" dirty="0"/>
          </a:p>
          <a:p>
            <a:r>
              <a:rPr lang="en-US" dirty="0"/>
              <a:t>Dini </a:t>
            </a:r>
            <a:r>
              <a:rPr lang="en-US" dirty="0" err="1"/>
              <a:t>Turipanam</a:t>
            </a:r>
            <a:r>
              <a:rPr lang="en-US" dirty="0"/>
              <a:t> </a:t>
            </a:r>
            <a:r>
              <a:rPr lang="en-US" dirty="0" err="1"/>
              <a:t>Alamanda</a:t>
            </a:r>
            <a:endParaRPr lang="en-US" dirty="0"/>
          </a:p>
          <a:p>
            <a:endParaRPr lang="en-US" dirty="0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BC70D556-9A20-4165-A2BF-9F4230A8A5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26108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F5CE0-C9BA-468A-89C4-A80E61A2E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435" y="164026"/>
            <a:ext cx="6697683" cy="1325563"/>
          </a:xfrm>
        </p:spPr>
        <p:txBody>
          <a:bodyPr>
            <a:normAutofit/>
          </a:bodyPr>
          <a:lstStyle/>
          <a:p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Digital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5D863-8D02-4ABC-B573-8F8FC6A0B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664" y="2308407"/>
            <a:ext cx="1156855" cy="466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Internet</a:t>
            </a:r>
            <a:endParaRPr lang="en-ID" sz="2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804D3C8-068D-4105-81EA-8DF137914D34}"/>
              </a:ext>
            </a:extLst>
          </p:cNvPr>
          <p:cNvSpPr txBox="1">
            <a:spLocks/>
          </p:cNvSpPr>
          <p:nvPr/>
        </p:nvSpPr>
        <p:spPr>
          <a:xfrm>
            <a:off x="8524997" y="2427973"/>
            <a:ext cx="2061358" cy="810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/>
              <a:t>Ekosistem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r>
              <a:rPr lang="en-US" sz="2000" dirty="0"/>
              <a:t> </a:t>
            </a:r>
            <a:r>
              <a:rPr lang="en-US" sz="2000" dirty="0" err="1"/>
              <a:t>berbasis</a:t>
            </a:r>
            <a:r>
              <a:rPr lang="en-US" sz="2000" dirty="0"/>
              <a:t> platform</a:t>
            </a:r>
            <a:endParaRPr lang="en-ID" sz="2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E514F30-4F57-4ACD-ACFF-A9602D65108F}"/>
              </a:ext>
            </a:extLst>
          </p:cNvPr>
          <p:cNvSpPr txBox="1">
            <a:spLocks/>
          </p:cNvSpPr>
          <p:nvPr/>
        </p:nvSpPr>
        <p:spPr>
          <a:xfrm>
            <a:off x="2537608" y="2288810"/>
            <a:ext cx="2061358" cy="542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Platform  Digital</a:t>
            </a:r>
            <a:endParaRPr lang="en-ID" sz="20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9D8A7B6-79FE-4ABF-AFD5-51C49490177C}"/>
              </a:ext>
            </a:extLst>
          </p:cNvPr>
          <p:cNvSpPr txBox="1">
            <a:spLocks/>
          </p:cNvSpPr>
          <p:nvPr/>
        </p:nvSpPr>
        <p:spPr>
          <a:xfrm>
            <a:off x="5141520" y="2300195"/>
            <a:ext cx="2061358" cy="810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Model </a:t>
            </a:r>
            <a:r>
              <a:rPr lang="en-US" sz="2000" dirty="0" err="1"/>
              <a:t>bisnis</a:t>
            </a:r>
            <a:r>
              <a:rPr lang="en-US" sz="2000" dirty="0"/>
              <a:t> platform</a:t>
            </a:r>
            <a:endParaRPr lang="en-ID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871B8B-3CF4-46C1-A940-4769C53FC1CD}"/>
              </a:ext>
            </a:extLst>
          </p:cNvPr>
          <p:cNvSpPr txBox="1"/>
          <p:nvPr/>
        </p:nvSpPr>
        <p:spPr>
          <a:xfrm>
            <a:off x="5229102" y="3968255"/>
            <a:ext cx="201444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sz="1200" dirty="0"/>
              <a:t>Model </a:t>
            </a:r>
            <a:r>
              <a:rPr lang="en-ID" sz="1200" dirty="0" err="1"/>
              <a:t>bisnis</a:t>
            </a:r>
            <a:r>
              <a:rPr lang="en-ID" sz="1200" dirty="0"/>
              <a:t> platform </a:t>
            </a:r>
            <a:r>
              <a:rPr lang="en-ID" sz="1200" dirty="0" err="1"/>
              <a:t>memiliki</a:t>
            </a:r>
            <a:r>
              <a:rPr lang="en-ID" sz="1200" dirty="0"/>
              <a:t> </a:t>
            </a:r>
            <a:r>
              <a:rPr lang="en-ID" sz="1200" dirty="0" err="1"/>
              <a:t>konsep</a:t>
            </a:r>
            <a:r>
              <a:rPr lang="en-ID" sz="1200" dirty="0"/>
              <a:t> </a:t>
            </a:r>
            <a:r>
              <a:rPr lang="en-ID" sz="1200" dirty="0" err="1"/>
              <a:t>sederhana</a:t>
            </a:r>
            <a:r>
              <a:rPr lang="en-ID" sz="1200" dirty="0"/>
              <a:t> </a:t>
            </a:r>
            <a:r>
              <a:rPr lang="en-ID" sz="1200" dirty="0" err="1"/>
              <a:t>namun</a:t>
            </a:r>
            <a:r>
              <a:rPr lang="en-ID" sz="1200" dirty="0"/>
              <a:t> </a:t>
            </a:r>
            <a:r>
              <a:rPr lang="en-ID" sz="1200" dirty="0" err="1"/>
              <a:t>transformatif</a:t>
            </a:r>
            <a:r>
              <a:rPr lang="en-ID" sz="1200" dirty="0"/>
              <a:t> yang </a:t>
            </a:r>
            <a:r>
              <a:rPr lang="en-ID" sz="1200" dirty="0" err="1"/>
              <a:t>secara</a:t>
            </a:r>
            <a:r>
              <a:rPr lang="en-ID" sz="1200" dirty="0"/>
              <a:t> </a:t>
            </a:r>
            <a:r>
              <a:rPr lang="en-ID" sz="1200" dirty="0" err="1"/>
              <a:t>radikal</a:t>
            </a:r>
            <a:r>
              <a:rPr lang="en-ID" sz="1200" dirty="0"/>
              <a:t> </a:t>
            </a:r>
            <a:r>
              <a:rPr lang="en-ID" sz="1200" dirty="0" err="1"/>
              <a:t>mengubah</a:t>
            </a:r>
            <a:r>
              <a:rPr lang="en-ID" sz="1200" dirty="0"/>
              <a:t> </a:t>
            </a:r>
            <a:r>
              <a:rPr lang="en-ID" sz="1200" dirty="0" err="1"/>
              <a:t>bisnis</a:t>
            </a:r>
            <a:r>
              <a:rPr lang="en-ID" sz="1200" dirty="0"/>
              <a:t>, </a:t>
            </a:r>
            <a:r>
              <a:rPr lang="en-ID" sz="1200" dirty="0" err="1"/>
              <a:t>ekonomi</a:t>
            </a:r>
            <a:r>
              <a:rPr lang="en-ID" sz="1200" dirty="0"/>
              <a:t>, dan </a:t>
            </a:r>
            <a:r>
              <a:rPr lang="en-ID" sz="1200" dirty="0" err="1"/>
              <a:t>masyarakat</a:t>
            </a:r>
            <a:r>
              <a:rPr lang="en-ID" sz="1200" dirty="0"/>
              <a:t> </a:t>
            </a:r>
            <a:r>
              <a:rPr lang="en-ID" sz="1200" dirty="0" err="1"/>
              <a:t>secara</a:t>
            </a:r>
            <a:r>
              <a:rPr lang="en-ID" sz="1200" dirty="0"/>
              <a:t> </a:t>
            </a:r>
            <a:r>
              <a:rPr lang="en-ID" sz="1200" dirty="0" err="1"/>
              <a:t>luas</a:t>
            </a:r>
            <a:endParaRPr lang="en-ID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F167CA-52D5-4C40-A32D-68EA0536C27E}"/>
              </a:ext>
            </a:extLst>
          </p:cNvPr>
          <p:cNvSpPr txBox="1"/>
          <p:nvPr/>
        </p:nvSpPr>
        <p:spPr>
          <a:xfrm>
            <a:off x="5189517" y="1254460"/>
            <a:ext cx="20613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i-FI" sz="1200" dirty="0"/>
              <a:t>Meningkatkan skala bisnis tanpa investasi (Moazed dan Johnson 2016)</a:t>
            </a:r>
            <a:endParaRPr lang="en-ID" sz="1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36C841-E000-41F0-8359-830F2A69269A}"/>
              </a:ext>
            </a:extLst>
          </p:cNvPr>
          <p:cNvSpPr txBox="1"/>
          <p:nvPr/>
        </p:nvSpPr>
        <p:spPr>
          <a:xfrm>
            <a:off x="5182095" y="2970304"/>
            <a:ext cx="20207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sz="1200" dirty="0"/>
              <a:t>Nilai </a:t>
            </a:r>
            <a:r>
              <a:rPr lang="en-ID" sz="1200" dirty="0" err="1"/>
              <a:t>pelanggan</a:t>
            </a:r>
            <a:r>
              <a:rPr lang="en-ID" sz="1200" dirty="0"/>
              <a:t> </a:t>
            </a:r>
            <a:r>
              <a:rPr lang="en-ID" sz="1200" dirty="0" err="1"/>
              <a:t>dengan</a:t>
            </a:r>
            <a:r>
              <a:rPr lang="en-ID" sz="1200" dirty="0"/>
              <a:t> </a:t>
            </a:r>
            <a:r>
              <a:rPr lang="en-ID" sz="1200" dirty="0" err="1"/>
              <a:t>memanfaatkan</a:t>
            </a:r>
            <a:r>
              <a:rPr lang="en-ID" sz="1200" dirty="0"/>
              <a:t> </a:t>
            </a:r>
            <a:r>
              <a:rPr lang="en-ID" sz="1200" dirty="0" err="1"/>
              <a:t>efek</a:t>
            </a:r>
            <a:r>
              <a:rPr lang="en-ID" sz="1200" dirty="0"/>
              <a:t> </a:t>
            </a:r>
            <a:r>
              <a:rPr lang="en-ID" sz="1200" dirty="0" err="1"/>
              <a:t>jaringan</a:t>
            </a:r>
            <a:endParaRPr lang="en-ID" sz="1200" dirty="0"/>
          </a:p>
          <a:p>
            <a:pPr algn="just"/>
            <a:r>
              <a:rPr lang="en-ID" sz="1200" dirty="0"/>
              <a:t>(Parker et al 2016, </a:t>
            </a:r>
            <a:r>
              <a:rPr lang="en-ID" sz="1200" dirty="0" err="1"/>
              <a:t>Choudary</a:t>
            </a:r>
            <a:r>
              <a:rPr lang="en-ID" sz="1200" dirty="0"/>
              <a:t> 2015).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04DA9C-F04A-4D3E-8D4D-724ECC422F20}"/>
              </a:ext>
            </a:extLst>
          </p:cNvPr>
          <p:cNvSpPr txBox="1"/>
          <p:nvPr/>
        </p:nvSpPr>
        <p:spPr>
          <a:xfrm>
            <a:off x="8524998" y="3247303"/>
            <a:ext cx="19134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sz="1200" dirty="0" err="1"/>
              <a:t>Karakteristik</a:t>
            </a:r>
            <a:r>
              <a:rPr lang="en-ID" sz="1200" dirty="0"/>
              <a:t> </a:t>
            </a:r>
            <a:r>
              <a:rPr lang="en-ID" sz="1200" dirty="0" err="1"/>
              <a:t>pertumbuhan</a:t>
            </a:r>
            <a:r>
              <a:rPr lang="en-ID" sz="1200" dirty="0"/>
              <a:t> </a:t>
            </a:r>
            <a:r>
              <a:rPr lang="en-ID" sz="1200" dirty="0" err="1"/>
              <a:t>ekosistem</a:t>
            </a:r>
            <a:r>
              <a:rPr lang="en-ID" sz="1200" dirty="0"/>
              <a:t> platform yang </a:t>
            </a:r>
            <a:r>
              <a:rPr lang="en-ID" sz="1200" dirty="0" err="1"/>
              <a:t>berkembang</a:t>
            </a:r>
            <a:r>
              <a:rPr lang="en-ID" sz="1200" dirty="0"/>
              <a:t> </a:t>
            </a:r>
            <a:r>
              <a:rPr lang="en-ID" sz="1200" dirty="0" err="1"/>
              <a:t>secara</a:t>
            </a:r>
            <a:r>
              <a:rPr lang="en-ID" sz="1200" dirty="0"/>
              <a:t> viral </a:t>
            </a:r>
            <a:r>
              <a:rPr lang="en-ID" sz="1200" dirty="0" err="1"/>
              <a:t>telah</a:t>
            </a:r>
            <a:r>
              <a:rPr lang="en-ID" sz="1200" dirty="0"/>
              <a:t> </a:t>
            </a:r>
            <a:r>
              <a:rPr lang="en-ID" sz="1200" dirty="0" err="1"/>
              <a:t>menyebabkan</a:t>
            </a:r>
            <a:r>
              <a:rPr lang="en-ID" sz="1200" dirty="0"/>
              <a:t> </a:t>
            </a:r>
            <a:r>
              <a:rPr lang="en-ID" sz="1200" dirty="0" err="1"/>
              <a:t>gangguan</a:t>
            </a:r>
            <a:r>
              <a:rPr lang="en-ID" sz="1200" dirty="0"/>
              <a:t> di </a:t>
            </a:r>
            <a:r>
              <a:rPr lang="en-ID" sz="1200" dirty="0" err="1"/>
              <a:t>beberapa</a:t>
            </a:r>
            <a:r>
              <a:rPr lang="en-ID" sz="1200" dirty="0"/>
              <a:t> </a:t>
            </a:r>
            <a:r>
              <a:rPr lang="en-ID" sz="1200" dirty="0" err="1"/>
              <a:t>industri</a:t>
            </a:r>
            <a:endParaRPr lang="en-ID" sz="120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1E1BC77-327F-441A-9145-486B10079039}"/>
              </a:ext>
            </a:extLst>
          </p:cNvPr>
          <p:cNvSpPr txBox="1">
            <a:spLocks/>
          </p:cNvSpPr>
          <p:nvPr/>
        </p:nvSpPr>
        <p:spPr>
          <a:xfrm>
            <a:off x="10130642" y="1070860"/>
            <a:ext cx="2061358" cy="810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/>
              <a:t>Ekonomi</a:t>
            </a:r>
            <a:r>
              <a:rPr lang="en-US" sz="2000" dirty="0"/>
              <a:t> Digital</a:t>
            </a:r>
            <a:endParaRPr lang="en-ID" sz="2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F53B939-A411-4D0E-BF09-6A04E9E758C4}"/>
              </a:ext>
            </a:extLst>
          </p:cNvPr>
          <p:cNvSpPr txBox="1"/>
          <p:nvPr/>
        </p:nvSpPr>
        <p:spPr>
          <a:xfrm>
            <a:off x="2587089" y="2768692"/>
            <a:ext cx="16761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200" dirty="0"/>
              <a:t>Apple,</a:t>
            </a:r>
          </a:p>
          <a:p>
            <a:r>
              <a:rPr lang="en-ID" sz="1200" dirty="0"/>
              <a:t>Google, dan Microsoft, GE, Disney </a:t>
            </a:r>
          </a:p>
        </p:txBody>
      </p:sp>
      <p:pic>
        <p:nvPicPr>
          <p:cNvPr id="1028" name="Picture 4" descr="pink arrow sign - Google Search | ลูกศร, น่ารัก, สัตว์">
            <a:extLst>
              <a:ext uri="{FF2B5EF4-FFF2-40B4-BE49-F238E27FC236}">
                <a16:creationId xmlns:a16="http://schemas.microsoft.com/office/drawing/2014/main" id="{98CEDA53-608A-43B6-B84A-83F498B38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910" y="2308407"/>
            <a:ext cx="532781" cy="405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pink arrow sign - Google Search | ลูกศร, น่ารัก, สัตว์">
            <a:extLst>
              <a:ext uri="{FF2B5EF4-FFF2-40B4-BE49-F238E27FC236}">
                <a16:creationId xmlns:a16="http://schemas.microsoft.com/office/drawing/2014/main" id="{6647B304-EE50-4BB1-8762-F3E80EF22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885" y="2278021"/>
            <a:ext cx="532781" cy="405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pink arrow sign - Google Search | ลูกศร, น่ารัก, สัตว์">
            <a:extLst>
              <a:ext uri="{FF2B5EF4-FFF2-40B4-BE49-F238E27FC236}">
                <a16:creationId xmlns:a16="http://schemas.microsoft.com/office/drawing/2014/main" id="{4E3B8E20-A884-4803-B758-320D2452BB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545" y="2346651"/>
            <a:ext cx="1003774" cy="764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Download Pink Arrow PNG Image with No Background - PNGkey.com">
            <a:extLst>
              <a:ext uri="{FF2B5EF4-FFF2-40B4-BE49-F238E27FC236}">
                <a16:creationId xmlns:a16="http://schemas.microsoft.com/office/drawing/2014/main" id="{865A5A4A-16A5-4ED0-A42F-460C60FBA0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16173">
            <a:off x="10393937" y="1504490"/>
            <a:ext cx="1084956" cy="1158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971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8CDEE-9EBF-4665-938E-EED7E7AF1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3314" y="365125"/>
            <a:ext cx="4430486" cy="1325563"/>
          </a:xfrm>
        </p:spPr>
        <p:txBody>
          <a:bodyPr/>
          <a:lstStyle/>
          <a:p>
            <a:r>
              <a:rPr lang="en-US" dirty="0" err="1"/>
              <a:t>Ekonomi</a:t>
            </a:r>
            <a:r>
              <a:rPr lang="en-US" dirty="0"/>
              <a:t> Digital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9CBF9-2B15-4E98-82E9-9707CC761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296" y="507498"/>
            <a:ext cx="3377540" cy="28158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1800" b="1" dirty="0" err="1"/>
              <a:t>Ekonomi</a:t>
            </a:r>
            <a:r>
              <a:rPr lang="en-ID" sz="1800" b="1" dirty="0"/>
              <a:t> digital </a:t>
            </a:r>
            <a:r>
              <a:rPr lang="en-ID" sz="1800" dirty="0" err="1"/>
              <a:t>merupakan</a:t>
            </a:r>
            <a:r>
              <a:rPr lang="en-ID" sz="1800" dirty="0"/>
              <a:t> </a:t>
            </a:r>
            <a:r>
              <a:rPr lang="en-ID" sz="1800" dirty="0" err="1"/>
              <a:t>sebuah</a:t>
            </a:r>
            <a:r>
              <a:rPr lang="en-ID" sz="1800" dirty="0"/>
              <a:t> </a:t>
            </a:r>
            <a:r>
              <a:rPr lang="en-ID" sz="1800" dirty="0" err="1"/>
              <a:t>fenomena</a:t>
            </a:r>
            <a:r>
              <a:rPr lang="en-ID" sz="1800" dirty="0"/>
              <a:t> </a:t>
            </a:r>
            <a:r>
              <a:rPr lang="en-ID" sz="1800" dirty="0" err="1"/>
              <a:t>sosial</a:t>
            </a:r>
            <a:r>
              <a:rPr lang="en-ID" sz="1800" dirty="0"/>
              <a:t> yang </a:t>
            </a:r>
            <a:r>
              <a:rPr lang="en-ID" sz="1800" dirty="0" err="1"/>
              <a:t>mempengaruhi</a:t>
            </a:r>
            <a:r>
              <a:rPr lang="en-ID" sz="1800" dirty="0"/>
              <a:t> </a:t>
            </a:r>
            <a:r>
              <a:rPr lang="en-ID" sz="1800" dirty="0" err="1"/>
              <a:t>sistem</a:t>
            </a:r>
            <a:r>
              <a:rPr lang="en-ID" sz="1800" dirty="0"/>
              <a:t> </a:t>
            </a:r>
            <a:r>
              <a:rPr lang="en-ID" sz="1800" dirty="0" err="1"/>
              <a:t>ekonomi</a:t>
            </a:r>
            <a:r>
              <a:rPr lang="en-ID" sz="1800" dirty="0"/>
              <a:t>, </a:t>
            </a:r>
            <a:r>
              <a:rPr lang="en-ID" sz="1800" dirty="0" err="1"/>
              <a:t>dimana</a:t>
            </a:r>
            <a:r>
              <a:rPr lang="en-ID" sz="1800" dirty="0"/>
              <a:t> </a:t>
            </a:r>
            <a:r>
              <a:rPr lang="en-ID" sz="1800" dirty="0" err="1"/>
              <a:t>fenomena</a:t>
            </a:r>
            <a:r>
              <a:rPr lang="en-ID" sz="1800" dirty="0"/>
              <a:t> </a:t>
            </a:r>
            <a:r>
              <a:rPr lang="en-ID" sz="1800" dirty="0" err="1"/>
              <a:t>tersebut</a:t>
            </a:r>
            <a:r>
              <a:rPr lang="en-ID" sz="1800" dirty="0"/>
              <a:t> </a:t>
            </a:r>
            <a:r>
              <a:rPr lang="en-ID" sz="1800" dirty="0" err="1"/>
              <a:t>mempunyai</a:t>
            </a:r>
            <a:r>
              <a:rPr lang="en-ID" sz="1800" dirty="0"/>
              <a:t> </a:t>
            </a:r>
            <a:r>
              <a:rPr lang="en-ID" sz="1800" dirty="0" err="1"/>
              <a:t>karakteristik</a:t>
            </a:r>
            <a:r>
              <a:rPr lang="en-ID" sz="1800" dirty="0"/>
              <a:t> </a:t>
            </a:r>
            <a:r>
              <a:rPr lang="en-ID" sz="1800" dirty="0" err="1"/>
              <a:t>sebagai</a:t>
            </a:r>
            <a:r>
              <a:rPr lang="en-ID" sz="1800" dirty="0"/>
              <a:t> </a:t>
            </a:r>
            <a:r>
              <a:rPr lang="en-ID" sz="1800" dirty="0" err="1"/>
              <a:t>sebuah</a:t>
            </a:r>
            <a:r>
              <a:rPr lang="en-ID" sz="1800" dirty="0"/>
              <a:t> </a:t>
            </a:r>
            <a:r>
              <a:rPr lang="en-ID" sz="1800" dirty="0" err="1"/>
              <a:t>ruang</a:t>
            </a:r>
            <a:r>
              <a:rPr lang="en-ID" sz="1800" dirty="0"/>
              <a:t> </a:t>
            </a:r>
            <a:r>
              <a:rPr lang="en-ID" sz="1800" dirty="0" err="1"/>
              <a:t>intelijen</a:t>
            </a:r>
            <a:r>
              <a:rPr lang="en-ID" sz="1800" dirty="0"/>
              <a:t>, </a:t>
            </a:r>
            <a:r>
              <a:rPr lang="en-ID" sz="1800" dirty="0" err="1"/>
              <a:t>meliputi</a:t>
            </a:r>
            <a:r>
              <a:rPr lang="en-ID" sz="1800" dirty="0"/>
              <a:t> </a:t>
            </a:r>
            <a:r>
              <a:rPr lang="en-ID" sz="1800" dirty="0" err="1"/>
              <a:t>informasi</a:t>
            </a:r>
            <a:r>
              <a:rPr lang="en-ID" sz="1800" dirty="0"/>
              <a:t>, </a:t>
            </a:r>
            <a:r>
              <a:rPr lang="en-ID" sz="1800" dirty="0" err="1"/>
              <a:t>berbagai</a:t>
            </a:r>
            <a:r>
              <a:rPr lang="en-ID" sz="1800" dirty="0"/>
              <a:t> </a:t>
            </a:r>
            <a:r>
              <a:rPr lang="en-ID" sz="1800" dirty="0" err="1"/>
              <a:t>akses</a:t>
            </a:r>
            <a:r>
              <a:rPr lang="en-ID" sz="1800" dirty="0"/>
              <a:t> </a:t>
            </a:r>
            <a:r>
              <a:rPr lang="en-ID" sz="1800" dirty="0" err="1"/>
              <a:t>terhadap</a:t>
            </a:r>
            <a:r>
              <a:rPr lang="en-ID" sz="1800" dirty="0"/>
              <a:t> instrument </a:t>
            </a:r>
            <a:r>
              <a:rPr lang="en-ID" sz="1800" dirty="0" err="1"/>
              <a:t>informasi</a:t>
            </a:r>
            <a:r>
              <a:rPr lang="en-ID" sz="1800" dirty="0"/>
              <a:t>, </a:t>
            </a:r>
            <a:r>
              <a:rPr lang="en-ID" sz="1800" dirty="0" err="1"/>
              <a:t>kapasitas</a:t>
            </a:r>
            <a:r>
              <a:rPr lang="en-ID" sz="1800" dirty="0"/>
              <a:t> </a:t>
            </a:r>
            <a:r>
              <a:rPr lang="en-ID" sz="1800" dirty="0" err="1"/>
              <a:t>informasi</a:t>
            </a:r>
            <a:r>
              <a:rPr lang="en-ID" sz="1800" dirty="0"/>
              <a:t> dan </a:t>
            </a:r>
            <a:r>
              <a:rPr lang="en-ID" sz="1800" dirty="0" err="1"/>
              <a:t>pemrosesan</a:t>
            </a:r>
            <a:r>
              <a:rPr lang="en-ID" sz="1800" dirty="0"/>
              <a:t> </a:t>
            </a:r>
            <a:r>
              <a:rPr lang="en-ID" sz="1800" dirty="0" err="1"/>
              <a:t>informasi</a:t>
            </a:r>
            <a:r>
              <a:rPr lang="en-ID" sz="1800" dirty="0"/>
              <a:t> (Tapscott, 1997)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9991A7-B403-43FB-9623-9E56F53287F6}"/>
              </a:ext>
            </a:extLst>
          </p:cNvPr>
          <p:cNvSpPr txBox="1"/>
          <p:nvPr/>
        </p:nvSpPr>
        <p:spPr>
          <a:xfrm>
            <a:off x="5334989" y="1692988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/>
              <a:t>Model </a:t>
            </a: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Penerapan</a:t>
            </a:r>
            <a:r>
              <a:rPr lang="en-ID" dirty="0"/>
              <a:t> </a:t>
            </a:r>
            <a:r>
              <a:rPr lang="en-ID" dirty="0" err="1"/>
              <a:t>Ekonomi</a:t>
            </a:r>
            <a:r>
              <a:rPr lang="en-ID" dirty="0"/>
              <a:t> Digital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1CF52D-7306-46D9-BF41-E7A4E6DD6B4D}"/>
              </a:ext>
            </a:extLst>
          </p:cNvPr>
          <p:cNvSpPr txBox="1"/>
          <p:nvPr/>
        </p:nvSpPr>
        <p:spPr>
          <a:xfrm>
            <a:off x="5334989" y="5638209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Budiono</a:t>
            </a:r>
            <a:r>
              <a:rPr lang="en-ID" dirty="0"/>
              <a:t> et al. (2013)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1806E59-8F2E-4075-B427-F6E7A8219CC9}"/>
              </a:ext>
            </a:extLst>
          </p:cNvPr>
          <p:cNvSpPr/>
          <p:nvPr/>
        </p:nvSpPr>
        <p:spPr>
          <a:xfrm>
            <a:off x="5190533" y="3944866"/>
            <a:ext cx="1444831" cy="11281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Process</a:t>
            </a:r>
            <a:endParaRPr lang="en-ID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25547CE-409A-466E-8A85-47530F71F023}"/>
              </a:ext>
            </a:extLst>
          </p:cNvPr>
          <p:cNvSpPr/>
          <p:nvPr/>
        </p:nvSpPr>
        <p:spPr>
          <a:xfrm>
            <a:off x="8861658" y="4110042"/>
            <a:ext cx="1444831" cy="112815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Product</a:t>
            </a:r>
            <a:endParaRPr lang="en-ID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97C8664-AA30-4953-A5CB-8A656BEAFB3D}"/>
              </a:ext>
            </a:extLst>
          </p:cNvPr>
          <p:cNvSpPr/>
          <p:nvPr/>
        </p:nvSpPr>
        <p:spPr>
          <a:xfrm>
            <a:off x="6975266" y="3123211"/>
            <a:ext cx="1699162" cy="1128155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Digital Economy</a:t>
            </a:r>
            <a:endParaRPr lang="en-ID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78F5CF8-E7AE-406C-8652-32E373B9886E}"/>
              </a:ext>
            </a:extLst>
          </p:cNvPr>
          <p:cNvSpPr/>
          <p:nvPr/>
        </p:nvSpPr>
        <p:spPr>
          <a:xfrm>
            <a:off x="8946077" y="2254682"/>
            <a:ext cx="1699162" cy="112815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Structure</a:t>
            </a:r>
            <a:endParaRPr lang="en-ID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EC98F35-767D-443F-B764-0955644BDC3A}"/>
              </a:ext>
            </a:extLst>
          </p:cNvPr>
          <p:cNvCxnSpPr>
            <a:stCxn id="14" idx="3"/>
          </p:cNvCxnSpPr>
          <p:nvPr/>
        </p:nvCxnSpPr>
        <p:spPr>
          <a:xfrm flipH="1">
            <a:off x="8573984" y="3217623"/>
            <a:ext cx="620930" cy="211377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B1DA301-30FC-4FC6-851F-555D74F2DC36}"/>
              </a:ext>
            </a:extLst>
          </p:cNvPr>
          <p:cNvCxnSpPr>
            <a:cxnSpLocks/>
          </p:cNvCxnSpPr>
          <p:nvPr/>
        </p:nvCxnSpPr>
        <p:spPr>
          <a:xfrm flipH="1">
            <a:off x="6538602" y="4001294"/>
            <a:ext cx="603280" cy="250072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3265DE0-09E3-43F3-AFFA-008A77A11C56}"/>
              </a:ext>
            </a:extLst>
          </p:cNvPr>
          <p:cNvCxnSpPr>
            <a:cxnSpLocks/>
          </p:cNvCxnSpPr>
          <p:nvPr/>
        </p:nvCxnSpPr>
        <p:spPr>
          <a:xfrm flipH="1" flipV="1">
            <a:off x="8573984" y="3944866"/>
            <a:ext cx="416597" cy="400913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CD29D01-D06B-4FD6-9ADD-FC4B707C9440}"/>
              </a:ext>
            </a:extLst>
          </p:cNvPr>
          <p:cNvSpPr txBox="1"/>
          <p:nvPr/>
        </p:nvSpPr>
        <p:spPr>
          <a:xfrm>
            <a:off x="1727145" y="3534690"/>
            <a:ext cx="312348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b="1" dirty="0" err="1"/>
              <a:t>Ciri</a:t>
            </a:r>
            <a:r>
              <a:rPr lang="en-ID" b="1" dirty="0"/>
              <a:t> </a:t>
            </a:r>
            <a:r>
              <a:rPr lang="en-ID" b="1" dirty="0" err="1"/>
              <a:t>ekonomi</a:t>
            </a:r>
            <a:r>
              <a:rPr lang="en-ID" b="1" dirty="0"/>
              <a:t> digital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perdagangan</a:t>
            </a:r>
            <a:r>
              <a:rPr lang="en-ID" dirty="0"/>
              <a:t> global dan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memotong</a:t>
            </a:r>
            <a:r>
              <a:rPr lang="en-ID" dirty="0"/>
              <a:t> </a:t>
            </a:r>
            <a:r>
              <a:rPr lang="en-ID" dirty="0" err="1"/>
              <a:t>rantai</a:t>
            </a:r>
            <a:r>
              <a:rPr lang="en-ID" dirty="0"/>
              <a:t> </a:t>
            </a:r>
            <a:r>
              <a:rPr lang="en-ID" i="1" dirty="0"/>
              <a:t>intermediary (no barrier to entry)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memberi</a:t>
            </a:r>
            <a:r>
              <a:rPr lang="en-ID" dirty="0"/>
              <a:t> </a:t>
            </a:r>
            <a:r>
              <a:rPr lang="en-ID" dirty="0" err="1"/>
              <a:t>keleluasaan</a:t>
            </a:r>
            <a:r>
              <a:rPr lang="en-ID" dirty="0"/>
              <a:t> </a:t>
            </a:r>
            <a:r>
              <a:rPr lang="en-ID" dirty="0" err="1"/>
              <a:t>partisipasi</a:t>
            </a:r>
            <a:r>
              <a:rPr lang="en-ID" dirty="0"/>
              <a:t> pasar</a:t>
            </a:r>
          </a:p>
        </p:txBody>
      </p:sp>
    </p:spTree>
    <p:extLst>
      <p:ext uri="{BB962C8B-B14F-4D97-AF65-F5344CB8AC3E}">
        <p14:creationId xmlns:p14="http://schemas.microsoft.com/office/powerpoint/2010/main" val="1190233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CB625-AF2C-4110-A6AB-9E7E16D3E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517" y="83565"/>
            <a:ext cx="4335483" cy="1325563"/>
          </a:xfrm>
        </p:spPr>
        <p:txBody>
          <a:bodyPr/>
          <a:lstStyle/>
          <a:p>
            <a:r>
              <a:rPr lang="en-ID" dirty="0"/>
              <a:t>Platform </a:t>
            </a:r>
            <a:r>
              <a:rPr lang="en-ID" dirty="0" err="1"/>
              <a:t>Ekonomi</a:t>
            </a:r>
            <a:r>
              <a:rPr lang="en-ID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4F0B03-5441-483C-8BC5-F7D4BB70CE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7339" y="1409128"/>
            <a:ext cx="2457450" cy="4600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996D18E-7257-4788-837B-5DBA877770A7}"/>
              </a:ext>
            </a:extLst>
          </p:cNvPr>
          <p:cNvSpPr txBox="1"/>
          <p:nvPr/>
        </p:nvSpPr>
        <p:spPr>
          <a:xfrm>
            <a:off x="1428337" y="1224462"/>
            <a:ext cx="61105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b="1" dirty="0"/>
              <a:t>10 </a:t>
            </a:r>
            <a:r>
              <a:rPr lang="en-ID" b="1" dirty="0" err="1"/>
              <a:t>prinsip</a:t>
            </a:r>
            <a:r>
              <a:rPr lang="en-ID" b="1" dirty="0"/>
              <a:t> </a:t>
            </a:r>
            <a:r>
              <a:rPr lang="en-ID" b="1" dirty="0" err="1"/>
              <a:t>dasar</a:t>
            </a:r>
            <a:r>
              <a:rPr lang="en-ID" b="1" dirty="0"/>
              <a:t> </a:t>
            </a:r>
            <a:r>
              <a:rPr lang="en-ID" b="1" dirty="0" err="1"/>
              <a:t>ekonomi</a:t>
            </a:r>
            <a:r>
              <a:rPr lang="en-ID" b="1" dirty="0"/>
              <a:t> platform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FF6F3C-CC5C-442A-BAEE-2CC5BFF200C1}"/>
              </a:ext>
            </a:extLst>
          </p:cNvPr>
          <p:cNvSpPr txBox="1"/>
          <p:nvPr/>
        </p:nvSpPr>
        <p:spPr>
          <a:xfrm>
            <a:off x="880868" y="1902412"/>
            <a:ext cx="16415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/>
              <a:t>Skala </a:t>
            </a:r>
            <a:r>
              <a:rPr lang="en-ID" dirty="0" err="1"/>
              <a:t>Ekonomi</a:t>
            </a:r>
            <a:endParaRPr lang="en-ID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D7CA6F-EC85-414C-9015-E19ACB975807}"/>
              </a:ext>
            </a:extLst>
          </p:cNvPr>
          <p:cNvSpPr txBox="1"/>
          <p:nvPr/>
        </p:nvSpPr>
        <p:spPr>
          <a:xfrm>
            <a:off x="880868" y="2416678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lagi</a:t>
            </a:r>
            <a:r>
              <a:rPr lang="en-ID" dirty="0"/>
              <a:t> </a:t>
            </a:r>
            <a:r>
              <a:rPr lang="en-ID" dirty="0" err="1"/>
              <a:t>sampah</a:t>
            </a:r>
            <a:endParaRPr lang="en-ID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45FEFB2-836A-43DF-81A4-6D136C204F1C}"/>
              </a:ext>
            </a:extLst>
          </p:cNvPr>
          <p:cNvSpPr txBox="1"/>
          <p:nvPr/>
        </p:nvSpPr>
        <p:spPr>
          <a:xfrm>
            <a:off x="906714" y="2904024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Penyesuaian</a:t>
            </a:r>
            <a:r>
              <a:rPr lang="en-ID" dirty="0"/>
              <a:t> Unit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A00F48E-216E-4801-B00A-9D20B9A50D6B}"/>
              </a:ext>
            </a:extLst>
          </p:cNvPr>
          <p:cNvSpPr txBox="1"/>
          <p:nvPr/>
        </p:nvSpPr>
        <p:spPr>
          <a:xfrm>
            <a:off x="906714" y="3468723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Kapitalisasi</a:t>
            </a:r>
            <a:endParaRPr lang="en-ID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6626E4-F311-43BB-B6DB-D81E66398E34}"/>
              </a:ext>
            </a:extLst>
          </p:cNvPr>
          <p:cNvSpPr txBox="1"/>
          <p:nvPr/>
        </p:nvSpPr>
        <p:spPr>
          <a:xfrm>
            <a:off x="906714" y="4002186"/>
            <a:ext cx="2627231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/>
              <a:t>Dari </a:t>
            </a:r>
            <a:r>
              <a:rPr lang="en-ID" dirty="0" err="1"/>
              <a:t>Pret</a:t>
            </a:r>
            <a:r>
              <a:rPr lang="en-ID" dirty="0"/>
              <a:t>-à-Porter economy </a:t>
            </a:r>
            <a:r>
              <a:rPr lang="en-ID" dirty="0" err="1"/>
              <a:t>hingga</a:t>
            </a:r>
            <a:r>
              <a:rPr lang="en-ID" dirty="0"/>
              <a:t> Haute</a:t>
            </a:r>
          </a:p>
          <a:p>
            <a:pPr algn="just"/>
            <a:r>
              <a:rPr lang="en-ID" dirty="0"/>
              <a:t>Couture economy (</a:t>
            </a:r>
            <a:r>
              <a:rPr lang="en-ID" dirty="0" err="1"/>
              <a:t>ekonomi</a:t>
            </a:r>
            <a:r>
              <a:rPr lang="en-ID" dirty="0"/>
              <a:t> “</a:t>
            </a:r>
            <a:r>
              <a:rPr lang="en-ID" dirty="0" err="1"/>
              <a:t>siap</a:t>
            </a:r>
            <a:r>
              <a:rPr lang="en-ID" dirty="0"/>
              <a:t> </a:t>
            </a:r>
            <a:r>
              <a:rPr lang="en-ID" dirty="0" err="1"/>
              <a:t>pakai</a:t>
            </a:r>
            <a:r>
              <a:rPr lang="en-ID" dirty="0"/>
              <a:t>” </a:t>
            </a:r>
            <a:r>
              <a:rPr lang="en-ID" dirty="0" err="1"/>
              <a:t>hingga</a:t>
            </a:r>
            <a:endParaRPr lang="en-ID" dirty="0"/>
          </a:p>
          <a:p>
            <a:pPr algn="just"/>
            <a:r>
              <a:rPr lang="en-ID" dirty="0"/>
              <a:t>“</a:t>
            </a:r>
            <a:r>
              <a:rPr lang="en-ID" dirty="0" err="1"/>
              <a:t>eksklusif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pesanan</a:t>
            </a:r>
            <a:r>
              <a:rPr lang="en-ID" dirty="0"/>
              <a:t>”)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5306F87-D49F-4FBA-8AC9-A749D8625F00}"/>
              </a:ext>
            </a:extLst>
          </p:cNvPr>
          <p:cNvSpPr txBox="1"/>
          <p:nvPr/>
        </p:nvSpPr>
        <p:spPr>
          <a:xfrm>
            <a:off x="4360914" y="1906957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Akses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Kepemilikan</a:t>
            </a:r>
            <a:endParaRPr lang="en-ID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229B3A3-8702-4659-9B94-A7CBA72F5D63}"/>
              </a:ext>
            </a:extLst>
          </p:cNvPr>
          <p:cNvSpPr txBox="1"/>
          <p:nvPr/>
        </p:nvSpPr>
        <p:spPr>
          <a:xfrm>
            <a:off x="4368288" y="2455323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Tidak</a:t>
            </a:r>
            <a:r>
              <a:rPr lang="en-ID" dirty="0"/>
              <a:t> Ada </a:t>
            </a:r>
            <a:r>
              <a:rPr lang="en-ID" dirty="0" err="1"/>
              <a:t>Lagi</a:t>
            </a:r>
            <a:r>
              <a:rPr lang="en-ID" dirty="0"/>
              <a:t> Overhead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5914591-E76E-4512-8BCE-D40C175CD23A}"/>
              </a:ext>
            </a:extLst>
          </p:cNvPr>
          <p:cNvSpPr txBox="1"/>
          <p:nvPr/>
        </p:nvSpPr>
        <p:spPr>
          <a:xfrm>
            <a:off x="4368288" y="2968123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Mengurangi</a:t>
            </a:r>
            <a:r>
              <a:rPr lang="en-ID" dirty="0"/>
              <a:t> </a:t>
            </a:r>
            <a:r>
              <a:rPr lang="en-ID" dirty="0" err="1"/>
              <a:t>Hambatan</a:t>
            </a:r>
            <a:r>
              <a:rPr lang="en-ID" dirty="0"/>
              <a:t> </a:t>
            </a:r>
            <a:r>
              <a:rPr lang="en-ID" dirty="0" err="1"/>
              <a:t>Masuk</a:t>
            </a:r>
            <a:endParaRPr lang="en-ID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4057584-497B-4315-87B0-8C22B0D1ACEA}"/>
              </a:ext>
            </a:extLst>
          </p:cNvPr>
          <p:cNvSpPr txBox="1"/>
          <p:nvPr/>
        </p:nvSpPr>
        <p:spPr>
          <a:xfrm>
            <a:off x="4410558" y="3485954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Ketepatan</a:t>
            </a:r>
            <a:r>
              <a:rPr lang="en-ID" dirty="0"/>
              <a:t> Harga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8645335-B182-4E85-9AD7-4A7D31C31694}"/>
              </a:ext>
            </a:extLst>
          </p:cNvPr>
          <p:cNvSpPr txBox="1"/>
          <p:nvPr/>
        </p:nvSpPr>
        <p:spPr>
          <a:xfrm>
            <a:off x="4400469" y="4045331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Dinamis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85454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537CC-2536-4E54-A80B-43B42217E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9418" y="0"/>
            <a:ext cx="3801094" cy="1325563"/>
          </a:xfrm>
        </p:spPr>
        <p:txBody>
          <a:bodyPr/>
          <a:lstStyle/>
          <a:p>
            <a:r>
              <a:rPr lang="en-ID" dirty="0"/>
              <a:t>Skala </a:t>
            </a:r>
            <a:r>
              <a:rPr lang="en-ID" dirty="0" err="1"/>
              <a:t>Ekonomi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7EFE6-8634-426C-BDF9-B37687AF5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9418" y="1018103"/>
            <a:ext cx="3187535" cy="23069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2000" dirty="0" err="1"/>
              <a:t>perusahaan</a:t>
            </a:r>
            <a:r>
              <a:rPr lang="en-ID" sz="2000" dirty="0"/>
              <a:t> platform </a:t>
            </a:r>
            <a:r>
              <a:rPr lang="en-ID" sz="2000" dirty="0" err="1"/>
              <a:t>menghubungkan</a:t>
            </a:r>
            <a:r>
              <a:rPr lang="en-ID" sz="2000" dirty="0"/>
              <a:t> </a:t>
            </a:r>
            <a:r>
              <a:rPr lang="en-ID" sz="2000" dirty="0" err="1"/>
              <a:t>antara</a:t>
            </a:r>
            <a:r>
              <a:rPr lang="en-ID" sz="2000" dirty="0"/>
              <a:t> orang </a:t>
            </a:r>
            <a:r>
              <a:rPr lang="en-ID" sz="2000" dirty="0" err="1"/>
              <a:t>asing</a:t>
            </a:r>
            <a:r>
              <a:rPr lang="en-ID" sz="2000" dirty="0"/>
              <a:t> pada </a:t>
            </a:r>
            <a:r>
              <a:rPr lang="en-ID" sz="2000" dirty="0" err="1"/>
              <a:t>skala</a:t>
            </a:r>
            <a:r>
              <a:rPr lang="en-ID" sz="2000" dirty="0"/>
              <a:t> </a:t>
            </a:r>
            <a:r>
              <a:rPr lang="en-ID" sz="2000" dirty="0" err="1"/>
              <a:t>intensitas</a:t>
            </a:r>
            <a:r>
              <a:rPr lang="en-ID" sz="2000" dirty="0"/>
              <a:t> </a:t>
            </a:r>
            <a:r>
              <a:rPr lang="en-ID" sz="2000" dirty="0" err="1"/>
              <a:t>tinggi</a:t>
            </a:r>
            <a:r>
              <a:rPr lang="en-ID" sz="2000" dirty="0"/>
              <a:t> global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FAE9B3C-2365-4B18-9667-2C486DB3FEA2}"/>
              </a:ext>
            </a:extLst>
          </p:cNvPr>
          <p:cNvSpPr txBox="1">
            <a:spLocks/>
          </p:cNvSpPr>
          <p:nvPr/>
        </p:nvSpPr>
        <p:spPr>
          <a:xfrm>
            <a:off x="573478" y="2530092"/>
            <a:ext cx="380109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lagi</a:t>
            </a:r>
            <a:r>
              <a:rPr lang="en-ID" dirty="0"/>
              <a:t> </a:t>
            </a:r>
            <a:r>
              <a:rPr lang="en-ID" dirty="0" err="1"/>
              <a:t>sampah</a:t>
            </a:r>
            <a:endParaRPr lang="en-ID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872C230-3E38-4D8C-99E1-541943CFDB17}"/>
              </a:ext>
            </a:extLst>
          </p:cNvPr>
          <p:cNvSpPr txBox="1">
            <a:spLocks/>
          </p:cNvSpPr>
          <p:nvPr/>
        </p:nvSpPr>
        <p:spPr>
          <a:xfrm>
            <a:off x="573478" y="3855655"/>
            <a:ext cx="3187535" cy="2306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en-ID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5370B-59FF-4584-8FAE-BB8CF404114B}"/>
              </a:ext>
            </a:extLst>
          </p:cNvPr>
          <p:cNvSpPr txBox="1"/>
          <p:nvPr/>
        </p:nvSpPr>
        <p:spPr>
          <a:xfrm>
            <a:off x="573478" y="3808820"/>
            <a:ext cx="334537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platform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lagi</a:t>
            </a:r>
            <a:r>
              <a:rPr lang="en-ID" dirty="0"/>
              <a:t> </a:t>
            </a:r>
            <a:r>
              <a:rPr lang="en-ID" dirty="0" err="1"/>
              <a:t>kapasitas</a:t>
            </a:r>
            <a:r>
              <a:rPr lang="en-ID" dirty="0"/>
              <a:t> yang </a:t>
            </a:r>
            <a:r>
              <a:rPr lang="en-ID" dirty="0" err="1"/>
              <a:t>menganggur</a:t>
            </a:r>
            <a:r>
              <a:rPr lang="en-ID" dirty="0"/>
              <a:t>.</a:t>
            </a:r>
          </a:p>
          <a:p>
            <a:pPr algn="just"/>
            <a:endParaRPr lang="en-ID" dirty="0"/>
          </a:p>
          <a:p>
            <a:pPr algn="just"/>
            <a:r>
              <a:rPr lang="en-ID" dirty="0"/>
              <a:t>Platform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memungkinkan</a:t>
            </a:r>
            <a:r>
              <a:rPr lang="en-ID" dirty="0"/>
              <a:t> </a:t>
            </a: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sumber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</a:t>
            </a:r>
            <a:r>
              <a:rPr lang="en-ID" dirty="0" err="1"/>
              <a:t>pribadi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efisien</a:t>
            </a:r>
            <a:endParaRPr lang="en-ID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8406312-72FE-4034-B6AF-48A83478DD2E}"/>
              </a:ext>
            </a:extLst>
          </p:cNvPr>
          <p:cNvSpPr txBox="1">
            <a:spLocks/>
          </p:cNvSpPr>
          <p:nvPr/>
        </p:nvSpPr>
        <p:spPr>
          <a:xfrm>
            <a:off x="5179125" y="355321"/>
            <a:ext cx="380109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dirty="0" err="1"/>
              <a:t>Penyesuaian</a:t>
            </a:r>
            <a:r>
              <a:rPr lang="en-ID" dirty="0"/>
              <a:t> Unit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BE2D705-B666-4EA3-9A94-630234C88FA0}"/>
              </a:ext>
            </a:extLst>
          </p:cNvPr>
          <p:cNvSpPr txBox="1">
            <a:spLocks/>
          </p:cNvSpPr>
          <p:nvPr/>
        </p:nvSpPr>
        <p:spPr>
          <a:xfrm>
            <a:off x="5179125" y="1680884"/>
            <a:ext cx="3187535" cy="2306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en-ID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2D409E-213B-4E73-B642-54ABB3EED43C}"/>
              </a:ext>
            </a:extLst>
          </p:cNvPr>
          <p:cNvSpPr txBox="1"/>
          <p:nvPr/>
        </p:nvSpPr>
        <p:spPr>
          <a:xfrm>
            <a:off x="5179126" y="1634049"/>
            <a:ext cx="293172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 err="1"/>
              <a:t>Kemampuan</a:t>
            </a:r>
            <a:r>
              <a:rPr lang="en-ID" dirty="0"/>
              <a:t> platform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memangkas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dan </a:t>
            </a:r>
            <a:r>
              <a:rPr lang="en-ID" dirty="0" err="1"/>
              <a:t>ruang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unit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kecil</a:t>
            </a:r>
            <a:endParaRPr lang="en-ID" dirty="0"/>
          </a:p>
          <a:p>
            <a:pPr algn="just"/>
            <a:endParaRPr lang="en-ID" dirty="0"/>
          </a:p>
          <a:p>
            <a:pPr algn="just"/>
            <a:r>
              <a:rPr lang="en-ID" dirty="0"/>
              <a:t>Platform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memungkinkan</a:t>
            </a:r>
            <a:r>
              <a:rPr lang="en-ID" dirty="0"/>
              <a:t> </a:t>
            </a:r>
            <a:r>
              <a:rPr lang="en-ID" dirty="0" err="1"/>
              <a:t>layanan</a:t>
            </a:r>
            <a:r>
              <a:rPr lang="en-ID" dirty="0"/>
              <a:t> dan </a:t>
            </a:r>
            <a:r>
              <a:rPr lang="en-ID" dirty="0" err="1"/>
              <a:t>produk</a:t>
            </a:r>
            <a:r>
              <a:rPr lang="en-ID" dirty="0"/>
              <a:t> </a:t>
            </a:r>
            <a:r>
              <a:rPr lang="en-ID" dirty="0" err="1"/>
              <a:t>disewakan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menit</a:t>
            </a:r>
            <a:r>
              <a:rPr lang="en-ID" dirty="0"/>
              <a:t> yang </a:t>
            </a:r>
            <a:r>
              <a:rPr lang="en-ID" dirty="0" err="1"/>
              <a:t>menghasilkan</a:t>
            </a:r>
            <a:r>
              <a:rPr lang="en-ID" dirty="0"/>
              <a:t> unit </a:t>
            </a:r>
            <a:r>
              <a:rPr lang="en-ID" dirty="0" err="1"/>
              <a:t>transaksional</a:t>
            </a:r>
            <a:r>
              <a:rPr lang="en-ID" dirty="0"/>
              <a:t> yang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kecil</a:t>
            </a:r>
            <a:endParaRPr lang="en-ID" dirty="0"/>
          </a:p>
          <a:p>
            <a:pPr algn="just"/>
            <a:endParaRPr lang="en-ID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046F35-665D-418B-9E9C-F50357B10358}"/>
              </a:ext>
            </a:extLst>
          </p:cNvPr>
          <p:cNvSpPr txBox="1"/>
          <p:nvPr/>
        </p:nvSpPr>
        <p:spPr>
          <a:xfrm>
            <a:off x="8366660" y="1057971"/>
            <a:ext cx="273033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/>
              <a:t>Platform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menawarkan</a:t>
            </a:r>
            <a:r>
              <a:rPr lang="en-ID" dirty="0"/>
              <a:t> barter (Babysitting Co-Ops), </a:t>
            </a:r>
            <a:r>
              <a:rPr lang="en-ID" dirty="0" err="1"/>
              <a:t>pemberian</a:t>
            </a:r>
            <a:r>
              <a:rPr lang="en-ID" dirty="0"/>
              <a:t> </a:t>
            </a:r>
            <a:r>
              <a:rPr lang="en-ID" dirty="0" err="1"/>
              <a:t>hadiah</a:t>
            </a:r>
            <a:r>
              <a:rPr lang="en-ID" dirty="0"/>
              <a:t> (Freecycle dan Cashless), dan </a:t>
            </a:r>
            <a:r>
              <a:rPr lang="en-ID" dirty="0" err="1"/>
              <a:t>opsi</a:t>
            </a:r>
            <a:r>
              <a:rPr lang="en-ID" dirty="0"/>
              <a:t> swapping (thread-up dan Swap Tree)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848ECED-508E-454A-96EF-A5804C4A4CD0}"/>
              </a:ext>
            </a:extLst>
          </p:cNvPr>
          <p:cNvSpPr txBox="1">
            <a:spLocks/>
          </p:cNvSpPr>
          <p:nvPr/>
        </p:nvSpPr>
        <p:spPr>
          <a:xfrm>
            <a:off x="8366660" y="78154"/>
            <a:ext cx="380109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dirty="0" err="1"/>
              <a:t>Kapitalisasi</a:t>
            </a:r>
            <a:endParaRPr lang="en-ID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FE9F6AA-0B43-4411-8BC3-2BB1273C1AD0}"/>
              </a:ext>
            </a:extLst>
          </p:cNvPr>
          <p:cNvSpPr txBox="1"/>
          <p:nvPr/>
        </p:nvSpPr>
        <p:spPr>
          <a:xfrm>
            <a:off x="8386452" y="2891578"/>
            <a:ext cx="273033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 err="1"/>
              <a:t>Membentuk</a:t>
            </a:r>
            <a:r>
              <a:rPr lang="en-ID" dirty="0"/>
              <a:t> dan </a:t>
            </a:r>
            <a:r>
              <a:rPr lang="en-ID" dirty="0" err="1"/>
              <a:t>transaksi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uang </a:t>
            </a:r>
            <a:r>
              <a:rPr lang="en-ID" dirty="0" err="1"/>
              <a:t>akun</a:t>
            </a:r>
            <a:r>
              <a:rPr lang="en-ID" dirty="0"/>
              <a:t>, </a:t>
            </a:r>
            <a:r>
              <a:rPr lang="en-ID" dirty="0" err="1"/>
              <a:t>tetapi</a:t>
            </a:r>
            <a:r>
              <a:rPr lang="en-ID" dirty="0"/>
              <a:t> di </a:t>
            </a:r>
            <a:r>
              <a:rPr lang="en-ID" dirty="0" err="1"/>
              <a:t>sebagian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bursa platform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harga</a:t>
            </a:r>
            <a:r>
              <a:rPr lang="en-ID" dirty="0"/>
              <a:t>: </a:t>
            </a:r>
            <a:r>
              <a:rPr lang="en-ID" dirty="0" err="1"/>
              <a:t>sewa</a:t>
            </a:r>
            <a:r>
              <a:rPr lang="en-ID" dirty="0"/>
              <a:t>, </a:t>
            </a:r>
            <a:r>
              <a:rPr lang="en-ID" dirty="0" err="1"/>
              <a:t>perdagangan</a:t>
            </a:r>
            <a:r>
              <a:rPr lang="en-ID" dirty="0"/>
              <a:t>, </a:t>
            </a:r>
            <a:r>
              <a:rPr lang="en-ID" dirty="0" err="1"/>
              <a:t>servis</a:t>
            </a:r>
            <a:r>
              <a:rPr lang="en-ID" dirty="0"/>
              <a:t> dan </a:t>
            </a:r>
            <a:r>
              <a:rPr lang="en-ID" dirty="0" err="1"/>
              <a:t>pinjam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biaya</a:t>
            </a:r>
            <a:r>
              <a:rPr lang="en-ID" dirty="0"/>
              <a:t> </a:t>
            </a:r>
            <a:r>
              <a:rPr lang="en-ID" dirty="0" err="1"/>
              <a:t>tertentu</a:t>
            </a:r>
            <a:endParaRPr lang="en-ID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8D7A75D-EC0F-4C93-A63B-530F90FFADE6}"/>
              </a:ext>
            </a:extLst>
          </p:cNvPr>
          <p:cNvSpPr txBox="1"/>
          <p:nvPr/>
        </p:nvSpPr>
        <p:spPr>
          <a:xfrm>
            <a:off x="4201886" y="4685315"/>
            <a:ext cx="333251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 err="1"/>
              <a:t>Pergeseran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properti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akses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, </a:t>
            </a:r>
            <a:r>
              <a:rPr lang="en-ID" dirty="0" err="1"/>
              <a:t>dengan</a:t>
            </a:r>
            <a:r>
              <a:rPr lang="en-ID" dirty="0"/>
              <a:t> unit </a:t>
            </a:r>
            <a:r>
              <a:rPr lang="en-ID" dirty="0" err="1"/>
              <a:t>konsumsi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kecil</a:t>
            </a:r>
            <a:r>
              <a:rPr lang="en-ID" dirty="0"/>
              <a:t>, </a:t>
            </a:r>
            <a:r>
              <a:rPr lang="en-ID" dirty="0" err="1"/>
              <a:t>semakin</a:t>
            </a:r>
            <a:r>
              <a:rPr lang="en-ID" dirty="0"/>
              <a:t> </a:t>
            </a:r>
            <a:r>
              <a:rPr lang="en-ID" dirty="0" err="1"/>
              <a:t>mengurangi</a:t>
            </a:r>
            <a:r>
              <a:rPr lang="en-ID" dirty="0"/>
              <a:t> </a:t>
            </a:r>
            <a:r>
              <a:rPr lang="en-ID" dirty="0" err="1"/>
              <a:t>biaya</a:t>
            </a:r>
            <a:r>
              <a:rPr lang="en-ID" dirty="0"/>
              <a:t> </a:t>
            </a:r>
            <a:r>
              <a:rPr lang="en-ID" dirty="0" err="1"/>
              <a:t>transaksi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mengurangi</a:t>
            </a:r>
            <a:r>
              <a:rPr lang="en-ID" dirty="0"/>
              <a:t> </a:t>
            </a:r>
            <a:r>
              <a:rPr lang="en-ID" dirty="0" err="1"/>
              <a:t>taruhan</a:t>
            </a:r>
            <a:r>
              <a:rPr lang="en-ID" dirty="0"/>
              <a:t> </a:t>
            </a:r>
            <a:r>
              <a:rPr lang="en-ID" dirty="0" err="1"/>
              <a:t>kesepakatan</a:t>
            </a:r>
            <a:endParaRPr lang="en-ID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04261205-F0B2-4B83-99A9-F40367A18DF5}"/>
              </a:ext>
            </a:extLst>
          </p:cNvPr>
          <p:cNvSpPr txBox="1">
            <a:spLocks/>
          </p:cNvSpPr>
          <p:nvPr/>
        </p:nvSpPr>
        <p:spPr>
          <a:xfrm>
            <a:off x="7534399" y="4780928"/>
            <a:ext cx="380109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dirty="0" err="1"/>
              <a:t>Akses</a:t>
            </a:r>
            <a:r>
              <a:rPr lang="en-ID" dirty="0"/>
              <a:t> </a:t>
            </a:r>
            <a:r>
              <a:rPr lang="en-ID" dirty="0" err="1"/>
              <a:t>Kepemilikan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20081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390BCB7-75D5-4746-85C2-A2B61A30CAF3}"/>
              </a:ext>
            </a:extLst>
          </p:cNvPr>
          <p:cNvSpPr txBox="1">
            <a:spLocks/>
          </p:cNvSpPr>
          <p:nvPr/>
        </p:nvSpPr>
        <p:spPr>
          <a:xfrm>
            <a:off x="1511629" y="433489"/>
            <a:ext cx="32147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b="1" dirty="0" err="1"/>
              <a:t>Pret</a:t>
            </a:r>
            <a:r>
              <a:rPr lang="en-ID" b="1" dirty="0"/>
              <a:t>-à-Porter economy </a:t>
            </a:r>
            <a:r>
              <a:rPr lang="en-ID" b="1" dirty="0" err="1"/>
              <a:t>hingga</a:t>
            </a:r>
            <a:r>
              <a:rPr lang="en-ID" b="1" dirty="0"/>
              <a:t> Haute Couture economy</a:t>
            </a:r>
            <a:endParaRPr lang="en-ID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38E968-F6F2-4B9B-8D98-E1B4B2667D32}"/>
              </a:ext>
            </a:extLst>
          </p:cNvPr>
          <p:cNvSpPr txBox="1"/>
          <p:nvPr/>
        </p:nvSpPr>
        <p:spPr>
          <a:xfrm>
            <a:off x="537358" y="1951672"/>
            <a:ext cx="418902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b="1" dirty="0"/>
              <a:t>Prêt-à-Porter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istilah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pakaian</a:t>
            </a:r>
            <a:r>
              <a:rPr lang="en-ID" dirty="0"/>
              <a:t> </a:t>
            </a:r>
            <a:r>
              <a:rPr lang="en-ID" dirty="0" err="1"/>
              <a:t>buatan</a:t>
            </a:r>
            <a:r>
              <a:rPr lang="en-ID" dirty="0"/>
              <a:t> </a:t>
            </a:r>
            <a:r>
              <a:rPr lang="en-ID" dirty="0" err="1"/>
              <a:t>pabrik</a:t>
            </a:r>
            <a:r>
              <a:rPr lang="en-ID" dirty="0"/>
              <a:t>, </a:t>
            </a:r>
            <a:r>
              <a:rPr lang="en-ID" dirty="0" err="1"/>
              <a:t>dijual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akhir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ukuran</a:t>
            </a:r>
            <a:r>
              <a:rPr lang="en-ID" dirty="0"/>
              <a:t> </a:t>
            </a:r>
            <a:r>
              <a:rPr lang="en-ID" dirty="0" err="1"/>
              <a:t>standar</a:t>
            </a:r>
            <a:r>
              <a:rPr lang="en-ID" dirty="0"/>
              <a:t>, </a:t>
            </a:r>
            <a:r>
              <a:rPr lang="en-ID" dirty="0" err="1"/>
              <a:t>berbeda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yang </a:t>
            </a:r>
            <a:r>
              <a:rPr lang="en-ID" dirty="0" err="1"/>
              <a:t>dibuat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mengukur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memesan</a:t>
            </a:r>
            <a:r>
              <a:rPr lang="en-ID" dirty="0"/>
              <a:t> </a:t>
            </a:r>
            <a:r>
              <a:rPr lang="en-ID" dirty="0" err="1"/>
              <a:t>pakaian</a:t>
            </a:r>
            <a:r>
              <a:rPr lang="en-ID" dirty="0"/>
              <a:t> yang </a:t>
            </a:r>
            <a:r>
              <a:rPr lang="en-ID" dirty="0" err="1"/>
              <a:t>disesuaikan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bingkai</a:t>
            </a:r>
            <a:r>
              <a:rPr lang="en-ID" dirty="0"/>
              <a:t> orang </a:t>
            </a:r>
            <a:r>
              <a:rPr lang="en-ID" dirty="0" err="1"/>
              <a:t>tertentu</a:t>
            </a:r>
            <a:endParaRPr lang="en-ID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D0DE9D-5ADD-406F-BA9B-21EC1BBBAABB}"/>
              </a:ext>
            </a:extLst>
          </p:cNvPr>
          <p:cNvSpPr txBox="1"/>
          <p:nvPr/>
        </p:nvSpPr>
        <p:spPr>
          <a:xfrm>
            <a:off x="537358" y="3898618"/>
            <a:ext cx="40702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b="1" dirty="0"/>
              <a:t>Haute Couture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istilah</a:t>
            </a:r>
            <a:r>
              <a:rPr lang="en-ID" dirty="0"/>
              <a:t> </a:t>
            </a:r>
            <a:r>
              <a:rPr lang="en-ID" dirty="0" err="1"/>
              <a:t>penciptaan</a:t>
            </a:r>
            <a:r>
              <a:rPr lang="en-ID" dirty="0"/>
              <a:t> </a:t>
            </a:r>
            <a:r>
              <a:rPr lang="en-ID" dirty="0" err="1"/>
              <a:t>pakaian</a:t>
            </a:r>
            <a:r>
              <a:rPr lang="en-ID" dirty="0"/>
              <a:t> yang </a:t>
            </a:r>
            <a:r>
              <a:rPr lang="en-ID" dirty="0" err="1"/>
              <a:t>eksklusif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pesanan</a:t>
            </a:r>
            <a:endParaRPr lang="en-ID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8FA189-F7BA-462B-BF4D-7EDBF7E77BDC}"/>
              </a:ext>
            </a:extLst>
          </p:cNvPr>
          <p:cNvSpPr txBox="1"/>
          <p:nvPr/>
        </p:nvSpPr>
        <p:spPr>
          <a:xfrm>
            <a:off x="2812475" y="4721022"/>
            <a:ext cx="325185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/>
              <a:t>Overhead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jauh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kecil</a:t>
            </a:r>
            <a:r>
              <a:rPr lang="en-ID" dirty="0"/>
              <a:t> </a:t>
            </a:r>
            <a:r>
              <a:rPr lang="en-ID" dirty="0" err="1"/>
              <a:t>daripada</a:t>
            </a:r>
            <a:r>
              <a:rPr lang="en-ID" dirty="0"/>
              <a:t> </a:t>
            </a:r>
            <a:r>
              <a:rPr lang="en-ID" dirty="0" err="1"/>
              <a:t>ketika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offline </a:t>
            </a:r>
            <a:r>
              <a:rPr lang="en-ID" dirty="0" err="1"/>
              <a:t>menawarkan</a:t>
            </a:r>
            <a:r>
              <a:rPr lang="en-ID" dirty="0"/>
              <a:t> </a:t>
            </a:r>
            <a:r>
              <a:rPr lang="en-ID" dirty="0" err="1"/>
              <a:t>layanan</a:t>
            </a:r>
            <a:r>
              <a:rPr lang="en-ID" dirty="0"/>
              <a:t> </a:t>
            </a:r>
            <a:r>
              <a:rPr lang="en-ID" dirty="0" err="1"/>
              <a:t>serupa</a:t>
            </a:r>
            <a:r>
              <a:rPr lang="en-ID" dirty="0"/>
              <a:t> di </a:t>
            </a:r>
            <a:r>
              <a:rPr lang="en-ID" dirty="0" err="1"/>
              <a:t>industri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masing-masing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D3613DB-0302-4B9A-84C0-8D35FBC94256}"/>
              </a:ext>
            </a:extLst>
          </p:cNvPr>
          <p:cNvSpPr txBox="1">
            <a:spLocks/>
          </p:cNvSpPr>
          <p:nvPr/>
        </p:nvSpPr>
        <p:spPr>
          <a:xfrm>
            <a:off x="432956" y="4638424"/>
            <a:ext cx="27496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ID" sz="3100" b="1" dirty="0" err="1"/>
              <a:t>Tidak</a:t>
            </a:r>
            <a:r>
              <a:rPr lang="en-ID" sz="3100" b="1" dirty="0"/>
              <a:t> </a:t>
            </a:r>
            <a:r>
              <a:rPr lang="en-ID" sz="3100" b="1" dirty="0" err="1"/>
              <a:t>ada</a:t>
            </a:r>
            <a:r>
              <a:rPr lang="en-ID" sz="3100" b="1" dirty="0"/>
              <a:t> </a:t>
            </a:r>
            <a:r>
              <a:rPr lang="en-ID" sz="3100" b="1" dirty="0" err="1"/>
              <a:t>lagi</a:t>
            </a:r>
            <a:endParaRPr lang="en-ID" sz="3100" b="1" dirty="0"/>
          </a:p>
          <a:p>
            <a:pPr algn="just"/>
            <a:r>
              <a:rPr lang="en-ID" sz="3100" b="1" i="1" dirty="0"/>
              <a:t>Overhead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5E273A-53D8-49D9-9D90-3728D0CADF5E}"/>
              </a:ext>
            </a:extLst>
          </p:cNvPr>
          <p:cNvSpPr txBox="1"/>
          <p:nvPr/>
        </p:nvSpPr>
        <p:spPr>
          <a:xfrm>
            <a:off x="5002977" y="1460923"/>
            <a:ext cx="363088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/>
              <a:t>Platform </a:t>
            </a:r>
            <a:r>
              <a:rPr lang="en-ID" dirty="0" err="1"/>
              <a:t>ekonomi</a:t>
            </a:r>
            <a:r>
              <a:rPr lang="en-ID" dirty="0"/>
              <a:t> </a:t>
            </a:r>
            <a:r>
              <a:rPr lang="en-ID" dirty="0" err="1"/>
              <a:t>mendorong</a:t>
            </a:r>
            <a:r>
              <a:rPr lang="en-ID" dirty="0"/>
              <a:t> </a:t>
            </a:r>
            <a:r>
              <a:rPr lang="en-ID" dirty="0" err="1"/>
              <a:t>pendatang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industri</a:t>
            </a:r>
            <a:r>
              <a:rPr lang="en-ID" dirty="0"/>
              <a:t> yang </a:t>
            </a:r>
            <a:r>
              <a:rPr lang="en-ID" dirty="0" err="1"/>
              <a:t>telah</a:t>
            </a:r>
            <a:r>
              <a:rPr lang="en-ID" dirty="0"/>
              <a:t> lama </a:t>
            </a:r>
            <a:r>
              <a:rPr lang="en-ID" dirty="0" err="1"/>
              <a:t>bercokol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pertahanan</a:t>
            </a:r>
            <a:r>
              <a:rPr lang="en-ID" dirty="0"/>
              <a:t>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BB92338-64FD-4223-9D42-EF45892DCB92}"/>
              </a:ext>
            </a:extLst>
          </p:cNvPr>
          <p:cNvSpPr txBox="1">
            <a:spLocks/>
          </p:cNvSpPr>
          <p:nvPr/>
        </p:nvSpPr>
        <p:spPr>
          <a:xfrm>
            <a:off x="5002977" y="320665"/>
            <a:ext cx="34760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ID" sz="3100" b="1" dirty="0" err="1"/>
              <a:t>Mengurangi</a:t>
            </a:r>
            <a:r>
              <a:rPr lang="en-ID" sz="3100" b="1" dirty="0"/>
              <a:t> </a:t>
            </a:r>
            <a:r>
              <a:rPr lang="en-ID" sz="3100" b="1" dirty="0" err="1"/>
              <a:t>Hambatan</a:t>
            </a:r>
            <a:r>
              <a:rPr lang="en-ID" sz="3100" b="1" dirty="0"/>
              <a:t> </a:t>
            </a:r>
            <a:r>
              <a:rPr lang="en-ID" sz="3100" b="1" dirty="0" err="1"/>
              <a:t>Masuk</a:t>
            </a:r>
            <a:endParaRPr lang="en-ID" sz="31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182CE0B-06F0-489E-B03A-3706DDD74DCF}"/>
              </a:ext>
            </a:extLst>
          </p:cNvPr>
          <p:cNvSpPr txBox="1"/>
          <p:nvPr/>
        </p:nvSpPr>
        <p:spPr>
          <a:xfrm>
            <a:off x="8707831" y="1183924"/>
            <a:ext cx="303711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 err="1"/>
              <a:t>Algoritma</a:t>
            </a:r>
            <a:r>
              <a:rPr lang="en-ID" dirty="0"/>
              <a:t> </a:t>
            </a:r>
            <a:r>
              <a:rPr lang="en-ID" dirty="0" err="1"/>
              <a:t>harga</a:t>
            </a:r>
            <a:r>
              <a:rPr lang="en-ID" dirty="0"/>
              <a:t> yang </a:t>
            </a:r>
            <a:r>
              <a:rPr lang="en-ID" dirty="0" err="1"/>
              <a:t>canggih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memungkinkan</a:t>
            </a:r>
            <a:r>
              <a:rPr lang="en-ID" dirty="0"/>
              <a:t> </a:t>
            </a:r>
            <a:r>
              <a:rPr lang="en-ID" dirty="0" err="1"/>
              <a:t>penilaian</a:t>
            </a:r>
            <a:r>
              <a:rPr lang="en-ID" dirty="0"/>
              <a:t> </a:t>
            </a:r>
            <a:r>
              <a:rPr lang="en-ID" dirty="0" err="1"/>
              <a:t>barang</a:t>
            </a:r>
            <a:r>
              <a:rPr lang="en-ID" dirty="0"/>
              <a:t> dan </a:t>
            </a:r>
            <a:r>
              <a:rPr lang="en-ID" dirty="0" err="1"/>
              <a:t>jasa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akurat</a:t>
            </a:r>
            <a:r>
              <a:rPr lang="en-ID" dirty="0"/>
              <a:t> dan </a:t>
            </a:r>
            <a:r>
              <a:rPr lang="en-ID" dirty="0" err="1"/>
              <a:t>mengurangi</a:t>
            </a:r>
            <a:r>
              <a:rPr lang="en-ID" dirty="0"/>
              <a:t> </a:t>
            </a:r>
            <a:r>
              <a:rPr lang="en-ID" dirty="0" err="1"/>
              <a:t>biaya</a:t>
            </a:r>
            <a:r>
              <a:rPr lang="en-ID" dirty="0"/>
              <a:t> </a:t>
            </a:r>
            <a:r>
              <a:rPr lang="en-ID" dirty="0" err="1"/>
              <a:t>negosiasi</a:t>
            </a:r>
            <a:r>
              <a:rPr lang="en-ID" dirty="0"/>
              <a:t> dan </a:t>
            </a:r>
            <a:r>
              <a:rPr lang="en-ID" dirty="0" err="1"/>
              <a:t>ketidakpastian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mencapai</a:t>
            </a:r>
            <a:r>
              <a:rPr lang="en-ID" dirty="0"/>
              <a:t> </a:t>
            </a:r>
            <a:r>
              <a:rPr lang="en-ID" dirty="0" err="1"/>
              <a:t>kesepakatan</a:t>
            </a:r>
            <a:endParaRPr lang="en-ID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5771308-CD4A-43C0-86AE-E001CF45E084}"/>
              </a:ext>
            </a:extLst>
          </p:cNvPr>
          <p:cNvSpPr txBox="1">
            <a:spLocks/>
          </p:cNvSpPr>
          <p:nvPr/>
        </p:nvSpPr>
        <p:spPr>
          <a:xfrm>
            <a:off x="8715995" y="291016"/>
            <a:ext cx="34760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ID" sz="3100" b="1" dirty="0" err="1"/>
              <a:t>Ketepatan</a:t>
            </a:r>
            <a:r>
              <a:rPr lang="en-ID" sz="3100" b="1" dirty="0"/>
              <a:t> Harga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3F46A27-368D-4BEA-A02E-12A3DF083B06}"/>
              </a:ext>
            </a:extLst>
          </p:cNvPr>
          <p:cNvSpPr txBox="1"/>
          <p:nvPr/>
        </p:nvSpPr>
        <p:spPr>
          <a:xfrm>
            <a:off x="6558147" y="3705998"/>
            <a:ext cx="360713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 err="1"/>
              <a:t>Konsep</a:t>
            </a:r>
            <a:r>
              <a:rPr lang="en-ID" dirty="0"/>
              <a:t> platform </a:t>
            </a:r>
            <a:r>
              <a:rPr lang="en-ID" dirty="0" err="1"/>
              <a:t>menawarkan</a:t>
            </a:r>
            <a:r>
              <a:rPr lang="en-ID" dirty="0"/>
              <a:t> </a:t>
            </a:r>
            <a:r>
              <a:rPr lang="en-ID" dirty="0" err="1"/>
              <a:t>peringkat</a:t>
            </a:r>
            <a:r>
              <a:rPr lang="en-ID" dirty="0"/>
              <a:t>, </a:t>
            </a:r>
            <a:r>
              <a:rPr lang="en-ID" dirty="0" err="1"/>
              <a:t>ulasan</a:t>
            </a:r>
            <a:r>
              <a:rPr lang="en-ID" dirty="0"/>
              <a:t>, dan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dinamis</a:t>
            </a:r>
            <a:r>
              <a:rPr lang="en-ID" dirty="0"/>
              <a:t> yang </a:t>
            </a:r>
            <a:r>
              <a:rPr lang="en-ID" dirty="0" err="1"/>
              <a:t>mengurangi</a:t>
            </a:r>
            <a:r>
              <a:rPr lang="en-ID" dirty="0"/>
              <a:t> </a:t>
            </a:r>
            <a:r>
              <a:rPr lang="en-ID" dirty="0" err="1"/>
              <a:t>ketidakpastian</a:t>
            </a:r>
            <a:r>
              <a:rPr lang="en-ID" dirty="0"/>
              <a:t> dan </a:t>
            </a:r>
            <a:r>
              <a:rPr lang="en-ID" dirty="0" err="1"/>
              <a:t>menciptakan</a:t>
            </a:r>
            <a:r>
              <a:rPr lang="en-ID" dirty="0"/>
              <a:t> </a:t>
            </a:r>
            <a:r>
              <a:rPr lang="en-ID" dirty="0" err="1"/>
              <a:t>kepercayaan</a:t>
            </a:r>
            <a:r>
              <a:rPr lang="en-ID" dirty="0"/>
              <a:t> </a:t>
            </a:r>
            <a:r>
              <a:rPr lang="en-ID" dirty="0" err="1"/>
              <a:t>konsumen</a:t>
            </a:r>
            <a:endParaRPr lang="en-ID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4E7675E-2D98-4615-B22E-D22DAB3E3A77}"/>
              </a:ext>
            </a:extLst>
          </p:cNvPr>
          <p:cNvSpPr txBox="1">
            <a:spLocks/>
          </p:cNvSpPr>
          <p:nvPr/>
        </p:nvSpPr>
        <p:spPr>
          <a:xfrm>
            <a:off x="6558147" y="2799186"/>
            <a:ext cx="34760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ID" sz="3100" b="1" dirty="0" err="1"/>
              <a:t>Informasi</a:t>
            </a:r>
            <a:r>
              <a:rPr lang="en-ID" sz="3100" b="1" dirty="0"/>
              <a:t> </a:t>
            </a:r>
            <a:r>
              <a:rPr lang="en-ID" sz="3100" b="1" dirty="0" err="1"/>
              <a:t>Dinamis</a:t>
            </a:r>
            <a:endParaRPr lang="en-ID" sz="3100" b="1" dirty="0"/>
          </a:p>
        </p:txBody>
      </p:sp>
    </p:spTree>
    <p:extLst>
      <p:ext uri="{BB962C8B-B14F-4D97-AF65-F5344CB8AC3E}">
        <p14:creationId xmlns:p14="http://schemas.microsoft.com/office/powerpoint/2010/main" val="2795194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2958</TotalTime>
  <Words>494</Words>
  <Application>Microsoft Office PowerPoint</Application>
  <PresentationFormat>Widescreen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Platform Digital</vt:lpstr>
      <vt:lpstr>Perkembangan Bisnis Digital</vt:lpstr>
      <vt:lpstr>Ekonomi Digital</vt:lpstr>
      <vt:lpstr>Platform Ekonomi </vt:lpstr>
      <vt:lpstr>Skala Ekonomi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PRODI BISNIS DIGITAL</dc:title>
  <dc:creator>FISIP</dc:creator>
  <cp:lastModifiedBy>FISIP</cp:lastModifiedBy>
  <cp:revision>54</cp:revision>
  <dcterms:created xsi:type="dcterms:W3CDTF">2020-09-30T22:11:45Z</dcterms:created>
  <dcterms:modified xsi:type="dcterms:W3CDTF">2021-05-16T22:57:42Z</dcterms:modified>
</cp:coreProperties>
</file>