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5" r:id="rId1"/>
  </p:sldMasterIdLst>
  <p:notesMasterIdLst>
    <p:notesMasterId r:id="rId52"/>
  </p:notesMasterIdLst>
  <p:sldIdLst>
    <p:sldId id="263" r:id="rId2"/>
    <p:sldId id="310" r:id="rId3"/>
    <p:sldId id="312" r:id="rId4"/>
    <p:sldId id="262" r:id="rId5"/>
    <p:sldId id="269" r:id="rId6"/>
    <p:sldId id="270" r:id="rId7"/>
    <p:sldId id="264" r:id="rId8"/>
    <p:sldId id="265" r:id="rId9"/>
    <p:sldId id="295" r:id="rId10"/>
    <p:sldId id="311" r:id="rId11"/>
    <p:sldId id="266" r:id="rId12"/>
    <p:sldId id="267" r:id="rId13"/>
    <p:sldId id="276" r:id="rId14"/>
    <p:sldId id="298" r:id="rId15"/>
    <p:sldId id="272" r:id="rId16"/>
    <p:sldId id="299" r:id="rId17"/>
    <p:sldId id="300" r:id="rId18"/>
    <p:sldId id="274" r:id="rId19"/>
    <p:sldId id="275" r:id="rId20"/>
    <p:sldId id="277" r:id="rId21"/>
    <p:sldId id="278" r:id="rId22"/>
    <p:sldId id="273" r:id="rId23"/>
    <p:sldId id="317" r:id="rId24"/>
    <p:sldId id="302" r:id="rId25"/>
    <p:sldId id="301" r:id="rId26"/>
    <p:sldId id="280" r:id="rId27"/>
    <p:sldId id="303" r:id="rId28"/>
    <p:sldId id="304" r:id="rId29"/>
    <p:sldId id="282" r:id="rId30"/>
    <p:sldId id="283" r:id="rId31"/>
    <p:sldId id="306" r:id="rId32"/>
    <p:sldId id="305" r:id="rId33"/>
    <p:sldId id="307" r:id="rId34"/>
    <p:sldId id="286" r:id="rId35"/>
    <p:sldId id="287" r:id="rId36"/>
    <p:sldId id="308" r:id="rId37"/>
    <p:sldId id="268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309" r:id="rId46"/>
    <p:sldId id="315" r:id="rId47"/>
    <p:sldId id="316" r:id="rId48"/>
    <p:sldId id="313" r:id="rId49"/>
    <p:sldId id="314" r:id="rId50"/>
    <p:sldId id="260" r:id="rId5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180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EC7BCE49-C01C-40B4-B513-60EACB6E7079}" type="datetimeFigureOut">
              <a:rPr lang="en-US"/>
              <a:pPr>
                <a:defRPr/>
              </a:pPr>
              <a:t>8/26/2019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6C7020D2-998C-41A3-AB81-64C3DB5FDC2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72" charset="-128"/>
        <a:cs typeface="ＭＳ Ｐゴシック" pitchFamily="-72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72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72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72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72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4953000" y="6408738"/>
            <a:ext cx="2590800" cy="3651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r>
              <a:rPr lang="en-US"/>
              <a:t>Copyright © 2013 Pearson Education, Inc. publishing as Prentice Hall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8305800" y="6408738"/>
            <a:ext cx="7080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1-</a:t>
            </a:r>
            <a:fld id="{E3158D01-D938-4B2F-8473-B1826DA020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© 2013 Pearson Education, Inc. publishing as Prentice Hall</a:t>
            </a:r>
            <a:endParaRPr lang="en-US" dirty="0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1-</a:t>
            </a:r>
            <a:fld id="{39D7CB99-6293-4525-9A31-B56D19FBB6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© 2013 Pearson Education, Inc. publishing as Prentice Hall</a:t>
            </a:r>
            <a:endParaRPr lang="en-US" dirty="0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1-</a:t>
            </a:r>
            <a:fld id="{4F687238-5878-4A1E-B810-D106C9B934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2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© 2013 Pearson Education, Inc. publishing as Prentice Hall</a:t>
            </a:r>
            <a:endParaRPr lang="en-US" dirty="0"/>
          </a:p>
        </p:txBody>
      </p:sp>
      <p:sp>
        <p:nvSpPr>
          <p:cNvPr id="3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1-</a:t>
            </a:r>
            <a:fld id="{057971DF-1CB6-48FB-B676-BEDC5D8002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© 2013 Pearson Education, Inc. publishing as Prentice Hall</a:t>
            </a:r>
            <a:endParaRPr lang="en-US" dirty="0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1-</a:t>
            </a:r>
            <a:fld id="{A4DEC989-278B-4E0E-A693-2F75FE7BB9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© 2013 Pearson Education, Inc. publishing as Prentice Hall</a:t>
            </a:r>
            <a:endParaRPr lang="en-US" dirty="0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1-</a:t>
            </a:r>
            <a:fld id="{A380F76F-417A-424B-8EB4-6B57CE9D3D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latin typeface="+mn-lt"/>
              <a:ea typeface="+mn-ea"/>
              <a:cs typeface="+mn-cs"/>
            </a:endParaRPr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latin typeface="+mn-lt"/>
              <a:ea typeface="+mn-ea"/>
              <a:cs typeface="+mn-cs"/>
            </a:endParaRPr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8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321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3087687" cy="3651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Copyright © 2013 Pearson Education, Inc. publishing as Prentice Hall</a:t>
            </a:r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382000" y="6408738"/>
            <a:ext cx="631825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1-</a:t>
            </a:r>
            <a:fld id="{F498DF4D-5F31-409A-9950-EDF0419083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0" r:id="rId1"/>
    <p:sldLayoutId id="2147483879" r:id="rId2"/>
    <p:sldLayoutId id="2147483878" r:id="rId3"/>
    <p:sldLayoutId id="2147483877" r:id="rId4"/>
    <p:sldLayoutId id="2147483876" r:id="rId5"/>
    <p:sldLayoutId id="2147483875" r:id="rId6"/>
  </p:sldLayoutIdLst>
  <p:timing>
    <p:tnLst>
      <p:par>
        <p:cTn id="1" dur="indefinite" restart="never" nodeType="tmRoot"/>
      </p:par>
    </p:tnLst>
  </p:timing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ＭＳ Ｐゴシック" pitchFamily="-72" charset="-128"/>
          <a:cs typeface="ＭＳ Ｐゴシック" pitchFamily="-72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Arial" pitchFamily="-72" charset="0"/>
          <a:ea typeface="ＭＳ Ｐゴシック" pitchFamily="-72" charset="-128"/>
          <a:cs typeface="ＭＳ Ｐゴシック" pitchFamily="-72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Arial" pitchFamily="-72" charset="0"/>
          <a:ea typeface="ＭＳ Ｐゴシック" pitchFamily="-72" charset="-128"/>
          <a:cs typeface="ＭＳ Ｐゴシック" pitchFamily="-72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Arial" pitchFamily="-72" charset="0"/>
          <a:ea typeface="ＭＳ Ｐゴシック" pitchFamily="-72" charset="-128"/>
          <a:cs typeface="ＭＳ Ｐゴシック" pitchFamily="-72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Arial" pitchFamily="-72" charset="0"/>
          <a:ea typeface="ＭＳ Ｐゴシック" pitchFamily="-72" charset="-128"/>
          <a:cs typeface="ＭＳ Ｐゴシック" pitchFamily="-72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Arial" pitchFamily="-72" charset="0"/>
          <a:ea typeface="ＭＳ Ｐゴシック" pitchFamily="-72" charset="-128"/>
          <a:cs typeface="ＭＳ Ｐゴシック" pitchFamily="-72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Arial" pitchFamily="-72" charset="0"/>
          <a:ea typeface="ＭＳ Ｐゴシック" pitchFamily="-72" charset="-128"/>
          <a:cs typeface="ＭＳ Ｐゴシック" pitchFamily="-72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Arial" pitchFamily="-72" charset="0"/>
          <a:ea typeface="ＭＳ Ｐゴシック" pitchFamily="-72" charset="-128"/>
          <a:cs typeface="ＭＳ Ｐゴシック" pitchFamily="-72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Arial" pitchFamily="-72" charset="0"/>
          <a:ea typeface="ＭＳ Ｐゴシック" pitchFamily="-72" charset="-128"/>
          <a:cs typeface="ＭＳ Ｐゴシック" pitchFamily="-72" charset="-128"/>
        </a:defRPr>
      </a:lvl9pPr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-72" charset="2"/>
        <a:buChar char=""/>
        <a:defRPr sz="2700" kern="1200">
          <a:solidFill>
            <a:schemeClr val="tx1"/>
          </a:solidFill>
          <a:latin typeface="+mn-lt"/>
          <a:ea typeface="ＭＳ Ｐゴシック" pitchFamily="-72" charset="-128"/>
          <a:cs typeface="ＭＳ Ｐゴシック" pitchFamily="-72" charset="-128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-72" charset="0"/>
        <a:buChar char="◦"/>
        <a:defRPr sz="2300" kern="1200">
          <a:solidFill>
            <a:schemeClr val="tx1"/>
          </a:solidFill>
          <a:latin typeface="+mn-lt"/>
          <a:ea typeface="ＭＳ Ｐゴシック" pitchFamily="-72" charset="-128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-72" charset="2"/>
        <a:buChar char=""/>
        <a:defRPr sz="2100" kern="1200">
          <a:solidFill>
            <a:schemeClr val="tx1"/>
          </a:solidFill>
          <a:latin typeface="+mn-lt"/>
          <a:ea typeface="ＭＳ Ｐゴシック" pitchFamily="-72" charset="-128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-72" charset="2"/>
        <a:buChar char=""/>
        <a:defRPr sz="1900" kern="1200">
          <a:solidFill>
            <a:schemeClr val="tx1"/>
          </a:solidFill>
          <a:latin typeface="+mn-lt"/>
          <a:ea typeface="ＭＳ Ｐゴシック" pitchFamily="-72" charset="-128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-72" charset="2"/>
        <a:buChar char=""/>
        <a:defRPr kern="1200">
          <a:solidFill>
            <a:schemeClr val="tx1"/>
          </a:solidFill>
          <a:latin typeface="+mn-lt"/>
          <a:ea typeface="ＭＳ Ｐゴシック" pitchFamily="-72" charset="-128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3400" y="914400"/>
            <a:ext cx="82296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Chapter 1:</a:t>
            </a:r>
            <a:br>
              <a:rPr lang="en-US" dirty="0" smtClean="0">
                <a:ea typeface="+mj-ea"/>
                <a:cs typeface="+mj-cs"/>
              </a:rPr>
            </a:br>
            <a:r>
              <a:rPr lang="en-US" dirty="0" smtClean="0">
                <a:ea typeface="+mj-ea"/>
                <a:cs typeface="+mj-cs"/>
              </a:rPr>
              <a:t>Introduction to Business Analytics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27650" name="TextBox 5"/>
          <p:cNvSpPr txBox="1">
            <a:spLocks noChangeArrowheads="1"/>
          </p:cNvSpPr>
          <p:nvPr/>
        </p:nvSpPr>
        <p:spPr bwMode="auto">
          <a:xfrm>
            <a:off x="685800" y="2378075"/>
            <a:ext cx="6442075" cy="1655763"/>
          </a:xfrm>
          <a:prstGeom prst="rect">
            <a:avLst/>
          </a:prstGeom>
          <a:solidFill>
            <a:schemeClr val="bg2">
              <a:alpha val="30196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lIns="182880" tIns="182880" rIns="182880" bIns="182880" anchor="ctr">
            <a:prstTxWarp prst="textNoShape">
              <a:avLst/>
            </a:prstTxWarp>
            <a:spAutoFit/>
          </a:bodyPr>
          <a:lstStyle/>
          <a:p>
            <a:r>
              <a:rPr lang="en-US" sz="2800" i="1"/>
              <a:t>Business Analytics</a:t>
            </a:r>
            <a:r>
              <a:rPr lang="en-US" sz="2800"/>
              <a:t>: </a:t>
            </a:r>
            <a:r>
              <a:rPr lang="en-US" sz="2800" i="1"/>
              <a:t>Methods, Models, </a:t>
            </a:r>
          </a:p>
          <a:p>
            <a:r>
              <a:rPr lang="en-US" sz="2800" i="1"/>
              <a:t>and Decisions</a:t>
            </a:r>
            <a:r>
              <a:rPr lang="en-US" sz="2800"/>
              <a:t>, 1</a:t>
            </a:r>
            <a:r>
              <a:rPr lang="en-US" sz="2800" baseline="30000"/>
              <a:t>st</a:t>
            </a:r>
            <a:r>
              <a:rPr lang="en-US" sz="2800"/>
              <a:t> edition</a:t>
            </a:r>
          </a:p>
          <a:p>
            <a:r>
              <a:rPr lang="en-US" sz="2800"/>
              <a:t>James R. Evans</a:t>
            </a:r>
          </a:p>
        </p:txBody>
      </p:sp>
      <p:sp>
        <p:nvSpPr>
          <p:cNvPr id="27651" name="Footer Placeholder 8"/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Copyright © 2013 Pearson Education, Inc. publishing as Prentice Hall</a:t>
            </a:r>
          </a:p>
        </p:txBody>
      </p:sp>
      <p:sp>
        <p:nvSpPr>
          <p:cNvPr id="27652" name="Slide Number Placeholder 9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1-</a:t>
            </a:r>
            <a:fld id="{0A1296F5-9F6C-4AC7-A1BE-F8A6115FDCDC}" type="slidenum">
              <a:rPr lang="en-US">
                <a:ea typeface="ＭＳ Ｐゴシック" pitchFamily="-72" charset="-128"/>
                <a:cs typeface="ＭＳ Ｐゴシック" pitchFamily="-72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n-US">
              <a:ea typeface="ＭＳ Ｐゴシック" pitchFamily="-72" charset="-128"/>
              <a:cs typeface="ＭＳ Ｐゴシック" pitchFamily="-72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>
                <a:ea typeface="+mj-ea"/>
                <a:cs typeface="+mj-cs"/>
              </a:rPr>
              <a:t>Scope of Business Analytics</a:t>
            </a:r>
          </a:p>
        </p:txBody>
      </p:sp>
      <p:sp>
        <p:nvSpPr>
          <p:cNvPr id="36866" name="Footer Placeholder 7"/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Copyright © 2013 Pearson Education, Inc. publishing as Prentice Hall</a:t>
            </a:r>
          </a:p>
        </p:txBody>
      </p:sp>
      <p:sp>
        <p:nvSpPr>
          <p:cNvPr id="36867" name="Slide Number Placeholder 8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1-</a:t>
            </a:r>
            <a:fld id="{CC41EADB-E0B0-451D-95F0-1CEC58813D1D}" type="slidenum">
              <a:rPr lang="en-US">
                <a:ea typeface="ＭＳ Ｐゴシック" pitchFamily="-72" charset="-128"/>
                <a:cs typeface="ＭＳ Ｐゴシック" pitchFamily="-72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en-US">
              <a:ea typeface="ＭＳ Ｐゴシック" pitchFamily="-72" charset="-128"/>
              <a:cs typeface="ＭＳ Ｐゴシック" pitchFamily="-72" charset="-128"/>
            </a:endParaRPr>
          </a:p>
        </p:txBody>
      </p:sp>
      <p:sp>
        <p:nvSpPr>
          <p:cNvPr id="36868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25963"/>
          </a:xfrm>
        </p:spPr>
        <p:txBody>
          <a:bodyPr/>
          <a:lstStyle/>
          <a:p>
            <a:pPr marL="109538" indent="0" eaLnBrk="1" hangingPunct="1">
              <a:lnSpc>
                <a:spcPct val="90000"/>
              </a:lnSpc>
              <a:buFont typeface="Wingdings 3" pitchFamily="-72" charset="2"/>
              <a:buNone/>
            </a:pPr>
            <a:r>
              <a:rPr lang="en-US" u="sng" smtClean="0"/>
              <a:t>Analytics in Practice:</a:t>
            </a:r>
          </a:p>
          <a:p>
            <a:pPr marL="109538" indent="0" eaLnBrk="1" hangingPunct="1">
              <a:lnSpc>
                <a:spcPct val="90000"/>
              </a:lnSpc>
              <a:buFont typeface="Wingdings 3" pitchFamily="-72" charset="2"/>
              <a:buNone/>
            </a:pPr>
            <a:r>
              <a:rPr lang="en-US" u="sng" smtClean="0"/>
              <a:t>Harrah’s Entertainment</a:t>
            </a:r>
          </a:p>
          <a:p>
            <a:pPr marL="109538" indent="0" eaLnBrk="1" hangingPunct="1">
              <a:lnSpc>
                <a:spcPct val="90000"/>
              </a:lnSpc>
            </a:pPr>
            <a:r>
              <a:rPr lang="en-US" smtClean="0"/>
              <a:t>Harrah’s owns numerous hotels and casinos</a:t>
            </a:r>
          </a:p>
          <a:p>
            <a:pPr marL="109538" indent="0" eaLnBrk="1" hangingPunct="1">
              <a:lnSpc>
                <a:spcPct val="90000"/>
              </a:lnSpc>
            </a:pPr>
            <a:r>
              <a:rPr lang="en-US" smtClean="0"/>
              <a:t>Uses analytics to:</a:t>
            </a:r>
          </a:p>
          <a:p>
            <a:pPr marL="109538" indent="0" eaLnBrk="1" hangingPunct="1">
              <a:lnSpc>
                <a:spcPct val="90000"/>
              </a:lnSpc>
              <a:buFont typeface="Wingdings 3" pitchFamily="-72" charset="2"/>
              <a:buNone/>
            </a:pPr>
            <a:r>
              <a:rPr lang="en-US" smtClean="0"/>
              <a:t>     - forecast demand for rooms</a:t>
            </a:r>
          </a:p>
          <a:p>
            <a:pPr marL="109538" indent="0" eaLnBrk="1" hangingPunct="1">
              <a:lnSpc>
                <a:spcPct val="90000"/>
              </a:lnSpc>
              <a:buFont typeface="Wingdings 3" pitchFamily="-72" charset="2"/>
              <a:buNone/>
            </a:pPr>
            <a:r>
              <a:rPr lang="en-US" smtClean="0"/>
              <a:t>     - segment customers by gaming activities</a:t>
            </a:r>
          </a:p>
          <a:p>
            <a:pPr marL="109538" indent="0" eaLnBrk="1" hangingPunct="1">
              <a:lnSpc>
                <a:spcPct val="90000"/>
              </a:lnSpc>
            </a:pPr>
            <a:r>
              <a:rPr lang="en-US" smtClean="0"/>
              <a:t>Uses prescriptive models to:</a:t>
            </a:r>
          </a:p>
          <a:p>
            <a:pPr marL="109538" indent="0" eaLnBrk="1" hangingPunct="1">
              <a:lnSpc>
                <a:spcPct val="90000"/>
              </a:lnSpc>
              <a:buFont typeface="Wingdings 3" pitchFamily="-72" charset="2"/>
              <a:buNone/>
            </a:pPr>
            <a:r>
              <a:rPr lang="en-US" smtClean="0"/>
              <a:t>     - set room rates</a:t>
            </a:r>
          </a:p>
          <a:p>
            <a:pPr marL="109538" indent="0" eaLnBrk="1" hangingPunct="1">
              <a:lnSpc>
                <a:spcPct val="90000"/>
              </a:lnSpc>
              <a:buFont typeface="Wingdings 3" pitchFamily="-72" charset="2"/>
              <a:buNone/>
            </a:pPr>
            <a:r>
              <a:rPr lang="en-US" smtClean="0"/>
              <a:t>     - allocate rooms</a:t>
            </a:r>
          </a:p>
          <a:p>
            <a:pPr marL="109538" indent="0" eaLnBrk="1" hangingPunct="1">
              <a:lnSpc>
                <a:spcPct val="90000"/>
              </a:lnSpc>
              <a:buFont typeface="Wingdings 3" pitchFamily="-72" charset="2"/>
              <a:buNone/>
            </a:pPr>
            <a:r>
              <a:rPr lang="en-US" smtClean="0"/>
              <a:t>     - offer perks and rewards to customers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ea typeface="+mn-ea"/>
                <a:cs typeface="+mn-cs"/>
              </a:rPr>
              <a:t>DATA</a:t>
            </a:r>
          </a:p>
          <a:p>
            <a:pPr marL="109728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dirty="0">
                <a:ea typeface="+mn-ea"/>
                <a:cs typeface="+mn-cs"/>
              </a:rPr>
              <a:t> </a:t>
            </a:r>
            <a:r>
              <a:rPr lang="en-US" dirty="0" smtClean="0">
                <a:ea typeface="+mn-ea"/>
                <a:cs typeface="+mn-cs"/>
              </a:rPr>
              <a:t>  - collected facts and figures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ea typeface="+mn-ea"/>
                <a:cs typeface="+mn-cs"/>
              </a:rPr>
              <a:t>DATABASE</a:t>
            </a:r>
          </a:p>
          <a:p>
            <a:pPr marL="109728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dirty="0" smtClean="0">
                <a:ea typeface="+mn-ea"/>
                <a:cs typeface="+mn-cs"/>
              </a:rPr>
              <a:t>   - collection of computer files containing data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ea typeface="+mn-ea"/>
                <a:cs typeface="+mn-cs"/>
              </a:rPr>
              <a:t>INFORMATION</a:t>
            </a:r>
            <a:endParaRPr lang="en-US" dirty="0">
              <a:ea typeface="+mn-ea"/>
              <a:cs typeface="+mn-cs"/>
            </a:endParaRPr>
          </a:p>
          <a:p>
            <a:pPr marL="109728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dirty="0" smtClean="0">
                <a:ea typeface="+mn-ea"/>
                <a:cs typeface="+mn-cs"/>
              </a:rPr>
              <a:t>   - </a:t>
            </a:r>
            <a:r>
              <a:rPr lang="en-US" dirty="0">
                <a:ea typeface="+mn-ea"/>
                <a:cs typeface="+mn-cs"/>
              </a:rPr>
              <a:t>comes from analyzing data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>
                <a:ea typeface="+mj-ea"/>
                <a:cs typeface="+mj-cs"/>
              </a:rPr>
              <a:t>Data for Business Analytics</a:t>
            </a:r>
          </a:p>
        </p:txBody>
      </p:sp>
      <p:sp>
        <p:nvSpPr>
          <p:cNvPr id="37891" name="Footer Placeholder 7"/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Copyright © 2013 Pearson Education, Inc. publishing as Prentice Hall</a:t>
            </a:r>
          </a:p>
        </p:txBody>
      </p:sp>
      <p:sp>
        <p:nvSpPr>
          <p:cNvPr id="37892" name="Slide Number Placeholder 8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1-</a:t>
            </a:r>
            <a:fld id="{D0729C47-7195-4C96-B124-64C345858006}" type="slidenum">
              <a:rPr lang="en-US">
                <a:ea typeface="ＭＳ Ｐゴシック" pitchFamily="-72" charset="-128"/>
                <a:cs typeface="ＭＳ Ｐゴシック" pitchFamily="-72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en-US">
              <a:ea typeface="ＭＳ Ｐゴシック" pitchFamily="-72" charset="-128"/>
              <a:cs typeface="ＭＳ Ｐゴシック" pitchFamily="-72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u="sng" dirty="0" smtClean="0">
                <a:ea typeface="+mn-ea"/>
                <a:cs typeface="+mn-cs"/>
              </a:rPr>
              <a:t>Examples of using DATA in business</a:t>
            </a:r>
            <a:r>
              <a:rPr lang="en-US" dirty="0" smtClean="0">
                <a:ea typeface="+mn-ea"/>
                <a:cs typeface="+mn-cs"/>
              </a:rPr>
              <a:t>: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ea typeface="+mn-ea"/>
                <a:cs typeface="+mn-cs"/>
              </a:rPr>
              <a:t>Annual reports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ea typeface="+mn-ea"/>
                <a:cs typeface="+mn-cs"/>
              </a:rPr>
              <a:t>Accounting audits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ea typeface="+mn-ea"/>
                <a:cs typeface="+mn-cs"/>
              </a:rPr>
              <a:t>Financial profitability analysis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ea typeface="+mn-ea"/>
                <a:cs typeface="+mn-cs"/>
              </a:rPr>
              <a:t>Economic trends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ea typeface="+mn-ea"/>
                <a:cs typeface="+mn-cs"/>
              </a:rPr>
              <a:t>Marketing research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ea typeface="+mn-ea"/>
                <a:cs typeface="+mn-cs"/>
              </a:rPr>
              <a:t>Operations management performance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ea typeface="+mn-ea"/>
                <a:cs typeface="+mn-cs"/>
              </a:rPr>
              <a:t>Human resource measurements</a:t>
            </a:r>
            <a:endParaRPr lang="en-US" dirty="0">
              <a:ea typeface="+mn-ea"/>
              <a:cs typeface="+mn-cs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>
                <a:ea typeface="+mj-ea"/>
                <a:cs typeface="+mj-cs"/>
              </a:rPr>
              <a:t>Data for Business Analytics</a:t>
            </a:r>
          </a:p>
        </p:txBody>
      </p:sp>
      <p:sp>
        <p:nvSpPr>
          <p:cNvPr id="38915" name="Footer Placeholder 7"/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Copyright © 2013 Pearson Education, Inc. publishing as Prentice Hall</a:t>
            </a:r>
          </a:p>
        </p:txBody>
      </p:sp>
      <p:sp>
        <p:nvSpPr>
          <p:cNvPr id="38916" name="Slide Number Placeholder 8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1-</a:t>
            </a:r>
            <a:fld id="{53FF9A45-A8A6-4390-ABB8-62912C10B639}" type="slidenum">
              <a:rPr lang="en-US">
                <a:ea typeface="ＭＳ Ｐゴシック" pitchFamily="-72" charset="-128"/>
                <a:cs typeface="ＭＳ Ｐゴシック" pitchFamily="-72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en-US">
              <a:ea typeface="ＭＳ Ｐゴシック" pitchFamily="-72" charset="-128"/>
              <a:cs typeface="ＭＳ Ｐゴシック" pitchFamily="-72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u="sng" dirty="0" smtClean="0">
                <a:ea typeface="+mn-ea"/>
                <a:cs typeface="+mn-cs"/>
              </a:rPr>
              <a:t>Metrics</a:t>
            </a:r>
            <a:r>
              <a:rPr lang="en-US" b="1" dirty="0" smtClean="0">
                <a:ea typeface="+mn-ea"/>
                <a:cs typeface="+mn-cs"/>
              </a:rPr>
              <a:t> </a:t>
            </a:r>
            <a:r>
              <a:rPr lang="en-US" dirty="0" smtClean="0">
                <a:ea typeface="+mn-ea"/>
                <a:cs typeface="+mn-cs"/>
              </a:rPr>
              <a:t>are used to quantify performance. 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u="sng" dirty="0" smtClean="0">
                <a:ea typeface="+mn-ea"/>
                <a:cs typeface="+mn-cs"/>
              </a:rPr>
              <a:t>Measures</a:t>
            </a:r>
            <a:r>
              <a:rPr lang="en-US" dirty="0" smtClean="0">
                <a:ea typeface="+mn-ea"/>
                <a:cs typeface="+mn-cs"/>
              </a:rPr>
              <a:t> are numerical values of metrics.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u="sng" dirty="0" smtClean="0">
                <a:ea typeface="+mn-ea"/>
                <a:cs typeface="+mn-cs"/>
              </a:rPr>
              <a:t>Discrete</a:t>
            </a:r>
            <a:r>
              <a:rPr lang="en-US" dirty="0" smtClean="0">
                <a:ea typeface="+mn-ea"/>
                <a:cs typeface="+mn-cs"/>
              </a:rPr>
              <a:t> metrics involve counting</a:t>
            </a:r>
          </a:p>
          <a:p>
            <a:pPr marL="109728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dirty="0">
                <a:ea typeface="+mn-ea"/>
                <a:cs typeface="+mn-cs"/>
              </a:rPr>
              <a:t> </a:t>
            </a:r>
            <a:r>
              <a:rPr lang="en-US" dirty="0" smtClean="0">
                <a:ea typeface="+mn-ea"/>
                <a:cs typeface="+mn-cs"/>
              </a:rPr>
              <a:t>  - on time or not on time</a:t>
            </a:r>
          </a:p>
          <a:p>
            <a:pPr marL="109728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dirty="0">
                <a:ea typeface="+mn-ea"/>
                <a:cs typeface="+mn-cs"/>
              </a:rPr>
              <a:t> </a:t>
            </a:r>
            <a:r>
              <a:rPr lang="en-US" dirty="0" smtClean="0">
                <a:ea typeface="+mn-ea"/>
                <a:cs typeface="+mn-cs"/>
              </a:rPr>
              <a:t>  - number or proportion of on time deliveries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u="sng" dirty="0" smtClean="0">
                <a:ea typeface="+mn-ea"/>
                <a:cs typeface="+mn-cs"/>
              </a:rPr>
              <a:t>Continuous</a:t>
            </a:r>
            <a:r>
              <a:rPr lang="en-US" dirty="0" smtClean="0">
                <a:ea typeface="+mn-ea"/>
                <a:cs typeface="+mn-cs"/>
              </a:rPr>
              <a:t> metrics are measured on a continuum</a:t>
            </a:r>
          </a:p>
          <a:p>
            <a:pPr marL="109728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dirty="0" smtClean="0">
                <a:ea typeface="+mn-ea"/>
                <a:cs typeface="+mn-cs"/>
              </a:rPr>
              <a:t>   - delivery time</a:t>
            </a:r>
          </a:p>
          <a:p>
            <a:pPr marL="109728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dirty="0" smtClean="0">
                <a:ea typeface="+mn-ea"/>
                <a:cs typeface="+mn-cs"/>
              </a:rPr>
              <a:t>   - package weight</a:t>
            </a:r>
          </a:p>
          <a:p>
            <a:pPr marL="109728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dirty="0" smtClean="0">
                <a:ea typeface="+mn-ea"/>
                <a:cs typeface="+mn-cs"/>
              </a:rPr>
              <a:t>   - purchase price </a:t>
            </a:r>
            <a:endParaRPr lang="en-US" dirty="0">
              <a:ea typeface="+mn-ea"/>
              <a:cs typeface="+mn-cs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>
                <a:ea typeface="+mj-ea"/>
                <a:cs typeface="+mj-cs"/>
              </a:rPr>
              <a:t>Data for Business Analytics</a:t>
            </a:r>
          </a:p>
        </p:txBody>
      </p:sp>
      <p:sp>
        <p:nvSpPr>
          <p:cNvPr id="39939" name="Footer Placeholder 7"/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Copyright © 2013 Pearson Education, Inc. publishing as Prentice Hall</a:t>
            </a:r>
          </a:p>
        </p:txBody>
      </p:sp>
      <p:sp>
        <p:nvSpPr>
          <p:cNvPr id="39940" name="Slide Number Placeholder 8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1-</a:t>
            </a:r>
            <a:fld id="{AD85A74E-1878-4ED2-A45C-788A2A48171C}" type="slidenum">
              <a:rPr lang="en-US">
                <a:ea typeface="ＭＳ Ｐゴシック" pitchFamily="-72" charset="-128"/>
                <a:cs typeface="ＭＳ Ｐゴシック" pitchFamily="-72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en-US">
              <a:ea typeface="ＭＳ Ｐゴシック" pitchFamily="-72" charset="-128"/>
              <a:cs typeface="ＭＳ Ｐゴシック" pitchFamily="-72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538" indent="0" eaLnBrk="1" hangingPunct="1">
              <a:buFont typeface="Wingdings 3" pitchFamily="-72" charset="2"/>
              <a:buNone/>
            </a:pPr>
            <a:r>
              <a:rPr lang="en-US" u="sng" smtClean="0"/>
              <a:t>Example 1.2    A Sales Transaction Database File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>
                <a:ea typeface="+mj-ea"/>
                <a:cs typeface="+mj-cs"/>
              </a:rPr>
              <a:t>Data for Business Analytics</a:t>
            </a:r>
          </a:p>
        </p:txBody>
      </p:sp>
      <p:sp>
        <p:nvSpPr>
          <p:cNvPr id="40963" name="Footer Placeholder 7"/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Copyright © 2013 Pearson Education, Inc. publishing as Prentice Hall</a:t>
            </a:r>
          </a:p>
        </p:txBody>
      </p:sp>
      <p:sp>
        <p:nvSpPr>
          <p:cNvPr id="40964" name="Slide Number Placeholder 8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1-</a:t>
            </a:r>
            <a:fld id="{EB0A1086-F709-4B00-8687-37F81F3C9BC9}" type="slidenum">
              <a:rPr lang="en-US">
                <a:ea typeface="ＭＳ Ｐゴシック" pitchFamily="-72" charset="-128"/>
                <a:cs typeface="ＭＳ Ｐゴシック" pitchFamily="-72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en-US">
              <a:ea typeface="ＭＳ Ｐゴシック" pitchFamily="-72" charset="-128"/>
              <a:cs typeface="ＭＳ Ｐゴシック" pitchFamily="-72" charset="-128"/>
            </a:endParaRPr>
          </a:p>
        </p:txBody>
      </p:sp>
      <p:pic>
        <p:nvPicPr>
          <p:cNvPr id="4096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2133600"/>
            <a:ext cx="7467600" cy="282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6" name="TextBox 6"/>
          <p:cNvSpPr txBox="1">
            <a:spLocks noChangeArrowheads="1"/>
          </p:cNvSpPr>
          <p:nvPr/>
        </p:nvSpPr>
        <p:spPr bwMode="auto">
          <a:xfrm>
            <a:off x="7143750" y="5135563"/>
            <a:ext cx="7556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000"/>
              <a:t>Figure 1.1</a:t>
            </a:r>
          </a:p>
        </p:txBody>
      </p:sp>
      <p:sp>
        <p:nvSpPr>
          <p:cNvPr id="40967" name="TextBox 2"/>
          <p:cNvSpPr txBox="1">
            <a:spLocks noChangeArrowheads="1"/>
          </p:cNvSpPr>
          <p:nvPr/>
        </p:nvSpPr>
        <p:spPr bwMode="auto">
          <a:xfrm>
            <a:off x="838200" y="5432425"/>
            <a:ext cx="9334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800"/>
              <a:t>Entities</a:t>
            </a:r>
          </a:p>
        </p:txBody>
      </p:sp>
      <p:cxnSp>
        <p:nvCxnSpPr>
          <p:cNvPr id="6" name="Straight Arrow Connector 5"/>
          <p:cNvCxnSpPr>
            <a:stCxn id="40967" idx="0"/>
          </p:cNvCxnSpPr>
          <p:nvPr/>
        </p:nvCxnSpPr>
        <p:spPr>
          <a:xfrm flipV="1">
            <a:off x="1304925" y="4937125"/>
            <a:ext cx="0" cy="49530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ight Brace 9"/>
          <p:cNvSpPr/>
          <p:nvPr/>
        </p:nvSpPr>
        <p:spPr>
          <a:xfrm>
            <a:off x="7924800" y="2971800"/>
            <a:ext cx="152400" cy="1905000"/>
          </a:xfrm>
          <a:prstGeom prst="rightBrac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40970" name="TextBox 10"/>
          <p:cNvSpPr txBox="1">
            <a:spLocks noChangeArrowheads="1"/>
          </p:cNvSpPr>
          <p:nvPr/>
        </p:nvSpPr>
        <p:spPr bwMode="auto">
          <a:xfrm>
            <a:off x="7958138" y="3554413"/>
            <a:ext cx="10350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800"/>
              <a:t>Records</a:t>
            </a:r>
          </a:p>
        </p:txBody>
      </p:sp>
      <p:sp>
        <p:nvSpPr>
          <p:cNvPr id="13" name="Left Brace 12"/>
          <p:cNvSpPr/>
          <p:nvPr/>
        </p:nvSpPr>
        <p:spPr>
          <a:xfrm rot="-5400000">
            <a:off x="4572000" y="1935163"/>
            <a:ext cx="304800" cy="6400800"/>
          </a:xfrm>
          <a:prstGeom prst="leftBrac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40972" name="TextBox 14"/>
          <p:cNvSpPr txBox="1">
            <a:spLocks noChangeArrowheads="1"/>
          </p:cNvSpPr>
          <p:nvPr/>
        </p:nvSpPr>
        <p:spPr bwMode="auto">
          <a:xfrm>
            <a:off x="3886200" y="5351463"/>
            <a:ext cx="2089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800"/>
              <a:t>Fields or Attributes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u="sng" dirty="0" smtClean="0">
                <a:ea typeface="+mn-ea"/>
                <a:cs typeface="+mn-cs"/>
              </a:rPr>
              <a:t>Four Types Data Based on Measurement Scale</a:t>
            </a:r>
            <a:r>
              <a:rPr lang="en-US" dirty="0" smtClean="0">
                <a:ea typeface="+mn-ea"/>
                <a:cs typeface="+mn-cs"/>
              </a:rPr>
              <a:t>: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ea typeface="+mn-ea"/>
                <a:cs typeface="+mn-cs"/>
              </a:rPr>
              <a:t>Categorical (nominal) data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ea typeface="+mn-ea"/>
                <a:cs typeface="+mn-cs"/>
              </a:rPr>
              <a:t>Ordinal data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ea typeface="+mn-ea"/>
                <a:cs typeface="+mn-cs"/>
              </a:rPr>
              <a:t>Interval data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ea typeface="+mn-ea"/>
                <a:cs typeface="+mn-cs"/>
              </a:rPr>
              <a:t>Ratio data</a:t>
            </a:r>
            <a:endParaRPr lang="en-US" dirty="0">
              <a:ea typeface="+mn-ea"/>
              <a:cs typeface="+mn-cs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>
                <a:ea typeface="+mj-ea"/>
                <a:cs typeface="+mj-cs"/>
              </a:rPr>
              <a:t>Data for Business Analytics</a:t>
            </a:r>
          </a:p>
        </p:txBody>
      </p:sp>
      <p:sp>
        <p:nvSpPr>
          <p:cNvPr id="41987" name="Footer Placeholder 7"/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Copyright © 2013 Pearson Education, Inc. publishing as Prentice Hall</a:t>
            </a:r>
          </a:p>
        </p:txBody>
      </p:sp>
      <p:sp>
        <p:nvSpPr>
          <p:cNvPr id="41988" name="Slide Number Placeholder 8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1-</a:t>
            </a:r>
            <a:fld id="{808655ED-4D22-4754-B038-A0F36B981B50}" type="slidenum">
              <a:rPr lang="en-US">
                <a:ea typeface="ＭＳ Ｐゴシック" pitchFamily="-72" charset="-128"/>
                <a:cs typeface="ＭＳ Ｐゴシック" pitchFamily="-72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en-US">
              <a:ea typeface="ＭＳ Ｐゴシック" pitchFamily="-72" charset="-128"/>
              <a:cs typeface="ＭＳ Ｐゴシック" pitchFamily="-72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538" indent="0" eaLnBrk="1" hangingPunct="1">
              <a:buFont typeface="Wingdings 3" pitchFamily="-72" charset="2"/>
              <a:buNone/>
            </a:pPr>
            <a:r>
              <a:rPr lang="en-US" u="sng" smtClean="0"/>
              <a:t>Example 1.3 </a:t>
            </a:r>
          </a:p>
          <a:p>
            <a:pPr marL="109538" indent="0" eaLnBrk="1" hangingPunct="1">
              <a:buFont typeface="Wingdings 3" pitchFamily="-72" charset="2"/>
              <a:buNone/>
            </a:pPr>
            <a:r>
              <a:rPr lang="en-US" sz="2600" u="sng" smtClean="0"/>
              <a:t>Classifying Data Elements in a Purchasing Database</a:t>
            </a:r>
            <a:endParaRPr lang="en-US" sz="2600" smtClean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>
                <a:ea typeface="+mj-ea"/>
                <a:cs typeface="+mj-cs"/>
              </a:rPr>
              <a:t>Data for Business Analytics</a:t>
            </a:r>
          </a:p>
        </p:txBody>
      </p:sp>
      <p:sp>
        <p:nvSpPr>
          <p:cNvPr id="43011" name="Footer Placeholder 7"/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Copyright © 2013 Pearson Education, Inc. publishing as Prentice Hall</a:t>
            </a:r>
          </a:p>
        </p:txBody>
      </p:sp>
      <p:sp>
        <p:nvSpPr>
          <p:cNvPr id="43012" name="Slide Number Placeholder 8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1-</a:t>
            </a:r>
            <a:fld id="{471B2280-0CB9-4EF6-A23C-1E3B787A0B2D}" type="slidenum">
              <a:rPr lang="en-US">
                <a:ea typeface="ＭＳ Ｐゴシック" pitchFamily="-72" charset="-128"/>
                <a:cs typeface="ＭＳ Ｐゴシック" pitchFamily="-72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en-US">
              <a:ea typeface="ＭＳ Ｐゴシック" pitchFamily="-72" charset="-128"/>
              <a:cs typeface="ＭＳ Ｐゴシック" pitchFamily="-72" charset="-128"/>
            </a:endParaRPr>
          </a:p>
        </p:txBody>
      </p:sp>
      <p:pic>
        <p:nvPicPr>
          <p:cNvPr id="4301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2667000"/>
            <a:ext cx="8594725" cy="253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4" name="TextBox 6"/>
          <p:cNvSpPr txBox="1">
            <a:spLocks noChangeArrowheads="1"/>
          </p:cNvSpPr>
          <p:nvPr/>
        </p:nvSpPr>
        <p:spPr bwMode="auto">
          <a:xfrm>
            <a:off x="8135938" y="5222875"/>
            <a:ext cx="7556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000"/>
              <a:t>Figure 1.2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Content Placeholder 1"/>
          <p:cNvSpPr>
            <a:spLocks noGrp="1"/>
          </p:cNvSpPr>
          <p:nvPr>
            <p:ph idx="1"/>
          </p:nvPr>
        </p:nvSpPr>
        <p:spPr>
          <a:xfrm>
            <a:off x="457200" y="1481138"/>
            <a:ext cx="8229600" cy="1185862"/>
          </a:xfrm>
        </p:spPr>
        <p:txBody>
          <a:bodyPr/>
          <a:lstStyle/>
          <a:p>
            <a:pPr marL="109538" indent="0" eaLnBrk="1" hangingPunct="1">
              <a:buFont typeface="Wingdings 3" pitchFamily="-72" charset="2"/>
              <a:buNone/>
            </a:pPr>
            <a:r>
              <a:rPr lang="en-US" u="sng" smtClean="0"/>
              <a:t>Example 1.3  (continued)</a:t>
            </a:r>
          </a:p>
          <a:p>
            <a:pPr marL="109538" indent="0" eaLnBrk="1" hangingPunct="1">
              <a:buFont typeface="Wingdings 3" pitchFamily="-72" charset="2"/>
              <a:buNone/>
            </a:pPr>
            <a:r>
              <a:rPr lang="en-US" sz="2600" u="sng" smtClean="0"/>
              <a:t>Classifying Data Elements in a Purchasing Database</a:t>
            </a:r>
            <a:endParaRPr lang="en-US" sz="2600" smtClean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>
                <a:ea typeface="+mj-ea"/>
                <a:cs typeface="+mj-cs"/>
              </a:rPr>
              <a:t>Data for Business Analytics</a:t>
            </a:r>
          </a:p>
        </p:txBody>
      </p:sp>
      <p:sp>
        <p:nvSpPr>
          <p:cNvPr id="44035" name="Footer Placeholder 7"/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Copyright © 2013 Pearson Education, Inc. publishing as Prentice Hall</a:t>
            </a:r>
          </a:p>
        </p:txBody>
      </p:sp>
      <p:sp>
        <p:nvSpPr>
          <p:cNvPr id="44036" name="Slide Number Placeholder 8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1-</a:t>
            </a:r>
            <a:fld id="{20095A84-A188-4B5C-85DD-245D0D80E6CE}" type="slidenum">
              <a:rPr lang="en-US">
                <a:ea typeface="ＭＳ Ｐゴシック" pitchFamily="-72" charset="-128"/>
                <a:cs typeface="ＭＳ Ｐゴシック" pitchFamily="-72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en-US">
              <a:ea typeface="ＭＳ Ｐゴシック" pitchFamily="-72" charset="-128"/>
              <a:cs typeface="ＭＳ Ｐゴシック" pitchFamily="-72" charset="-128"/>
            </a:endParaRPr>
          </a:p>
        </p:txBody>
      </p:sp>
      <p:pic>
        <p:nvPicPr>
          <p:cNvPr id="4403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2667000"/>
            <a:ext cx="8594725" cy="253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8" name="TextBox 9"/>
          <p:cNvSpPr txBox="1">
            <a:spLocks noChangeArrowheads="1"/>
          </p:cNvSpPr>
          <p:nvPr/>
        </p:nvSpPr>
        <p:spPr bwMode="auto">
          <a:xfrm rot="2700000">
            <a:off x="1840707" y="5469731"/>
            <a:ext cx="1339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800"/>
              <a:t>Categorical</a:t>
            </a:r>
          </a:p>
        </p:txBody>
      </p:sp>
      <p:sp>
        <p:nvSpPr>
          <p:cNvPr id="44039" name="TextBox 10"/>
          <p:cNvSpPr txBox="1">
            <a:spLocks noChangeArrowheads="1"/>
          </p:cNvSpPr>
          <p:nvPr/>
        </p:nvSpPr>
        <p:spPr bwMode="auto">
          <a:xfrm rot="2700000">
            <a:off x="2445544" y="5476082"/>
            <a:ext cx="1339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800"/>
              <a:t>Categorical</a:t>
            </a:r>
          </a:p>
        </p:txBody>
      </p:sp>
      <p:sp>
        <p:nvSpPr>
          <p:cNvPr id="44040" name="TextBox 11"/>
          <p:cNvSpPr txBox="1">
            <a:spLocks noChangeArrowheads="1"/>
          </p:cNvSpPr>
          <p:nvPr/>
        </p:nvSpPr>
        <p:spPr bwMode="auto">
          <a:xfrm rot="2700000">
            <a:off x="3326607" y="5471318"/>
            <a:ext cx="1339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800"/>
              <a:t>Categorical</a:t>
            </a:r>
          </a:p>
        </p:txBody>
      </p:sp>
      <p:sp>
        <p:nvSpPr>
          <p:cNvPr id="44041" name="TextBox 12"/>
          <p:cNvSpPr txBox="1">
            <a:spLocks noChangeArrowheads="1"/>
          </p:cNvSpPr>
          <p:nvPr/>
        </p:nvSpPr>
        <p:spPr bwMode="auto">
          <a:xfrm rot="2700000">
            <a:off x="4368007" y="5257006"/>
            <a:ext cx="717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800"/>
              <a:t>Ratio</a:t>
            </a:r>
          </a:p>
        </p:txBody>
      </p:sp>
      <p:sp>
        <p:nvSpPr>
          <p:cNvPr id="44042" name="TextBox 13"/>
          <p:cNvSpPr txBox="1">
            <a:spLocks noChangeArrowheads="1"/>
          </p:cNvSpPr>
          <p:nvPr/>
        </p:nvSpPr>
        <p:spPr bwMode="auto">
          <a:xfrm rot="2700000">
            <a:off x="900907" y="5469731"/>
            <a:ext cx="1339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800"/>
              <a:t>Categorical</a:t>
            </a:r>
          </a:p>
        </p:txBody>
      </p:sp>
      <p:sp>
        <p:nvSpPr>
          <p:cNvPr id="44043" name="TextBox 14"/>
          <p:cNvSpPr txBox="1">
            <a:spLocks noChangeArrowheads="1"/>
          </p:cNvSpPr>
          <p:nvPr/>
        </p:nvSpPr>
        <p:spPr bwMode="auto">
          <a:xfrm rot="2700000">
            <a:off x="4906169" y="5291932"/>
            <a:ext cx="717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800"/>
              <a:t>Ratio</a:t>
            </a:r>
          </a:p>
        </p:txBody>
      </p:sp>
      <p:sp>
        <p:nvSpPr>
          <p:cNvPr id="44044" name="TextBox 15"/>
          <p:cNvSpPr txBox="1">
            <a:spLocks noChangeArrowheads="1"/>
          </p:cNvSpPr>
          <p:nvPr/>
        </p:nvSpPr>
        <p:spPr bwMode="auto">
          <a:xfrm rot="2700000">
            <a:off x="5680869" y="5282407"/>
            <a:ext cx="717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800"/>
              <a:t>Ratio</a:t>
            </a:r>
          </a:p>
        </p:txBody>
      </p:sp>
      <p:sp>
        <p:nvSpPr>
          <p:cNvPr id="44045" name="TextBox 16"/>
          <p:cNvSpPr txBox="1">
            <a:spLocks noChangeArrowheads="1"/>
          </p:cNvSpPr>
          <p:nvPr/>
        </p:nvSpPr>
        <p:spPr bwMode="auto">
          <a:xfrm rot="2700000">
            <a:off x="6579394" y="5271294"/>
            <a:ext cx="717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800"/>
              <a:t>Ratio</a:t>
            </a:r>
          </a:p>
        </p:txBody>
      </p:sp>
      <p:sp>
        <p:nvSpPr>
          <p:cNvPr id="44046" name="TextBox 18"/>
          <p:cNvSpPr txBox="1">
            <a:spLocks noChangeArrowheads="1"/>
          </p:cNvSpPr>
          <p:nvPr/>
        </p:nvSpPr>
        <p:spPr bwMode="auto">
          <a:xfrm rot="2700000">
            <a:off x="7428707" y="5377656"/>
            <a:ext cx="9334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800"/>
              <a:t>Interval</a:t>
            </a:r>
          </a:p>
        </p:txBody>
      </p:sp>
      <p:sp>
        <p:nvSpPr>
          <p:cNvPr id="44047" name="TextBox 19"/>
          <p:cNvSpPr txBox="1">
            <a:spLocks noChangeArrowheads="1"/>
          </p:cNvSpPr>
          <p:nvPr/>
        </p:nvSpPr>
        <p:spPr bwMode="auto">
          <a:xfrm rot="2700000">
            <a:off x="8103394" y="5371307"/>
            <a:ext cx="933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800"/>
              <a:t>Interval</a:t>
            </a:r>
          </a:p>
        </p:txBody>
      </p:sp>
      <p:sp>
        <p:nvSpPr>
          <p:cNvPr id="44048" name="TextBox 17"/>
          <p:cNvSpPr txBox="1">
            <a:spLocks noChangeArrowheads="1"/>
          </p:cNvSpPr>
          <p:nvPr/>
        </p:nvSpPr>
        <p:spPr bwMode="auto">
          <a:xfrm>
            <a:off x="228600" y="5192713"/>
            <a:ext cx="7556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000"/>
              <a:t>Figure 1.2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u="sng" dirty="0" smtClean="0">
                <a:ea typeface="+mn-ea"/>
                <a:cs typeface="+mn-cs"/>
              </a:rPr>
              <a:t>Categorical (nominal) Data</a:t>
            </a:r>
            <a:endParaRPr lang="en-US" dirty="0" smtClean="0">
              <a:ea typeface="+mn-ea"/>
              <a:cs typeface="+mn-cs"/>
            </a:endParaRP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ea typeface="+mn-ea"/>
                <a:cs typeface="+mn-cs"/>
              </a:rPr>
              <a:t>Data placed in </a:t>
            </a:r>
            <a:r>
              <a:rPr lang="en-US" dirty="0">
                <a:ea typeface="+mn-ea"/>
                <a:cs typeface="+mn-cs"/>
              </a:rPr>
              <a:t>categories according to a specified </a:t>
            </a:r>
            <a:r>
              <a:rPr lang="en-US" dirty="0" smtClean="0">
                <a:ea typeface="+mn-ea"/>
                <a:cs typeface="+mn-cs"/>
              </a:rPr>
              <a:t>characteristic</a:t>
            </a:r>
            <a:endParaRPr lang="en-US" dirty="0">
              <a:ea typeface="+mn-ea"/>
              <a:cs typeface="+mn-cs"/>
            </a:endParaRP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ea typeface="+mn-ea"/>
                <a:cs typeface="+mn-cs"/>
              </a:rPr>
              <a:t>Categories </a:t>
            </a:r>
            <a:r>
              <a:rPr lang="en-US" dirty="0">
                <a:ea typeface="+mn-ea"/>
                <a:cs typeface="+mn-cs"/>
              </a:rPr>
              <a:t>bear no quantitative relationship to one </a:t>
            </a:r>
            <a:r>
              <a:rPr lang="en-US" dirty="0" smtClean="0">
                <a:ea typeface="+mn-ea"/>
                <a:cs typeface="+mn-cs"/>
              </a:rPr>
              <a:t>another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ea typeface="+mn-ea"/>
                <a:cs typeface="+mn-cs"/>
              </a:rPr>
              <a:t>Examples:</a:t>
            </a:r>
          </a:p>
          <a:p>
            <a:pPr marL="109728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dirty="0" smtClean="0">
                <a:ea typeface="+mn-ea"/>
                <a:cs typeface="+mn-cs"/>
              </a:rPr>
              <a:t>   - customer’s location (America, Europe, Asia)</a:t>
            </a:r>
          </a:p>
          <a:p>
            <a:pPr marL="109728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dirty="0">
                <a:ea typeface="+mn-ea"/>
                <a:cs typeface="+mn-cs"/>
              </a:rPr>
              <a:t> </a:t>
            </a:r>
            <a:r>
              <a:rPr lang="en-US" dirty="0" smtClean="0">
                <a:ea typeface="+mn-ea"/>
                <a:cs typeface="+mn-cs"/>
              </a:rPr>
              <a:t>  - employee classification (manager, supervisor,</a:t>
            </a:r>
          </a:p>
          <a:p>
            <a:pPr marL="109728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dirty="0">
                <a:ea typeface="+mn-ea"/>
                <a:cs typeface="+mn-cs"/>
              </a:rPr>
              <a:t> </a:t>
            </a:r>
            <a:r>
              <a:rPr lang="en-US" dirty="0" smtClean="0">
                <a:ea typeface="+mn-ea"/>
                <a:cs typeface="+mn-cs"/>
              </a:rPr>
              <a:t>    associate)</a:t>
            </a:r>
            <a:endParaRPr lang="en-US" dirty="0">
              <a:ea typeface="+mn-ea"/>
              <a:cs typeface="+mn-cs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>
                <a:ea typeface="+mj-ea"/>
                <a:cs typeface="+mj-cs"/>
              </a:rPr>
              <a:t>Data for Business Analytics</a:t>
            </a:r>
          </a:p>
        </p:txBody>
      </p:sp>
      <p:sp>
        <p:nvSpPr>
          <p:cNvPr id="45059" name="Footer Placeholder 7"/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Copyright © 2013 Pearson Education, Inc. publishing as Prentice Hall</a:t>
            </a:r>
          </a:p>
        </p:txBody>
      </p:sp>
      <p:sp>
        <p:nvSpPr>
          <p:cNvPr id="45060" name="Slide Number Placeholder 8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1-</a:t>
            </a:r>
            <a:fld id="{26FD3EE5-512E-46F2-B0B5-7C55FD5B518B}" type="slidenum">
              <a:rPr lang="en-US">
                <a:ea typeface="ＭＳ Ｐゴシック" pitchFamily="-72" charset="-128"/>
                <a:cs typeface="ＭＳ Ｐゴシック" pitchFamily="-72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en-US">
              <a:ea typeface="ＭＳ Ｐゴシック" pitchFamily="-72" charset="-128"/>
              <a:cs typeface="ＭＳ Ｐゴシック" pitchFamily="-72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u="sng" dirty="0" smtClean="0">
                <a:ea typeface="+mn-ea"/>
                <a:cs typeface="+mn-cs"/>
              </a:rPr>
              <a:t>Ordinal Data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ea typeface="+mn-ea"/>
                <a:cs typeface="+mn-cs"/>
              </a:rPr>
              <a:t>Data that is ranked or ordered according to some relationship with one another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ea typeface="+mn-ea"/>
                <a:cs typeface="+mn-cs"/>
              </a:rPr>
              <a:t>No fixed units of measurement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ea typeface="+mn-ea"/>
                <a:cs typeface="+mn-cs"/>
              </a:rPr>
              <a:t>Examples:</a:t>
            </a:r>
          </a:p>
          <a:p>
            <a:pPr marL="109728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dirty="0" smtClean="0">
                <a:ea typeface="+mn-ea"/>
                <a:cs typeface="+mn-cs"/>
              </a:rPr>
              <a:t>   - college football rankings</a:t>
            </a:r>
          </a:p>
          <a:p>
            <a:pPr marL="109728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dirty="0" smtClean="0">
                <a:ea typeface="+mn-ea"/>
                <a:cs typeface="+mn-cs"/>
              </a:rPr>
              <a:t>   - survey responses </a:t>
            </a:r>
          </a:p>
          <a:p>
            <a:pPr marL="109728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dirty="0">
                <a:ea typeface="+mn-ea"/>
                <a:cs typeface="+mn-cs"/>
              </a:rPr>
              <a:t> </a:t>
            </a:r>
            <a:r>
              <a:rPr lang="en-US" dirty="0" smtClean="0">
                <a:ea typeface="+mn-ea"/>
                <a:cs typeface="+mn-cs"/>
              </a:rPr>
              <a:t>    (</a:t>
            </a:r>
            <a:r>
              <a:rPr lang="en-US" dirty="0">
                <a:ea typeface="+mn-ea"/>
                <a:cs typeface="+mn-cs"/>
              </a:rPr>
              <a:t>poor, average, good, </a:t>
            </a:r>
            <a:r>
              <a:rPr lang="en-US" dirty="0" smtClean="0">
                <a:ea typeface="+mn-ea"/>
                <a:cs typeface="+mn-cs"/>
              </a:rPr>
              <a:t>very good, excellent)</a:t>
            </a:r>
            <a:endParaRPr lang="en-US" dirty="0">
              <a:ea typeface="+mn-ea"/>
              <a:cs typeface="+mn-cs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>
                <a:ea typeface="+mj-ea"/>
                <a:cs typeface="+mj-cs"/>
              </a:rPr>
              <a:t>Data for Business Analytics</a:t>
            </a:r>
          </a:p>
        </p:txBody>
      </p:sp>
      <p:sp>
        <p:nvSpPr>
          <p:cNvPr id="46083" name="Footer Placeholder 7"/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Copyright © 2013 Pearson Education, Inc. publishing as Prentice Hall</a:t>
            </a:r>
          </a:p>
        </p:txBody>
      </p:sp>
      <p:sp>
        <p:nvSpPr>
          <p:cNvPr id="46084" name="Slide Number Placeholder 8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1-</a:t>
            </a:r>
            <a:fld id="{792D50E2-5B3C-497D-85EC-E8C4E54C80D7}" type="slidenum">
              <a:rPr lang="en-US">
                <a:ea typeface="ＭＳ Ｐゴシック" pitchFamily="-72" charset="-128"/>
                <a:cs typeface="ＭＳ Ｐゴシック" pitchFamily="-72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en-US">
              <a:ea typeface="ＭＳ Ｐゴシック" pitchFamily="-72" charset="-128"/>
              <a:cs typeface="ＭＳ Ｐゴシック" pitchFamily="-72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Footer Placeholder 8"/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Copyright © 2013 Pearson Education, Inc. publishing as Prentice Hall</a:t>
            </a:r>
          </a:p>
        </p:txBody>
      </p:sp>
      <p:sp>
        <p:nvSpPr>
          <p:cNvPr id="28674" name="Slide Number Placeholder 9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1-</a:t>
            </a:r>
            <a:fld id="{6534926C-6B3D-47B4-82A5-6A06BFFC39A4}" type="slidenum">
              <a:rPr lang="en-US">
                <a:ea typeface="ＭＳ Ｐゴシック" pitchFamily="-72" charset="-128"/>
                <a:cs typeface="ＭＳ Ｐゴシック" pitchFamily="-72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n-US">
              <a:ea typeface="ＭＳ Ｐゴシック" pitchFamily="-72" charset="-128"/>
              <a:cs typeface="ＭＳ Ｐゴシック" pitchFamily="-72" charset="-128"/>
            </a:endParaRPr>
          </a:p>
        </p:txBody>
      </p:sp>
      <p:pic>
        <p:nvPicPr>
          <p:cNvPr id="2867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463" y="0"/>
            <a:ext cx="9126537" cy="539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u="sng" dirty="0" smtClean="0">
                <a:ea typeface="+mn-ea"/>
                <a:cs typeface="+mn-cs"/>
              </a:rPr>
              <a:t>Interval Data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ea typeface="+mn-ea"/>
                <a:cs typeface="+mn-cs"/>
              </a:rPr>
              <a:t>Ordinal data but with constant differences between observations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ea typeface="+mn-ea"/>
                <a:cs typeface="+mn-cs"/>
              </a:rPr>
              <a:t>No true zero point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ea typeface="+mn-ea"/>
                <a:cs typeface="+mn-cs"/>
              </a:rPr>
              <a:t>Ratios are not meaningful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ea typeface="+mn-ea"/>
                <a:cs typeface="+mn-cs"/>
              </a:rPr>
              <a:t>Examples:</a:t>
            </a:r>
          </a:p>
          <a:p>
            <a:pPr marL="109728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dirty="0" smtClean="0">
                <a:ea typeface="+mn-ea"/>
                <a:cs typeface="+mn-cs"/>
              </a:rPr>
              <a:t>   - temperature readings</a:t>
            </a:r>
          </a:p>
          <a:p>
            <a:pPr marL="109728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dirty="0" smtClean="0">
                <a:ea typeface="+mn-ea"/>
                <a:cs typeface="+mn-cs"/>
              </a:rPr>
              <a:t>   - SAT scores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en-US" dirty="0">
              <a:ea typeface="+mn-ea"/>
              <a:cs typeface="+mn-cs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>
                <a:ea typeface="+mj-ea"/>
                <a:cs typeface="+mj-cs"/>
              </a:rPr>
              <a:t>Data for Business Analytics</a:t>
            </a:r>
          </a:p>
        </p:txBody>
      </p:sp>
      <p:sp>
        <p:nvSpPr>
          <p:cNvPr id="47107" name="Footer Placeholder 7"/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Copyright © 2013 Pearson Education, Inc. publishing as Prentice Hall</a:t>
            </a:r>
          </a:p>
        </p:txBody>
      </p:sp>
      <p:sp>
        <p:nvSpPr>
          <p:cNvPr id="47108" name="Slide Number Placeholder 8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1-</a:t>
            </a:r>
            <a:fld id="{4339325D-C40A-4BCC-AE4C-CF6A714E96AA}" type="slidenum">
              <a:rPr lang="en-US">
                <a:ea typeface="ＭＳ Ｐゴシック" pitchFamily="-72" charset="-128"/>
                <a:cs typeface="ＭＳ Ｐゴシック" pitchFamily="-72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en-US">
              <a:ea typeface="ＭＳ Ｐゴシック" pitchFamily="-72" charset="-128"/>
              <a:cs typeface="ＭＳ Ｐゴシック" pitchFamily="-72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u="sng" dirty="0" smtClean="0">
                <a:ea typeface="+mn-ea"/>
                <a:cs typeface="+mn-cs"/>
              </a:rPr>
              <a:t>Ratio Data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ea typeface="+mn-ea"/>
                <a:cs typeface="+mn-cs"/>
              </a:rPr>
              <a:t>Continuous values and have a natural zero point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ea typeface="+mn-ea"/>
                <a:cs typeface="+mn-cs"/>
              </a:rPr>
              <a:t>Ratios are meaningful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ea typeface="+mn-ea"/>
                <a:cs typeface="+mn-cs"/>
              </a:rPr>
              <a:t>Examples:</a:t>
            </a:r>
          </a:p>
          <a:p>
            <a:pPr marL="109728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dirty="0" smtClean="0">
                <a:ea typeface="+mn-ea"/>
                <a:cs typeface="+mn-cs"/>
              </a:rPr>
              <a:t>   - monthly sales</a:t>
            </a:r>
          </a:p>
          <a:p>
            <a:pPr marL="109728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dirty="0" smtClean="0">
                <a:ea typeface="+mn-ea"/>
                <a:cs typeface="+mn-cs"/>
              </a:rPr>
              <a:t>   - delivery times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en-US" dirty="0">
              <a:ea typeface="+mn-ea"/>
              <a:cs typeface="+mn-cs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>
                <a:ea typeface="+mj-ea"/>
                <a:cs typeface="+mj-cs"/>
              </a:rPr>
              <a:t>Data for Business Analytics</a:t>
            </a:r>
          </a:p>
        </p:txBody>
      </p:sp>
      <p:sp>
        <p:nvSpPr>
          <p:cNvPr id="48131" name="Footer Placeholder 7"/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Copyright © 2013 Pearson Education, Inc. publishing as Prentice Hall</a:t>
            </a:r>
          </a:p>
        </p:txBody>
      </p:sp>
      <p:sp>
        <p:nvSpPr>
          <p:cNvPr id="48132" name="Slide Number Placeholder 8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1-</a:t>
            </a:r>
            <a:fld id="{9E11284B-7D71-485D-B798-86135E23589E}" type="slidenum">
              <a:rPr lang="en-US">
                <a:ea typeface="ＭＳ Ｐゴシック" pitchFamily="-72" charset="-128"/>
                <a:cs typeface="ＭＳ Ｐゴシック" pitchFamily="-72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en-US">
              <a:ea typeface="ＭＳ Ｐゴシック" pitchFamily="-72" charset="-128"/>
              <a:cs typeface="ＭＳ Ｐゴシック" pitchFamily="-72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u="sng" dirty="0" smtClean="0">
                <a:ea typeface="+mn-ea"/>
                <a:cs typeface="+mn-cs"/>
              </a:rPr>
              <a:t>Model</a:t>
            </a:r>
            <a:r>
              <a:rPr lang="en-US" dirty="0" smtClean="0">
                <a:ea typeface="+mn-ea"/>
                <a:cs typeface="+mn-cs"/>
              </a:rPr>
              <a:t>: 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ea typeface="+mn-ea"/>
                <a:cs typeface="+mn-cs"/>
              </a:rPr>
              <a:t>An abstraction or representation of a real system, idea, or object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ea typeface="+mn-ea"/>
                <a:cs typeface="+mn-cs"/>
              </a:rPr>
              <a:t>Captures the </a:t>
            </a:r>
            <a:r>
              <a:rPr lang="en-US" b="1" dirty="0" smtClean="0">
                <a:ea typeface="+mn-ea"/>
                <a:cs typeface="+mn-cs"/>
              </a:rPr>
              <a:t>most important</a:t>
            </a:r>
            <a:r>
              <a:rPr lang="en-US" dirty="0" smtClean="0">
                <a:ea typeface="+mn-ea"/>
                <a:cs typeface="+mn-cs"/>
              </a:rPr>
              <a:t> features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ea typeface="+mn-ea"/>
                <a:cs typeface="+mn-cs"/>
              </a:rPr>
              <a:t>Can be a written or verbal description, a visual display, a mathematical formula, or a spreadsheet representation </a:t>
            </a:r>
            <a:endParaRPr lang="en-US" dirty="0">
              <a:ea typeface="+mn-ea"/>
              <a:cs typeface="+mn-cs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>
                <a:ea typeface="+mj-ea"/>
                <a:cs typeface="+mj-cs"/>
              </a:rPr>
              <a:t>Decision Models</a:t>
            </a:r>
          </a:p>
        </p:txBody>
      </p:sp>
      <p:sp>
        <p:nvSpPr>
          <p:cNvPr id="49155" name="Footer Placeholder 7"/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Copyright © 2013 Pearson Education, Inc. publishing as Prentice Hall</a:t>
            </a:r>
          </a:p>
        </p:txBody>
      </p:sp>
      <p:sp>
        <p:nvSpPr>
          <p:cNvPr id="49156" name="Slide Number Placeholder 8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1-</a:t>
            </a:r>
            <a:fld id="{E7B2E48C-2B81-4658-97EC-959A74A2B71C}" type="slidenum">
              <a:rPr lang="en-US">
                <a:ea typeface="ＭＳ Ｐゴシック" pitchFamily="-72" charset="-128"/>
                <a:cs typeface="ＭＳ Ｐゴシック" pitchFamily="-72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en-US">
              <a:ea typeface="ＭＳ Ｐゴシック" pitchFamily="-72" charset="-128"/>
              <a:cs typeface="ＭＳ Ｐゴシック" pitchFamily="-72" charset="-12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95528" y="4509120"/>
            <a:ext cx="2448272" cy="4616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 smtClean="0"/>
              <a:t>Hewan</a:t>
            </a:r>
            <a:r>
              <a:rPr lang="en-US" dirty="0" smtClean="0"/>
              <a:t> </a:t>
            </a:r>
            <a:r>
              <a:rPr lang="en-US" dirty="0" err="1" smtClean="0"/>
              <a:t>gajah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987824" y="5085184"/>
            <a:ext cx="5832648" cy="12003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 smtClean="0"/>
              <a:t>Bagaimana</a:t>
            </a:r>
            <a:r>
              <a:rPr lang="en-US" dirty="0" smtClean="0"/>
              <a:t> </a:t>
            </a:r>
            <a:r>
              <a:rPr lang="en-US" dirty="0" err="1" smtClean="0"/>
              <a:t>pengaruh</a:t>
            </a:r>
            <a:r>
              <a:rPr lang="en-US" dirty="0" smtClean="0"/>
              <a:t> </a:t>
            </a:r>
            <a:r>
              <a:rPr lang="en-US" dirty="0" err="1" smtClean="0"/>
              <a:t>berat</a:t>
            </a:r>
            <a:r>
              <a:rPr lang="en-US" dirty="0" smtClean="0"/>
              <a:t> </a:t>
            </a:r>
            <a:r>
              <a:rPr lang="en-US" dirty="0" err="1" smtClean="0"/>
              <a:t>sepeda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pengendaranya</a:t>
            </a:r>
            <a:r>
              <a:rPr lang="en-US" dirty="0" smtClean="0"/>
              <a:t> </a:t>
            </a:r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err="1" smtClean="0"/>
              <a:t>menanjak</a:t>
            </a:r>
            <a:r>
              <a:rPr lang="en-US" dirty="0" smtClean="0"/>
              <a:t> di </a:t>
            </a:r>
            <a:r>
              <a:rPr lang="en-US" dirty="0" err="1" smtClean="0"/>
              <a:t>gunung</a:t>
            </a:r>
            <a:r>
              <a:rPr lang="en-US" dirty="0" smtClean="0"/>
              <a:t>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ChangeArrowheads="1"/>
          </p:cNvSpPr>
          <p:nvPr/>
        </p:nvSpPr>
        <p:spPr bwMode="auto">
          <a:xfrm>
            <a:off x="1143000" y="381000"/>
            <a:ext cx="33909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b="1">
                <a:solidFill>
                  <a:schemeClr val="tx2"/>
                </a:solidFill>
              </a:rPr>
              <a:t>Decision Models</a:t>
            </a:r>
            <a:endParaRPr lang="en-US"/>
          </a:p>
        </p:txBody>
      </p:sp>
      <p:sp>
        <p:nvSpPr>
          <p:cNvPr id="97283" name="Rectangle 3"/>
          <p:cNvSpPr>
            <a:spLocks noChangeArrowheads="1"/>
          </p:cNvSpPr>
          <p:nvPr/>
        </p:nvSpPr>
        <p:spPr bwMode="auto">
          <a:xfrm>
            <a:off x="1143000" y="1143000"/>
            <a:ext cx="540543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u="sng"/>
              <a:t>Example 1.4   Three Forms of a Model</a:t>
            </a:r>
            <a:endParaRPr lang="en-US"/>
          </a:p>
          <a:p>
            <a:endParaRPr lang="en-US"/>
          </a:p>
        </p:txBody>
      </p:sp>
      <p:sp>
        <p:nvSpPr>
          <p:cNvPr id="97284" name="Rectangle 4"/>
          <p:cNvSpPr>
            <a:spLocks noChangeArrowheads="1"/>
          </p:cNvSpPr>
          <p:nvPr/>
        </p:nvSpPr>
        <p:spPr bwMode="auto">
          <a:xfrm>
            <a:off x="1479550" y="1230313"/>
            <a:ext cx="66738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7285" name="Rectangle 5"/>
          <p:cNvSpPr>
            <a:spLocks noChangeArrowheads="1"/>
          </p:cNvSpPr>
          <p:nvPr/>
        </p:nvSpPr>
        <p:spPr bwMode="auto">
          <a:xfrm>
            <a:off x="1981200" y="1447800"/>
            <a:ext cx="5565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7286" name="Rectangle 6"/>
          <p:cNvSpPr>
            <a:spLocks noChangeArrowheads="1"/>
          </p:cNvSpPr>
          <p:nvPr/>
        </p:nvSpPr>
        <p:spPr bwMode="auto">
          <a:xfrm>
            <a:off x="1676400" y="144780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7287" name="Rectangle 7"/>
          <p:cNvSpPr>
            <a:spLocks noChangeArrowheads="1"/>
          </p:cNvSpPr>
          <p:nvPr/>
        </p:nvSpPr>
        <p:spPr bwMode="auto">
          <a:xfrm>
            <a:off x="1066800" y="1676400"/>
            <a:ext cx="6981825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The sales of a new produce, such as a first-</a:t>
            </a:r>
          </a:p>
          <a:p>
            <a:r>
              <a:rPr lang="en-US"/>
              <a:t>generation iPad or 3D television, often follow a</a:t>
            </a:r>
          </a:p>
          <a:p>
            <a:r>
              <a:rPr lang="en-US"/>
              <a:t>common pattern.</a:t>
            </a:r>
          </a:p>
          <a:p>
            <a:pPr>
              <a:buFontTx/>
              <a:buChar char="•"/>
            </a:pPr>
            <a:r>
              <a:rPr lang="en-US"/>
              <a:t>  Sales might grow at an increasing rate over time</a:t>
            </a:r>
          </a:p>
          <a:p>
            <a:r>
              <a:rPr lang="en-US"/>
              <a:t>as positive customer feedback spreads.</a:t>
            </a:r>
          </a:p>
          <a:p>
            <a:r>
              <a:rPr lang="en-US"/>
              <a:t>(See the </a:t>
            </a:r>
            <a:r>
              <a:rPr lang="en-US" i="1"/>
              <a:t>S</a:t>
            </a:r>
            <a:r>
              <a:rPr lang="en-US"/>
              <a:t>-shaped curve on the following slide.)</a:t>
            </a:r>
          </a:p>
          <a:p>
            <a:pPr>
              <a:buFontTx/>
              <a:buChar char="•"/>
            </a:pPr>
            <a:r>
              <a:rPr lang="en-US"/>
              <a:t>  A mathematical model of the S-curve can be </a:t>
            </a:r>
          </a:p>
          <a:p>
            <a:r>
              <a:rPr lang="en-US"/>
              <a:t>identified; for example, </a:t>
            </a:r>
            <a:r>
              <a:rPr lang="en-US" i="1"/>
              <a:t>S</a:t>
            </a:r>
            <a:r>
              <a:rPr lang="en-US"/>
              <a:t> = </a:t>
            </a:r>
            <a:r>
              <a:rPr lang="en-US" i="1"/>
              <a:t>ae</a:t>
            </a:r>
            <a:r>
              <a:rPr lang="en-US" i="1" baseline="30000"/>
              <a:t>be</a:t>
            </a:r>
            <a:r>
              <a:rPr lang="en-US" i="1" baseline="46000"/>
              <a:t>ct</a:t>
            </a:r>
            <a:r>
              <a:rPr lang="en-US"/>
              <a:t>, where </a:t>
            </a:r>
            <a:r>
              <a:rPr lang="en-US" i="1"/>
              <a:t>S</a:t>
            </a:r>
            <a:r>
              <a:rPr lang="en-US"/>
              <a:t> is</a:t>
            </a:r>
          </a:p>
          <a:p>
            <a:r>
              <a:rPr lang="en-US"/>
              <a:t>sales, </a:t>
            </a:r>
            <a:r>
              <a:rPr lang="en-US" i="1"/>
              <a:t>t</a:t>
            </a:r>
            <a:r>
              <a:rPr lang="en-US"/>
              <a:t> is time, </a:t>
            </a:r>
            <a:r>
              <a:rPr lang="en-US" i="1"/>
              <a:t>e</a:t>
            </a:r>
            <a:r>
              <a:rPr lang="en-US"/>
              <a:t> is the base of natural logarithms,</a:t>
            </a:r>
          </a:p>
          <a:p>
            <a:r>
              <a:rPr lang="en-US"/>
              <a:t>and </a:t>
            </a:r>
            <a:r>
              <a:rPr lang="en-US" i="1"/>
              <a:t>a</a:t>
            </a:r>
            <a:r>
              <a:rPr lang="en-US"/>
              <a:t>, </a:t>
            </a:r>
            <a:r>
              <a:rPr lang="en-US" i="1"/>
              <a:t>b</a:t>
            </a:r>
            <a:r>
              <a:rPr lang="en-US"/>
              <a:t> and </a:t>
            </a:r>
            <a:r>
              <a:rPr lang="en-US" i="1"/>
              <a:t>c</a:t>
            </a:r>
            <a:r>
              <a:rPr lang="en-US"/>
              <a:t> are constants.</a:t>
            </a:r>
          </a:p>
        </p:txBody>
      </p:sp>
      <p:sp>
        <p:nvSpPr>
          <p:cNvPr id="97288" name="Rectangle 8"/>
          <p:cNvSpPr>
            <a:spLocks noChangeArrowheads="1"/>
          </p:cNvSpPr>
          <p:nvPr/>
        </p:nvSpPr>
        <p:spPr bwMode="auto">
          <a:xfrm>
            <a:off x="8534400" y="6553200"/>
            <a:ext cx="41275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900"/>
              <a:t>1-23</a:t>
            </a:r>
            <a:endParaRPr lang="en-US" sz="800"/>
          </a:p>
        </p:txBody>
      </p:sp>
      <p:sp>
        <p:nvSpPr>
          <p:cNvPr id="97289" name="Rectangle 9"/>
          <p:cNvSpPr>
            <a:spLocks noChangeArrowheads="1"/>
          </p:cNvSpPr>
          <p:nvPr/>
        </p:nvSpPr>
        <p:spPr bwMode="auto">
          <a:xfrm>
            <a:off x="3733800" y="5867400"/>
            <a:ext cx="4089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000"/>
              <a:t>Copyright © 2013 Pearson Education, Inc. </a:t>
            </a:r>
          </a:p>
          <a:p>
            <a:r>
              <a:rPr lang="en-US" sz="1000"/>
              <a:t>            publishing as Prentice Hall</a:t>
            </a:r>
          </a:p>
          <a:p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>
                <a:ea typeface="+mj-ea"/>
                <a:cs typeface="+mj-cs"/>
              </a:rPr>
              <a:t>Decision Models</a:t>
            </a:r>
          </a:p>
        </p:txBody>
      </p:sp>
      <p:sp>
        <p:nvSpPr>
          <p:cNvPr id="51202" name="Footer Placeholder 7"/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Copyright © 2013 Pearson Education, Inc. publishing as Prentice Hall</a:t>
            </a:r>
          </a:p>
        </p:txBody>
      </p:sp>
      <p:sp>
        <p:nvSpPr>
          <p:cNvPr id="51203" name="Slide Number Placeholder 8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1-</a:t>
            </a:r>
            <a:fld id="{F9CDA63C-D943-4267-A418-79CCA32AFDDD}" type="slidenum">
              <a:rPr lang="en-US">
                <a:ea typeface="ＭＳ Ｐゴシック" pitchFamily="-72" charset="-128"/>
                <a:cs typeface="ＭＳ Ｐゴシック" pitchFamily="-72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</a:t>
            </a:fld>
            <a:endParaRPr lang="en-US">
              <a:ea typeface="ＭＳ Ｐゴシック" pitchFamily="-72" charset="-128"/>
              <a:cs typeface="ＭＳ Ｐゴシック" pitchFamily="-72" charset="-128"/>
            </a:endParaRPr>
          </a:p>
        </p:txBody>
      </p:sp>
      <p:pic>
        <p:nvPicPr>
          <p:cNvPr id="5120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600200"/>
            <a:ext cx="7277100" cy="436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5" name="TextBox 6"/>
          <p:cNvSpPr txBox="1">
            <a:spLocks noChangeArrowheads="1"/>
          </p:cNvSpPr>
          <p:nvPr/>
        </p:nvSpPr>
        <p:spPr bwMode="auto">
          <a:xfrm>
            <a:off x="7127875" y="5967413"/>
            <a:ext cx="7556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000"/>
              <a:t>Figure 1.3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ea typeface="+mn-ea"/>
                <a:cs typeface="+mn-cs"/>
              </a:rPr>
              <a:t>A </a:t>
            </a:r>
            <a:r>
              <a:rPr lang="en-US" u="sng" dirty="0" smtClean="0">
                <a:ea typeface="+mn-ea"/>
                <a:cs typeface="+mn-cs"/>
              </a:rPr>
              <a:t>decision model</a:t>
            </a:r>
            <a:r>
              <a:rPr lang="en-US" dirty="0" smtClean="0">
                <a:ea typeface="+mn-ea"/>
                <a:cs typeface="+mn-cs"/>
              </a:rPr>
              <a:t> is a model used to understand, analyze, or facilitate decision making.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ea typeface="+mn-ea"/>
                <a:cs typeface="+mn-cs"/>
              </a:rPr>
              <a:t>Types of model </a:t>
            </a:r>
            <a:r>
              <a:rPr lang="en-US" u="sng" dirty="0" smtClean="0">
                <a:ea typeface="+mn-ea"/>
                <a:cs typeface="+mn-cs"/>
              </a:rPr>
              <a:t>input</a:t>
            </a:r>
          </a:p>
          <a:p>
            <a:pPr marL="109728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dirty="0">
                <a:ea typeface="+mn-ea"/>
                <a:cs typeface="+mn-cs"/>
              </a:rPr>
              <a:t> </a:t>
            </a:r>
            <a:r>
              <a:rPr lang="en-US" dirty="0" smtClean="0">
                <a:ea typeface="+mn-ea"/>
                <a:cs typeface="+mn-cs"/>
              </a:rPr>
              <a:t>  - data</a:t>
            </a:r>
          </a:p>
          <a:p>
            <a:pPr marL="109728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dirty="0">
                <a:ea typeface="+mn-ea"/>
                <a:cs typeface="+mn-cs"/>
              </a:rPr>
              <a:t> </a:t>
            </a:r>
            <a:r>
              <a:rPr lang="en-US" dirty="0" smtClean="0">
                <a:ea typeface="+mn-ea"/>
                <a:cs typeface="+mn-cs"/>
              </a:rPr>
              <a:t>  - uncontrollable variables</a:t>
            </a:r>
          </a:p>
          <a:p>
            <a:pPr marL="109728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dirty="0">
                <a:ea typeface="+mn-ea"/>
                <a:cs typeface="+mn-cs"/>
              </a:rPr>
              <a:t> </a:t>
            </a:r>
            <a:r>
              <a:rPr lang="en-US" dirty="0" smtClean="0">
                <a:ea typeface="+mn-ea"/>
                <a:cs typeface="+mn-cs"/>
              </a:rPr>
              <a:t>  - decision variables (controllable)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ea typeface="+mn-ea"/>
                <a:cs typeface="+mn-cs"/>
              </a:rPr>
              <a:t>Types of model </a:t>
            </a:r>
            <a:r>
              <a:rPr lang="en-US" u="sng" dirty="0" smtClean="0">
                <a:ea typeface="+mn-ea"/>
                <a:cs typeface="+mn-cs"/>
              </a:rPr>
              <a:t>output</a:t>
            </a:r>
          </a:p>
          <a:p>
            <a:pPr marL="109728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dirty="0" smtClean="0">
                <a:ea typeface="+mn-ea"/>
                <a:cs typeface="+mn-cs"/>
              </a:rPr>
              <a:t>   - performance measures</a:t>
            </a:r>
          </a:p>
          <a:p>
            <a:pPr marL="109728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dirty="0">
                <a:ea typeface="+mn-ea"/>
                <a:cs typeface="+mn-cs"/>
              </a:rPr>
              <a:t> </a:t>
            </a:r>
            <a:r>
              <a:rPr lang="en-US" dirty="0" smtClean="0">
                <a:ea typeface="+mn-ea"/>
                <a:cs typeface="+mn-cs"/>
              </a:rPr>
              <a:t>  - behavioral measures</a:t>
            </a:r>
            <a:endParaRPr lang="en-US" dirty="0">
              <a:ea typeface="+mn-ea"/>
              <a:cs typeface="+mn-cs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>
                <a:ea typeface="+mj-ea"/>
                <a:cs typeface="+mj-cs"/>
              </a:rPr>
              <a:t>Decision Models</a:t>
            </a:r>
          </a:p>
        </p:txBody>
      </p:sp>
      <p:sp>
        <p:nvSpPr>
          <p:cNvPr id="52227" name="Footer Placeholder 7"/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Copyright © 2013 Pearson Education, Inc. publishing as Prentice Hall</a:t>
            </a:r>
          </a:p>
        </p:txBody>
      </p:sp>
      <p:sp>
        <p:nvSpPr>
          <p:cNvPr id="52228" name="Slide Number Placeholder 8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1-</a:t>
            </a:r>
            <a:fld id="{E0329A75-5562-474A-B8C7-6344837BF099}" type="slidenum">
              <a:rPr lang="en-US">
                <a:ea typeface="ＭＳ Ｐゴシック" pitchFamily="-72" charset="-128"/>
                <a:cs typeface="ＭＳ Ｐゴシック" pitchFamily="-72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25</a:t>
            </a:fld>
            <a:endParaRPr lang="en-US">
              <a:ea typeface="ＭＳ Ｐゴシック" pitchFamily="-72" charset="-128"/>
              <a:cs typeface="ＭＳ Ｐゴシック" pitchFamily="-72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Content Placeholder 1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254500"/>
          </a:xfrm>
        </p:spPr>
        <p:txBody>
          <a:bodyPr/>
          <a:lstStyle/>
          <a:p>
            <a:pPr marL="109538" indent="0" eaLnBrk="1" hangingPunct="1">
              <a:buFont typeface="Wingdings 3" pitchFamily="-72" charset="2"/>
              <a:buNone/>
            </a:pPr>
            <a:r>
              <a:rPr lang="en-US" smtClean="0"/>
              <a:t>                      Nature of Decision Models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>
                <a:ea typeface="+mj-ea"/>
                <a:cs typeface="+mj-cs"/>
              </a:rPr>
              <a:t>Decision Models</a:t>
            </a:r>
          </a:p>
        </p:txBody>
      </p:sp>
      <p:pic>
        <p:nvPicPr>
          <p:cNvPr id="5325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5975" y="2362200"/>
            <a:ext cx="7667625" cy="23955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3252" name="Footer Placeholder 7"/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Copyright © 2013 Pearson Education, Inc. publishing as Prentice Hall</a:t>
            </a:r>
          </a:p>
        </p:txBody>
      </p:sp>
      <p:sp>
        <p:nvSpPr>
          <p:cNvPr id="53253" name="Slide Number Placeholder 8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1-</a:t>
            </a:r>
            <a:fld id="{1EB83CC7-8F51-4C5E-952E-61C8E5FDCA5F}" type="slidenum">
              <a:rPr lang="en-US">
                <a:ea typeface="ＭＳ Ｐゴシック" pitchFamily="-72" charset="-128"/>
                <a:cs typeface="ＭＳ Ｐゴシック" pitchFamily="-72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26</a:t>
            </a:fld>
            <a:endParaRPr lang="en-US">
              <a:ea typeface="ＭＳ Ｐゴシック" pitchFamily="-72" charset="-128"/>
              <a:cs typeface="ＭＳ Ｐゴシック" pitchFamily="-72" charset="-128"/>
            </a:endParaRPr>
          </a:p>
        </p:txBody>
      </p:sp>
      <p:sp>
        <p:nvSpPr>
          <p:cNvPr id="53254" name="TextBox 6"/>
          <p:cNvSpPr txBox="1">
            <a:spLocks noChangeArrowheads="1"/>
          </p:cNvSpPr>
          <p:nvPr/>
        </p:nvSpPr>
        <p:spPr bwMode="auto">
          <a:xfrm>
            <a:off x="7696200" y="4757738"/>
            <a:ext cx="7556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000"/>
              <a:t>Figure 1.4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Content Placeholder 1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254500"/>
          </a:xfrm>
        </p:spPr>
        <p:txBody>
          <a:bodyPr/>
          <a:lstStyle/>
          <a:p>
            <a:pPr marL="109538" indent="0" eaLnBrk="1" hangingPunct="1">
              <a:buFont typeface="Wingdings 3" pitchFamily="-72" charset="2"/>
              <a:buNone/>
            </a:pPr>
            <a:r>
              <a:rPr lang="en-US" u="sng" smtClean="0"/>
              <a:t>Example 1.5   A Sales-Promotion Model</a:t>
            </a:r>
          </a:p>
          <a:p>
            <a:pPr marL="109538" indent="0" eaLnBrk="1" hangingPunct="1">
              <a:buFont typeface="Wingdings 3" pitchFamily="-72" charset="2"/>
              <a:buNone/>
            </a:pPr>
            <a:r>
              <a:rPr lang="en-US" smtClean="0"/>
              <a:t>In the grocery industry, managers typically need to know how best to use pricing, coupons and advertising strategies to influence sales.</a:t>
            </a:r>
          </a:p>
          <a:p>
            <a:pPr marL="109538" indent="0" eaLnBrk="1" hangingPunct="1">
              <a:spcBef>
                <a:spcPts val="1200"/>
              </a:spcBef>
              <a:buFont typeface="Wingdings 3" pitchFamily="-72" charset="2"/>
              <a:buNone/>
            </a:pPr>
            <a:r>
              <a:rPr lang="en-US" smtClean="0"/>
              <a:t>Using Business Analytics, a grocer can develop a model that predicts sales using price, coupons and advertising.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>
                <a:ea typeface="+mj-ea"/>
                <a:cs typeface="+mj-cs"/>
              </a:rPr>
              <a:t>Decision Models</a:t>
            </a:r>
          </a:p>
        </p:txBody>
      </p:sp>
      <p:sp>
        <p:nvSpPr>
          <p:cNvPr id="54275" name="Footer Placeholder 7"/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Copyright © 2013 Pearson Education, Inc. publishing as Prentice Hall</a:t>
            </a:r>
          </a:p>
        </p:txBody>
      </p:sp>
      <p:sp>
        <p:nvSpPr>
          <p:cNvPr id="54276" name="Slide Number Placeholder 8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1-</a:t>
            </a:r>
            <a:fld id="{8B86FB15-217F-4059-9C7B-63C35E9FF884}" type="slidenum">
              <a:rPr lang="en-US">
                <a:ea typeface="ＭＳ Ｐゴシック" pitchFamily="-72" charset="-128"/>
                <a:cs typeface="ＭＳ Ｐゴシック" pitchFamily="-72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</a:t>
            </a:fld>
            <a:endParaRPr lang="en-US">
              <a:ea typeface="ＭＳ Ｐゴシック" pitchFamily="-72" charset="-128"/>
              <a:cs typeface="ＭＳ Ｐゴシック" pitchFamily="-72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>
                <a:ea typeface="+mj-ea"/>
                <a:cs typeface="+mj-cs"/>
              </a:rPr>
              <a:t>Decision Models</a:t>
            </a:r>
          </a:p>
        </p:txBody>
      </p:sp>
      <p:sp>
        <p:nvSpPr>
          <p:cNvPr id="55298" name="Footer Placeholder 7"/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Copyright © 2013 Pearson Education, Inc. publishing as Prentice Hall</a:t>
            </a:r>
          </a:p>
        </p:txBody>
      </p:sp>
      <p:sp>
        <p:nvSpPr>
          <p:cNvPr id="55299" name="Slide Number Placeholder 8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1-</a:t>
            </a:r>
            <a:fld id="{DF06B0FD-3D37-4C00-8E06-D41F820B1C57}" type="slidenum">
              <a:rPr lang="en-US">
                <a:ea typeface="ＭＳ Ｐゴシック" pitchFamily="-72" charset="-128"/>
                <a:cs typeface="ＭＳ Ｐゴシック" pitchFamily="-72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</a:t>
            </a:fld>
            <a:endParaRPr lang="en-US">
              <a:ea typeface="ＭＳ Ｐゴシック" pitchFamily="-72" charset="-128"/>
              <a:cs typeface="ＭＳ Ｐゴシック" pitchFamily="-72" charset="-128"/>
            </a:endParaRPr>
          </a:p>
        </p:txBody>
      </p:sp>
      <p:pic>
        <p:nvPicPr>
          <p:cNvPr id="5530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1295400"/>
            <a:ext cx="7162800" cy="376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990600" y="5181600"/>
            <a:ext cx="7239000" cy="1096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10972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+mn-lt"/>
                <a:ea typeface="+mn-ea"/>
                <a:cs typeface="+mn-cs"/>
              </a:rPr>
              <a:t>Sales = 500 – 0.05(price) + 30(coupons)</a:t>
            </a:r>
          </a:p>
          <a:p>
            <a:pPr marL="10972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+mn-lt"/>
                <a:ea typeface="+mn-ea"/>
                <a:cs typeface="+mn-cs"/>
              </a:rPr>
              <a:t>            +0.08(advertising) + 0.25(price)(advertising)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138"/>
            <a:ext cx="8229600" cy="1566862"/>
          </a:xfrm>
        </p:spPr>
        <p:txBody>
          <a:bodyPr>
            <a:normAutofit/>
          </a:bodyPr>
          <a:lstStyle/>
          <a:p>
            <a:pPr marL="109728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u="sng" dirty="0" smtClean="0">
                <a:ea typeface="+mn-ea"/>
                <a:cs typeface="+mn-cs"/>
              </a:rPr>
              <a:t>Descriptive Decision Models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ea typeface="+mn-ea"/>
                <a:cs typeface="+mn-cs"/>
              </a:rPr>
              <a:t>Simply tell “what is” and describe relationships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ea typeface="+mn-ea"/>
                <a:cs typeface="+mn-cs"/>
              </a:rPr>
              <a:t>Do not tell managers what to do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66057" y="152400"/>
            <a:ext cx="8229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>
                <a:ea typeface="+mj-ea"/>
                <a:cs typeface="+mj-cs"/>
              </a:rPr>
              <a:t>Decision Models</a:t>
            </a:r>
          </a:p>
        </p:txBody>
      </p:sp>
      <p:sp>
        <p:nvSpPr>
          <p:cNvPr id="56323" name="Content Placeholder 1"/>
          <p:cNvSpPr txBox="1">
            <a:spLocks/>
          </p:cNvSpPr>
          <p:nvPr/>
        </p:nvSpPr>
        <p:spPr bwMode="auto">
          <a:xfrm>
            <a:off x="739775" y="3810000"/>
            <a:ext cx="4060825" cy="2328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10953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-72" charset="2"/>
              <a:buNone/>
            </a:pPr>
            <a:r>
              <a:rPr lang="en-US" sz="2700"/>
              <a:t>Influence Diagrams visually show how various model elements relate to one another.</a:t>
            </a:r>
          </a:p>
        </p:txBody>
      </p:sp>
      <p:sp>
        <p:nvSpPr>
          <p:cNvPr id="56324" name="TextBox 5"/>
          <p:cNvSpPr txBox="1">
            <a:spLocks noChangeArrowheads="1"/>
          </p:cNvSpPr>
          <p:nvPr/>
        </p:nvSpPr>
        <p:spPr bwMode="auto">
          <a:xfrm>
            <a:off x="533400" y="3028950"/>
            <a:ext cx="7569200" cy="76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600" u="sng"/>
              <a:t>Example 1.6  An Influence Diagram for Total Cost</a:t>
            </a:r>
          </a:p>
          <a:p>
            <a:endParaRPr lang="en-US" sz="1800"/>
          </a:p>
        </p:txBody>
      </p:sp>
      <p:sp>
        <p:nvSpPr>
          <p:cNvPr id="56325" name="Footer Placeholder 9"/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Copyright © 2013 Pearson Education, Inc. publishing as Prentice Hall</a:t>
            </a:r>
          </a:p>
        </p:txBody>
      </p:sp>
      <p:sp>
        <p:nvSpPr>
          <p:cNvPr id="56326" name="Slide Number Placeholder 10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1-</a:t>
            </a:r>
            <a:fld id="{FA684607-583E-4632-BA24-39166F361604}" type="slidenum">
              <a:rPr lang="en-US">
                <a:ea typeface="ＭＳ Ｐゴシック" pitchFamily="-72" charset="-128"/>
                <a:cs typeface="ＭＳ Ｐゴシック" pitchFamily="-72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</a:t>
            </a:fld>
            <a:endParaRPr lang="en-US">
              <a:ea typeface="ＭＳ Ｐゴシック" pitchFamily="-72" charset="-128"/>
              <a:cs typeface="ＭＳ Ｐゴシック" pitchFamily="-72" charset="-128"/>
            </a:endParaRPr>
          </a:p>
        </p:txBody>
      </p:sp>
      <p:sp>
        <p:nvSpPr>
          <p:cNvPr id="56327" name="TextBox 8"/>
          <p:cNvSpPr txBox="1">
            <a:spLocks noChangeArrowheads="1"/>
          </p:cNvSpPr>
          <p:nvPr/>
        </p:nvSpPr>
        <p:spPr bwMode="auto">
          <a:xfrm>
            <a:off x="7712075" y="6075363"/>
            <a:ext cx="7556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000"/>
              <a:t>Figure 1.5</a:t>
            </a:r>
          </a:p>
        </p:txBody>
      </p:sp>
      <p:pic>
        <p:nvPicPr>
          <p:cNvPr id="5632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8350" y="3886200"/>
            <a:ext cx="3736975" cy="21764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What is Business Analytics?</a:t>
            </a:r>
          </a:p>
          <a:p>
            <a:pPr eaLnBrk="1" hangingPunct="1"/>
            <a:r>
              <a:rPr lang="en-US" smtClean="0"/>
              <a:t>Evolution of Business Analytics</a:t>
            </a:r>
          </a:p>
          <a:p>
            <a:pPr eaLnBrk="1" hangingPunct="1"/>
            <a:r>
              <a:rPr lang="en-US" smtClean="0"/>
              <a:t>Scope of Business Analytics</a:t>
            </a:r>
          </a:p>
          <a:p>
            <a:pPr eaLnBrk="1" hangingPunct="1"/>
            <a:r>
              <a:rPr lang="en-US" smtClean="0"/>
              <a:t>Data for Business Analytics</a:t>
            </a:r>
          </a:p>
          <a:p>
            <a:pPr eaLnBrk="1" hangingPunct="1"/>
            <a:r>
              <a:rPr lang="en-US" smtClean="0"/>
              <a:t>Decision Models</a:t>
            </a:r>
          </a:p>
          <a:p>
            <a:pPr eaLnBrk="1" hangingPunct="1"/>
            <a:r>
              <a:rPr lang="en-US" smtClean="0"/>
              <a:t>Problem Solving and Decision Making</a:t>
            </a:r>
          </a:p>
          <a:p>
            <a:pPr eaLnBrk="1" hangingPunct="1"/>
            <a:r>
              <a:rPr lang="en-US" smtClean="0"/>
              <a:t>Fun with Analytics</a:t>
            </a:r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 smtClean="0">
                <a:ea typeface="+mj-ea"/>
                <a:cs typeface="+mj-cs"/>
              </a:rPr>
              <a:t>Chapter 1 Topics</a:t>
            </a:r>
            <a:endParaRPr lang="en-US" sz="3200" dirty="0">
              <a:ea typeface="+mj-ea"/>
              <a:cs typeface="+mj-cs"/>
            </a:endParaRPr>
          </a:p>
        </p:txBody>
      </p:sp>
      <p:sp>
        <p:nvSpPr>
          <p:cNvPr id="29699" name="Footer Placeholder 7"/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Copyright © 2013 Pearson Education, Inc. publishing as Prentice Hall</a:t>
            </a:r>
          </a:p>
        </p:txBody>
      </p:sp>
      <p:sp>
        <p:nvSpPr>
          <p:cNvPr id="29700" name="Slide Number Placeholder 8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1-</a:t>
            </a:r>
            <a:fld id="{DDC0297C-6BAB-4E8A-B572-68A6317C65B5}" type="slidenum">
              <a:rPr lang="en-US">
                <a:ea typeface="ＭＳ Ｐゴシック" pitchFamily="-72" charset="-128"/>
                <a:cs typeface="ＭＳ Ｐゴシック" pitchFamily="-72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en-US">
              <a:ea typeface="ＭＳ Ｐゴシック" pitchFamily="-72" charset="-128"/>
              <a:cs typeface="ＭＳ Ｐゴシック" pitchFamily="-72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538" indent="0" eaLnBrk="1" hangingPunct="1">
              <a:buFont typeface="Wingdings 3" pitchFamily="-72" charset="2"/>
              <a:buNone/>
            </a:pPr>
            <a:r>
              <a:rPr lang="en-US" u="sng" smtClean="0"/>
              <a:t>Example 1.7  A Mathematical Model for Total Cost</a:t>
            </a:r>
          </a:p>
          <a:p>
            <a:pPr marL="109538" indent="0" eaLnBrk="1" hangingPunct="1">
              <a:buFont typeface="Wingdings 3" pitchFamily="-72" charset="2"/>
              <a:buNone/>
            </a:pPr>
            <a:endParaRPr lang="en-US" smtClean="0"/>
          </a:p>
          <a:p>
            <a:pPr marL="109538" indent="0" eaLnBrk="1" hangingPunct="1">
              <a:buFont typeface="Wingdings 3" pitchFamily="-72" charset="2"/>
              <a:buNone/>
            </a:pPr>
            <a:r>
              <a:rPr lang="en-US" smtClean="0"/>
              <a:t>   </a:t>
            </a:r>
            <a:r>
              <a:rPr lang="en-US" i="1" smtClean="0"/>
              <a:t>TC = F +VQ</a:t>
            </a:r>
            <a:endParaRPr lang="en-US" smtClean="0"/>
          </a:p>
          <a:p>
            <a:pPr marL="109538" indent="0" eaLnBrk="1" hangingPunct="1">
              <a:buFont typeface="Wingdings 3" pitchFamily="-72" charset="2"/>
              <a:buNone/>
            </a:pPr>
            <a:endParaRPr lang="en-US" smtClean="0"/>
          </a:p>
          <a:p>
            <a:pPr marL="109538" indent="0" eaLnBrk="1" hangingPunct="1">
              <a:buFont typeface="Wingdings 3" pitchFamily="-72" charset="2"/>
              <a:buNone/>
            </a:pPr>
            <a:r>
              <a:rPr lang="en-US" i="1" smtClean="0"/>
              <a:t>TC</a:t>
            </a:r>
            <a:r>
              <a:rPr lang="en-US" smtClean="0"/>
              <a:t> is Total Cost</a:t>
            </a:r>
          </a:p>
          <a:p>
            <a:pPr marL="109538" indent="0" eaLnBrk="1" hangingPunct="1">
              <a:buFont typeface="Wingdings 3" pitchFamily="-72" charset="2"/>
              <a:buNone/>
            </a:pPr>
            <a:r>
              <a:rPr lang="en-US" i="1" smtClean="0"/>
              <a:t>F</a:t>
            </a:r>
            <a:r>
              <a:rPr lang="en-US" smtClean="0"/>
              <a:t> is Fixed cost</a:t>
            </a:r>
          </a:p>
          <a:p>
            <a:pPr marL="109538" indent="0" eaLnBrk="1" hangingPunct="1">
              <a:buFont typeface="Wingdings 3" pitchFamily="-72" charset="2"/>
              <a:buNone/>
            </a:pPr>
            <a:r>
              <a:rPr lang="en-US" i="1" smtClean="0"/>
              <a:t>V</a:t>
            </a:r>
            <a:r>
              <a:rPr lang="en-US" smtClean="0"/>
              <a:t> is Variable unit cost </a:t>
            </a:r>
          </a:p>
          <a:p>
            <a:pPr marL="109538" indent="0" eaLnBrk="1" hangingPunct="1">
              <a:buFont typeface="Wingdings 3" pitchFamily="-72" charset="2"/>
              <a:buNone/>
            </a:pPr>
            <a:r>
              <a:rPr lang="en-US" i="1" smtClean="0"/>
              <a:t>Q</a:t>
            </a:r>
            <a:r>
              <a:rPr lang="en-US" smtClean="0"/>
              <a:t> is Quantity produced</a:t>
            </a:r>
          </a:p>
          <a:p>
            <a:pPr marL="109538" indent="0" eaLnBrk="1" hangingPunct="1">
              <a:buFont typeface="Wingdings 3" pitchFamily="-72" charset="2"/>
              <a:buNone/>
            </a:pPr>
            <a:endParaRPr lang="en-US" smtClean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>
                <a:ea typeface="+mj-ea"/>
                <a:cs typeface="+mj-cs"/>
              </a:rPr>
              <a:t>Decision Models</a:t>
            </a:r>
          </a:p>
        </p:txBody>
      </p:sp>
      <p:pic>
        <p:nvPicPr>
          <p:cNvPr id="5734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14863" y="2438400"/>
            <a:ext cx="3775075" cy="27654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7348" name="Footer Placeholder 8"/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Copyright © 2013 Pearson Education, Inc. publishing as Prentice Hall</a:t>
            </a:r>
          </a:p>
        </p:txBody>
      </p:sp>
      <p:sp>
        <p:nvSpPr>
          <p:cNvPr id="57349" name="Slide Number Placeholder 9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1-</a:t>
            </a:r>
            <a:fld id="{98BDF409-904F-47EB-B3DE-91AC97CABC2A}" type="slidenum">
              <a:rPr lang="en-US">
                <a:ea typeface="ＭＳ Ｐゴシック" pitchFamily="-72" charset="-128"/>
                <a:cs typeface="ＭＳ Ｐゴシック" pitchFamily="-72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</a:t>
            </a:fld>
            <a:endParaRPr lang="en-US">
              <a:ea typeface="ＭＳ Ｐゴシック" pitchFamily="-72" charset="-128"/>
              <a:cs typeface="ＭＳ Ｐゴシック" pitchFamily="-72" charset="-128"/>
            </a:endParaRPr>
          </a:p>
        </p:txBody>
      </p:sp>
      <p:sp>
        <p:nvSpPr>
          <p:cNvPr id="57350" name="TextBox 6"/>
          <p:cNvSpPr txBox="1">
            <a:spLocks noChangeArrowheads="1"/>
          </p:cNvSpPr>
          <p:nvPr/>
        </p:nvSpPr>
        <p:spPr bwMode="auto">
          <a:xfrm>
            <a:off x="7700963" y="5203825"/>
            <a:ext cx="7556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000"/>
              <a:t>Figure 1.6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Content Placeholder 1"/>
          <p:cNvSpPr>
            <a:spLocks noGrp="1"/>
          </p:cNvSpPr>
          <p:nvPr>
            <p:ph idx="1"/>
          </p:nvPr>
        </p:nvSpPr>
        <p:spPr>
          <a:xfrm>
            <a:off x="533400" y="1219200"/>
            <a:ext cx="8229600" cy="4525963"/>
          </a:xfrm>
        </p:spPr>
        <p:txBody>
          <a:bodyPr/>
          <a:lstStyle/>
          <a:p>
            <a:pPr marL="109538" indent="0" eaLnBrk="1" hangingPunct="1">
              <a:buFont typeface="Wingdings 3" pitchFamily="-72" charset="2"/>
              <a:buNone/>
            </a:pPr>
            <a:r>
              <a:rPr lang="en-US" u="sng" smtClean="0"/>
              <a:t>Example 1.8   A Break-even Decision Model</a:t>
            </a:r>
          </a:p>
          <a:p>
            <a:pPr marL="109538" indent="0" eaLnBrk="1" hangingPunct="1">
              <a:buFont typeface="Wingdings 3" pitchFamily="-72" charset="2"/>
              <a:buNone/>
            </a:pPr>
            <a:r>
              <a:rPr lang="en-US" i="1" smtClean="0"/>
              <a:t>TC</a:t>
            </a:r>
            <a:r>
              <a:rPr lang="en-US" smtClean="0"/>
              <a:t>(manufacturing) = $50,000 + $125*</a:t>
            </a:r>
            <a:r>
              <a:rPr lang="en-US" i="1" smtClean="0"/>
              <a:t>Q</a:t>
            </a:r>
            <a:endParaRPr lang="en-US" smtClean="0"/>
          </a:p>
          <a:p>
            <a:pPr marL="109538" indent="0" eaLnBrk="1" hangingPunct="1">
              <a:buFont typeface="Wingdings 3" pitchFamily="-72" charset="2"/>
              <a:buNone/>
            </a:pPr>
            <a:r>
              <a:rPr lang="en-US" i="1" smtClean="0"/>
              <a:t>TC</a:t>
            </a:r>
            <a:r>
              <a:rPr lang="en-US" smtClean="0"/>
              <a:t>(outsourcing) = $175*</a:t>
            </a:r>
            <a:r>
              <a:rPr lang="en-US" i="1" smtClean="0"/>
              <a:t>Q</a:t>
            </a:r>
            <a:endParaRPr lang="en-US" smtClean="0"/>
          </a:p>
          <a:p>
            <a:pPr marL="109538" indent="0" eaLnBrk="1" hangingPunct="1">
              <a:spcBef>
                <a:spcPts val="1200"/>
              </a:spcBef>
              <a:buFont typeface="Wingdings 3" pitchFamily="-72" charset="2"/>
              <a:buNone/>
            </a:pPr>
            <a:r>
              <a:rPr lang="en-US" u="sng" smtClean="0"/>
              <a:t>Breakeven Point</a:t>
            </a:r>
            <a:r>
              <a:rPr lang="en-US" smtClean="0"/>
              <a:t>:</a:t>
            </a:r>
          </a:p>
          <a:p>
            <a:pPr marL="109538" indent="0" eaLnBrk="1" hangingPunct="1">
              <a:buFont typeface="Wingdings 3" pitchFamily="-72" charset="2"/>
              <a:buNone/>
            </a:pPr>
            <a:r>
              <a:rPr lang="en-US" smtClean="0"/>
              <a:t>Set </a:t>
            </a:r>
            <a:r>
              <a:rPr lang="en-US" i="1" smtClean="0"/>
              <a:t>TC</a:t>
            </a:r>
            <a:r>
              <a:rPr lang="en-US" smtClean="0"/>
              <a:t>(manufacturing) </a:t>
            </a:r>
          </a:p>
          <a:p>
            <a:pPr marL="109538" indent="0" eaLnBrk="1" hangingPunct="1">
              <a:buFont typeface="Wingdings 3" pitchFamily="-72" charset="2"/>
              <a:buNone/>
            </a:pPr>
            <a:r>
              <a:rPr lang="en-US" smtClean="0"/>
              <a:t>      = </a:t>
            </a:r>
            <a:r>
              <a:rPr lang="en-US" i="1" smtClean="0"/>
              <a:t>TC</a:t>
            </a:r>
            <a:r>
              <a:rPr lang="en-US" smtClean="0"/>
              <a:t>(outsourcing)</a:t>
            </a:r>
          </a:p>
          <a:p>
            <a:pPr marL="109538" indent="0" eaLnBrk="1" hangingPunct="1">
              <a:buFont typeface="Wingdings 3" pitchFamily="-72" charset="2"/>
              <a:buNone/>
            </a:pPr>
            <a:r>
              <a:rPr lang="en-US" smtClean="0"/>
              <a:t>Solve for </a:t>
            </a:r>
            <a:r>
              <a:rPr lang="en-US" i="1" smtClean="0"/>
              <a:t>Q</a:t>
            </a:r>
            <a:r>
              <a:rPr lang="en-US" smtClean="0"/>
              <a:t> = 1000 units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>
                <a:ea typeface="+mj-ea"/>
                <a:cs typeface="+mj-cs"/>
              </a:rPr>
              <a:t>Decision Models</a:t>
            </a:r>
          </a:p>
        </p:txBody>
      </p:sp>
      <p:sp>
        <p:nvSpPr>
          <p:cNvPr id="58371" name="Footer Placeholder 7"/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Copyright © 2013 Pearson Education, Inc. publishing as Prentice Hall</a:t>
            </a:r>
          </a:p>
        </p:txBody>
      </p:sp>
      <p:sp>
        <p:nvSpPr>
          <p:cNvPr id="58372" name="Slide Number Placeholder 8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1-</a:t>
            </a:r>
            <a:fld id="{8991C370-EFD4-4B20-884B-7408BA79BC96}" type="slidenum">
              <a:rPr lang="en-US">
                <a:ea typeface="ＭＳ Ｐゴシック" pitchFamily="-72" charset="-128"/>
                <a:cs typeface="ＭＳ Ｐゴシック" pitchFamily="-72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31</a:t>
            </a:fld>
            <a:endParaRPr lang="en-US">
              <a:ea typeface="ＭＳ Ｐゴシック" pitchFamily="-72" charset="-128"/>
              <a:cs typeface="ＭＳ Ｐゴシック" pitchFamily="-72" charset="-128"/>
            </a:endParaRPr>
          </a:p>
        </p:txBody>
      </p:sp>
      <p:pic>
        <p:nvPicPr>
          <p:cNvPr id="5837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19600" y="2819400"/>
            <a:ext cx="4306888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374" name="TextBox 6"/>
          <p:cNvSpPr txBox="1">
            <a:spLocks noChangeArrowheads="1"/>
          </p:cNvSpPr>
          <p:nvPr/>
        </p:nvSpPr>
        <p:spPr bwMode="auto">
          <a:xfrm>
            <a:off x="8037513" y="5410200"/>
            <a:ext cx="7556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000"/>
              <a:t>Figure 1.7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Content Placeholder 1"/>
          <p:cNvSpPr>
            <a:spLocks noGrp="1"/>
          </p:cNvSpPr>
          <p:nvPr>
            <p:ph idx="1"/>
          </p:nvPr>
        </p:nvSpPr>
        <p:spPr>
          <a:xfrm>
            <a:off x="533400" y="1219200"/>
            <a:ext cx="8229600" cy="4525963"/>
          </a:xfrm>
        </p:spPr>
        <p:txBody>
          <a:bodyPr/>
          <a:lstStyle/>
          <a:p>
            <a:pPr marL="109538" indent="0" eaLnBrk="1" hangingPunct="1">
              <a:buFont typeface="Wingdings 3" pitchFamily="-72" charset="2"/>
              <a:buNone/>
            </a:pPr>
            <a:r>
              <a:rPr lang="en-US" u="sng" smtClean="0"/>
              <a:t>Example 1.9    A Linear Demand Prediction Model</a:t>
            </a:r>
          </a:p>
          <a:p>
            <a:pPr marL="109538" indent="0" eaLnBrk="1" hangingPunct="1">
              <a:buFont typeface="Wingdings 3" pitchFamily="-72" charset="2"/>
              <a:buNone/>
            </a:pPr>
            <a:r>
              <a:rPr lang="en-US" smtClean="0"/>
              <a:t>As price increases, demand falls.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>
                <a:ea typeface="+mj-ea"/>
                <a:cs typeface="+mj-cs"/>
              </a:rPr>
              <a:t>Decision Models</a:t>
            </a:r>
          </a:p>
        </p:txBody>
      </p:sp>
      <p:pic>
        <p:nvPicPr>
          <p:cNvPr id="5939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33538" y="2362200"/>
            <a:ext cx="5715000" cy="340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396" name="Footer Placeholder 7"/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Copyright © 2013 Pearson Education, Inc. publishing as Prentice Hall</a:t>
            </a:r>
          </a:p>
        </p:txBody>
      </p:sp>
      <p:sp>
        <p:nvSpPr>
          <p:cNvPr id="59397" name="Slide Number Placeholder 8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1-</a:t>
            </a:r>
            <a:fld id="{55061575-0BF5-4FF7-8D8F-CA73D92AC58A}" type="slidenum">
              <a:rPr lang="en-US">
                <a:ea typeface="ＭＳ Ｐゴシック" pitchFamily="-72" charset="-128"/>
                <a:cs typeface="ＭＳ Ｐゴシック" pitchFamily="-72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32</a:t>
            </a:fld>
            <a:endParaRPr lang="en-US">
              <a:ea typeface="ＭＳ Ｐゴシック" pitchFamily="-72" charset="-128"/>
              <a:cs typeface="ＭＳ Ｐゴシック" pitchFamily="-72" charset="-128"/>
            </a:endParaRPr>
          </a:p>
        </p:txBody>
      </p:sp>
      <p:sp>
        <p:nvSpPr>
          <p:cNvPr id="59398" name="TextBox 6"/>
          <p:cNvSpPr txBox="1">
            <a:spLocks noChangeArrowheads="1"/>
          </p:cNvSpPr>
          <p:nvPr/>
        </p:nvSpPr>
        <p:spPr bwMode="auto">
          <a:xfrm>
            <a:off x="6589713" y="5775325"/>
            <a:ext cx="7556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000"/>
              <a:t>Figure 1.8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Content Placeholder 1"/>
          <p:cNvSpPr>
            <a:spLocks noGrp="1"/>
          </p:cNvSpPr>
          <p:nvPr>
            <p:ph idx="1"/>
          </p:nvPr>
        </p:nvSpPr>
        <p:spPr>
          <a:xfrm>
            <a:off x="533400" y="1219200"/>
            <a:ext cx="8229600" cy="4525963"/>
          </a:xfrm>
        </p:spPr>
        <p:txBody>
          <a:bodyPr/>
          <a:lstStyle/>
          <a:p>
            <a:pPr marL="109538" indent="0" eaLnBrk="1" hangingPunct="1">
              <a:buFont typeface="Wingdings 3" pitchFamily="-72" charset="2"/>
              <a:buNone/>
            </a:pPr>
            <a:r>
              <a:rPr lang="en-US" sz="2600" u="sng" smtClean="0"/>
              <a:t>Example 1.10   A Nonlinear Demand Prediction Model</a:t>
            </a:r>
          </a:p>
          <a:p>
            <a:pPr marL="109538" indent="0" eaLnBrk="1" hangingPunct="1">
              <a:buFont typeface="Wingdings 3" pitchFamily="-72" charset="2"/>
              <a:buNone/>
            </a:pPr>
            <a:r>
              <a:rPr lang="en-US" sz="2600" smtClean="0"/>
              <a:t>Assumes price elasticity (constant ratio of % change in demand to % change in price)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>
                <a:ea typeface="+mj-ea"/>
                <a:cs typeface="+mj-cs"/>
              </a:rPr>
              <a:t>Decision Models</a:t>
            </a:r>
          </a:p>
        </p:txBody>
      </p:sp>
      <p:sp>
        <p:nvSpPr>
          <p:cNvPr id="60419" name="Footer Placeholder 7"/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Copyright © 2013 Pearson Education, Inc. publishing as Prentice Hall</a:t>
            </a:r>
          </a:p>
        </p:txBody>
      </p:sp>
      <p:sp>
        <p:nvSpPr>
          <p:cNvPr id="60420" name="Slide Number Placeholder 8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1-</a:t>
            </a:r>
            <a:fld id="{37156255-925C-472C-854E-7A77F1594D77}" type="slidenum">
              <a:rPr lang="en-US">
                <a:ea typeface="ＭＳ Ｐゴシック" pitchFamily="-72" charset="-128"/>
                <a:cs typeface="ＭＳ Ｐゴシック" pitchFamily="-72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33</a:t>
            </a:fld>
            <a:endParaRPr lang="en-US">
              <a:ea typeface="ＭＳ Ｐゴシック" pitchFamily="-72" charset="-128"/>
              <a:cs typeface="ＭＳ Ｐゴシック" pitchFamily="-72" charset="-128"/>
            </a:endParaRPr>
          </a:p>
        </p:txBody>
      </p:sp>
      <p:pic>
        <p:nvPicPr>
          <p:cNvPr id="6042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6400" y="2590800"/>
            <a:ext cx="5715000" cy="347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422" name="TextBox 6"/>
          <p:cNvSpPr txBox="1">
            <a:spLocks noChangeArrowheads="1"/>
          </p:cNvSpPr>
          <p:nvPr/>
        </p:nvSpPr>
        <p:spPr bwMode="auto">
          <a:xfrm>
            <a:off x="6562725" y="6062663"/>
            <a:ext cx="7556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000"/>
              <a:t>Figure 1.9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Predictive Decision Models often incorporate uncertainty to help managers analyze risk.</a:t>
            </a:r>
          </a:p>
          <a:p>
            <a:pPr eaLnBrk="1" hangingPunct="1"/>
            <a:r>
              <a:rPr lang="en-US" smtClean="0"/>
              <a:t>Aim to predict what will happen in the future.</a:t>
            </a:r>
          </a:p>
          <a:p>
            <a:pPr eaLnBrk="1" hangingPunct="1"/>
            <a:r>
              <a:rPr lang="en-US" u="sng" smtClean="0"/>
              <a:t>Uncertainty</a:t>
            </a:r>
            <a:r>
              <a:rPr lang="en-US" smtClean="0"/>
              <a:t> is imperfect knowledge of what will happen in the future.</a:t>
            </a:r>
          </a:p>
          <a:p>
            <a:pPr eaLnBrk="1" hangingPunct="1"/>
            <a:r>
              <a:rPr lang="en-US" u="sng" smtClean="0"/>
              <a:t>Risk</a:t>
            </a:r>
            <a:r>
              <a:rPr lang="en-US" smtClean="0"/>
              <a:t> is associated with the consequences of what actually happens.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>
                <a:ea typeface="+mj-ea"/>
                <a:cs typeface="+mj-cs"/>
              </a:rPr>
              <a:t>Decision Models</a:t>
            </a:r>
          </a:p>
        </p:txBody>
      </p:sp>
      <p:sp>
        <p:nvSpPr>
          <p:cNvPr id="61443" name="Footer Placeholder 7"/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Copyright © 2013 Pearson Education, Inc. publishing as Prentice Hall</a:t>
            </a:r>
          </a:p>
        </p:txBody>
      </p:sp>
      <p:sp>
        <p:nvSpPr>
          <p:cNvPr id="61444" name="Slide Number Placeholder 8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1-</a:t>
            </a:r>
            <a:fld id="{A07C0465-1E8E-4D16-A8C1-F695016D3332}" type="slidenum">
              <a:rPr lang="en-US">
                <a:ea typeface="ＭＳ Ｐゴシック" pitchFamily="-72" charset="-128"/>
                <a:cs typeface="ＭＳ Ｐゴシック" pitchFamily="-72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34</a:t>
            </a:fld>
            <a:endParaRPr lang="en-US">
              <a:ea typeface="ＭＳ Ｐゴシック" pitchFamily="-72" charset="-128"/>
              <a:cs typeface="ＭＳ Ｐゴシック" pitchFamily="-72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u="sng" dirty="0" smtClean="0">
                <a:ea typeface="+mn-ea"/>
                <a:cs typeface="+mn-cs"/>
              </a:rPr>
              <a:t>Prescriptive Decision Models</a:t>
            </a:r>
            <a:r>
              <a:rPr lang="en-US" dirty="0" smtClean="0">
                <a:ea typeface="+mn-ea"/>
                <a:cs typeface="+mn-cs"/>
              </a:rPr>
              <a:t> help decision makers identify the best solution.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u="sng" dirty="0" smtClean="0">
                <a:ea typeface="+mn-ea"/>
                <a:cs typeface="+mn-cs"/>
              </a:rPr>
              <a:t>Optimization</a:t>
            </a:r>
            <a:r>
              <a:rPr lang="en-US" dirty="0" smtClean="0">
                <a:ea typeface="+mn-ea"/>
                <a:cs typeface="+mn-cs"/>
              </a:rPr>
              <a:t> - finding values of decision variables that minimize (or maximize) something such as cost (or profit).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u="sng" dirty="0" smtClean="0">
                <a:ea typeface="+mn-ea"/>
                <a:cs typeface="+mn-cs"/>
              </a:rPr>
              <a:t>Objective function</a:t>
            </a:r>
            <a:r>
              <a:rPr lang="en-US" b="1" dirty="0">
                <a:ea typeface="+mn-ea"/>
                <a:cs typeface="+mn-cs"/>
              </a:rPr>
              <a:t> </a:t>
            </a:r>
            <a:r>
              <a:rPr lang="en-US" dirty="0" smtClean="0">
                <a:ea typeface="+mn-ea"/>
                <a:cs typeface="+mn-cs"/>
              </a:rPr>
              <a:t>- the equation that minimizes (or maximizes) the quantity of interest.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u="sng" dirty="0" smtClean="0">
                <a:ea typeface="+mn-ea"/>
                <a:cs typeface="+mn-cs"/>
              </a:rPr>
              <a:t>Constraints</a:t>
            </a:r>
            <a:r>
              <a:rPr lang="en-US" dirty="0" smtClean="0">
                <a:ea typeface="+mn-ea"/>
                <a:cs typeface="+mn-cs"/>
              </a:rPr>
              <a:t> - limitations or restrictions.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u="sng" dirty="0" smtClean="0">
                <a:ea typeface="+mn-ea"/>
                <a:cs typeface="+mn-cs"/>
              </a:rPr>
              <a:t>Optimal solution</a:t>
            </a:r>
            <a:r>
              <a:rPr lang="en-US" dirty="0" smtClean="0">
                <a:ea typeface="+mn-ea"/>
                <a:cs typeface="+mn-cs"/>
              </a:rPr>
              <a:t> - values of the decision variables at the minimum (or maximum) point.</a:t>
            </a:r>
            <a:endParaRPr lang="en-US" dirty="0">
              <a:ea typeface="+mn-ea"/>
              <a:cs typeface="+mn-cs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>
                <a:ea typeface="+mj-ea"/>
                <a:cs typeface="+mj-cs"/>
              </a:rPr>
              <a:t>Decision Models</a:t>
            </a:r>
          </a:p>
        </p:txBody>
      </p:sp>
      <p:sp>
        <p:nvSpPr>
          <p:cNvPr id="62467" name="Footer Placeholder 7"/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Copyright © 2013 Pearson Education, Inc. publishing as Prentice Hall</a:t>
            </a:r>
          </a:p>
        </p:txBody>
      </p:sp>
      <p:sp>
        <p:nvSpPr>
          <p:cNvPr id="62468" name="Slide Number Placeholder 8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1-</a:t>
            </a:r>
            <a:fld id="{A9CE56E1-8D5D-47A7-9521-6E424CD5497E}" type="slidenum">
              <a:rPr lang="en-US">
                <a:ea typeface="ＭＳ Ｐゴシック" pitchFamily="-72" charset="-128"/>
                <a:cs typeface="ＭＳ Ｐゴシック" pitchFamily="-72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35</a:t>
            </a:fld>
            <a:endParaRPr lang="en-US">
              <a:ea typeface="ＭＳ Ｐゴシック" pitchFamily="-72" charset="-128"/>
              <a:cs typeface="ＭＳ Ｐゴシック" pitchFamily="-72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u="sng" dirty="0" smtClean="0">
                <a:ea typeface="+mn-ea"/>
                <a:cs typeface="+mn-cs"/>
              </a:rPr>
              <a:t>Example 1.11  A Pricing Model</a:t>
            </a:r>
            <a:endParaRPr lang="en-US" dirty="0" smtClean="0">
              <a:ea typeface="+mn-ea"/>
              <a:cs typeface="+mn-cs"/>
            </a:endParaRP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ea typeface="+mn-ea"/>
                <a:cs typeface="+mn-cs"/>
              </a:rPr>
              <a:t>A firm wishes to determine the best pricing for one of its products in order to maximize revenue.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ea typeface="+mn-ea"/>
                <a:cs typeface="+mn-cs"/>
              </a:rPr>
              <a:t>Analysts determined the following model:</a:t>
            </a:r>
          </a:p>
          <a:p>
            <a:pPr marL="109728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dirty="0" smtClean="0">
                <a:ea typeface="+mn-ea"/>
                <a:cs typeface="+mn-cs"/>
              </a:rPr>
              <a:t>   Sales = -2.9485(price) + 3240.9</a:t>
            </a:r>
          </a:p>
          <a:p>
            <a:pPr marL="109728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dirty="0">
                <a:ea typeface="+mn-ea"/>
                <a:cs typeface="+mn-cs"/>
              </a:rPr>
              <a:t> </a:t>
            </a:r>
            <a:r>
              <a:rPr lang="en-US" dirty="0" smtClean="0">
                <a:ea typeface="+mn-ea"/>
                <a:cs typeface="+mn-cs"/>
              </a:rPr>
              <a:t>  Total revenue = (price)(sales)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ea typeface="+mn-ea"/>
                <a:cs typeface="+mn-cs"/>
              </a:rPr>
              <a:t>Identify the price that maximizes total revenue, subject to any constraints that might exist. </a:t>
            </a:r>
            <a:endParaRPr lang="en-US" dirty="0">
              <a:ea typeface="+mn-ea"/>
              <a:cs typeface="+mn-cs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>
                <a:ea typeface="+mj-ea"/>
                <a:cs typeface="+mj-cs"/>
              </a:rPr>
              <a:t>Decision Models</a:t>
            </a:r>
          </a:p>
        </p:txBody>
      </p:sp>
      <p:sp>
        <p:nvSpPr>
          <p:cNvPr id="63491" name="Footer Placeholder 7"/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Copyright © 2013 Pearson Education, Inc. publishing as Prentice Hall</a:t>
            </a:r>
          </a:p>
        </p:txBody>
      </p:sp>
      <p:sp>
        <p:nvSpPr>
          <p:cNvPr id="63492" name="Slide Number Placeholder 8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1-</a:t>
            </a:r>
            <a:fld id="{DE821500-969E-4A15-976F-A6CDA5B5B694}" type="slidenum">
              <a:rPr lang="en-US">
                <a:ea typeface="ＭＳ Ｐゴシック" pitchFamily="-72" charset="-128"/>
                <a:cs typeface="ＭＳ Ｐゴシック" pitchFamily="-72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36</a:t>
            </a:fld>
            <a:endParaRPr lang="en-US">
              <a:ea typeface="ＭＳ Ｐゴシック" pitchFamily="-72" charset="-128"/>
              <a:cs typeface="ＭＳ Ｐゴシック" pitchFamily="-72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u="sng" smtClean="0"/>
              <a:t>Deterministic</a:t>
            </a:r>
            <a:r>
              <a:rPr lang="en-US" smtClean="0"/>
              <a:t> prescriptive models have inputs that are known with certainty.</a:t>
            </a:r>
          </a:p>
          <a:p>
            <a:pPr eaLnBrk="1" hangingPunct="1"/>
            <a:r>
              <a:rPr lang="en-US" u="sng" smtClean="0"/>
              <a:t>Stochastic</a:t>
            </a:r>
            <a:r>
              <a:rPr lang="en-US" smtClean="0"/>
              <a:t> prescriptive models have one or more inputs that are </a:t>
            </a:r>
            <a:r>
              <a:rPr lang="en-US" u="sng" smtClean="0"/>
              <a:t>not</a:t>
            </a:r>
            <a:r>
              <a:rPr lang="en-US" smtClean="0"/>
              <a:t> known with certainty.</a:t>
            </a:r>
          </a:p>
          <a:p>
            <a:pPr eaLnBrk="1" hangingPunct="1"/>
            <a:r>
              <a:rPr lang="en-US" u="sng" smtClean="0"/>
              <a:t>Algorithms</a:t>
            </a:r>
            <a:r>
              <a:rPr lang="en-US" smtClean="0"/>
              <a:t> are systematic procedures used to find optimal solutions to decision models.</a:t>
            </a:r>
          </a:p>
          <a:p>
            <a:pPr eaLnBrk="1" hangingPunct="1"/>
            <a:r>
              <a:rPr lang="en-US" u="sng" smtClean="0"/>
              <a:t>Search algorithms</a:t>
            </a:r>
            <a:r>
              <a:rPr lang="en-US" b="1" smtClean="0"/>
              <a:t> </a:t>
            </a:r>
            <a:r>
              <a:rPr lang="en-US" smtClean="0"/>
              <a:t>are used for complex problems to find a good solution without guaranteeing an optimal solution.</a:t>
            </a:r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>
                <a:ea typeface="+mj-ea"/>
                <a:cs typeface="+mj-cs"/>
              </a:rPr>
              <a:t>Decision Models</a:t>
            </a:r>
          </a:p>
        </p:txBody>
      </p:sp>
      <p:sp>
        <p:nvSpPr>
          <p:cNvPr id="64515" name="Footer Placeholder 7"/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Copyright © 2013 Pearson Education, Inc. publishing as Prentice Hall</a:t>
            </a:r>
          </a:p>
        </p:txBody>
      </p:sp>
      <p:sp>
        <p:nvSpPr>
          <p:cNvPr id="64516" name="Slide Number Placeholder 8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1-</a:t>
            </a:r>
            <a:fld id="{A1873CE8-23B2-4E03-AB7C-9003A6CB975B}" type="slidenum">
              <a:rPr lang="en-US">
                <a:ea typeface="ＭＳ Ｐゴシック" pitchFamily="-72" charset="-128"/>
                <a:cs typeface="ＭＳ Ｐゴシック" pitchFamily="-72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37</a:t>
            </a:fld>
            <a:endParaRPr lang="en-US">
              <a:ea typeface="ＭＳ Ｐゴシック" pitchFamily="-72" charset="-128"/>
              <a:cs typeface="ＭＳ Ｐゴシック" pitchFamily="-72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ea typeface="+mn-ea"/>
                <a:cs typeface="+mn-cs"/>
              </a:rPr>
              <a:t>BA represents only a portion of the overall problem solving and decision making process.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u="sng" dirty="0" smtClean="0">
                <a:ea typeface="+mn-ea"/>
                <a:cs typeface="+mn-cs"/>
              </a:rPr>
              <a:t>Six steps in the problem solving process</a:t>
            </a:r>
            <a:endParaRPr lang="en-US" dirty="0" smtClean="0">
              <a:ea typeface="+mn-ea"/>
              <a:cs typeface="+mn-cs"/>
            </a:endParaRPr>
          </a:p>
          <a:p>
            <a:pPr marL="109728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dirty="0" smtClean="0">
                <a:ea typeface="+mn-ea"/>
                <a:cs typeface="+mn-cs"/>
              </a:rPr>
              <a:t>   1. Recognizing the problem</a:t>
            </a:r>
          </a:p>
          <a:p>
            <a:pPr marL="109728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dirty="0" smtClean="0">
                <a:ea typeface="+mn-ea"/>
                <a:cs typeface="+mn-cs"/>
              </a:rPr>
              <a:t>   2. Defining the problem</a:t>
            </a:r>
          </a:p>
          <a:p>
            <a:pPr marL="109728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dirty="0">
                <a:ea typeface="+mn-ea"/>
                <a:cs typeface="+mn-cs"/>
              </a:rPr>
              <a:t> </a:t>
            </a:r>
            <a:r>
              <a:rPr lang="en-US" dirty="0" smtClean="0">
                <a:ea typeface="+mn-ea"/>
                <a:cs typeface="+mn-cs"/>
              </a:rPr>
              <a:t>  3. Structuring the problem</a:t>
            </a:r>
          </a:p>
          <a:p>
            <a:pPr marL="109728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dirty="0" smtClean="0">
                <a:ea typeface="+mn-ea"/>
                <a:cs typeface="+mn-cs"/>
              </a:rPr>
              <a:t>   4. Analyzing the problem</a:t>
            </a:r>
          </a:p>
          <a:p>
            <a:pPr marL="109728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dirty="0" smtClean="0">
                <a:ea typeface="+mn-ea"/>
                <a:cs typeface="+mn-cs"/>
              </a:rPr>
              <a:t>   5. Interpreting results and making a decision</a:t>
            </a:r>
          </a:p>
          <a:p>
            <a:pPr marL="109728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dirty="0" smtClean="0">
                <a:ea typeface="+mn-ea"/>
                <a:cs typeface="+mn-cs"/>
              </a:rPr>
              <a:t>   6. Implementing the solution </a:t>
            </a:r>
            <a:endParaRPr lang="en-US" dirty="0">
              <a:ea typeface="+mn-ea"/>
              <a:cs typeface="+mn-cs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>
                <a:ea typeface="+mj-ea"/>
                <a:cs typeface="+mj-cs"/>
              </a:rPr>
              <a:t>Problem Solving </a:t>
            </a:r>
            <a:r>
              <a:rPr lang="en-US" sz="3200" dirty="0" smtClean="0">
                <a:ea typeface="+mj-ea"/>
                <a:cs typeface="+mj-cs"/>
              </a:rPr>
              <a:t>and </a:t>
            </a:r>
            <a:r>
              <a:rPr lang="en-US" sz="3200" dirty="0">
                <a:ea typeface="+mj-ea"/>
                <a:cs typeface="+mj-cs"/>
              </a:rPr>
              <a:t>Decision Making</a:t>
            </a:r>
          </a:p>
        </p:txBody>
      </p:sp>
      <p:sp>
        <p:nvSpPr>
          <p:cNvPr id="65539" name="Footer Placeholder 7"/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Copyright © 2013 Pearson Education, Inc. publishing as Prentice Hall</a:t>
            </a:r>
          </a:p>
        </p:txBody>
      </p:sp>
      <p:sp>
        <p:nvSpPr>
          <p:cNvPr id="65540" name="Slide Number Placeholder 8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1-</a:t>
            </a:r>
            <a:fld id="{9E7D267A-09EB-48E3-8C62-FC607211EE04}" type="slidenum">
              <a:rPr lang="en-US">
                <a:ea typeface="ＭＳ Ｐゴシック" pitchFamily="-72" charset="-128"/>
                <a:cs typeface="ＭＳ Ｐゴシック" pitchFamily="-72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38</a:t>
            </a:fld>
            <a:endParaRPr lang="en-US">
              <a:ea typeface="ＭＳ Ｐゴシック" pitchFamily="-72" charset="-128"/>
              <a:cs typeface="ＭＳ Ｐゴシック" pitchFamily="-72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dirty="0">
                <a:ea typeface="+mn-ea"/>
                <a:cs typeface="+mn-cs"/>
              </a:rPr>
              <a:t>1. </a:t>
            </a:r>
            <a:r>
              <a:rPr lang="en-US" u="sng" dirty="0" smtClean="0">
                <a:ea typeface="+mn-ea"/>
                <a:cs typeface="+mn-cs"/>
              </a:rPr>
              <a:t>Recognizing </a:t>
            </a:r>
            <a:r>
              <a:rPr lang="en-US" u="sng" dirty="0">
                <a:ea typeface="+mn-ea"/>
                <a:cs typeface="+mn-cs"/>
              </a:rPr>
              <a:t>the </a:t>
            </a:r>
            <a:r>
              <a:rPr lang="en-US" u="sng" dirty="0" smtClean="0">
                <a:ea typeface="+mn-ea"/>
                <a:cs typeface="+mn-cs"/>
              </a:rPr>
              <a:t>Problem 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ea typeface="+mn-ea"/>
                <a:cs typeface="+mn-cs"/>
              </a:rPr>
              <a:t>Problems exist when there is a gap between what is happening and what we think should be happening.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ea typeface="+mn-ea"/>
                <a:cs typeface="+mn-cs"/>
              </a:rPr>
              <a:t>For example, costs are too high compared with competitors.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en-US" dirty="0">
              <a:ea typeface="+mn-ea"/>
              <a:cs typeface="+mn-cs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>
                <a:ea typeface="+mj-ea"/>
                <a:cs typeface="+mj-cs"/>
              </a:rPr>
              <a:t>Problem Solving </a:t>
            </a:r>
            <a:r>
              <a:rPr lang="en-US" sz="3200" dirty="0" smtClean="0">
                <a:ea typeface="+mj-ea"/>
                <a:cs typeface="+mj-cs"/>
              </a:rPr>
              <a:t>and </a:t>
            </a:r>
            <a:r>
              <a:rPr lang="en-US" sz="3200" dirty="0">
                <a:ea typeface="+mj-ea"/>
                <a:cs typeface="+mj-cs"/>
              </a:rPr>
              <a:t>Decision Making</a:t>
            </a:r>
          </a:p>
        </p:txBody>
      </p:sp>
      <p:sp>
        <p:nvSpPr>
          <p:cNvPr id="66563" name="Footer Placeholder 7"/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Copyright © 2013 Pearson Education, Inc. publishing as Prentice Hall</a:t>
            </a:r>
          </a:p>
        </p:txBody>
      </p:sp>
      <p:sp>
        <p:nvSpPr>
          <p:cNvPr id="66564" name="Slide Number Placeholder 8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1-</a:t>
            </a:r>
            <a:fld id="{936D0EAF-C52A-4B4D-A5CD-311D6AA7CFEF}" type="slidenum">
              <a:rPr lang="en-US">
                <a:ea typeface="ＭＳ Ｐゴシック" pitchFamily="-72" charset="-128"/>
                <a:cs typeface="ＭＳ Ｐゴシック" pitchFamily="-72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39</a:t>
            </a:fld>
            <a:endParaRPr lang="en-US">
              <a:ea typeface="ＭＳ Ｐゴシック" pitchFamily="-72" charset="-128"/>
              <a:cs typeface="ＭＳ Ｐゴシック" pitchFamily="-72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538" indent="0" eaLnBrk="1" hangingPunct="1">
              <a:buFont typeface="Wingdings 3" pitchFamily="-72" charset="2"/>
              <a:buNone/>
            </a:pPr>
            <a:r>
              <a:rPr lang="en-US" sz="2800" b="1"/>
              <a:t>Analytics</a:t>
            </a:r>
            <a:r>
              <a:rPr lang="en-US" sz="2800"/>
              <a:t> is the use of:</a:t>
            </a:r>
          </a:p>
          <a:p>
            <a:pPr marL="109538" indent="0" eaLnBrk="1" hangingPunct="1">
              <a:buFont typeface="Wingdings 3" pitchFamily="-72" charset="2"/>
              <a:buNone/>
            </a:pPr>
            <a:r>
              <a:rPr lang="en-US" sz="2800"/>
              <a:t>	data, </a:t>
            </a:r>
          </a:p>
          <a:p>
            <a:pPr marL="109538" indent="0" eaLnBrk="1" hangingPunct="1">
              <a:buFont typeface="Wingdings 3" pitchFamily="-72" charset="2"/>
              <a:buNone/>
            </a:pPr>
            <a:r>
              <a:rPr lang="en-US" sz="2800"/>
              <a:t>	information technology, </a:t>
            </a:r>
          </a:p>
          <a:p>
            <a:pPr marL="109538" indent="0" eaLnBrk="1" hangingPunct="1">
              <a:buFont typeface="Wingdings 3" pitchFamily="-72" charset="2"/>
              <a:buNone/>
            </a:pPr>
            <a:r>
              <a:rPr lang="en-US" sz="2800"/>
              <a:t>	statistical analysis, </a:t>
            </a:r>
          </a:p>
          <a:p>
            <a:pPr marL="109538" indent="0" eaLnBrk="1" hangingPunct="1">
              <a:buFont typeface="Wingdings 3" pitchFamily="-72" charset="2"/>
              <a:buNone/>
            </a:pPr>
            <a:r>
              <a:rPr lang="en-US" sz="2800"/>
              <a:t>	quantitative methods, and </a:t>
            </a:r>
          </a:p>
          <a:p>
            <a:pPr marL="109538" indent="0" eaLnBrk="1" hangingPunct="1">
              <a:buFont typeface="Wingdings 3" pitchFamily="-72" charset="2"/>
              <a:buNone/>
            </a:pPr>
            <a:r>
              <a:rPr lang="en-US" sz="2800"/>
              <a:t>	mathematical or computer-based models </a:t>
            </a:r>
          </a:p>
          <a:p>
            <a:pPr marL="109538" indent="0" eaLnBrk="1" hangingPunct="1">
              <a:buFont typeface="Wingdings 3" pitchFamily="-72" charset="2"/>
              <a:buNone/>
            </a:pPr>
            <a:r>
              <a:rPr lang="en-US" sz="2800"/>
              <a:t>to help managers gain improved insight about their business operations and </a:t>
            </a:r>
          </a:p>
          <a:p>
            <a:pPr marL="109538" indent="0" eaLnBrk="1" hangingPunct="1">
              <a:buFont typeface="Wingdings 3" pitchFamily="-72" charset="2"/>
              <a:buNone/>
            </a:pPr>
            <a:r>
              <a:rPr lang="en-US" sz="2800"/>
              <a:t>make better, fact-based decisions.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 smtClean="0">
                <a:ea typeface="+mj-ea"/>
                <a:cs typeface="+mj-cs"/>
              </a:rPr>
              <a:t>What is Business Analytics?</a:t>
            </a:r>
            <a:endParaRPr lang="en-US" sz="3200" dirty="0">
              <a:ea typeface="+mj-ea"/>
              <a:cs typeface="+mj-cs"/>
            </a:endParaRPr>
          </a:p>
        </p:txBody>
      </p:sp>
      <p:sp>
        <p:nvSpPr>
          <p:cNvPr id="30723" name="Footer Placeholder 7"/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Copyright © 2013 Pearson Education, Inc. publishing as Prentice Hall</a:t>
            </a:r>
          </a:p>
        </p:txBody>
      </p:sp>
      <p:sp>
        <p:nvSpPr>
          <p:cNvPr id="30724" name="Slide Number Placeholder 8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1-</a:t>
            </a:r>
            <a:fld id="{65CBDD9B-04C7-4A3D-9EE2-5674522A911F}" type="slidenum">
              <a:rPr lang="en-US">
                <a:ea typeface="ＭＳ Ｐゴシック" pitchFamily="-72" charset="-128"/>
                <a:cs typeface="ＭＳ Ｐゴシック" pitchFamily="-72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en-US">
              <a:ea typeface="ＭＳ Ｐゴシック" pitchFamily="-72" charset="-128"/>
              <a:cs typeface="ＭＳ Ｐゴシック" pitchFamily="-72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dirty="0" smtClean="0">
                <a:ea typeface="+mn-ea"/>
                <a:cs typeface="+mn-cs"/>
              </a:rPr>
              <a:t>2. </a:t>
            </a:r>
            <a:r>
              <a:rPr lang="en-US" u="sng" dirty="0" smtClean="0">
                <a:ea typeface="+mn-ea"/>
                <a:cs typeface="+mn-cs"/>
              </a:rPr>
              <a:t>Defining </a:t>
            </a:r>
            <a:r>
              <a:rPr lang="en-US" u="sng" dirty="0">
                <a:ea typeface="+mn-ea"/>
                <a:cs typeface="+mn-cs"/>
              </a:rPr>
              <a:t>the </a:t>
            </a:r>
            <a:r>
              <a:rPr lang="en-US" u="sng" dirty="0" smtClean="0">
                <a:ea typeface="+mn-ea"/>
                <a:cs typeface="+mn-cs"/>
              </a:rPr>
              <a:t>Problem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ea typeface="+mn-ea"/>
                <a:cs typeface="+mn-cs"/>
              </a:rPr>
              <a:t>Clearly defining the problem is not a trivial task.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ea typeface="+mn-ea"/>
                <a:cs typeface="+mn-cs"/>
              </a:rPr>
              <a:t>Complexity increases when the following occur:</a:t>
            </a:r>
          </a:p>
          <a:p>
            <a:pPr marL="109728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dirty="0" smtClean="0">
                <a:ea typeface="+mn-ea"/>
                <a:cs typeface="+mn-cs"/>
              </a:rPr>
              <a:t>   - large number of courses of action</a:t>
            </a:r>
          </a:p>
          <a:p>
            <a:pPr marL="109728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dirty="0" smtClean="0">
                <a:ea typeface="+mn-ea"/>
                <a:cs typeface="+mn-cs"/>
              </a:rPr>
              <a:t>   - several competing objectives</a:t>
            </a:r>
          </a:p>
          <a:p>
            <a:pPr marL="109728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dirty="0" smtClean="0">
                <a:ea typeface="+mn-ea"/>
                <a:cs typeface="+mn-cs"/>
              </a:rPr>
              <a:t>   - external groups are affected</a:t>
            </a:r>
          </a:p>
          <a:p>
            <a:pPr marL="109728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dirty="0" smtClean="0">
                <a:ea typeface="+mn-ea"/>
                <a:cs typeface="+mn-cs"/>
              </a:rPr>
              <a:t>   - problem owner and problem solver are not the </a:t>
            </a:r>
          </a:p>
          <a:p>
            <a:pPr marL="109728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dirty="0">
                <a:ea typeface="+mn-ea"/>
                <a:cs typeface="+mn-cs"/>
              </a:rPr>
              <a:t> </a:t>
            </a:r>
            <a:r>
              <a:rPr lang="en-US" dirty="0" smtClean="0">
                <a:ea typeface="+mn-ea"/>
                <a:cs typeface="+mn-cs"/>
              </a:rPr>
              <a:t>    same person</a:t>
            </a:r>
          </a:p>
          <a:p>
            <a:pPr marL="109728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dirty="0" smtClean="0">
                <a:ea typeface="+mn-ea"/>
                <a:cs typeface="+mn-cs"/>
              </a:rPr>
              <a:t>   - time constraints exist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en-US" dirty="0">
              <a:ea typeface="+mn-ea"/>
              <a:cs typeface="+mn-cs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>
                <a:ea typeface="+mj-ea"/>
                <a:cs typeface="+mj-cs"/>
              </a:rPr>
              <a:t>Problem Solving </a:t>
            </a:r>
            <a:r>
              <a:rPr lang="en-US" sz="3200" dirty="0" smtClean="0">
                <a:ea typeface="+mj-ea"/>
                <a:cs typeface="+mj-cs"/>
              </a:rPr>
              <a:t>and </a:t>
            </a:r>
            <a:r>
              <a:rPr lang="en-US" sz="3200" dirty="0">
                <a:ea typeface="+mj-ea"/>
                <a:cs typeface="+mj-cs"/>
              </a:rPr>
              <a:t>Decision Making</a:t>
            </a:r>
          </a:p>
        </p:txBody>
      </p:sp>
      <p:sp>
        <p:nvSpPr>
          <p:cNvPr id="67587" name="Footer Placeholder 7"/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Copyright © 2013 Pearson Education, Inc. publishing as Prentice Hall</a:t>
            </a:r>
          </a:p>
        </p:txBody>
      </p:sp>
      <p:sp>
        <p:nvSpPr>
          <p:cNvPr id="67588" name="Slide Number Placeholder 8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1-</a:t>
            </a:r>
            <a:fld id="{648E6976-9CE8-476B-974C-03F781BB1681}" type="slidenum">
              <a:rPr lang="en-US">
                <a:ea typeface="ＭＳ Ｐゴシック" pitchFamily="-72" charset="-128"/>
                <a:cs typeface="ＭＳ Ｐゴシック" pitchFamily="-72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40</a:t>
            </a:fld>
            <a:endParaRPr lang="en-US">
              <a:ea typeface="ＭＳ Ｐゴシック" pitchFamily="-72" charset="-128"/>
              <a:cs typeface="ＭＳ Ｐゴシック" pitchFamily="-72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dirty="0" smtClean="0">
                <a:ea typeface="+mn-ea"/>
                <a:cs typeface="+mn-cs"/>
              </a:rPr>
              <a:t>3</a:t>
            </a:r>
            <a:r>
              <a:rPr lang="en-US" dirty="0">
                <a:ea typeface="+mn-ea"/>
                <a:cs typeface="+mn-cs"/>
              </a:rPr>
              <a:t>. </a:t>
            </a:r>
            <a:r>
              <a:rPr lang="en-US" u="sng" dirty="0" smtClean="0">
                <a:ea typeface="+mn-ea"/>
                <a:cs typeface="+mn-cs"/>
              </a:rPr>
              <a:t>Structuring </a:t>
            </a:r>
            <a:r>
              <a:rPr lang="en-US" u="sng" dirty="0">
                <a:ea typeface="+mn-ea"/>
                <a:cs typeface="+mn-cs"/>
              </a:rPr>
              <a:t>the </a:t>
            </a:r>
            <a:r>
              <a:rPr lang="en-US" u="sng" dirty="0" smtClean="0">
                <a:ea typeface="+mn-ea"/>
                <a:cs typeface="+mn-cs"/>
              </a:rPr>
              <a:t>Problem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ea typeface="+mn-ea"/>
                <a:cs typeface="+mn-cs"/>
              </a:rPr>
              <a:t>Stating goals and objectives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ea typeface="+mn-ea"/>
                <a:cs typeface="+mn-cs"/>
              </a:rPr>
              <a:t>Characterizing the possible decisions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ea typeface="+mn-ea"/>
                <a:cs typeface="+mn-cs"/>
              </a:rPr>
              <a:t>Identifying any constraints or restrictions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en-US" dirty="0">
              <a:ea typeface="+mn-ea"/>
              <a:cs typeface="+mn-cs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>
                <a:ea typeface="+mj-ea"/>
                <a:cs typeface="+mj-cs"/>
              </a:rPr>
              <a:t>Problem Solving </a:t>
            </a:r>
            <a:r>
              <a:rPr lang="en-US" sz="3200" dirty="0" smtClean="0">
                <a:ea typeface="+mj-ea"/>
                <a:cs typeface="+mj-cs"/>
              </a:rPr>
              <a:t>and </a:t>
            </a:r>
            <a:r>
              <a:rPr lang="en-US" sz="3200" dirty="0">
                <a:ea typeface="+mj-ea"/>
                <a:cs typeface="+mj-cs"/>
              </a:rPr>
              <a:t>Decision Making</a:t>
            </a:r>
          </a:p>
        </p:txBody>
      </p:sp>
      <p:sp>
        <p:nvSpPr>
          <p:cNvPr id="68611" name="Footer Placeholder 7"/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Copyright © 2013 Pearson Education, Inc. publishing as Prentice Hall</a:t>
            </a:r>
          </a:p>
        </p:txBody>
      </p:sp>
      <p:sp>
        <p:nvSpPr>
          <p:cNvPr id="68612" name="Slide Number Placeholder 8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1-</a:t>
            </a:r>
            <a:fld id="{9BB7B961-2DD7-40F9-802A-A92D965B93BB}" type="slidenum">
              <a:rPr lang="en-US">
                <a:ea typeface="ＭＳ Ｐゴシック" pitchFamily="-72" charset="-128"/>
                <a:cs typeface="ＭＳ Ｐゴシック" pitchFamily="-72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41</a:t>
            </a:fld>
            <a:endParaRPr lang="en-US">
              <a:ea typeface="ＭＳ Ｐゴシック" pitchFamily="-72" charset="-128"/>
              <a:cs typeface="ＭＳ Ｐゴシック" pitchFamily="-72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dirty="0">
                <a:ea typeface="+mn-ea"/>
                <a:cs typeface="+mn-cs"/>
              </a:rPr>
              <a:t>4. </a:t>
            </a:r>
            <a:r>
              <a:rPr lang="en-US" u="sng" dirty="0" smtClean="0">
                <a:ea typeface="+mn-ea"/>
                <a:cs typeface="+mn-cs"/>
              </a:rPr>
              <a:t>Analyzing </a:t>
            </a:r>
            <a:r>
              <a:rPr lang="en-US" u="sng" dirty="0">
                <a:ea typeface="+mn-ea"/>
                <a:cs typeface="+mn-cs"/>
              </a:rPr>
              <a:t>the </a:t>
            </a:r>
            <a:r>
              <a:rPr lang="en-US" u="sng" dirty="0" smtClean="0">
                <a:ea typeface="+mn-ea"/>
                <a:cs typeface="+mn-cs"/>
              </a:rPr>
              <a:t>Problem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ea typeface="+mn-ea"/>
                <a:cs typeface="+mn-cs"/>
              </a:rPr>
              <a:t>Identifying and applying appropriate Business Analytics techniques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ea typeface="+mn-ea"/>
                <a:cs typeface="+mn-cs"/>
              </a:rPr>
              <a:t>Typically involves experimentation, statistical analysis, or a solution process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en-US" dirty="0">
              <a:ea typeface="+mn-ea"/>
              <a:cs typeface="+mn-cs"/>
            </a:endParaRPr>
          </a:p>
          <a:p>
            <a:pPr marL="109728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dirty="0" smtClean="0">
                <a:ea typeface="+mn-ea"/>
                <a:cs typeface="+mn-cs"/>
              </a:rPr>
              <a:t>Much of this course is devoted to learning BA techniques for use in Step 4.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en-US" dirty="0">
              <a:ea typeface="+mn-ea"/>
              <a:cs typeface="+mn-cs"/>
            </a:endParaRP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en-US" dirty="0">
              <a:ea typeface="+mn-ea"/>
              <a:cs typeface="+mn-cs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>
                <a:ea typeface="+mj-ea"/>
                <a:cs typeface="+mj-cs"/>
              </a:rPr>
              <a:t>Problem Solving </a:t>
            </a:r>
            <a:r>
              <a:rPr lang="en-US" sz="3200" dirty="0" smtClean="0">
                <a:ea typeface="+mj-ea"/>
                <a:cs typeface="+mj-cs"/>
              </a:rPr>
              <a:t>and </a:t>
            </a:r>
            <a:r>
              <a:rPr lang="en-US" sz="3200" dirty="0">
                <a:ea typeface="+mj-ea"/>
                <a:cs typeface="+mj-cs"/>
              </a:rPr>
              <a:t>Decision Making</a:t>
            </a:r>
          </a:p>
        </p:txBody>
      </p:sp>
      <p:sp>
        <p:nvSpPr>
          <p:cNvPr id="69635" name="Footer Placeholder 7"/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Copyright © 2013 Pearson Education, Inc. publishing as Prentice Hall</a:t>
            </a:r>
          </a:p>
        </p:txBody>
      </p:sp>
      <p:sp>
        <p:nvSpPr>
          <p:cNvPr id="69636" name="Slide Number Placeholder 8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1-</a:t>
            </a:r>
            <a:fld id="{97DC80AE-7605-441D-B0E8-72812C90AB07}" type="slidenum">
              <a:rPr lang="en-US">
                <a:ea typeface="ＭＳ Ｐゴシック" pitchFamily="-72" charset="-128"/>
                <a:cs typeface="ＭＳ Ｐゴシック" pitchFamily="-72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42</a:t>
            </a:fld>
            <a:endParaRPr lang="en-US">
              <a:ea typeface="ＭＳ Ｐゴシック" pitchFamily="-72" charset="-128"/>
              <a:cs typeface="ＭＳ Ｐゴシック" pitchFamily="-72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dirty="0">
                <a:ea typeface="+mn-ea"/>
                <a:cs typeface="+mn-cs"/>
              </a:rPr>
              <a:t>5. </a:t>
            </a:r>
            <a:r>
              <a:rPr lang="en-US" u="sng" dirty="0" smtClean="0">
                <a:ea typeface="+mn-ea"/>
                <a:cs typeface="+mn-cs"/>
              </a:rPr>
              <a:t>Interpreting Results </a:t>
            </a:r>
            <a:r>
              <a:rPr lang="en-US" u="sng" dirty="0">
                <a:ea typeface="+mn-ea"/>
                <a:cs typeface="+mn-cs"/>
              </a:rPr>
              <a:t>and </a:t>
            </a:r>
            <a:r>
              <a:rPr lang="en-US" u="sng" dirty="0" smtClean="0">
                <a:ea typeface="+mn-ea"/>
                <a:cs typeface="+mn-cs"/>
              </a:rPr>
              <a:t>Making </a:t>
            </a:r>
            <a:r>
              <a:rPr lang="en-US" u="sng" dirty="0">
                <a:ea typeface="+mn-ea"/>
                <a:cs typeface="+mn-cs"/>
              </a:rPr>
              <a:t>a D</a:t>
            </a:r>
            <a:r>
              <a:rPr lang="en-US" u="sng" dirty="0" smtClean="0">
                <a:ea typeface="+mn-ea"/>
                <a:cs typeface="+mn-cs"/>
              </a:rPr>
              <a:t>ecision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ea typeface="+mn-ea"/>
                <a:cs typeface="+mn-cs"/>
              </a:rPr>
              <a:t>Managers interpret the results from the analysis phase.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ea typeface="+mn-ea"/>
                <a:cs typeface="+mn-cs"/>
              </a:rPr>
              <a:t>Incorporate subjective judgment as needed.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ea typeface="+mn-ea"/>
                <a:cs typeface="+mn-cs"/>
              </a:rPr>
              <a:t>Understand limitations and model assumptions.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ea typeface="+mn-ea"/>
                <a:cs typeface="+mn-cs"/>
              </a:rPr>
              <a:t>Make a decision utilizing the above information.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en-US" dirty="0">
              <a:ea typeface="+mn-ea"/>
              <a:cs typeface="+mn-cs"/>
            </a:endParaRP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en-US" dirty="0">
              <a:ea typeface="+mn-ea"/>
              <a:cs typeface="+mn-cs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>
                <a:ea typeface="+mj-ea"/>
                <a:cs typeface="+mj-cs"/>
              </a:rPr>
              <a:t>Problem Solving </a:t>
            </a:r>
            <a:r>
              <a:rPr lang="en-US" sz="3200" dirty="0" smtClean="0">
                <a:ea typeface="+mj-ea"/>
                <a:cs typeface="+mj-cs"/>
              </a:rPr>
              <a:t>and </a:t>
            </a:r>
            <a:r>
              <a:rPr lang="en-US" sz="3200" dirty="0">
                <a:ea typeface="+mj-ea"/>
                <a:cs typeface="+mj-cs"/>
              </a:rPr>
              <a:t>Decision Making</a:t>
            </a:r>
          </a:p>
        </p:txBody>
      </p:sp>
      <p:sp>
        <p:nvSpPr>
          <p:cNvPr id="70659" name="Footer Placeholder 7"/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Copyright © 2013 Pearson Education, Inc. publishing as Prentice Hall</a:t>
            </a:r>
          </a:p>
        </p:txBody>
      </p:sp>
      <p:sp>
        <p:nvSpPr>
          <p:cNvPr id="70660" name="Slide Number Placeholder 8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1-</a:t>
            </a:r>
            <a:fld id="{9DDA9C06-1985-41DD-9DAB-FD312D31AAA0}" type="slidenum">
              <a:rPr lang="en-US">
                <a:ea typeface="ＭＳ Ｐゴシック" pitchFamily="-72" charset="-128"/>
                <a:cs typeface="ＭＳ Ｐゴシック" pitchFamily="-72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43</a:t>
            </a:fld>
            <a:endParaRPr lang="en-US">
              <a:ea typeface="ＭＳ Ｐゴシック" pitchFamily="-72" charset="-128"/>
              <a:cs typeface="ＭＳ Ｐゴシック" pitchFamily="-72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dirty="0">
                <a:ea typeface="+mn-ea"/>
                <a:cs typeface="+mn-cs"/>
              </a:rPr>
              <a:t>6. </a:t>
            </a:r>
            <a:r>
              <a:rPr lang="en-US" u="sng" dirty="0" smtClean="0">
                <a:ea typeface="+mn-ea"/>
                <a:cs typeface="+mn-cs"/>
              </a:rPr>
              <a:t>Implementing </a:t>
            </a:r>
            <a:r>
              <a:rPr lang="en-US" u="sng" dirty="0">
                <a:ea typeface="+mn-ea"/>
                <a:cs typeface="+mn-cs"/>
              </a:rPr>
              <a:t>the </a:t>
            </a:r>
            <a:r>
              <a:rPr lang="en-US" u="sng" dirty="0" smtClean="0">
                <a:ea typeface="+mn-ea"/>
                <a:cs typeface="+mn-cs"/>
              </a:rPr>
              <a:t>Solution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ea typeface="+mn-ea"/>
                <a:cs typeface="+mn-cs"/>
              </a:rPr>
              <a:t>Translate the results of the model back to the real world.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ea typeface="+mn-ea"/>
                <a:cs typeface="+mn-cs"/>
              </a:rPr>
              <a:t>Make the solution work in the organization by providing adequate training and resources.</a:t>
            </a:r>
            <a:endParaRPr lang="en-US" dirty="0">
              <a:ea typeface="+mn-ea"/>
              <a:cs typeface="+mn-cs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>
                <a:ea typeface="+mj-ea"/>
                <a:cs typeface="+mj-cs"/>
              </a:rPr>
              <a:t>Problem Solving </a:t>
            </a:r>
            <a:r>
              <a:rPr lang="en-US" sz="3200" dirty="0" smtClean="0">
                <a:ea typeface="+mj-ea"/>
                <a:cs typeface="+mj-cs"/>
              </a:rPr>
              <a:t>and </a:t>
            </a:r>
            <a:r>
              <a:rPr lang="en-US" sz="3200" dirty="0">
                <a:ea typeface="+mj-ea"/>
                <a:cs typeface="+mj-cs"/>
              </a:rPr>
              <a:t>Decision Making</a:t>
            </a:r>
          </a:p>
        </p:txBody>
      </p:sp>
      <p:sp>
        <p:nvSpPr>
          <p:cNvPr id="71683" name="Footer Placeholder 7"/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Copyright © 2013 Pearson Education, Inc. publishing as Prentice Hall</a:t>
            </a:r>
          </a:p>
        </p:txBody>
      </p:sp>
      <p:sp>
        <p:nvSpPr>
          <p:cNvPr id="71684" name="Slide Number Placeholder 8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1-</a:t>
            </a:r>
            <a:fld id="{5F2CC946-9EDC-4F87-A58D-7E11889E9156}" type="slidenum">
              <a:rPr lang="en-US">
                <a:ea typeface="ＭＳ Ｐゴシック" pitchFamily="-72" charset="-128"/>
                <a:cs typeface="ＭＳ Ｐゴシック" pitchFamily="-72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44</a:t>
            </a:fld>
            <a:endParaRPr lang="en-US">
              <a:ea typeface="ＭＳ Ｐゴシック" pitchFamily="-72" charset="-128"/>
              <a:cs typeface="ＭＳ Ｐゴシック" pitchFamily="-72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711700"/>
          </a:xfrm>
        </p:spPr>
        <p:txBody>
          <a:bodyPr>
            <a:normAutofit fontScale="92500" lnSpcReduction="10000"/>
          </a:bodyPr>
          <a:lstStyle/>
          <a:p>
            <a:pPr marL="109728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u="sng" dirty="0" smtClean="0">
                <a:ea typeface="+mn-ea"/>
                <a:cs typeface="+mn-cs"/>
              </a:rPr>
              <a:t>Analytics in Practice</a:t>
            </a:r>
          </a:p>
          <a:p>
            <a:pPr marL="109728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sz="2500" u="sng" dirty="0" smtClean="0">
                <a:ea typeface="+mn-ea"/>
                <a:cs typeface="+mn-cs"/>
              </a:rPr>
              <a:t>Developing Effective Analytical Tools </a:t>
            </a:r>
          </a:p>
          <a:p>
            <a:pPr marL="109728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sz="2500" dirty="0">
                <a:ea typeface="+mn-ea"/>
                <a:cs typeface="+mn-cs"/>
              </a:rPr>
              <a:t> </a:t>
            </a:r>
            <a:r>
              <a:rPr lang="en-US" sz="2500" dirty="0" smtClean="0">
                <a:ea typeface="+mn-ea"/>
                <a:cs typeface="+mn-cs"/>
              </a:rPr>
              <a:t>   </a:t>
            </a:r>
            <a:r>
              <a:rPr lang="en-US" sz="2500" u="sng" dirty="0" smtClean="0">
                <a:ea typeface="+mn-ea"/>
                <a:cs typeface="+mn-cs"/>
              </a:rPr>
              <a:t>at Hewlett-Packard</a:t>
            </a:r>
            <a:endParaRPr lang="en-US" sz="2500" u="sng" dirty="0">
              <a:ea typeface="+mn-ea"/>
              <a:cs typeface="+mn-cs"/>
            </a:endParaRP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ea typeface="+mn-ea"/>
                <a:cs typeface="+mn-cs"/>
              </a:rPr>
              <a:t>Will analytics solve the problem?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ea typeface="+mn-ea"/>
                <a:cs typeface="+mn-cs"/>
              </a:rPr>
              <a:t>Can they leverage an existing solution?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ea typeface="+mn-ea"/>
                <a:cs typeface="+mn-cs"/>
              </a:rPr>
              <a:t>Is a decision model really needed?</a:t>
            </a:r>
          </a:p>
          <a:p>
            <a:pPr marL="109728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dirty="0" smtClean="0">
                <a:ea typeface="+mn-ea"/>
                <a:cs typeface="+mn-cs"/>
              </a:rPr>
              <a:t>Guidelines for successful implementation: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ea typeface="+mn-ea"/>
                <a:cs typeface="+mn-cs"/>
              </a:rPr>
              <a:t>Use prototyping.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ea typeface="+mn-ea"/>
                <a:cs typeface="+mn-cs"/>
              </a:rPr>
              <a:t>Build insight, not black boxes.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ea typeface="+mn-ea"/>
                <a:cs typeface="+mn-cs"/>
              </a:rPr>
              <a:t>Remove unneeded complexity.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ea typeface="+mn-ea"/>
                <a:cs typeface="+mn-cs"/>
              </a:rPr>
              <a:t>Partner with end users in discovery and design.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ea typeface="+mn-ea"/>
                <a:cs typeface="+mn-cs"/>
              </a:rPr>
              <a:t>Develop an analytic champion.</a:t>
            </a:r>
            <a:endParaRPr lang="en-US" dirty="0">
              <a:ea typeface="+mn-ea"/>
              <a:cs typeface="+mn-cs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>
                <a:ea typeface="+mj-ea"/>
                <a:cs typeface="+mj-cs"/>
              </a:rPr>
              <a:t>Problem Solving </a:t>
            </a:r>
            <a:r>
              <a:rPr lang="en-US" sz="3200" dirty="0" smtClean="0">
                <a:ea typeface="+mj-ea"/>
                <a:cs typeface="+mj-cs"/>
              </a:rPr>
              <a:t>and </a:t>
            </a:r>
            <a:r>
              <a:rPr lang="en-US" sz="3200" dirty="0">
                <a:ea typeface="+mj-ea"/>
                <a:cs typeface="+mj-cs"/>
              </a:rPr>
              <a:t>Decision Making</a:t>
            </a:r>
          </a:p>
        </p:txBody>
      </p:sp>
      <p:sp>
        <p:nvSpPr>
          <p:cNvPr id="72707" name="Footer Placeholder 7"/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Copyright © 2013 Pearson Education, Inc. publishing as Prentice Hall</a:t>
            </a:r>
          </a:p>
        </p:txBody>
      </p:sp>
      <p:sp>
        <p:nvSpPr>
          <p:cNvPr id="72708" name="Slide Number Placeholder 8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1-</a:t>
            </a:r>
            <a:fld id="{F1252810-75CB-4AB3-A60D-2A807E8E6ADE}" type="slidenum">
              <a:rPr lang="en-US">
                <a:ea typeface="ＭＳ Ｐゴシック" pitchFamily="-72" charset="-128"/>
                <a:cs typeface="ＭＳ Ｐゴシック" pitchFamily="-72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45</a:t>
            </a:fld>
            <a:endParaRPr lang="en-US">
              <a:ea typeface="ＭＳ Ｐゴシック" pitchFamily="-72" charset="-128"/>
              <a:cs typeface="ＭＳ Ｐゴシック" pitchFamily="-72" charset="-128"/>
            </a:endParaRPr>
          </a:p>
        </p:txBody>
      </p:sp>
      <p:pic>
        <p:nvPicPr>
          <p:cNvPr id="7270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29400" y="1470025"/>
            <a:ext cx="2225675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Content Placeholder 1"/>
          <p:cNvSpPr>
            <a:spLocks noGrp="1"/>
          </p:cNvSpPr>
          <p:nvPr>
            <p:ph idx="1"/>
          </p:nvPr>
        </p:nvSpPr>
        <p:spPr>
          <a:xfrm>
            <a:off x="468313" y="1358900"/>
            <a:ext cx="3951287" cy="4648200"/>
          </a:xfrm>
        </p:spPr>
        <p:txBody>
          <a:bodyPr/>
          <a:lstStyle/>
          <a:p>
            <a:pPr eaLnBrk="1" hangingPunct="1"/>
            <a:r>
              <a:rPr lang="en-US" smtClean="0"/>
              <a:t>Algorithm</a:t>
            </a:r>
          </a:p>
          <a:p>
            <a:pPr eaLnBrk="1" hangingPunct="1"/>
            <a:r>
              <a:rPr lang="en-US" smtClean="0"/>
              <a:t>Business analytics</a:t>
            </a:r>
          </a:p>
          <a:p>
            <a:pPr eaLnBrk="1" hangingPunct="1"/>
            <a:r>
              <a:rPr lang="en-US" smtClean="0"/>
              <a:t>Business intelligence</a:t>
            </a:r>
          </a:p>
          <a:p>
            <a:pPr eaLnBrk="1" hangingPunct="1"/>
            <a:r>
              <a:rPr lang="en-US" smtClean="0"/>
              <a:t>Categorical (nominal) data</a:t>
            </a:r>
          </a:p>
          <a:p>
            <a:pPr eaLnBrk="1" hangingPunct="1"/>
            <a:r>
              <a:rPr lang="en-US" smtClean="0"/>
              <a:t>Constraint</a:t>
            </a:r>
          </a:p>
          <a:p>
            <a:pPr eaLnBrk="1" hangingPunct="1"/>
            <a:r>
              <a:rPr lang="en-US" smtClean="0"/>
              <a:t>Continuous metric</a:t>
            </a:r>
          </a:p>
          <a:p>
            <a:pPr eaLnBrk="1" hangingPunct="1"/>
            <a:r>
              <a:rPr lang="en-US" smtClean="0"/>
              <a:t>Data set</a:t>
            </a:r>
          </a:p>
          <a:p>
            <a:pPr eaLnBrk="1" hangingPunct="1"/>
            <a:r>
              <a:rPr lang="en-US" smtClean="0"/>
              <a:t>Database</a:t>
            </a:r>
          </a:p>
          <a:p>
            <a:pPr eaLnBrk="1" hangingPunct="1"/>
            <a:r>
              <a:rPr lang="en-US" smtClean="0"/>
              <a:t>Decision model</a:t>
            </a:r>
          </a:p>
          <a:p>
            <a:pPr eaLnBrk="1" hangingPunct="1"/>
            <a:endParaRPr lang="en-US" smtClean="0"/>
          </a:p>
        </p:txBody>
      </p:sp>
      <p:sp>
        <p:nvSpPr>
          <p:cNvPr id="73730" name="Footer Placeholder 2"/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Copyright © 2013 Pearson Education, Inc. publishing as Prentice Hall</a:t>
            </a:r>
          </a:p>
        </p:txBody>
      </p:sp>
      <p:sp>
        <p:nvSpPr>
          <p:cNvPr id="73731" name="Slide Number Placeholder 3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1-</a:t>
            </a:r>
            <a:fld id="{D6782B5B-7F36-4C9E-B838-D57318D6698A}" type="slidenum">
              <a:rPr lang="en-US">
                <a:ea typeface="ＭＳ Ｐゴシック" pitchFamily="-72" charset="-128"/>
                <a:cs typeface="ＭＳ Ｐゴシック" pitchFamily="-72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46</a:t>
            </a:fld>
            <a:endParaRPr lang="en-US">
              <a:ea typeface="ＭＳ Ｐゴシック" pitchFamily="-72" charset="-128"/>
              <a:cs typeface="ＭＳ Ｐゴシック" pitchFamily="-72" charset="-128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 smtClean="0">
                <a:ea typeface="+mj-ea"/>
                <a:cs typeface="+mj-cs"/>
              </a:rPr>
              <a:t>Chapter 1 - Key Terms</a:t>
            </a:r>
            <a:endParaRPr lang="en-US" sz="3200" dirty="0">
              <a:ea typeface="+mj-ea"/>
              <a:cs typeface="+mj-cs"/>
            </a:endParaRPr>
          </a:p>
        </p:txBody>
      </p:sp>
      <p:sp>
        <p:nvSpPr>
          <p:cNvPr id="73733" name="Content Placeholder 1"/>
          <p:cNvSpPr txBox="1">
            <a:spLocks/>
          </p:cNvSpPr>
          <p:nvPr/>
        </p:nvSpPr>
        <p:spPr bwMode="auto">
          <a:xfrm>
            <a:off x="4691063" y="1371600"/>
            <a:ext cx="3952875" cy="464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-72" charset="2"/>
              <a:buChar char=""/>
            </a:pPr>
            <a:r>
              <a:rPr lang="en-US" sz="2700"/>
              <a:t>Decision support systems</a:t>
            </a:r>
          </a:p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-72" charset="2"/>
              <a:buChar char=""/>
            </a:pPr>
            <a:r>
              <a:rPr lang="en-US" sz="2700"/>
              <a:t>Descriptive statistics</a:t>
            </a:r>
          </a:p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-72" charset="2"/>
              <a:buChar char=""/>
            </a:pPr>
            <a:r>
              <a:rPr lang="en-US" sz="2700"/>
              <a:t>Deterministic model</a:t>
            </a:r>
          </a:p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-72" charset="2"/>
              <a:buChar char=""/>
            </a:pPr>
            <a:r>
              <a:rPr lang="en-US" sz="2700"/>
              <a:t>Discrete metric</a:t>
            </a:r>
          </a:p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-72" charset="2"/>
              <a:buChar char=""/>
            </a:pPr>
            <a:r>
              <a:rPr lang="en-US" sz="2700"/>
              <a:t>Entities</a:t>
            </a:r>
          </a:p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-72" charset="2"/>
              <a:buChar char=""/>
            </a:pPr>
            <a:r>
              <a:rPr lang="en-US" sz="2700"/>
              <a:t>Fields (attributes)</a:t>
            </a:r>
          </a:p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-72" charset="2"/>
              <a:buChar char=""/>
            </a:pPr>
            <a:r>
              <a:rPr lang="en-US" sz="2700"/>
              <a:t>Influence diagram</a:t>
            </a:r>
          </a:p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-72" charset="2"/>
              <a:buChar char=""/>
            </a:pPr>
            <a:r>
              <a:rPr lang="en-US" sz="2700"/>
              <a:t>Interval data</a:t>
            </a:r>
          </a:p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-72" charset="2"/>
              <a:buChar char=""/>
            </a:pPr>
            <a:r>
              <a:rPr lang="en-US" sz="2700"/>
              <a:t>Management science (MS)</a:t>
            </a:r>
          </a:p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-72" charset="2"/>
              <a:buChar char=""/>
            </a:pPr>
            <a:endParaRPr lang="en-US" sz="25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Content Placeholder 1"/>
          <p:cNvSpPr>
            <a:spLocks noGrp="1"/>
          </p:cNvSpPr>
          <p:nvPr>
            <p:ph idx="1"/>
          </p:nvPr>
        </p:nvSpPr>
        <p:spPr>
          <a:xfrm>
            <a:off x="468313" y="1358900"/>
            <a:ext cx="3951287" cy="4648200"/>
          </a:xfrm>
        </p:spPr>
        <p:txBody>
          <a:bodyPr/>
          <a:lstStyle/>
          <a:p>
            <a:pPr eaLnBrk="1" hangingPunct="1"/>
            <a:r>
              <a:rPr lang="en-US" smtClean="0"/>
              <a:t>Measure</a:t>
            </a:r>
          </a:p>
          <a:p>
            <a:pPr eaLnBrk="1" hangingPunct="1"/>
            <a:r>
              <a:rPr lang="en-US" smtClean="0"/>
              <a:t>Measurement</a:t>
            </a:r>
          </a:p>
          <a:p>
            <a:pPr eaLnBrk="1" hangingPunct="1"/>
            <a:r>
              <a:rPr lang="en-US" smtClean="0"/>
              <a:t>Metric</a:t>
            </a:r>
          </a:p>
          <a:p>
            <a:pPr eaLnBrk="1" hangingPunct="1"/>
            <a:r>
              <a:rPr lang="en-US" smtClean="0"/>
              <a:t>Model</a:t>
            </a:r>
          </a:p>
          <a:p>
            <a:pPr eaLnBrk="1" hangingPunct="1"/>
            <a:r>
              <a:rPr lang="en-US" smtClean="0"/>
              <a:t>Objective function</a:t>
            </a:r>
          </a:p>
          <a:p>
            <a:pPr eaLnBrk="1" hangingPunct="1"/>
            <a:r>
              <a:rPr lang="en-US" smtClean="0"/>
              <a:t>Operations research (OR)</a:t>
            </a:r>
          </a:p>
          <a:p>
            <a:pPr eaLnBrk="1" hangingPunct="1"/>
            <a:r>
              <a:rPr lang="en-US" smtClean="0"/>
              <a:t>Optimal solution</a:t>
            </a:r>
          </a:p>
          <a:p>
            <a:pPr eaLnBrk="1" hangingPunct="1"/>
            <a:r>
              <a:rPr lang="en-US" smtClean="0"/>
              <a:t>Optimization</a:t>
            </a:r>
          </a:p>
          <a:p>
            <a:pPr eaLnBrk="1" hangingPunct="1"/>
            <a:r>
              <a:rPr lang="en-US" smtClean="0"/>
              <a:t>Ordinal data</a:t>
            </a:r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</p:txBody>
      </p:sp>
      <p:sp>
        <p:nvSpPr>
          <p:cNvPr id="74754" name="Footer Placeholder 2"/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Copyright © 2013 Pearson Education, Inc. publishing as Prentice Hall</a:t>
            </a:r>
          </a:p>
        </p:txBody>
      </p:sp>
      <p:sp>
        <p:nvSpPr>
          <p:cNvPr id="74755" name="Slide Number Placeholder 3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1-</a:t>
            </a:r>
            <a:fld id="{4D85A78B-8B9E-408A-BE4B-6CE21B302C0F}" type="slidenum">
              <a:rPr lang="en-US">
                <a:ea typeface="ＭＳ Ｐゴシック" pitchFamily="-72" charset="-128"/>
                <a:cs typeface="ＭＳ Ｐゴシック" pitchFamily="-72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47</a:t>
            </a:fld>
            <a:endParaRPr lang="en-US">
              <a:ea typeface="ＭＳ Ｐゴシック" pitchFamily="-72" charset="-128"/>
              <a:cs typeface="ＭＳ Ｐゴシック" pitchFamily="-72" charset="-128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 smtClean="0">
                <a:ea typeface="+mj-ea"/>
                <a:cs typeface="+mj-cs"/>
              </a:rPr>
              <a:t>Chapter 1 - Key Terms (continued)</a:t>
            </a:r>
            <a:endParaRPr lang="en-US" sz="3200" dirty="0">
              <a:ea typeface="+mj-ea"/>
              <a:cs typeface="+mj-cs"/>
            </a:endParaRPr>
          </a:p>
        </p:txBody>
      </p:sp>
      <p:sp>
        <p:nvSpPr>
          <p:cNvPr id="74757" name="Content Placeholder 1"/>
          <p:cNvSpPr txBox="1">
            <a:spLocks/>
          </p:cNvSpPr>
          <p:nvPr/>
        </p:nvSpPr>
        <p:spPr bwMode="auto">
          <a:xfrm>
            <a:off x="4691063" y="1371600"/>
            <a:ext cx="3952875" cy="464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-72" charset="2"/>
              <a:buChar char=""/>
            </a:pPr>
            <a:r>
              <a:rPr lang="en-US" sz="2700"/>
              <a:t>Predictive analytics</a:t>
            </a:r>
          </a:p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-72" charset="2"/>
              <a:buChar char=""/>
            </a:pPr>
            <a:r>
              <a:rPr lang="en-US" sz="2700"/>
              <a:t>Prescriptive analytics</a:t>
            </a:r>
          </a:p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-72" charset="2"/>
              <a:buChar char=""/>
            </a:pPr>
            <a:r>
              <a:rPr lang="en-US" sz="2700"/>
              <a:t>Problem solving</a:t>
            </a:r>
          </a:p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-72" charset="2"/>
              <a:buChar char=""/>
            </a:pPr>
            <a:r>
              <a:rPr lang="en-US" sz="2700"/>
              <a:t>Ratio data</a:t>
            </a:r>
          </a:p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-72" charset="2"/>
              <a:buChar char=""/>
            </a:pPr>
            <a:r>
              <a:rPr lang="en-US" sz="2700"/>
              <a:t>Risk</a:t>
            </a:r>
          </a:p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-72" charset="2"/>
              <a:buChar char=""/>
            </a:pPr>
            <a:r>
              <a:rPr lang="en-US" sz="2700"/>
              <a:t>Search Algorithm</a:t>
            </a:r>
          </a:p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-72" charset="2"/>
              <a:buChar char=""/>
            </a:pPr>
            <a:r>
              <a:rPr lang="en-US" sz="2700"/>
              <a:t>Stochastic model</a:t>
            </a:r>
          </a:p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-72" charset="2"/>
              <a:buChar char=""/>
            </a:pPr>
            <a:r>
              <a:rPr lang="en-US" sz="2700"/>
              <a:t>Uncertainty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>
            <a:spLocks noGrp="1"/>
          </p:cNvSpPr>
          <p:nvPr>
            <p:ph idx="1"/>
          </p:nvPr>
        </p:nvSpPr>
        <p:spPr>
          <a:xfrm>
            <a:off x="457200" y="1481138"/>
            <a:ext cx="8305800" cy="4525962"/>
          </a:xfrm>
        </p:spPr>
        <p:txBody>
          <a:bodyPr>
            <a:normAutofit/>
          </a:bodyPr>
          <a:lstStyle/>
          <a:p>
            <a:pPr marL="109728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u="sng" dirty="0" smtClean="0">
                <a:ea typeface="+mn-ea"/>
                <a:cs typeface="+mn-cs"/>
              </a:rPr>
              <a:t>www.puzzlOR.com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ea typeface="+mn-ea"/>
                <a:cs typeface="+mn-cs"/>
              </a:rPr>
              <a:t>Maintained by an analytics manager at ARAMARK.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ea typeface="+mn-ea"/>
                <a:cs typeface="+mn-cs"/>
              </a:rPr>
              <a:t>Each month a new puzzle is posted.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ea typeface="+mn-ea"/>
                <a:cs typeface="+mn-cs"/>
              </a:rPr>
              <a:t>Many puzzles can be solved using techniques you will learn in this course.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ea typeface="+mn-ea"/>
                <a:cs typeface="+mn-cs"/>
              </a:rPr>
              <a:t>The puzzles are fun challenges.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ea typeface="+mn-ea"/>
                <a:cs typeface="+mn-cs"/>
              </a:rPr>
              <a:t>A good one to start with is </a:t>
            </a:r>
            <a:r>
              <a:rPr lang="en-US" dirty="0" err="1" smtClean="0">
                <a:ea typeface="+mn-ea"/>
                <a:cs typeface="+mn-cs"/>
              </a:rPr>
              <a:t>SurvivOR</a:t>
            </a:r>
            <a:r>
              <a:rPr lang="en-US" dirty="0" smtClean="0">
                <a:ea typeface="+mn-ea"/>
                <a:cs typeface="+mn-cs"/>
              </a:rPr>
              <a:t> (June 2010).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ea typeface="+mn-ea"/>
                <a:cs typeface="+mn-cs"/>
              </a:rPr>
              <a:t>Have fun!</a:t>
            </a:r>
            <a:endParaRPr lang="en-US" dirty="0">
              <a:ea typeface="+mn-ea"/>
              <a:cs typeface="+mn-cs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 smtClean="0">
                <a:ea typeface="+mj-ea"/>
                <a:cs typeface="+mj-cs"/>
              </a:rPr>
              <a:t>Fun with Analytics</a:t>
            </a:r>
            <a:endParaRPr lang="en-US" sz="3200" dirty="0">
              <a:ea typeface="+mj-ea"/>
              <a:cs typeface="+mj-cs"/>
            </a:endParaRPr>
          </a:p>
        </p:txBody>
      </p:sp>
      <p:sp>
        <p:nvSpPr>
          <p:cNvPr id="75779" name="Footer Placeholder 7"/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Copyright © 2013 Pearson Education, Inc. publishing as Prentice Hall</a:t>
            </a:r>
          </a:p>
        </p:txBody>
      </p:sp>
      <p:sp>
        <p:nvSpPr>
          <p:cNvPr id="75780" name="Slide Number Placeholder 8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1-</a:t>
            </a:r>
            <a:fld id="{8532D213-F80D-451E-9782-EDF2E8989C2E}" type="slidenum">
              <a:rPr lang="en-US">
                <a:ea typeface="ＭＳ Ｐゴシック" pitchFamily="-72" charset="-128"/>
                <a:cs typeface="ＭＳ Ｐゴシック" pitchFamily="-72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48</a:t>
            </a:fld>
            <a:endParaRPr lang="en-US">
              <a:ea typeface="ＭＳ Ｐゴシック" pitchFamily="-72" charset="-128"/>
              <a:cs typeface="ＭＳ Ｐゴシック" pitchFamily="-72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Content Placeholder 1"/>
          <p:cNvSpPr>
            <a:spLocks noGrp="1"/>
          </p:cNvSpPr>
          <p:nvPr>
            <p:ph idx="1"/>
          </p:nvPr>
        </p:nvSpPr>
        <p:spPr>
          <a:xfrm>
            <a:off x="457200" y="1450975"/>
            <a:ext cx="8305800" cy="4797425"/>
          </a:xfrm>
        </p:spPr>
        <p:txBody>
          <a:bodyPr/>
          <a:lstStyle/>
          <a:p>
            <a:pPr eaLnBrk="1" hangingPunct="1">
              <a:lnSpc>
                <a:spcPts val="3000"/>
              </a:lnSpc>
            </a:pPr>
            <a:r>
              <a:rPr lang="en-US" smtClean="0"/>
              <a:t>PLE is headquartered in St. Louis and produces lawnmowers as well as a recently added a medium size diesel power lawn tractor.</a:t>
            </a:r>
          </a:p>
          <a:p>
            <a:pPr eaLnBrk="1" hangingPunct="1">
              <a:lnSpc>
                <a:spcPts val="3000"/>
              </a:lnSpc>
              <a:spcBef>
                <a:spcPts val="1200"/>
              </a:spcBef>
            </a:pPr>
            <a:r>
              <a:rPr lang="en-US" smtClean="0"/>
              <a:t>The Excel workbook </a:t>
            </a:r>
            <a:r>
              <a:rPr lang="en-US" i="1" smtClean="0"/>
              <a:t>Performance Lawn Equipment </a:t>
            </a:r>
            <a:r>
              <a:rPr lang="en-US" smtClean="0"/>
              <a:t>contains performance data that is used by managers to evaluate business performance.</a:t>
            </a:r>
          </a:p>
          <a:p>
            <a:pPr eaLnBrk="1" hangingPunct="1">
              <a:lnSpc>
                <a:spcPts val="3000"/>
              </a:lnSpc>
              <a:spcBef>
                <a:spcPts val="1200"/>
              </a:spcBef>
            </a:pPr>
            <a:r>
              <a:rPr lang="en-US" smtClean="0"/>
              <a:t>As chief analyst to the productions and operations manager, you need to review all of the Excel worksheets and prepare a report summarizing the sources of the data, the types of data measures used, and the characteristics of the metrics used.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 smtClean="0">
                <a:ea typeface="+mj-ea"/>
                <a:cs typeface="+mj-cs"/>
              </a:rPr>
              <a:t>Case Study </a:t>
            </a:r>
            <a:br>
              <a:rPr lang="en-US" sz="3200" dirty="0" smtClean="0">
                <a:ea typeface="+mj-ea"/>
                <a:cs typeface="+mj-cs"/>
              </a:rPr>
            </a:br>
            <a:r>
              <a:rPr lang="en-US" sz="3200" dirty="0" smtClean="0">
                <a:ea typeface="+mj-ea"/>
                <a:cs typeface="+mj-cs"/>
              </a:rPr>
              <a:t>Performance Lawn Equipment (PLE)</a:t>
            </a:r>
            <a:endParaRPr lang="en-US" sz="3200" dirty="0">
              <a:ea typeface="+mj-ea"/>
              <a:cs typeface="+mj-cs"/>
            </a:endParaRPr>
          </a:p>
        </p:txBody>
      </p:sp>
      <p:sp>
        <p:nvSpPr>
          <p:cNvPr id="76803" name="Footer Placeholder 7"/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Copyright © 2013 Pearson Education, Inc. publishing as Prentice Hall</a:t>
            </a:r>
          </a:p>
        </p:txBody>
      </p:sp>
      <p:sp>
        <p:nvSpPr>
          <p:cNvPr id="76804" name="Slide Number Placeholder 8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1-</a:t>
            </a:r>
            <a:fld id="{63BE99CB-C808-4E94-AF00-99248E54594E}" type="slidenum">
              <a:rPr lang="en-US">
                <a:ea typeface="ＭＳ Ｐゴシック" pitchFamily="-72" charset="-128"/>
                <a:cs typeface="ＭＳ Ｐゴシック" pitchFamily="-72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49</a:t>
            </a:fld>
            <a:endParaRPr lang="en-US">
              <a:ea typeface="ＭＳ Ｐゴシック" pitchFamily="-72" charset="-128"/>
              <a:cs typeface="ＭＳ Ｐゴシック" pitchFamily="-72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sz="2800" u="sng" dirty="0">
                <a:ea typeface="+mn-ea"/>
                <a:cs typeface="+mn-cs"/>
              </a:rPr>
              <a:t>Business Analytics Applications</a:t>
            </a:r>
            <a:endParaRPr lang="en-US" u="sng" dirty="0" smtClean="0">
              <a:ea typeface="+mn-ea"/>
              <a:cs typeface="+mn-cs"/>
            </a:endParaRP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ea typeface="+mn-ea"/>
                <a:cs typeface="+mn-cs"/>
              </a:rPr>
              <a:t>Management of customer relationships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ea typeface="+mn-ea"/>
                <a:cs typeface="+mn-cs"/>
              </a:rPr>
              <a:t>Financial and marketing activities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ea typeface="+mn-ea"/>
                <a:cs typeface="+mn-cs"/>
              </a:rPr>
              <a:t>Supply chain management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ea typeface="+mn-ea"/>
                <a:cs typeface="+mn-cs"/>
              </a:rPr>
              <a:t>Human resource planning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ea typeface="+mn-ea"/>
                <a:cs typeface="+mn-cs"/>
              </a:rPr>
              <a:t>Pricing decisions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ea typeface="+mn-ea"/>
                <a:cs typeface="+mn-cs"/>
              </a:rPr>
              <a:t>Sport team game strategies</a:t>
            </a:r>
          </a:p>
          <a:p>
            <a:pPr marL="109728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en-US" dirty="0" smtClean="0">
              <a:ea typeface="+mn-ea"/>
              <a:cs typeface="+mn-cs"/>
            </a:endParaRP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en-US" dirty="0">
              <a:ea typeface="+mn-ea"/>
              <a:cs typeface="+mn-cs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>
                <a:ea typeface="+mj-ea"/>
                <a:cs typeface="+mj-cs"/>
              </a:rPr>
              <a:t>What is Business Analytics?</a:t>
            </a:r>
          </a:p>
        </p:txBody>
      </p:sp>
      <p:sp>
        <p:nvSpPr>
          <p:cNvPr id="31747" name="Footer Placeholder 7"/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Copyright © 2013 Pearson Education, Inc. publishing as Prentice Hall</a:t>
            </a:r>
          </a:p>
        </p:txBody>
      </p:sp>
      <p:sp>
        <p:nvSpPr>
          <p:cNvPr id="31748" name="Slide Number Placeholder 8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1-</a:t>
            </a:r>
            <a:fld id="{FD697E7A-8CB1-44A0-8BE8-262E85672F69}" type="slidenum">
              <a:rPr lang="en-US">
                <a:ea typeface="ＭＳ Ｐゴシック" pitchFamily="-72" charset="-128"/>
                <a:cs typeface="ＭＳ Ｐゴシック" pitchFamily="-72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n-US">
              <a:ea typeface="ＭＳ Ｐゴシック" pitchFamily="-72" charset="-128"/>
              <a:cs typeface="ＭＳ Ｐゴシック" pitchFamily="-72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5" name="Picture 2" descr="3293795473_475244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7800" y="2514600"/>
            <a:ext cx="5486400" cy="171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7826" name="Footer Placeholder 5"/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Copyright © 2013 Pearson Education, Inc. publishing as Prentice Hall</a:t>
            </a:r>
          </a:p>
        </p:txBody>
      </p:sp>
      <p:sp>
        <p:nvSpPr>
          <p:cNvPr id="77827" name="Slide Number Placeholder 6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1-</a:t>
            </a:r>
            <a:fld id="{117AD82B-6456-4BC0-A4DC-D788DA8CF5A2}" type="slidenum">
              <a:rPr lang="en-US">
                <a:ea typeface="ＭＳ Ｐゴシック" pitchFamily="-72" charset="-128"/>
                <a:cs typeface="ＭＳ Ｐゴシック" pitchFamily="-72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50</a:t>
            </a:fld>
            <a:endParaRPr lang="en-US">
              <a:ea typeface="ＭＳ Ｐゴシック" pitchFamily="-72" charset="-128"/>
              <a:cs typeface="ＭＳ Ｐゴシック" pitchFamily="-72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sz="2800" u="sng" dirty="0">
                <a:ea typeface="+mn-ea"/>
                <a:cs typeface="+mn-cs"/>
              </a:rPr>
              <a:t>Importance of Business Analytics</a:t>
            </a:r>
            <a:endParaRPr lang="en-US" u="sng" dirty="0" smtClean="0">
              <a:ea typeface="+mn-ea"/>
              <a:cs typeface="+mn-cs"/>
            </a:endParaRP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ea typeface="+mn-ea"/>
                <a:cs typeface="+mn-cs"/>
              </a:rPr>
              <a:t>There is a strong relationship of BA with:</a:t>
            </a:r>
          </a:p>
          <a:p>
            <a:pPr marL="109728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dirty="0" smtClean="0">
                <a:ea typeface="+mn-ea"/>
                <a:cs typeface="+mn-cs"/>
              </a:rPr>
              <a:t>	- profitability of businesses</a:t>
            </a:r>
          </a:p>
          <a:p>
            <a:pPr marL="109728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dirty="0">
                <a:ea typeface="+mn-ea"/>
                <a:cs typeface="+mn-cs"/>
              </a:rPr>
              <a:t>	</a:t>
            </a:r>
            <a:r>
              <a:rPr lang="en-US" dirty="0" smtClean="0">
                <a:ea typeface="+mn-ea"/>
                <a:cs typeface="+mn-cs"/>
              </a:rPr>
              <a:t>- revenue of businesses</a:t>
            </a:r>
          </a:p>
          <a:p>
            <a:pPr marL="109728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dirty="0">
                <a:ea typeface="+mn-ea"/>
                <a:cs typeface="+mn-cs"/>
              </a:rPr>
              <a:t>	</a:t>
            </a:r>
            <a:r>
              <a:rPr lang="en-US" dirty="0" smtClean="0">
                <a:ea typeface="+mn-ea"/>
                <a:cs typeface="+mn-cs"/>
              </a:rPr>
              <a:t>- shareholder return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ea typeface="+mn-ea"/>
                <a:cs typeface="+mn-cs"/>
              </a:rPr>
              <a:t>BA enhances understanding of data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ea typeface="+mn-ea"/>
                <a:cs typeface="+mn-cs"/>
              </a:rPr>
              <a:t>BA is vital for businesses to remain competitive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ea typeface="+mn-ea"/>
                <a:cs typeface="+mn-cs"/>
              </a:rPr>
              <a:t>BA enables creation of informative reports</a:t>
            </a:r>
          </a:p>
          <a:p>
            <a:pPr marL="109728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en-US" dirty="0">
              <a:ea typeface="+mn-ea"/>
              <a:cs typeface="+mn-cs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>
                <a:ea typeface="+mj-ea"/>
                <a:cs typeface="+mj-cs"/>
              </a:rPr>
              <a:t>What is Business Analytics?</a:t>
            </a:r>
          </a:p>
        </p:txBody>
      </p:sp>
      <p:sp>
        <p:nvSpPr>
          <p:cNvPr id="32771" name="Footer Placeholder 7"/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Copyright © 2013 Pearson Education, Inc. publishing as Prentice Hall</a:t>
            </a:r>
          </a:p>
        </p:txBody>
      </p:sp>
      <p:sp>
        <p:nvSpPr>
          <p:cNvPr id="32772" name="Slide Number Placeholder 8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1-</a:t>
            </a:r>
            <a:fld id="{8AFBD827-F054-45EE-A042-21F777F8487A}" type="slidenum">
              <a:rPr lang="en-US">
                <a:ea typeface="ＭＳ Ｐゴシック" pitchFamily="-72" charset="-128"/>
                <a:cs typeface="ＭＳ Ｐゴシック" pitchFamily="-72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en-US">
              <a:ea typeface="ＭＳ Ｐゴシック" pitchFamily="-72" charset="-128"/>
              <a:cs typeface="ＭＳ Ｐゴシック" pitchFamily="-72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Operations research</a:t>
            </a:r>
          </a:p>
          <a:p>
            <a:pPr eaLnBrk="1" hangingPunct="1"/>
            <a:r>
              <a:rPr lang="en-US" smtClean="0"/>
              <a:t>Management science</a:t>
            </a:r>
          </a:p>
          <a:p>
            <a:pPr eaLnBrk="1" hangingPunct="1"/>
            <a:r>
              <a:rPr lang="en-US" smtClean="0"/>
              <a:t>Business intelligence</a:t>
            </a:r>
          </a:p>
          <a:p>
            <a:pPr eaLnBrk="1" hangingPunct="1"/>
            <a:r>
              <a:rPr lang="en-US" smtClean="0"/>
              <a:t>Decision support systems</a:t>
            </a:r>
          </a:p>
          <a:p>
            <a:pPr eaLnBrk="1" hangingPunct="1"/>
            <a:r>
              <a:rPr lang="en-US" smtClean="0"/>
              <a:t>Personal computer software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>
                <a:ea typeface="+mj-ea"/>
                <a:cs typeface="+mj-cs"/>
              </a:rPr>
              <a:t>Evolution of Business Analytics</a:t>
            </a:r>
          </a:p>
        </p:txBody>
      </p:sp>
      <p:sp>
        <p:nvSpPr>
          <p:cNvPr id="33795" name="Footer Placeholder 7"/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Copyright © 2013 Pearson Education, Inc. publishing as Prentice Hall</a:t>
            </a:r>
          </a:p>
        </p:txBody>
      </p:sp>
      <p:sp>
        <p:nvSpPr>
          <p:cNvPr id="33796" name="Slide Number Placeholder 8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1-</a:t>
            </a:r>
            <a:fld id="{7A0B61E0-EF86-4076-9564-3B14BDA02E03}" type="slidenum">
              <a:rPr lang="en-US">
                <a:ea typeface="ＭＳ Ｐゴシック" pitchFamily="-72" charset="-128"/>
                <a:cs typeface="ＭＳ Ｐゴシック" pitchFamily="-72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en-US">
              <a:ea typeface="ＭＳ Ｐゴシック" pitchFamily="-72" charset="-128"/>
              <a:cs typeface="ＭＳ Ｐゴシック" pitchFamily="-72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ea typeface="+mn-ea"/>
                <a:cs typeface="+mn-cs"/>
              </a:rPr>
              <a:t>Descriptive analytics</a:t>
            </a:r>
          </a:p>
          <a:p>
            <a:pPr marL="109728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dirty="0">
                <a:ea typeface="+mn-ea"/>
                <a:cs typeface="+mn-cs"/>
              </a:rPr>
              <a:t>	</a:t>
            </a:r>
            <a:r>
              <a:rPr lang="en-US" dirty="0" smtClean="0">
                <a:ea typeface="+mn-ea"/>
                <a:cs typeface="+mn-cs"/>
              </a:rPr>
              <a:t>- uses data to understand past and present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ea typeface="+mn-ea"/>
                <a:cs typeface="+mn-cs"/>
              </a:rPr>
              <a:t>Predictive analytics</a:t>
            </a:r>
          </a:p>
          <a:p>
            <a:pPr marL="109728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dirty="0">
                <a:ea typeface="+mn-ea"/>
                <a:cs typeface="+mn-cs"/>
              </a:rPr>
              <a:t>	</a:t>
            </a:r>
            <a:r>
              <a:rPr lang="en-US" dirty="0" smtClean="0">
                <a:ea typeface="+mn-ea"/>
                <a:cs typeface="+mn-cs"/>
              </a:rPr>
              <a:t>- analyzes past performance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ea typeface="+mn-ea"/>
                <a:cs typeface="+mn-cs"/>
              </a:rPr>
              <a:t>Prescriptive analytics</a:t>
            </a:r>
          </a:p>
          <a:p>
            <a:pPr marL="109728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dirty="0">
                <a:ea typeface="+mn-ea"/>
                <a:cs typeface="+mn-cs"/>
              </a:rPr>
              <a:t>	</a:t>
            </a:r>
            <a:r>
              <a:rPr lang="en-US" dirty="0" smtClean="0">
                <a:ea typeface="+mn-ea"/>
                <a:cs typeface="+mn-cs"/>
              </a:rPr>
              <a:t>- uses optimization techniques</a:t>
            </a:r>
            <a:endParaRPr lang="en-US" dirty="0">
              <a:ea typeface="+mn-ea"/>
              <a:cs typeface="+mn-cs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>
                <a:ea typeface="+mj-ea"/>
                <a:cs typeface="+mj-cs"/>
              </a:rPr>
              <a:t>Scope of Business Analytics</a:t>
            </a:r>
          </a:p>
        </p:txBody>
      </p:sp>
      <p:sp>
        <p:nvSpPr>
          <p:cNvPr id="34819" name="Footer Placeholder 7"/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Copyright © 2013 Pearson Education, Inc. publishing as Prentice Hall</a:t>
            </a:r>
          </a:p>
        </p:txBody>
      </p:sp>
      <p:sp>
        <p:nvSpPr>
          <p:cNvPr id="34820" name="Slide Number Placeholder 8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1-</a:t>
            </a:r>
            <a:fld id="{87252445-6B2D-47DB-AD82-C0C92F061FF4}" type="slidenum">
              <a:rPr lang="en-US">
                <a:ea typeface="ＭＳ Ｐゴシック" pitchFamily="-72" charset="-128"/>
                <a:cs typeface="ＭＳ Ｐゴシック" pitchFamily="-72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en-US">
              <a:ea typeface="ＭＳ Ｐゴシック" pitchFamily="-72" charset="-128"/>
              <a:cs typeface="ＭＳ Ｐゴシック" pitchFamily="-72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u="sng" dirty="0" smtClean="0">
                <a:ea typeface="+mn-ea"/>
                <a:cs typeface="+mn-cs"/>
              </a:rPr>
              <a:t>Example 1.1    Retail Markdown Decisions</a:t>
            </a:r>
            <a:endParaRPr lang="en-US" dirty="0" smtClean="0">
              <a:ea typeface="+mn-ea"/>
              <a:cs typeface="+mn-cs"/>
            </a:endParaRP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>
                <a:ea typeface="+mn-ea"/>
                <a:cs typeface="+mn-cs"/>
              </a:rPr>
              <a:t>Most department stores clear seasonal inventory by reducing </a:t>
            </a:r>
            <a:r>
              <a:rPr lang="en-US" dirty="0" smtClean="0">
                <a:ea typeface="+mn-ea"/>
                <a:cs typeface="+mn-cs"/>
              </a:rPr>
              <a:t>prices.</a:t>
            </a:r>
          </a:p>
          <a:p>
            <a:pPr marL="365760" indent="-256032" eaLnBrk="1" fontAlgn="auto" hangingPunct="1">
              <a:spcBef>
                <a:spcPts val="0"/>
              </a:spcBef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ea typeface="+mn-ea"/>
                <a:cs typeface="+mn-cs"/>
              </a:rPr>
              <a:t>The question is:</a:t>
            </a:r>
          </a:p>
          <a:p>
            <a:pPr marL="109728" indent="0" eaLnBrk="1" fontAlgn="auto" hangingPunct="1">
              <a:spcBef>
                <a:spcPts val="0"/>
              </a:spcBef>
              <a:spcAft>
                <a:spcPts val="0"/>
              </a:spcAft>
              <a:buFont typeface="Wingdings 3"/>
              <a:buNone/>
              <a:defRPr/>
            </a:pPr>
            <a:r>
              <a:rPr lang="en-US" dirty="0">
                <a:ea typeface="+mn-ea"/>
                <a:cs typeface="+mn-cs"/>
              </a:rPr>
              <a:t> </a:t>
            </a:r>
            <a:r>
              <a:rPr lang="en-US" dirty="0" smtClean="0">
                <a:ea typeface="+mn-ea"/>
                <a:cs typeface="+mn-cs"/>
              </a:rPr>
              <a:t>  When to reduce the price and by how much?</a:t>
            </a:r>
          </a:p>
          <a:p>
            <a:pPr marL="365760" indent="-256032" eaLnBrk="1" fontAlgn="auto" hangingPunct="1">
              <a:spcBef>
                <a:spcPts val="1200"/>
              </a:spcBef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ea typeface="+mn-ea"/>
                <a:cs typeface="+mn-cs"/>
              </a:rPr>
              <a:t>Descriptive analytics: examine historical data for similar products (prices, units sold, advertising, …)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ea typeface="+mn-ea"/>
                <a:cs typeface="+mn-cs"/>
              </a:rPr>
              <a:t>Predictive analytics: predict sales based on price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ea typeface="+mn-ea"/>
                <a:cs typeface="+mn-cs"/>
              </a:rPr>
              <a:t>Prescriptive analytics: find the best sets of pricing and advertising to maximize sales revenue</a:t>
            </a:r>
            <a:endParaRPr lang="en-US" dirty="0">
              <a:ea typeface="+mn-ea"/>
              <a:cs typeface="+mn-cs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>
                <a:ea typeface="+mj-ea"/>
                <a:cs typeface="+mj-cs"/>
              </a:rPr>
              <a:t>Scope of Business Analytics</a:t>
            </a:r>
          </a:p>
        </p:txBody>
      </p:sp>
      <p:sp>
        <p:nvSpPr>
          <p:cNvPr id="35843" name="Footer Placeholder 7"/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Copyright © 2013 Pearson Education, Inc. publishing as Prentice Hall</a:t>
            </a:r>
          </a:p>
        </p:txBody>
      </p:sp>
      <p:sp>
        <p:nvSpPr>
          <p:cNvPr id="35844" name="Slide Number Placeholder 8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-72" charset="-128"/>
                <a:cs typeface="ＭＳ Ｐゴシック" pitchFamily="-72" charset="-128"/>
              </a:rPr>
              <a:t>1-</a:t>
            </a:r>
            <a:fld id="{805BF966-BD69-4F4A-902E-ECBD672D303E}" type="slidenum">
              <a:rPr lang="en-US">
                <a:ea typeface="ＭＳ Ｐゴシック" pitchFamily="-72" charset="-128"/>
                <a:cs typeface="ＭＳ Ｐゴシック" pitchFamily="-72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en-US">
              <a:ea typeface="ＭＳ Ｐゴシック" pitchFamily="-72" charset="-128"/>
              <a:cs typeface="ＭＳ Ｐゴシック" pitchFamily="-72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</TotalTime>
  <Words>2575</Words>
  <Application>Microsoft Office PowerPoint</Application>
  <PresentationFormat>On-screen Show (4:3)</PresentationFormat>
  <Paragraphs>462</Paragraphs>
  <Slides>50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7" baseType="lpstr">
      <vt:lpstr>ＭＳ Ｐゴシック</vt:lpstr>
      <vt:lpstr>Arial</vt:lpstr>
      <vt:lpstr>Calibri</vt:lpstr>
      <vt:lpstr>Verdana</vt:lpstr>
      <vt:lpstr>Wingdings 2</vt:lpstr>
      <vt:lpstr>Wingdings 3</vt:lpstr>
      <vt:lpstr>Concourse</vt:lpstr>
      <vt:lpstr>Chapter 1: Introduction to Business Analytics</vt:lpstr>
      <vt:lpstr>PowerPoint Presentation</vt:lpstr>
      <vt:lpstr>Chapter 1 Topics</vt:lpstr>
      <vt:lpstr>What is Business Analytics?</vt:lpstr>
      <vt:lpstr>What is Business Analytics?</vt:lpstr>
      <vt:lpstr>What is Business Analytics?</vt:lpstr>
      <vt:lpstr>Evolution of Business Analytics</vt:lpstr>
      <vt:lpstr>Scope of Business Analytics</vt:lpstr>
      <vt:lpstr>Scope of Business Analytics</vt:lpstr>
      <vt:lpstr>Scope of Business Analytics</vt:lpstr>
      <vt:lpstr>Data for Business Analytics</vt:lpstr>
      <vt:lpstr>Data for Business Analytics</vt:lpstr>
      <vt:lpstr>Data for Business Analytics</vt:lpstr>
      <vt:lpstr>Data for Business Analytics</vt:lpstr>
      <vt:lpstr>Data for Business Analytics</vt:lpstr>
      <vt:lpstr>Data for Business Analytics</vt:lpstr>
      <vt:lpstr>Data for Business Analytics</vt:lpstr>
      <vt:lpstr>Data for Business Analytics</vt:lpstr>
      <vt:lpstr>Data for Business Analytics</vt:lpstr>
      <vt:lpstr>Data for Business Analytics</vt:lpstr>
      <vt:lpstr>Data for Business Analytics</vt:lpstr>
      <vt:lpstr>Decision Models</vt:lpstr>
      <vt:lpstr>PowerPoint Presentation</vt:lpstr>
      <vt:lpstr>Decision Models</vt:lpstr>
      <vt:lpstr>Decision Models</vt:lpstr>
      <vt:lpstr>Decision Models</vt:lpstr>
      <vt:lpstr>Decision Models</vt:lpstr>
      <vt:lpstr>Decision Models</vt:lpstr>
      <vt:lpstr>Decision Models</vt:lpstr>
      <vt:lpstr>Decision Models</vt:lpstr>
      <vt:lpstr>Decision Models</vt:lpstr>
      <vt:lpstr>Decision Models</vt:lpstr>
      <vt:lpstr>Decision Models</vt:lpstr>
      <vt:lpstr>Decision Models</vt:lpstr>
      <vt:lpstr>Decision Models</vt:lpstr>
      <vt:lpstr>Decision Models</vt:lpstr>
      <vt:lpstr>Decision Models</vt:lpstr>
      <vt:lpstr>Problem Solving and Decision Making</vt:lpstr>
      <vt:lpstr>Problem Solving and Decision Making</vt:lpstr>
      <vt:lpstr>Problem Solving and Decision Making</vt:lpstr>
      <vt:lpstr>Problem Solving and Decision Making</vt:lpstr>
      <vt:lpstr>Problem Solving and Decision Making</vt:lpstr>
      <vt:lpstr>Problem Solving and Decision Making</vt:lpstr>
      <vt:lpstr>Problem Solving and Decision Making</vt:lpstr>
      <vt:lpstr>Problem Solving and Decision Making</vt:lpstr>
      <vt:lpstr>Chapter 1 - Key Terms</vt:lpstr>
      <vt:lpstr>Chapter 1 - Key Terms (continued)</vt:lpstr>
      <vt:lpstr>Fun with Analytics</vt:lpstr>
      <vt:lpstr>Case Study  Performance Lawn Equipment (PLE)</vt:lpstr>
      <vt:lpstr>PowerPoint Presentation</vt:lpstr>
    </vt:vector>
  </TitlesOfParts>
  <Company>University of South Carolina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1 Introduction to Business Analytics</dc:title>
  <dc:creator>Joan Donohue</dc:creator>
  <cp:lastModifiedBy>ACER</cp:lastModifiedBy>
  <cp:revision>82</cp:revision>
  <dcterms:created xsi:type="dcterms:W3CDTF">2011-11-27T17:51:45Z</dcterms:created>
  <dcterms:modified xsi:type="dcterms:W3CDTF">2019-08-25T22:24:41Z</dcterms:modified>
</cp:coreProperties>
</file>