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5" r:id="rId3"/>
    <p:sldId id="264" r:id="rId4"/>
    <p:sldId id="260" r:id="rId5"/>
    <p:sldId id="269" r:id="rId6"/>
    <p:sldId id="266" r:id="rId7"/>
    <p:sldId id="284" r:id="rId8"/>
    <p:sldId id="280" r:id="rId9"/>
    <p:sldId id="281" r:id="rId10"/>
    <p:sldId id="270" r:id="rId11"/>
    <p:sldId id="299" r:id="rId12"/>
    <p:sldId id="312" r:id="rId13"/>
    <p:sldId id="314" r:id="rId14"/>
    <p:sldId id="313" r:id="rId15"/>
    <p:sldId id="282" r:id="rId16"/>
    <p:sldId id="307" r:id="rId17"/>
    <p:sldId id="300" r:id="rId18"/>
    <p:sldId id="289" r:id="rId19"/>
    <p:sldId id="302" r:id="rId20"/>
    <p:sldId id="291" r:id="rId21"/>
    <p:sldId id="303" r:id="rId22"/>
    <p:sldId id="304" r:id="rId23"/>
    <p:sldId id="305" r:id="rId24"/>
    <p:sldId id="306" r:id="rId25"/>
    <p:sldId id="294" r:id="rId26"/>
    <p:sldId id="295" r:id="rId27"/>
    <p:sldId id="296" r:id="rId28"/>
    <p:sldId id="315" r:id="rId29"/>
    <p:sldId id="279" r:id="rId30"/>
    <p:sldId id="283" r:id="rId31"/>
    <p:sldId id="263" r:id="rId32"/>
    <p:sldId id="310" r:id="rId33"/>
    <p:sldId id="311" r:id="rId34"/>
    <p:sldId id="276" r:id="rId35"/>
  </p:sldIdLst>
  <p:sldSz cx="9144000" cy="6858000" type="screen4x3"/>
  <p:notesSz cx="6858000" cy="9144000"/>
  <p:custDataLst>
    <p:tags r:id="rId3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D1701"/>
    <a:srgbClr val="914105"/>
    <a:srgbClr val="B74B09"/>
    <a:srgbClr val="2B200B"/>
    <a:srgbClr val="452207"/>
    <a:srgbClr val="FFFF99"/>
    <a:srgbClr val="996600"/>
    <a:srgbClr val="66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3" autoAdjust="0"/>
    <p:restoredTop sz="93609" autoAdjust="0"/>
  </p:normalViewPr>
  <p:slideViewPr>
    <p:cSldViewPr>
      <p:cViewPr varScale="1">
        <p:scale>
          <a:sx n="66" d="100"/>
          <a:sy n="66" d="100"/>
        </p:scale>
        <p:origin x="-154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cs typeface="Arial" charset="0"/>
              </a:defRPr>
            </a:lvl1pPr>
          </a:lstStyle>
          <a:p>
            <a:pPr>
              <a:defRPr/>
            </a:pPr>
            <a:fld id="{0E1BED1A-2796-4C7B-995F-885A95D8C1CC}" type="datetimeFigureOut">
              <a:rPr lang="en-US"/>
              <a:pPr>
                <a:defRPr/>
              </a:pPr>
              <a:t>11/25/2016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114D342-030E-4C9F-8EFC-402BA6F7E955}" type="slidenum">
              <a:rPr lang="en-US" altLang="en-US"/>
              <a:pPr/>
              <a:t>‹#›</a:t>
            </a:fld>
            <a:endParaRPr lang="en-US" altLang="en-US"/>
          </a:p>
        </p:txBody>
      </p:sp>
    </p:spTree>
    <p:extLst>
      <p:ext uri="{BB962C8B-B14F-4D97-AF65-F5344CB8AC3E}">
        <p14:creationId xmlns:p14="http://schemas.microsoft.com/office/powerpoint/2010/main" xmlns="" val="30872699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753961A5-2B99-42B4-841A-FAF189D370EB}" type="slidenum">
              <a:rPr lang="id-ID" smtClean="0"/>
              <a:pPr/>
              <a:t>26</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75E95EA-8AD7-4908-B2C9-12DAD53A0696}" type="slidenum">
              <a:rPr lang="en-US" altLang="en-US"/>
              <a:pPr eaLnBrk="1" hangingPunct="1"/>
              <a:t>34</a:t>
            </a:fld>
            <a:endParaRPr lang="en-US" altLang="en-US"/>
          </a:p>
        </p:txBody>
      </p:sp>
    </p:spTree>
    <p:extLst>
      <p:ext uri="{BB962C8B-B14F-4D97-AF65-F5344CB8AC3E}">
        <p14:creationId xmlns:p14="http://schemas.microsoft.com/office/powerpoint/2010/main" xmlns="" val="2090871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4671F82-0291-4E78-AA4B-CE6BD7DE753A}" type="datetimeFigureOut">
              <a:rPr lang="en-US"/>
              <a:pPr>
                <a:defRPr/>
              </a:pPr>
              <a:t>11/25/2016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F086B9A-AA35-47E8-89F6-B10A34EF1FE4}" type="slidenum">
              <a:rPr lang="en-US" altLang="en-US"/>
              <a:pPr/>
              <a:t>‹#›</a:t>
            </a:fld>
            <a:endParaRPr lang="en-US" altLang="en-US"/>
          </a:p>
        </p:txBody>
      </p:sp>
    </p:spTree>
    <p:extLst>
      <p:ext uri="{BB962C8B-B14F-4D97-AF65-F5344CB8AC3E}">
        <p14:creationId xmlns:p14="http://schemas.microsoft.com/office/powerpoint/2010/main" xmlns="" val="1274716483"/>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8BA494-631F-4FC8-AB6B-86696C34F67A}" type="datetimeFigureOut">
              <a:rPr lang="en-US"/>
              <a:pPr>
                <a:defRPr/>
              </a:pPr>
              <a:t>11/25/2016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931955A-3D58-49D9-86BA-98415293BE5A}" type="slidenum">
              <a:rPr lang="en-US" altLang="en-US"/>
              <a:pPr/>
              <a:t>‹#›</a:t>
            </a:fld>
            <a:endParaRPr lang="en-US" altLang="en-US"/>
          </a:p>
        </p:txBody>
      </p:sp>
    </p:spTree>
    <p:extLst>
      <p:ext uri="{BB962C8B-B14F-4D97-AF65-F5344CB8AC3E}">
        <p14:creationId xmlns:p14="http://schemas.microsoft.com/office/powerpoint/2010/main" xmlns="" val="146098477"/>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CA2ECD0-E987-4DDF-942D-AB43E72B99B2}" type="datetimeFigureOut">
              <a:rPr lang="en-US"/>
              <a:pPr>
                <a:defRPr/>
              </a:pPr>
              <a:t>11/25/2016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1D9C4FA-4A3C-42C8-8AA8-B50E66C64328}" type="slidenum">
              <a:rPr lang="en-US" altLang="en-US"/>
              <a:pPr/>
              <a:t>‹#›</a:t>
            </a:fld>
            <a:endParaRPr lang="en-US" altLang="en-US"/>
          </a:p>
        </p:txBody>
      </p:sp>
    </p:spTree>
    <p:extLst>
      <p:ext uri="{BB962C8B-B14F-4D97-AF65-F5344CB8AC3E}">
        <p14:creationId xmlns:p14="http://schemas.microsoft.com/office/powerpoint/2010/main" xmlns="" val="303101835"/>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2A9F44-E7F3-4EA0-8829-246C7C2F082F}" type="datetimeFigureOut">
              <a:rPr lang="en-US"/>
              <a:pPr>
                <a:defRPr/>
              </a:pPr>
              <a:t>11/25/2016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4E1E80-DE7E-4886-AA30-42053800A8C1}" type="slidenum">
              <a:rPr lang="en-US" altLang="en-US"/>
              <a:pPr/>
              <a:t>‹#›</a:t>
            </a:fld>
            <a:endParaRPr lang="en-US" altLang="en-US"/>
          </a:p>
        </p:txBody>
      </p:sp>
    </p:spTree>
    <p:extLst>
      <p:ext uri="{BB962C8B-B14F-4D97-AF65-F5344CB8AC3E}">
        <p14:creationId xmlns:p14="http://schemas.microsoft.com/office/powerpoint/2010/main" xmlns="" val="3435608113"/>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A78FD2C-371B-4036-8EE3-63C666ABDA3F}" type="datetimeFigureOut">
              <a:rPr lang="en-US"/>
              <a:pPr>
                <a:defRPr/>
              </a:pPr>
              <a:t>11/25/2016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6B3534C-F2A0-47F3-8AAB-02CB936EB8DD}" type="slidenum">
              <a:rPr lang="en-US" altLang="en-US"/>
              <a:pPr/>
              <a:t>‹#›</a:t>
            </a:fld>
            <a:endParaRPr lang="en-US" altLang="en-US"/>
          </a:p>
        </p:txBody>
      </p:sp>
    </p:spTree>
    <p:extLst>
      <p:ext uri="{BB962C8B-B14F-4D97-AF65-F5344CB8AC3E}">
        <p14:creationId xmlns:p14="http://schemas.microsoft.com/office/powerpoint/2010/main" xmlns="" val="101151529"/>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29B7358-2F90-4C91-A69E-8335B524A618}" type="datetimeFigureOut">
              <a:rPr lang="en-US"/>
              <a:pPr>
                <a:defRPr/>
              </a:pPr>
              <a:t>11/25/2016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95ACDF2-745D-4B51-9894-CE4DA2CF4326}" type="slidenum">
              <a:rPr lang="en-US" altLang="en-US"/>
              <a:pPr/>
              <a:t>‹#›</a:t>
            </a:fld>
            <a:endParaRPr lang="en-US" altLang="en-US"/>
          </a:p>
        </p:txBody>
      </p:sp>
    </p:spTree>
    <p:extLst>
      <p:ext uri="{BB962C8B-B14F-4D97-AF65-F5344CB8AC3E}">
        <p14:creationId xmlns:p14="http://schemas.microsoft.com/office/powerpoint/2010/main" xmlns="" val="1431477116"/>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C95D62A-9065-4074-9F39-C16F334AA69B}" type="datetimeFigureOut">
              <a:rPr lang="en-US"/>
              <a:pPr>
                <a:defRPr/>
              </a:pPr>
              <a:t>11/25/2016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D108226-341D-4649-91B3-151A4723D404}" type="slidenum">
              <a:rPr lang="en-US" altLang="en-US"/>
              <a:pPr/>
              <a:t>‹#›</a:t>
            </a:fld>
            <a:endParaRPr lang="en-US" altLang="en-US"/>
          </a:p>
        </p:txBody>
      </p:sp>
    </p:spTree>
    <p:extLst>
      <p:ext uri="{BB962C8B-B14F-4D97-AF65-F5344CB8AC3E}">
        <p14:creationId xmlns:p14="http://schemas.microsoft.com/office/powerpoint/2010/main" xmlns="" val="1276597809"/>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3EE3F73-5A10-481E-B211-232C0D539A62}" type="datetimeFigureOut">
              <a:rPr lang="en-US"/>
              <a:pPr>
                <a:defRPr/>
              </a:pPr>
              <a:t>11/25/2016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95887F9-523E-4DB9-8498-55D38C91ABF3}" type="slidenum">
              <a:rPr lang="en-US" altLang="en-US"/>
              <a:pPr/>
              <a:t>‹#›</a:t>
            </a:fld>
            <a:endParaRPr lang="en-US" altLang="en-US"/>
          </a:p>
        </p:txBody>
      </p:sp>
    </p:spTree>
    <p:extLst>
      <p:ext uri="{BB962C8B-B14F-4D97-AF65-F5344CB8AC3E}">
        <p14:creationId xmlns:p14="http://schemas.microsoft.com/office/powerpoint/2010/main" xmlns="" val="3269652075"/>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48E60C-3ED9-420D-8707-0E8F3B261A41}" type="datetimeFigureOut">
              <a:rPr lang="en-US"/>
              <a:pPr>
                <a:defRPr/>
              </a:pPr>
              <a:t>11/25/2016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C6A9CE4B-5259-4117-821D-6C567643CBB5}" type="slidenum">
              <a:rPr lang="en-US" altLang="en-US"/>
              <a:pPr/>
              <a:t>‹#›</a:t>
            </a:fld>
            <a:endParaRPr lang="en-US" altLang="en-US"/>
          </a:p>
        </p:txBody>
      </p:sp>
    </p:spTree>
    <p:extLst>
      <p:ext uri="{BB962C8B-B14F-4D97-AF65-F5344CB8AC3E}">
        <p14:creationId xmlns:p14="http://schemas.microsoft.com/office/powerpoint/2010/main" xmlns="" val="3133062225"/>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A388A7-5039-4978-ABAE-9A374C01A807}" type="datetimeFigureOut">
              <a:rPr lang="en-US"/>
              <a:pPr>
                <a:defRPr/>
              </a:pPr>
              <a:t>11/25/2016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E87870E-2602-4C93-8DB5-3D82D065E1D1}" type="slidenum">
              <a:rPr lang="en-US" altLang="en-US"/>
              <a:pPr/>
              <a:t>‹#›</a:t>
            </a:fld>
            <a:endParaRPr lang="en-US" altLang="en-US"/>
          </a:p>
        </p:txBody>
      </p:sp>
    </p:spTree>
    <p:extLst>
      <p:ext uri="{BB962C8B-B14F-4D97-AF65-F5344CB8AC3E}">
        <p14:creationId xmlns:p14="http://schemas.microsoft.com/office/powerpoint/2010/main" xmlns="" val="1854593224"/>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E34276F-512B-4B99-BDA8-76CCD0C59ED4}" type="datetimeFigureOut">
              <a:rPr lang="en-US"/>
              <a:pPr>
                <a:defRPr/>
              </a:pPr>
              <a:t>11/25/2016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ACD2216-636E-427B-ADED-7B4E500B6ED8}" type="slidenum">
              <a:rPr lang="en-US" altLang="en-US"/>
              <a:pPr/>
              <a:t>‹#›</a:t>
            </a:fld>
            <a:endParaRPr lang="en-US" altLang="en-US"/>
          </a:p>
        </p:txBody>
      </p:sp>
    </p:spTree>
    <p:extLst>
      <p:ext uri="{BB962C8B-B14F-4D97-AF65-F5344CB8AC3E}">
        <p14:creationId xmlns:p14="http://schemas.microsoft.com/office/powerpoint/2010/main" xmlns="" val="1563987387"/>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6F9650E-58FC-45BD-AA5A-C924D3D60844}" type="datetimeFigureOut">
              <a:rPr lang="en-US"/>
              <a:pPr>
                <a:defRPr/>
              </a:pPr>
              <a:t>11/25/2016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C8BBA3CF-973C-40DF-BF59-B0EF3C7F372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4.xml"/><Relationship Id="rId7" Type="http://schemas.openxmlformats.org/officeDocument/2006/relationships/slide" Target="slide2.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6.png"/></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4.xml"/><Relationship Id="rId7" Type="http://schemas.openxmlformats.org/officeDocument/2006/relationships/slide" Target="slide2.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4.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34.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10.xml"/><Relationship Id="rId9"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34.xml"/><Relationship Id="rId4" Type="http://schemas.openxmlformats.org/officeDocument/2006/relationships/slide" Target="slide6.xml"/></Relationships>
</file>

<file path=ppt/slides/_rels/slide15.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8.png"/></Relationships>
</file>

<file path=ppt/slides/_rels/slide1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8.png"/></Relationships>
</file>

<file path=ppt/slides/_rels/slide17.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1.xml"/><Relationship Id="rId1" Type="http://schemas.openxmlformats.org/officeDocument/2006/relationships/slideLayout" Target="../slideLayouts/slideLayout2.xml"/><Relationship Id="rId4" Type="http://schemas.openxmlformats.org/officeDocument/2006/relationships/slide" Target="slide34.xml"/></Relationships>
</file>

<file path=ppt/slides/_rels/slide19.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5.xml"/><Relationship Id="rId7"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2.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8.png"/></Relationships>
</file>

<file path=ppt/slides/_rels/slide22.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10" Type="http://schemas.openxmlformats.org/officeDocument/2006/relationships/image" Target="../media/image10.png"/><Relationship Id="rId4" Type="http://schemas.openxmlformats.org/officeDocument/2006/relationships/slide" Target="slide29.xml"/><Relationship Id="rId9" Type="http://schemas.openxmlformats.org/officeDocument/2006/relationships/image" Target="../media/image8.png"/></Relationships>
</file>

<file path=ppt/slides/_rels/slide23.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8.png"/></Relationships>
</file>

<file path=ppt/slides/_rels/slide24.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8.png"/></Relationships>
</file>

<file path=ppt/slides/_rels/slide25.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image" Target="../media/image5.png"/><Relationship Id="rId3" Type="http://schemas.openxmlformats.org/officeDocument/2006/relationships/oleObject" Target="../embeddings/oleObject1.bin"/><Relationship Id="rId7" Type="http://schemas.openxmlformats.org/officeDocument/2006/relationships/slide" Target="slide31.xml"/><Relationship Id="rId12"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slide" Target="slide5.xml"/><Relationship Id="rId5" Type="http://schemas.openxmlformats.org/officeDocument/2006/relationships/oleObject" Target="../embeddings/oleObject3.bin"/><Relationship Id="rId10" Type="http://schemas.openxmlformats.org/officeDocument/2006/relationships/slide" Target="slide29.xml"/><Relationship Id="rId4" Type="http://schemas.openxmlformats.org/officeDocument/2006/relationships/oleObject" Target="../embeddings/oleObject2.bin"/><Relationship Id="rId9" Type="http://schemas.openxmlformats.org/officeDocument/2006/relationships/slide" Target="slide34.xml"/><Relationship Id="rId14" Type="http://schemas.openxmlformats.org/officeDocument/2006/relationships/image" Target="../media/image8.png"/></Relationships>
</file>

<file path=ppt/slides/_rels/slide26.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31.xml"/><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34.xml"/><Relationship Id="rId10" Type="http://schemas.openxmlformats.org/officeDocument/2006/relationships/image" Target="../media/image8.png"/><Relationship Id="rId4" Type="http://schemas.openxmlformats.org/officeDocument/2006/relationships/slide" Target="slide4.xml"/><Relationship Id="rId9"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oleObject" Target="../embeddings/oleObject5.bin"/><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slide" Target="slide2.xml"/><Relationship Id="rId11" Type="http://schemas.openxmlformats.org/officeDocument/2006/relationships/slide" Target="slide34.xml"/><Relationship Id="rId5" Type="http://schemas.openxmlformats.org/officeDocument/2006/relationships/slide" Target="slide5.xml"/><Relationship Id="rId10" Type="http://schemas.openxmlformats.org/officeDocument/2006/relationships/slide" Target="slide4.xml"/><Relationship Id="rId4" Type="http://schemas.openxmlformats.org/officeDocument/2006/relationships/slide" Target="slide29.xml"/><Relationship Id="rId9" Type="http://schemas.openxmlformats.org/officeDocument/2006/relationships/slide" Target="slide31.xml"/></Relationships>
</file>

<file path=ppt/slides/_rels/slide2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4.xml"/><Relationship Id="rId7" Type="http://schemas.openxmlformats.org/officeDocument/2006/relationships/slide" Target="slide34.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2.xml"/><Relationship Id="rId4" Type="http://schemas.openxmlformats.org/officeDocument/2006/relationships/slide" Target="slide5.xml"/><Relationship Id="rId9" Type="http://schemas.openxmlformats.org/officeDocument/2006/relationships/image" Target="../media/image16.png"/></Relationships>
</file>

<file path=ppt/slides/_rels/slide29.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15.xml"/><Relationship Id="rId4" Type="http://schemas.openxmlformats.org/officeDocument/2006/relationships/slide" Target="slide29.xm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image" Target="../media/image5.png"/><Relationship Id="rId4" Type="http://schemas.openxmlformats.org/officeDocument/2006/relationships/slide" Target="slide2.xml"/></Relationships>
</file>

<file path=ppt/slides/_rels/slide3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31.xml"/><Relationship Id="rId7" Type="http://schemas.openxmlformats.org/officeDocument/2006/relationships/slide" Target="slide3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slide" Target="slide15.xml"/><Relationship Id="rId11" Type="http://schemas.openxmlformats.org/officeDocument/2006/relationships/oleObject" Target="../embeddings/oleObject6.bin"/><Relationship Id="rId5" Type="http://schemas.openxmlformats.org/officeDocument/2006/relationships/slide" Target="slide29.xml"/><Relationship Id="rId10" Type="http://schemas.openxmlformats.org/officeDocument/2006/relationships/image" Target="../media/image5.png"/><Relationship Id="rId4" Type="http://schemas.openxmlformats.org/officeDocument/2006/relationships/slide" Target="slide4.xml"/><Relationship Id="rId9" Type="http://schemas.openxmlformats.org/officeDocument/2006/relationships/slide" Target="slide2.xml"/></Relationships>
</file>

<file path=ppt/slides/_rels/slide3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31.xml"/><Relationship Id="rId7" Type="http://schemas.openxmlformats.org/officeDocument/2006/relationships/slide" Target="slide34.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png"/><Relationship Id="rId5" Type="http://schemas.openxmlformats.org/officeDocument/2006/relationships/slide" Target="slide2.xml"/><Relationship Id="rId4" Type="http://schemas.openxmlformats.org/officeDocument/2006/relationships/slide" Target="slide4.xml"/><Relationship Id="rId9" Type="http://schemas.openxmlformats.org/officeDocument/2006/relationships/oleObject" Target="../embeddings/oleObject7.bin"/></Relationships>
</file>

<file path=ppt/slides/_rels/slide3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image" Target="../media/image5.png"/><Relationship Id="rId4" Type="http://schemas.openxmlformats.org/officeDocument/2006/relationships/slide" Target="slide2.xml"/></Relationships>
</file>

<file path=ppt/slides/_rels/slide3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slide" Target="slide4.xml"/><Relationship Id="rId7" Type="http://schemas.openxmlformats.org/officeDocument/2006/relationships/image" Target="../media/image6.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image" Target="../media/image5.png"/><Relationship Id="rId4" Type="http://schemas.openxmlformats.org/officeDocument/2006/relationships/slide" Target="slide2.xml"/></Relationships>
</file>

<file path=ppt/slides/_rels/slide3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34.xml"/><Relationship Id="rId4" Type="http://schemas.openxmlformats.org/officeDocument/2006/relationships/slide" Target="slide6.xml"/></Relationships>
</file>

<file path=ppt/slides/_rels/slide5.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10.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4.xml"/><Relationship Id="rId7" Type="http://schemas.openxmlformats.org/officeDocument/2006/relationships/slide" Target="slide34.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2.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4.xml"/><Relationship Id="rId7" Type="http://schemas.openxmlformats.org/officeDocument/2006/relationships/slide" Target="slide34.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slide" Target="slide2.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4.xml"/><Relationship Id="rId7" Type="http://schemas.openxmlformats.org/officeDocument/2006/relationships/slide" Target="slide5.xml"/><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34.xml"/><Relationship Id="rId5" Type="http://schemas.openxmlformats.org/officeDocument/2006/relationships/image" Target="../media/image5.png"/><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4.xml"/><Relationship Id="rId7" Type="http://schemas.openxmlformats.org/officeDocument/2006/relationships/image" Target="../media/image5.png"/><Relationship Id="rId2"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5.xml"/><Relationship Id="rId4" Type="http://schemas.openxmlformats.org/officeDocument/2006/relationships/slide" Target="slide29.xm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0" y="0"/>
            <a:ext cx="9144000" cy="6248400"/>
          </a:xfrm>
          <a:prstGeom prst="rect">
            <a:avLst/>
          </a:prstGeom>
          <a:solidFill>
            <a:schemeClr val="bg2">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0" y="6096000"/>
            <a:ext cx="1905000" cy="762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7" name="Picture 12" descr="http://www1.villanova.edu/content/villanova/artsci/acsp/writingcenter/_jcr_content/pagecontent/image.img.jpg/1297116872337.jpg"/>
          <p:cNvPicPr>
            <a:picLocks noChangeAspect="1" noChangeArrowheads="1"/>
          </p:cNvPicPr>
          <p:nvPr/>
        </p:nvPicPr>
        <p:blipFill>
          <a:blip r:embed="rId2" cstate="print">
            <a:lum bright="-4000" contrast="26000"/>
          </a:blip>
          <a:srcRect/>
          <a:stretch>
            <a:fillRect/>
          </a:stretch>
        </p:blipFill>
        <p:spPr bwMode="auto">
          <a:xfrm>
            <a:off x="0" y="1676400"/>
            <a:ext cx="9144000" cy="3886200"/>
          </a:xfrm>
          <a:prstGeom prst="rect">
            <a:avLst/>
          </a:prstGeom>
          <a:noFill/>
          <a:ln w="9525">
            <a:noFill/>
            <a:miter lim="800000"/>
            <a:headEnd/>
            <a:tailEnd/>
          </a:ln>
          <a:effectLst>
            <a:softEdge rad="635000"/>
          </a:effectLst>
        </p:spPr>
      </p:pic>
      <p:sp>
        <p:nvSpPr>
          <p:cNvPr id="38" name="Rectangle 37"/>
          <p:cNvSpPr/>
          <p:nvPr/>
        </p:nvSpPr>
        <p:spPr>
          <a:xfrm>
            <a:off x="0" y="1676400"/>
            <a:ext cx="9144000" cy="76200"/>
          </a:xfrm>
          <a:prstGeom prst="rect">
            <a:avLst/>
          </a:prstGeom>
          <a:solidFill>
            <a:schemeClr val="tx1">
              <a:alpha val="86000"/>
            </a:schemeClr>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pic>
        <p:nvPicPr>
          <p:cNvPr id="8198" name="Picture 12" descr="http://www1.villanova.edu/content/villanova/artsci/acsp/writingcenter/_jcr_content/pagecontent/image.img.jpg/1297116872337.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b="72549"/>
          <a:stretch>
            <a:fillRect/>
          </a:stretch>
        </p:blipFill>
        <p:spPr bwMode="auto">
          <a:xfrm>
            <a:off x="0" y="5791200"/>
            <a:ext cx="91440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0" name="Rectangle 39"/>
          <p:cNvSpPr/>
          <p:nvPr/>
        </p:nvSpPr>
        <p:spPr>
          <a:xfrm>
            <a:off x="0" y="1524000"/>
            <a:ext cx="9144000" cy="76200"/>
          </a:xfrm>
          <a:prstGeom prst="rect">
            <a:avLst/>
          </a:prstGeom>
          <a:solidFill>
            <a:schemeClr val="bg1">
              <a:alpha val="85882"/>
            </a:schemeClr>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sp>
        <p:nvSpPr>
          <p:cNvPr id="41" name="Title 1"/>
          <p:cNvSpPr txBox="1">
            <a:spLocks/>
          </p:cNvSpPr>
          <p:nvPr/>
        </p:nvSpPr>
        <p:spPr bwMode="auto">
          <a:xfrm>
            <a:off x="0" y="4495800"/>
            <a:ext cx="9144000" cy="1470025"/>
          </a:xfrm>
          <a:prstGeom prst="rect">
            <a:avLst/>
          </a:prstGeom>
          <a:solidFill>
            <a:schemeClr val="bg2">
              <a:lumMod val="10000"/>
              <a:alpha val="96863"/>
            </a:schemeClr>
          </a:solidFill>
          <a:ln w="9525">
            <a:noFill/>
            <a:miter lim="800000"/>
            <a:headEnd/>
            <a:tailEnd/>
          </a:ln>
        </p:spPr>
        <p:txBody>
          <a:bodyPr anchor="ctr"/>
          <a:lstStyle/>
          <a:p>
            <a:pPr algn="r">
              <a:defRPr/>
            </a:pPr>
            <a:r>
              <a:rPr lang="en-US" sz="4800" dirty="0" smtClean="0">
                <a:solidFill>
                  <a:schemeClr val="bg1"/>
                </a:solidFill>
              </a:rPr>
              <a:t>TERMODINAMIKA  - USAHA</a:t>
            </a:r>
            <a:endParaRPr lang="en-US" sz="4800" b="1" dirty="0">
              <a:solidFill>
                <a:schemeClr val="bg1"/>
              </a:solidFill>
              <a:latin typeface="Arial" charset="0"/>
              <a:ea typeface="+mj-ea"/>
              <a:cs typeface="Arial" charset="0"/>
            </a:endParaRPr>
          </a:p>
        </p:txBody>
      </p:sp>
      <p:sp>
        <p:nvSpPr>
          <p:cNvPr id="42" name="Rectangle 41"/>
          <p:cNvSpPr/>
          <p:nvPr/>
        </p:nvSpPr>
        <p:spPr>
          <a:xfrm>
            <a:off x="0" y="0"/>
            <a:ext cx="9144000" cy="1524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p:cNvSpPr/>
          <p:nvPr/>
        </p:nvSpPr>
        <p:spPr>
          <a:xfrm>
            <a:off x="338138" y="-29570"/>
            <a:ext cx="838200" cy="4525370"/>
          </a:xfrm>
          <a:prstGeom prst="rect">
            <a:avLst/>
          </a:prstGeom>
          <a:solidFill>
            <a:srgbClr val="4F2C0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TextBox 4"/>
          <p:cNvSpPr txBox="1">
            <a:spLocks noChangeArrowheads="1"/>
          </p:cNvSpPr>
          <p:nvPr/>
        </p:nvSpPr>
        <p:spPr bwMode="auto">
          <a:xfrm>
            <a:off x="1487488" y="265113"/>
            <a:ext cx="6742112" cy="954087"/>
          </a:xfrm>
          <a:prstGeom prst="rect">
            <a:avLst/>
          </a:prstGeom>
          <a:noFill/>
          <a:ln w="9525">
            <a:noFill/>
            <a:miter lim="800000"/>
            <a:headEnd/>
            <a:tailEnd/>
          </a:ln>
          <a:effectLst>
            <a:outerShdw blurRad="50800" dist="38100" dir="5400000" algn="t" rotWithShape="0">
              <a:prstClr val="black">
                <a:alpha val="40000"/>
              </a:prstClr>
            </a:outerShdw>
          </a:effectLst>
        </p:spPr>
        <p:txBody>
          <a:bodyPr anchor="ctr">
            <a:spAutoFit/>
          </a:bodyPr>
          <a:lstStyle/>
          <a:p>
            <a:pPr>
              <a:defRPr/>
            </a:pPr>
            <a:r>
              <a:rPr lang="en-US" sz="2800" dirty="0" err="1">
                <a:latin typeface="Britannic Bold" pitchFamily="34" charset="0"/>
                <a:cs typeface="Arial" charset="0"/>
              </a:rPr>
              <a:t>Institut</a:t>
            </a:r>
            <a:r>
              <a:rPr lang="en-US" sz="2800" dirty="0">
                <a:latin typeface="Britannic Bold" pitchFamily="34" charset="0"/>
                <a:cs typeface="Arial" charset="0"/>
              </a:rPr>
              <a:t> </a:t>
            </a:r>
            <a:r>
              <a:rPr lang="en-US" sz="2800" dirty="0" err="1">
                <a:latin typeface="Britannic Bold" pitchFamily="34" charset="0"/>
                <a:cs typeface="Arial" charset="0"/>
              </a:rPr>
              <a:t>Teknologi</a:t>
            </a:r>
            <a:r>
              <a:rPr lang="en-US" sz="2800" dirty="0">
                <a:latin typeface="Britannic Bold" pitchFamily="34" charset="0"/>
                <a:cs typeface="Arial" charset="0"/>
              </a:rPr>
              <a:t> </a:t>
            </a:r>
            <a:r>
              <a:rPr lang="en-US" sz="2800" dirty="0" err="1">
                <a:latin typeface="Britannic Bold" pitchFamily="34" charset="0"/>
                <a:cs typeface="Arial" charset="0"/>
              </a:rPr>
              <a:t>Sepuluh</a:t>
            </a:r>
            <a:r>
              <a:rPr lang="en-US" sz="2800" dirty="0">
                <a:latin typeface="Britannic Bold" pitchFamily="34" charset="0"/>
                <a:cs typeface="Arial" charset="0"/>
              </a:rPr>
              <a:t> </a:t>
            </a:r>
            <a:r>
              <a:rPr lang="en-US" sz="2800" dirty="0" err="1">
                <a:latin typeface="Britannic Bold" pitchFamily="34" charset="0"/>
                <a:cs typeface="Arial" charset="0"/>
              </a:rPr>
              <a:t>Nopember</a:t>
            </a:r>
            <a:endParaRPr lang="en-US" sz="2800" dirty="0">
              <a:latin typeface="Britannic Bold" pitchFamily="34" charset="0"/>
              <a:cs typeface="Arial" charset="0"/>
            </a:endParaRPr>
          </a:p>
          <a:p>
            <a:pPr>
              <a:defRPr/>
            </a:pPr>
            <a:r>
              <a:rPr lang="en-US" sz="2800" dirty="0">
                <a:latin typeface="Britannic Bold" pitchFamily="34" charset="0"/>
                <a:cs typeface="Arial" charset="0"/>
              </a:rPr>
              <a:t>Surabaya</a:t>
            </a:r>
          </a:p>
        </p:txBody>
      </p:sp>
      <p:pic>
        <p:nvPicPr>
          <p:cNvPr id="45" name="Picture 2" descr="https://www.its.ac.id/files/images/lambang-its-color-std.png"/>
          <p:cNvPicPr>
            <a:picLocks noChangeAspect="1" noChangeArrowheads="1"/>
          </p:cNvPicPr>
          <p:nvPr/>
        </p:nvPicPr>
        <p:blipFill>
          <a:blip r:embed="rId4" cstate="print"/>
          <a:srcRect/>
          <a:stretch>
            <a:fillRect/>
          </a:stretch>
        </p:blipFill>
        <p:spPr bwMode="auto">
          <a:xfrm>
            <a:off x="185738" y="252412"/>
            <a:ext cx="1143000" cy="1141413"/>
          </a:xfrm>
          <a:prstGeom prst="rect">
            <a:avLst/>
          </a:prstGeom>
          <a:noFill/>
          <a:ln w="9525">
            <a:noFill/>
            <a:miter lim="800000"/>
            <a:headEnd/>
            <a:tailEnd/>
          </a:ln>
          <a:effectLst>
            <a:outerShdw dist="38100" dir="5400000" algn="t" rotWithShape="0">
              <a:srgbClr val="000000">
                <a:alpha val="39999"/>
              </a:srgbClr>
            </a:outerShdw>
          </a:effectLst>
        </p:spPr>
      </p:pic>
      <p:sp>
        <p:nvSpPr>
          <p:cNvPr id="2" name="TextBox 1"/>
          <p:cNvSpPr txBox="1"/>
          <p:nvPr/>
        </p:nvSpPr>
        <p:spPr>
          <a:xfrm>
            <a:off x="5334000" y="6027003"/>
            <a:ext cx="3810000" cy="830997"/>
          </a:xfrm>
          <a:prstGeom prst="rect">
            <a:avLst/>
          </a:prstGeom>
          <a:noFill/>
        </p:spPr>
        <p:txBody>
          <a:bodyPr wrap="square" rtlCol="0">
            <a:spAutoFit/>
          </a:bodyPr>
          <a:lstStyle/>
          <a:p>
            <a:r>
              <a:rPr lang="en-US" sz="2400" dirty="0" err="1" smtClean="0">
                <a:effectLst>
                  <a:outerShdw blurRad="38100" dist="38100" dir="2700000" algn="tl">
                    <a:srgbClr val="000000">
                      <a:alpha val="43137"/>
                    </a:srgbClr>
                  </a:outerShdw>
                </a:effectLst>
              </a:rPr>
              <a:t>Oleh</a:t>
            </a:r>
            <a:r>
              <a:rPr lang="en-US" sz="2400" dirty="0" smtClean="0">
                <a:effectLst>
                  <a:outerShdw blurRad="38100" dist="38100" dir="2700000" algn="tl">
                    <a:srgbClr val="000000">
                      <a:alpha val="43137"/>
                    </a:srgbClr>
                  </a:outerShdw>
                </a:effectLst>
              </a:rPr>
              <a:t>  :  </a:t>
            </a:r>
            <a:r>
              <a:rPr lang="en-US" sz="2400" dirty="0" err="1" smtClean="0">
                <a:effectLst>
                  <a:outerShdw blurRad="38100" dist="38100" dir="2700000" algn="tl">
                    <a:srgbClr val="000000">
                      <a:alpha val="43137"/>
                    </a:srgbClr>
                  </a:outerShdw>
                </a:effectLst>
              </a:rPr>
              <a:t>Aulia</a:t>
            </a:r>
            <a:r>
              <a:rPr lang="en-US" sz="2400" dirty="0" smtClean="0">
                <a:effectLst>
                  <a:outerShdw blurRad="38100" dist="38100" dir="2700000" algn="tl">
                    <a:srgbClr val="000000">
                      <a:alpha val="43137"/>
                    </a:srgbClr>
                  </a:outerShdw>
                </a:effectLst>
              </a:rPr>
              <a:t> </a:t>
            </a:r>
            <a:r>
              <a:rPr lang="en-US" sz="2400" dirty="0" err="1" smtClean="0">
                <a:effectLst>
                  <a:outerShdw blurRad="38100" dist="38100" dir="2700000" algn="tl">
                    <a:srgbClr val="000000">
                      <a:alpha val="43137"/>
                    </a:srgbClr>
                  </a:outerShdw>
                </a:effectLst>
              </a:rPr>
              <a:t>Siti</a:t>
            </a:r>
            <a:r>
              <a:rPr lang="en-US" sz="2400" dirty="0" smtClean="0">
                <a:effectLst>
                  <a:outerShdw blurRad="38100" dist="38100" dir="2700000" algn="tl">
                    <a:srgbClr val="000000">
                      <a:alpha val="43137"/>
                    </a:srgbClr>
                  </a:outerShdw>
                </a:effectLst>
              </a:rPr>
              <a:t> </a:t>
            </a:r>
            <a:r>
              <a:rPr lang="en-US" sz="2400" dirty="0" err="1" smtClean="0">
                <a:effectLst>
                  <a:outerShdw blurRad="38100" dist="38100" dir="2700000" algn="tl">
                    <a:srgbClr val="000000">
                      <a:alpha val="43137"/>
                    </a:srgbClr>
                  </a:outerShdw>
                </a:effectLst>
              </a:rPr>
              <a:t>Aisjah</a:t>
            </a:r>
            <a:r>
              <a:rPr lang="en-US" sz="2400" dirty="0" smtClean="0">
                <a:effectLst>
                  <a:outerShdw blurRad="38100" dist="38100" dir="2700000" algn="tl">
                    <a:srgbClr val="000000">
                      <a:alpha val="43137"/>
                    </a:srgbClr>
                  </a:outerShdw>
                </a:effectLst>
              </a:rPr>
              <a:t>  </a:t>
            </a:r>
          </a:p>
          <a:p>
            <a:r>
              <a:rPr lang="en-US" sz="2400" dirty="0" smtClean="0">
                <a:effectLst>
                  <a:outerShdw blurRad="38100" dist="38100" dir="2700000" algn="tl">
                    <a:srgbClr val="000000">
                      <a:alpha val="43137"/>
                    </a:srgbClr>
                  </a:outerShdw>
                </a:effectLst>
              </a:rPr>
              <a:t>	 </a:t>
            </a:r>
            <a:r>
              <a:rPr lang="id-ID" sz="2400" dirty="0" smtClean="0">
                <a:effectLst>
                  <a:outerShdw blurRad="38100" dist="38100" dir="2700000" algn="tl">
                    <a:srgbClr val="000000">
                      <a:alpha val="43137"/>
                    </a:srgbClr>
                  </a:outerShdw>
                </a:effectLst>
              </a:rPr>
              <a:t>Tutug Dhanardono</a:t>
            </a:r>
            <a:endParaRPr lang="id-ID" sz="2400"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34" name="Round Diagonal Corner Rectangle 33"/>
          <p:cNvSpPr/>
          <p:nvPr/>
        </p:nvSpPr>
        <p:spPr>
          <a:xfrm>
            <a:off x="152400" y="685800"/>
            <a:ext cx="8077200" cy="6172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ounded Rectangle 44">
            <a:hlinkClick r:id="rId3" action="ppaction://hlinksldjump"/>
          </p:cNvPr>
          <p:cNvSpPr/>
          <p:nvPr/>
        </p:nvSpPr>
        <p:spPr>
          <a:xfrm>
            <a:off x="1676400" y="685800"/>
            <a:ext cx="48006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Hukum- Dasar Termodinamika</a:t>
            </a:r>
            <a:endParaRPr lang="en-US" sz="2800" b="1" dirty="0">
              <a:solidFill>
                <a:schemeClr val="tx1"/>
              </a:solidFill>
              <a:latin typeface="Century Gothic" pitchFamily="34" charset="0"/>
              <a:cs typeface="Arial" pitchFamily="34" charset="0"/>
            </a:endParaRPr>
          </a:p>
        </p:txBody>
      </p:sp>
      <p:sp>
        <p:nvSpPr>
          <p:cNvPr id="7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72" name="Rounded Rectangle 7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sp>
        <p:nvSpPr>
          <p:cNvPr id="20" name="Content Placeholder 2"/>
          <p:cNvSpPr>
            <a:spLocks noGrp="1"/>
          </p:cNvSpPr>
          <p:nvPr>
            <p:ph idx="1"/>
          </p:nvPr>
        </p:nvSpPr>
        <p:spPr>
          <a:xfrm>
            <a:off x="228600" y="1371600"/>
            <a:ext cx="7924800" cy="5715000"/>
          </a:xfrm>
        </p:spPr>
        <p:txBody>
          <a:bodyPr/>
          <a:lstStyle/>
          <a:p>
            <a:pPr marL="0" indent="0">
              <a:buNone/>
            </a:pPr>
            <a:r>
              <a:rPr lang="id-ID" sz="2400" b="1" u="sng" dirty="0" smtClean="0"/>
              <a:t>HUKUM </a:t>
            </a:r>
            <a:r>
              <a:rPr lang="en-US" sz="2400" b="1" u="sng" dirty="0" smtClean="0"/>
              <a:t> KENOL</a:t>
            </a:r>
            <a:r>
              <a:rPr lang="id-ID" sz="2400" b="1" u="sng" dirty="0" smtClean="0"/>
              <a:t> TERMODINAMIKA</a:t>
            </a:r>
            <a:endParaRPr lang="en-US" sz="2400" b="1" u="sng" dirty="0" smtClean="0"/>
          </a:p>
          <a:p>
            <a:pPr marL="0" indent="0" algn="just">
              <a:buNone/>
            </a:pPr>
            <a:r>
              <a:rPr lang="id-ID" sz="2400" dirty="0" smtClean="0"/>
              <a:t>Hukum ini menyatakan bahwa</a:t>
            </a:r>
            <a:r>
              <a:rPr lang="en-US" sz="2400" dirty="0" smtClean="0"/>
              <a:t> </a:t>
            </a:r>
            <a:r>
              <a:rPr lang="en-US" sz="2400" dirty="0" err="1" smtClean="0"/>
              <a:t>jika</a:t>
            </a:r>
            <a:r>
              <a:rPr lang="en-US" sz="2400" dirty="0" smtClean="0"/>
              <a:t> </a:t>
            </a:r>
            <a:r>
              <a:rPr lang="id-ID" sz="2400" dirty="0" smtClean="0"/>
              <a:t>dua sistem </a:t>
            </a:r>
            <a:r>
              <a:rPr lang="en-US" sz="2400" dirty="0" err="1" smtClean="0"/>
              <a:t>termal</a:t>
            </a:r>
            <a:r>
              <a:rPr lang="en-US" sz="2400" dirty="0" smtClean="0"/>
              <a:t> </a:t>
            </a:r>
            <a:r>
              <a:rPr lang="id-ID" sz="2400" dirty="0" smtClean="0"/>
              <a:t>dalam keadaan setimbang dengan sistem ketiga, maka ketiganya dalam </a:t>
            </a:r>
            <a:r>
              <a:rPr lang="en-US" sz="2400" dirty="0" err="1" smtClean="0"/>
              <a:t>keadaan</a:t>
            </a:r>
            <a:r>
              <a:rPr lang="en-US" sz="2400" dirty="0" smtClean="0"/>
              <a:t> </a:t>
            </a:r>
            <a:r>
              <a:rPr lang="id-ID" sz="2400" dirty="0" smtClean="0"/>
              <a:t>setimbang </a:t>
            </a:r>
            <a:r>
              <a:rPr lang="en-US" sz="2400" dirty="0" err="1" smtClean="0"/>
              <a:t>termal</a:t>
            </a:r>
            <a:r>
              <a:rPr lang="en-US" sz="2400" dirty="0" smtClean="0"/>
              <a:t> </a:t>
            </a:r>
            <a:r>
              <a:rPr lang="id-ID" sz="2400" dirty="0" smtClean="0"/>
              <a:t>satu dengan lainnya.</a:t>
            </a:r>
            <a:endParaRPr lang="en-US" sz="2400" dirty="0" smtClean="0"/>
          </a:p>
          <a:p>
            <a:pPr marL="0" indent="0" algn="just">
              <a:buNone/>
            </a:pPr>
            <a:r>
              <a:rPr lang="en-US" sz="2400" dirty="0" err="1" smtClean="0"/>
              <a:t>Kesetimbangan</a:t>
            </a:r>
            <a:r>
              <a:rPr lang="en-US" sz="2400" dirty="0" smtClean="0"/>
              <a:t> </a:t>
            </a:r>
            <a:r>
              <a:rPr lang="en-US" sz="2400" dirty="0" err="1" smtClean="0"/>
              <a:t>termal</a:t>
            </a:r>
            <a:r>
              <a:rPr lang="en-US" sz="2400" dirty="0" smtClean="0"/>
              <a:t> </a:t>
            </a:r>
            <a:r>
              <a:rPr lang="en-US" sz="2400" dirty="0" err="1" smtClean="0"/>
              <a:t>berarti</a:t>
            </a:r>
            <a:r>
              <a:rPr lang="en-US" sz="2400" dirty="0" smtClean="0"/>
              <a:t> </a:t>
            </a:r>
            <a:r>
              <a:rPr lang="en-US" sz="2400" dirty="0" err="1" smtClean="0"/>
              <a:t>bahwa</a:t>
            </a:r>
            <a:r>
              <a:rPr lang="en-US" sz="2400" dirty="0" smtClean="0"/>
              <a:t> </a:t>
            </a:r>
            <a:r>
              <a:rPr lang="en-US" sz="2400" dirty="0" err="1" smtClean="0"/>
              <a:t>bila</a:t>
            </a:r>
            <a:r>
              <a:rPr lang="en-US" sz="2400" dirty="0" smtClean="0"/>
              <a:t> </a:t>
            </a:r>
            <a:r>
              <a:rPr lang="en-US" sz="2400" dirty="0" err="1" smtClean="0"/>
              <a:t>dua</a:t>
            </a:r>
            <a:r>
              <a:rPr lang="en-US" sz="2400" dirty="0" smtClean="0"/>
              <a:t> </a:t>
            </a:r>
            <a:r>
              <a:rPr lang="en-US" sz="2400" dirty="0" err="1" smtClean="0"/>
              <a:t>sistem</a:t>
            </a:r>
            <a:r>
              <a:rPr lang="en-US" sz="2400" dirty="0" smtClean="0"/>
              <a:t> </a:t>
            </a:r>
            <a:r>
              <a:rPr lang="en-US" sz="2400" dirty="0" err="1" smtClean="0"/>
              <a:t>disentuhkan</a:t>
            </a:r>
            <a:r>
              <a:rPr lang="en-US" sz="2400" dirty="0" smtClean="0"/>
              <a:t> </a:t>
            </a:r>
            <a:r>
              <a:rPr lang="en-US" sz="2400" dirty="0" err="1" smtClean="0"/>
              <a:t>tidak</a:t>
            </a:r>
            <a:r>
              <a:rPr lang="en-US" sz="2400" dirty="0" smtClean="0"/>
              <a:t> </a:t>
            </a:r>
            <a:r>
              <a:rPr lang="en-US" sz="2400" dirty="0" err="1" smtClean="0"/>
              <a:t>akan</a:t>
            </a:r>
            <a:r>
              <a:rPr lang="en-US" sz="2400" dirty="0" smtClean="0"/>
              <a:t> </a:t>
            </a:r>
            <a:r>
              <a:rPr lang="en-US" sz="2400" dirty="0" err="1" smtClean="0"/>
              <a:t>ada</a:t>
            </a:r>
            <a:r>
              <a:rPr lang="en-US" sz="2400" dirty="0" smtClean="0"/>
              <a:t> transfer </a:t>
            </a:r>
            <a:r>
              <a:rPr lang="en-US" sz="2400" dirty="0" err="1" smtClean="0"/>
              <a:t>panas</a:t>
            </a:r>
            <a:r>
              <a:rPr lang="en-US" sz="2400" dirty="0" smtClean="0"/>
              <a:t> </a:t>
            </a:r>
            <a:r>
              <a:rPr lang="en-US" sz="2400" dirty="0" err="1" smtClean="0"/>
              <a:t>pada</a:t>
            </a:r>
            <a:r>
              <a:rPr lang="en-US" sz="2400" dirty="0" smtClean="0"/>
              <a:t> </a:t>
            </a:r>
            <a:r>
              <a:rPr lang="en-US" sz="2400" dirty="0" err="1" smtClean="0"/>
              <a:t>keduanya</a:t>
            </a:r>
            <a:r>
              <a:rPr lang="en-US" sz="2400" dirty="0" smtClean="0"/>
              <a:t>.</a:t>
            </a:r>
          </a:p>
          <a:p>
            <a:pPr marL="0" indent="0" algn="just">
              <a:buNone/>
            </a:pPr>
            <a:endParaRPr lang="en-US" sz="2400" dirty="0" smtClean="0"/>
          </a:p>
          <a:p>
            <a:pPr marL="0" indent="0" algn="just">
              <a:buNone/>
            </a:pPr>
            <a:r>
              <a:rPr lang="id-ID" sz="2400" b="1" u="sng" dirty="0" smtClean="0"/>
              <a:t>HUKUM PERTAMA TERMODINAMIKA </a:t>
            </a:r>
            <a:endParaRPr lang="en-US" sz="2400" b="1" u="sng" dirty="0" smtClean="0"/>
          </a:p>
          <a:p>
            <a:pPr marL="0" indent="0" algn="just">
              <a:buNone/>
            </a:pPr>
            <a:r>
              <a:rPr lang="id-ID" sz="2400" dirty="0" smtClean="0"/>
              <a:t>Hukum ini terkait dengan kekekalan energi. Hukum ini menyatakan perubahan energi dalam dari suatu sistem termodinamika tertutup sama dengan total dari jumlah energi kalor yang disuplai ke dalam sistem dan kerja yang dilakukan terhadap sistem.</a:t>
            </a:r>
            <a:endParaRPr lang="id-ID" sz="2400" dirty="0">
              <a:solidFill>
                <a:schemeClr val="tx1"/>
              </a:solidFill>
            </a:endParaRPr>
          </a:p>
        </p:txBody>
      </p:sp>
      <p:pic>
        <p:nvPicPr>
          <p:cNvPr id="2064" name="Picture 20" descr="http://png-3.findicons.com/files/icons/1742/ecqlipse_2/128/home.png">
            <a:hlinkClick r:id="rId7" action="ppaction://hlinksldjump"/>
          </p:cNvPr>
          <p:cNvPicPr>
            <a:picLocks noChangeAspect="1" noChangeArrowheads="1"/>
          </p:cNvPicPr>
          <p:nvPr/>
        </p:nvPicPr>
        <p:blipFill>
          <a:blip r:embed="rId8" cstate="print">
            <a:lum bright="70000" contrast="-70000"/>
            <a:extLst>
              <a:ext uri="{28A0092B-C50C-407E-A947-70E740481C1C}">
                <a14:useLocalDpi xmlns:a14="http://schemas.microsoft.com/office/drawing/2010/main" xmlns="" val="0"/>
              </a:ext>
            </a:extLst>
          </a:blip>
          <a:srcRect/>
          <a:stretch>
            <a:fillRect/>
          </a:stretch>
        </p:blipFill>
        <p:spPr bwMode="auto">
          <a:xfrm>
            <a:off x="7391400" y="60198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228600" y="64008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ounded Rectangle 44">
            <a:hlinkClick r:id="rId3" action="ppaction://hlinksldjump"/>
          </p:cNvPr>
          <p:cNvSpPr/>
          <p:nvPr/>
        </p:nvSpPr>
        <p:spPr>
          <a:xfrm>
            <a:off x="1676400" y="990600"/>
            <a:ext cx="48006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Hukum- Dasar Termodinamika</a:t>
            </a:r>
            <a:endParaRPr lang="en-US" sz="2800" b="1" dirty="0">
              <a:solidFill>
                <a:schemeClr val="tx1"/>
              </a:solidFill>
              <a:latin typeface="Century Gothic" pitchFamily="34" charset="0"/>
              <a:cs typeface="Arial" pitchFamily="34" charset="0"/>
            </a:endParaRPr>
          </a:p>
        </p:txBody>
      </p:sp>
      <p:sp>
        <p:nvSpPr>
          <p:cNvPr id="7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72" name="Rounded Rectangle 7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sp>
        <p:nvSpPr>
          <p:cNvPr id="20" name="Content Placeholder 2"/>
          <p:cNvSpPr>
            <a:spLocks noGrp="1"/>
          </p:cNvSpPr>
          <p:nvPr>
            <p:ph idx="1"/>
          </p:nvPr>
        </p:nvSpPr>
        <p:spPr>
          <a:xfrm>
            <a:off x="228600" y="1600200"/>
            <a:ext cx="7924800" cy="4191000"/>
          </a:xfrm>
        </p:spPr>
        <p:txBody>
          <a:bodyPr/>
          <a:lstStyle/>
          <a:p>
            <a:pPr marL="0" indent="0">
              <a:buNone/>
            </a:pPr>
            <a:r>
              <a:rPr lang="id-ID" sz="2400" b="1" u="sng" dirty="0" smtClean="0"/>
              <a:t>HUKUM KEDUA TERMODINAMIKA </a:t>
            </a:r>
            <a:r>
              <a:rPr lang="id-ID" sz="2400" dirty="0" smtClean="0"/>
              <a:t/>
            </a:r>
            <a:br>
              <a:rPr lang="id-ID" sz="2400" dirty="0" smtClean="0"/>
            </a:br>
            <a:r>
              <a:rPr lang="id-ID" sz="2400" dirty="0" smtClean="0"/>
              <a:t>Hukum kedua termodinamika terkait dengan entropi. Hukum ini menyatakan bahwa total entropi dari suatu sistem termodinamika terisolasi cenderung untuk meningkat seiring dengan meningkatnya waktu, mendekati nilai maksimumnya.</a:t>
            </a:r>
            <a:br>
              <a:rPr lang="id-ID" sz="2400" dirty="0" smtClean="0"/>
            </a:br>
            <a:r>
              <a:rPr lang="id-ID" sz="2400" dirty="0" smtClean="0"/>
              <a:t/>
            </a:r>
            <a:br>
              <a:rPr lang="id-ID" sz="2400" dirty="0" smtClean="0"/>
            </a:br>
            <a:r>
              <a:rPr lang="id-ID" sz="2400" b="1" u="sng" dirty="0" smtClean="0"/>
              <a:t>HUKUM KETIGA TERMODINAMIKA </a:t>
            </a:r>
            <a:r>
              <a:rPr lang="id-ID" sz="2400" dirty="0" smtClean="0"/>
              <a:t/>
            </a:r>
            <a:br>
              <a:rPr lang="id-ID" sz="2400" dirty="0" smtClean="0"/>
            </a:br>
            <a:r>
              <a:rPr lang="id-ID" sz="2400" dirty="0" smtClean="0"/>
              <a:t>Hukum ketiga termodinamika terkait dengan temperatur nol absolut. Hukum ini menyatakan bahwa pada saat suatu sistem mencapai temperatur nol absolut, semua proses akan berhenti dan entropi sistem akan mendekati nilai minimum. Hukum ini juga menyatakan bahwa entropi benda berstruktur kristal sempurna pada temperatur nol absolut bernilai nol.</a:t>
            </a:r>
            <a:endParaRPr lang="id-ID" sz="2400" dirty="0">
              <a:solidFill>
                <a:schemeClr val="tx1"/>
              </a:solidFill>
            </a:endParaRPr>
          </a:p>
        </p:txBody>
      </p:sp>
      <p:pic>
        <p:nvPicPr>
          <p:cNvPr id="2064" name="Picture 20" descr="http://png-3.findicons.com/files/icons/1742/ecqlipse_2/128/home.png">
            <a:hlinkClick r:id="rId7" action="ppaction://hlinksldjump"/>
          </p:cNvPr>
          <p:cNvPicPr>
            <a:picLocks noChangeAspect="1" noChangeArrowheads="1"/>
          </p:cNvPicPr>
          <p:nvPr/>
        </p:nvPicPr>
        <p:blipFill>
          <a:blip r:embed="rId8"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0" y="63246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20" name="Rounded Rectangle 19">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1" name="Rounded Rectangle 2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grpSp>
        <p:nvGrpSpPr>
          <p:cNvPr id="2" name="Group 9"/>
          <p:cNvGrpSpPr>
            <a:grpSpLocks/>
          </p:cNvGrpSpPr>
          <p:nvPr/>
        </p:nvGrpSpPr>
        <p:grpSpPr bwMode="auto">
          <a:xfrm>
            <a:off x="0" y="76200"/>
            <a:ext cx="1492776" cy="381001"/>
            <a:chOff x="0" y="76200"/>
            <a:chExt cx="1876718" cy="457201"/>
          </a:xfrm>
          <a:solidFill>
            <a:schemeClr val="bg2">
              <a:lumMod val="75000"/>
            </a:schemeClr>
          </a:solidFill>
        </p:grpSpPr>
        <p:sp>
          <p:nvSpPr>
            <p:cNvPr id="37" name="Isosceles Triangle 36"/>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8" name="Isosceles Triangle 37"/>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16" name="Round Diagonal Corner Rectangle 15"/>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Pengantar</a:t>
            </a:r>
            <a:endParaRPr lang="id-ID" dirty="0">
              <a:solidFill>
                <a:schemeClr val="bg1"/>
              </a:solidFill>
            </a:endParaRPr>
          </a:p>
        </p:txBody>
      </p:sp>
      <p:pic>
        <p:nvPicPr>
          <p:cNvPr id="11277" name="Picture 20" descr="http://png-3.findicons.com/files/icons/1742/ecqlipse_2/128/home.png">
            <a:hlinkClick r:id="rId3" action="ppaction://hlinksldjump"/>
          </p:cNvPr>
          <p:cNvPicPr>
            <a:picLocks noChangeAspect="1" noChangeArrowheads="1"/>
          </p:cNvPicPr>
          <p:nvPr/>
        </p:nvPicPr>
        <p:blipFill>
          <a:blip r:embed="rId4"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 name="Rounded Rectangle 30">
            <a:hlinkClick r:id="rId5"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1279" name="Picture 12" descr="http://4.bp.blogspot.com/-VPLqur-gw3A/T1MynDDoE0I/AAAAAAAAAuw/4EWYbA084hY/s1600/lambang-its.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 name="Content Placeholder 2"/>
          <p:cNvSpPr>
            <a:spLocks noGrp="1"/>
          </p:cNvSpPr>
          <p:nvPr>
            <p:ph idx="1"/>
          </p:nvPr>
        </p:nvSpPr>
        <p:spPr>
          <a:xfrm>
            <a:off x="457200" y="1676400"/>
            <a:ext cx="7620000" cy="4343400"/>
          </a:xfrm>
        </p:spPr>
        <p:txBody>
          <a:bodyPr>
            <a:normAutofit/>
          </a:bodyPr>
          <a:lstStyle/>
          <a:p>
            <a:pPr marL="0" indent="0" algn="just">
              <a:buNone/>
            </a:pPr>
            <a:r>
              <a:rPr lang="id-ID" sz="2400" dirty="0" smtClean="0"/>
              <a:t>Suatu </a:t>
            </a:r>
            <a:r>
              <a:rPr lang="id-ID" sz="2400" dirty="0"/>
              <a:t>sistem </a:t>
            </a:r>
            <a:r>
              <a:rPr lang="id-ID" sz="2400" dirty="0" smtClean="0"/>
              <a:t>diproses mengalami </a:t>
            </a:r>
            <a:r>
              <a:rPr lang="id-ID" sz="2400" dirty="0"/>
              <a:t>perubahan dari keadaan setimbang awal 1 ke keadaan  setimbang akhir 2.  </a:t>
            </a:r>
            <a:endParaRPr lang="id-ID" sz="2400" dirty="0" smtClean="0"/>
          </a:p>
          <a:p>
            <a:pPr marL="0" indent="0" algn="just">
              <a:buNone/>
            </a:pPr>
            <a:r>
              <a:rPr lang="id-ID" sz="2400" dirty="0" smtClean="0"/>
              <a:t>Selama </a:t>
            </a:r>
            <a:r>
              <a:rPr lang="id-ID" sz="2400" dirty="0"/>
              <a:t>proses berlangsung, sistem menyerap panas Q dan melakukan kerja W. </a:t>
            </a:r>
            <a:endParaRPr lang="id-ID" sz="2400" dirty="0" smtClean="0"/>
          </a:p>
          <a:p>
            <a:pPr marL="0" indent="0" algn="just">
              <a:buNone/>
            </a:pPr>
            <a:r>
              <a:rPr lang="id-ID" sz="2400" dirty="0" smtClean="0"/>
              <a:t>Untuk </a:t>
            </a:r>
            <a:r>
              <a:rPr lang="id-ID" sz="2400" dirty="0"/>
              <a:t>bermacam-macam perlakukan proses, ternyata perbedaaan antara besar </a:t>
            </a:r>
            <a:r>
              <a:rPr lang="id-ID" sz="2400" dirty="0" smtClean="0"/>
              <a:t>panas</a:t>
            </a:r>
            <a:r>
              <a:rPr lang="en-US" sz="2400" dirty="0" smtClean="0"/>
              <a:t>, Q,</a:t>
            </a:r>
            <a:r>
              <a:rPr lang="id-ID" sz="2400" dirty="0" smtClean="0"/>
              <a:t> </a:t>
            </a:r>
            <a:r>
              <a:rPr lang="id-ID" sz="2400" dirty="0"/>
              <a:t>yang diserap dan </a:t>
            </a:r>
            <a:r>
              <a:rPr lang="id-ID" sz="2400" dirty="0" smtClean="0"/>
              <a:t>kerja</a:t>
            </a:r>
            <a:r>
              <a:rPr lang="en-US" sz="2400" dirty="0" smtClean="0"/>
              <a:t>, W,</a:t>
            </a:r>
            <a:r>
              <a:rPr lang="id-ID" sz="2400" dirty="0" smtClean="0"/>
              <a:t> </a:t>
            </a:r>
            <a:r>
              <a:rPr lang="id-ID" sz="2400" dirty="0"/>
              <a:t>yang dilakukan oleh sistem selalu sama. </a:t>
            </a:r>
            <a:r>
              <a:rPr lang="id-ID" sz="2400" dirty="0" smtClean="0"/>
              <a:t>Harga </a:t>
            </a:r>
            <a:r>
              <a:rPr lang="id-ID" sz="2400" dirty="0"/>
              <a:t>(Q-W) adalah tetap, hanya tergantung dari keadaan awal 1 dan keadaan akhir 2 sistem tersebut, sama sekali tidak tergantung pada prosesnya. </a:t>
            </a:r>
            <a:endParaRPr lang="id-ID" sz="2400" dirty="0" smtClean="0"/>
          </a:p>
          <a:p>
            <a:pPr marL="0" indent="0" algn="just">
              <a:buNone/>
            </a:pPr>
            <a:endParaRPr lang="id-ID" sz="2400" dirty="0"/>
          </a:p>
        </p:txBody>
      </p:sp>
      <p:sp>
        <p:nvSpPr>
          <p:cNvPr id="23" name="Rounded Rectangle 22">
            <a:hlinkClick r:id="rId7"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lvl="0" algn="ctr" fontAlgn="auto">
              <a:spcBef>
                <a:spcPts val="0"/>
              </a:spcBef>
              <a:spcAft>
                <a:spcPts val="0"/>
              </a:spcAft>
              <a:defRPr/>
            </a:pPr>
            <a:r>
              <a:rPr lang="id-ID" sz="2000" b="1" dirty="0" smtClean="0">
                <a:solidFill>
                  <a:schemeClr val="tx1"/>
                </a:solidFill>
              </a:rPr>
              <a:t>HUKUM TERMODINAMIKA</a:t>
            </a:r>
            <a:r>
              <a:rPr lang="en-US" sz="2000" b="1" dirty="0" smtClean="0">
                <a:solidFill>
                  <a:schemeClr val="tx1"/>
                </a:solidFill>
              </a:rPr>
              <a:t> I</a:t>
            </a:r>
            <a:endParaRPr lang="id-ID" sz="2000" dirty="0" smtClean="0">
              <a:solidFill>
                <a:schemeClr val="tx1"/>
              </a:solidFill>
              <a:latin typeface="Times New Roman" pitchFamily="18" charset="0"/>
              <a:cs typeface="Times New Roman" pitchFamily="18" charset="0"/>
            </a:endParaRPr>
          </a:p>
        </p:txBody>
      </p:sp>
      <p:sp>
        <p:nvSpPr>
          <p:cNvPr id="24" name="Rounded Rectangle 23">
            <a:hlinkClick r:id="rId7"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25" name="Rounded Rectangle 24"/>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ounded Rectangle 41">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43" name="Rounded Rectangle 42">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45" name="Rounded Rectangle 44">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6" name="Rounded Rectangle 45"/>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9" name="Isosceles Triangle 48"/>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54" name="Isosceles Triangle 5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57" name="Rounded Rectangle 56">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41" name="Round Diagonal Corner Rectangle 40"/>
          <p:cNvSpPr/>
          <p:nvPr/>
        </p:nvSpPr>
        <p:spPr>
          <a:xfrm>
            <a:off x="228600" y="9144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Right Arrow 51">
            <a:hlinkClick r:id="rId4" action="ppaction://hlinksldjump"/>
          </p:cNvPr>
          <p:cNvSpPr/>
          <p:nvPr/>
        </p:nvSpPr>
        <p:spPr>
          <a:xfrm>
            <a:off x="4419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Right Arrow 52">
            <a:hlinkClick r:id="rId5" action="ppaction://hlinksldjump"/>
          </p:cNvPr>
          <p:cNvSpPr/>
          <p:nvPr/>
        </p:nvSpPr>
        <p:spPr>
          <a:xfrm rot="10800000">
            <a:off x="37338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042"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5" name="Rounded Rectangle 84">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044"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 name="Content Placeholder 2"/>
          <p:cNvSpPr txBox="1">
            <a:spLocks/>
          </p:cNvSpPr>
          <p:nvPr/>
        </p:nvSpPr>
        <p:spPr bwMode="auto">
          <a:xfrm>
            <a:off x="381000" y="1600200"/>
            <a:ext cx="7848600" cy="42827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Bila panas yang ditransfer sangat kecil dQ, usaha yang dilakukan hanya sangat kecil dW, dan hanya terjadi perubahan  tenaga dalam yang sangat kecil dU, maka hukum termodinamika pertama dapat ditulis :</a:t>
            </a:r>
          </a:p>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dU = dQ – dW		</a:t>
            </a:r>
          </a:p>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Jika kerja hanya mungkin terjadi dengan cara ekspansi dan kompresi, maka dW = p dV, dan</a:t>
            </a: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lvl="0" algn="just" eaLnBrk="0" hangingPunct="0">
              <a:spcBef>
                <a:spcPct val="20000"/>
              </a:spcBef>
            </a:pP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dU = dQ – </a:t>
            </a:r>
            <a:r>
              <a:rPr lang="en-US" sz="2400" dirty="0" smtClean="0">
                <a:latin typeface="Times New Roman" pitchFamily="18" charset="0"/>
                <a:cs typeface="Times New Roman" pitchFamily="18" charset="0"/>
              </a:rPr>
              <a:t>p</a:t>
            </a:r>
            <a:r>
              <a:rPr lang="id-ID" sz="2400" dirty="0" smtClean="0">
                <a:latin typeface="Times New Roman" pitchFamily="18" charset="0"/>
                <a:cs typeface="Times New Roman" pitchFamily="18" charset="0"/>
              </a:rPr>
              <a:t>d</a:t>
            </a:r>
            <a:r>
              <a:rPr lang="en-US" sz="2400" dirty="0" smtClean="0">
                <a:latin typeface="Times New Roman" pitchFamily="18" charset="0"/>
                <a:cs typeface="Times New Roman" pitchFamily="18" charset="0"/>
              </a:rPr>
              <a:t>V</a:t>
            </a:r>
            <a:endPar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algn="just" eaLnBrk="0" hangingPunct="0">
              <a:spcBef>
                <a:spcPct val="20000"/>
              </a:spcBef>
            </a:pPr>
            <a:r>
              <a:rPr lang="id-ID" sz="2400" dirty="0" smtClean="0">
                <a:latin typeface="Times New Roman" pitchFamily="18" charset="0"/>
                <a:cs typeface="Times New Roman" pitchFamily="18" charset="0"/>
              </a:rPr>
              <a:t>Ini adalah bentuk diferensial dari hukum Termodinamika pertama yang dapat diaplikasikan pada gas, cairan, dan padatan.</a:t>
            </a:r>
          </a:p>
          <a:p>
            <a:pPr marL="342900" marR="0" lvl="0" indent="-342900" algn="just" defTabSz="914400" rtl="0" eaLnBrk="0" fontAlgn="base" latinLnBrk="0" hangingPunct="0">
              <a:lnSpc>
                <a:spcPct val="100000"/>
              </a:lnSpc>
              <a:spcBef>
                <a:spcPct val="20000"/>
              </a:spcBef>
              <a:spcAft>
                <a:spcPct val="0"/>
              </a:spcAft>
              <a:buClrTx/>
              <a:buSzTx/>
              <a:tabLst/>
              <a:defRPr/>
            </a:pPr>
            <a:endParaRPr kumimoji="0" lang="id-ID"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25" name="Rounded Rectangle 24">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lvl="0" algn="ctr" fontAlgn="auto">
              <a:spcBef>
                <a:spcPts val="0"/>
              </a:spcBef>
              <a:spcAft>
                <a:spcPts val="0"/>
              </a:spcAft>
              <a:defRPr/>
            </a:pPr>
            <a:r>
              <a:rPr lang="id-ID" sz="2000" b="1" dirty="0" smtClean="0">
                <a:solidFill>
                  <a:schemeClr val="tx1"/>
                </a:solidFill>
              </a:rPr>
              <a:t>HUKUM TERMODINAMIKA</a:t>
            </a:r>
            <a:r>
              <a:rPr lang="en-US" sz="2000" b="1" dirty="0" smtClean="0">
                <a:solidFill>
                  <a:schemeClr val="tx1"/>
                </a:solidFill>
              </a:rPr>
              <a:t> I</a:t>
            </a:r>
            <a:endParaRPr lang="id-ID" sz="2000" dirty="0" smtClean="0">
              <a:solidFill>
                <a:schemeClr val="tx1"/>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20" name="Rounded Rectangle 19">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27" name="Rounded Rectangle 26">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28" name="Rounded Rectangle 27"/>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31" name="Isosceles Triangle 30"/>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2" name="Isosceles Triangle 31"/>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35" name="Rounded Rectangle 34">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6" name="Round Diagonal Corner Rectangle 25"/>
          <p:cNvSpPr/>
          <p:nvPr/>
        </p:nvSpPr>
        <p:spPr>
          <a:xfrm>
            <a:off x="214266" y="914400"/>
            <a:ext cx="8077200" cy="548640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ight Arrow 33">
            <a:hlinkClick r:id="rId4" action="ppaction://hlinksldjump"/>
          </p:cNvPr>
          <p:cNvSpPr/>
          <p:nvPr/>
        </p:nvSpPr>
        <p:spPr>
          <a:xfrm>
            <a:off x="4267200" y="62484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ight Arrow 36">
            <a:hlinkClick r:id="rId3" action="ppaction://hlinksldjump"/>
          </p:cNvPr>
          <p:cNvSpPr/>
          <p:nvPr/>
        </p:nvSpPr>
        <p:spPr>
          <a:xfrm rot="10800000">
            <a:off x="3581400" y="6248400"/>
            <a:ext cx="533400" cy="533400"/>
          </a:xfrm>
          <a:prstGeom prst="rightArrow">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43" name="Rounded Rectangle 42">
            <a:hlinkClick r:id="rId5"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2303"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305"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25400" y="58674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 name="Content Placeholder 2"/>
          <p:cNvSpPr txBox="1">
            <a:spLocks/>
          </p:cNvSpPr>
          <p:nvPr/>
        </p:nvSpPr>
        <p:spPr bwMode="auto">
          <a:xfrm>
            <a:off x="457200" y="1690936"/>
            <a:ext cx="7772400" cy="1661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Bila keadaan awal sistem tersebut </a:t>
            </a:r>
            <a:r>
              <a:rPr kumimoji="0" lang="id-ID" sz="24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berenergi dalam</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U</a:t>
            </a:r>
            <a:r>
              <a:rPr kumimoji="0" lang="id-ID" sz="2400" b="0" i="0" u="none" strike="noStrike" kern="1200" cap="none" spc="0" normalizeH="0" baseline="-25000" noProof="0" dirty="0" smtClean="0">
                <a:ln>
                  <a:noFill/>
                </a:ln>
                <a:solidFill>
                  <a:schemeClr val="tx1"/>
                </a:solidFill>
                <a:effectLst/>
                <a:uLnTx/>
                <a:uFillTx/>
                <a:latin typeface="Times New Roman" pitchFamily="18" charset="0"/>
                <a:ea typeface="+mn-ea"/>
                <a:cs typeface="Times New Roman" pitchFamily="18" charset="0"/>
              </a:rPr>
              <a:t>1</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dan pada keadaan akhir berenergi dalam U</a:t>
            </a:r>
            <a:r>
              <a:rPr kumimoji="0" lang="id-ID" sz="2400" b="0" i="0" u="none" strike="noStrike" kern="1200" cap="none" spc="0" normalizeH="0" baseline="-25000" noProof="0" dirty="0" smtClean="0">
                <a:ln>
                  <a:noFill/>
                </a:ln>
                <a:solidFill>
                  <a:schemeClr val="tx1"/>
                </a:solidFill>
                <a:effectLst/>
                <a:uLnTx/>
                <a:uFillTx/>
                <a:latin typeface="Times New Roman" pitchFamily="18" charset="0"/>
                <a:ea typeface="+mn-ea"/>
                <a:cs typeface="Times New Roman" pitchFamily="18" charset="0"/>
              </a:rPr>
              <a:t>2</a:t>
            </a:r>
            <a:r>
              <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maka dapat dituliskan :</a:t>
            </a:r>
          </a:p>
          <a:p>
            <a:pPr eaLnBrk="0" hangingPunct="0">
              <a:spcBef>
                <a:spcPct val="20000"/>
              </a:spcBef>
              <a:defRPr/>
            </a:pPr>
            <a:r>
              <a:rPr lang="id-ID" sz="2400" b="1" dirty="0" smtClean="0">
                <a:latin typeface="Times New Roman" pitchFamily="18" charset="0"/>
                <a:cs typeface="Times New Roman" pitchFamily="18" charset="0"/>
              </a:rPr>
              <a:t>ΔU = U</a:t>
            </a:r>
            <a:r>
              <a:rPr lang="id-ID" sz="2400" b="1" baseline="-25000" dirty="0" smtClean="0">
                <a:latin typeface="Times New Roman" pitchFamily="18" charset="0"/>
                <a:cs typeface="Times New Roman" pitchFamily="18" charset="0"/>
              </a:rPr>
              <a:t>2</a:t>
            </a:r>
            <a:r>
              <a:rPr lang="id-ID"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U</a:t>
            </a:r>
            <a:r>
              <a:rPr lang="en-US" sz="2400" b="1" baseline="-25000"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 Q - W  </a:t>
            </a:r>
            <a:endParaRPr kumimoji="0" lang="id-ID"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25" name="Content Placeholder 2"/>
          <p:cNvSpPr txBox="1">
            <a:spLocks/>
          </p:cNvSpPr>
          <p:nvPr/>
        </p:nvSpPr>
        <p:spPr>
          <a:xfrm>
            <a:off x="3962400" y="2895600"/>
            <a:ext cx="4176464" cy="432048"/>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Hukum termodinamika pertama</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29" name="Content Placeholder 2"/>
          <p:cNvSpPr txBox="1">
            <a:spLocks/>
          </p:cNvSpPr>
          <p:nvPr/>
        </p:nvSpPr>
        <p:spPr>
          <a:xfrm>
            <a:off x="304800" y="3581400"/>
            <a:ext cx="7906072" cy="2133600"/>
          </a:xfrm>
          <a:prstGeom prst="rect">
            <a:avLst/>
          </a:prstGeom>
        </p:spPr>
        <p:txBody>
          <a:bodyPr vert="horz" lIns="91440" tIns="45720" rIns="91440" bIns="45720" rtlCol="0">
            <a:noAutofit/>
          </a:bodyPr>
          <a:lstStyle/>
          <a:p>
            <a:r>
              <a:rPr lang="id-ID" sz="2200" b="1" dirty="0" smtClean="0">
                <a:latin typeface="Times New Roman" pitchFamily="18" charset="0"/>
                <a:cs typeface="Times New Roman" pitchFamily="18" charset="0"/>
              </a:rPr>
              <a:t>ΔU = U</a:t>
            </a:r>
            <a:r>
              <a:rPr lang="id-ID" sz="2200" b="1" baseline="-25000" dirty="0" smtClean="0">
                <a:latin typeface="Times New Roman" pitchFamily="18" charset="0"/>
                <a:cs typeface="Times New Roman" pitchFamily="18" charset="0"/>
              </a:rPr>
              <a:t>2</a:t>
            </a:r>
            <a:r>
              <a:rPr lang="id-ID" sz="2200" b="1" dirty="0" smtClean="0">
                <a:latin typeface="Times New Roman" pitchFamily="18" charset="0"/>
                <a:cs typeface="Times New Roman" pitchFamily="18" charset="0"/>
              </a:rPr>
              <a:t> – U</a:t>
            </a:r>
            <a:r>
              <a:rPr lang="id-ID" sz="2200" b="1" baseline="-25000" dirty="0" smtClean="0">
                <a:latin typeface="Times New Roman" pitchFamily="18" charset="0"/>
                <a:cs typeface="Times New Roman" pitchFamily="18" charset="0"/>
              </a:rPr>
              <a:t>1</a:t>
            </a:r>
            <a:r>
              <a:rPr lang="id-ID"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id-ID" sz="2200" dirty="0" smtClean="0">
                <a:latin typeface="Times New Roman" pitchFamily="18" charset="0"/>
                <a:cs typeface="Times New Roman" pitchFamily="18" charset="0"/>
              </a:rPr>
              <a:t>adalah </a:t>
            </a:r>
            <a:r>
              <a:rPr lang="id-ID" sz="2200" b="1" dirty="0" smtClean="0">
                <a:latin typeface="Times New Roman" pitchFamily="18" charset="0"/>
                <a:cs typeface="Times New Roman" pitchFamily="18" charset="0"/>
              </a:rPr>
              <a:t>perubahan energi dalam</a:t>
            </a:r>
            <a:r>
              <a:rPr lang="id-ID" sz="2200" dirty="0" smtClean="0">
                <a:latin typeface="Times New Roman" pitchFamily="18" charset="0"/>
                <a:cs typeface="Times New Roman" pitchFamily="18" charset="0"/>
              </a:rPr>
              <a:t> sistem. </a:t>
            </a:r>
          </a:p>
          <a:p>
            <a:r>
              <a:rPr lang="id-ID" sz="2200" b="1" dirty="0" smtClean="0">
                <a:latin typeface="Times New Roman" pitchFamily="18" charset="0"/>
                <a:cs typeface="Times New Roman" pitchFamily="18" charset="0"/>
              </a:rPr>
              <a:t>Q </a:t>
            </a:r>
            <a:r>
              <a:rPr lang="id-ID" sz="2200" b="1" dirty="0">
                <a:latin typeface="Times New Roman" pitchFamily="18" charset="0"/>
                <a:cs typeface="Times New Roman" pitchFamily="18" charset="0"/>
              </a:rPr>
              <a:t>positif</a:t>
            </a:r>
            <a:r>
              <a:rPr lang="id-ID" sz="2200" dirty="0">
                <a:latin typeface="Times New Roman" pitchFamily="18" charset="0"/>
                <a:cs typeface="Times New Roman" pitchFamily="18" charset="0"/>
              </a:rPr>
              <a:t>  bila : </a:t>
            </a:r>
            <a:r>
              <a:rPr lang="id-ID" sz="2200" b="1" dirty="0" smtClean="0">
                <a:latin typeface="Times New Roman" pitchFamily="18" charset="0"/>
                <a:cs typeface="Times New Roman" pitchFamily="18" charset="0"/>
              </a:rPr>
              <a:t>sistem </a:t>
            </a:r>
            <a:r>
              <a:rPr lang="id-ID" sz="2200" b="1" dirty="0">
                <a:latin typeface="Times New Roman" pitchFamily="18" charset="0"/>
                <a:cs typeface="Times New Roman" pitchFamily="18" charset="0"/>
              </a:rPr>
              <a:t>menyerap kalor  </a:t>
            </a:r>
            <a:endParaRPr lang="id-ID" sz="2200" dirty="0">
              <a:latin typeface="Times New Roman" pitchFamily="18" charset="0"/>
              <a:cs typeface="Times New Roman" pitchFamily="18" charset="0"/>
            </a:endParaRPr>
          </a:p>
          <a:p>
            <a:r>
              <a:rPr lang="id-ID" sz="2200" b="1" dirty="0">
                <a:latin typeface="Times New Roman" pitchFamily="18" charset="0"/>
                <a:cs typeface="Times New Roman" pitchFamily="18" charset="0"/>
              </a:rPr>
              <a:t>Q negatif</a:t>
            </a:r>
            <a:r>
              <a:rPr lang="id-ID" sz="2200" dirty="0">
                <a:latin typeface="Times New Roman" pitchFamily="18" charset="0"/>
                <a:cs typeface="Times New Roman" pitchFamily="18" charset="0"/>
              </a:rPr>
              <a:t> bila : </a:t>
            </a:r>
            <a:r>
              <a:rPr lang="id-ID" sz="2200" b="1" dirty="0" smtClean="0">
                <a:latin typeface="Times New Roman" pitchFamily="18" charset="0"/>
                <a:cs typeface="Times New Roman" pitchFamily="18" charset="0"/>
              </a:rPr>
              <a:t>sistem </a:t>
            </a:r>
            <a:r>
              <a:rPr lang="id-ID" sz="2200" b="1" dirty="0">
                <a:latin typeface="Times New Roman" pitchFamily="18" charset="0"/>
                <a:cs typeface="Times New Roman" pitchFamily="18" charset="0"/>
              </a:rPr>
              <a:t>mengeluarkan kalor</a:t>
            </a:r>
            <a:endParaRPr lang="id-ID" sz="2200" dirty="0">
              <a:latin typeface="Times New Roman" pitchFamily="18" charset="0"/>
              <a:cs typeface="Times New Roman" pitchFamily="18" charset="0"/>
            </a:endParaRPr>
          </a:p>
          <a:p>
            <a:r>
              <a:rPr lang="id-ID" sz="2200" b="1" dirty="0">
                <a:latin typeface="Times New Roman" pitchFamily="18" charset="0"/>
                <a:cs typeface="Times New Roman" pitchFamily="18" charset="0"/>
              </a:rPr>
              <a:t>W positif</a:t>
            </a:r>
            <a:r>
              <a:rPr lang="id-ID" sz="2200" dirty="0">
                <a:latin typeface="Times New Roman" pitchFamily="18" charset="0"/>
                <a:cs typeface="Times New Roman" pitchFamily="18" charset="0"/>
              </a:rPr>
              <a:t> bila : </a:t>
            </a:r>
            <a:r>
              <a:rPr lang="id-ID" sz="2200" b="1" dirty="0" smtClean="0">
                <a:latin typeface="Times New Roman" pitchFamily="18" charset="0"/>
                <a:cs typeface="Times New Roman" pitchFamily="18" charset="0"/>
              </a:rPr>
              <a:t>sistem </a:t>
            </a:r>
            <a:r>
              <a:rPr lang="id-ID" sz="2200" b="1" dirty="0">
                <a:latin typeface="Times New Roman" pitchFamily="18" charset="0"/>
                <a:cs typeface="Times New Roman" pitchFamily="18" charset="0"/>
              </a:rPr>
              <a:t>melakukan kerja, </a:t>
            </a:r>
            <a:r>
              <a:rPr lang="id-ID" sz="2200" dirty="0">
                <a:latin typeface="Times New Roman" pitchFamily="18" charset="0"/>
                <a:cs typeface="Times New Roman" pitchFamily="18" charset="0"/>
              </a:rPr>
              <a:t>F dan ds berarah sama.</a:t>
            </a:r>
          </a:p>
          <a:p>
            <a:pPr marL="1770063" indent="-1770063"/>
            <a:r>
              <a:rPr lang="id-ID" sz="2200" b="1" dirty="0">
                <a:latin typeface="Times New Roman" pitchFamily="18" charset="0"/>
                <a:cs typeface="Times New Roman" pitchFamily="18" charset="0"/>
              </a:rPr>
              <a:t>W negatif </a:t>
            </a:r>
            <a:r>
              <a:rPr lang="id-ID" sz="2200" dirty="0">
                <a:latin typeface="Times New Roman" pitchFamily="18" charset="0"/>
                <a:cs typeface="Times New Roman" pitchFamily="18" charset="0"/>
              </a:rPr>
              <a:t>bila </a:t>
            </a:r>
            <a:r>
              <a:rPr lang="id-ID" sz="2200" dirty="0" smtClean="0">
                <a:latin typeface="Times New Roman" pitchFamily="18" charset="0"/>
                <a:cs typeface="Times New Roman" pitchFamily="18" charset="0"/>
              </a:rPr>
              <a:t>:</a:t>
            </a:r>
            <a:r>
              <a:rPr lang="id-ID" sz="2200" b="1" dirty="0" smtClean="0">
                <a:latin typeface="Times New Roman" pitchFamily="18" charset="0"/>
                <a:cs typeface="Times New Roman" pitchFamily="18" charset="0"/>
              </a:rPr>
              <a:t>dilakukan </a:t>
            </a:r>
            <a:r>
              <a:rPr lang="id-ID" sz="2200" b="1" dirty="0">
                <a:latin typeface="Times New Roman" pitchFamily="18" charset="0"/>
                <a:cs typeface="Times New Roman" pitchFamily="18" charset="0"/>
              </a:rPr>
              <a:t>kerja pada sistem</a:t>
            </a:r>
            <a:r>
              <a:rPr lang="id-ID" sz="2200" dirty="0">
                <a:latin typeface="Times New Roman" pitchFamily="18" charset="0"/>
                <a:cs typeface="Times New Roman" pitchFamily="18" charset="0"/>
              </a:rPr>
              <a:t>, F dan ds berlawanan arah.</a:t>
            </a:r>
            <a:r>
              <a:rPr lang="id-ID" sz="2200" b="1" dirty="0">
                <a:latin typeface="Times New Roman" pitchFamily="18" charset="0"/>
                <a:cs typeface="Times New Roman" pitchFamily="18" charset="0"/>
              </a:rPr>
              <a:t> </a:t>
            </a:r>
            <a:endParaRPr lang="id-ID" sz="2200" dirty="0">
              <a:latin typeface="Times New Roman" pitchFamily="18" charset="0"/>
              <a:cs typeface="Times New Roman" pitchFamily="18" charset="0"/>
            </a:endParaRPr>
          </a:p>
        </p:txBody>
      </p:sp>
      <p:sp>
        <p:nvSpPr>
          <p:cNvPr id="30" name="Rounded Rectangle 29">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lvl="0" algn="ctr" fontAlgn="auto">
              <a:spcBef>
                <a:spcPts val="0"/>
              </a:spcBef>
              <a:spcAft>
                <a:spcPts val="0"/>
              </a:spcAft>
              <a:defRPr/>
            </a:pPr>
            <a:r>
              <a:rPr lang="id-ID" sz="2000" b="1" dirty="0" smtClean="0">
                <a:solidFill>
                  <a:schemeClr val="tx1"/>
                </a:solidFill>
              </a:rPr>
              <a:t>HUKUM TERMODINAMIKA</a:t>
            </a:r>
            <a:r>
              <a:rPr lang="en-US" sz="2000" b="1" dirty="0" smtClean="0">
                <a:solidFill>
                  <a:schemeClr val="tx1"/>
                </a:solidFill>
              </a:rPr>
              <a:t> I</a:t>
            </a:r>
            <a:endParaRPr lang="id-ID" sz="2000" dirty="0" smtClean="0">
              <a:solidFill>
                <a:schemeClr val="tx1"/>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609600"/>
            <a:ext cx="8077200" cy="6248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1619164" y="609600"/>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PROSES DAN KERJA (USAHA)</a:t>
            </a:r>
            <a:r>
              <a:rPr lang="id-ID" sz="2800" dirty="0" smtClean="0"/>
              <a:t> </a:t>
            </a:r>
            <a:endParaRPr lang="en-US" sz="2800" b="1" dirty="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 name="Content Placeholder 2"/>
          <p:cNvSpPr>
            <a:spLocks noGrp="1"/>
          </p:cNvSpPr>
          <p:nvPr>
            <p:ph idx="1"/>
          </p:nvPr>
        </p:nvSpPr>
        <p:spPr>
          <a:xfrm>
            <a:off x="457200" y="1219200"/>
            <a:ext cx="7620000" cy="5410200"/>
          </a:xfrm>
        </p:spPr>
        <p:txBody>
          <a:bodyPr>
            <a:noAutofit/>
          </a:bodyPr>
          <a:lstStyle/>
          <a:p>
            <a:pPr marL="0" indent="0" algn="just">
              <a:buNone/>
            </a:pPr>
            <a:r>
              <a:rPr lang="id-ID" sz="2400" dirty="0" smtClean="0"/>
              <a:t>Dalam proses reversibel, sistem menjalani proses dapat dikembalikan ke kondisi awal di sepanjang jalan yang sama pada diagram PV,</a:t>
            </a:r>
            <a:r>
              <a:rPr lang="en-US" sz="2400" dirty="0" smtClean="0"/>
              <a:t> </a:t>
            </a:r>
            <a:r>
              <a:rPr lang="id-ID" sz="2400" dirty="0" smtClean="0"/>
              <a:t>dan setiap titik di sepanjang jalan ini adalah keadaan setimbang. </a:t>
            </a:r>
            <a:endParaRPr lang="en-US" sz="2400" dirty="0" smtClean="0"/>
          </a:p>
          <a:p>
            <a:pPr marL="0" indent="0" algn="just">
              <a:buNone/>
            </a:pPr>
            <a:r>
              <a:rPr lang="id-ID" sz="2400" dirty="0" smtClean="0"/>
              <a:t>Sebuah proses yang tidak memenuhi persyaratan tersebut </a:t>
            </a:r>
            <a:r>
              <a:rPr lang="en-US" sz="2400" dirty="0" err="1" smtClean="0"/>
              <a:t>disebut</a:t>
            </a:r>
            <a:r>
              <a:rPr lang="en-US" sz="2400" dirty="0" smtClean="0"/>
              <a:t> </a:t>
            </a:r>
            <a:r>
              <a:rPr lang="en-US" sz="2400" dirty="0" err="1" smtClean="0"/>
              <a:t>proses</a:t>
            </a:r>
            <a:r>
              <a:rPr lang="en-US" sz="2400" dirty="0" smtClean="0"/>
              <a:t>  irreversible (</a:t>
            </a:r>
            <a:r>
              <a:rPr lang="en-US" sz="2400" dirty="0" err="1" smtClean="0"/>
              <a:t>semua</a:t>
            </a:r>
            <a:r>
              <a:rPr lang="en-US" sz="2400" dirty="0" smtClean="0"/>
              <a:t> </a:t>
            </a:r>
            <a:r>
              <a:rPr lang="en-US" sz="2400" dirty="0" err="1" smtClean="0"/>
              <a:t>proses</a:t>
            </a:r>
            <a:r>
              <a:rPr lang="en-US" sz="2400" dirty="0" smtClean="0"/>
              <a:t> </a:t>
            </a:r>
            <a:r>
              <a:rPr lang="en-US" sz="2400" dirty="0" err="1" smtClean="0"/>
              <a:t>di</a:t>
            </a:r>
            <a:r>
              <a:rPr lang="en-US" sz="2400" dirty="0" smtClean="0"/>
              <a:t> </a:t>
            </a:r>
            <a:r>
              <a:rPr lang="en-US" sz="2400" dirty="0" err="1" smtClean="0"/>
              <a:t>alam</a:t>
            </a:r>
            <a:r>
              <a:rPr lang="en-US" sz="2400" dirty="0" smtClean="0"/>
              <a:t> </a:t>
            </a:r>
            <a:r>
              <a:rPr lang="en-US" sz="2400" dirty="0" err="1" smtClean="0"/>
              <a:t>adalah</a:t>
            </a:r>
            <a:r>
              <a:rPr lang="en-US" sz="2400" dirty="0" smtClean="0"/>
              <a:t> irreversible).</a:t>
            </a:r>
            <a:endParaRPr lang="id-ID" sz="2400" dirty="0" smtClean="0"/>
          </a:p>
          <a:p>
            <a:pPr marL="0" indent="0" algn="just">
              <a:buNone/>
            </a:pPr>
            <a:r>
              <a:rPr lang="id-ID" sz="2400" dirty="0" smtClean="0"/>
              <a:t> </a:t>
            </a:r>
          </a:p>
          <a:p>
            <a:pPr algn="just"/>
            <a:endParaRPr lang="id-ID" sz="2400" dirty="0"/>
          </a:p>
        </p:txBody>
      </p:sp>
      <p:sp>
        <p:nvSpPr>
          <p:cNvPr id="21"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Tree>
    <p:extLst>
      <p:ext uri="{BB962C8B-B14F-4D97-AF65-F5344CB8AC3E}">
        <p14:creationId xmlns:p14="http://schemas.microsoft.com/office/powerpoint/2010/main" xmlns="" val="142914790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1619164" y="978376"/>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PROSES DAN KERJA (USAHA)</a:t>
            </a:r>
            <a:r>
              <a:rPr lang="id-ID" sz="2800" dirty="0" smtClean="0"/>
              <a:t> </a:t>
            </a:r>
            <a:endParaRPr lang="en-US" sz="2800" b="1" dirty="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 name="Content Placeholder 2"/>
          <p:cNvSpPr>
            <a:spLocks noGrp="1"/>
          </p:cNvSpPr>
          <p:nvPr>
            <p:ph idx="1"/>
          </p:nvPr>
        </p:nvSpPr>
        <p:spPr>
          <a:xfrm>
            <a:off x="457200" y="1600200"/>
            <a:ext cx="7620000" cy="4709119"/>
          </a:xfrm>
        </p:spPr>
        <p:txBody>
          <a:bodyPr>
            <a:noAutofit/>
          </a:bodyPr>
          <a:lstStyle/>
          <a:p>
            <a:pPr marL="0" indent="0" algn="just">
              <a:buNone/>
            </a:pPr>
            <a:r>
              <a:rPr lang="id-ID" sz="2400" b="1" dirty="0" smtClean="0"/>
              <a:t>Proses</a:t>
            </a:r>
            <a:r>
              <a:rPr lang="id-ID" sz="2400" dirty="0" smtClean="0"/>
              <a:t> dalam </a:t>
            </a:r>
            <a:r>
              <a:rPr lang="id-ID" sz="2400" b="1" dirty="0" smtClean="0"/>
              <a:t>termodinamika</a:t>
            </a:r>
            <a:r>
              <a:rPr lang="id-ID" sz="2400" dirty="0" smtClean="0"/>
              <a:t> adalah memberi </a:t>
            </a:r>
            <a:r>
              <a:rPr lang="id-ID" sz="2400" b="1" dirty="0" smtClean="0"/>
              <a:t>perlakukan pada</a:t>
            </a:r>
            <a:r>
              <a:rPr lang="id-ID" sz="2400" dirty="0" smtClean="0"/>
              <a:t> suatu </a:t>
            </a:r>
            <a:r>
              <a:rPr lang="id-ID" sz="2400" b="1" dirty="0" smtClean="0"/>
              <a:t>sistem</a:t>
            </a:r>
            <a:r>
              <a:rPr lang="id-ID" sz="2400" dirty="0" smtClean="0"/>
              <a:t> </a:t>
            </a:r>
            <a:r>
              <a:rPr lang="id-ID" sz="2400" b="1" dirty="0" smtClean="0"/>
              <a:t>dengan kondisi fisis tertentu</a:t>
            </a:r>
            <a:r>
              <a:rPr lang="id-ID" sz="2400" dirty="0" smtClean="0"/>
              <a:t>. Berbagai proses yang dilakukan terhadap suatu sistem yang terdiri dari silinder berisi gas ideal.</a:t>
            </a:r>
            <a:endParaRPr lang="en-US" sz="2400" b="1" dirty="0" smtClean="0"/>
          </a:p>
          <a:p>
            <a:pPr marL="265113" indent="-265113" algn="just"/>
            <a:r>
              <a:rPr lang="id-ID" sz="2400" b="1" dirty="0" smtClean="0"/>
              <a:t>PROSES ISOTERMIS</a:t>
            </a:r>
            <a:r>
              <a:rPr lang="en-US" sz="2400" b="1" dirty="0" smtClean="0"/>
              <a:t> (</a:t>
            </a:r>
            <a:r>
              <a:rPr lang="en-US" sz="2400" b="1" dirty="0" err="1" smtClean="0"/>
              <a:t>proses</a:t>
            </a:r>
            <a:r>
              <a:rPr lang="en-US" sz="2400" b="1" dirty="0" smtClean="0"/>
              <a:t> </a:t>
            </a:r>
            <a:r>
              <a:rPr lang="en-US" sz="2400" b="1" dirty="0" err="1" smtClean="0"/>
              <a:t>dengan</a:t>
            </a:r>
            <a:r>
              <a:rPr lang="en-US" sz="2400" b="1" dirty="0" smtClean="0"/>
              <a:t> </a:t>
            </a:r>
            <a:r>
              <a:rPr lang="en-US" sz="2400" b="1" dirty="0" err="1" smtClean="0"/>
              <a:t>suhu</a:t>
            </a:r>
            <a:r>
              <a:rPr lang="en-US" sz="2400" b="1" dirty="0" smtClean="0"/>
              <a:t> </a:t>
            </a:r>
            <a:r>
              <a:rPr lang="en-US" sz="2400" b="1" dirty="0" err="1" smtClean="0"/>
              <a:t>tetap</a:t>
            </a:r>
            <a:r>
              <a:rPr lang="en-US" sz="2400" b="1" dirty="0" smtClean="0"/>
              <a:t>)</a:t>
            </a:r>
            <a:endParaRPr lang="id-ID" sz="2400" dirty="0" smtClean="0"/>
          </a:p>
          <a:p>
            <a:pPr marL="265113" indent="-265113" algn="just"/>
            <a:r>
              <a:rPr lang="en-US" sz="2400" b="1" dirty="0" smtClean="0"/>
              <a:t>PROSES ISOBARI</a:t>
            </a:r>
            <a:r>
              <a:rPr lang="id-ID" sz="2400" b="1" dirty="0" smtClean="0"/>
              <a:t>S</a:t>
            </a:r>
            <a:r>
              <a:rPr lang="en-US" sz="2400" b="1" dirty="0" smtClean="0"/>
              <a:t>    (</a:t>
            </a:r>
            <a:r>
              <a:rPr lang="en-US" sz="2400" b="1" dirty="0" err="1" smtClean="0"/>
              <a:t>proses</a:t>
            </a:r>
            <a:r>
              <a:rPr lang="en-US" sz="2400" b="1" dirty="0" smtClean="0"/>
              <a:t> </a:t>
            </a:r>
            <a:r>
              <a:rPr lang="en-US" sz="2400" b="1" dirty="0" err="1" smtClean="0"/>
              <a:t>dengan</a:t>
            </a:r>
            <a:r>
              <a:rPr lang="en-US" sz="2400" b="1" dirty="0" smtClean="0"/>
              <a:t> </a:t>
            </a:r>
            <a:r>
              <a:rPr lang="en-US" sz="2400" b="1" dirty="0" err="1" smtClean="0"/>
              <a:t>tekanan</a:t>
            </a:r>
            <a:r>
              <a:rPr lang="en-US" sz="2400" b="1" dirty="0" smtClean="0"/>
              <a:t> </a:t>
            </a:r>
            <a:r>
              <a:rPr lang="en-US" sz="2400" b="1" dirty="0" err="1" smtClean="0"/>
              <a:t>tetap</a:t>
            </a:r>
            <a:r>
              <a:rPr lang="en-US" sz="2400" b="1" dirty="0" smtClean="0"/>
              <a:t>)</a:t>
            </a:r>
            <a:endParaRPr lang="id-ID" sz="2400" dirty="0" smtClean="0"/>
          </a:p>
          <a:p>
            <a:pPr marL="265113" indent="-265113" algn="just"/>
            <a:r>
              <a:rPr lang="id-ID" sz="2400" b="1" dirty="0" smtClean="0"/>
              <a:t>PROSES ISOKORIS</a:t>
            </a:r>
            <a:r>
              <a:rPr lang="en-US" sz="2400" b="1" dirty="0" smtClean="0"/>
              <a:t>    (</a:t>
            </a:r>
            <a:r>
              <a:rPr lang="en-US" sz="2400" b="1" dirty="0" err="1" smtClean="0"/>
              <a:t>proses</a:t>
            </a:r>
            <a:r>
              <a:rPr lang="en-US" sz="2400" b="1" dirty="0" smtClean="0"/>
              <a:t> </a:t>
            </a:r>
            <a:r>
              <a:rPr lang="en-US" sz="2400" b="1" dirty="0" err="1" smtClean="0"/>
              <a:t>dengan</a:t>
            </a:r>
            <a:r>
              <a:rPr lang="en-US" sz="2400" b="1" dirty="0" smtClean="0"/>
              <a:t> volume </a:t>
            </a:r>
            <a:r>
              <a:rPr lang="en-US" sz="2400" b="1" dirty="0" err="1" smtClean="0"/>
              <a:t>tetap</a:t>
            </a:r>
            <a:r>
              <a:rPr lang="en-US" sz="2400" b="1" dirty="0" smtClean="0"/>
              <a:t>)</a:t>
            </a:r>
            <a:endParaRPr lang="id-ID" sz="2400" dirty="0" smtClean="0"/>
          </a:p>
          <a:p>
            <a:pPr marL="290513" indent="-290513" algn="just"/>
            <a:r>
              <a:rPr lang="id-ID" sz="2400" b="1" dirty="0" smtClean="0"/>
              <a:t>PROSES ADIABATIS</a:t>
            </a:r>
            <a:r>
              <a:rPr lang="en-US" sz="2400" b="1" dirty="0" smtClean="0"/>
              <a:t>  (</a:t>
            </a:r>
            <a:r>
              <a:rPr lang="en-US" sz="2400" b="1" dirty="0" err="1" smtClean="0"/>
              <a:t>selama</a:t>
            </a:r>
            <a:r>
              <a:rPr lang="en-US" sz="2400" b="1" dirty="0" smtClean="0"/>
              <a:t> </a:t>
            </a:r>
            <a:r>
              <a:rPr lang="en-US" sz="2400" b="1" dirty="0" err="1" smtClean="0"/>
              <a:t>proses</a:t>
            </a:r>
            <a:r>
              <a:rPr lang="en-US" sz="2400" b="1" dirty="0" smtClean="0"/>
              <a:t> </a:t>
            </a:r>
            <a:r>
              <a:rPr lang="en-US" sz="2400" b="1" dirty="0" err="1" smtClean="0"/>
              <a:t>tidak</a:t>
            </a:r>
            <a:r>
              <a:rPr lang="en-US" sz="2400" b="1" dirty="0" smtClean="0"/>
              <a:t> </a:t>
            </a:r>
            <a:r>
              <a:rPr lang="en-US" sz="2400" b="1" dirty="0" err="1" smtClean="0"/>
              <a:t>ada</a:t>
            </a:r>
            <a:r>
              <a:rPr lang="en-US" sz="2400" b="1" dirty="0" smtClean="0"/>
              <a:t> </a:t>
            </a:r>
            <a:r>
              <a:rPr lang="en-US" sz="2400" b="1" dirty="0" err="1" smtClean="0"/>
              <a:t>panas</a:t>
            </a:r>
            <a:r>
              <a:rPr lang="en-US" sz="2400" b="1" dirty="0" smtClean="0"/>
              <a:t> yang </a:t>
            </a:r>
            <a:r>
              <a:rPr lang="en-US" sz="2400" b="1" dirty="0" err="1" smtClean="0"/>
              <a:t>masuk</a:t>
            </a:r>
            <a:r>
              <a:rPr lang="en-US" sz="2400" b="1" dirty="0" smtClean="0"/>
              <a:t> </a:t>
            </a:r>
            <a:r>
              <a:rPr lang="en-US" sz="2400" b="1" dirty="0" err="1" smtClean="0"/>
              <a:t>atau</a:t>
            </a:r>
            <a:r>
              <a:rPr lang="en-US" sz="2400" b="1" dirty="0" smtClean="0"/>
              <a:t> </a:t>
            </a:r>
            <a:r>
              <a:rPr lang="en-US" sz="2400" b="1" dirty="0" err="1" smtClean="0"/>
              <a:t>keluar</a:t>
            </a:r>
            <a:r>
              <a:rPr lang="en-US" sz="2400" b="1" dirty="0" smtClean="0"/>
              <a:t> </a:t>
            </a:r>
            <a:r>
              <a:rPr lang="en-US" sz="2400" b="1" dirty="0" err="1" smtClean="0"/>
              <a:t>sistem</a:t>
            </a:r>
            <a:r>
              <a:rPr lang="en-US" sz="2400" b="1" dirty="0" smtClean="0"/>
              <a:t>)</a:t>
            </a:r>
            <a:endParaRPr lang="id-ID" sz="2400" dirty="0" smtClean="0"/>
          </a:p>
          <a:p>
            <a:pPr marL="0" indent="0" algn="just">
              <a:buNone/>
            </a:pPr>
            <a:r>
              <a:rPr lang="id-ID" sz="2400" dirty="0" smtClean="0"/>
              <a:t> </a:t>
            </a:r>
          </a:p>
          <a:p>
            <a:pPr algn="just"/>
            <a:endParaRPr lang="id-ID" sz="2400" dirty="0"/>
          </a:p>
        </p:txBody>
      </p:sp>
      <p:sp>
        <p:nvSpPr>
          <p:cNvPr id="21"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Tree>
    <p:extLst>
      <p:ext uri="{BB962C8B-B14F-4D97-AF65-F5344CB8AC3E}">
        <p14:creationId xmlns:p14="http://schemas.microsoft.com/office/powerpoint/2010/main" xmlns="" val="142914790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1295400" y="1054576"/>
            <a:ext cx="6324600" cy="698024"/>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lIns="0" tIns="0" rIns="0" bIns="0" anchor="ctr"/>
          <a:lstStyle/>
          <a:p>
            <a:pPr algn="ctr" fontAlgn="auto">
              <a:spcBef>
                <a:spcPts val="0"/>
              </a:spcBef>
              <a:spcAft>
                <a:spcPts val="0"/>
              </a:spcAft>
              <a:defRPr/>
            </a:pPr>
            <a:r>
              <a:rPr lang="id-ID" sz="2400" b="1" dirty="0" smtClean="0"/>
              <a:t>PROSES ISOTERMIS</a:t>
            </a:r>
            <a:br>
              <a:rPr lang="id-ID" sz="2400" b="1" dirty="0" smtClean="0"/>
            </a:br>
            <a:r>
              <a:rPr lang="id-ID" sz="2400" b="1" dirty="0" smtClean="0"/>
              <a:t>(PROSES DENGAN TEMPERATUR TETAP)</a:t>
            </a:r>
            <a:endParaRPr lang="en-US" sz="2400" b="1" dirty="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9" name="Content Placeholder 2"/>
          <p:cNvSpPr>
            <a:spLocks noGrp="1"/>
          </p:cNvSpPr>
          <p:nvPr>
            <p:ph idx="1"/>
          </p:nvPr>
        </p:nvSpPr>
        <p:spPr>
          <a:xfrm>
            <a:off x="304800" y="1828800"/>
            <a:ext cx="5472608" cy="2664296"/>
          </a:xfrm>
        </p:spPr>
        <p:txBody>
          <a:bodyPr>
            <a:normAutofit/>
          </a:bodyPr>
          <a:lstStyle/>
          <a:p>
            <a:pPr marL="0" indent="0" algn="just">
              <a:buNone/>
            </a:pPr>
            <a:r>
              <a:rPr lang="id-ID" sz="2400" dirty="0" smtClean="0"/>
              <a:t>S</a:t>
            </a:r>
            <a:r>
              <a:rPr lang="en-US" sz="2400" dirty="0" err="1" smtClean="0"/>
              <a:t>istem</a:t>
            </a:r>
            <a:r>
              <a:rPr lang="en-US" sz="2400" dirty="0" smtClean="0"/>
              <a:t> </a:t>
            </a:r>
            <a:r>
              <a:rPr lang="en-US" sz="2400" dirty="0" err="1" smtClean="0"/>
              <a:t>berupa</a:t>
            </a:r>
            <a:r>
              <a:rPr lang="en-US" sz="2400" dirty="0" smtClean="0"/>
              <a:t> </a:t>
            </a:r>
            <a:r>
              <a:rPr lang="en-US" sz="2400" dirty="0" err="1" smtClean="0"/>
              <a:t>silinder</a:t>
            </a:r>
            <a:r>
              <a:rPr lang="en-US" sz="2400" dirty="0" smtClean="0"/>
              <a:t> </a:t>
            </a:r>
            <a:r>
              <a:rPr lang="en-US" sz="2400" dirty="0" err="1" smtClean="0"/>
              <a:t>berisi</a:t>
            </a:r>
            <a:r>
              <a:rPr lang="en-US" sz="2400" dirty="0" smtClean="0"/>
              <a:t> gas yang </a:t>
            </a:r>
            <a:r>
              <a:rPr lang="en-US" sz="2400" dirty="0" err="1" smtClean="0"/>
              <a:t>dilengkapi</a:t>
            </a:r>
            <a:r>
              <a:rPr lang="en-US" sz="2400" dirty="0" smtClean="0"/>
              <a:t> </a:t>
            </a:r>
            <a:r>
              <a:rPr lang="en-US" sz="2400" dirty="0" err="1" smtClean="0"/>
              <a:t>dengan</a:t>
            </a:r>
            <a:r>
              <a:rPr lang="en-US" sz="2400" dirty="0" smtClean="0"/>
              <a:t> piston </a:t>
            </a:r>
            <a:r>
              <a:rPr lang="en-US" sz="2400" dirty="0" err="1" smtClean="0"/>
              <a:t>dapat</a:t>
            </a:r>
            <a:r>
              <a:rPr lang="en-US" sz="2400" dirty="0" smtClean="0"/>
              <a:t> </a:t>
            </a:r>
            <a:r>
              <a:rPr lang="en-US" sz="2400" dirty="0" err="1" smtClean="0"/>
              <a:t>bergerak</a:t>
            </a:r>
            <a:r>
              <a:rPr lang="en-US" sz="2400" dirty="0" smtClean="0"/>
              <a:t> </a:t>
            </a:r>
            <a:r>
              <a:rPr lang="en-US" sz="2400" dirty="0" err="1" smtClean="0"/>
              <a:t>bebas</a:t>
            </a:r>
            <a:r>
              <a:rPr lang="en-US" sz="2400" dirty="0" smtClean="0"/>
              <a:t> </a:t>
            </a:r>
            <a:r>
              <a:rPr lang="en-US" sz="2400" dirty="0" err="1" smtClean="0"/>
              <a:t>tanpa</a:t>
            </a:r>
            <a:r>
              <a:rPr lang="en-US" sz="2400" dirty="0" smtClean="0"/>
              <a:t> </a:t>
            </a:r>
            <a:r>
              <a:rPr lang="en-US" sz="2400" dirty="0" err="1" smtClean="0"/>
              <a:t>gesekan</a:t>
            </a:r>
            <a:r>
              <a:rPr lang="en-US" sz="2400" dirty="0" smtClean="0"/>
              <a:t>. </a:t>
            </a:r>
            <a:r>
              <a:rPr lang="en-US" sz="2400" dirty="0" err="1" smtClean="0"/>
              <a:t>Luas</a:t>
            </a:r>
            <a:r>
              <a:rPr lang="en-US" sz="2400" dirty="0" smtClean="0"/>
              <a:t> </a:t>
            </a:r>
            <a:r>
              <a:rPr lang="en-US" sz="2400" dirty="0" err="1" smtClean="0"/>
              <a:t>penampang</a:t>
            </a:r>
            <a:r>
              <a:rPr lang="en-US" sz="2400" dirty="0" smtClean="0"/>
              <a:t> piston A </a:t>
            </a:r>
            <a:r>
              <a:rPr lang="en-US" sz="2400" dirty="0" err="1" smtClean="0"/>
              <a:t>dan</a:t>
            </a:r>
            <a:r>
              <a:rPr lang="en-US" sz="2400" dirty="0" smtClean="0"/>
              <a:t> </a:t>
            </a:r>
            <a:r>
              <a:rPr lang="en-US" sz="2400" dirty="0" err="1" smtClean="0"/>
              <a:t>tekanan</a:t>
            </a:r>
            <a:r>
              <a:rPr lang="en-US" sz="2400" dirty="0" smtClean="0"/>
              <a:t> </a:t>
            </a:r>
            <a:r>
              <a:rPr lang="en-US" sz="2400" dirty="0" err="1" smtClean="0"/>
              <a:t>pada</a:t>
            </a:r>
            <a:r>
              <a:rPr lang="en-US" sz="2400" dirty="0" smtClean="0"/>
              <a:t> </a:t>
            </a:r>
            <a:r>
              <a:rPr lang="en-US" sz="2400" dirty="0" err="1" smtClean="0"/>
              <a:t>penampang</a:t>
            </a:r>
            <a:r>
              <a:rPr lang="en-US" sz="2400" dirty="0" smtClean="0"/>
              <a:t> piston </a:t>
            </a:r>
            <a:r>
              <a:rPr lang="en-US" sz="2400" dirty="0" err="1" smtClean="0"/>
              <a:t>adalah</a:t>
            </a:r>
            <a:r>
              <a:rPr lang="en-US" sz="2400" dirty="0" smtClean="0"/>
              <a:t> p. </a:t>
            </a:r>
            <a:r>
              <a:rPr lang="en-US" sz="2400" dirty="0" err="1" smtClean="0"/>
              <a:t>Temperatur</a:t>
            </a:r>
            <a:r>
              <a:rPr lang="en-US" sz="2400" dirty="0" smtClean="0"/>
              <a:t> gas </a:t>
            </a:r>
            <a:r>
              <a:rPr lang="en-US" sz="2400" dirty="0" err="1" smtClean="0"/>
              <a:t>dijaga</a:t>
            </a:r>
            <a:r>
              <a:rPr lang="en-US" sz="2400" dirty="0" smtClean="0"/>
              <a:t> </a:t>
            </a:r>
            <a:r>
              <a:rPr lang="en-US" sz="2400" dirty="0" err="1" smtClean="0"/>
              <a:t>tetap</a:t>
            </a:r>
            <a:r>
              <a:rPr lang="en-US" sz="2400" dirty="0" smtClean="0"/>
              <a:t> </a:t>
            </a:r>
            <a:r>
              <a:rPr lang="en-US" sz="2400" dirty="0" err="1" smtClean="0"/>
              <a:t>dengan</a:t>
            </a:r>
            <a:r>
              <a:rPr lang="en-US" sz="2400" dirty="0" smtClean="0"/>
              <a:t> </a:t>
            </a:r>
            <a:r>
              <a:rPr lang="en-US" sz="2400" dirty="0" err="1" smtClean="0"/>
              <a:t>menggunakan</a:t>
            </a:r>
            <a:r>
              <a:rPr lang="en-US" sz="2400" dirty="0" smtClean="0"/>
              <a:t> reservoir </a:t>
            </a:r>
            <a:r>
              <a:rPr lang="en-US" sz="2400" dirty="0" err="1" smtClean="0"/>
              <a:t>bertemperatur</a:t>
            </a:r>
            <a:r>
              <a:rPr lang="en-US" sz="2400" dirty="0" smtClean="0"/>
              <a:t> T</a:t>
            </a:r>
            <a:r>
              <a:rPr lang="id-ID" sz="2400" dirty="0" smtClean="0"/>
              <a:t>.</a:t>
            </a:r>
            <a:endParaRPr lang="id-ID" sz="2400" dirty="0"/>
          </a:p>
        </p:txBody>
      </p:sp>
      <p:grpSp>
        <p:nvGrpSpPr>
          <p:cNvPr id="50" name="Group 49"/>
          <p:cNvGrpSpPr/>
          <p:nvPr/>
        </p:nvGrpSpPr>
        <p:grpSpPr>
          <a:xfrm>
            <a:off x="5943600" y="1752600"/>
            <a:ext cx="2153798" cy="3511032"/>
            <a:chOff x="5943600" y="1752600"/>
            <a:chExt cx="2153798" cy="3511032"/>
          </a:xfrm>
        </p:grpSpPr>
        <p:sp>
          <p:nvSpPr>
            <p:cNvPr id="21" name="Rectangle 20"/>
            <p:cNvSpPr/>
            <p:nvPr/>
          </p:nvSpPr>
          <p:spPr>
            <a:xfrm rot="16200000">
              <a:off x="5907596" y="2893876"/>
              <a:ext cx="2160240" cy="108012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p:cNvSpPr/>
            <p:nvPr/>
          </p:nvSpPr>
          <p:spPr>
            <a:xfrm rot="16200000">
              <a:off x="6915760" y="3039676"/>
              <a:ext cx="144016" cy="936000"/>
            </a:xfrm>
            <a:prstGeom prst="rect">
              <a:avLst/>
            </a:prstGeom>
            <a:solidFill>
              <a:schemeClr val="accent6">
                <a:lumMod val="75000"/>
              </a:schemeClr>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p:cNvSpPr/>
            <p:nvPr/>
          </p:nvSpPr>
          <p:spPr>
            <a:xfrm rot="16200000">
              <a:off x="6886212" y="1813756"/>
              <a:ext cx="216024"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4" name="Rectangle 23"/>
            <p:cNvSpPr/>
            <p:nvPr/>
          </p:nvSpPr>
          <p:spPr>
            <a:xfrm rot="16200000">
              <a:off x="6562176" y="3550188"/>
              <a:ext cx="864096" cy="100811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25" name="Straight Connector 24"/>
            <p:cNvCxnSpPr/>
            <p:nvPr/>
          </p:nvCxnSpPr>
          <p:spPr>
            <a:xfrm rot="16200000">
              <a:off x="6662814" y="3073030"/>
              <a:ext cx="721812"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943600" y="4543552"/>
              <a:ext cx="2016224" cy="720080"/>
            </a:xfrm>
            <a:prstGeom prst="rect">
              <a:avLst/>
            </a:prstGeom>
            <a:solidFill>
              <a:schemeClr val="accent1">
                <a:lumMod val="60000"/>
                <a:lumOff val="4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7" name="TextBox 26"/>
            <p:cNvSpPr txBox="1"/>
            <p:nvPr/>
          </p:nvSpPr>
          <p:spPr>
            <a:xfrm>
              <a:off x="6629400" y="3124200"/>
              <a:ext cx="317716" cy="369332"/>
            </a:xfrm>
            <a:prstGeom prst="rect">
              <a:avLst/>
            </a:prstGeom>
            <a:noFill/>
          </p:spPr>
          <p:txBody>
            <a:bodyPr wrap="none" rtlCol="0">
              <a:spAutoFit/>
            </a:bodyPr>
            <a:lstStyle/>
            <a:p>
              <a:r>
                <a:rPr lang="id-ID" dirty="0" smtClean="0"/>
                <a:t>A</a:t>
              </a:r>
              <a:endParaRPr lang="id-ID" dirty="0"/>
            </a:p>
          </p:txBody>
        </p:sp>
        <p:sp>
          <p:nvSpPr>
            <p:cNvPr id="28" name="TextBox 27"/>
            <p:cNvSpPr txBox="1"/>
            <p:nvPr/>
          </p:nvSpPr>
          <p:spPr>
            <a:xfrm>
              <a:off x="6553200" y="4050268"/>
              <a:ext cx="834909" cy="369332"/>
            </a:xfrm>
            <a:prstGeom prst="rect">
              <a:avLst/>
            </a:prstGeom>
            <a:noFill/>
            <a:ln>
              <a:noFill/>
            </a:ln>
          </p:spPr>
          <p:txBody>
            <a:bodyPr wrap="none" rtlCol="0">
              <a:spAutoFit/>
            </a:bodyPr>
            <a:lstStyle/>
            <a:p>
              <a:r>
                <a:rPr lang="id-ID" dirty="0" smtClean="0"/>
                <a:t>P</a:t>
              </a:r>
              <a:r>
                <a:rPr lang="en-US" dirty="0" smtClean="0"/>
                <a:t>, V, T</a:t>
              </a:r>
              <a:endParaRPr lang="id-ID" dirty="0"/>
            </a:p>
          </p:txBody>
        </p:sp>
        <p:sp>
          <p:nvSpPr>
            <p:cNvPr id="29" name="TextBox 28"/>
            <p:cNvSpPr txBox="1"/>
            <p:nvPr/>
          </p:nvSpPr>
          <p:spPr>
            <a:xfrm>
              <a:off x="7701136" y="2895600"/>
              <a:ext cx="396262" cy="369332"/>
            </a:xfrm>
            <a:prstGeom prst="rect">
              <a:avLst/>
            </a:prstGeom>
            <a:noFill/>
          </p:spPr>
          <p:txBody>
            <a:bodyPr wrap="none" rtlCol="0">
              <a:spAutoFit/>
            </a:bodyPr>
            <a:lstStyle/>
            <a:p>
              <a:r>
                <a:rPr lang="id-ID" dirty="0" smtClean="0"/>
                <a:t>ds</a:t>
              </a:r>
              <a:endParaRPr lang="id-ID" dirty="0"/>
            </a:p>
          </p:txBody>
        </p:sp>
        <p:cxnSp>
          <p:nvCxnSpPr>
            <p:cNvPr id="30" name="Straight Connector 29"/>
            <p:cNvCxnSpPr/>
            <p:nvPr/>
          </p:nvCxnSpPr>
          <p:spPr>
            <a:xfrm flipV="1">
              <a:off x="7696200" y="2590800"/>
              <a:ext cx="0" cy="889248"/>
            </a:xfrm>
            <a:prstGeom prst="line">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7467600" y="4724400"/>
              <a:ext cx="296876" cy="369332"/>
            </a:xfrm>
            <a:prstGeom prst="rect">
              <a:avLst/>
            </a:prstGeom>
            <a:noFill/>
          </p:spPr>
          <p:txBody>
            <a:bodyPr wrap="none" rtlCol="0">
              <a:spAutoFit/>
            </a:bodyPr>
            <a:lstStyle/>
            <a:p>
              <a:r>
                <a:rPr lang="id-ID" dirty="0" smtClean="0"/>
                <a:t>T</a:t>
              </a:r>
              <a:endParaRPr lang="id-ID" dirty="0"/>
            </a:p>
          </p:txBody>
        </p:sp>
        <p:sp>
          <p:nvSpPr>
            <p:cNvPr id="40" name="Rectangle 39"/>
            <p:cNvSpPr/>
            <p:nvPr/>
          </p:nvSpPr>
          <p:spPr>
            <a:xfrm rot="16200000">
              <a:off x="6902020" y="2080152"/>
              <a:ext cx="144016" cy="936000"/>
            </a:xfrm>
            <a:prstGeom prst="rect">
              <a:avLst/>
            </a:prstGeom>
            <a:noFill/>
            <a:ln w="28575">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43" name="Straight Connector 42"/>
            <p:cNvCxnSpPr/>
            <p:nvPr/>
          </p:nvCxnSpPr>
          <p:spPr>
            <a:xfrm rot="16200000">
              <a:off x="6649074" y="2113506"/>
              <a:ext cx="721812" cy="0"/>
            </a:xfrm>
            <a:prstGeom prst="line">
              <a:avLst/>
            </a:prstGeom>
            <a:ln w="28575">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6096000" y="4724400"/>
              <a:ext cx="1082348" cy="369332"/>
            </a:xfrm>
            <a:prstGeom prst="rect">
              <a:avLst/>
            </a:prstGeom>
          </p:spPr>
          <p:txBody>
            <a:bodyPr wrap="none">
              <a:spAutoFit/>
            </a:bodyPr>
            <a:lstStyle/>
            <a:p>
              <a:r>
                <a:rPr lang="en-US" dirty="0" smtClean="0"/>
                <a:t>reservoir</a:t>
              </a:r>
              <a:endParaRPr lang="en-US" dirty="0"/>
            </a:p>
          </p:txBody>
        </p:sp>
      </p:grpSp>
      <p:sp>
        <p:nvSpPr>
          <p:cNvPr id="47" name="Rectangle 46"/>
          <p:cNvSpPr/>
          <p:nvPr/>
        </p:nvSpPr>
        <p:spPr>
          <a:xfrm>
            <a:off x="304800" y="4373940"/>
            <a:ext cx="5562600" cy="1569660"/>
          </a:xfrm>
          <a:prstGeom prst="rect">
            <a:avLst/>
          </a:prstGeom>
        </p:spPr>
        <p:txBody>
          <a:bodyPr wrap="square">
            <a:spAutoFit/>
          </a:bodyPr>
          <a:lstStyle/>
          <a:p>
            <a:r>
              <a:rPr lang="en-US" sz="2400" dirty="0" err="1" smtClean="0">
                <a:latin typeface="Calibri" pitchFamily="34" charset="0"/>
              </a:rPr>
              <a:t>Jika</a:t>
            </a:r>
            <a:r>
              <a:rPr lang="en-US" sz="2400" dirty="0" smtClean="0">
                <a:latin typeface="Calibri" pitchFamily="34" charset="0"/>
              </a:rPr>
              <a:t> gas </a:t>
            </a:r>
            <a:r>
              <a:rPr lang="en-US" sz="2400" dirty="0" err="1" smtClean="0">
                <a:latin typeface="Calibri" pitchFamily="34" charset="0"/>
              </a:rPr>
              <a:t>mengembang</a:t>
            </a:r>
            <a:r>
              <a:rPr lang="en-US" sz="2400" dirty="0" smtClean="0">
                <a:latin typeface="Calibri" pitchFamily="34" charset="0"/>
              </a:rPr>
              <a:t> </a:t>
            </a:r>
            <a:r>
              <a:rPr lang="en-US" sz="2400" dirty="0" err="1" smtClean="0">
                <a:latin typeface="Calibri" pitchFamily="34" charset="0"/>
              </a:rPr>
              <a:t>hingga</a:t>
            </a:r>
            <a:r>
              <a:rPr lang="en-US" sz="2400" dirty="0" smtClean="0">
                <a:latin typeface="Calibri" pitchFamily="34" charset="0"/>
              </a:rPr>
              <a:t> piston </a:t>
            </a:r>
            <a:r>
              <a:rPr lang="en-US" sz="2400" dirty="0" err="1" smtClean="0">
                <a:latin typeface="Calibri" pitchFamily="34" charset="0"/>
              </a:rPr>
              <a:t>bergeser</a:t>
            </a:r>
            <a:r>
              <a:rPr lang="en-US" sz="2400" dirty="0" smtClean="0">
                <a:latin typeface="Calibri" pitchFamily="34" charset="0"/>
              </a:rPr>
              <a:t> </a:t>
            </a:r>
            <a:r>
              <a:rPr lang="en-US" sz="2400" dirty="0" err="1" smtClean="0">
                <a:latin typeface="Calibri" pitchFamily="34" charset="0"/>
              </a:rPr>
              <a:t>ke</a:t>
            </a:r>
            <a:r>
              <a:rPr lang="en-US" sz="2400" dirty="0" smtClean="0">
                <a:latin typeface="Calibri" pitchFamily="34" charset="0"/>
              </a:rPr>
              <a:t> </a:t>
            </a:r>
            <a:r>
              <a:rPr lang="en-US" sz="2400" dirty="0" err="1" smtClean="0">
                <a:latin typeface="Calibri" pitchFamily="34" charset="0"/>
              </a:rPr>
              <a:t>atas</a:t>
            </a:r>
            <a:r>
              <a:rPr lang="en-US" sz="2400" dirty="0" smtClean="0">
                <a:latin typeface="Calibri" pitchFamily="34" charset="0"/>
              </a:rPr>
              <a:t> </a:t>
            </a:r>
            <a:r>
              <a:rPr lang="en-US" sz="2400" dirty="0" err="1" smtClean="0">
                <a:latin typeface="Calibri" pitchFamily="34" charset="0"/>
              </a:rPr>
              <a:t>sejauh</a:t>
            </a:r>
            <a:r>
              <a:rPr lang="en-US" sz="2400" dirty="0" smtClean="0">
                <a:latin typeface="Calibri" pitchFamily="34" charset="0"/>
              </a:rPr>
              <a:t> </a:t>
            </a:r>
            <a:r>
              <a:rPr lang="en-US" sz="2400" dirty="0" err="1" smtClean="0">
                <a:latin typeface="Calibri" pitchFamily="34" charset="0"/>
              </a:rPr>
              <a:t>ds</a:t>
            </a:r>
            <a:r>
              <a:rPr lang="en-US" sz="2400" dirty="0" smtClean="0">
                <a:latin typeface="Calibri" pitchFamily="34" charset="0"/>
              </a:rPr>
              <a:t> yang </a:t>
            </a:r>
            <a:r>
              <a:rPr lang="en-US" sz="2400" dirty="0" err="1" smtClean="0">
                <a:latin typeface="Calibri" pitchFamily="34" charset="0"/>
              </a:rPr>
              <a:t>sangat</a:t>
            </a:r>
            <a:r>
              <a:rPr lang="en-US" sz="2400" dirty="0" smtClean="0">
                <a:latin typeface="Calibri" pitchFamily="34" charset="0"/>
              </a:rPr>
              <a:t> </a:t>
            </a:r>
            <a:r>
              <a:rPr lang="en-US" sz="2400" dirty="0" err="1" smtClean="0">
                <a:latin typeface="Calibri" pitchFamily="34" charset="0"/>
              </a:rPr>
              <a:t>kecil</a:t>
            </a:r>
            <a:r>
              <a:rPr lang="en-US" sz="2400" dirty="0" smtClean="0">
                <a:latin typeface="Calibri" pitchFamily="34" charset="0"/>
              </a:rPr>
              <a:t>, </a:t>
            </a:r>
            <a:r>
              <a:rPr lang="en-US" sz="2400" dirty="0" err="1" smtClean="0">
                <a:latin typeface="Calibri" pitchFamily="34" charset="0"/>
              </a:rPr>
              <a:t>maka</a:t>
            </a:r>
            <a:r>
              <a:rPr lang="en-US" sz="2400" dirty="0" smtClean="0">
                <a:latin typeface="Calibri" pitchFamily="34" charset="0"/>
              </a:rPr>
              <a:t> </a:t>
            </a:r>
            <a:r>
              <a:rPr lang="en-US" sz="2400" dirty="0" err="1" smtClean="0">
                <a:latin typeface="Calibri" pitchFamily="34" charset="0"/>
              </a:rPr>
              <a:t>kerja</a:t>
            </a:r>
            <a:r>
              <a:rPr lang="en-US" sz="2400" dirty="0" smtClean="0">
                <a:latin typeface="Calibri" pitchFamily="34" charset="0"/>
              </a:rPr>
              <a:t> yang </a:t>
            </a:r>
            <a:r>
              <a:rPr lang="en-US" sz="2400" dirty="0" err="1" smtClean="0">
                <a:latin typeface="Calibri" pitchFamily="34" charset="0"/>
              </a:rPr>
              <a:t>dilakukan</a:t>
            </a:r>
            <a:r>
              <a:rPr lang="en-US" sz="2400" dirty="0" smtClean="0">
                <a:latin typeface="Calibri" pitchFamily="34" charset="0"/>
              </a:rPr>
              <a:t> </a:t>
            </a:r>
            <a:r>
              <a:rPr lang="en-US" sz="2400" dirty="0" err="1" smtClean="0">
                <a:latin typeface="Calibri" pitchFamily="34" charset="0"/>
              </a:rPr>
              <a:t>oleh</a:t>
            </a:r>
            <a:r>
              <a:rPr lang="en-US" sz="2400" dirty="0" smtClean="0">
                <a:latin typeface="Calibri" pitchFamily="34" charset="0"/>
              </a:rPr>
              <a:t> gas </a:t>
            </a:r>
            <a:r>
              <a:rPr lang="en-US" sz="2400" dirty="0" err="1" smtClean="0">
                <a:latin typeface="Calibri" pitchFamily="34" charset="0"/>
              </a:rPr>
              <a:t>adalah</a:t>
            </a:r>
            <a:r>
              <a:rPr lang="en-US" sz="2400" dirty="0" smtClean="0">
                <a:latin typeface="Calibri" pitchFamily="34" charset="0"/>
              </a:rPr>
              <a:t> :   </a:t>
            </a:r>
            <a:r>
              <a:rPr lang="en-US" sz="2400" dirty="0" err="1" smtClean="0">
                <a:latin typeface="Calibri" pitchFamily="34" charset="0"/>
              </a:rPr>
              <a:t>dW</a:t>
            </a:r>
            <a:r>
              <a:rPr lang="en-US" sz="2400" dirty="0" smtClean="0">
                <a:latin typeface="Calibri" pitchFamily="34" charset="0"/>
              </a:rPr>
              <a:t> = </a:t>
            </a:r>
            <a:r>
              <a:rPr lang="en-US" sz="2400" b="1" dirty="0" smtClean="0">
                <a:latin typeface="Calibri" pitchFamily="34" charset="0"/>
              </a:rPr>
              <a:t>F.ds = </a:t>
            </a:r>
            <a:r>
              <a:rPr lang="en-US" sz="2400" dirty="0" smtClean="0">
                <a:latin typeface="Calibri" pitchFamily="34" charset="0"/>
              </a:rPr>
              <a:t>p A </a:t>
            </a:r>
            <a:r>
              <a:rPr lang="en-US" sz="2400" dirty="0" err="1" smtClean="0">
                <a:latin typeface="Calibri" pitchFamily="34" charset="0"/>
              </a:rPr>
              <a:t>ds</a:t>
            </a:r>
            <a:r>
              <a:rPr lang="en-US" sz="2400" dirty="0" smtClean="0">
                <a:latin typeface="Calibri" pitchFamily="34" charset="0"/>
              </a:rPr>
              <a:t> = p </a:t>
            </a:r>
            <a:r>
              <a:rPr lang="en-US" sz="2400" dirty="0" err="1" smtClean="0">
                <a:latin typeface="Calibri" pitchFamily="34" charset="0"/>
              </a:rPr>
              <a:t>dV</a:t>
            </a:r>
            <a:r>
              <a:rPr lang="en-US" sz="2400" dirty="0" smtClean="0">
                <a:latin typeface="Calibri" pitchFamily="34" charset="0"/>
              </a:rPr>
              <a:t> </a:t>
            </a:r>
            <a:endParaRPr lang="id-ID" sz="2400" dirty="0" smtClean="0">
              <a:latin typeface="Calibri" pitchFamily="34" charset="0"/>
            </a:endParaRPr>
          </a:p>
        </p:txBody>
      </p:sp>
      <p:sp>
        <p:nvSpPr>
          <p:cNvPr id="51" name="Rectangle 50"/>
          <p:cNvSpPr/>
          <p:nvPr/>
        </p:nvSpPr>
        <p:spPr>
          <a:xfrm>
            <a:off x="304800" y="5939135"/>
            <a:ext cx="7543800" cy="461665"/>
          </a:xfrm>
          <a:prstGeom prst="rect">
            <a:avLst/>
          </a:prstGeom>
        </p:spPr>
        <p:txBody>
          <a:bodyPr wrap="square">
            <a:spAutoFit/>
          </a:bodyPr>
          <a:lstStyle/>
          <a:p>
            <a:r>
              <a:rPr lang="en-US" sz="2400" dirty="0" err="1" smtClean="0">
                <a:latin typeface="Calibri" pitchFamily="34" charset="0"/>
              </a:rPr>
              <a:t>dengan</a:t>
            </a:r>
            <a:r>
              <a:rPr lang="en-US" sz="2400" dirty="0" smtClean="0">
                <a:latin typeface="Calibri" pitchFamily="34" charset="0"/>
              </a:rPr>
              <a:t> </a:t>
            </a:r>
            <a:r>
              <a:rPr lang="en-US" sz="2400" dirty="0" err="1" smtClean="0">
                <a:latin typeface="Calibri" pitchFamily="34" charset="0"/>
              </a:rPr>
              <a:t>dV</a:t>
            </a:r>
            <a:r>
              <a:rPr lang="en-US" sz="2400" dirty="0" smtClean="0">
                <a:latin typeface="Calibri" pitchFamily="34" charset="0"/>
              </a:rPr>
              <a:t> </a:t>
            </a:r>
            <a:r>
              <a:rPr lang="en-US" sz="2400" dirty="0" err="1" smtClean="0">
                <a:latin typeface="Calibri" pitchFamily="34" charset="0"/>
              </a:rPr>
              <a:t>adalah</a:t>
            </a:r>
            <a:r>
              <a:rPr lang="en-US" sz="2400" dirty="0" smtClean="0">
                <a:latin typeface="Calibri" pitchFamily="34" charset="0"/>
              </a:rPr>
              <a:t> </a:t>
            </a:r>
            <a:r>
              <a:rPr lang="en-US" sz="2400" dirty="0" err="1" smtClean="0">
                <a:latin typeface="Calibri" pitchFamily="34" charset="0"/>
              </a:rPr>
              <a:t>perubahan</a:t>
            </a:r>
            <a:r>
              <a:rPr lang="en-US" sz="2400" dirty="0" smtClean="0">
                <a:latin typeface="Calibri" pitchFamily="34" charset="0"/>
              </a:rPr>
              <a:t> volume </a:t>
            </a:r>
            <a:r>
              <a:rPr lang="en-US" sz="2400" dirty="0" err="1" smtClean="0">
                <a:latin typeface="Calibri" pitchFamily="34" charset="0"/>
              </a:rPr>
              <a:t>sangat</a:t>
            </a:r>
            <a:r>
              <a:rPr lang="en-US" sz="2400" dirty="0" smtClean="0">
                <a:latin typeface="Calibri" pitchFamily="34" charset="0"/>
              </a:rPr>
              <a:t> </a:t>
            </a:r>
            <a:r>
              <a:rPr lang="en-US" sz="2400" dirty="0" err="1" smtClean="0">
                <a:latin typeface="Calibri" pitchFamily="34" charset="0"/>
              </a:rPr>
              <a:t>kecil</a:t>
            </a:r>
            <a:r>
              <a:rPr lang="en-US" sz="2400" dirty="0" smtClean="0">
                <a:latin typeface="Calibri" pitchFamily="34" charset="0"/>
              </a:rPr>
              <a:t> </a:t>
            </a:r>
            <a:r>
              <a:rPr lang="en-US" sz="2400" dirty="0" err="1" smtClean="0">
                <a:latin typeface="Calibri" pitchFamily="34" charset="0"/>
              </a:rPr>
              <a:t>dari</a:t>
            </a:r>
            <a:r>
              <a:rPr lang="en-US" sz="2400" dirty="0" smtClean="0">
                <a:latin typeface="Calibri" pitchFamily="34" charset="0"/>
              </a:rPr>
              <a:t> gas.</a:t>
            </a:r>
            <a:endParaRPr lang="id-ID" sz="2400" dirty="0">
              <a:latin typeface="Calibri" pitchFamily="34" charset="0"/>
            </a:endParaRPr>
          </a:p>
        </p:txBody>
      </p:sp>
    </p:spTree>
    <p:extLst>
      <p:ext uri="{BB962C8B-B14F-4D97-AF65-F5344CB8AC3E}">
        <p14:creationId xmlns:p14="http://schemas.microsoft.com/office/powerpoint/2010/main" xmlns="" val="142914790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 Diagonal Corner Rectangle 7"/>
          <p:cNvSpPr/>
          <p:nvPr/>
        </p:nvSpPr>
        <p:spPr>
          <a:xfrm>
            <a:off x="0" y="838200"/>
            <a:ext cx="8763000" cy="60198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3" name="Content Placeholder 2"/>
          <p:cNvSpPr>
            <a:spLocks noGrp="1"/>
          </p:cNvSpPr>
          <p:nvPr>
            <p:ph idx="1"/>
          </p:nvPr>
        </p:nvSpPr>
        <p:spPr>
          <a:xfrm>
            <a:off x="457200" y="838200"/>
            <a:ext cx="7772400" cy="2592288"/>
          </a:xfrm>
        </p:spPr>
        <p:txBody>
          <a:bodyPr>
            <a:normAutofit/>
          </a:bodyPr>
          <a:lstStyle/>
          <a:p>
            <a:pPr marL="0" indent="0">
              <a:buNone/>
            </a:pP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total W yang </a:t>
            </a:r>
            <a:r>
              <a:rPr lang="en-US" sz="2400" dirty="0" err="1" smtClean="0">
                <a:latin typeface="Times New Roman" pitchFamily="18" charset="0"/>
                <a:cs typeface="Times New Roman" pitchFamily="18" charset="0"/>
              </a:rPr>
              <a:t>dilakukan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gas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keadaan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awal</a:t>
            </a:r>
            <a:r>
              <a:rPr lang="en-US" sz="2400"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ke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keadaan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akhir</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dihitung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mengintegrasikan</a:t>
            </a:r>
            <a:r>
              <a:rPr lang="en-US" sz="2400" dirty="0" smtClean="0">
                <a:latin typeface="Times New Roman" pitchFamily="18" charset="0"/>
                <a:cs typeface="Times New Roman" pitchFamily="18" charset="0"/>
              </a:rPr>
              <a:t> volume, </a:t>
            </a:r>
            <a:r>
              <a:rPr lang="en-US" sz="2400" dirty="0" err="1" smtClean="0">
                <a:latin typeface="Times New Roman" pitchFamily="18" charset="0"/>
                <a:cs typeface="Times New Roman" pitchFamily="18" charset="0"/>
              </a:rPr>
              <a:t>yaitu</a:t>
            </a: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W</a:t>
            </a:r>
            <a:r>
              <a:rPr lang="en-US" sz="2400" baseline="-25000" dirty="0" smtClean="0">
                <a:latin typeface="Times New Roman" pitchFamily="18" charset="0"/>
                <a:cs typeface="Times New Roman" pitchFamily="18" charset="0"/>
              </a:rPr>
              <a:t>12</a:t>
            </a:r>
            <a:r>
              <a:rPr lang="en-US" sz="2400" dirty="0" smtClean="0">
                <a:latin typeface="Times New Roman" pitchFamily="18" charset="0"/>
                <a:cs typeface="Times New Roman" pitchFamily="18" charset="0"/>
              </a:rPr>
              <a:t> = ∫ </a:t>
            </a:r>
            <a:r>
              <a:rPr lang="en-US" sz="2400" dirty="0" err="1" smtClean="0">
                <a:latin typeface="Times New Roman" pitchFamily="18" charset="0"/>
                <a:cs typeface="Times New Roman" pitchFamily="18" charset="0"/>
              </a:rPr>
              <a:t>dW</a:t>
            </a:r>
            <a:r>
              <a:rPr lang="en-US" sz="2400" dirty="0" smtClean="0">
                <a:latin typeface="Times New Roman" pitchFamily="18" charset="0"/>
                <a:cs typeface="Times New Roman" pitchFamily="18" charset="0"/>
              </a:rPr>
              <a:t> = ∫  </a:t>
            </a:r>
            <a:r>
              <a:rPr lang="en-US" sz="2400" dirty="0" err="1" smtClean="0">
                <a:latin typeface="Times New Roman" pitchFamily="18" charset="0"/>
                <a:cs typeface="Times New Roman" pitchFamily="18" charset="0"/>
              </a:rPr>
              <a:t>pdV</a:t>
            </a: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buNone/>
            </a:pPr>
            <a:r>
              <a:rPr lang="en-US" sz="2400" dirty="0" err="1" smtClean="0">
                <a:latin typeface="Times New Roman" pitchFamily="18" charset="0"/>
                <a:cs typeface="Times New Roman" pitchFamily="18" charset="0"/>
              </a:rPr>
              <a:t>sedangkan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pV</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nRT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karena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temperatur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tetap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maka</a:t>
            </a:r>
            <a:endParaRPr lang="id-ID"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W</a:t>
            </a:r>
            <a:r>
              <a:rPr lang="en-US" sz="2400" baseline="-25000" dirty="0" smtClean="0">
                <a:latin typeface="Times New Roman" pitchFamily="18" charset="0"/>
                <a:cs typeface="Times New Roman" pitchFamily="18" charset="0"/>
              </a:rPr>
              <a:t>12</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nRT</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dV</a:t>
            </a:r>
            <a:r>
              <a:rPr lang="en-US" sz="2400" dirty="0" smtClean="0">
                <a:latin typeface="Times New Roman" pitchFamily="18" charset="0"/>
                <a:cs typeface="Times New Roman" pitchFamily="18" charset="0"/>
              </a:rPr>
              <a:t>/V</a:t>
            </a:r>
            <a:endParaRPr lang="id-ID" sz="2400" dirty="0" smtClean="0">
              <a:latin typeface="Times New Roman" pitchFamily="18" charset="0"/>
              <a:cs typeface="Times New Roman" pitchFamily="18" charset="0"/>
            </a:endParaRPr>
          </a:p>
          <a:p>
            <a:endParaRPr lang="id-ID" sz="2400" dirty="0">
              <a:latin typeface="Times New Roman" pitchFamily="18" charset="0"/>
              <a:cs typeface="Times New Roman" pitchFamily="18" charset="0"/>
            </a:endParaRPr>
          </a:p>
        </p:txBody>
      </p:sp>
      <p:sp>
        <p:nvSpPr>
          <p:cNvPr id="5" name="Content Placeholder 2"/>
          <p:cNvSpPr txBox="1">
            <a:spLocks/>
          </p:cNvSpPr>
          <p:nvPr/>
        </p:nvSpPr>
        <p:spPr>
          <a:xfrm>
            <a:off x="381000" y="3352800"/>
            <a:ext cx="7239000" cy="864096"/>
          </a:xfrm>
          <a:prstGeom prst="rect">
            <a:avLst/>
          </a:prstGeom>
        </p:spPr>
        <p:txBody>
          <a:bodyPr vert="horz" lIns="91440" tIns="45720" rIns="91440" bIns="45720" rtlCol="0">
            <a:normAutofit/>
          </a:bodyPr>
          <a:lstStyle/>
          <a:p>
            <a:pPr marL="3208338" marR="0" lvl="0" indent="-3208338" algn="l" defTabSz="91440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W</a:t>
            </a:r>
            <a:r>
              <a:rPr kumimoji="0" lang="en-US" sz="2400" b="0" i="0" u="none" strike="noStrike" kern="1200" cap="none" spc="0" normalizeH="0" baseline="-25000" noProof="0" dirty="0" smtClean="0">
                <a:ln>
                  <a:noFill/>
                </a:ln>
                <a:solidFill>
                  <a:schemeClr val="tx1"/>
                </a:solidFill>
                <a:effectLst/>
                <a:uLnTx/>
                <a:uFillTx/>
                <a:latin typeface="Times New Roman" pitchFamily="18" charset="0"/>
                <a:cs typeface="Times New Roman" pitchFamily="18" charset="0"/>
              </a:rPr>
              <a:t>12</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nRT</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ln</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(V</a:t>
            </a:r>
            <a:r>
              <a:rPr kumimoji="0" lang="en-US" sz="2400" b="0" i="0" u="none" strike="noStrike" kern="1200" cap="none" spc="0" normalizeH="0" baseline="-25000" noProof="0" dirty="0" smtClean="0">
                <a:ln>
                  <a:noFill/>
                </a:ln>
                <a:solidFill>
                  <a:schemeClr val="tx1"/>
                </a:solidFill>
                <a:effectLst/>
                <a:uLnTx/>
                <a:uFillTx/>
                <a:latin typeface="Times New Roman" pitchFamily="18" charset="0"/>
                <a:cs typeface="Times New Roman" pitchFamily="18" charset="0"/>
              </a:rPr>
              <a:t>2</a:t>
            </a:r>
            <a:r>
              <a:rPr kumimoji="0" lang="en-US" sz="24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/V</a:t>
            </a:r>
            <a:r>
              <a:rPr kumimoji="0" lang="en-US" sz="2400" b="0" i="0" u="none" strike="noStrike" kern="1200" cap="none" spc="0" normalizeH="0" baseline="-25000" noProof="0" dirty="0" smtClean="0">
                <a:ln>
                  <a:noFill/>
                </a:ln>
                <a:solidFill>
                  <a:schemeClr val="tx1"/>
                </a:solidFill>
                <a:effectLst/>
                <a:uLnTx/>
                <a:uFillTx/>
                <a:latin typeface="Times New Roman" pitchFamily="18" charset="0"/>
                <a:cs typeface="Times New Roman" pitchFamily="18" charset="0"/>
              </a:rPr>
              <a:t>1</a:t>
            </a:r>
            <a:r>
              <a:rPr kumimoji="0" lang="en-US" sz="24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Kerja</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yang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dilakukan</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oleh</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gas d</a:t>
            </a:r>
            <a:r>
              <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engan proses isotermis</a:t>
            </a:r>
          </a:p>
        </p:txBody>
      </p:sp>
      <p:sp>
        <p:nvSpPr>
          <p:cNvPr id="7" name="Rectangle 6"/>
          <p:cNvSpPr/>
          <p:nvPr/>
        </p:nvSpPr>
        <p:spPr>
          <a:xfrm>
            <a:off x="323528" y="4105270"/>
            <a:ext cx="3456384" cy="2246769"/>
          </a:xfrm>
          <a:prstGeom prst="rect">
            <a:avLst/>
          </a:prstGeom>
        </p:spPr>
        <p:txBody>
          <a:bodyPr wrap="square">
            <a:spAutoFit/>
          </a:bodyPr>
          <a:lstStyle/>
          <a:p>
            <a:r>
              <a:rPr lang="en-US" sz="2000" dirty="0" smtClean="0"/>
              <a:t>Diagram </a:t>
            </a:r>
            <a:r>
              <a:rPr lang="en-US" sz="2000" dirty="0" err="1" smtClean="0"/>
              <a:t>pV</a:t>
            </a:r>
            <a:r>
              <a:rPr lang="en-US" sz="2000" dirty="0" smtClean="0"/>
              <a:t> </a:t>
            </a:r>
            <a:r>
              <a:rPr lang="en-US" sz="2000" dirty="0" err="1" smtClean="0"/>
              <a:t>proses</a:t>
            </a:r>
            <a:r>
              <a:rPr lang="en-US" sz="2000" dirty="0" smtClean="0"/>
              <a:t> </a:t>
            </a:r>
            <a:r>
              <a:rPr lang="id-ID" sz="2000" dirty="0" smtClean="0"/>
              <a:t>isotermis. </a:t>
            </a:r>
            <a:r>
              <a:rPr lang="en-US" sz="2000" dirty="0" err="1" smtClean="0"/>
              <a:t>Kerja</a:t>
            </a:r>
            <a:r>
              <a:rPr lang="en-US" sz="2000" dirty="0" smtClean="0"/>
              <a:t> W yang </a:t>
            </a:r>
            <a:r>
              <a:rPr lang="en-US" sz="2000" dirty="0" err="1" smtClean="0"/>
              <a:t>dilakukan</a:t>
            </a:r>
            <a:r>
              <a:rPr lang="en-US" sz="2000" dirty="0" smtClean="0"/>
              <a:t> </a:t>
            </a:r>
            <a:r>
              <a:rPr lang="en-US" sz="2000" dirty="0" err="1" smtClean="0"/>
              <a:t>oleh</a:t>
            </a:r>
            <a:r>
              <a:rPr lang="en-US" sz="2000" dirty="0" smtClean="0"/>
              <a:t> gas </a:t>
            </a:r>
            <a:r>
              <a:rPr lang="en-US" sz="2000" dirty="0" err="1" smtClean="0"/>
              <a:t>ialah</a:t>
            </a:r>
            <a:r>
              <a:rPr lang="en-US" sz="2000" dirty="0" smtClean="0"/>
              <a:t> </a:t>
            </a:r>
            <a:r>
              <a:rPr lang="en-US" sz="2000" dirty="0" err="1" smtClean="0"/>
              <a:t>sebesar</a:t>
            </a:r>
            <a:r>
              <a:rPr lang="en-US" sz="2000" dirty="0" smtClean="0"/>
              <a:t> </a:t>
            </a:r>
            <a:r>
              <a:rPr lang="en-US" sz="2000" dirty="0" err="1" smtClean="0"/>
              <a:t>luasan</a:t>
            </a:r>
            <a:r>
              <a:rPr lang="en-US" sz="2000" dirty="0" smtClean="0"/>
              <a:t> yang </a:t>
            </a:r>
            <a:r>
              <a:rPr lang="en-US" sz="2000" dirty="0" err="1" smtClean="0"/>
              <a:t>dibatasi</a:t>
            </a:r>
            <a:r>
              <a:rPr lang="en-US" sz="2000" dirty="0" smtClean="0"/>
              <a:t> </a:t>
            </a:r>
            <a:r>
              <a:rPr lang="en-US" sz="2000" dirty="0" err="1" smtClean="0"/>
              <a:t>oleh</a:t>
            </a:r>
            <a:r>
              <a:rPr lang="en-US" sz="2000" dirty="0" smtClean="0"/>
              <a:t> </a:t>
            </a:r>
            <a:r>
              <a:rPr lang="en-US" sz="2000" dirty="0" err="1" smtClean="0"/>
              <a:t>kurva</a:t>
            </a:r>
            <a:r>
              <a:rPr lang="en-US" sz="2000" dirty="0" smtClean="0"/>
              <a:t> </a:t>
            </a:r>
            <a:r>
              <a:rPr lang="en-US" sz="2000" dirty="0" err="1" smtClean="0"/>
              <a:t>isoterm</a:t>
            </a:r>
            <a:r>
              <a:rPr lang="en-US" sz="2000" dirty="0" smtClean="0"/>
              <a:t>, </a:t>
            </a:r>
            <a:r>
              <a:rPr lang="en-US" sz="2000" dirty="0" err="1" smtClean="0"/>
              <a:t>garis</a:t>
            </a:r>
            <a:r>
              <a:rPr lang="en-US" sz="2000" dirty="0" smtClean="0"/>
              <a:t> V</a:t>
            </a:r>
            <a:r>
              <a:rPr lang="en-US" sz="2000" baseline="-25000" dirty="0" smtClean="0"/>
              <a:t>1</a:t>
            </a:r>
            <a:r>
              <a:rPr lang="en-US" sz="2000" dirty="0" smtClean="0"/>
              <a:t>, </a:t>
            </a:r>
            <a:r>
              <a:rPr lang="en-US" sz="2000" dirty="0" err="1" smtClean="0"/>
              <a:t>garis</a:t>
            </a:r>
            <a:r>
              <a:rPr lang="en-US" sz="2000" dirty="0" smtClean="0"/>
              <a:t> V</a:t>
            </a:r>
            <a:r>
              <a:rPr lang="en-US" sz="2000" baseline="-25000" dirty="0" smtClean="0"/>
              <a:t>2</a:t>
            </a:r>
            <a:r>
              <a:rPr lang="en-US" sz="2000" dirty="0" smtClean="0"/>
              <a:t>, </a:t>
            </a:r>
            <a:r>
              <a:rPr lang="en-US" sz="2000" dirty="0" err="1" smtClean="0"/>
              <a:t>dan</a:t>
            </a:r>
            <a:r>
              <a:rPr lang="en-US" sz="2000" dirty="0" smtClean="0"/>
              <a:t> </a:t>
            </a:r>
            <a:r>
              <a:rPr lang="en-US" sz="2000" dirty="0" err="1" smtClean="0"/>
              <a:t>sumbu</a:t>
            </a:r>
            <a:r>
              <a:rPr lang="en-US" sz="2000" dirty="0" smtClean="0"/>
              <a:t> V.</a:t>
            </a:r>
            <a:endParaRPr lang="id-ID" sz="2000" dirty="0"/>
          </a:p>
        </p:txBody>
      </p:sp>
      <p:sp>
        <p:nvSpPr>
          <p:cNvPr id="9" name="Rounded Rectangle 8">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0" name="Rounded Rectangle 9">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11" name="Rounded Rectangle 1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12" name="Rounded Rectangle 1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13"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14" name="Isosceles Triangle 13"/>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5" name="Isosceles Triangle 14"/>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16" name="Rounded Rectangle 15">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17" name="Rounded Rectangle 16">
            <a:hlinkClick r:id="rId4"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18" name="Title 1"/>
          <p:cNvSpPr>
            <a:spLocks noGrp="1"/>
          </p:cNvSpPr>
          <p:nvPr>
            <p:ph type="title"/>
          </p:nvPr>
        </p:nvSpPr>
        <p:spPr>
          <a:xfrm rot="16200000">
            <a:off x="57277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grpSp>
        <p:nvGrpSpPr>
          <p:cNvPr id="44" name="Group 43"/>
          <p:cNvGrpSpPr/>
          <p:nvPr/>
        </p:nvGrpSpPr>
        <p:grpSpPr>
          <a:xfrm>
            <a:off x="3640734" y="3737185"/>
            <a:ext cx="4930967" cy="3044615"/>
            <a:chOff x="3640734" y="3737185"/>
            <a:chExt cx="4930967" cy="3044615"/>
          </a:xfrm>
        </p:grpSpPr>
        <p:sp>
          <p:nvSpPr>
            <p:cNvPr id="27" name="Arc 26"/>
            <p:cNvSpPr/>
            <p:nvPr/>
          </p:nvSpPr>
          <p:spPr>
            <a:xfrm rot="12060000">
              <a:off x="4368384" y="3737185"/>
              <a:ext cx="3557471" cy="2074552"/>
            </a:xfrm>
            <a:prstGeom prst="arc">
              <a:avLst>
                <a:gd name="adj1" fmla="val 13491101"/>
                <a:gd name="adj2" fmla="val 20223908"/>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0" name="Straight Connector 19"/>
            <p:cNvCxnSpPr/>
            <p:nvPr/>
          </p:nvCxnSpPr>
          <p:spPr>
            <a:xfrm>
              <a:off x="4038600" y="4495800"/>
              <a:ext cx="0" cy="1905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038600" y="64008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038600" y="4876800"/>
              <a:ext cx="5334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endCxn id="27" idx="0"/>
            </p:cNvCxnSpPr>
            <p:nvPr/>
          </p:nvCxnSpPr>
          <p:spPr>
            <a:xfrm flipV="1">
              <a:off x="6629401" y="5932246"/>
              <a:ext cx="36794" cy="31615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7" idx="0"/>
            </p:cNvCxnSpPr>
            <p:nvPr/>
          </p:nvCxnSpPr>
          <p:spPr>
            <a:xfrm flipH="1" flipV="1">
              <a:off x="4038601" y="5867402"/>
              <a:ext cx="2627594" cy="6484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592165" y="4847945"/>
              <a:ext cx="0" cy="155285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724400" y="4572000"/>
              <a:ext cx="1981200" cy="381000"/>
            </a:xfrm>
            <a:prstGeom prst="rect">
              <a:avLst/>
            </a:prstGeom>
            <a:noFill/>
          </p:spPr>
          <p:txBody>
            <a:bodyPr wrap="square" rtlCol="0">
              <a:spAutoFit/>
            </a:bodyPr>
            <a:lstStyle/>
            <a:p>
              <a:r>
                <a:rPr lang="en-US" dirty="0" err="1" smtClean="0"/>
                <a:t>Keadaan</a:t>
              </a:r>
              <a:r>
                <a:rPr lang="en-US" dirty="0" smtClean="0"/>
                <a:t> </a:t>
              </a:r>
              <a:r>
                <a:rPr lang="en-US" dirty="0" err="1" smtClean="0"/>
                <a:t>awal</a:t>
              </a:r>
              <a:r>
                <a:rPr lang="en-US" dirty="0" smtClean="0"/>
                <a:t> (1)</a:t>
              </a:r>
            </a:p>
          </p:txBody>
        </p:sp>
        <p:sp>
          <p:nvSpPr>
            <p:cNvPr id="34" name="TextBox 33"/>
            <p:cNvSpPr txBox="1"/>
            <p:nvPr/>
          </p:nvSpPr>
          <p:spPr>
            <a:xfrm>
              <a:off x="6553200" y="5715000"/>
              <a:ext cx="2018501" cy="369332"/>
            </a:xfrm>
            <a:prstGeom prst="rect">
              <a:avLst/>
            </a:prstGeom>
            <a:noFill/>
          </p:spPr>
          <p:txBody>
            <a:bodyPr wrap="none" rtlCol="0">
              <a:spAutoFit/>
            </a:bodyPr>
            <a:lstStyle/>
            <a:p>
              <a:r>
                <a:rPr lang="en-US" dirty="0" err="1" smtClean="0"/>
                <a:t>Keadaan</a:t>
              </a:r>
              <a:r>
                <a:rPr lang="en-US" dirty="0" smtClean="0"/>
                <a:t> </a:t>
              </a:r>
              <a:r>
                <a:rPr lang="en-US" dirty="0" err="1" smtClean="0"/>
                <a:t>akhir</a:t>
              </a:r>
              <a:r>
                <a:rPr lang="en-US" dirty="0" smtClean="0"/>
                <a:t> (2)</a:t>
              </a:r>
            </a:p>
          </p:txBody>
        </p:sp>
        <p:sp>
          <p:nvSpPr>
            <p:cNvPr id="35" name="TextBox 34"/>
            <p:cNvSpPr txBox="1"/>
            <p:nvPr/>
          </p:nvSpPr>
          <p:spPr>
            <a:xfrm>
              <a:off x="5181600" y="5105400"/>
              <a:ext cx="3070071" cy="369332"/>
            </a:xfrm>
            <a:prstGeom prst="rect">
              <a:avLst/>
            </a:prstGeom>
            <a:noFill/>
          </p:spPr>
          <p:txBody>
            <a:bodyPr wrap="none" rtlCol="0">
              <a:spAutoFit/>
            </a:bodyPr>
            <a:lstStyle/>
            <a:p>
              <a:r>
                <a:rPr lang="en-US" dirty="0" err="1" smtClean="0"/>
                <a:t>Garis</a:t>
              </a:r>
              <a:r>
                <a:rPr lang="en-US" dirty="0" smtClean="0"/>
                <a:t> </a:t>
              </a:r>
              <a:r>
                <a:rPr lang="en-US" dirty="0" err="1" smtClean="0"/>
                <a:t>isotermis</a:t>
              </a:r>
              <a:r>
                <a:rPr lang="en-US" dirty="0" smtClean="0"/>
                <a:t> (</a:t>
              </a:r>
              <a:r>
                <a:rPr lang="en-US" dirty="0" err="1" smtClean="0"/>
                <a:t>suhu</a:t>
              </a:r>
              <a:r>
                <a:rPr lang="en-US" dirty="0" smtClean="0"/>
                <a:t> </a:t>
              </a:r>
              <a:r>
                <a:rPr lang="en-US" dirty="0" err="1" smtClean="0"/>
                <a:t>sama</a:t>
              </a:r>
              <a:r>
                <a:rPr lang="en-US" dirty="0" smtClean="0"/>
                <a:t>)</a:t>
              </a:r>
            </a:p>
          </p:txBody>
        </p:sp>
        <p:sp>
          <p:nvSpPr>
            <p:cNvPr id="36" name="TextBox 35"/>
            <p:cNvSpPr txBox="1"/>
            <p:nvPr/>
          </p:nvSpPr>
          <p:spPr>
            <a:xfrm>
              <a:off x="3801894" y="4267200"/>
              <a:ext cx="312906" cy="369332"/>
            </a:xfrm>
            <a:prstGeom prst="rect">
              <a:avLst/>
            </a:prstGeom>
            <a:noFill/>
          </p:spPr>
          <p:txBody>
            <a:bodyPr wrap="none" rtlCol="0">
              <a:spAutoFit/>
            </a:bodyPr>
            <a:lstStyle/>
            <a:p>
              <a:r>
                <a:rPr lang="en-US" dirty="0" smtClean="0"/>
                <a:t>p</a:t>
              </a:r>
            </a:p>
          </p:txBody>
        </p:sp>
        <p:sp>
          <p:nvSpPr>
            <p:cNvPr id="37" name="TextBox 36"/>
            <p:cNvSpPr txBox="1"/>
            <p:nvPr/>
          </p:nvSpPr>
          <p:spPr>
            <a:xfrm>
              <a:off x="3640734" y="4648200"/>
              <a:ext cx="474066" cy="381000"/>
            </a:xfrm>
            <a:prstGeom prst="rect">
              <a:avLst/>
            </a:prstGeom>
            <a:noFill/>
          </p:spPr>
          <p:txBody>
            <a:bodyPr wrap="square" rtlCol="0">
              <a:spAutoFit/>
            </a:bodyPr>
            <a:lstStyle/>
            <a:p>
              <a:r>
                <a:rPr lang="en-US" dirty="0" smtClean="0"/>
                <a:t>p</a:t>
              </a:r>
              <a:r>
                <a:rPr lang="en-US" baseline="-25000" dirty="0" smtClean="0"/>
                <a:t>1</a:t>
              </a:r>
              <a:endParaRPr lang="en-US" dirty="0" smtClean="0"/>
            </a:p>
          </p:txBody>
        </p:sp>
        <p:sp>
          <p:nvSpPr>
            <p:cNvPr id="38" name="TextBox 37"/>
            <p:cNvSpPr txBox="1"/>
            <p:nvPr/>
          </p:nvSpPr>
          <p:spPr>
            <a:xfrm>
              <a:off x="6477000" y="6412468"/>
              <a:ext cx="487634" cy="369332"/>
            </a:xfrm>
            <a:prstGeom prst="rect">
              <a:avLst/>
            </a:prstGeom>
            <a:noFill/>
          </p:spPr>
          <p:txBody>
            <a:bodyPr wrap="none" rtlCol="0">
              <a:spAutoFit/>
            </a:bodyPr>
            <a:lstStyle/>
            <a:p>
              <a:r>
                <a:rPr lang="en-US" dirty="0" smtClean="0"/>
                <a:t> V</a:t>
              </a:r>
              <a:r>
                <a:rPr lang="en-US" baseline="-25000" dirty="0" smtClean="0"/>
                <a:t>2</a:t>
              </a:r>
              <a:endParaRPr lang="en-US" dirty="0" smtClean="0"/>
            </a:p>
          </p:txBody>
        </p:sp>
        <p:sp>
          <p:nvSpPr>
            <p:cNvPr id="39" name="TextBox 38"/>
            <p:cNvSpPr txBox="1"/>
            <p:nvPr/>
          </p:nvSpPr>
          <p:spPr>
            <a:xfrm>
              <a:off x="3640734" y="5791200"/>
              <a:ext cx="474066" cy="381000"/>
            </a:xfrm>
            <a:prstGeom prst="rect">
              <a:avLst/>
            </a:prstGeom>
            <a:noFill/>
          </p:spPr>
          <p:txBody>
            <a:bodyPr wrap="square" rtlCol="0">
              <a:spAutoFit/>
            </a:bodyPr>
            <a:lstStyle/>
            <a:p>
              <a:r>
                <a:rPr lang="en-US" dirty="0" smtClean="0"/>
                <a:t>p</a:t>
              </a:r>
              <a:r>
                <a:rPr lang="en-US" baseline="-25000" dirty="0" smtClean="0"/>
                <a:t>2</a:t>
              </a:r>
              <a:endParaRPr lang="en-US" dirty="0" smtClean="0"/>
            </a:p>
          </p:txBody>
        </p:sp>
        <p:sp>
          <p:nvSpPr>
            <p:cNvPr id="40" name="TextBox 39"/>
            <p:cNvSpPr txBox="1"/>
            <p:nvPr/>
          </p:nvSpPr>
          <p:spPr>
            <a:xfrm>
              <a:off x="4419600" y="6412468"/>
              <a:ext cx="487634" cy="369332"/>
            </a:xfrm>
            <a:prstGeom prst="rect">
              <a:avLst/>
            </a:prstGeom>
            <a:noFill/>
          </p:spPr>
          <p:txBody>
            <a:bodyPr wrap="none" rtlCol="0">
              <a:spAutoFit/>
            </a:bodyPr>
            <a:lstStyle/>
            <a:p>
              <a:r>
                <a:rPr lang="en-US" dirty="0" smtClean="0"/>
                <a:t> V</a:t>
              </a:r>
              <a:r>
                <a:rPr lang="en-US" baseline="-25000" dirty="0" smtClean="0"/>
                <a:t>1</a:t>
              </a:r>
              <a:endParaRPr lang="en-US" dirty="0" smtClean="0"/>
            </a:p>
          </p:txBody>
        </p:sp>
        <p:sp>
          <p:nvSpPr>
            <p:cNvPr id="41" name="TextBox 40"/>
            <p:cNvSpPr txBox="1"/>
            <p:nvPr/>
          </p:nvSpPr>
          <p:spPr>
            <a:xfrm>
              <a:off x="7239000" y="6412468"/>
              <a:ext cx="402674" cy="369332"/>
            </a:xfrm>
            <a:prstGeom prst="rect">
              <a:avLst/>
            </a:prstGeom>
            <a:noFill/>
          </p:spPr>
          <p:txBody>
            <a:bodyPr wrap="none" rtlCol="0">
              <a:spAutoFit/>
            </a:bodyPr>
            <a:lstStyle/>
            <a:p>
              <a:r>
                <a:rPr lang="en-US" dirty="0" smtClean="0"/>
                <a:t> V</a:t>
              </a:r>
            </a:p>
          </p:txBody>
        </p:sp>
      </p:gr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1619164" y="978376"/>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400" b="1" dirty="0" smtClean="0"/>
              <a:t>PROSES ISOTERMIS</a:t>
            </a:r>
            <a:endParaRPr lang="en-US" sz="2400" b="1" dirty="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9" name="Content Placeholder 2"/>
          <p:cNvSpPr>
            <a:spLocks noGrp="1"/>
          </p:cNvSpPr>
          <p:nvPr>
            <p:ph idx="1"/>
          </p:nvPr>
        </p:nvSpPr>
        <p:spPr>
          <a:xfrm>
            <a:off x="228600" y="1676400"/>
            <a:ext cx="8229600" cy="4343400"/>
          </a:xfrm>
        </p:spPr>
        <p:txBody>
          <a:bodyPr>
            <a:normAutofit/>
          </a:bodyPr>
          <a:lstStyle/>
          <a:p>
            <a:pPr marL="0" indent="0">
              <a:buNone/>
            </a:pPr>
            <a:r>
              <a:rPr lang="en-US" sz="2400" dirty="0" err="1" smtClean="0">
                <a:latin typeface="Times New Roman" pitchFamily="18" charset="0"/>
                <a:cs typeface="Times New Roman" pitchFamily="18" charset="0"/>
              </a:rPr>
              <a:t>Menurut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hukum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termodinamika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pertama</a:t>
            </a:r>
            <a:r>
              <a:rPr lang="en-US" sz="2400" dirty="0" smtClean="0">
                <a:latin typeface="Times New Roman" pitchFamily="18" charset="0"/>
                <a:cs typeface="Times New Roman" pitchFamily="18" charset="0"/>
              </a:rPr>
              <a:t> : </a:t>
            </a:r>
            <a:endParaRPr lang="id-ID"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ΔU = Q – W </a:t>
            </a:r>
            <a:endParaRPr lang="id-ID" sz="2400" dirty="0" smtClean="0">
              <a:latin typeface="Times New Roman" pitchFamily="18" charset="0"/>
              <a:cs typeface="Times New Roman" pitchFamily="18" charset="0"/>
            </a:endParaRPr>
          </a:p>
          <a:p>
            <a:pPr marL="0" indent="0">
              <a:buNone/>
            </a:pPr>
            <a:r>
              <a:rPr lang="en-US" sz="2400" dirty="0" err="1" smtClean="0">
                <a:latin typeface="Times New Roman" pitchFamily="18" charset="0"/>
                <a:cs typeface="Times New Roman" pitchFamily="18" charset="0"/>
              </a:rPr>
              <a:t>karena</a:t>
            </a:r>
            <a:r>
              <a:rPr lang="en-US" sz="2400" dirty="0" smtClean="0">
                <a:latin typeface="Times New Roman" pitchFamily="18" charset="0"/>
                <a:cs typeface="Times New Roman" pitchFamily="18" charset="0"/>
              </a:rPr>
              <a:t> U = U(T) </a:t>
            </a:r>
            <a:r>
              <a:rPr lang="en-US" sz="2400" dirty="0" err="1" smtClean="0">
                <a:latin typeface="Times New Roman" pitchFamily="18" charset="0"/>
                <a:cs typeface="Times New Roman" pitchFamily="18" charset="0"/>
              </a:rPr>
              <a:t>sedangkan</a:t>
            </a:r>
            <a:r>
              <a:rPr lang="en-US" sz="2400" dirty="0" smtClean="0">
                <a:latin typeface="Times New Roman" pitchFamily="18" charset="0"/>
                <a:cs typeface="Times New Roman" pitchFamily="18" charset="0"/>
              </a:rPr>
              <a:t> T </a:t>
            </a:r>
            <a:r>
              <a:rPr lang="en-US" sz="2400" dirty="0" err="1" smtClean="0">
                <a:latin typeface="Times New Roman" pitchFamily="18" charset="0"/>
                <a:cs typeface="Times New Roman" pitchFamily="18" charset="0"/>
              </a:rPr>
              <a:t>tetap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maka</a:t>
            </a:r>
            <a:r>
              <a:rPr lang="en-US" sz="2400" dirty="0" smtClean="0">
                <a:latin typeface="Times New Roman" pitchFamily="18" charset="0"/>
                <a:cs typeface="Times New Roman" pitchFamily="18" charset="0"/>
              </a:rPr>
              <a:t> ΔU = 0, </a:t>
            </a:r>
            <a:r>
              <a:rPr lang="en-US" sz="2400" dirty="0" err="1" smtClean="0">
                <a:latin typeface="Times New Roman" pitchFamily="18" charset="0"/>
                <a:cs typeface="Times New Roman" pitchFamily="18" charset="0"/>
              </a:rPr>
              <a:t>sehingga</a:t>
            </a:r>
            <a:endParaRPr lang="id-ID"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Q = W</a:t>
            </a:r>
            <a:r>
              <a:rPr lang="en-US" sz="2400" baseline="-25000" dirty="0" smtClean="0">
                <a:latin typeface="Times New Roman" pitchFamily="18" charset="0"/>
                <a:cs typeface="Times New Roman" pitchFamily="18" charset="0"/>
              </a:rPr>
              <a:t>12</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nRT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ln</a:t>
            </a:r>
            <a:r>
              <a:rPr lang="en-US" sz="2400" dirty="0" smtClean="0">
                <a:latin typeface="Times New Roman" pitchFamily="18" charset="0"/>
                <a:cs typeface="Times New Roman" pitchFamily="18" charset="0"/>
              </a:rPr>
              <a:t>(V</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/V</a:t>
            </a:r>
            <a:r>
              <a:rPr lang="en-US" sz="2400" baseline="-25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a:t>
            </a:r>
          </a:p>
          <a:p>
            <a:pPr marL="0" indent="0">
              <a:buNone/>
            </a:pPr>
            <a:endParaRPr lang="id-ID" sz="2400" dirty="0" smtClean="0">
              <a:latin typeface="Times New Roman" pitchFamily="18" charset="0"/>
              <a:cs typeface="Times New Roman" pitchFamily="18" charset="0"/>
            </a:endParaRPr>
          </a:p>
          <a:p>
            <a:pPr marL="0" indent="0">
              <a:buNone/>
            </a:pPr>
            <a:r>
              <a:rPr lang="id-ID" sz="2400" dirty="0" smtClean="0">
                <a:latin typeface="Times New Roman" pitchFamily="18" charset="0"/>
                <a:cs typeface="Times New Roman" pitchFamily="18" charset="0"/>
              </a:rPr>
              <a:t>Jadi dalam proses isotermal, panas yang diberikan kepada sistem seluruhnya digunakan untuk melakukan kerja.</a:t>
            </a:r>
          </a:p>
          <a:p>
            <a:pPr>
              <a:buNone/>
            </a:pPr>
            <a:endParaRPr lang="id-ID"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2914790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hlinkClick r:id="rId2" action="ppaction://hlinksldjump"/>
          </p:cNvPr>
          <p:cNvSpPr/>
          <p:nvPr/>
        </p:nvSpPr>
        <p:spPr>
          <a:xfrm>
            <a:off x="4800600" y="1371600"/>
            <a:ext cx="3581400" cy="609600"/>
          </a:xfrm>
          <a:prstGeom prst="roundRect">
            <a:avLst/>
          </a:prstGeom>
          <a:noFill/>
          <a:ln w="57150">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lvl="0" algn="ctr" fontAlgn="auto">
              <a:spcBef>
                <a:spcPct val="20000"/>
              </a:spcBef>
              <a:spcAft>
                <a:spcPts val="0"/>
              </a:spcAft>
              <a:defRPr/>
            </a:pPr>
            <a:r>
              <a:rPr lang="id-ID" sz="3200" dirty="0" smtClean="0">
                <a:solidFill>
                  <a:schemeClr val="bg1"/>
                </a:solidFill>
                <a:latin typeface="Times New Roman" pitchFamily="18" charset="0"/>
                <a:cs typeface="Times New Roman" pitchFamily="18" charset="0"/>
              </a:rPr>
              <a:t>Gas ideal</a:t>
            </a:r>
          </a:p>
        </p:txBody>
      </p:sp>
      <p:sp>
        <p:nvSpPr>
          <p:cNvPr id="9" name="Rounded Rectangle 8">
            <a:hlinkClick r:id="rId3" action="ppaction://hlinksldjump"/>
          </p:cNvPr>
          <p:cNvSpPr/>
          <p:nvPr/>
        </p:nvSpPr>
        <p:spPr>
          <a:xfrm>
            <a:off x="4800600" y="2133600"/>
            <a:ext cx="3581400" cy="609600"/>
          </a:xfrm>
          <a:prstGeom prst="roundRect">
            <a:avLst/>
          </a:prstGeom>
          <a:noFill/>
          <a:ln w="57150">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lvl="0" algn="ctr" fontAlgn="auto">
              <a:spcBef>
                <a:spcPct val="20000"/>
              </a:spcBef>
              <a:spcAft>
                <a:spcPts val="0"/>
              </a:spcAft>
              <a:defRPr/>
            </a:pPr>
            <a:r>
              <a:rPr lang="id-ID" sz="3200" dirty="0" smtClean="0">
                <a:solidFill>
                  <a:schemeClr val="bg1"/>
                </a:solidFill>
                <a:latin typeface="Times New Roman" pitchFamily="18" charset="0"/>
                <a:cs typeface="Times New Roman" pitchFamily="18" charset="0"/>
              </a:rPr>
              <a:t>Usaha dan proses</a:t>
            </a:r>
          </a:p>
        </p:txBody>
      </p:sp>
      <p:sp>
        <p:nvSpPr>
          <p:cNvPr id="73" name="Rounded Rectangle 72">
            <a:hlinkClick r:id="rId4" action="ppaction://hlinksldjump"/>
          </p:cNvPr>
          <p:cNvSpPr/>
          <p:nvPr/>
        </p:nvSpPr>
        <p:spPr>
          <a:xfrm>
            <a:off x="533400" y="6858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a:solidFill>
                  <a:schemeClr val="tx1"/>
                </a:solidFill>
                <a:latin typeface="Century Gothic" pitchFamily="34" charset="0"/>
                <a:cs typeface="Arial" pitchFamily="34" charset="0"/>
              </a:rPr>
              <a:t>Pengantar</a:t>
            </a:r>
          </a:p>
        </p:txBody>
      </p:sp>
      <p:sp>
        <p:nvSpPr>
          <p:cNvPr id="74" name="Rounded Rectangle 73">
            <a:hlinkHover r:id="rId5" action="ppaction://hlinksldjump"/>
          </p:cNvPr>
          <p:cNvSpPr/>
          <p:nvPr/>
        </p:nvSpPr>
        <p:spPr>
          <a:xfrm>
            <a:off x="533400" y="16002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Materi</a:t>
            </a:r>
          </a:p>
        </p:txBody>
      </p:sp>
      <p:sp>
        <p:nvSpPr>
          <p:cNvPr id="76" name="Rounded Rectangle 75">
            <a:hlinkClick r:id="rId6" action="ppaction://hlinksldjump"/>
          </p:cNvPr>
          <p:cNvSpPr/>
          <p:nvPr/>
        </p:nvSpPr>
        <p:spPr>
          <a:xfrm>
            <a:off x="533400" y="25146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Contoh Soal</a:t>
            </a:r>
          </a:p>
        </p:txBody>
      </p:sp>
      <p:sp>
        <p:nvSpPr>
          <p:cNvPr id="77" name="Rounded Rectangle 76">
            <a:hlinkClick r:id="rId7" action="ppaction://hlinksldjump"/>
          </p:cNvPr>
          <p:cNvSpPr/>
          <p:nvPr/>
        </p:nvSpPr>
        <p:spPr>
          <a:xfrm>
            <a:off x="533400" y="43434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Latihan</a:t>
            </a:r>
          </a:p>
        </p:txBody>
      </p:sp>
      <p:sp>
        <p:nvSpPr>
          <p:cNvPr id="78" name="Rounded Rectangle 77">
            <a:hlinkClick r:id="rId8" action="ppaction://hlinksldjump"/>
          </p:cNvPr>
          <p:cNvSpPr/>
          <p:nvPr/>
        </p:nvSpPr>
        <p:spPr>
          <a:xfrm>
            <a:off x="533400" y="52578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Asesmen</a:t>
            </a:r>
            <a:endParaRPr lang="en-US" sz="3600" b="1" dirty="0">
              <a:solidFill>
                <a:schemeClr val="tx1"/>
              </a:solidFill>
              <a:latin typeface="Century Gothic" pitchFamily="34" charset="0"/>
              <a:cs typeface="Arial" pitchFamily="34" charset="0"/>
            </a:endParaRPr>
          </a:p>
        </p:txBody>
      </p:sp>
      <p:sp>
        <p:nvSpPr>
          <p:cNvPr id="79" name="Rounded Rectangle 78">
            <a:hlinkClick r:id="rId6" action="ppaction://hlinksldjump"/>
          </p:cNvPr>
          <p:cNvSpPr/>
          <p:nvPr/>
        </p:nvSpPr>
        <p:spPr>
          <a:xfrm>
            <a:off x="533400" y="3429000"/>
            <a:ext cx="4114800" cy="838200"/>
          </a:xfrm>
          <a:prstGeom prst="roundRect">
            <a:avLst/>
          </a:prstGeom>
          <a:solidFill>
            <a:schemeClr val="bg1"/>
          </a:solidFill>
          <a:ln w="34925">
            <a:noFill/>
          </a:ln>
          <a:effectLst>
            <a:innerShdw blurRad="63500" dist="50800" dir="2700000">
              <a:prstClr val="black">
                <a:alpha val="50000"/>
              </a:prstClr>
            </a:innerShdw>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3600" b="1" dirty="0" err="1">
                <a:solidFill>
                  <a:schemeClr val="tx1"/>
                </a:solidFill>
                <a:latin typeface="Century Gothic" pitchFamily="34" charset="0"/>
                <a:cs typeface="Arial" pitchFamily="34" charset="0"/>
              </a:rPr>
              <a:t>Ringkasan</a:t>
            </a:r>
          </a:p>
        </p:txBody>
      </p:sp>
      <p:sp>
        <p:nvSpPr>
          <p:cNvPr id="85" name="Rectangle 84">
            <a:hlinkHover r:id="rId5" action="ppaction://hlinksldjump"/>
          </p:cNvPr>
          <p:cNvSpPr/>
          <p:nvPr/>
        </p:nvSpPr>
        <p:spPr>
          <a:xfrm>
            <a:off x="0" y="2667000"/>
            <a:ext cx="4419600" cy="419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2" name="Rounded Rectangle 11">
            <a:hlinkClick r:id="rId3" action="ppaction://hlinksldjump"/>
          </p:cNvPr>
          <p:cNvSpPr/>
          <p:nvPr/>
        </p:nvSpPr>
        <p:spPr>
          <a:xfrm>
            <a:off x="4800600" y="2895600"/>
            <a:ext cx="3581400" cy="609600"/>
          </a:xfrm>
          <a:prstGeom prst="roundRect">
            <a:avLst/>
          </a:prstGeom>
          <a:noFill/>
          <a:ln w="57150">
            <a:solidFill>
              <a:schemeClr val="bg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3200" dirty="0" smtClean="0">
                <a:solidFill>
                  <a:schemeClr val="bg1"/>
                </a:solidFill>
                <a:latin typeface="Times New Roman" pitchFamily="18" charset="0"/>
                <a:cs typeface="Times New Roman" pitchFamily="18" charset="0"/>
              </a:rPr>
              <a:t>Hk </a:t>
            </a:r>
            <a:r>
              <a:rPr lang="en-US" sz="3200" dirty="0" smtClean="0">
                <a:solidFill>
                  <a:schemeClr val="bg1"/>
                </a:solidFill>
                <a:latin typeface="Times New Roman" pitchFamily="18" charset="0"/>
                <a:cs typeface="Times New Roman" pitchFamily="18" charset="0"/>
              </a:rPr>
              <a:t>T</a:t>
            </a:r>
            <a:r>
              <a:rPr lang="id-ID" sz="3200" dirty="0" smtClean="0">
                <a:solidFill>
                  <a:schemeClr val="bg1"/>
                </a:solidFill>
                <a:latin typeface="Times New Roman" pitchFamily="18" charset="0"/>
                <a:cs typeface="Times New Roman" pitchFamily="18" charset="0"/>
              </a:rPr>
              <a:t>ermodinamika</a:t>
            </a:r>
            <a:endParaRPr lang="en-US" sz="3200" b="1" dirty="0">
              <a:solidFill>
                <a:schemeClr val="bg1"/>
              </a:solidFill>
              <a:latin typeface="Century Gothic"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 Diagonal Corner Rectangle 8"/>
          <p:cNvSpPr/>
          <p:nvPr/>
        </p:nvSpPr>
        <p:spPr>
          <a:xfrm>
            <a:off x="-228600" y="0"/>
            <a:ext cx="9372600" cy="6858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116632"/>
            <a:ext cx="8229600" cy="490066"/>
          </a:xfrm>
        </p:spPr>
        <p:txBody>
          <a:bodyPr>
            <a:noAutofit/>
          </a:bodyPr>
          <a:lstStyle/>
          <a:p>
            <a:r>
              <a:rPr lang="en-US" sz="2800" b="1" dirty="0" smtClean="0"/>
              <a:t>PROSES ISOBARI</a:t>
            </a:r>
            <a:r>
              <a:rPr lang="id-ID" sz="2800" b="1" dirty="0" smtClean="0"/>
              <a:t>S</a:t>
            </a:r>
            <a:r>
              <a:rPr lang="en-US" sz="2800" b="1" dirty="0" smtClean="0"/>
              <a:t> </a:t>
            </a:r>
            <a:endParaRPr lang="id-ID" sz="2800" dirty="0"/>
          </a:p>
        </p:txBody>
      </p:sp>
      <p:sp>
        <p:nvSpPr>
          <p:cNvPr id="3" name="Content Placeholder 2"/>
          <p:cNvSpPr>
            <a:spLocks noGrp="1"/>
          </p:cNvSpPr>
          <p:nvPr>
            <p:ph idx="1"/>
          </p:nvPr>
        </p:nvSpPr>
        <p:spPr>
          <a:xfrm>
            <a:off x="457200" y="620688"/>
            <a:ext cx="8229600" cy="2232247"/>
          </a:xfrm>
        </p:spPr>
        <p:txBody>
          <a:bodyPr>
            <a:normAutofit/>
          </a:bodyPr>
          <a:lstStyle/>
          <a:p>
            <a:pPr marL="0" indent="0" algn="just">
              <a:buNone/>
            </a:pPr>
            <a:r>
              <a:rPr lang="en-US" sz="2400" dirty="0" err="1" smtClean="0"/>
              <a:t>Bila</a:t>
            </a:r>
            <a:r>
              <a:rPr lang="en-US" sz="2400" dirty="0" smtClean="0"/>
              <a:t> </a:t>
            </a:r>
            <a:r>
              <a:rPr lang="en-US" sz="2400" dirty="0" err="1" smtClean="0"/>
              <a:t>selama</a:t>
            </a:r>
            <a:r>
              <a:rPr lang="en-US" sz="2400" dirty="0" smtClean="0"/>
              <a:t> </a:t>
            </a:r>
            <a:r>
              <a:rPr lang="en-US" sz="2400" dirty="0" err="1" smtClean="0"/>
              <a:t>proses</a:t>
            </a:r>
            <a:r>
              <a:rPr lang="en-US" sz="2400" dirty="0" smtClean="0"/>
              <a:t> </a:t>
            </a:r>
            <a:r>
              <a:rPr lang="en-US" sz="2400" dirty="0" err="1" smtClean="0"/>
              <a:t>dari</a:t>
            </a:r>
            <a:r>
              <a:rPr lang="en-US" sz="2400" dirty="0" smtClean="0"/>
              <a:t> </a:t>
            </a:r>
            <a:r>
              <a:rPr lang="en-US" sz="2400" dirty="0" err="1" smtClean="0"/>
              <a:t>keadaan</a:t>
            </a:r>
            <a:r>
              <a:rPr lang="en-US" sz="2400" dirty="0" smtClean="0"/>
              <a:t> 1 </a:t>
            </a:r>
            <a:r>
              <a:rPr lang="en-US" sz="2400" dirty="0" err="1" smtClean="0"/>
              <a:t>ke</a:t>
            </a:r>
            <a:r>
              <a:rPr lang="en-US" sz="2400" dirty="0" smtClean="0"/>
              <a:t> 2 </a:t>
            </a:r>
            <a:r>
              <a:rPr lang="en-US" sz="2400" dirty="0" err="1" smtClean="0"/>
              <a:t>tekanan</a:t>
            </a:r>
            <a:r>
              <a:rPr lang="en-US" sz="2400" dirty="0" smtClean="0"/>
              <a:t> p </a:t>
            </a:r>
            <a:r>
              <a:rPr lang="en-US" sz="2400" dirty="0" err="1" smtClean="0"/>
              <a:t>dapat</a:t>
            </a:r>
            <a:r>
              <a:rPr lang="en-US" sz="2400" dirty="0" smtClean="0"/>
              <a:t> </a:t>
            </a:r>
            <a:r>
              <a:rPr lang="en-US" sz="2400" dirty="0" err="1" smtClean="0"/>
              <a:t>dijaga</a:t>
            </a:r>
            <a:r>
              <a:rPr lang="en-US" sz="2400" dirty="0" smtClean="0"/>
              <a:t> </a:t>
            </a:r>
            <a:r>
              <a:rPr lang="en-US" sz="2400" dirty="0" err="1" smtClean="0"/>
              <a:t>tetap</a:t>
            </a:r>
            <a:r>
              <a:rPr lang="en-US" sz="2400" dirty="0" smtClean="0"/>
              <a:t>, volume </a:t>
            </a:r>
            <a:r>
              <a:rPr lang="en-US" sz="2400" dirty="0" err="1" smtClean="0"/>
              <a:t>dibiarkan</a:t>
            </a:r>
            <a:r>
              <a:rPr lang="en-US" sz="2400" dirty="0" smtClean="0"/>
              <a:t> </a:t>
            </a:r>
            <a:r>
              <a:rPr lang="en-US" sz="2400" dirty="0" err="1" smtClean="0"/>
              <a:t>berubah</a:t>
            </a:r>
            <a:r>
              <a:rPr lang="en-US" sz="2400" dirty="0" smtClean="0"/>
              <a:t> </a:t>
            </a:r>
            <a:r>
              <a:rPr lang="en-US" sz="2400" dirty="0" err="1" smtClean="0"/>
              <a:t>sehingga</a:t>
            </a:r>
            <a:r>
              <a:rPr lang="en-US" sz="2400" dirty="0" smtClean="0"/>
              <a:t> </a:t>
            </a:r>
            <a:r>
              <a:rPr lang="en-US" sz="2400" dirty="0" err="1" smtClean="0"/>
              <a:t>tekanan</a:t>
            </a:r>
            <a:r>
              <a:rPr lang="en-US" sz="2400" dirty="0" smtClean="0"/>
              <a:t> </a:t>
            </a:r>
            <a:r>
              <a:rPr lang="en-US" sz="2400" dirty="0" err="1" smtClean="0"/>
              <a:t>di</a:t>
            </a:r>
            <a:r>
              <a:rPr lang="en-US" sz="2400" dirty="0" smtClean="0"/>
              <a:t> </a:t>
            </a:r>
            <a:r>
              <a:rPr lang="en-US" sz="2400" dirty="0" err="1" smtClean="0"/>
              <a:t>dalam</a:t>
            </a:r>
            <a:r>
              <a:rPr lang="en-US" sz="2400" dirty="0" smtClean="0"/>
              <a:t> </a:t>
            </a:r>
            <a:r>
              <a:rPr lang="en-US" sz="2400" dirty="0" err="1" smtClean="0"/>
              <a:t>silinder</a:t>
            </a:r>
            <a:r>
              <a:rPr lang="en-US" sz="2400" dirty="0" smtClean="0"/>
              <a:t> </a:t>
            </a:r>
            <a:r>
              <a:rPr lang="en-US" sz="2400" dirty="0" err="1" smtClean="0"/>
              <a:t>selalu</a:t>
            </a:r>
            <a:r>
              <a:rPr lang="en-US" sz="2400" dirty="0" smtClean="0"/>
              <a:t> </a:t>
            </a:r>
            <a:r>
              <a:rPr lang="en-US" sz="2400" dirty="0" err="1" smtClean="0"/>
              <a:t>tetap</a:t>
            </a:r>
            <a:r>
              <a:rPr lang="en-US" sz="2400" dirty="0" smtClean="0"/>
              <a:t>, </a:t>
            </a:r>
            <a:r>
              <a:rPr lang="en-US" sz="2400" dirty="0" err="1" smtClean="0"/>
              <a:t>maka</a:t>
            </a:r>
            <a:r>
              <a:rPr lang="en-US" sz="2400" dirty="0" smtClean="0"/>
              <a:t> </a:t>
            </a:r>
            <a:r>
              <a:rPr lang="en-US" sz="2400" dirty="0" err="1" smtClean="0"/>
              <a:t>prosesnya</a:t>
            </a:r>
            <a:r>
              <a:rPr lang="en-US" sz="2400" dirty="0" smtClean="0"/>
              <a:t> </a:t>
            </a:r>
            <a:r>
              <a:rPr lang="en-US" sz="2400" dirty="0" err="1" smtClean="0"/>
              <a:t>disebut</a:t>
            </a:r>
            <a:r>
              <a:rPr lang="en-US" sz="2400" dirty="0" smtClean="0"/>
              <a:t> </a:t>
            </a:r>
            <a:r>
              <a:rPr lang="en-US" sz="2400" b="1" dirty="0" err="1" smtClean="0"/>
              <a:t>proses</a:t>
            </a:r>
            <a:r>
              <a:rPr lang="en-US" sz="2400" b="1" dirty="0" smtClean="0"/>
              <a:t> </a:t>
            </a:r>
            <a:r>
              <a:rPr lang="en-US" sz="2400" b="1" dirty="0" err="1" smtClean="0"/>
              <a:t>isobarik</a:t>
            </a:r>
            <a:r>
              <a:rPr lang="en-US" sz="2400" dirty="0" smtClean="0"/>
              <a:t> </a:t>
            </a:r>
            <a:r>
              <a:rPr lang="en-US" sz="2400" dirty="0" err="1" smtClean="0"/>
              <a:t>dan</a:t>
            </a:r>
            <a:r>
              <a:rPr lang="en-US" sz="2400" dirty="0" smtClean="0"/>
              <a:t> </a:t>
            </a:r>
            <a:r>
              <a:rPr lang="en-US" sz="2400" dirty="0" err="1" smtClean="0"/>
              <a:t>kerja</a:t>
            </a:r>
            <a:r>
              <a:rPr lang="en-US" sz="2400" dirty="0" smtClean="0"/>
              <a:t> yang </a:t>
            </a:r>
            <a:r>
              <a:rPr lang="en-US" sz="2400" dirty="0" err="1" smtClean="0"/>
              <a:t>dilakukan</a:t>
            </a:r>
            <a:r>
              <a:rPr lang="en-US" sz="2400" dirty="0" smtClean="0"/>
              <a:t> gas </a:t>
            </a:r>
            <a:r>
              <a:rPr lang="en-US" sz="2400" dirty="0" err="1" smtClean="0"/>
              <a:t>adalah</a:t>
            </a:r>
            <a:r>
              <a:rPr lang="en-US" sz="2400" dirty="0" smtClean="0"/>
              <a:t> :</a:t>
            </a:r>
            <a:endParaRPr lang="id-ID" sz="2400" dirty="0" smtClean="0"/>
          </a:p>
          <a:p>
            <a:pPr marL="0" indent="0" algn="just">
              <a:buNone/>
            </a:pPr>
            <a:r>
              <a:rPr lang="en-US" sz="2400" dirty="0" smtClean="0"/>
              <a:t>W</a:t>
            </a:r>
            <a:r>
              <a:rPr lang="en-US" sz="2400" baseline="-25000" dirty="0" smtClean="0"/>
              <a:t>12</a:t>
            </a:r>
            <a:r>
              <a:rPr lang="en-US" sz="2400" dirty="0" smtClean="0"/>
              <a:t> = ∫ </a:t>
            </a:r>
            <a:r>
              <a:rPr lang="en-US" sz="2400" dirty="0" err="1" smtClean="0"/>
              <a:t>pdV</a:t>
            </a:r>
            <a:r>
              <a:rPr lang="en-US" sz="2400" dirty="0" smtClean="0"/>
              <a:t> = p ∫ </a:t>
            </a:r>
            <a:r>
              <a:rPr lang="en-US" sz="2400" dirty="0" err="1" smtClean="0"/>
              <a:t>dV</a:t>
            </a:r>
            <a:endParaRPr lang="id-ID" sz="2400" dirty="0" smtClean="0"/>
          </a:p>
          <a:p>
            <a:pPr marL="0" indent="0" algn="just">
              <a:buNone/>
            </a:pPr>
            <a:endParaRPr lang="id-ID" sz="2400" dirty="0" smtClean="0"/>
          </a:p>
          <a:p>
            <a:pPr marL="0" indent="0" algn="just">
              <a:buNone/>
            </a:pPr>
            <a:endParaRPr lang="id-ID" sz="2400" dirty="0"/>
          </a:p>
        </p:txBody>
      </p:sp>
      <p:sp>
        <p:nvSpPr>
          <p:cNvPr id="5" name="Content Placeholder 2"/>
          <p:cNvSpPr txBox="1">
            <a:spLocks/>
          </p:cNvSpPr>
          <p:nvPr/>
        </p:nvSpPr>
        <p:spPr>
          <a:xfrm>
            <a:off x="533400" y="2819400"/>
            <a:ext cx="8458200" cy="576063"/>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W</a:t>
            </a:r>
            <a:r>
              <a:rPr kumimoji="0" lang="en-US" sz="2400" b="1" i="0" u="none" strike="noStrike" kern="1200" cap="none" spc="0" normalizeH="0" baseline="-25000" noProof="0" dirty="0" smtClean="0">
                <a:ln>
                  <a:noFill/>
                </a:ln>
                <a:solidFill>
                  <a:schemeClr val="tx1"/>
                </a:solidFill>
                <a:effectLst/>
                <a:uLnTx/>
                <a:uFillTx/>
                <a:latin typeface="+mn-lt"/>
                <a:ea typeface="+mn-ea"/>
                <a:cs typeface="+mn-cs"/>
              </a:rPr>
              <a:t>12</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 p (V</a:t>
            </a:r>
            <a:r>
              <a:rPr kumimoji="0" lang="en-US" sz="2400" b="1" i="0" u="none" strike="noStrike" kern="1200" cap="none" spc="0" normalizeH="0" baseline="-25000" noProof="0" dirty="0" smtClean="0">
                <a:ln>
                  <a:noFill/>
                </a:ln>
                <a:solidFill>
                  <a:schemeClr val="tx1"/>
                </a:solidFill>
                <a:effectLst/>
                <a:uLnTx/>
                <a:uFillTx/>
                <a:latin typeface="+mn-lt"/>
                <a:ea typeface="+mn-ea"/>
                <a:cs typeface="+mn-cs"/>
              </a:rPr>
              <a:t>2</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  V</a:t>
            </a:r>
            <a:r>
              <a:rPr kumimoji="0" lang="en-US" sz="2400" b="1" i="0" u="none" strike="noStrike" kern="1200" cap="none" spc="0" normalizeH="0" baseline="-25000" noProof="0" dirty="0" smtClean="0">
                <a:ln>
                  <a:noFill/>
                </a:ln>
                <a:solidFill>
                  <a:schemeClr val="tx1"/>
                </a:solidFill>
                <a:effectLst/>
                <a:uLnTx/>
                <a:uFillTx/>
                <a:latin typeface="+mn-lt"/>
                <a:ea typeface="+mn-ea"/>
                <a:cs typeface="+mn-cs"/>
              </a:rPr>
              <a:t>1</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U</a:t>
            </a:r>
            <a:r>
              <a:rPr lang="id-ID" sz="2400" dirty="0" smtClean="0"/>
              <a:t>saha proses isobarik</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539552" y="3573016"/>
            <a:ext cx="8208912" cy="461665"/>
          </a:xfrm>
          <a:prstGeom prst="rect">
            <a:avLst/>
          </a:prstGeom>
        </p:spPr>
        <p:txBody>
          <a:bodyPr wrap="square">
            <a:spAutoFit/>
          </a:bodyPr>
          <a:lstStyle/>
          <a:p>
            <a:r>
              <a:rPr lang="en-US" sz="2400" dirty="0" err="1" smtClean="0">
                <a:latin typeface="+mn-lt"/>
              </a:rPr>
              <a:t>dan</a:t>
            </a:r>
            <a:r>
              <a:rPr lang="en-US" sz="2400" dirty="0" smtClean="0">
                <a:latin typeface="+mn-lt"/>
              </a:rPr>
              <a:t> </a:t>
            </a:r>
            <a:r>
              <a:rPr lang="en-US" sz="2400" dirty="0" err="1" smtClean="0">
                <a:latin typeface="+mn-lt"/>
              </a:rPr>
              <a:t>karena</a:t>
            </a:r>
            <a:r>
              <a:rPr lang="en-US" sz="2400" dirty="0" smtClean="0">
                <a:latin typeface="+mn-lt"/>
              </a:rPr>
              <a:t> V</a:t>
            </a:r>
            <a:r>
              <a:rPr lang="en-US" sz="2400" baseline="-25000" dirty="0" smtClean="0">
                <a:latin typeface="+mn-lt"/>
              </a:rPr>
              <a:t>2</a:t>
            </a:r>
            <a:r>
              <a:rPr lang="en-US" sz="2400" dirty="0" smtClean="0">
                <a:latin typeface="+mn-lt"/>
              </a:rPr>
              <a:t> &gt; V</a:t>
            </a:r>
            <a:r>
              <a:rPr lang="en-US" sz="2400" baseline="-25000" dirty="0" smtClean="0">
                <a:latin typeface="+mn-lt"/>
              </a:rPr>
              <a:t>1</a:t>
            </a:r>
            <a:r>
              <a:rPr lang="en-US" sz="2400" dirty="0" smtClean="0">
                <a:latin typeface="+mn-lt"/>
              </a:rPr>
              <a:t> </a:t>
            </a:r>
            <a:r>
              <a:rPr lang="en-US" sz="2400" dirty="0" err="1" smtClean="0">
                <a:latin typeface="+mn-lt"/>
              </a:rPr>
              <a:t>maka</a:t>
            </a:r>
            <a:r>
              <a:rPr lang="en-US" sz="2400" dirty="0" smtClean="0">
                <a:latin typeface="+mn-lt"/>
              </a:rPr>
              <a:t>  </a:t>
            </a:r>
            <a:r>
              <a:rPr lang="en-US" sz="2400" dirty="0" err="1" smtClean="0">
                <a:latin typeface="+mn-lt"/>
              </a:rPr>
              <a:t>usaha</a:t>
            </a:r>
            <a:r>
              <a:rPr lang="en-US" sz="2400" dirty="0" smtClean="0">
                <a:latin typeface="+mn-lt"/>
              </a:rPr>
              <a:t> </a:t>
            </a:r>
            <a:r>
              <a:rPr lang="en-US" sz="2400" dirty="0" err="1" smtClean="0">
                <a:latin typeface="+mn-lt"/>
              </a:rPr>
              <a:t>dilakukan</a:t>
            </a:r>
            <a:r>
              <a:rPr lang="en-US" sz="2400" dirty="0" smtClean="0">
                <a:latin typeface="+mn-lt"/>
              </a:rPr>
              <a:t> </a:t>
            </a:r>
            <a:r>
              <a:rPr lang="en-US" sz="2400" dirty="0" err="1" smtClean="0">
                <a:latin typeface="+mn-lt"/>
              </a:rPr>
              <a:t>oleh</a:t>
            </a:r>
            <a:r>
              <a:rPr lang="en-US" sz="2400" dirty="0" smtClean="0">
                <a:latin typeface="+mn-lt"/>
              </a:rPr>
              <a:t> gas </a:t>
            </a:r>
            <a:r>
              <a:rPr lang="en-US" sz="2400" dirty="0" err="1" smtClean="0">
                <a:latin typeface="+mn-lt"/>
              </a:rPr>
              <a:t>adalah</a:t>
            </a:r>
            <a:r>
              <a:rPr lang="en-US" sz="2400" dirty="0" smtClean="0">
                <a:latin typeface="+mn-lt"/>
              </a:rPr>
              <a:t> </a:t>
            </a:r>
            <a:r>
              <a:rPr lang="en-US" sz="2400" dirty="0" err="1" smtClean="0">
                <a:latin typeface="+mn-lt"/>
              </a:rPr>
              <a:t>positif</a:t>
            </a:r>
            <a:r>
              <a:rPr lang="en-US" sz="2400" dirty="0" smtClean="0">
                <a:latin typeface="+mn-lt"/>
              </a:rPr>
              <a:t>.</a:t>
            </a:r>
            <a:endParaRPr lang="id-ID" sz="2400" dirty="0" smtClean="0">
              <a:latin typeface="+mn-lt"/>
            </a:endParaRPr>
          </a:p>
        </p:txBody>
      </p:sp>
      <p:pic>
        <p:nvPicPr>
          <p:cNvPr id="3075" name="Picture 3" descr="12-13"/>
          <p:cNvPicPr>
            <a:picLocks noChangeAspect="1" noChangeArrowheads="1"/>
          </p:cNvPicPr>
          <p:nvPr/>
        </p:nvPicPr>
        <p:blipFill>
          <a:blip r:embed="rId2" cstate="print">
            <a:clrChange>
              <a:clrFrom>
                <a:srgbClr val="FFFFFF"/>
              </a:clrFrom>
              <a:clrTo>
                <a:srgbClr val="FFFFFF">
                  <a:alpha val="0"/>
                </a:srgbClr>
              </a:clrTo>
            </a:clrChange>
            <a:lum bright="-30000" contrast="40000"/>
          </a:blip>
          <a:srcRect l="22575" r="13171" b="19589"/>
          <a:stretch>
            <a:fillRect/>
          </a:stretch>
        </p:blipFill>
        <p:spPr bwMode="auto">
          <a:xfrm>
            <a:off x="5556924" y="4365104"/>
            <a:ext cx="3587076" cy="2132856"/>
          </a:xfrm>
          <a:prstGeom prst="rect">
            <a:avLst/>
          </a:prstGeom>
          <a:noFill/>
          <a:ln w="9525">
            <a:noFill/>
            <a:miter lim="800000"/>
            <a:headEnd/>
            <a:tailEnd/>
          </a:ln>
        </p:spPr>
      </p:pic>
      <p:sp>
        <p:nvSpPr>
          <p:cNvPr id="8" name="Rectangle 7"/>
          <p:cNvSpPr/>
          <p:nvPr/>
        </p:nvSpPr>
        <p:spPr>
          <a:xfrm>
            <a:off x="107504" y="4077072"/>
            <a:ext cx="5437112" cy="2677656"/>
          </a:xfrm>
          <a:prstGeom prst="rect">
            <a:avLst/>
          </a:prstGeom>
        </p:spPr>
        <p:txBody>
          <a:bodyPr wrap="square">
            <a:spAutoFit/>
          </a:bodyPr>
          <a:lstStyle/>
          <a:p>
            <a:r>
              <a:rPr lang="en-US" sz="2400" dirty="0" smtClean="0">
                <a:latin typeface="+mn-lt"/>
              </a:rPr>
              <a:t>Diagram </a:t>
            </a:r>
            <a:r>
              <a:rPr lang="en-US" sz="2400" dirty="0" err="1" smtClean="0">
                <a:latin typeface="+mn-lt"/>
              </a:rPr>
              <a:t>pV</a:t>
            </a:r>
            <a:r>
              <a:rPr lang="en-US" sz="2400" dirty="0" smtClean="0">
                <a:latin typeface="+mn-lt"/>
              </a:rPr>
              <a:t> </a:t>
            </a:r>
            <a:r>
              <a:rPr lang="en-US" sz="2400" dirty="0" err="1" smtClean="0">
                <a:latin typeface="+mn-lt"/>
              </a:rPr>
              <a:t>untuk</a:t>
            </a:r>
            <a:r>
              <a:rPr lang="en-US" sz="2400" dirty="0" smtClean="0">
                <a:latin typeface="+mn-lt"/>
              </a:rPr>
              <a:t> </a:t>
            </a:r>
            <a:r>
              <a:rPr lang="en-US" sz="2400" dirty="0" err="1" smtClean="0">
                <a:latin typeface="+mn-lt"/>
              </a:rPr>
              <a:t>usaha</a:t>
            </a:r>
            <a:r>
              <a:rPr lang="en-US" sz="2400" dirty="0" smtClean="0">
                <a:latin typeface="+mn-lt"/>
              </a:rPr>
              <a:t> </a:t>
            </a:r>
            <a:r>
              <a:rPr lang="en-US" sz="2400" dirty="0" err="1" smtClean="0">
                <a:latin typeface="+mn-lt"/>
              </a:rPr>
              <a:t>dalam</a:t>
            </a:r>
            <a:r>
              <a:rPr lang="en-US" sz="2400" dirty="0" smtClean="0">
                <a:latin typeface="+mn-lt"/>
              </a:rPr>
              <a:t> </a:t>
            </a:r>
            <a:r>
              <a:rPr lang="en-US" sz="2400" dirty="0" err="1" smtClean="0">
                <a:latin typeface="+mn-lt"/>
              </a:rPr>
              <a:t>proses</a:t>
            </a:r>
            <a:r>
              <a:rPr lang="en-US" sz="2400" dirty="0" smtClean="0">
                <a:latin typeface="+mn-lt"/>
              </a:rPr>
              <a:t> </a:t>
            </a:r>
            <a:r>
              <a:rPr lang="en-US" sz="2400" dirty="0" err="1" smtClean="0">
                <a:latin typeface="+mn-lt"/>
              </a:rPr>
              <a:t>isobaris</a:t>
            </a:r>
            <a:r>
              <a:rPr lang="id-ID" sz="2400" dirty="0" smtClean="0">
                <a:latin typeface="+mn-lt"/>
              </a:rPr>
              <a:t>.</a:t>
            </a:r>
          </a:p>
          <a:p>
            <a:r>
              <a:rPr lang="en-US" sz="2400" dirty="0" err="1" smtClean="0">
                <a:latin typeface="+mn-lt"/>
              </a:rPr>
              <a:t>Besarnya</a:t>
            </a:r>
            <a:r>
              <a:rPr lang="en-US" sz="2400" dirty="0" smtClean="0">
                <a:latin typeface="+mn-lt"/>
              </a:rPr>
              <a:t> </a:t>
            </a:r>
            <a:r>
              <a:rPr lang="en-US" sz="2400" b="1" dirty="0" err="1" smtClean="0">
                <a:latin typeface="+mn-lt"/>
              </a:rPr>
              <a:t>usaha</a:t>
            </a:r>
            <a:r>
              <a:rPr lang="en-US" sz="2400" dirty="0" smtClean="0">
                <a:latin typeface="+mn-lt"/>
              </a:rPr>
              <a:t> yang </a:t>
            </a:r>
            <a:r>
              <a:rPr lang="en-US" sz="2400" dirty="0" err="1" smtClean="0">
                <a:latin typeface="+mn-lt"/>
              </a:rPr>
              <a:t>dilakukan</a:t>
            </a:r>
            <a:r>
              <a:rPr lang="en-US" sz="2400" dirty="0" smtClean="0">
                <a:latin typeface="+mn-lt"/>
              </a:rPr>
              <a:t> </a:t>
            </a:r>
            <a:r>
              <a:rPr lang="en-US" sz="2400" dirty="0" err="1" smtClean="0">
                <a:latin typeface="+mn-lt"/>
              </a:rPr>
              <a:t>oleh</a:t>
            </a:r>
            <a:r>
              <a:rPr lang="en-US" sz="2400" dirty="0" smtClean="0">
                <a:latin typeface="+mn-lt"/>
              </a:rPr>
              <a:t> gas </a:t>
            </a:r>
            <a:r>
              <a:rPr lang="en-US" sz="2400" dirty="0" err="1" smtClean="0">
                <a:latin typeface="+mn-lt"/>
              </a:rPr>
              <a:t>pada</a:t>
            </a:r>
            <a:r>
              <a:rPr lang="en-US" sz="2400" dirty="0" smtClean="0">
                <a:latin typeface="+mn-lt"/>
              </a:rPr>
              <a:t> </a:t>
            </a:r>
            <a:r>
              <a:rPr lang="en-US" sz="2400" dirty="0" err="1" smtClean="0">
                <a:latin typeface="+mn-lt"/>
              </a:rPr>
              <a:t>tekanan</a:t>
            </a:r>
            <a:r>
              <a:rPr lang="en-US" sz="2400" dirty="0" smtClean="0">
                <a:latin typeface="+mn-lt"/>
              </a:rPr>
              <a:t> </a:t>
            </a:r>
            <a:r>
              <a:rPr lang="en-US" sz="2400" dirty="0" err="1" smtClean="0">
                <a:latin typeface="+mn-lt"/>
              </a:rPr>
              <a:t>tetap</a:t>
            </a:r>
            <a:r>
              <a:rPr lang="en-US" sz="2400" dirty="0" smtClean="0">
                <a:latin typeface="+mn-lt"/>
              </a:rPr>
              <a:t> </a:t>
            </a:r>
            <a:r>
              <a:rPr lang="en-US" sz="2400" dirty="0" err="1" smtClean="0">
                <a:latin typeface="+mn-lt"/>
              </a:rPr>
              <a:t>adalah</a:t>
            </a:r>
            <a:r>
              <a:rPr lang="en-US" sz="2400" dirty="0" smtClean="0">
                <a:latin typeface="+mn-lt"/>
              </a:rPr>
              <a:t> </a:t>
            </a:r>
            <a:r>
              <a:rPr lang="en-US" sz="2400" b="1" dirty="0" smtClean="0">
                <a:latin typeface="+mn-lt"/>
              </a:rPr>
              <a:t>W</a:t>
            </a:r>
            <a:r>
              <a:rPr lang="en-US" sz="2400" dirty="0" smtClean="0">
                <a:latin typeface="+mn-lt"/>
              </a:rPr>
              <a:t>, </a:t>
            </a:r>
            <a:r>
              <a:rPr lang="en-US" sz="2400" dirty="0" err="1" smtClean="0">
                <a:latin typeface="+mn-lt"/>
              </a:rPr>
              <a:t>merupakan</a:t>
            </a:r>
            <a:r>
              <a:rPr lang="en-US" sz="2400" dirty="0" smtClean="0">
                <a:latin typeface="+mn-lt"/>
              </a:rPr>
              <a:t> </a:t>
            </a:r>
            <a:r>
              <a:rPr lang="en-US" sz="2400" b="1" dirty="0" err="1" smtClean="0">
                <a:latin typeface="+mn-lt"/>
              </a:rPr>
              <a:t>luasan</a:t>
            </a:r>
            <a:r>
              <a:rPr lang="en-US" sz="2400" b="1" dirty="0" smtClean="0">
                <a:latin typeface="+mn-lt"/>
              </a:rPr>
              <a:t> </a:t>
            </a:r>
            <a:r>
              <a:rPr lang="en-US" sz="2400" b="1" dirty="0" err="1" smtClean="0">
                <a:latin typeface="+mn-lt"/>
              </a:rPr>
              <a:t>tertutup</a:t>
            </a:r>
            <a:r>
              <a:rPr lang="en-US" sz="2400" dirty="0" smtClean="0">
                <a:latin typeface="+mn-lt"/>
              </a:rPr>
              <a:t> yang </a:t>
            </a:r>
            <a:r>
              <a:rPr lang="en-US" sz="2400" dirty="0" err="1" smtClean="0">
                <a:latin typeface="+mn-lt"/>
              </a:rPr>
              <a:t>dibatasi</a:t>
            </a:r>
            <a:r>
              <a:rPr lang="en-US" sz="2400" dirty="0" smtClean="0">
                <a:latin typeface="+mn-lt"/>
              </a:rPr>
              <a:t> </a:t>
            </a:r>
            <a:r>
              <a:rPr lang="en-US" sz="2400" dirty="0" err="1" smtClean="0">
                <a:latin typeface="+mn-lt"/>
              </a:rPr>
              <a:t>oleh</a:t>
            </a:r>
            <a:r>
              <a:rPr lang="en-US" sz="2400" dirty="0" smtClean="0">
                <a:latin typeface="+mn-lt"/>
              </a:rPr>
              <a:t> </a:t>
            </a:r>
            <a:r>
              <a:rPr lang="en-US" sz="2400" dirty="0" err="1" smtClean="0">
                <a:latin typeface="+mn-lt"/>
              </a:rPr>
              <a:t>kurva</a:t>
            </a:r>
            <a:r>
              <a:rPr lang="en-US" sz="2400" dirty="0" smtClean="0">
                <a:latin typeface="+mn-lt"/>
              </a:rPr>
              <a:t> </a:t>
            </a:r>
            <a:r>
              <a:rPr lang="en-US" sz="2400" dirty="0" err="1" smtClean="0">
                <a:latin typeface="+mn-lt"/>
              </a:rPr>
              <a:t>tekanan</a:t>
            </a:r>
            <a:r>
              <a:rPr lang="en-US" sz="2400" dirty="0" smtClean="0">
                <a:latin typeface="+mn-lt"/>
              </a:rPr>
              <a:t> </a:t>
            </a:r>
            <a:r>
              <a:rPr lang="en-US" sz="2400" dirty="0" err="1" smtClean="0">
                <a:latin typeface="+mn-lt"/>
              </a:rPr>
              <a:t>tetap</a:t>
            </a:r>
            <a:r>
              <a:rPr lang="en-US" sz="2400" dirty="0" smtClean="0">
                <a:latin typeface="+mn-lt"/>
              </a:rPr>
              <a:t>, </a:t>
            </a:r>
            <a:r>
              <a:rPr lang="en-US" sz="2400" dirty="0" err="1" smtClean="0">
                <a:latin typeface="+mn-lt"/>
              </a:rPr>
              <a:t>garis</a:t>
            </a:r>
            <a:r>
              <a:rPr lang="en-US" sz="2400" dirty="0" smtClean="0">
                <a:latin typeface="+mn-lt"/>
              </a:rPr>
              <a:t> volume V</a:t>
            </a:r>
            <a:r>
              <a:rPr lang="en-US" sz="2400" baseline="-25000" dirty="0" smtClean="0">
                <a:latin typeface="+mn-lt"/>
              </a:rPr>
              <a:t>1, </a:t>
            </a:r>
            <a:r>
              <a:rPr lang="en-US" sz="2400" dirty="0" smtClean="0">
                <a:latin typeface="+mn-lt"/>
              </a:rPr>
              <a:t> </a:t>
            </a:r>
            <a:r>
              <a:rPr lang="en-US" sz="2400" dirty="0" err="1" smtClean="0">
                <a:latin typeface="+mn-lt"/>
              </a:rPr>
              <a:t>garis</a:t>
            </a:r>
            <a:r>
              <a:rPr lang="en-US" sz="2400" dirty="0" smtClean="0">
                <a:latin typeface="+mn-lt"/>
              </a:rPr>
              <a:t> volume V</a:t>
            </a:r>
            <a:r>
              <a:rPr lang="en-US" sz="2400" baseline="-25000" dirty="0" smtClean="0">
                <a:latin typeface="+mn-lt"/>
              </a:rPr>
              <a:t>2</a:t>
            </a:r>
            <a:r>
              <a:rPr lang="en-US" sz="2400" dirty="0" smtClean="0">
                <a:latin typeface="+mn-lt"/>
              </a:rPr>
              <a:t>, </a:t>
            </a:r>
            <a:r>
              <a:rPr lang="en-US" sz="2400" dirty="0" err="1" smtClean="0">
                <a:latin typeface="+mn-lt"/>
              </a:rPr>
              <a:t>dan</a:t>
            </a:r>
            <a:r>
              <a:rPr lang="en-US" sz="2400" dirty="0" smtClean="0">
                <a:latin typeface="+mn-lt"/>
              </a:rPr>
              <a:t> </a:t>
            </a:r>
            <a:r>
              <a:rPr lang="en-US" sz="2400" dirty="0" err="1" smtClean="0">
                <a:latin typeface="+mn-lt"/>
              </a:rPr>
              <a:t>sumbu</a:t>
            </a:r>
            <a:r>
              <a:rPr lang="en-US" sz="2400" dirty="0" smtClean="0">
                <a:latin typeface="+mn-lt"/>
              </a:rPr>
              <a:t> V</a:t>
            </a:r>
            <a:endParaRPr lang="id-ID" sz="2400" dirty="0">
              <a:latin typeface="+mn-lt"/>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1619164" y="978376"/>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PROSES ISOKORIS</a:t>
            </a:r>
            <a:endParaRPr lang="en-US" sz="2800" b="1" dirty="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9" name="Content Placeholder 2"/>
          <p:cNvSpPr>
            <a:spLocks noGrp="1"/>
          </p:cNvSpPr>
          <p:nvPr>
            <p:ph idx="1"/>
          </p:nvPr>
        </p:nvSpPr>
        <p:spPr>
          <a:xfrm>
            <a:off x="381000" y="1752600"/>
            <a:ext cx="4953000" cy="2376264"/>
          </a:xfrm>
        </p:spPr>
        <p:txBody>
          <a:bodyPr>
            <a:noAutofit/>
          </a:bodyPr>
          <a:lstStyle/>
          <a:p>
            <a:pPr marL="0" indent="0" algn="just">
              <a:buNone/>
            </a:pPr>
            <a:r>
              <a:rPr lang="en-US" sz="2400" dirty="0" err="1" smtClean="0"/>
              <a:t>Bila</a:t>
            </a:r>
            <a:r>
              <a:rPr lang="en-US" sz="2400" dirty="0" smtClean="0"/>
              <a:t> </a:t>
            </a:r>
            <a:r>
              <a:rPr lang="en-US" sz="2400" b="1" dirty="0" smtClean="0"/>
              <a:t>volume </a:t>
            </a:r>
            <a:r>
              <a:rPr lang="en-US" sz="2400" dirty="0" err="1" smtClean="0"/>
              <a:t>silinder</a:t>
            </a:r>
            <a:r>
              <a:rPr lang="en-US" sz="2400" dirty="0" smtClean="0"/>
              <a:t> </a:t>
            </a:r>
            <a:r>
              <a:rPr lang="en-US" sz="2400" dirty="0" err="1" smtClean="0"/>
              <a:t>dijaga</a:t>
            </a:r>
            <a:r>
              <a:rPr lang="en-US" sz="2400" dirty="0" smtClean="0"/>
              <a:t> </a:t>
            </a:r>
            <a:r>
              <a:rPr lang="en-US" sz="2400" b="1" dirty="0" err="1" smtClean="0"/>
              <a:t>tetap</a:t>
            </a:r>
            <a:r>
              <a:rPr lang="en-US" sz="2400" dirty="0" smtClean="0"/>
              <a:t> (piston </a:t>
            </a:r>
            <a:r>
              <a:rPr lang="en-US" sz="2400" dirty="0" err="1" smtClean="0"/>
              <a:t>pada</a:t>
            </a:r>
            <a:r>
              <a:rPr lang="en-US" sz="2400" dirty="0" smtClean="0"/>
              <a:t> </a:t>
            </a:r>
            <a:r>
              <a:rPr lang="en-US" sz="2400" dirty="0" err="1" smtClean="0"/>
              <a:t>sistem</a:t>
            </a:r>
            <a:r>
              <a:rPr lang="en-US" sz="2400" dirty="0" smtClean="0"/>
              <a:t> </a:t>
            </a:r>
            <a:r>
              <a:rPr lang="en-US" sz="2400" dirty="0" err="1" smtClean="0"/>
              <a:t>gambar</a:t>
            </a:r>
            <a:r>
              <a:rPr lang="en-US" sz="2400" dirty="0" smtClean="0"/>
              <a:t> </a:t>
            </a:r>
            <a:r>
              <a:rPr lang="en-US" sz="2400" dirty="0" err="1" smtClean="0"/>
              <a:t>dipertahankan</a:t>
            </a:r>
            <a:r>
              <a:rPr lang="en-US" sz="2400" dirty="0" smtClean="0"/>
              <a:t> </a:t>
            </a:r>
            <a:r>
              <a:rPr lang="en-US" sz="2400" dirty="0" err="1" smtClean="0"/>
              <a:t>tidak</a:t>
            </a:r>
            <a:r>
              <a:rPr lang="en-US" sz="2400" dirty="0" smtClean="0"/>
              <a:t> </a:t>
            </a:r>
            <a:r>
              <a:rPr lang="en-US" sz="2400" dirty="0" err="1" smtClean="0"/>
              <a:t>dapat</a:t>
            </a:r>
            <a:r>
              <a:rPr lang="en-US" sz="2400" dirty="0" smtClean="0"/>
              <a:t> </a:t>
            </a:r>
            <a:r>
              <a:rPr lang="en-US" sz="2400" dirty="0" err="1" smtClean="0"/>
              <a:t>bergeser</a:t>
            </a:r>
            <a:r>
              <a:rPr lang="en-US" sz="2400" dirty="0" smtClean="0"/>
              <a:t>), </a:t>
            </a:r>
            <a:r>
              <a:rPr lang="en-US" sz="2400" dirty="0" err="1" smtClean="0"/>
              <a:t>maka</a:t>
            </a:r>
            <a:r>
              <a:rPr lang="en-US" sz="2400" dirty="0" smtClean="0"/>
              <a:t> </a:t>
            </a:r>
            <a:r>
              <a:rPr lang="en-US" sz="2400" dirty="0" err="1" smtClean="0"/>
              <a:t>proses</a:t>
            </a:r>
            <a:r>
              <a:rPr lang="en-US" sz="2400" dirty="0" smtClean="0"/>
              <a:t> yang </a:t>
            </a:r>
            <a:r>
              <a:rPr lang="en-US" sz="2400" dirty="0" err="1" smtClean="0"/>
              <a:t>diperlakukan</a:t>
            </a:r>
            <a:r>
              <a:rPr lang="en-US" sz="2400" dirty="0" smtClean="0"/>
              <a:t> </a:t>
            </a:r>
            <a:r>
              <a:rPr lang="en-US" sz="2400" dirty="0" err="1" smtClean="0"/>
              <a:t>pada</a:t>
            </a:r>
            <a:r>
              <a:rPr lang="en-US" sz="2400" dirty="0" smtClean="0"/>
              <a:t> gas ideal yang </a:t>
            </a:r>
            <a:r>
              <a:rPr lang="en-US" sz="2400" dirty="0" err="1" smtClean="0"/>
              <a:t>berada</a:t>
            </a:r>
            <a:r>
              <a:rPr lang="en-US" sz="2400" dirty="0" smtClean="0"/>
              <a:t> </a:t>
            </a:r>
            <a:r>
              <a:rPr lang="en-US" sz="2400" dirty="0" err="1" smtClean="0"/>
              <a:t>didalam</a:t>
            </a:r>
            <a:r>
              <a:rPr lang="en-US" sz="2400" dirty="0" smtClean="0"/>
              <a:t> </a:t>
            </a:r>
            <a:r>
              <a:rPr lang="en-US" sz="2400" dirty="0" err="1" smtClean="0"/>
              <a:t>silinder</a:t>
            </a:r>
            <a:r>
              <a:rPr lang="en-US" sz="2400" dirty="0" smtClean="0"/>
              <a:t> </a:t>
            </a:r>
            <a:r>
              <a:rPr lang="en-US" sz="2400" dirty="0" err="1" smtClean="0"/>
              <a:t>dinamakan</a:t>
            </a:r>
            <a:r>
              <a:rPr lang="en-US" sz="2400" dirty="0" smtClean="0"/>
              <a:t> </a:t>
            </a:r>
            <a:r>
              <a:rPr lang="en-US" sz="2400" b="1" dirty="0" err="1" smtClean="0"/>
              <a:t>proses</a:t>
            </a:r>
            <a:r>
              <a:rPr lang="en-US" sz="2400" b="1" dirty="0" smtClean="0"/>
              <a:t> </a:t>
            </a:r>
            <a:r>
              <a:rPr lang="en-US" sz="2400" b="1" dirty="0" err="1" smtClean="0"/>
              <a:t>isokoris</a:t>
            </a:r>
            <a:r>
              <a:rPr lang="en-US" sz="2400" dirty="0" smtClean="0"/>
              <a:t> (</a:t>
            </a:r>
            <a:r>
              <a:rPr lang="en-US" sz="2400" dirty="0" err="1" smtClean="0"/>
              <a:t>proses</a:t>
            </a:r>
            <a:r>
              <a:rPr lang="en-US" sz="2400" dirty="0" smtClean="0"/>
              <a:t> </a:t>
            </a:r>
            <a:r>
              <a:rPr lang="en-US" sz="2400" dirty="0" err="1" smtClean="0"/>
              <a:t>dengan</a:t>
            </a:r>
            <a:r>
              <a:rPr lang="en-US" sz="2400" dirty="0" smtClean="0"/>
              <a:t> volume </a:t>
            </a:r>
            <a:r>
              <a:rPr lang="en-US" sz="2400" dirty="0" err="1" smtClean="0"/>
              <a:t>tetap</a:t>
            </a:r>
            <a:r>
              <a:rPr lang="en-US" sz="2400" dirty="0" smtClean="0"/>
              <a:t>).</a:t>
            </a:r>
            <a:endParaRPr lang="id-ID" sz="2400" dirty="0" smtClean="0"/>
          </a:p>
          <a:p>
            <a:pPr marL="0" indent="0">
              <a:buNone/>
            </a:pPr>
            <a:r>
              <a:rPr lang="en-US" sz="2400" dirty="0" err="1" smtClean="0"/>
              <a:t>Karena</a:t>
            </a:r>
            <a:r>
              <a:rPr lang="en-US" sz="2400" dirty="0" smtClean="0"/>
              <a:t> volume </a:t>
            </a:r>
            <a:r>
              <a:rPr lang="en-US" sz="2400" dirty="0" err="1" smtClean="0"/>
              <a:t>tidak</a:t>
            </a:r>
            <a:r>
              <a:rPr lang="en-US" sz="2400" dirty="0" smtClean="0"/>
              <a:t> </a:t>
            </a:r>
            <a:r>
              <a:rPr lang="en-US" sz="2400" dirty="0" err="1" smtClean="0"/>
              <a:t>berubah</a:t>
            </a:r>
            <a:r>
              <a:rPr lang="en-US" sz="2400" dirty="0" smtClean="0"/>
              <a:t>, V</a:t>
            </a:r>
            <a:r>
              <a:rPr lang="en-US" sz="2400" baseline="-25000" dirty="0" smtClean="0"/>
              <a:t>1</a:t>
            </a:r>
            <a:r>
              <a:rPr lang="en-US" sz="2400" dirty="0" smtClean="0"/>
              <a:t> = V</a:t>
            </a:r>
            <a:r>
              <a:rPr lang="en-US" sz="2400" baseline="-25000" dirty="0" smtClean="0"/>
              <a:t>2</a:t>
            </a:r>
            <a:r>
              <a:rPr lang="en-US" sz="2400" dirty="0" smtClean="0"/>
              <a:t>, </a:t>
            </a:r>
            <a:r>
              <a:rPr lang="en-US" sz="2400" dirty="0" err="1" smtClean="0"/>
              <a:t>maka</a:t>
            </a:r>
            <a:r>
              <a:rPr lang="en-US" sz="2400" dirty="0" smtClean="0"/>
              <a:t> </a:t>
            </a:r>
            <a:r>
              <a:rPr lang="en-US" sz="2400" dirty="0" err="1" smtClean="0"/>
              <a:t>persamaan</a:t>
            </a:r>
            <a:r>
              <a:rPr lang="en-US" sz="2400" dirty="0" smtClean="0"/>
              <a:t> </a:t>
            </a:r>
            <a:r>
              <a:rPr lang="id-ID" sz="2400" dirty="0" smtClean="0"/>
              <a:t>usaha</a:t>
            </a:r>
            <a:r>
              <a:rPr lang="en-US" sz="2400" dirty="0" smtClean="0"/>
              <a:t> </a:t>
            </a:r>
            <a:r>
              <a:rPr lang="en-US" sz="2400" dirty="0" err="1" smtClean="0"/>
              <a:t>menjadi</a:t>
            </a:r>
            <a:r>
              <a:rPr lang="en-US" sz="2400" dirty="0" smtClean="0"/>
              <a:t> :</a:t>
            </a:r>
            <a:endParaRPr lang="id-ID" sz="2400" dirty="0" smtClean="0"/>
          </a:p>
        </p:txBody>
      </p:sp>
      <p:sp>
        <p:nvSpPr>
          <p:cNvPr id="20" name="Rectangle 19"/>
          <p:cNvSpPr/>
          <p:nvPr/>
        </p:nvSpPr>
        <p:spPr>
          <a:xfrm rot="16200000">
            <a:off x="6228419" y="2485328"/>
            <a:ext cx="2160240" cy="108012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Rectangle 20"/>
          <p:cNvSpPr/>
          <p:nvPr/>
        </p:nvSpPr>
        <p:spPr>
          <a:xfrm rot="16200000">
            <a:off x="7236583" y="2631128"/>
            <a:ext cx="144016" cy="936000"/>
          </a:xfrm>
          <a:prstGeom prst="rect">
            <a:avLst/>
          </a:prstGeom>
          <a:solidFill>
            <a:schemeClr val="accent6">
              <a:lumMod val="75000"/>
            </a:schemeClr>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p:cNvSpPr/>
          <p:nvPr/>
        </p:nvSpPr>
        <p:spPr>
          <a:xfrm rot="16200000">
            <a:off x="7207035" y="1405208"/>
            <a:ext cx="216024"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p:cNvSpPr/>
          <p:nvPr/>
        </p:nvSpPr>
        <p:spPr>
          <a:xfrm rot="16200000">
            <a:off x="6882999" y="3141640"/>
            <a:ext cx="864096" cy="100811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24" name="Straight Connector 23"/>
          <p:cNvCxnSpPr/>
          <p:nvPr/>
        </p:nvCxnSpPr>
        <p:spPr>
          <a:xfrm rot="16200000">
            <a:off x="6983637" y="2664482"/>
            <a:ext cx="721812"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903651" y="3169404"/>
            <a:ext cx="317716" cy="369332"/>
          </a:xfrm>
          <a:prstGeom prst="rect">
            <a:avLst/>
          </a:prstGeom>
          <a:noFill/>
        </p:spPr>
        <p:txBody>
          <a:bodyPr wrap="none" rtlCol="0">
            <a:spAutoFit/>
          </a:bodyPr>
          <a:lstStyle/>
          <a:p>
            <a:r>
              <a:rPr lang="id-ID" dirty="0" smtClean="0"/>
              <a:t>A</a:t>
            </a:r>
            <a:endParaRPr lang="id-ID" dirty="0"/>
          </a:p>
        </p:txBody>
      </p:sp>
      <p:sp>
        <p:nvSpPr>
          <p:cNvPr id="26" name="TextBox 25"/>
          <p:cNvSpPr txBox="1"/>
          <p:nvPr/>
        </p:nvSpPr>
        <p:spPr>
          <a:xfrm>
            <a:off x="7119675" y="3529444"/>
            <a:ext cx="303288" cy="369332"/>
          </a:xfrm>
          <a:prstGeom prst="rect">
            <a:avLst/>
          </a:prstGeom>
          <a:noFill/>
        </p:spPr>
        <p:txBody>
          <a:bodyPr wrap="none" rtlCol="0">
            <a:spAutoFit/>
          </a:bodyPr>
          <a:lstStyle/>
          <a:p>
            <a:r>
              <a:rPr lang="id-ID" dirty="0" smtClean="0"/>
              <a:t>P</a:t>
            </a:r>
            <a:endParaRPr lang="id-ID" dirty="0"/>
          </a:p>
        </p:txBody>
      </p:sp>
      <p:sp>
        <p:nvSpPr>
          <p:cNvPr id="27" name="TextBox 26"/>
          <p:cNvSpPr txBox="1"/>
          <p:nvPr/>
        </p:nvSpPr>
        <p:spPr>
          <a:xfrm>
            <a:off x="7479715" y="3385428"/>
            <a:ext cx="296876" cy="369332"/>
          </a:xfrm>
          <a:prstGeom prst="rect">
            <a:avLst/>
          </a:prstGeom>
          <a:noFill/>
        </p:spPr>
        <p:txBody>
          <a:bodyPr wrap="none" rtlCol="0">
            <a:spAutoFit/>
          </a:bodyPr>
          <a:lstStyle/>
          <a:p>
            <a:r>
              <a:rPr lang="id-ID" dirty="0" smtClean="0"/>
              <a:t>T</a:t>
            </a:r>
            <a:endParaRPr lang="id-ID" dirty="0"/>
          </a:p>
        </p:txBody>
      </p:sp>
      <p:sp>
        <p:nvSpPr>
          <p:cNvPr id="28" name="TextBox 27"/>
          <p:cNvSpPr txBox="1"/>
          <p:nvPr/>
        </p:nvSpPr>
        <p:spPr>
          <a:xfrm>
            <a:off x="6831643" y="3745468"/>
            <a:ext cx="316112" cy="369332"/>
          </a:xfrm>
          <a:prstGeom prst="rect">
            <a:avLst/>
          </a:prstGeom>
          <a:noFill/>
        </p:spPr>
        <p:txBody>
          <a:bodyPr wrap="none" rtlCol="0">
            <a:spAutoFit/>
          </a:bodyPr>
          <a:lstStyle/>
          <a:p>
            <a:r>
              <a:rPr lang="id-ID" dirty="0" smtClean="0"/>
              <a:t>V</a:t>
            </a:r>
            <a:endParaRPr lang="id-ID" dirty="0"/>
          </a:p>
        </p:txBody>
      </p:sp>
      <p:sp>
        <p:nvSpPr>
          <p:cNvPr id="30" name="Content Placeholder 2"/>
          <p:cNvSpPr txBox="1">
            <a:spLocks/>
          </p:cNvSpPr>
          <p:nvPr/>
        </p:nvSpPr>
        <p:spPr>
          <a:xfrm>
            <a:off x="609600" y="5486400"/>
            <a:ext cx="5410200" cy="576063"/>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W</a:t>
            </a:r>
            <a:r>
              <a:rPr kumimoji="0" lang="en-US" sz="2400" b="1" i="0" u="none" strike="noStrike" kern="1200" cap="none" spc="0" normalizeH="0" baseline="-25000" noProof="0" dirty="0" smtClean="0">
                <a:ln>
                  <a:noFill/>
                </a:ln>
                <a:solidFill>
                  <a:schemeClr val="tx1"/>
                </a:solidFill>
                <a:effectLst/>
                <a:uLnTx/>
                <a:uFillTx/>
                <a:latin typeface="+mn-lt"/>
                <a:ea typeface="+mn-ea"/>
                <a:cs typeface="+mn-cs"/>
              </a:rPr>
              <a:t>12</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 0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U</a:t>
            </a:r>
            <a:r>
              <a:rPr lang="id-ID" sz="2400" dirty="0" smtClean="0"/>
              <a:t>saha proses isokorik</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42914790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9" name="Rectangle 18"/>
          <p:cNvSpPr/>
          <p:nvPr/>
        </p:nvSpPr>
        <p:spPr>
          <a:xfrm>
            <a:off x="304800" y="2362200"/>
            <a:ext cx="4392488" cy="1938992"/>
          </a:xfrm>
          <a:prstGeom prst="rect">
            <a:avLst/>
          </a:prstGeom>
        </p:spPr>
        <p:txBody>
          <a:bodyPr wrap="square">
            <a:spAutoFit/>
          </a:bodyPr>
          <a:lstStyle/>
          <a:p>
            <a:pPr algn="just"/>
            <a:r>
              <a:rPr lang="en-US" sz="2400" dirty="0" err="1" smtClean="0"/>
              <a:t>Ini</a:t>
            </a:r>
            <a:r>
              <a:rPr lang="en-US" sz="2400" dirty="0" smtClean="0"/>
              <a:t> </a:t>
            </a:r>
            <a:r>
              <a:rPr lang="en-US" sz="2400" dirty="0" err="1" smtClean="0"/>
              <a:t>berarti</a:t>
            </a:r>
            <a:r>
              <a:rPr lang="en-US" sz="2400" dirty="0" smtClean="0"/>
              <a:t> </a:t>
            </a:r>
            <a:r>
              <a:rPr lang="en-US" sz="2400" dirty="0" err="1" smtClean="0"/>
              <a:t>tidak</a:t>
            </a:r>
            <a:r>
              <a:rPr lang="en-US" sz="2400" dirty="0" smtClean="0"/>
              <a:t> </a:t>
            </a:r>
            <a:r>
              <a:rPr lang="en-US" sz="2400" dirty="0" err="1" smtClean="0"/>
              <a:t>ada</a:t>
            </a:r>
            <a:r>
              <a:rPr lang="en-US" sz="2400" dirty="0" smtClean="0"/>
              <a:t> </a:t>
            </a:r>
            <a:r>
              <a:rPr lang="en-US" sz="2400" dirty="0" err="1" smtClean="0"/>
              <a:t>usaha</a:t>
            </a:r>
            <a:r>
              <a:rPr lang="en-US" sz="2400" dirty="0" smtClean="0"/>
              <a:t> yang </a:t>
            </a:r>
            <a:r>
              <a:rPr lang="en-US" sz="2400" dirty="0" err="1" smtClean="0"/>
              <a:t>dilakukan</a:t>
            </a:r>
            <a:r>
              <a:rPr lang="en-US" sz="2400" dirty="0" smtClean="0"/>
              <a:t> </a:t>
            </a:r>
            <a:r>
              <a:rPr lang="en-US" sz="2400" dirty="0" err="1" smtClean="0"/>
              <a:t>oleh</a:t>
            </a:r>
            <a:r>
              <a:rPr lang="en-US" sz="2400" dirty="0" smtClean="0"/>
              <a:t> </a:t>
            </a:r>
            <a:r>
              <a:rPr lang="en-US" sz="2400" dirty="0" err="1" smtClean="0"/>
              <a:t>atau</a:t>
            </a:r>
            <a:r>
              <a:rPr lang="en-US" sz="2400" dirty="0" smtClean="0"/>
              <a:t> </a:t>
            </a:r>
            <a:r>
              <a:rPr lang="en-US" sz="2400" dirty="0" err="1" smtClean="0"/>
              <a:t>dikenakan</a:t>
            </a:r>
            <a:r>
              <a:rPr lang="en-US" sz="2400" dirty="0" smtClean="0"/>
              <a:t> </a:t>
            </a:r>
            <a:r>
              <a:rPr lang="en-US" sz="2400" dirty="0" err="1" smtClean="0"/>
              <a:t>pada</a:t>
            </a:r>
            <a:r>
              <a:rPr lang="en-US" sz="2400" dirty="0" smtClean="0"/>
              <a:t> </a:t>
            </a:r>
            <a:r>
              <a:rPr lang="en-US" sz="2400" dirty="0" err="1" smtClean="0"/>
              <a:t>sistem</a:t>
            </a:r>
            <a:r>
              <a:rPr lang="en-US" sz="2400" dirty="0" smtClean="0"/>
              <a:t>. </a:t>
            </a:r>
            <a:endParaRPr lang="id-ID" sz="2400" dirty="0" smtClean="0"/>
          </a:p>
          <a:p>
            <a:pPr algn="just"/>
            <a:r>
              <a:rPr lang="en-US" sz="2400" dirty="0" smtClean="0"/>
              <a:t>Diagram </a:t>
            </a:r>
            <a:r>
              <a:rPr lang="en-US" sz="2400" dirty="0" err="1" smtClean="0"/>
              <a:t>pV</a:t>
            </a:r>
            <a:r>
              <a:rPr lang="en-US" sz="2400" dirty="0" smtClean="0"/>
              <a:t> </a:t>
            </a:r>
            <a:r>
              <a:rPr lang="en-US" sz="2400" dirty="0" err="1" smtClean="0"/>
              <a:t>terlihat</a:t>
            </a:r>
            <a:r>
              <a:rPr lang="en-US" sz="2400" dirty="0" smtClean="0"/>
              <a:t> </a:t>
            </a:r>
            <a:r>
              <a:rPr lang="en-US" sz="2400" dirty="0" err="1" smtClean="0"/>
              <a:t>seperti</a:t>
            </a:r>
            <a:r>
              <a:rPr lang="en-US" sz="2400" dirty="0" smtClean="0"/>
              <a:t> </a:t>
            </a:r>
            <a:r>
              <a:rPr lang="en-US" sz="2400" dirty="0" err="1" smtClean="0"/>
              <a:t>pada</a:t>
            </a:r>
            <a:r>
              <a:rPr lang="en-US" sz="2400" dirty="0" smtClean="0"/>
              <a:t> </a:t>
            </a:r>
            <a:r>
              <a:rPr lang="id-ID" sz="2400" dirty="0" smtClean="0"/>
              <a:t>gambar.</a:t>
            </a:r>
            <a:endParaRPr lang="id-ID" sz="2400" dirty="0"/>
          </a:p>
        </p:txBody>
      </p:sp>
      <p:pic>
        <p:nvPicPr>
          <p:cNvPr id="20" name="Picture 3" descr="12-15"/>
          <p:cNvPicPr>
            <a:picLocks noChangeAspect="1" noChangeArrowheads="1"/>
          </p:cNvPicPr>
          <p:nvPr/>
        </p:nvPicPr>
        <p:blipFill>
          <a:blip r:embed="rId10" cstate="print"/>
          <a:srcRect l="15389" r="41588" b="12577"/>
          <a:stretch>
            <a:fillRect/>
          </a:stretch>
        </p:blipFill>
        <p:spPr bwMode="auto">
          <a:xfrm>
            <a:off x="4876800" y="2051371"/>
            <a:ext cx="3200400" cy="3739829"/>
          </a:xfrm>
          <a:prstGeom prst="rect">
            <a:avLst/>
          </a:prstGeom>
          <a:noFill/>
          <a:ln w="9525">
            <a:noFill/>
            <a:miter lim="800000"/>
            <a:headEnd/>
            <a:tailEnd/>
          </a:ln>
        </p:spPr>
      </p:pic>
      <p:sp>
        <p:nvSpPr>
          <p:cNvPr id="21" name="Rounded Rectangle 20">
            <a:hlinkClick r:id="rId3" action="ppaction://hlinksldjump"/>
          </p:cNvPr>
          <p:cNvSpPr/>
          <p:nvPr/>
        </p:nvSpPr>
        <p:spPr>
          <a:xfrm>
            <a:off x="1619164" y="1143000"/>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PROSES ISOKORIS</a:t>
            </a:r>
            <a:endParaRPr lang="en-US" sz="2800" b="1" dirty="0">
              <a:solidFill>
                <a:prstClr val="black"/>
              </a:solidFill>
              <a:latin typeface="Century Gothic" pitchFamily="34" charset="0"/>
              <a:cs typeface="Arial" pitchFamily="34" charset="0"/>
            </a:endParaRPr>
          </a:p>
        </p:txBody>
      </p:sp>
    </p:spTree>
    <p:extLst>
      <p:ext uri="{BB962C8B-B14F-4D97-AF65-F5344CB8AC3E}">
        <p14:creationId xmlns:p14="http://schemas.microsoft.com/office/powerpoint/2010/main" xmlns="" val="142914790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1619164" y="978376"/>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PROSES ADIABATIS</a:t>
            </a:r>
            <a:endParaRPr lang="en-US" sz="2800" b="1" dirty="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9" name="Rectangle 18"/>
          <p:cNvSpPr/>
          <p:nvPr/>
        </p:nvSpPr>
        <p:spPr>
          <a:xfrm>
            <a:off x="609600" y="1859340"/>
            <a:ext cx="7315200" cy="3785652"/>
          </a:xfrm>
          <a:prstGeom prst="rect">
            <a:avLst/>
          </a:prstGeom>
        </p:spPr>
        <p:txBody>
          <a:bodyPr wrap="square">
            <a:spAutoFit/>
          </a:bodyPr>
          <a:lstStyle/>
          <a:p>
            <a:pPr marL="0" indent="0" algn="just">
              <a:buNone/>
            </a:pPr>
            <a:r>
              <a:rPr lang="en-US" sz="2400" dirty="0" err="1" smtClean="0">
                <a:latin typeface="+mn-lt"/>
                <a:cs typeface="Times New Roman" pitchFamily="18" charset="0"/>
              </a:rPr>
              <a:t>Bila</a:t>
            </a:r>
            <a:r>
              <a:rPr lang="en-US" sz="2400" dirty="0" smtClean="0">
                <a:latin typeface="+mn-lt"/>
                <a:cs typeface="Times New Roman" pitchFamily="18" charset="0"/>
              </a:rPr>
              <a:t> </a:t>
            </a:r>
            <a:r>
              <a:rPr lang="en-US" sz="2400" dirty="0" err="1" smtClean="0">
                <a:latin typeface="+mn-lt"/>
                <a:cs typeface="Times New Roman" pitchFamily="18" charset="0"/>
              </a:rPr>
              <a:t>sistem</a:t>
            </a:r>
            <a:r>
              <a:rPr lang="en-US" sz="2400" dirty="0" smtClean="0">
                <a:latin typeface="+mn-lt"/>
                <a:cs typeface="Times New Roman" pitchFamily="18" charset="0"/>
              </a:rPr>
              <a:t> </a:t>
            </a:r>
            <a:r>
              <a:rPr lang="en-US" sz="2400" dirty="0" err="1" smtClean="0">
                <a:latin typeface="+mn-lt"/>
                <a:cs typeface="Times New Roman" pitchFamily="18" charset="0"/>
              </a:rPr>
              <a:t>diproses</a:t>
            </a:r>
            <a:r>
              <a:rPr lang="en-US" sz="2400" dirty="0" smtClean="0">
                <a:latin typeface="+mn-lt"/>
                <a:cs typeface="Times New Roman" pitchFamily="18" charset="0"/>
              </a:rPr>
              <a:t> </a:t>
            </a:r>
            <a:r>
              <a:rPr lang="en-US" sz="2400" dirty="0" err="1" smtClean="0">
                <a:latin typeface="+mn-lt"/>
                <a:cs typeface="Times New Roman" pitchFamily="18" charset="0"/>
              </a:rPr>
              <a:t>dengan</a:t>
            </a:r>
            <a:r>
              <a:rPr lang="en-US" sz="2400" dirty="0" smtClean="0">
                <a:latin typeface="+mn-lt"/>
                <a:cs typeface="Times New Roman" pitchFamily="18" charset="0"/>
              </a:rPr>
              <a:t> </a:t>
            </a:r>
            <a:r>
              <a:rPr lang="en-US" sz="2400" dirty="0" err="1" smtClean="0">
                <a:latin typeface="+mn-lt"/>
                <a:cs typeface="Times New Roman" pitchFamily="18" charset="0"/>
              </a:rPr>
              <a:t>menjaga</a:t>
            </a:r>
            <a:r>
              <a:rPr lang="en-US" sz="2400" dirty="0" smtClean="0">
                <a:latin typeface="+mn-lt"/>
                <a:cs typeface="Times New Roman" pitchFamily="18" charset="0"/>
              </a:rPr>
              <a:t> </a:t>
            </a:r>
            <a:r>
              <a:rPr lang="en-US" sz="2400" dirty="0" err="1" smtClean="0">
                <a:latin typeface="+mn-lt"/>
                <a:cs typeface="Times New Roman" pitchFamily="18" charset="0"/>
              </a:rPr>
              <a:t>tidak</a:t>
            </a:r>
            <a:r>
              <a:rPr lang="en-US" sz="2400" dirty="0" smtClean="0">
                <a:latin typeface="+mn-lt"/>
                <a:cs typeface="Times New Roman" pitchFamily="18" charset="0"/>
              </a:rPr>
              <a:t> </a:t>
            </a:r>
            <a:r>
              <a:rPr lang="en-US" sz="2400" dirty="0" err="1" smtClean="0">
                <a:latin typeface="+mn-lt"/>
                <a:cs typeface="Times New Roman" pitchFamily="18" charset="0"/>
              </a:rPr>
              <a:t>ada</a:t>
            </a:r>
            <a:r>
              <a:rPr lang="en-US" sz="2400" dirty="0" smtClean="0">
                <a:latin typeface="+mn-lt"/>
                <a:cs typeface="Times New Roman" pitchFamily="18" charset="0"/>
              </a:rPr>
              <a:t> </a:t>
            </a:r>
            <a:r>
              <a:rPr lang="en-US" sz="2400" dirty="0" err="1" smtClean="0">
                <a:latin typeface="+mn-lt"/>
                <a:cs typeface="Times New Roman" pitchFamily="18" charset="0"/>
              </a:rPr>
              <a:t>kalor</a:t>
            </a:r>
            <a:r>
              <a:rPr lang="en-US" sz="2400" dirty="0" smtClean="0">
                <a:latin typeface="+mn-lt"/>
                <a:cs typeface="Times New Roman" pitchFamily="18" charset="0"/>
              </a:rPr>
              <a:t> (</a:t>
            </a:r>
            <a:r>
              <a:rPr lang="en-US" sz="2400" dirty="0" err="1" smtClean="0">
                <a:latin typeface="+mn-lt"/>
                <a:cs typeface="Times New Roman" pitchFamily="18" charset="0"/>
              </a:rPr>
              <a:t>panas</a:t>
            </a:r>
            <a:r>
              <a:rPr lang="en-US" sz="2400" dirty="0" smtClean="0">
                <a:latin typeface="+mn-lt"/>
                <a:cs typeface="Times New Roman" pitchFamily="18" charset="0"/>
              </a:rPr>
              <a:t>) </a:t>
            </a:r>
            <a:r>
              <a:rPr lang="en-US" sz="2400" dirty="0" err="1" smtClean="0">
                <a:latin typeface="+mn-lt"/>
                <a:cs typeface="Times New Roman" pitchFamily="18" charset="0"/>
              </a:rPr>
              <a:t>masuk</a:t>
            </a:r>
            <a:r>
              <a:rPr lang="en-US" sz="2400" dirty="0" smtClean="0">
                <a:latin typeface="+mn-lt"/>
                <a:cs typeface="Times New Roman" pitchFamily="18" charset="0"/>
              </a:rPr>
              <a:t> </a:t>
            </a:r>
            <a:r>
              <a:rPr lang="en-US" sz="2400" dirty="0" err="1" smtClean="0">
                <a:latin typeface="+mn-lt"/>
                <a:cs typeface="Times New Roman" pitchFamily="18" charset="0"/>
              </a:rPr>
              <a:t>atau</a:t>
            </a:r>
            <a:r>
              <a:rPr lang="en-US" sz="2400" dirty="0" smtClean="0">
                <a:latin typeface="+mn-lt"/>
                <a:cs typeface="Times New Roman" pitchFamily="18" charset="0"/>
              </a:rPr>
              <a:t> </a:t>
            </a:r>
            <a:r>
              <a:rPr lang="en-US" sz="2400" dirty="0" err="1" smtClean="0">
                <a:latin typeface="+mn-lt"/>
                <a:cs typeface="Times New Roman" pitchFamily="18" charset="0"/>
              </a:rPr>
              <a:t>keluar</a:t>
            </a:r>
            <a:r>
              <a:rPr lang="en-US" sz="2400" dirty="0" smtClean="0">
                <a:latin typeface="+mn-lt"/>
                <a:cs typeface="Times New Roman" pitchFamily="18" charset="0"/>
              </a:rPr>
              <a:t> </a:t>
            </a:r>
            <a:r>
              <a:rPr lang="en-US" sz="2400" dirty="0" err="1" smtClean="0">
                <a:latin typeface="+mn-lt"/>
                <a:cs typeface="Times New Roman" pitchFamily="18" charset="0"/>
              </a:rPr>
              <a:t>dari</a:t>
            </a:r>
            <a:r>
              <a:rPr lang="en-US" sz="2400" dirty="0" smtClean="0">
                <a:latin typeface="+mn-lt"/>
                <a:cs typeface="Times New Roman" pitchFamily="18" charset="0"/>
              </a:rPr>
              <a:t> </a:t>
            </a:r>
            <a:r>
              <a:rPr lang="en-US" sz="2400" dirty="0" err="1" smtClean="0">
                <a:latin typeface="+mn-lt"/>
                <a:cs typeface="Times New Roman" pitchFamily="18" charset="0"/>
              </a:rPr>
              <a:t>sistem</a:t>
            </a:r>
            <a:r>
              <a:rPr lang="en-US" sz="2400" dirty="0" smtClean="0">
                <a:latin typeface="+mn-lt"/>
                <a:cs typeface="Times New Roman" pitchFamily="18" charset="0"/>
              </a:rPr>
              <a:t> </a:t>
            </a:r>
            <a:r>
              <a:rPr lang="en-US" sz="2400" dirty="0" err="1" smtClean="0">
                <a:latin typeface="+mn-lt"/>
                <a:cs typeface="Times New Roman" pitchFamily="18" charset="0"/>
              </a:rPr>
              <a:t>tersebut</a:t>
            </a:r>
            <a:r>
              <a:rPr lang="en-US" sz="2400" dirty="0" smtClean="0">
                <a:latin typeface="+mn-lt"/>
                <a:cs typeface="Times New Roman" pitchFamily="18" charset="0"/>
              </a:rPr>
              <a:t>, </a:t>
            </a:r>
            <a:r>
              <a:rPr lang="en-US" sz="2400" dirty="0" err="1" smtClean="0">
                <a:latin typeface="+mn-lt"/>
                <a:cs typeface="Times New Roman" pitchFamily="18" charset="0"/>
              </a:rPr>
              <a:t>maka</a:t>
            </a:r>
            <a:r>
              <a:rPr lang="en-US" sz="2400" dirty="0" smtClean="0">
                <a:latin typeface="+mn-lt"/>
                <a:cs typeface="Times New Roman" pitchFamily="18" charset="0"/>
              </a:rPr>
              <a:t> </a:t>
            </a:r>
            <a:r>
              <a:rPr lang="en-US" sz="2400" dirty="0" err="1" smtClean="0">
                <a:latin typeface="+mn-lt"/>
                <a:cs typeface="Times New Roman" pitchFamily="18" charset="0"/>
              </a:rPr>
              <a:t>prosesnya</a:t>
            </a:r>
            <a:r>
              <a:rPr lang="en-US" sz="2400" dirty="0" smtClean="0">
                <a:latin typeface="+mn-lt"/>
                <a:cs typeface="Times New Roman" pitchFamily="18" charset="0"/>
              </a:rPr>
              <a:t> </a:t>
            </a:r>
            <a:r>
              <a:rPr lang="en-US" sz="2400" dirty="0" err="1" smtClean="0">
                <a:latin typeface="+mn-lt"/>
                <a:cs typeface="Times New Roman" pitchFamily="18" charset="0"/>
              </a:rPr>
              <a:t>dinamakan</a:t>
            </a:r>
            <a:r>
              <a:rPr lang="en-US" sz="2400" dirty="0" smtClean="0">
                <a:latin typeface="+mn-lt"/>
                <a:cs typeface="Times New Roman" pitchFamily="18" charset="0"/>
              </a:rPr>
              <a:t> </a:t>
            </a:r>
            <a:r>
              <a:rPr lang="en-US" sz="2400" b="1" dirty="0" err="1" smtClean="0">
                <a:latin typeface="+mn-lt"/>
                <a:cs typeface="Times New Roman" pitchFamily="18" charset="0"/>
              </a:rPr>
              <a:t>proses</a:t>
            </a:r>
            <a:r>
              <a:rPr lang="en-US" sz="2400" b="1" dirty="0" smtClean="0">
                <a:latin typeface="+mn-lt"/>
                <a:cs typeface="Times New Roman" pitchFamily="18" charset="0"/>
              </a:rPr>
              <a:t> </a:t>
            </a:r>
            <a:r>
              <a:rPr lang="en-US" sz="2400" b="1" dirty="0" err="1" smtClean="0">
                <a:latin typeface="+mn-lt"/>
                <a:cs typeface="Times New Roman" pitchFamily="18" charset="0"/>
              </a:rPr>
              <a:t>adiabatik</a:t>
            </a:r>
            <a:r>
              <a:rPr lang="en-US" sz="2400" dirty="0" smtClean="0">
                <a:latin typeface="+mn-lt"/>
                <a:cs typeface="Times New Roman" pitchFamily="18" charset="0"/>
              </a:rPr>
              <a:t>. </a:t>
            </a:r>
            <a:r>
              <a:rPr lang="en-US" sz="2400" dirty="0" err="1" smtClean="0">
                <a:latin typeface="+mn-lt"/>
                <a:cs typeface="Times New Roman" pitchFamily="18" charset="0"/>
              </a:rPr>
              <a:t>Untuk</a:t>
            </a:r>
            <a:r>
              <a:rPr lang="en-US" sz="2400" dirty="0" smtClean="0">
                <a:latin typeface="+mn-lt"/>
                <a:cs typeface="Times New Roman" pitchFamily="18" charset="0"/>
              </a:rPr>
              <a:t> </a:t>
            </a:r>
            <a:r>
              <a:rPr lang="en-US" sz="2400" dirty="0" err="1" smtClean="0">
                <a:latin typeface="+mn-lt"/>
                <a:cs typeface="Times New Roman" pitchFamily="18" charset="0"/>
              </a:rPr>
              <a:t>melaksanakan</a:t>
            </a:r>
            <a:r>
              <a:rPr lang="en-US" sz="2400" dirty="0" smtClean="0">
                <a:latin typeface="+mn-lt"/>
                <a:cs typeface="Times New Roman" pitchFamily="18" charset="0"/>
              </a:rPr>
              <a:t> </a:t>
            </a:r>
            <a:r>
              <a:rPr lang="en-US" sz="2400" dirty="0" err="1" smtClean="0">
                <a:latin typeface="+mn-lt"/>
                <a:cs typeface="Times New Roman" pitchFamily="18" charset="0"/>
              </a:rPr>
              <a:t>proses</a:t>
            </a:r>
            <a:r>
              <a:rPr lang="en-US" sz="2400" dirty="0" smtClean="0">
                <a:latin typeface="+mn-lt"/>
                <a:cs typeface="Times New Roman" pitchFamily="18" charset="0"/>
              </a:rPr>
              <a:t> </a:t>
            </a:r>
            <a:r>
              <a:rPr lang="en-US" sz="2400" dirty="0" err="1" smtClean="0">
                <a:latin typeface="+mn-lt"/>
                <a:cs typeface="Times New Roman" pitchFamily="18" charset="0"/>
              </a:rPr>
              <a:t>seperti</a:t>
            </a:r>
            <a:r>
              <a:rPr lang="en-US" sz="2400" dirty="0" smtClean="0">
                <a:latin typeface="+mn-lt"/>
                <a:cs typeface="Times New Roman" pitchFamily="18" charset="0"/>
              </a:rPr>
              <a:t> </a:t>
            </a:r>
            <a:r>
              <a:rPr lang="en-US" sz="2400" dirty="0" err="1" smtClean="0">
                <a:latin typeface="+mn-lt"/>
                <a:cs typeface="Times New Roman" pitchFamily="18" charset="0"/>
              </a:rPr>
              <a:t>ini</a:t>
            </a:r>
            <a:r>
              <a:rPr lang="en-US" sz="2400" dirty="0" smtClean="0">
                <a:latin typeface="+mn-lt"/>
                <a:cs typeface="Times New Roman" pitchFamily="18" charset="0"/>
              </a:rPr>
              <a:t>, </a:t>
            </a:r>
            <a:r>
              <a:rPr lang="en-US" sz="2400" b="1" dirty="0" err="1" smtClean="0">
                <a:latin typeface="+mn-lt"/>
                <a:cs typeface="Times New Roman" pitchFamily="18" charset="0"/>
              </a:rPr>
              <a:t>sistem</a:t>
            </a:r>
            <a:r>
              <a:rPr lang="en-US" sz="2400" b="1" dirty="0" smtClean="0">
                <a:latin typeface="+mn-lt"/>
                <a:cs typeface="Times New Roman" pitchFamily="18" charset="0"/>
              </a:rPr>
              <a:t> </a:t>
            </a:r>
            <a:r>
              <a:rPr lang="en-US" sz="2400" b="1" dirty="0" err="1" smtClean="0">
                <a:latin typeface="+mn-lt"/>
                <a:cs typeface="Times New Roman" pitchFamily="18" charset="0"/>
              </a:rPr>
              <a:t>dibungkus</a:t>
            </a:r>
            <a:r>
              <a:rPr lang="en-US" sz="2400" dirty="0" smtClean="0">
                <a:latin typeface="+mn-lt"/>
                <a:cs typeface="Times New Roman" pitchFamily="18" charset="0"/>
              </a:rPr>
              <a:t> (</a:t>
            </a:r>
            <a:r>
              <a:rPr lang="en-US" sz="2400" dirty="0" err="1" smtClean="0">
                <a:latin typeface="+mn-lt"/>
                <a:cs typeface="Times New Roman" pitchFamily="18" charset="0"/>
              </a:rPr>
              <a:t>dilindungi</a:t>
            </a:r>
            <a:r>
              <a:rPr lang="en-US" sz="2400" dirty="0" smtClean="0">
                <a:latin typeface="+mn-lt"/>
                <a:cs typeface="Times New Roman" pitchFamily="18" charset="0"/>
              </a:rPr>
              <a:t>) </a:t>
            </a:r>
            <a:r>
              <a:rPr lang="en-US" sz="2400" dirty="0" err="1" smtClean="0">
                <a:latin typeface="+mn-lt"/>
                <a:cs typeface="Times New Roman" pitchFamily="18" charset="0"/>
              </a:rPr>
              <a:t>dengan</a:t>
            </a:r>
            <a:r>
              <a:rPr lang="en-US" sz="2400" dirty="0" smtClean="0">
                <a:latin typeface="+mn-lt"/>
                <a:cs typeface="Times New Roman" pitchFamily="18" charset="0"/>
              </a:rPr>
              <a:t> </a:t>
            </a:r>
            <a:r>
              <a:rPr lang="en-US" sz="2400" b="1" dirty="0" err="1" smtClean="0">
                <a:latin typeface="+mn-lt"/>
                <a:cs typeface="Times New Roman" pitchFamily="18" charset="0"/>
              </a:rPr>
              <a:t>bahan</a:t>
            </a:r>
            <a:r>
              <a:rPr lang="en-US" sz="2400" b="1" dirty="0" smtClean="0">
                <a:latin typeface="+mn-lt"/>
                <a:cs typeface="Times New Roman" pitchFamily="18" charset="0"/>
              </a:rPr>
              <a:t> </a:t>
            </a:r>
            <a:r>
              <a:rPr lang="en-US" sz="2400" b="1" dirty="0" err="1" smtClean="0">
                <a:latin typeface="+mn-lt"/>
                <a:cs typeface="Times New Roman" pitchFamily="18" charset="0"/>
              </a:rPr>
              <a:t>isolasi</a:t>
            </a:r>
            <a:r>
              <a:rPr lang="en-US" sz="2400" b="1" dirty="0" smtClean="0">
                <a:latin typeface="+mn-lt"/>
                <a:cs typeface="Times New Roman" pitchFamily="18" charset="0"/>
              </a:rPr>
              <a:t>  </a:t>
            </a:r>
            <a:r>
              <a:rPr lang="en-US" sz="2400" b="1" dirty="0" err="1" smtClean="0">
                <a:latin typeface="+mn-lt"/>
                <a:cs typeface="Times New Roman" pitchFamily="18" charset="0"/>
              </a:rPr>
              <a:t>panas</a:t>
            </a:r>
            <a:r>
              <a:rPr lang="en-US" sz="2400" dirty="0" smtClean="0">
                <a:latin typeface="+mn-lt"/>
                <a:cs typeface="Times New Roman" pitchFamily="18" charset="0"/>
              </a:rPr>
              <a:t> </a:t>
            </a:r>
            <a:r>
              <a:rPr lang="en-US" sz="2400" dirty="0" err="1" smtClean="0">
                <a:latin typeface="+mn-lt"/>
                <a:cs typeface="Times New Roman" pitchFamily="18" charset="0"/>
              </a:rPr>
              <a:t>secara</a:t>
            </a:r>
            <a:r>
              <a:rPr lang="en-US" sz="2400" dirty="0" smtClean="0">
                <a:latin typeface="+mn-lt"/>
                <a:cs typeface="Times New Roman" pitchFamily="18" charset="0"/>
              </a:rPr>
              <a:t> </a:t>
            </a:r>
            <a:r>
              <a:rPr lang="en-US" sz="2400" dirty="0" err="1" smtClean="0">
                <a:latin typeface="+mn-lt"/>
                <a:cs typeface="Times New Roman" pitchFamily="18" charset="0"/>
              </a:rPr>
              <a:t>sempurna</a:t>
            </a:r>
            <a:r>
              <a:rPr lang="en-US" sz="2400" dirty="0" smtClean="0">
                <a:latin typeface="+mn-lt"/>
                <a:cs typeface="Times New Roman" pitchFamily="18" charset="0"/>
              </a:rPr>
              <a:t>, </a:t>
            </a:r>
            <a:r>
              <a:rPr lang="en-US" sz="2400" dirty="0" err="1" smtClean="0">
                <a:latin typeface="+mn-lt"/>
                <a:cs typeface="Times New Roman" pitchFamily="18" charset="0"/>
              </a:rPr>
              <a:t>seperti</a:t>
            </a:r>
            <a:r>
              <a:rPr lang="en-US" sz="2400" dirty="0" smtClean="0">
                <a:latin typeface="+mn-lt"/>
                <a:cs typeface="Times New Roman" pitchFamily="18" charset="0"/>
              </a:rPr>
              <a:t> </a:t>
            </a:r>
            <a:r>
              <a:rPr lang="en-US" sz="2400" dirty="0" err="1" smtClean="0">
                <a:latin typeface="+mn-lt"/>
                <a:cs typeface="Times New Roman" pitchFamily="18" charset="0"/>
              </a:rPr>
              <a:t>bahan</a:t>
            </a:r>
            <a:r>
              <a:rPr lang="en-US" sz="2400" dirty="0" smtClean="0">
                <a:latin typeface="+mn-lt"/>
                <a:cs typeface="Times New Roman" pitchFamily="18" charset="0"/>
              </a:rPr>
              <a:t> </a:t>
            </a:r>
            <a:r>
              <a:rPr lang="en-US" sz="2400" dirty="0" err="1" smtClean="0">
                <a:latin typeface="+mn-lt"/>
                <a:cs typeface="Times New Roman" pitchFamily="18" charset="0"/>
              </a:rPr>
              <a:t>asbes</a:t>
            </a:r>
            <a:r>
              <a:rPr lang="en-US" sz="2400" dirty="0" smtClean="0">
                <a:latin typeface="+mn-lt"/>
                <a:cs typeface="Times New Roman" pitchFamily="18" charset="0"/>
              </a:rPr>
              <a:t>, </a:t>
            </a:r>
            <a:r>
              <a:rPr lang="en-US" sz="2400" dirty="0" err="1" smtClean="0">
                <a:latin typeface="+mn-lt"/>
                <a:cs typeface="Times New Roman" pitchFamily="18" charset="0"/>
              </a:rPr>
              <a:t>batu</a:t>
            </a:r>
            <a:r>
              <a:rPr lang="en-US" sz="2400" dirty="0" smtClean="0">
                <a:latin typeface="+mn-lt"/>
                <a:cs typeface="Times New Roman" pitchFamily="18" charset="0"/>
              </a:rPr>
              <a:t> </a:t>
            </a:r>
            <a:r>
              <a:rPr lang="en-US" sz="2400" dirty="0" err="1" smtClean="0">
                <a:latin typeface="+mn-lt"/>
                <a:cs typeface="Times New Roman" pitchFamily="18" charset="0"/>
              </a:rPr>
              <a:t>tahan</a:t>
            </a:r>
            <a:r>
              <a:rPr lang="en-US" sz="2400" dirty="0" smtClean="0">
                <a:latin typeface="+mn-lt"/>
                <a:cs typeface="Times New Roman" pitchFamily="18" charset="0"/>
              </a:rPr>
              <a:t> </a:t>
            </a:r>
            <a:r>
              <a:rPr lang="en-US" sz="2400" dirty="0" err="1" smtClean="0">
                <a:latin typeface="+mn-lt"/>
                <a:cs typeface="Times New Roman" pitchFamily="18" charset="0"/>
              </a:rPr>
              <a:t>api</a:t>
            </a:r>
            <a:r>
              <a:rPr lang="en-US" sz="2400" dirty="0" smtClean="0">
                <a:latin typeface="+mn-lt"/>
                <a:cs typeface="Times New Roman" pitchFamily="18" charset="0"/>
              </a:rPr>
              <a:t>, </a:t>
            </a:r>
            <a:r>
              <a:rPr lang="en-US" sz="2400" dirty="0" err="1" smtClean="0">
                <a:latin typeface="+mn-lt"/>
                <a:cs typeface="Times New Roman" pitchFamily="18" charset="0"/>
              </a:rPr>
              <a:t>gabus</a:t>
            </a:r>
            <a:r>
              <a:rPr lang="en-US" sz="2400" dirty="0" smtClean="0">
                <a:latin typeface="+mn-lt"/>
                <a:cs typeface="Times New Roman" pitchFamily="18" charset="0"/>
              </a:rPr>
              <a:t>, </a:t>
            </a:r>
            <a:r>
              <a:rPr lang="en-US" sz="2400" dirty="0" err="1" smtClean="0">
                <a:latin typeface="+mn-lt"/>
                <a:cs typeface="Times New Roman" pitchFamily="18" charset="0"/>
              </a:rPr>
              <a:t>dan</a:t>
            </a:r>
            <a:r>
              <a:rPr lang="en-US" sz="2400" dirty="0" smtClean="0">
                <a:latin typeface="+mn-lt"/>
                <a:cs typeface="Times New Roman" pitchFamily="18" charset="0"/>
              </a:rPr>
              <a:t> </a:t>
            </a:r>
            <a:r>
              <a:rPr lang="en-US" sz="2400" dirty="0" err="1" smtClean="0">
                <a:latin typeface="+mn-lt"/>
                <a:cs typeface="Times New Roman" pitchFamily="18" charset="0"/>
              </a:rPr>
              <a:t>sebagainya</a:t>
            </a:r>
            <a:r>
              <a:rPr lang="en-US" sz="2400" dirty="0" smtClean="0">
                <a:latin typeface="+mn-lt"/>
                <a:cs typeface="Times New Roman" pitchFamily="18" charset="0"/>
              </a:rPr>
              <a:t>. </a:t>
            </a:r>
            <a:r>
              <a:rPr lang="en-US" sz="2400" b="1" dirty="0" err="1" smtClean="0">
                <a:latin typeface="+mn-lt"/>
                <a:cs typeface="Times New Roman" pitchFamily="18" charset="0"/>
              </a:rPr>
              <a:t>Temperatur</a:t>
            </a:r>
            <a:r>
              <a:rPr lang="en-US" sz="2400" dirty="0" smtClean="0">
                <a:latin typeface="+mn-lt"/>
                <a:cs typeface="Times New Roman" pitchFamily="18" charset="0"/>
              </a:rPr>
              <a:t> </a:t>
            </a:r>
            <a:r>
              <a:rPr lang="en-US" sz="2400" b="1" dirty="0" err="1" smtClean="0">
                <a:latin typeface="+mn-lt"/>
                <a:cs typeface="Times New Roman" pitchFamily="18" charset="0"/>
              </a:rPr>
              <a:t>disekitar</a:t>
            </a:r>
            <a:r>
              <a:rPr lang="en-US" sz="2400" b="1" dirty="0" smtClean="0">
                <a:latin typeface="+mn-lt"/>
                <a:cs typeface="Times New Roman" pitchFamily="18" charset="0"/>
              </a:rPr>
              <a:t> </a:t>
            </a:r>
            <a:r>
              <a:rPr lang="en-US" sz="2400" dirty="0" err="1" smtClean="0">
                <a:latin typeface="+mn-lt"/>
                <a:cs typeface="Times New Roman" pitchFamily="18" charset="0"/>
              </a:rPr>
              <a:t>dijaga</a:t>
            </a:r>
            <a:r>
              <a:rPr lang="en-US" sz="2400" dirty="0" smtClean="0">
                <a:latin typeface="+mn-lt"/>
                <a:cs typeface="Times New Roman" pitchFamily="18" charset="0"/>
              </a:rPr>
              <a:t> </a:t>
            </a:r>
            <a:r>
              <a:rPr lang="en-US" sz="2400" dirty="0" err="1" smtClean="0">
                <a:latin typeface="+mn-lt"/>
                <a:cs typeface="Times New Roman" pitchFamily="18" charset="0"/>
              </a:rPr>
              <a:t>tetap</a:t>
            </a:r>
            <a:r>
              <a:rPr lang="en-US" sz="2400" dirty="0" smtClean="0">
                <a:latin typeface="+mn-lt"/>
                <a:cs typeface="Times New Roman" pitchFamily="18" charset="0"/>
              </a:rPr>
              <a:t> </a:t>
            </a:r>
            <a:r>
              <a:rPr lang="en-US" sz="2400" b="1" dirty="0" err="1" smtClean="0">
                <a:latin typeface="+mn-lt"/>
                <a:cs typeface="Times New Roman" pitchFamily="18" charset="0"/>
              </a:rPr>
              <a:t>sama</a:t>
            </a:r>
            <a:r>
              <a:rPr lang="en-US" sz="2400" dirty="0" smtClean="0">
                <a:latin typeface="+mn-lt"/>
                <a:cs typeface="Times New Roman" pitchFamily="18" charset="0"/>
              </a:rPr>
              <a:t> </a:t>
            </a:r>
            <a:r>
              <a:rPr lang="en-US" sz="2400" dirty="0" err="1" smtClean="0">
                <a:latin typeface="+mn-lt"/>
                <a:cs typeface="Times New Roman" pitchFamily="18" charset="0"/>
              </a:rPr>
              <a:t>dengan</a:t>
            </a:r>
            <a:r>
              <a:rPr lang="en-US" sz="2400" dirty="0" smtClean="0">
                <a:latin typeface="+mn-lt"/>
                <a:cs typeface="Times New Roman" pitchFamily="18" charset="0"/>
              </a:rPr>
              <a:t> </a:t>
            </a:r>
            <a:r>
              <a:rPr lang="en-US" sz="2400" b="1" dirty="0" err="1" smtClean="0">
                <a:latin typeface="+mn-lt"/>
                <a:cs typeface="Times New Roman" pitchFamily="18" charset="0"/>
              </a:rPr>
              <a:t>temperatur</a:t>
            </a:r>
            <a:r>
              <a:rPr lang="en-US" sz="2400" b="1" dirty="0" smtClean="0">
                <a:latin typeface="+mn-lt"/>
                <a:cs typeface="Times New Roman" pitchFamily="18" charset="0"/>
              </a:rPr>
              <a:t> </a:t>
            </a:r>
            <a:r>
              <a:rPr lang="en-US" sz="2400" b="1" dirty="0" err="1" smtClean="0">
                <a:latin typeface="+mn-lt"/>
                <a:cs typeface="Times New Roman" pitchFamily="18" charset="0"/>
              </a:rPr>
              <a:t>sistem</a:t>
            </a:r>
            <a:r>
              <a:rPr lang="en-US" sz="2400" dirty="0" smtClean="0">
                <a:latin typeface="+mn-lt"/>
                <a:cs typeface="Times New Roman" pitchFamily="18" charset="0"/>
              </a:rPr>
              <a:t>. </a:t>
            </a:r>
            <a:r>
              <a:rPr lang="en-US" sz="2400" b="1" dirty="0" err="1" smtClean="0">
                <a:latin typeface="+mn-lt"/>
                <a:cs typeface="Times New Roman" pitchFamily="18" charset="0"/>
              </a:rPr>
              <a:t>Proses</a:t>
            </a:r>
            <a:r>
              <a:rPr lang="en-US" sz="2400" dirty="0" smtClean="0">
                <a:latin typeface="+mn-lt"/>
                <a:cs typeface="Times New Roman" pitchFamily="18" charset="0"/>
              </a:rPr>
              <a:t> yang </a:t>
            </a:r>
            <a:r>
              <a:rPr lang="en-US" sz="2400" dirty="0" err="1" smtClean="0">
                <a:latin typeface="+mn-lt"/>
                <a:cs typeface="Times New Roman" pitchFamily="18" charset="0"/>
              </a:rPr>
              <a:t>mendekati</a:t>
            </a:r>
            <a:r>
              <a:rPr lang="en-US" sz="2400" dirty="0" smtClean="0">
                <a:latin typeface="+mn-lt"/>
                <a:cs typeface="Times New Roman" pitchFamily="18" charset="0"/>
              </a:rPr>
              <a:t> </a:t>
            </a:r>
            <a:r>
              <a:rPr lang="en-US" sz="2400" b="1" dirty="0" err="1" smtClean="0">
                <a:latin typeface="+mn-lt"/>
                <a:cs typeface="Times New Roman" pitchFamily="18" charset="0"/>
              </a:rPr>
              <a:t>adiabatis</a:t>
            </a:r>
            <a:r>
              <a:rPr lang="en-US" sz="2400" dirty="0" smtClean="0">
                <a:latin typeface="+mn-lt"/>
                <a:cs typeface="Times New Roman" pitchFamily="18" charset="0"/>
              </a:rPr>
              <a:t>  </a:t>
            </a:r>
            <a:r>
              <a:rPr lang="en-US" sz="2400" dirty="0" err="1" smtClean="0">
                <a:latin typeface="+mn-lt"/>
                <a:cs typeface="Times New Roman" pitchFamily="18" charset="0"/>
              </a:rPr>
              <a:t>dapat</a:t>
            </a:r>
            <a:r>
              <a:rPr lang="en-US" sz="2400" dirty="0" smtClean="0">
                <a:latin typeface="+mn-lt"/>
                <a:cs typeface="Times New Roman" pitchFamily="18" charset="0"/>
              </a:rPr>
              <a:t> </a:t>
            </a:r>
            <a:r>
              <a:rPr lang="en-US" sz="2400" dirty="0" err="1" smtClean="0">
                <a:latin typeface="+mn-lt"/>
                <a:cs typeface="Times New Roman" pitchFamily="18" charset="0"/>
              </a:rPr>
              <a:t>juga</a:t>
            </a:r>
            <a:r>
              <a:rPr lang="en-US" sz="2400" dirty="0" smtClean="0">
                <a:latin typeface="+mn-lt"/>
                <a:cs typeface="Times New Roman" pitchFamily="18" charset="0"/>
              </a:rPr>
              <a:t> </a:t>
            </a:r>
            <a:r>
              <a:rPr lang="en-US" sz="2400" dirty="0" err="1" smtClean="0">
                <a:latin typeface="+mn-lt"/>
                <a:cs typeface="Times New Roman" pitchFamily="18" charset="0"/>
              </a:rPr>
              <a:t>diperoleh</a:t>
            </a:r>
            <a:r>
              <a:rPr lang="en-US" sz="2400" dirty="0" smtClean="0">
                <a:latin typeface="+mn-lt"/>
                <a:cs typeface="Times New Roman" pitchFamily="18" charset="0"/>
              </a:rPr>
              <a:t> </a:t>
            </a:r>
            <a:r>
              <a:rPr lang="en-US" sz="2400" dirty="0" err="1" smtClean="0">
                <a:latin typeface="+mn-lt"/>
                <a:cs typeface="Times New Roman" pitchFamily="18" charset="0"/>
              </a:rPr>
              <a:t>dengan</a:t>
            </a:r>
            <a:r>
              <a:rPr lang="en-US" sz="2400" dirty="0" smtClean="0">
                <a:latin typeface="+mn-lt"/>
                <a:cs typeface="Times New Roman" pitchFamily="18" charset="0"/>
              </a:rPr>
              <a:t> </a:t>
            </a:r>
            <a:r>
              <a:rPr lang="en-US" sz="2400" dirty="0" err="1" smtClean="0">
                <a:latin typeface="+mn-lt"/>
                <a:cs typeface="Times New Roman" pitchFamily="18" charset="0"/>
              </a:rPr>
              <a:t>melakukan</a:t>
            </a:r>
            <a:r>
              <a:rPr lang="en-US" sz="2400" dirty="0" smtClean="0">
                <a:latin typeface="+mn-lt"/>
                <a:cs typeface="Times New Roman" pitchFamily="18" charset="0"/>
              </a:rPr>
              <a:t> </a:t>
            </a:r>
            <a:r>
              <a:rPr lang="en-US" sz="2400" b="1" dirty="0" err="1" smtClean="0">
                <a:latin typeface="+mn-lt"/>
                <a:cs typeface="Times New Roman" pitchFamily="18" charset="0"/>
              </a:rPr>
              <a:t>proses</a:t>
            </a:r>
            <a:r>
              <a:rPr lang="en-US" sz="2400" b="1" dirty="0" smtClean="0">
                <a:latin typeface="+mn-lt"/>
                <a:cs typeface="Times New Roman" pitchFamily="18" charset="0"/>
              </a:rPr>
              <a:t> </a:t>
            </a:r>
            <a:r>
              <a:rPr lang="en-US" sz="2400" b="1" dirty="0" err="1" smtClean="0">
                <a:latin typeface="+mn-lt"/>
                <a:cs typeface="Times New Roman" pitchFamily="18" charset="0"/>
              </a:rPr>
              <a:t>secara</a:t>
            </a:r>
            <a:r>
              <a:rPr lang="en-US" sz="2400" b="1" dirty="0" smtClean="0">
                <a:latin typeface="+mn-lt"/>
                <a:cs typeface="Times New Roman" pitchFamily="18" charset="0"/>
              </a:rPr>
              <a:t> </a:t>
            </a:r>
            <a:r>
              <a:rPr lang="en-US" sz="2400" b="1" dirty="0" err="1" smtClean="0">
                <a:latin typeface="+mn-lt"/>
                <a:cs typeface="Times New Roman" pitchFamily="18" charset="0"/>
              </a:rPr>
              <a:t>cepat</a:t>
            </a:r>
            <a:r>
              <a:rPr lang="en-US" sz="2400" dirty="0" smtClean="0">
                <a:latin typeface="+mn-lt"/>
                <a:cs typeface="Times New Roman" pitchFamily="18" charset="0"/>
              </a:rPr>
              <a:t>.</a:t>
            </a:r>
            <a:endParaRPr lang="id-ID" sz="2400" dirty="0" smtClean="0">
              <a:latin typeface="+mn-lt"/>
              <a:cs typeface="Times New Roman" pitchFamily="18" charset="0"/>
            </a:endParaRPr>
          </a:p>
        </p:txBody>
      </p:sp>
    </p:spTree>
    <p:extLst>
      <p:ext uri="{BB962C8B-B14F-4D97-AF65-F5344CB8AC3E}">
        <p14:creationId xmlns:p14="http://schemas.microsoft.com/office/powerpoint/2010/main" xmlns="" val="142914790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1619164" y="978376"/>
            <a:ext cx="5287329"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b="1" dirty="0" smtClean="0"/>
              <a:t>PROSES ADIABATIS</a:t>
            </a:r>
            <a:endParaRPr lang="en-US" sz="2800" b="1" dirty="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9" name="Rectangle 18"/>
          <p:cNvSpPr/>
          <p:nvPr/>
        </p:nvSpPr>
        <p:spPr>
          <a:xfrm>
            <a:off x="609600" y="1859340"/>
            <a:ext cx="7315200" cy="2677656"/>
          </a:xfrm>
          <a:prstGeom prst="rect">
            <a:avLst/>
          </a:prstGeom>
        </p:spPr>
        <p:txBody>
          <a:bodyPr wrap="square">
            <a:spAutoFit/>
          </a:bodyPr>
          <a:lstStyle/>
          <a:p>
            <a:pPr marL="0" indent="0">
              <a:buNone/>
            </a:pP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dQ</a:t>
            </a:r>
            <a:r>
              <a:rPr lang="en-US" sz="2400" dirty="0" smtClean="0">
                <a:latin typeface="Times New Roman" pitchFamily="18" charset="0"/>
                <a:cs typeface="Times New Roman" pitchFamily="18" charset="0"/>
              </a:rPr>
              <a:t> = 0, </a:t>
            </a:r>
            <a:r>
              <a:rPr lang="id-ID"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dU</a:t>
            </a:r>
            <a:r>
              <a:rPr lang="en-US" sz="2400" dirty="0" smtClean="0">
                <a:latin typeface="Times New Roman" pitchFamily="18" charset="0"/>
                <a:cs typeface="Times New Roman" pitchFamily="18" charset="0"/>
              </a:rPr>
              <a:t> = n </a:t>
            </a:r>
            <a:r>
              <a:rPr lang="en-US" sz="2400" dirty="0" err="1" smtClean="0">
                <a:latin typeface="Times New Roman" pitchFamily="18" charset="0"/>
                <a:cs typeface="Times New Roman" pitchFamily="18" charset="0"/>
              </a:rPr>
              <a:t>C</a:t>
            </a:r>
            <a:r>
              <a:rPr lang="en-US" sz="2400" baseline="-25000" dirty="0" err="1" smtClean="0">
                <a:latin typeface="Times New Roman" pitchFamily="18" charset="0"/>
                <a:cs typeface="Times New Roman" pitchFamily="18" charset="0"/>
              </a:rPr>
              <a:t>v</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dT</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(C</a:t>
            </a:r>
            <a:r>
              <a:rPr lang="id-ID" sz="2400" baseline="-25000" dirty="0" smtClean="0">
                <a:latin typeface="Times New Roman" pitchFamily="18" charset="0"/>
                <a:cs typeface="Times New Roman" pitchFamily="18" charset="0"/>
              </a:rPr>
              <a:t>v</a:t>
            </a:r>
            <a:r>
              <a:rPr lang="id-ID" sz="2400" dirty="0" smtClean="0">
                <a:latin typeface="Times New Roman" pitchFamily="18" charset="0"/>
                <a:cs typeface="Times New Roman" pitchFamily="18" charset="0"/>
              </a:rPr>
              <a:t>  kapasitas panas molar pada volume tetap)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dW</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pdV</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sehingga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hukum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termodinamika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pertama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menjadi</a:t>
            </a:r>
            <a:r>
              <a:rPr lang="en-US" sz="2400" dirty="0" smtClean="0">
                <a:latin typeface="Times New Roman" pitchFamily="18" charset="0"/>
                <a:cs typeface="Times New Roman" pitchFamily="18" charset="0"/>
              </a:rPr>
              <a:t> : </a:t>
            </a:r>
          </a:p>
          <a:p>
            <a:pPr marL="0" indent="0">
              <a:buNone/>
            </a:pPr>
            <a:r>
              <a:rPr lang="id-ID"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0 = n </a:t>
            </a:r>
            <a:r>
              <a:rPr lang="en-US" sz="2400" dirty="0" err="1" smtClean="0">
                <a:latin typeface="Times New Roman" pitchFamily="18" charset="0"/>
                <a:cs typeface="Times New Roman" pitchFamily="18" charset="0"/>
              </a:rPr>
              <a:t>C</a:t>
            </a:r>
            <a:r>
              <a:rPr lang="en-US" sz="2400" baseline="-25000" dirty="0" err="1" smtClean="0">
                <a:latin typeface="Times New Roman" pitchFamily="18" charset="0"/>
                <a:cs typeface="Times New Roman" pitchFamily="18" charset="0"/>
              </a:rPr>
              <a:t>v</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dT</a:t>
            </a:r>
            <a:r>
              <a:rPr lang="en-US" sz="2400" dirty="0" smtClean="0">
                <a:latin typeface="Times New Roman" pitchFamily="18" charset="0"/>
                <a:cs typeface="Times New Roman" pitchFamily="18" charset="0"/>
              </a:rPr>
              <a:t> + p </a:t>
            </a:r>
            <a:r>
              <a:rPr lang="en-US" sz="2400" dirty="0" err="1" smtClean="0">
                <a:latin typeface="Times New Roman" pitchFamily="18" charset="0"/>
                <a:cs typeface="Times New Roman" pitchFamily="18" charset="0"/>
              </a:rPr>
              <a:t>dV</a:t>
            </a:r>
            <a:endParaRPr lang="id-ID" sz="2400" dirty="0" smtClean="0">
              <a:latin typeface="Times New Roman" pitchFamily="18" charset="0"/>
              <a:cs typeface="Times New Roman" pitchFamily="18" charset="0"/>
            </a:endParaRPr>
          </a:p>
          <a:p>
            <a:pPr marL="0" indent="0">
              <a:buNone/>
            </a:pPr>
            <a:r>
              <a:rPr lang="en-US" sz="2400" dirty="0" err="1" smtClean="0">
                <a:latin typeface="Times New Roman" pitchFamily="18" charset="0"/>
                <a:cs typeface="Times New Roman" pitchFamily="18" charset="0"/>
              </a:rPr>
              <a:t>atau</a:t>
            </a:r>
            <a:endParaRPr lang="en-US" sz="2400" dirty="0" smtClean="0">
              <a:latin typeface="Times New Roman" pitchFamily="18" charset="0"/>
              <a:cs typeface="Times New Roman" pitchFamily="18" charset="0"/>
            </a:endParaRPr>
          </a:p>
          <a:p>
            <a:pPr marL="0" indent="0">
              <a:buNone/>
            </a:pPr>
            <a:endParaRPr lang="en-US" sz="2400" dirty="0" smtClean="0">
              <a:latin typeface="Times New Roman" pitchFamily="18" charset="0"/>
              <a:cs typeface="Times New Roman" pitchFamily="18" charset="0"/>
            </a:endParaRPr>
          </a:p>
          <a:p>
            <a:pPr marL="0" indent="0">
              <a:buNone/>
            </a:pPr>
            <a:r>
              <a:rPr lang="en-US" sz="2400" b="1" dirty="0" smtClean="0">
                <a:latin typeface="Times New Roman" pitchFamily="18" charset="0"/>
                <a:cs typeface="Times New Roman" pitchFamily="18" charset="0"/>
              </a:rPr>
              <a:t>n </a:t>
            </a:r>
            <a:r>
              <a:rPr lang="en-US" sz="2400" b="1" dirty="0" err="1" smtClean="0">
                <a:latin typeface="Times New Roman" pitchFamily="18" charset="0"/>
                <a:cs typeface="Times New Roman" pitchFamily="18" charset="0"/>
              </a:rPr>
              <a:t>C</a:t>
            </a:r>
            <a:r>
              <a:rPr lang="en-US" sz="2400" b="1" baseline="-25000" dirty="0" err="1" smtClean="0">
                <a:latin typeface="Times New Roman" pitchFamily="18" charset="0"/>
                <a:cs typeface="Times New Roman" pitchFamily="18" charset="0"/>
              </a:rPr>
              <a:t>v</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dT</a:t>
            </a:r>
            <a:r>
              <a:rPr lang="en-US" sz="2400" b="1" dirty="0" smtClean="0">
                <a:latin typeface="Times New Roman" pitchFamily="18" charset="0"/>
                <a:cs typeface="Times New Roman" pitchFamily="18" charset="0"/>
              </a:rPr>
              <a:t>  = - p </a:t>
            </a:r>
            <a:r>
              <a:rPr lang="en-US" sz="2400" b="1" dirty="0" err="1" smtClean="0">
                <a:latin typeface="Times New Roman" pitchFamily="18" charset="0"/>
                <a:cs typeface="Times New Roman" pitchFamily="18" charset="0"/>
              </a:rPr>
              <a:t>dV</a:t>
            </a:r>
            <a:endParaRPr lang="id-ID" sz="2400" b="1" dirty="0" smtClean="0">
              <a:latin typeface="+mn-lt"/>
              <a:cs typeface="Times New Roman" pitchFamily="18" charset="0"/>
            </a:endParaRPr>
          </a:p>
        </p:txBody>
      </p:sp>
      <p:sp>
        <p:nvSpPr>
          <p:cNvPr id="21" name="Content Placeholder 2"/>
          <p:cNvSpPr txBox="1">
            <a:spLocks/>
          </p:cNvSpPr>
          <p:nvPr/>
        </p:nvSpPr>
        <p:spPr>
          <a:xfrm>
            <a:off x="3505200" y="3886200"/>
            <a:ext cx="4464496" cy="792088"/>
          </a:xfrm>
          <a:prstGeom prst="rect">
            <a:avLst/>
          </a:prstGeom>
        </p:spPr>
        <p:txBody>
          <a:bodyPr vert="horz" lIns="91440" tIns="45720" rIns="91440" bIns="45720" rtlCol="0">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H</a:t>
            </a:r>
            <a:r>
              <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ubungan p,</a:t>
            </a:r>
            <a:r>
              <a:rPr kumimoji="0" lang="id-ID" sz="24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V, T dalam </a:t>
            </a:r>
            <a:r>
              <a:rPr lang="id-ID" sz="2400" dirty="0" smtClean="0">
                <a:latin typeface="Times New Roman" pitchFamily="18" charset="0"/>
                <a:cs typeface="Times New Roman" pitchFamily="18" charset="0"/>
              </a:rPr>
              <a:t>proses adiabatis</a:t>
            </a:r>
            <a:endPar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4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22" name="Content Placeholder 2"/>
          <p:cNvSpPr txBox="1">
            <a:spLocks/>
          </p:cNvSpPr>
          <p:nvPr/>
        </p:nvSpPr>
        <p:spPr>
          <a:xfrm>
            <a:off x="304800" y="5029200"/>
            <a:ext cx="7620000" cy="792088"/>
          </a:xfrm>
          <a:prstGeom prst="rect">
            <a:avLst/>
          </a:prstGeom>
        </p:spPr>
        <p:txBody>
          <a:bodyPr vert="horz" lIns="91440" tIns="45720" rIns="91440" bIns="45720" rtlCol="0">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T</a:t>
            </a:r>
            <a:r>
              <a:rPr kumimoji="0" lang="id-ID" sz="2400" b="0" i="0" u="none" strike="noStrike" kern="1200" cap="none" spc="0" normalizeH="0" baseline="0" noProof="0" dirty="0" smtClean="0">
                <a:ln>
                  <a:noFill/>
                </a:ln>
                <a:solidFill>
                  <a:schemeClr val="tx1"/>
                </a:solidFill>
                <a:effectLst/>
                <a:uLnTx/>
                <a:uFillTx/>
                <a:latin typeface="+mn-lt"/>
                <a:ea typeface="+mn-ea"/>
                <a:cs typeface="+mn-cs"/>
              </a:rPr>
              <a:t>anda minus menunjukkan bahwa bila dT bertambah,</a:t>
            </a:r>
            <a:r>
              <a:rPr kumimoji="0" lang="id-ID" sz="2400" b="0" i="0" u="none" strike="noStrike" kern="1200" cap="none" spc="0" normalizeH="0" noProof="0" dirty="0" smtClean="0">
                <a:ln>
                  <a:noFill/>
                </a:ln>
                <a:solidFill>
                  <a:schemeClr val="tx1"/>
                </a:solidFill>
                <a:effectLst/>
                <a:uLnTx/>
                <a:uFillTx/>
                <a:latin typeface="+mn-lt"/>
                <a:ea typeface="+mn-ea"/>
                <a:cs typeface="+mn-cs"/>
              </a:rPr>
              <a:t> maka dV berkurang dan sebaliknya.</a:t>
            </a: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42914790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 Diagonal Corner Rectangle 7"/>
          <p:cNvSpPr/>
          <p:nvPr/>
        </p:nvSpPr>
        <p:spPr>
          <a:xfrm>
            <a:off x="152400" y="685800"/>
            <a:ext cx="8153400" cy="5791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457200" y="838200"/>
            <a:ext cx="8229600" cy="5410200"/>
          </a:xfrm>
        </p:spPr>
        <p:txBody>
          <a:bodyPr>
            <a:normAutofit/>
          </a:bodyPr>
          <a:lstStyle/>
          <a:p>
            <a:pPr marL="0" indent="0">
              <a:buNone/>
            </a:pPr>
            <a:r>
              <a:rPr lang="en-US" sz="2000" dirty="0" smtClean="0">
                <a:latin typeface="Times New Roman" pitchFamily="18" charset="0"/>
                <a:cs typeface="Times New Roman" pitchFamily="18" charset="0"/>
              </a:rPr>
              <a:t>Dari </a:t>
            </a:r>
            <a:r>
              <a:rPr lang="en-US" sz="2000" dirty="0" err="1" smtClean="0">
                <a:latin typeface="Times New Roman" pitchFamily="18" charset="0"/>
                <a:cs typeface="Times New Roman" pitchFamily="18" charset="0"/>
              </a:rPr>
              <a:t>persamaan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keadaan</a:t>
            </a:r>
            <a:r>
              <a:rPr lang="en-US" sz="2000" dirty="0" smtClean="0">
                <a:latin typeface="Times New Roman" pitchFamily="18" charset="0"/>
                <a:cs typeface="Times New Roman" pitchFamily="18" charset="0"/>
              </a:rPr>
              <a:t> : </a:t>
            </a:r>
            <a:endParaRPr lang="id-ID"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p </a:t>
            </a:r>
            <a:r>
              <a:rPr lang="en-US" sz="2000" dirty="0" err="1" smtClean="0">
                <a:latin typeface="Times New Roman" pitchFamily="18" charset="0"/>
                <a:cs typeface="Times New Roman" pitchFamily="18" charset="0"/>
              </a:rPr>
              <a:t>dV</a:t>
            </a:r>
            <a:r>
              <a:rPr lang="en-US" sz="2000" dirty="0" smtClean="0">
                <a:latin typeface="Times New Roman" pitchFamily="18" charset="0"/>
                <a:cs typeface="Times New Roman" pitchFamily="18" charset="0"/>
              </a:rPr>
              <a:t> + V </a:t>
            </a:r>
            <a:r>
              <a:rPr lang="en-US" sz="2000" dirty="0" err="1" smtClean="0">
                <a:latin typeface="Times New Roman" pitchFamily="18" charset="0"/>
                <a:cs typeface="Times New Roman" pitchFamily="18" charset="0"/>
              </a:rPr>
              <a:t>dp</a:t>
            </a:r>
            <a:r>
              <a:rPr lang="en-US" sz="2000" dirty="0" smtClean="0">
                <a:latin typeface="Times New Roman" pitchFamily="18" charset="0"/>
                <a:cs typeface="Times New Roman" pitchFamily="18" charset="0"/>
              </a:rPr>
              <a:t> = n R </a:t>
            </a:r>
            <a:r>
              <a:rPr lang="en-US" sz="2000" dirty="0" err="1" smtClean="0">
                <a:latin typeface="Times New Roman" pitchFamily="18" charset="0"/>
                <a:cs typeface="Times New Roman" pitchFamily="18" charset="0"/>
              </a:rPr>
              <a:t>dT</a:t>
            </a:r>
            <a:r>
              <a:rPr lang="en-US" sz="2000" dirty="0" smtClean="0">
                <a:latin typeface="Times New Roman" pitchFamily="18" charset="0"/>
                <a:cs typeface="Times New Roman" pitchFamily="18" charset="0"/>
              </a:rPr>
              <a:t> </a:t>
            </a:r>
            <a:endParaRPr lang="id-ID" sz="2000" dirty="0" smtClean="0">
              <a:latin typeface="Times New Roman" pitchFamily="18" charset="0"/>
              <a:cs typeface="Times New Roman" pitchFamily="18" charset="0"/>
            </a:endParaRPr>
          </a:p>
          <a:p>
            <a:pPr marL="0" indent="0">
              <a:buNone/>
            </a:pPr>
            <a:r>
              <a:rPr lang="en-US" sz="2000" dirty="0" err="1" smtClean="0">
                <a:latin typeface="Times New Roman" pitchFamily="18" charset="0"/>
                <a:cs typeface="Times New Roman" pitchFamily="18" charset="0"/>
              </a:rPr>
              <a:t>Eliminasi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kedua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persamaan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terakhir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diatas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gantikan</a:t>
            </a:r>
            <a:endParaRPr lang="id-ID"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a:t>
            </a:r>
            <a:endParaRPr lang="id-ID" sz="2000" dirty="0" smtClean="0">
              <a:latin typeface="Times New Roman" pitchFamily="18" charset="0"/>
              <a:cs typeface="Times New Roman" pitchFamily="18" charset="0"/>
            </a:endParaRPr>
          </a:p>
          <a:p>
            <a:pPr marL="0" indent="0">
              <a:buNone/>
            </a:pPr>
            <a:r>
              <a:rPr lang="en-US" sz="2000" b="1" dirty="0" smtClean="0">
                <a:latin typeface="Times New Roman" pitchFamily="18" charset="0"/>
                <a:cs typeface="Times New Roman" pitchFamily="18" charset="0"/>
              </a:rPr>
              <a:t>C</a:t>
            </a:r>
            <a:r>
              <a:rPr lang="en-US" sz="2000" b="1" baseline="-25000" dirty="0" smtClean="0">
                <a:latin typeface="Times New Roman" pitchFamily="18" charset="0"/>
                <a:cs typeface="Times New Roman" pitchFamily="18" charset="0"/>
              </a:rPr>
              <a:t>p</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C</a:t>
            </a:r>
            <a:r>
              <a:rPr lang="en-US" sz="2000" b="1" baseline="-25000" dirty="0" err="1" smtClean="0">
                <a:latin typeface="Times New Roman" pitchFamily="18" charset="0"/>
                <a:cs typeface="Times New Roman" pitchFamily="18" charset="0"/>
              </a:rPr>
              <a:t>v</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nR</a:t>
            </a:r>
            <a:r>
              <a:rPr lang="en-US" sz="2000" dirty="0" smtClean="0">
                <a:latin typeface="Times New Roman" pitchFamily="18" charset="0"/>
                <a:cs typeface="Times New Roman" pitchFamily="18" charset="0"/>
              </a:rPr>
              <a:t>, </a:t>
            </a:r>
            <a:r>
              <a:rPr lang="id-ID" sz="2000" dirty="0" smtClean="0">
                <a:latin typeface="Times New Roman" pitchFamily="18" charset="0"/>
                <a:cs typeface="Times New Roman" pitchFamily="18" charset="0"/>
              </a:rPr>
              <a:t>  (C</a:t>
            </a:r>
            <a:r>
              <a:rPr lang="id-ID" sz="2000" baseline="-25000" dirty="0" smtClean="0">
                <a:latin typeface="Times New Roman" pitchFamily="18" charset="0"/>
                <a:cs typeface="Times New Roman" pitchFamily="18" charset="0"/>
              </a:rPr>
              <a:t>p</a:t>
            </a:r>
            <a:r>
              <a:rPr lang="id-ID" sz="2000" dirty="0" smtClean="0">
                <a:latin typeface="Times New Roman" pitchFamily="18" charset="0"/>
                <a:cs typeface="Times New Roman" pitchFamily="18" charset="0"/>
              </a:rPr>
              <a:t>  kapasitas panas molar pada tekanan tetap)</a:t>
            </a:r>
          </a:p>
          <a:p>
            <a:pPr marL="0" indent="0">
              <a:buNone/>
            </a:pPr>
            <a:endParaRPr lang="id-ID" sz="2000" dirty="0" smtClean="0">
              <a:latin typeface="Times New Roman" pitchFamily="18" charset="0"/>
              <a:cs typeface="Times New Roman" pitchFamily="18" charset="0"/>
            </a:endParaRPr>
          </a:p>
          <a:p>
            <a:pPr marL="0" indent="0">
              <a:buNone/>
            </a:pPr>
            <a:r>
              <a:rPr lang="en-US" sz="2000" dirty="0" err="1" smtClean="0">
                <a:latin typeface="Times New Roman" pitchFamily="18" charset="0"/>
                <a:cs typeface="Times New Roman" pitchFamily="18" charset="0"/>
              </a:rPr>
              <a:t>diperoleh</a:t>
            </a:r>
            <a:r>
              <a:rPr lang="en-US" sz="2000" dirty="0" smtClean="0">
                <a:latin typeface="Times New Roman" pitchFamily="18" charset="0"/>
                <a:cs typeface="Times New Roman" pitchFamily="18" charset="0"/>
              </a:rPr>
              <a:t> :</a:t>
            </a:r>
            <a:endParaRPr lang="id-ID" sz="2000" dirty="0" smtClean="0">
              <a:latin typeface="Times New Roman" pitchFamily="18" charset="0"/>
              <a:cs typeface="Times New Roman" pitchFamily="18" charset="0"/>
            </a:endParaRPr>
          </a:p>
          <a:p>
            <a:pPr marL="0" indent="0">
              <a:buNone/>
            </a:pPr>
            <a:endParaRPr lang="id-ID" sz="2000" dirty="0" smtClean="0">
              <a:latin typeface="Times New Roman" pitchFamily="18" charset="0"/>
              <a:cs typeface="Times New Roman" pitchFamily="18" charset="0"/>
            </a:endParaRPr>
          </a:p>
          <a:p>
            <a:pPr marL="0" indent="0">
              <a:buNone/>
            </a:pPr>
            <a:r>
              <a:rPr lang="en-US" sz="2000" dirty="0" err="1" smtClean="0">
                <a:latin typeface="Times New Roman" pitchFamily="18" charset="0"/>
                <a:cs typeface="Times New Roman" pitchFamily="18" charset="0"/>
              </a:rPr>
              <a:t>maka</a:t>
            </a:r>
            <a:endParaRPr lang="id-ID"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a:t>
            </a:r>
            <a:endParaRPr lang="id-ID" sz="2000" dirty="0" smtClean="0">
              <a:latin typeface="Times New Roman" pitchFamily="18" charset="0"/>
              <a:cs typeface="Times New Roman" pitchFamily="18" charset="0"/>
            </a:endParaRPr>
          </a:p>
          <a:p>
            <a:pPr marL="0" indent="0">
              <a:buNone/>
            </a:pPr>
            <a:r>
              <a:rPr lang="en-US" sz="2000" dirty="0" err="1" smtClean="0">
                <a:latin typeface="Times New Roman" pitchFamily="18" charset="0"/>
                <a:cs typeface="Times New Roman" pitchFamily="18" charset="0"/>
              </a:rPr>
              <a:t>Untuk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memperoleh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hubungan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antara</a:t>
            </a:r>
            <a:r>
              <a:rPr lang="en-US" sz="2000" dirty="0" smtClean="0">
                <a:latin typeface="Times New Roman" pitchFamily="18" charset="0"/>
                <a:cs typeface="Times New Roman" pitchFamily="18" charset="0"/>
              </a:rPr>
              <a:t> p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V </a:t>
            </a:r>
            <a:r>
              <a:rPr lang="en-US" sz="2000" dirty="0" err="1" smtClean="0">
                <a:latin typeface="Times New Roman" pitchFamily="18" charset="0"/>
                <a:cs typeface="Times New Roman" pitchFamily="18" charset="0"/>
              </a:rPr>
              <a:t>pada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perubahan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adiabatik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terbatas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persamaan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diatas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diintegralkan</a:t>
            </a:r>
            <a:r>
              <a:rPr lang="en-US" sz="2000" dirty="0" smtClean="0">
                <a:latin typeface="Times New Roman" pitchFamily="18" charset="0"/>
                <a:cs typeface="Times New Roman" pitchFamily="18" charset="0"/>
              </a:rPr>
              <a:t> : </a:t>
            </a:r>
            <a:endParaRPr lang="id-ID" sz="2000" dirty="0" smtClean="0">
              <a:latin typeface="Times New Roman" pitchFamily="18" charset="0"/>
              <a:cs typeface="Times New Roman" pitchFamily="18" charset="0"/>
            </a:endParaRPr>
          </a:p>
          <a:p>
            <a:pPr marL="0" indent="0">
              <a:buNone/>
            </a:pPr>
            <a:r>
              <a:rPr lang="id-ID"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ln</a:t>
            </a:r>
            <a:r>
              <a:rPr lang="en-US" sz="2000" b="1" dirty="0" smtClean="0">
                <a:latin typeface="Times New Roman" pitchFamily="18" charset="0"/>
                <a:cs typeface="Times New Roman" pitchFamily="18" charset="0"/>
              </a:rPr>
              <a:t> p + </a:t>
            </a:r>
            <a:r>
              <a:rPr lang="en-US" sz="2000" b="1" dirty="0" smtClean="0">
                <a:latin typeface="Times New Roman" pitchFamily="18" charset="0"/>
                <a:cs typeface="Times New Roman" pitchFamily="18" charset="0"/>
                <a:sym typeface="Symbol"/>
              </a:rPr>
              <a:t></a:t>
            </a:r>
            <a:r>
              <a:rPr lang="en-US" sz="2000" b="1" dirty="0" err="1" smtClean="0">
                <a:latin typeface="Times New Roman" pitchFamily="18" charset="0"/>
                <a:cs typeface="Times New Roman" pitchFamily="18" charset="0"/>
              </a:rPr>
              <a:t>ln</a:t>
            </a:r>
            <a:r>
              <a:rPr lang="en-US" sz="2000" b="1" dirty="0" smtClean="0">
                <a:latin typeface="Times New Roman" pitchFamily="18" charset="0"/>
                <a:cs typeface="Times New Roman" pitchFamily="18" charset="0"/>
              </a:rPr>
              <a:t> V = </a:t>
            </a:r>
            <a:r>
              <a:rPr lang="en-US" sz="2000" b="1" dirty="0" err="1" smtClean="0">
                <a:latin typeface="Times New Roman" pitchFamily="18" charset="0"/>
                <a:cs typeface="Times New Roman" pitchFamily="18" charset="0"/>
              </a:rPr>
              <a:t>tetap</a:t>
            </a:r>
            <a:r>
              <a:rPr lang="en-US" sz="2000" b="1" dirty="0" smtClean="0">
                <a:latin typeface="Times New Roman" pitchFamily="18" charset="0"/>
                <a:cs typeface="Times New Roman" pitchFamily="18" charset="0"/>
              </a:rPr>
              <a:t> </a:t>
            </a:r>
            <a:endParaRPr lang="id-ID" sz="2000" dirty="0">
              <a:latin typeface="Times New Roman" pitchFamily="18" charset="0"/>
              <a:cs typeface="Times New Roman" pitchFamily="18" charset="0"/>
            </a:endParaRPr>
          </a:p>
        </p:txBody>
      </p:sp>
      <p:graphicFrame>
        <p:nvGraphicFramePr>
          <p:cNvPr id="4098" name="Object 2"/>
          <p:cNvGraphicFramePr>
            <a:graphicFrameLocks noChangeAspect="1"/>
          </p:cNvGraphicFramePr>
          <p:nvPr/>
        </p:nvGraphicFramePr>
        <p:xfrm>
          <a:off x="914400" y="5715000"/>
          <a:ext cx="1905000" cy="434142"/>
        </p:xfrm>
        <a:graphic>
          <a:graphicData uri="http://schemas.openxmlformats.org/presentationml/2006/ole">
            <p:oleObj spid="_x0000_s1026" name="Equation" r:id="rId3" imgW="1002960" imgH="228600" progId="Equation.3">
              <p:embed/>
            </p:oleObj>
          </a:graphicData>
        </a:graphic>
      </p:graphicFrame>
      <p:sp>
        <p:nvSpPr>
          <p:cNvPr id="5" name="Content Placeholder 2"/>
          <p:cNvSpPr txBox="1">
            <a:spLocks/>
          </p:cNvSpPr>
          <p:nvPr/>
        </p:nvSpPr>
        <p:spPr>
          <a:xfrm>
            <a:off x="3352800" y="5668144"/>
            <a:ext cx="4648200" cy="504056"/>
          </a:xfrm>
          <a:prstGeom prst="rect">
            <a:avLst/>
          </a:prstGeom>
        </p:spPr>
        <p:txBody>
          <a:bodyPr vert="horz" lIns="91440" tIns="45720" rIns="91440" bIns="45720" rtlCol="0">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H</a:t>
            </a:r>
            <a:r>
              <a:rPr kumimoji="0" lang="id-ID" sz="2000" b="0" i="0" u="none" strike="noStrike" kern="1200" cap="none" spc="0" normalizeH="0" baseline="0" noProof="0" dirty="0" smtClean="0">
                <a:ln>
                  <a:noFill/>
                </a:ln>
                <a:solidFill>
                  <a:schemeClr val="tx1"/>
                </a:solidFill>
                <a:effectLst/>
                <a:uLnTx/>
                <a:uFillTx/>
                <a:latin typeface="+mn-lt"/>
                <a:ea typeface="+mn-ea"/>
                <a:cs typeface="+mn-cs"/>
              </a:rPr>
              <a:t>ubungan p,</a:t>
            </a:r>
            <a:r>
              <a:rPr kumimoji="0" lang="id-ID" sz="2000" b="0" i="0" u="none" strike="noStrike" kern="1200" cap="none" spc="0" normalizeH="0" noProof="0" dirty="0" smtClean="0">
                <a:ln>
                  <a:noFill/>
                </a:ln>
                <a:solidFill>
                  <a:schemeClr val="tx1"/>
                </a:solidFill>
                <a:effectLst/>
                <a:uLnTx/>
                <a:uFillTx/>
                <a:latin typeface="+mn-lt"/>
                <a:ea typeface="+mn-ea"/>
                <a:cs typeface="+mn-cs"/>
              </a:rPr>
              <a:t> V, T dalam </a:t>
            </a:r>
            <a:r>
              <a:rPr lang="id-ID" sz="2000" dirty="0" smtClean="0"/>
              <a:t>proses adiabatis</a:t>
            </a:r>
            <a:endParaRPr kumimoji="0" lang="id-ID"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0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4099" name="Object 3"/>
          <p:cNvGraphicFramePr>
            <a:graphicFrameLocks noChangeAspect="1"/>
          </p:cNvGraphicFramePr>
          <p:nvPr/>
        </p:nvGraphicFramePr>
        <p:xfrm>
          <a:off x="1981200" y="2819400"/>
          <a:ext cx="1828800" cy="783959"/>
        </p:xfrm>
        <a:graphic>
          <a:graphicData uri="http://schemas.openxmlformats.org/presentationml/2006/ole">
            <p:oleObj spid="_x0000_s1027" name="Equation" r:id="rId4" imgW="1066680" imgH="457200" progId="Equation.3">
              <p:embed/>
            </p:oleObj>
          </a:graphicData>
        </a:graphic>
      </p:graphicFrame>
      <p:graphicFrame>
        <p:nvGraphicFramePr>
          <p:cNvPr id="4100" name="Object 4"/>
          <p:cNvGraphicFramePr>
            <a:graphicFrameLocks noChangeAspect="1"/>
          </p:cNvGraphicFramePr>
          <p:nvPr/>
        </p:nvGraphicFramePr>
        <p:xfrm>
          <a:off x="4724400" y="2743200"/>
          <a:ext cx="1524000" cy="843844"/>
        </p:xfrm>
        <a:graphic>
          <a:graphicData uri="http://schemas.openxmlformats.org/presentationml/2006/ole">
            <p:oleObj spid="_x0000_s1028" name="Equation" r:id="rId5" imgW="825480" imgH="457200" progId="Equation.3">
              <p:embed/>
            </p:oleObj>
          </a:graphicData>
        </a:graphic>
      </p:graphicFrame>
      <p:graphicFrame>
        <p:nvGraphicFramePr>
          <p:cNvPr id="4101" name="Object 5"/>
          <p:cNvGraphicFramePr>
            <a:graphicFrameLocks noChangeAspect="1"/>
          </p:cNvGraphicFramePr>
          <p:nvPr/>
        </p:nvGraphicFramePr>
        <p:xfrm>
          <a:off x="1447800" y="3657600"/>
          <a:ext cx="1676400" cy="747492"/>
        </p:xfrm>
        <a:graphic>
          <a:graphicData uri="http://schemas.openxmlformats.org/presentationml/2006/ole">
            <p:oleObj spid="_x0000_s1029" name="Equation" r:id="rId6" imgW="939600" imgH="419040" progId="Equation.3">
              <p:embed/>
            </p:oleObj>
          </a:graphicData>
        </a:graphic>
      </p:graphicFrame>
      <p:sp>
        <p:nvSpPr>
          <p:cNvPr id="9"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0" name="Rounded Rectangle 9">
            <a:hlinkClick r:id="rId7"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1" name="Rounded Rectangle 10">
            <a:hlinkClick r:id="rId8"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12" name="Rounded Rectangle 11">
            <a:hlinkClick r:id="rId7"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13" name="Rounded Rectangle 12"/>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14"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15" name="Isosceles Triangle 14"/>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6" name="Isosceles Triangle 15"/>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17" name="Rounded Rectangle 16">
            <a:hlinkClick r:id="rId7"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18" name="Rounded Rectangle 17">
            <a:hlinkClick r:id="rId9"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19" name="Right Arrow 18">
            <a:hlinkClick r:id="rId10"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0" name="Right Arrow 19">
            <a:hlinkClick r:id="rId11"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21" name="Picture 20" descr="http://png-3.findicons.com/files/icons/1742/ecqlipse_2/128/home.png">
            <a:hlinkClick r:id="rId12" action="ppaction://hlinksldjump"/>
          </p:cNvPr>
          <p:cNvPicPr>
            <a:picLocks noChangeAspect="1" noChangeArrowheads="1"/>
          </p:cNvPicPr>
          <p:nvPr/>
        </p:nvPicPr>
        <p:blipFill>
          <a:blip r:embed="rId13"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 name="Picture 12" descr="http://4.bp.blogspot.com/-VPLqur-gw3A/T1MynDDoE0I/AAAAAAAAAuw/4EWYbA084hY/s1600/lambang-its.png"/>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3175"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ound Diagonal Corner Rectangle 32"/>
          <p:cNvSpPr/>
          <p:nvPr/>
        </p:nvSpPr>
        <p:spPr>
          <a:xfrm>
            <a:off x="152400" y="609600"/>
            <a:ext cx="8305800" cy="57912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304800" y="1219200"/>
            <a:ext cx="8229600" cy="504056"/>
          </a:xfrm>
        </p:spPr>
        <p:txBody>
          <a:bodyPr>
            <a:noAutofit/>
          </a:bodyPr>
          <a:lstStyle/>
          <a:p>
            <a:pPr marL="0" indent="0">
              <a:buNone/>
            </a:pPr>
            <a:r>
              <a:rPr lang="en-US" sz="2400" dirty="0" err="1" smtClean="0">
                <a:latin typeface="Times New Roman" pitchFamily="18" charset="0"/>
                <a:cs typeface="Times New Roman" pitchFamily="18" charset="0"/>
              </a:rPr>
              <a:t>maka</a:t>
            </a:r>
            <a:r>
              <a:rPr lang="en-US" sz="2400" dirty="0" smtClean="0">
                <a:latin typeface="Times New Roman" pitchFamily="18" charset="0"/>
                <a:cs typeface="Times New Roman" pitchFamily="18" charset="0"/>
              </a:rPr>
              <a:t> </a:t>
            </a:r>
            <a:r>
              <a:rPr lang="en-US" sz="2400" dirty="0" smtClean="0"/>
              <a:t>:     p</a:t>
            </a:r>
            <a:r>
              <a:rPr lang="id-ID" sz="2400" baseline="-25000" dirty="0" smtClean="0"/>
              <a:t>1</a:t>
            </a:r>
            <a:r>
              <a:rPr lang="id-ID" sz="2400" dirty="0" smtClean="0"/>
              <a:t> </a:t>
            </a:r>
            <a:r>
              <a:rPr lang="en-US" sz="2400" dirty="0" smtClean="0"/>
              <a:t>V</a:t>
            </a:r>
            <a:r>
              <a:rPr lang="en-US" sz="2400" baseline="-25000" dirty="0" smtClean="0"/>
              <a:t>1</a:t>
            </a:r>
            <a:r>
              <a:rPr lang="en-US" sz="2400" baseline="30000" dirty="0" smtClean="0"/>
              <a:t>ɣ</a:t>
            </a:r>
            <a:r>
              <a:rPr lang="en-US" sz="2400" dirty="0" smtClean="0"/>
              <a:t> = p</a:t>
            </a:r>
            <a:r>
              <a:rPr lang="id-ID" sz="2400" baseline="-25000" dirty="0" smtClean="0"/>
              <a:t>2</a:t>
            </a:r>
            <a:r>
              <a:rPr lang="id-ID" sz="2400" dirty="0" smtClean="0"/>
              <a:t> </a:t>
            </a:r>
            <a:r>
              <a:rPr lang="en-US" sz="2400" dirty="0" smtClean="0"/>
              <a:t>V</a:t>
            </a:r>
            <a:r>
              <a:rPr lang="en-US" sz="2400" baseline="-25000" dirty="0" smtClean="0"/>
              <a:t>2</a:t>
            </a:r>
            <a:r>
              <a:rPr lang="en-US" sz="2400" baseline="30000" dirty="0" smtClean="0"/>
              <a:t>ɣ</a:t>
            </a:r>
            <a:r>
              <a:rPr lang="en-US" sz="2400" dirty="0" smtClean="0"/>
              <a:t> =  p</a:t>
            </a:r>
            <a:r>
              <a:rPr lang="id-ID" sz="2400" baseline="-25000" dirty="0" smtClean="0"/>
              <a:t>3</a:t>
            </a:r>
            <a:r>
              <a:rPr lang="id-ID" sz="2400" dirty="0" smtClean="0"/>
              <a:t> </a:t>
            </a:r>
            <a:r>
              <a:rPr lang="en-US" sz="2400" dirty="0" smtClean="0"/>
              <a:t>V</a:t>
            </a:r>
            <a:r>
              <a:rPr lang="en-US" sz="2400" baseline="-25000" dirty="0" smtClean="0"/>
              <a:t>3</a:t>
            </a:r>
            <a:r>
              <a:rPr lang="en-US" sz="2400" baseline="30000" dirty="0" smtClean="0"/>
              <a:t>ɣ</a:t>
            </a:r>
            <a:r>
              <a:rPr lang="en-US" sz="2400" dirty="0" smtClean="0"/>
              <a:t>  = ………….= </a:t>
            </a:r>
            <a:r>
              <a:rPr lang="en-US" sz="2400" dirty="0" err="1" smtClean="0"/>
              <a:t>tetap</a:t>
            </a:r>
            <a:r>
              <a:rPr lang="en-US" sz="2400" dirty="0" smtClean="0"/>
              <a:t> = K </a:t>
            </a:r>
            <a:endParaRPr lang="id-ID" sz="2400" dirty="0" smtClean="0"/>
          </a:p>
        </p:txBody>
      </p:sp>
      <p:sp>
        <p:nvSpPr>
          <p:cNvPr id="8" name="Content Placeholder 2"/>
          <p:cNvSpPr txBox="1">
            <a:spLocks/>
          </p:cNvSpPr>
          <p:nvPr/>
        </p:nvSpPr>
        <p:spPr>
          <a:xfrm>
            <a:off x="1752600" y="1828800"/>
            <a:ext cx="6553200" cy="1676400"/>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Diagram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pV</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untuk</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proses</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adiabatis</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dapat</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dilihat</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pada</a:t>
            </a:r>
            <a:r>
              <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gambar disamping.</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id-ID" sz="2400" dirty="0" smtClean="0">
                <a:latin typeface="Times New Roman" pitchFamily="18" charset="0"/>
                <a:cs typeface="Times New Roman" pitchFamily="18" charset="0"/>
              </a:rPr>
              <a:t>P</a:t>
            </a:r>
            <a:r>
              <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erb</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andingan</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dengan</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diagram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pV</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untuk</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proses</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isoterm</a:t>
            </a:r>
            <a:r>
              <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is dibawah.</a:t>
            </a:r>
            <a:endParaRPr kumimoji="0" lang="id-ID" sz="24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grpSp>
        <p:nvGrpSpPr>
          <p:cNvPr id="2" name="Group 44"/>
          <p:cNvGrpSpPr/>
          <p:nvPr/>
        </p:nvGrpSpPr>
        <p:grpSpPr>
          <a:xfrm>
            <a:off x="228600" y="762000"/>
            <a:ext cx="4344948" cy="3998311"/>
            <a:chOff x="132692" y="-209271"/>
            <a:chExt cx="4344948" cy="3998311"/>
          </a:xfrm>
        </p:grpSpPr>
        <p:cxnSp>
          <p:nvCxnSpPr>
            <p:cNvPr id="26" name="Elbow Connector 25"/>
            <p:cNvCxnSpPr>
              <a:stCxn id="30" idx="3"/>
            </p:cNvCxnSpPr>
            <p:nvPr/>
          </p:nvCxnSpPr>
          <p:spPr>
            <a:xfrm>
              <a:off x="479262" y="1022921"/>
              <a:ext cx="3109814" cy="2289447"/>
            </a:xfrm>
            <a:prstGeom prst="bentConnector3">
              <a:avLst>
                <a:gd name="adj1" fmla="val 678"/>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rc 26"/>
            <p:cNvSpPr/>
            <p:nvPr/>
          </p:nvSpPr>
          <p:spPr>
            <a:xfrm rot="1561682">
              <a:off x="659100" y="-209271"/>
              <a:ext cx="3818540" cy="3068413"/>
            </a:xfrm>
            <a:prstGeom prst="arc">
              <a:avLst>
                <a:gd name="adj1" fmla="val 3409781"/>
                <a:gd name="adj2" fmla="val 9393327"/>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cxnSp>
          <p:nvCxnSpPr>
            <p:cNvPr id="28" name="Straight Connector 27"/>
            <p:cNvCxnSpPr/>
            <p:nvPr/>
          </p:nvCxnSpPr>
          <p:spPr>
            <a:xfrm>
              <a:off x="2771800" y="2996952"/>
              <a:ext cx="0" cy="36004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08756" y="1440160"/>
              <a:ext cx="0" cy="187220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32692" y="792088"/>
              <a:ext cx="346570" cy="461665"/>
            </a:xfrm>
            <a:prstGeom prst="rect">
              <a:avLst/>
            </a:prstGeom>
            <a:noFill/>
          </p:spPr>
          <p:txBody>
            <a:bodyPr wrap="none" rtlCol="0">
              <a:spAutoFit/>
            </a:bodyPr>
            <a:lstStyle/>
            <a:p>
              <a:r>
                <a:rPr lang="id-ID" sz="2400" dirty="0" smtClean="0"/>
                <a:t>p</a:t>
              </a:r>
              <a:endParaRPr lang="id-ID" sz="2400" dirty="0"/>
            </a:p>
          </p:txBody>
        </p:sp>
        <p:sp>
          <p:nvSpPr>
            <p:cNvPr id="31" name="TextBox 30"/>
            <p:cNvSpPr txBox="1"/>
            <p:nvPr/>
          </p:nvSpPr>
          <p:spPr>
            <a:xfrm>
              <a:off x="636748" y="3327375"/>
              <a:ext cx="463588" cy="461665"/>
            </a:xfrm>
            <a:prstGeom prst="rect">
              <a:avLst/>
            </a:prstGeom>
            <a:noFill/>
          </p:spPr>
          <p:txBody>
            <a:bodyPr wrap="none" rtlCol="0">
              <a:spAutoFit/>
            </a:bodyPr>
            <a:lstStyle/>
            <a:p>
              <a:r>
                <a:rPr lang="id-ID" sz="2400" dirty="0" smtClean="0"/>
                <a:t>V</a:t>
              </a:r>
              <a:r>
                <a:rPr lang="id-ID" sz="2400" baseline="-25000" dirty="0" smtClean="0"/>
                <a:t>1</a:t>
              </a:r>
              <a:endParaRPr lang="id-ID" sz="2400" dirty="0"/>
            </a:p>
          </p:txBody>
        </p:sp>
        <p:sp>
          <p:nvSpPr>
            <p:cNvPr id="32" name="TextBox 31"/>
            <p:cNvSpPr txBox="1"/>
            <p:nvPr/>
          </p:nvSpPr>
          <p:spPr>
            <a:xfrm>
              <a:off x="2596244" y="3327375"/>
              <a:ext cx="463588" cy="461665"/>
            </a:xfrm>
            <a:prstGeom prst="rect">
              <a:avLst/>
            </a:prstGeom>
            <a:noFill/>
          </p:spPr>
          <p:txBody>
            <a:bodyPr wrap="none" rtlCol="0">
              <a:spAutoFit/>
            </a:bodyPr>
            <a:lstStyle/>
            <a:p>
              <a:r>
                <a:rPr lang="id-ID" sz="2400" dirty="0" smtClean="0"/>
                <a:t>V</a:t>
              </a:r>
              <a:r>
                <a:rPr lang="id-ID" sz="2400" baseline="-25000" dirty="0" smtClean="0"/>
                <a:t>2</a:t>
              </a:r>
              <a:endParaRPr lang="id-ID" sz="2400" dirty="0"/>
            </a:p>
          </p:txBody>
        </p:sp>
        <p:sp>
          <p:nvSpPr>
            <p:cNvPr id="38" name="TextBox 37"/>
            <p:cNvSpPr txBox="1"/>
            <p:nvPr/>
          </p:nvSpPr>
          <p:spPr>
            <a:xfrm>
              <a:off x="3419872" y="3284984"/>
              <a:ext cx="359394" cy="461665"/>
            </a:xfrm>
            <a:prstGeom prst="rect">
              <a:avLst/>
            </a:prstGeom>
            <a:noFill/>
          </p:spPr>
          <p:txBody>
            <a:bodyPr wrap="none" rtlCol="0">
              <a:spAutoFit/>
            </a:bodyPr>
            <a:lstStyle/>
            <a:p>
              <a:r>
                <a:rPr lang="id-ID" sz="2400" dirty="0" smtClean="0"/>
                <a:t>V</a:t>
              </a:r>
              <a:endParaRPr lang="id-ID" sz="2400" dirty="0"/>
            </a:p>
          </p:txBody>
        </p:sp>
      </p:grpSp>
      <p:grpSp>
        <p:nvGrpSpPr>
          <p:cNvPr id="4" name="Group 43"/>
          <p:cNvGrpSpPr/>
          <p:nvPr/>
        </p:nvGrpSpPr>
        <p:grpSpPr>
          <a:xfrm>
            <a:off x="4572000" y="2590800"/>
            <a:ext cx="4272940" cy="3795246"/>
            <a:chOff x="107504" y="3062754"/>
            <a:chExt cx="4272940" cy="3795246"/>
          </a:xfrm>
        </p:grpSpPr>
        <p:cxnSp>
          <p:nvCxnSpPr>
            <p:cNvPr id="11" name="Elbow Connector 10"/>
            <p:cNvCxnSpPr/>
            <p:nvPr/>
          </p:nvCxnSpPr>
          <p:spPr>
            <a:xfrm>
              <a:off x="467544" y="3933056"/>
              <a:ext cx="3096344" cy="2448272"/>
            </a:xfrm>
            <a:prstGeom prst="bentConnector3">
              <a:avLst>
                <a:gd name="adj1" fmla="val -1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rc 14"/>
            <p:cNvSpPr/>
            <p:nvPr/>
          </p:nvSpPr>
          <p:spPr>
            <a:xfrm rot="1561682">
              <a:off x="561904" y="3062754"/>
              <a:ext cx="3818540" cy="3068413"/>
            </a:xfrm>
            <a:prstGeom prst="arc">
              <a:avLst>
                <a:gd name="adj1" fmla="val 3409781"/>
                <a:gd name="adj2" fmla="val 9393327"/>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16" name="Arc 15"/>
            <p:cNvSpPr/>
            <p:nvPr/>
          </p:nvSpPr>
          <p:spPr>
            <a:xfrm rot="1315826">
              <a:off x="442872" y="3308590"/>
              <a:ext cx="3818540" cy="2298820"/>
            </a:xfrm>
            <a:prstGeom prst="arc">
              <a:avLst>
                <a:gd name="adj1" fmla="val 3264883"/>
                <a:gd name="adj2" fmla="val 9393327"/>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cxnSp>
          <p:nvCxnSpPr>
            <p:cNvPr id="18" name="Straight Connector 17"/>
            <p:cNvCxnSpPr>
              <a:stCxn id="16" idx="0"/>
            </p:cNvCxnSpPr>
            <p:nvPr/>
          </p:nvCxnSpPr>
          <p:spPr>
            <a:xfrm flipH="1">
              <a:off x="2627784" y="5719354"/>
              <a:ext cx="30790" cy="66197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83568" y="4509120"/>
              <a:ext cx="0" cy="187220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07504" y="3861048"/>
              <a:ext cx="346570" cy="461665"/>
            </a:xfrm>
            <a:prstGeom prst="rect">
              <a:avLst/>
            </a:prstGeom>
            <a:noFill/>
          </p:spPr>
          <p:txBody>
            <a:bodyPr wrap="none" rtlCol="0">
              <a:spAutoFit/>
            </a:bodyPr>
            <a:lstStyle/>
            <a:p>
              <a:r>
                <a:rPr lang="id-ID" sz="2400" dirty="0" smtClean="0"/>
                <a:t>p</a:t>
              </a:r>
              <a:endParaRPr lang="id-ID" sz="2400" dirty="0"/>
            </a:p>
          </p:txBody>
        </p:sp>
        <p:sp>
          <p:nvSpPr>
            <p:cNvPr id="22" name="TextBox 21"/>
            <p:cNvSpPr txBox="1"/>
            <p:nvPr/>
          </p:nvSpPr>
          <p:spPr>
            <a:xfrm>
              <a:off x="611560" y="6396335"/>
              <a:ext cx="463588" cy="461665"/>
            </a:xfrm>
            <a:prstGeom prst="rect">
              <a:avLst/>
            </a:prstGeom>
            <a:noFill/>
          </p:spPr>
          <p:txBody>
            <a:bodyPr wrap="none" rtlCol="0">
              <a:spAutoFit/>
            </a:bodyPr>
            <a:lstStyle/>
            <a:p>
              <a:r>
                <a:rPr lang="id-ID" sz="2400" dirty="0" smtClean="0"/>
                <a:t>V</a:t>
              </a:r>
              <a:r>
                <a:rPr lang="id-ID" sz="2400" baseline="-25000" dirty="0" smtClean="0"/>
                <a:t>1</a:t>
              </a:r>
              <a:endParaRPr lang="id-ID" sz="2400" dirty="0"/>
            </a:p>
          </p:txBody>
        </p:sp>
        <p:sp>
          <p:nvSpPr>
            <p:cNvPr id="23" name="TextBox 22"/>
            <p:cNvSpPr txBox="1"/>
            <p:nvPr/>
          </p:nvSpPr>
          <p:spPr>
            <a:xfrm>
              <a:off x="2339752" y="6396335"/>
              <a:ext cx="463588" cy="461665"/>
            </a:xfrm>
            <a:prstGeom prst="rect">
              <a:avLst/>
            </a:prstGeom>
            <a:noFill/>
          </p:spPr>
          <p:txBody>
            <a:bodyPr wrap="none" rtlCol="0">
              <a:spAutoFit/>
            </a:bodyPr>
            <a:lstStyle/>
            <a:p>
              <a:r>
                <a:rPr lang="id-ID" sz="2400" dirty="0" smtClean="0"/>
                <a:t>V</a:t>
              </a:r>
              <a:r>
                <a:rPr lang="id-ID" sz="2400" baseline="-25000" dirty="0" smtClean="0"/>
                <a:t>2</a:t>
              </a:r>
              <a:endParaRPr lang="id-ID" sz="2400" dirty="0"/>
            </a:p>
          </p:txBody>
        </p:sp>
        <p:sp>
          <p:nvSpPr>
            <p:cNvPr id="24" name="TextBox 23"/>
            <p:cNvSpPr txBox="1"/>
            <p:nvPr/>
          </p:nvSpPr>
          <p:spPr>
            <a:xfrm>
              <a:off x="1187624" y="4941168"/>
              <a:ext cx="1740028" cy="400110"/>
            </a:xfrm>
            <a:prstGeom prst="rect">
              <a:avLst/>
            </a:prstGeom>
            <a:noFill/>
          </p:spPr>
          <p:txBody>
            <a:bodyPr wrap="none" rtlCol="0">
              <a:spAutoFit/>
            </a:bodyPr>
            <a:lstStyle/>
            <a:p>
              <a:r>
                <a:rPr lang="id-ID" sz="2000" dirty="0" smtClean="0"/>
                <a:t>Garis isotermis</a:t>
              </a:r>
              <a:endParaRPr lang="id-ID" sz="2000" dirty="0"/>
            </a:p>
          </p:txBody>
        </p:sp>
        <p:sp>
          <p:nvSpPr>
            <p:cNvPr id="25" name="TextBox 24"/>
            <p:cNvSpPr txBox="1"/>
            <p:nvPr/>
          </p:nvSpPr>
          <p:spPr>
            <a:xfrm>
              <a:off x="827584" y="5733256"/>
              <a:ext cx="1721177" cy="400110"/>
            </a:xfrm>
            <a:prstGeom prst="rect">
              <a:avLst/>
            </a:prstGeom>
            <a:noFill/>
          </p:spPr>
          <p:txBody>
            <a:bodyPr wrap="none" rtlCol="0">
              <a:spAutoFit/>
            </a:bodyPr>
            <a:lstStyle/>
            <a:p>
              <a:r>
                <a:rPr lang="id-ID" sz="2000" dirty="0" smtClean="0"/>
                <a:t>Garis adiabatis</a:t>
              </a:r>
              <a:endParaRPr lang="id-ID" sz="2000" dirty="0"/>
            </a:p>
          </p:txBody>
        </p:sp>
        <p:sp>
          <p:nvSpPr>
            <p:cNvPr id="39" name="TextBox 38"/>
            <p:cNvSpPr txBox="1"/>
            <p:nvPr/>
          </p:nvSpPr>
          <p:spPr>
            <a:xfrm>
              <a:off x="3275856" y="6396335"/>
              <a:ext cx="359394" cy="461665"/>
            </a:xfrm>
            <a:prstGeom prst="rect">
              <a:avLst/>
            </a:prstGeom>
            <a:noFill/>
          </p:spPr>
          <p:txBody>
            <a:bodyPr wrap="none" rtlCol="0">
              <a:spAutoFit/>
            </a:bodyPr>
            <a:lstStyle/>
            <a:p>
              <a:r>
                <a:rPr lang="id-ID" sz="2400" dirty="0" smtClean="0"/>
                <a:t>V</a:t>
              </a:r>
              <a:endParaRPr lang="id-ID" sz="2400" dirty="0"/>
            </a:p>
          </p:txBody>
        </p:sp>
      </p:grpSp>
      <p:sp>
        <p:nvSpPr>
          <p:cNvPr id="34" name="Rounded Rectangle 33">
            <a:hlinkClick r:id="rId3"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5" name="Rounded Rectangle 34">
            <a:hlinkClick r:id="rId4"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36" name="Rounded Rectangle 35">
            <a:hlinkClick r:id="rId3"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37" name="Rounded Rectangle 36"/>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40"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1" name="Isosceles Triangle 40"/>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2" name="Isosceles Triangle 41"/>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43" name="Rounded Rectangle 42">
            <a:hlinkClick r:id="rId3"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44" name="Rounded Rectangle 43">
            <a:hlinkClick r:id="rId5"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45"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46" name="Right Arrow 45">
            <a:hlinkClick r:id="rId6"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7" name="Right Arrow 46">
            <a:hlinkClick r:id="rId7" action="ppaction://hlinksldjump"/>
          </p:cNvPr>
          <p:cNvSpPr/>
          <p:nvPr/>
        </p:nvSpPr>
        <p:spPr>
          <a:xfrm rot="10800000">
            <a:off x="3660775"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48" name="Picture 20" descr="http://png-3.findicons.com/files/icons/1742/ecqlipse_2/128/home.png">
            <a:hlinkClick r:id="rId8" action="ppaction://hlinksldjump"/>
          </p:cNvPr>
          <p:cNvPicPr>
            <a:picLocks noChangeAspect="1" noChangeArrowheads="1"/>
          </p:cNvPicPr>
          <p:nvPr/>
        </p:nvPicPr>
        <p:blipFill>
          <a:blip r:embed="rId9"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9" name="Picture 12" descr="http://4.bp.blogspot.com/-VPLqur-gw3A/T1MynDDoE0I/AAAAAAAAAuw/4EWYbA084hY/s1600/lambang-its.pn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0"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 Diagonal Corner Rectangle 6"/>
          <p:cNvSpPr/>
          <p:nvPr/>
        </p:nvSpPr>
        <p:spPr>
          <a:xfrm>
            <a:off x="304800" y="685800"/>
            <a:ext cx="8229600" cy="55626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467544" y="1174304"/>
            <a:ext cx="7838256" cy="3252936"/>
          </a:xfrm>
        </p:spPr>
        <p:txBody>
          <a:bodyPr>
            <a:noAutofit/>
          </a:bodyPr>
          <a:lstStyle/>
          <a:p>
            <a:pPr marL="0" indent="0">
              <a:buNone/>
            </a:pPr>
            <a:r>
              <a:rPr lang="en-US" sz="2800" dirty="0" err="1" smtClean="0">
                <a:latin typeface="Times New Roman" pitchFamily="18" charset="0"/>
                <a:cs typeface="Times New Roman" pitchFamily="18" charset="0"/>
              </a:rPr>
              <a:t>Kerja</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dilakukan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oleh</a:t>
            </a:r>
            <a:r>
              <a:rPr lang="en-US" sz="2800" dirty="0" smtClean="0">
                <a:latin typeface="Times New Roman" pitchFamily="18" charset="0"/>
                <a:cs typeface="Times New Roman" pitchFamily="18" charset="0"/>
              </a:rPr>
              <a:t> gas ideal </a:t>
            </a:r>
            <a:r>
              <a:rPr lang="en-US" sz="2800" dirty="0" err="1" smtClean="0">
                <a:latin typeface="Times New Roman" pitchFamily="18" charset="0"/>
                <a:cs typeface="Times New Roman" pitchFamily="18" charset="0"/>
              </a:rPr>
              <a:t>pada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proses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adiabatis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adalah</a:t>
            </a:r>
            <a:r>
              <a:rPr lang="en-US" sz="2800" dirty="0" smtClean="0">
                <a:latin typeface="Times New Roman" pitchFamily="18" charset="0"/>
                <a:cs typeface="Times New Roman" pitchFamily="18" charset="0"/>
              </a:rPr>
              <a:t> : </a:t>
            </a:r>
            <a:endParaRPr lang="id-ID" sz="2800"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W</a:t>
            </a:r>
            <a:r>
              <a:rPr lang="en-US" sz="2800" baseline="-25000" dirty="0" smtClean="0">
                <a:latin typeface="Times New Roman" pitchFamily="18" charset="0"/>
                <a:cs typeface="Times New Roman" pitchFamily="18" charset="0"/>
              </a:rPr>
              <a:t>12</a:t>
            </a:r>
            <a:r>
              <a:rPr lang="en-US" sz="2800" dirty="0" smtClean="0">
                <a:latin typeface="Times New Roman" pitchFamily="18" charset="0"/>
                <a:cs typeface="Times New Roman" pitchFamily="18" charset="0"/>
              </a:rPr>
              <a:t> =   ∫ p </a:t>
            </a:r>
            <a:r>
              <a:rPr lang="en-US" sz="2800" dirty="0" err="1" smtClean="0">
                <a:latin typeface="Times New Roman" pitchFamily="18" charset="0"/>
                <a:cs typeface="Times New Roman" pitchFamily="18" charset="0"/>
              </a:rPr>
              <a:t>dV</a:t>
            </a:r>
            <a:r>
              <a:rPr lang="en-US" sz="2800" dirty="0" smtClean="0">
                <a:latin typeface="Times New Roman" pitchFamily="18" charset="0"/>
                <a:cs typeface="Times New Roman" pitchFamily="18" charset="0"/>
              </a:rPr>
              <a:t> </a:t>
            </a:r>
            <a:r>
              <a:rPr lang="id-ID" sz="2800" dirty="0" smtClean="0">
                <a:latin typeface="Times New Roman" pitchFamily="18" charset="0"/>
                <a:cs typeface="Times New Roman" pitchFamily="18" charset="0"/>
              </a:rPr>
              <a:t> dan karena  </a:t>
            </a:r>
            <a:r>
              <a:rPr lang="en-US" sz="2800" dirty="0" err="1" smtClean="0">
                <a:latin typeface="Times New Roman" pitchFamily="18" charset="0"/>
                <a:cs typeface="Times New Roman" pitchFamily="18" charset="0"/>
              </a:rPr>
              <a:t>pV</a:t>
            </a:r>
            <a:r>
              <a:rPr lang="el-GR" sz="2800" baseline="30000" dirty="0" smtClean="0">
                <a:latin typeface="Times New Roman" pitchFamily="18" charset="0"/>
                <a:cs typeface="Times New Roman" pitchFamily="18" charset="0"/>
              </a:rPr>
              <a:t>γ</a:t>
            </a:r>
            <a:r>
              <a:rPr lang="en-US" sz="2800" dirty="0" smtClean="0">
                <a:latin typeface="Times New Roman" pitchFamily="18" charset="0"/>
                <a:cs typeface="Times New Roman" pitchFamily="18" charset="0"/>
              </a:rPr>
              <a:t> </a:t>
            </a:r>
            <a:r>
              <a:rPr lang="id-ID" sz="2800" dirty="0" smtClean="0">
                <a:latin typeface="Times New Roman" pitchFamily="18" charset="0"/>
                <a:cs typeface="Times New Roman" pitchFamily="18" charset="0"/>
              </a:rPr>
              <a:t>= K </a:t>
            </a:r>
            <a:r>
              <a:rPr lang="id-ID" sz="2800" dirty="0" smtClean="0">
                <a:latin typeface="Times New Roman" pitchFamily="18" charset="0"/>
                <a:cs typeface="Times New Roman" pitchFamily="18" charset="0"/>
                <a:sym typeface="Wingdings" pitchFamily="2" charset="2"/>
              </a:rPr>
              <a:t> p = K/</a:t>
            </a:r>
            <a:r>
              <a:rPr lang="en-US" sz="2800" dirty="0" smtClean="0">
                <a:latin typeface="Times New Roman" pitchFamily="18" charset="0"/>
                <a:cs typeface="Times New Roman" pitchFamily="18" charset="0"/>
              </a:rPr>
              <a:t>V</a:t>
            </a:r>
            <a:r>
              <a:rPr lang="el-GR" sz="2800" baseline="30000" dirty="0" smtClean="0">
                <a:latin typeface="Times New Roman" pitchFamily="18" charset="0"/>
                <a:cs typeface="Times New Roman" pitchFamily="18" charset="0"/>
              </a:rPr>
              <a:t>γ</a:t>
            </a:r>
            <a:r>
              <a:rPr lang="en-US" sz="2800" dirty="0" smtClean="0">
                <a:latin typeface="Times New Roman" pitchFamily="18" charset="0"/>
                <a:cs typeface="Times New Roman" pitchFamily="18" charset="0"/>
              </a:rPr>
              <a:t> </a:t>
            </a:r>
            <a:endParaRPr lang="id-ID" sz="2800"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W</a:t>
            </a:r>
            <a:r>
              <a:rPr lang="en-US" sz="2800" baseline="-25000" dirty="0" smtClean="0">
                <a:latin typeface="Times New Roman" pitchFamily="18" charset="0"/>
                <a:cs typeface="Times New Roman" pitchFamily="18" charset="0"/>
              </a:rPr>
              <a:t>12</a:t>
            </a:r>
            <a:r>
              <a:rPr lang="en-US" sz="2800" dirty="0" smtClean="0">
                <a:latin typeface="Times New Roman" pitchFamily="18" charset="0"/>
                <a:cs typeface="Times New Roman" pitchFamily="18" charset="0"/>
              </a:rPr>
              <a:t> =  K</a:t>
            </a:r>
            <a:r>
              <a:rPr lang="id-ID"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dV</a:t>
            </a:r>
            <a:r>
              <a:rPr lang="en-US" sz="2800" dirty="0" smtClean="0">
                <a:latin typeface="Times New Roman" pitchFamily="18" charset="0"/>
                <a:cs typeface="Times New Roman" pitchFamily="18" charset="0"/>
              </a:rPr>
              <a:t>/V</a:t>
            </a:r>
            <a:r>
              <a:rPr lang="el-GR" sz="2800" baseline="30000" dirty="0" smtClean="0">
                <a:latin typeface="Times New Roman" pitchFamily="18" charset="0"/>
                <a:cs typeface="Times New Roman" pitchFamily="18" charset="0"/>
              </a:rPr>
              <a:t>γ</a:t>
            </a:r>
            <a:r>
              <a:rPr lang="en-US" sz="2800" dirty="0" smtClean="0">
                <a:latin typeface="Times New Roman" pitchFamily="18" charset="0"/>
                <a:cs typeface="Times New Roman" pitchFamily="18" charset="0"/>
              </a:rPr>
              <a:t> </a:t>
            </a:r>
            <a:endParaRPr lang="id-ID" sz="2800"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W</a:t>
            </a:r>
            <a:r>
              <a:rPr lang="en-US" sz="2800" baseline="-25000" dirty="0" smtClean="0">
                <a:latin typeface="Times New Roman" pitchFamily="18" charset="0"/>
                <a:cs typeface="Times New Roman" pitchFamily="18" charset="0"/>
              </a:rPr>
              <a:t>12</a:t>
            </a:r>
            <a:r>
              <a:rPr lang="en-US" sz="2800" dirty="0" smtClean="0">
                <a:latin typeface="Times New Roman" pitchFamily="18" charset="0"/>
                <a:cs typeface="Times New Roman" pitchFamily="18" charset="0"/>
              </a:rPr>
              <a:t> = (K V</a:t>
            </a:r>
            <a:r>
              <a:rPr lang="en-US" sz="2800" baseline="-25000" dirty="0" smtClean="0">
                <a:latin typeface="Times New Roman" pitchFamily="18" charset="0"/>
                <a:cs typeface="Times New Roman" pitchFamily="18" charset="0"/>
              </a:rPr>
              <a:t>2</a:t>
            </a:r>
            <a:r>
              <a:rPr lang="en-US" sz="2800" baseline="30000" dirty="0" smtClean="0">
                <a:latin typeface="Times New Roman" pitchFamily="18" charset="0"/>
                <a:cs typeface="Times New Roman" pitchFamily="18" charset="0"/>
              </a:rPr>
              <a:t>1-</a:t>
            </a:r>
            <a:r>
              <a:rPr lang="el-GR" sz="2800" baseline="30000" dirty="0" smtClean="0">
                <a:latin typeface="Times New Roman" pitchFamily="18" charset="0"/>
                <a:cs typeface="Times New Roman" pitchFamily="18" charset="0"/>
              </a:rPr>
              <a:t>γ</a:t>
            </a:r>
            <a:r>
              <a:rPr lang="en-US" sz="2800" dirty="0" smtClean="0">
                <a:latin typeface="Times New Roman" pitchFamily="18" charset="0"/>
                <a:cs typeface="Times New Roman" pitchFamily="18" charset="0"/>
              </a:rPr>
              <a:t> - KV</a:t>
            </a:r>
            <a:r>
              <a:rPr lang="id-ID" sz="2800" baseline="-25000" dirty="0" smtClean="0">
                <a:latin typeface="Times New Roman" pitchFamily="18" charset="0"/>
                <a:cs typeface="Times New Roman" pitchFamily="18" charset="0"/>
              </a:rPr>
              <a:t>1</a:t>
            </a:r>
            <a:r>
              <a:rPr lang="en-US" sz="2800" baseline="30000" dirty="0" smtClean="0">
                <a:latin typeface="Times New Roman" pitchFamily="18" charset="0"/>
                <a:cs typeface="Times New Roman" pitchFamily="18" charset="0"/>
              </a:rPr>
              <a:t>1-</a:t>
            </a:r>
            <a:r>
              <a:rPr lang="el-GR" sz="2800" baseline="30000" dirty="0" smtClean="0">
                <a:latin typeface="Times New Roman" pitchFamily="18" charset="0"/>
                <a:cs typeface="Times New Roman" pitchFamily="18" charset="0"/>
              </a:rPr>
              <a:t>γ</a:t>
            </a:r>
            <a:r>
              <a:rPr lang="en-US" sz="2800" dirty="0" smtClean="0">
                <a:latin typeface="Times New Roman" pitchFamily="18" charset="0"/>
                <a:cs typeface="Times New Roman" pitchFamily="18" charset="0"/>
              </a:rPr>
              <a:t>)/(1 - ɣ) </a:t>
            </a:r>
            <a:endParaRPr lang="id-ID" sz="2800" dirty="0" smtClean="0">
              <a:latin typeface="Times New Roman" pitchFamily="18" charset="0"/>
              <a:cs typeface="Times New Roman" pitchFamily="18" charset="0"/>
            </a:endParaRPr>
          </a:p>
          <a:p>
            <a:pPr marL="0" indent="0">
              <a:buNone/>
            </a:pP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karena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pV</a:t>
            </a:r>
            <a:r>
              <a:rPr lang="el-GR" sz="2800" baseline="30000" dirty="0" smtClean="0">
                <a:latin typeface="Times New Roman" pitchFamily="18" charset="0"/>
                <a:cs typeface="Times New Roman" pitchFamily="18" charset="0"/>
              </a:rPr>
              <a:t> γ</a:t>
            </a:r>
            <a:r>
              <a:rPr lang="en-US" sz="2800" dirty="0" smtClean="0">
                <a:latin typeface="Times New Roman" pitchFamily="18" charset="0"/>
                <a:cs typeface="Times New Roman" pitchFamily="18" charset="0"/>
              </a:rPr>
              <a:t> =  p</a:t>
            </a:r>
            <a:r>
              <a:rPr lang="id-ID" sz="2800" baseline="-25000" dirty="0" smtClean="0">
                <a:latin typeface="Times New Roman" pitchFamily="18" charset="0"/>
                <a:cs typeface="Times New Roman" pitchFamily="18" charset="0"/>
              </a:rPr>
              <a:t>1</a:t>
            </a:r>
            <a:r>
              <a:rPr lang="en-US" sz="2800" dirty="0" smtClean="0">
                <a:latin typeface="Times New Roman" pitchFamily="18" charset="0"/>
                <a:cs typeface="Times New Roman" pitchFamily="18" charset="0"/>
              </a:rPr>
              <a:t>V</a:t>
            </a:r>
            <a:r>
              <a:rPr lang="en-US" sz="2800" baseline="-25000" dirty="0" smtClean="0">
                <a:latin typeface="Times New Roman" pitchFamily="18" charset="0"/>
                <a:cs typeface="Times New Roman" pitchFamily="18" charset="0"/>
              </a:rPr>
              <a:t>1</a:t>
            </a:r>
            <a:r>
              <a:rPr lang="el-GR" sz="2800" baseline="30000" dirty="0" smtClean="0">
                <a:latin typeface="Times New Roman" pitchFamily="18" charset="0"/>
                <a:cs typeface="Times New Roman" pitchFamily="18" charset="0"/>
              </a:rPr>
              <a:t> γ</a:t>
            </a:r>
            <a:r>
              <a:rPr lang="en-US" sz="2800" dirty="0" smtClean="0">
                <a:latin typeface="Times New Roman" pitchFamily="18" charset="0"/>
                <a:cs typeface="Times New Roman" pitchFamily="18" charset="0"/>
              </a:rPr>
              <a:t> = p</a:t>
            </a:r>
            <a:r>
              <a:rPr lang="id-ID"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V</a:t>
            </a:r>
            <a:r>
              <a:rPr lang="en-US" sz="2800" baseline="-25000" dirty="0" smtClean="0">
                <a:latin typeface="Times New Roman" pitchFamily="18" charset="0"/>
                <a:cs typeface="Times New Roman" pitchFamily="18" charset="0"/>
              </a:rPr>
              <a:t>2</a:t>
            </a:r>
            <a:r>
              <a:rPr lang="el-GR" sz="2800" baseline="30000" dirty="0" smtClean="0">
                <a:latin typeface="Times New Roman" pitchFamily="18" charset="0"/>
                <a:cs typeface="Times New Roman" pitchFamily="18" charset="0"/>
              </a:rPr>
              <a:t> γ</a:t>
            </a:r>
            <a:r>
              <a:rPr lang="en-US" sz="2800" dirty="0" smtClean="0">
                <a:latin typeface="Times New Roman" pitchFamily="18" charset="0"/>
                <a:cs typeface="Times New Roman" pitchFamily="18" charset="0"/>
              </a:rPr>
              <a:t> = K, </a:t>
            </a:r>
            <a:r>
              <a:rPr lang="en-US" sz="2800" dirty="0" err="1" smtClean="0">
                <a:latin typeface="Times New Roman" pitchFamily="18" charset="0"/>
                <a:cs typeface="Times New Roman" pitchFamily="18" charset="0"/>
              </a:rPr>
              <a:t>maka</a:t>
            </a:r>
            <a:r>
              <a:rPr lang="en-US" sz="2800" dirty="0" smtClean="0">
                <a:latin typeface="Times New Roman" pitchFamily="18" charset="0"/>
                <a:cs typeface="Times New Roman" pitchFamily="18" charset="0"/>
              </a:rPr>
              <a:t> </a:t>
            </a:r>
            <a:endParaRPr lang="id-ID" sz="2800" dirty="0" smtClean="0">
              <a:latin typeface="Times New Roman" pitchFamily="18" charset="0"/>
              <a:cs typeface="Times New Roman" pitchFamily="18" charset="0"/>
            </a:endParaRPr>
          </a:p>
          <a:p>
            <a:pPr marL="0" indent="0">
              <a:buNone/>
            </a:pPr>
            <a:endParaRPr lang="id-ID" sz="2800" dirty="0" smtClean="0">
              <a:latin typeface="Times New Roman" pitchFamily="18" charset="0"/>
              <a:cs typeface="Times New Roman" pitchFamily="18" charset="0"/>
            </a:endParaRPr>
          </a:p>
          <a:p>
            <a:pPr>
              <a:buNone/>
            </a:pPr>
            <a:endParaRPr lang="id-ID" sz="2800" dirty="0">
              <a:latin typeface="Times New Roman" pitchFamily="18" charset="0"/>
              <a:cs typeface="Times New Roman" pitchFamily="18" charset="0"/>
            </a:endParaRPr>
          </a:p>
        </p:txBody>
      </p:sp>
      <p:graphicFrame>
        <p:nvGraphicFramePr>
          <p:cNvPr id="5" name="Object 4"/>
          <p:cNvGraphicFramePr>
            <a:graphicFrameLocks noChangeAspect="1"/>
          </p:cNvGraphicFramePr>
          <p:nvPr/>
        </p:nvGraphicFramePr>
        <p:xfrm>
          <a:off x="990600" y="4859288"/>
          <a:ext cx="3267699" cy="1008112"/>
        </p:xfrm>
        <a:graphic>
          <a:graphicData uri="http://schemas.openxmlformats.org/presentationml/2006/ole">
            <p:oleObj spid="_x0000_s2050" name="Equation" r:id="rId3" imgW="1307880" imgH="431640" progId="Equation.3">
              <p:embed/>
            </p:oleObj>
          </a:graphicData>
        </a:graphic>
      </p:graphicFrame>
      <p:sp>
        <p:nvSpPr>
          <p:cNvPr id="6" name="Content Placeholder 2"/>
          <p:cNvSpPr txBox="1">
            <a:spLocks/>
          </p:cNvSpPr>
          <p:nvPr/>
        </p:nvSpPr>
        <p:spPr>
          <a:xfrm>
            <a:off x="4572000" y="4863480"/>
            <a:ext cx="3384376" cy="1080120"/>
          </a:xfrm>
          <a:prstGeom prst="rect">
            <a:avLst/>
          </a:prstGeom>
        </p:spPr>
        <p:txBody>
          <a:bodyPr vert="horz" lIns="91440" tIns="45720" rIns="91440" bIns="45720" rtlCol="0">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U</a:t>
            </a:r>
            <a:r>
              <a:rPr kumimoji="0" lang="id-ID" sz="2800" b="0" i="0" u="none" strike="noStrike" kern="1200" cap="none" spc="0" normalizeH="0" baseline="0" noProof="0" dirty="0" smtClean="0">
                <a:ln>
                  <a:noFill/>
                </a:ln>
                <a:solidFill>
                  <a:schemeClr val="tx1"/>
                </a:solidFill>
                <a:effectLst/>
                <a:uLnTx/>
                <a:uFillTx/>
                <a:latin typeface="+mn-lt"/>
                <a:ea typeface="+mn-ea"/>
                <a:cs typeface="+mn-cs"/>
              </a:rPr>
              <a:t>saha </a:t>
            </a:r>
            <a:r>
              <a:rPr kumimoji="0" lang="id-ID" sz="2800" b="0" i="0" u="none" strike="noStrike" kern="1200" cap="none" spc="0" normalizeH="0" noProof="0" dirty="0" smtClean="0">
                <a:ln>
                  <a:noFill/>
                </a:ln>
                <a:solidFill>
                  <a:schemeClr val="tx1"/>
                </a:solidFill>
                <a:effectLst/>
                <a:uLnTx/>
                <a:uFillTx/>
                <a:latin typeface="+mn-lt"/>
                <a:ea typeface="+mn-ea"/>
                <a:cs typeface="+mn-cs"/>
              </a:rPr>
              <a:t>dalam </a:t>
            </a:r>
            <a:r>
              <a:rPr lang="id-ID" sz="2800" dirty="0" smtClean="0"/>
              <a:t>proses adiabatis</a:t>
            </a:r>
            <a:endParaRPr kumimoji="0" lang="id-ID" sz="2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Right Arrow 7">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9" name="Right Arrow 8">
            <a:hlinkClick r:id="rId5" action="ppaction://hlinksldjump"/>
          </p:cNvPr>
          <p:cNvSpPr/>
          <p:nvPr/>
        </p:nvSpPr>
        <p:spPr>
          <a:xfrm rot="10800000">
            <a:off x="3660775"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0" y="6324600"/>
            <a:ext cx="6127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13" name="Rounded Rectangle 12">
            <a:hlinkClick r:id="rId9"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14" name="Rounded Rectangle 13">
            <a:hlinkClick r:id="rId10"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15" name="Rounded Rectangle 14">
            <a:hlinkClick r:id="rId9"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16" name="Rounded Rectangle 15"/>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17"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18" name="Isosceles Triangle 1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9" name="Isosceles Triangle 1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0" name="Rounded Rectangle 19">
            <a:hlinkClick r:id="rId9"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21" name="Rounded Rectangle 20">
            <a:hlinkClick r:id="rId11"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7" name="Rounded Rectangle 36">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39" name="Rounded Rectangle 38">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0" name="Rounded Rectangle 39"/>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3" name="Isosceles Triangle 42"/>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4" name="Isosceles Triangle 4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46" name="Rounded Rectangle 45">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4" name="Round Diagonal Corner Rectangle 23"/>
          <p:cNvSpPr/>
          <p:nvPr/>
        </p:nvSpPr>
        <p:spPr>
          <a:xfrm>
            <a:off x="228600" y="9144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25" name="Right Arrow 24">
            <a:hlinkClick r:id="rId4" action="ppaction://hlinksldjump"/>
          </p:cNvPr>
          <p:cNvSpPr/>
          <p:nvPr/>
        </p:nvSpPr>
        <p:spPr>
          <a:xfrm>
            <a:off x="42672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ight Arrow 28">
            <a:hlinkClick r:id="rId3" action="ppaction://hlinksldjump"/>
          </p:cNvPr>
          <p:cNvSpPr/>
          <p:nvPr/>
        </p:nvSpPr>
        <p:spPr>
          <a:xfrm rot="10800000">
            <a:off x="3581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3326" name="Picture 20" descr="http://png-3.findicons.com/files/icons/1742/ecqlipse_2/128/home.png">
            <a:hlinkClick r:id="rId5" action="ppaction://hlinksldjump"/>
          </p:cNvPr>
          <p:cNvPicPr>
            <a:picLocks noChangeAspect="1" noChangeArrowheads="1"/>
          </p:cNvPicPr>
          <p:nvPr/>
        </p:nvPicPr>
        <p:blipFill>
          <a:blip r:embed="rId6"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8" name="Rounded Rectangle 37">
            <a:hlinkClick r:id="rId7"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3328"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7" name="Rectangle 26"/>
          <p:cNvSpPr/>
          <p:nvPr/>
        </p:nvSpPr>
        <p:spPr>
          <a:xfrm>
            <a:off x="381000" y="1828800"/>
            <a:ext cx="4038600" cy="2800767"/>
          </a:xfrm>
          <a:prstGeom prst="rect">
            <a:avLst/>
          </a:prstGeom>
        </p:spPr>
        <p:txBody>
          <a:bodyPr wrap="square">
            <a:spAutoFit/>
          </a:bodyPr>
          <a:lstStyle/>
          <a:p>
            <a:pPr algn="just"/>
            <a:r>
              <a:rPr lang="en-US" sz="2200" dirty="0" err="1">
                <a:latin typeface="Times New Roman" pitchFamily="18" charset="0"/>
                <a:cs typeface="Times New Roman" pitchFamily="18" charset="0"/>
              </a:rPr>
              <a:t>Proses</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siklus</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adalah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suatu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proses</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terdiri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dari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rangkaian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operasi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dimulai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dari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keadaan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awal</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tertentu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kemudian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diberi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perlakuan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diproses</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sampai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keadaan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berikutnya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seterusnya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sampai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akhirnya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kembali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keadaan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semula</a:t>
            </a:r>
            <a:r>
              <a:rPr lang="en-US" sz="2200" dirty="0">
                <a:latin typeface="Times New Roman" pitchFamily="18" charset="0"/>
                <a:cs typeface="Times New Roman" pitchFamily="18" charset="0"/>
              </a:rPr>
              <a:t>.</a:t>
            </a:r>
            <a:endParaRPr lang="id-ID" sz="2200" dirty="0">
              <a:latin typeface="Times New Roman" pitchFamily="18" charset="0"/>
              <a:cs typeface="Times New Roman" pitchFamily="18" charset="0"/>
            </a:endParaRPr>
          </a:p>
        </p:txBody>
      </p:sp>
      <p:sp>
        <p:nvSpPr>
          <p:cNvPr id="28" name="Rectangle 27"/>
          <p:cNvSpPr/>
          <p:nvPr/>
        </p:nvSpPr>
        <p:spPr>
          <a:xfrm>
            <a:off x="914400" y="4648200"/>
            <a:ext cx="7239000" cy="1446550"/>
          </a:xfrm>
          <a:prstGeom prst="rect">
            <a:avLst/>
          </a:prstGeom>
        </p:spPr>
        <p:txBody>
          <a:bodyPr wrap="square">
            <a:spAutoFit/>
          </a:bodyPr>
          <a:lstStyle/>
          <a:p>
            <a:r>
              <a:rPr lang="en-US" sz="2200" dirty="0" err="1" smtClean="0">
                <a:latin typeface="Times New Roman" pitchFamily="18" charset="0"/>
                <a:cs typeface="Times New Roman" pitchFamily="18" charset="0"/>
              </a:rPr>
              <a:t>Setiap</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operasi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ditunjukkan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oleh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kurva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bersangkutan</a:t>
            </a:r>
            <a:r>
              <a:rPr lang="en-US" sz="2200" dirty="0">
                <a:latin typeface="Times New Roman" pitchFamily="18" charset="0"/>
                <a:cs typeface="Times New Roman" pitchFamily="18" charset="0"/>
              </a:rPr>
              <a:t>. </a:t>
            </a:r>
            <a:r>
              <a:rPr lang="en-US" sz="2200" b="1" dirty="0" err="1">
                <a:latin typeface="Times New Roman" pitchFamily="18" charset="0"/>
                <a:cs typeface="Times New Roman" pitchFamily="18" charset="0"/>
              </a:rPr>
              <a:t>Kerja</a:t>
            </a:r>
            <a:r>
              <a:rPr lang="en-US" sz="2200" b="1" dirty="0">
                <a:latin typeface="Times New Roman" pitchFamily="18" charset="0"/>
                <a:cs typeface="Times New Roman" pitchFamily="18" charset="0"/>
              </a:rPr>
              <a:t> total</a:t>
            </a:r>
            <a:r>
              <a:rPr lang="en-US" sz="2200" dirty="0">
                <a:latin typeface="Times New Roman" pitchFamily="18" charset="0"/>
                <a:cs typeface="Times New Roman" pitchFamily="18" charset="0"/>
              </a:rPr>
              <a:t> yang </a:t>
            </a:r>
            <a:r>
              <a:rPr lang="en-US" sz="2200" dirty="0" err="1">
                <a:latin typeface="Times New Roman" pitchFamily="18" charset="0"/>
                <a:cs typeface="Times New Roman" pitchFamily="18" charset="0"/>
              </a:rPr>
              <a:t>dilakukan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oleh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bahannya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selama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satu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siklus</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ditunjukkan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dengan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besarnya</a:t>
            </a:r>
            <a:r>
              <a:rPr lang="en-US" sz="2200" dirty="0">
                <a:latin typeface="Times New Roman" pitchFamily="18" charset="0"/>
                <a:cs typeface="Times New Roman" pitchFamily="18" charset="0"/>
              </a:rPr>
              <a:t> </a:t>
            </a:r>
            <a:r>
              <a:rPr lang="en-US" sz="2200" b="1" dirty="0" err="1">
                <a:latin typeface="Times New Roman" pitchFamily="18" charset="0"/>
                <a:cs typeface="Times New Roman" pitchFamily="18" charset="0"/>
              </a:rPr>
              <a:t>luasan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tertutup</a:t>
            </a:r>
            <a:r>
              <a:rPr lang="en-US" sz="2200" b="1" dirty="0">
                <a:latin typeface="Times New Roman" pitchFamily="18" charset="0"/>
                <a:cs typeface="Times New Roman" pitchFamily="18" charset="0"/>
              </a:rPr>
              <a:t> yang </a:t>
            </a:r>
            <a:r>
              <a:rPr lang="en-US" sz="2200" b="1" dirty="0" err="1">
                <a:latin typeface="Times New Roman" pitchFamily="18" charset="0"/>
                <a:cs typeface="Times New Roman" pitchFamily="18" charset="0"/>
              </a:rPr>
              <a:t>dibatasi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kurva-kurva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tersebut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yaitu</a:t>
            </a:r>
            <a:r>
              <a:rPr lang="en-US" sz="2200" dirty="0">
                <a:latin typeface="Times New Roman" pitchFamily="18" charset="0"/>
                <a:cs typeface="Times New Roman" pitchFamily="18" charset="0"/>
              </a:rPr>
              <a:t> W.</a:t>
            </a:r>
            <a:endParaRPr lang="id-ID" sz="2200" dirty="0">
              <a:latin typeface="Times New Roman" pitchFamily="18" charset="0"/>
              <a:cs typeface="Times New Roman" pitchFamily="18" charset="0"/>
            </a:endParaRPr>
          </a:p>
        </p:txBody>
      </p:sp>
      <p:sp>
        <p:nvSpPr>
          <p:cNvPr id="30" name="Rectangle 29"/>
          <p:cNvSpPr/>
          <p:nvPr/>
        </p:nvSpPr>
        <p:spPr>
          <a:xfrm>
            <a:off x="4724400" y="4114800"/>
            <a:ext cx="3170312" cy="430887"/>
          </a:xfrm>
          <a:prstGeom prst="rect">
            <a:avLst/>
          </a:prstGeom>
        </p:spPr>
        <p:txBody>
          <a:bodyPr wrap="square">
            <a:spAutoFit/>
          </a:bodyPr>
          <a:lstStyle/>
          <a:p>
            <a:r>
              <a:rPr lang="en-US" sz="2200" dirty="0" smtClean="0">
                <a:latin typeface="Times New Roman" pitchFamily="18" charset="0"/>
                <a:cs typeface="Times New Roman" pitchFamily="18" charset="0"/>
              </a:rPr>
              <a:t>diagram p-V </a:t>
            </a:r>
            <a:r>
              <a:rPr lang="en-US" sz="2200" dirty="0" err="1" smtClean="0">
                <a:latin typeface="Times New Roman" pitchFamily="18" charset="0"/>
                <a:cs typeface="Times New Roman" pitchFamily="18" charset="0"/>
              </a:rPr>
              <a:t>proses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siklus</a:t>
            </a:r>
            <a:r>
              <a:rPr lang="en-US" sz="2200" dirty="0" smtClean="0">
                <a:latin typeface="Times New Roman" pitchFamily="18" charset="0"/>
                <a:cs typeface="Times New Roman" pitchFamily="18" charset="0"/>
              </a:rPr>
              <a:t> </a:t>
            </a:r>
            <a:endParaRPr lang="id-ID" sz="2200" dirty="0"/>
          </a:p>
        </p:txBody>
      </p:sp>
      <p:sp>
        <p:nvSpPr>
          <p:cNvPr id="31" name="Rounded Rectangle 30">
            <a:hlinkClick r:id="rId3" action="ppaction://hlinksldjump"/>
          </p:cNvPr>
          <p:cNvSpPr/>
          <p:nvPr/>
        </p:nvSpPr>
        <p:spPr>
          <a:xfrm>
            <a:off x="2514600" y="9906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000" dirty="0" smtClean="0">
                <a:latin typeface="Times New Roman" pitchFamily="18" charset="0"/>
                <a:cs typeface="Times New Roman" pitchFamily="18" charset="0"/>
              </a:rPr>
              <a:t>PROSES SIKLUS </a:t>
            </a:r>
          </a:p>
        </p:txBody>
      </p:sp>
      <p:grpSp>
        <p:nvGrpSpPr>
          <p:cNvPr id="42" name="Group 41"/>
          <p:cNvGrpSpPr/>
          <p:nvPr/>
        </p:nvGrpSpPr>
        <p:grpSpPr>
          <a:xfrm>
            <a:off x="4876800" y="1600200"/>
            <a:ext cx="3162300" cy="2923175"/>
            <a:chOff x="4876800" y="1600200"/>
            <a:chExt cx="3162300" cy="2923175"/>
          </a:xfrm>
        </p:grpSpPr>
        <p:pic>
          <p:nvPicPr>
            <p:cNvPr id="51201" name="Picture 1"/>
            <p:cNvPicPr>
              <a:picLocks noChangeAspect="1" noChangeArrowheads="1"/>
            </p:cNvPicPr>
            <p:nvPr/>
          </p:nvPicPr>
          <p:blipFill>
            <a:blip r:embed="rId9" cstate="print">
              <a:lum bright="-20000" contrast="40000"/>
            </a:blip>
            <a:srcRect/>
            <a:stretch>
              <a:fillRect/>
            </a:stretch>
          </p:blipFill>
          <p:spPr bwMode="auto">
            <a:xfrm>
              <a:off x="4876800" y="1600200"/>
              <a:ext cx="3162300" cy="2923175"/>
            </a:xfrm>
            <a:prstGeom prst="rect">
              <a:avLst/>
            </a:prstGeom>
            <a:noFill/>
            <a:ln w="9525">
              <a:noFill/>
              <a:miter lim="800000"/>
              <a:headEnd/>
              <a:tailEnd/>
            </a:ln>
          </p:spPr>
        </p:pic>
        <p:sp>
          <p:nvSpPr>
            <p:cNvPr id="55" name="TextBox 54"/>
            <p:cNvSpPr txBox="1"/>
            <p:nvPr/>
          </p:nvSpPr>
          <p:spPr>
            <a:xfrm>
              <a:off x="6705600" y="2667000"/>
              <a:ext cx="218008" cy="276999"/>
            </a:xfrm>
            <a:prstGeom prst="rect">
              <a:avLst/>
            </a:prstGeom>
            <a:noFill/>
          </p:spPr>
          <p:txBody>
            <a:bodyPr wrap="none" lIns="0" tIns="0" rIns="0" bIns="0" rtlCol="0">
              <a:spAutoFit/>
            </a:bodyPr>
            <a:lstStyle/>
            <a:p>
              <a:r>
                <a:rPr lang="en-US" b="1" dirty="0" smtClean="0"/>
                <a:t>W</a:t>
              </a:r>
              <a:endParaRPr lang="en-US" b="1" dirty="0"/>
            </a:p>
          </p:txBody>
        </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282575" y="-558800"/>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56" name="Rounded Rectangle 55">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57" name="Rounded Rectangle 56">
            <a:hlinkClick r:id="rId3" action="ppaction://hlinksldjump"/>
          </p:cNvPr>
          <p:cNvSpPr/>
          <p:nvPr/>
        </p:nvSpPr>
        <p:spPr>
          <a:xfrm>
            <a:off x="1524000" y="76200"/>
            <a:ext cx="1524000" cy="457200"/>
          </a:xfrm>
          <a:prstGeom prst="roundRect">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59" name="Rounded Rectangle 58">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60" name="Rounded Rectangle 59"/>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63" name="Isosceles Triangle 62"/>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64" name="Isosceles Triangle 6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66" name="Rounded Rectangle 65">
            <a:hlinkClick r:id="rId2" action="ppaction://hlinksldjump"/>
          </p:cNvPr>
          <p:cNvSpPr/>
          <p:nvPr/>
        </p:nvSpPr>
        <p:spPr>
          <a:xfrm>
            <a:off x="3048000" y="76200"/>
            <a:ext cx="1524000" cy="457200"/>
          </a:xfrm>
          <a:prstGeom prst="roundRect">
            <a:avLst/>
          </a:prstGeom>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55" name="Round Diagonal Corner Rectangle 54"/>
          <p:cNvSpPr/>
          <p:nvPr/>
        </p:nvSpPr>
        <p:spPr>
          <a:xfrm>
            <a:off x="304800" y="9144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Right Arrow 57">
            <a:hlinkClick r:id="rId4" action="ppaction://hlinksldjump"/>
          </p:cNvPr>
          <p:cNvSpPr/>
          <p:nvPr/>
        </p:nvSpPr>
        <p:spPr>
          <a:xfrm>
            <a:off x="4419600" y="6324600"/>
            <a:ext cx="533400" cy="533400"/>
          </a:xfrm>
          <a:prstGeom prst="rightArrow">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ight Arrow 60">
            <a:hlinkClick r:id="rId5" action="ppaction://hlinksldjump"/>
          </p:cNvPr>
          <p:cNvSpPr/>
          <p:nvPr/>
        </p:nvSpPr>
        <p:spPr>
          <a:xfrm rot="10800000">
            <a:off x="37338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4352"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5" name="Rounded Rectangle 74">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4354"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 name="Rounded Rectangle 18">
            <a:hlinkClick r:id="rId3" action="ppaction://hlinksldjump"/>
          </p:cNvPr>
          <p:cNvSpPr/>
          <p:nvPr/>
        </p:nvSpPr>
        <p:spPr>
          <a:xfrm>
            <a:off x="25908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3200" dirty="0" smtClean="0"/>
              <a:t>Contoh soal</a:t>
            </a:r>
            <a:endParaRPr lang="en-US" sz="3200" b="1" dirty="0">
              <a:solidFill>
                <a:schemeClr val="tx1"/>
              </a:solidFill>
              <a:latin typeface="Century Gothic" pitchFamily="34" charset="0"/>
              <a:cs typeface="Arial" pitchFamily="34" charset="0"/>
            </a:endParaRPr>
          </a:p>
        </p:txBody>
      </p:sp>
      <p:sp>
        <p:nvSpPr>
          <p:cNvPr id="21"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Latihan Soal</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sp>
        <p:nvSpPr>
          <p:cNvPr id="22" name="Content Placeholder 2"/>
          <p:cNvSpPr>
            <a:spLocks noGrp="1"/>
          </p:cNvSpPr>
          <p:nvPr>
            <p:ph idx="1"/>
          </p:nvPr>
        </p:nvSpPr>
        <p:spPr>
          <a:xfrm>
            <a:off x="467544" y="1752600"/>
            <a:ext cx="7762056" cy="4680520"/>
          </a:xfrm>
        </p:spPr>
        <p:txBody>
          <a:bodyPr>
            <a:noAutofit/>
          </a:bodyPr>
          <a:lstStyle/>
          <a:p>
            <a:pPr marL="0" indent="0" algn="just">
              <a:buNone/>
            </a:pPr>
            <a:r>
              <a:rPr lang="id-ID" sz="2800" dirty="0" smtClean="0"/>
              <a:t>Sebuah sistem berisi gas ideal, mula-mula volumenya 0,2 m</a:t>
            </a:r>
            <a:r>
              <a:rPr lang="id-ID" sz="2800" baseline="30000" dirty="0" smtClean="0"/>
              <a:t>3</a:t>
            </a:r>
            <a:r>
              <a:rPr lang="id-ID" sz="2800" dirty="0" smtClean="0"/>
              <a:t> dan tekanannya 1,5x10</a:t>
            </a:r>
            <a:r>
              <a:rPr lang="id-ID" sz="2800" baseline="30000" dirty="0" smtClean="0"/>
              <a:t>5</a:t>
            </a:r>
            <a:r>
              <a:rPr lang="id-ID" sz="2800" dirty="0" smtClean="0"/>
              <a:t> Pa. Gas diekspansi secara adiabatis sehingga volumenya menjadi  0,25 m</a:t>
            </a:r>
            <a:r>
              <a:rPr lang="id-ID" sz="2800" baseline="30000" dirty="0" smtClean="0"/>
              <a:t>3</a:t>
            </a:r>
            <a:r>
              <a:rPr lang="id-ID" sz="2800" dirty="0" smtClean="0"/>
              <a:t> Hitung usaha yang dilakukan oleh gas, bila diketahui </a:t>
            </a:r>
            <a:r>
              <a:rPr lang="id-ID" sz="2800" dirty="0" smtClean="0">
                <a:sym typeface="Symbol"/>
              </a:rPr>
              <a:t> </a:t>
            </a:r>
            <a:r>
              <a:rPr lang="id-ID" sz="2800" dirty="0" smtClean="0"/>
              <a:t>= 5/2.</a:t>
            </a:r>
          </a:p>
          <a:p>
            <a:pPr marL="0" indent="0" algn="just">
              <a:buNone/>
            </a:pPr>
            <a:r>
              <a:rPr lang="id-ID" sz="2800" dirty="0" smtClean="0"/>
              <a:t>Penyelesaian : </a:t>
            </a:r>
          </a:p>
          <a:p>
            <a:pPr marL="0" indent="0" algn="just">
              <a:buNone/>
            </a:pPr>
            <a:r>
              <a:rPr lang="en-US" sz="2800" dirty="0" smtClean="0"/>
              <a:t>p</a:t>
            </a:r>
            <a:r>
              <a:rPr lang="id-ID" sz="2800" baseline="-25000" dirty="0" smtClean="0"/>
              <a:t>1</a:t>
            </a:r>
            <a:r>
              <a:rPr lang="id-ID" sz="2800" dirty="0" smtClean="0"/>
              <a:t> </a:t>
            </a:r>
            <a:r>
              <a:rPr lang="en-US" sz="2800" dirty="0" smtClean="0"/>
              <a:t>V</a:t>
            </a:r>
            <a:r>
              <a:rPr lang="en-US" sz="2800" baseline="-25000" dirty="0" smtClean="0"/>
              <a:t>1</a:t>
            </a:r>
            <a:r>
              <a:rPr lang="en-US" sz="2800" baseline="30000" dirty="0" smtClean="0"/>
              <a:t>ɣ</a:t>
            </a:r>
            <a:r>
              <a:rPr lang="en-US" sz="2800" dirty="0" smtClean="0"/>
              <a:t> =</a:t>
            </a:r>
            <a:r>
              <a:rPr lang="id-ID" sz="2800" dirty="0" smtClean="0"/>
              <a:t> </a:t>
            </a:r>
            <a:r>
              <a:rPr lang="en-US" sz="2800" dirty="0" smtClean="0"/>
              <a:t>p</a:t>
            </a:r>
            <a:r>
              <a:rPr lang="id-ID" sz="2800" baseline="-25000" dirty="0" smtClean="0"/>
              <a:t>2</a:t>
            </a:r>
            <a:r>
              <a:rPr lang="id-ID" sz="2800" dirty="0" smtClean="0"/>
              <a:t> </a:t>
            </a:r>
            <a:r>
              <a:rPr lang="en-US" sz="2800" dirty="0" smtClean="0"/>
              <a:t>V</a:t>
            </a:r>
            <a:r>
              <a:rPr lang="id-ID" sz="2800" baseline="-25000" dirty="0" smtClean="0"/>
              <a:t>2</a:t>
            </a:r>
            <a:r>
              <a:rPr lang="en-US" sz="2800" baseline="30000" dirty="0" smtClean="0"/>
              <a:t>ɣ</a:t>
            </a:r>
            <a:r>
              <a:rPr lang="en-US" sz="2800" dirty="0" smtClean="0"/>
              <a:t> </a:t>
            </a:r>
            <a:r>
              <a:rPr lang="id-ID" sz="2800" dirty="0" smtClean="0"/>
              <a:t>  </a:t>
            </a:r>
            <a:r>
              <a:rPr lang="id-ID" sz="2800" dirty="0" smtClean="0">
                <a:sym typeface="Wingdings" pitchFamily="2" charset="2"/>
              </a:rPr>
              <a:t> (1,5 . 10) x (0,2)</a:t>
            </a:r>
            <a:r>
              <a:rPr lang="id-ID" sz="2800" baseline="30000" dirty="0" smtClean="0">
                <a:sym typeface="Wingdings" pitchFamily="2" charset="2"/>
              </a:rPr>
              <a:t>5/2</a:t>
            </a:r>
            <a:r>
              <a:rPr lang="id-ID" sz="2800" dirty="0" smtClean="0">
                <a:sym typeface="Wingdings" pitchFamily="2" charset="2"/>
              </a:rPr>
              <a:t> = p</a:t>
            </a:r>
            <a:r>
              <a:rPr lang="id-ID" sz="2800" baseline="-25000" dirty="0" smtClean="0">
                <a:sym typeface="Wingdings" pitchFamily="2" charset="2"/>
              </a:rPr>
              <a:t>2</a:t>
            </a:r>
            <a:r>
              <a:rPr lang="id-ID" sz="2800" dirty="0" smtClean="0">
                <a:sym typeface="Wingdings" pitchFamily="2" charset="2"/>
              </a:rPr>
              <a:t> (0,25)</a:t>
            </a:r>
            <a:r>
              <a:rPr lang="id-ID" sz="2800" baseline="30000" dirty="0" smtClean="0">
                <a:sym typeface="Wingdings" pitchFamily="2" charset="2"/>
              </a:rPr>
              <a:t>5/2</a:t>
            </a:r>
            <a:r>
              <a:rPr lang="id-ID" sz="2800" dirty="0" smtClean="0">
                <a:sym typeface="Wingdings" pitchFamily="2" charset="2"/>
              </a:rPr>
              <a:t> </a:t>
            </a:r>
          </a:p>
          <a:p>
            <a:pPr marL="0" indent="0" algn="just">
              <a:buNone/>
            </a:pPr>
            <a:r>
              <a:rPr lang="id-ID" sz="2800" dirty="0" smtClean="0">
                <a:sym typeface="Wingdings" pitchFamily="2" charset="2"/>
              </a:rPr>
              <a:t>P</a:t>
            </a:r>
            <a:r>
              <a:rPr lang="id-ID" sz="2800" baseline="-25000" dirty="0" smtClean="0">
                <a:sym typeface="Wingdings" pitchFamily="2" charset="2"/>
              </a:rPr>
              <a:t>2</a:t>
            </a:r>
            <a:r>
              <a:rPr lang="id-ID" sz="2800" dirty="0" smtClean="0">
                <a:sym typeface="Wingdings" pitchFamily="2" charset="2"/>
              </a:rPr>
              <a:t>  = (1,5 . 10</a:t>
            </a:r>
            <a:r>
              <a:rPr lang="id-ID" sz="2800" baseline="30000" dirty="0" smtClean="0">
                <a:sym typeface="Wingdings" pitchFamily="2" charset="2"/>
              </a:rPr>
              <a:t>5</a:t>
            </a:r>
            <a:r>
              <a:rPr lang="id-ID" sz="2800" dirty="0" smtClean="0">
                <a:sym typeface="Wingdings" pitchFamily="2" charset="2"/>
              </a:rPr>
              <a:t> ) x (0,2)</a:t>
            </a:r>
            <a:r>
              <a:rPr lang="id-ID" sz="2800" baseline="30000" dirty="0" smtClean="0">
                <a:sym typeface="Wingdings" pitchFamily="2" charset="2"/>
              </a:rPr>
              <a:t>5/2</a:t>
            </a:r>
            <a:r>
              <a:rPr lang="id-ID" sz="2800" dirty="0" smtClean="0">
                <a:sym typeface="Wingdings" pitchFamily="2" charset="2"/>
              </a:rPr>
              <a:t> / (0,25)</a:t>
            </a:r>
            <a:r>
              <a:rPr lang="id-ID" sz="2800" baseline="30000" dirty="0" smtClean="0">
                <a:sym typeface="Wingdings" pitchFamily="2" charset="2"/>
              </a:rPr>
              <a:t>5/2</a:t>
            </a:r>
            <a:r>
              <a:rPr lang="id-ID" sz="2800" dirty="0" smtClean="0">
                <a:sym typeface="Wingdings" pitchFamily="2" charset="2"/>
              </a:rPr>
              <a:t> = 0,86 x 10</a:t>
            </a:r>
            <a:r>
              <a:rPr lang="id-ID" sz="2800" baseline="30000" dirty="0" smtClean="0">
                <a:sym typeface="Wingdings" pitchFamily="2" charset="2"/>
              </a:rPr>
              <a:t>5</a:t>
            </a:r>
            <a:r>
              <a:rPr lang="id-ID" sz="2800" dirty="0" smtClean="0">
                <a:sym typeface="Wingdings" pitchFamily="2" charset="2"/>
              </a:rPr>
              <a:t> Pa</a:t>
            </a:r>
          </a:p>
          <a:p>
            <a:pPr marL="0" indent="0" algn="just">
              <a:buNone/>
            </a:pPr>
            <a:endParaRPr lang="id-ID" sz="28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19" name="Rounded Rectangle 18">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20" name="Rounded Rectangle 19">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1" name="Rounded Rectangle 2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22" name="Rounded Rectangle 21"/>
          <p:cNvSpPr/>
          <p:nvPr/>
        </p:nvSpPr>
        <p:spPr>
          <a:xfrm>
            <a:off x="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0" y="76200"/>
            <a:ext cx="1492776" cy="381001"/>
            <a:chOff x="0" y="76200"/>
            <a:chExt cx="1876718" cy="457201"/>
          </a:xfrm>
          <a:solidFill>
            <a:schemeClr val="bg2">
              <a:lumMod val="75000"/>
            </a:schemeClr>
          </a:solidFill>
        </p:grpSpPr>
        <p:sp>
          <p:nvSpPr>
            <p:cNvPr id="37" name="Isosceles Triangle 36"/>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8" name="Isosceles Triangle 37"/>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16" name="Round Diagonal Corner Rectangle 15"/>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Rectangle 23"/>
          <p:cNvSpPr/>
          <p:nvPr/>
        </p:nvSpPr>
        <p:spPr>
          <a:xfrm>
            <a:off x="762000" y="1981200"/>
            <a:ext cx="7243763" cy="259080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just"/>
            <a:r>
              <a:rPr lang="id-ID" sz="3200" dirty="0" smtClean="0">
                <a:solidFill>
                  <a:schemeClr val="tx1"/>
                </a:solidFill>
                <a:latin typeface="Times New Roman" pitchFamily="18" charset="0"/>
                <a:cs typeface="Times New Roman" pitchFamily="18" charset="0"/>
              </a:rPr>
              <a:t>Termodinamika mempelajari perubahan energi panas menjadi kerja mekanik</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atau</a:t>
            </a:r>
            <a:r>
              <a:rPr lang="en-US" sz="3200" dirty="0" smtClean="0">
                <a:solidFill>
                  <a:schemeClr val="tx1"/>
                </a:solidFill>
                <a:latin typeface="Times New Roman" pitchFamily="18" charset="0"/>
                <a:cs typeface="Times New Roman" pitchFamily="18" charset="0"/>
              </a:rPr>
              <a:t> </a:t>
            </a:r>
            <a:r>
              <a:rPr lang="id-ID" sz="3200" dirty="0" smtClean="0">
                <a:solidFill>
                  <a:schemeClr val="tx1"/>
                </a:solidFill>
                <a:latin typeface="Times New Roman" pitchFamily="18" charset="0"/>
                <a:cs typeface="Times New Roman" pitchFamily="18" charset="0"/>
              </a:rPr>
              <a:t>ke</a:t>
            </a:r>
            <a:r>
              <a:rPr lang="en-US" sz="3200" dirty="0" smtClean="0">
                <a:solidFill>
                  <a:schemeClr val="tx1"/>
                </a:solidFill>
                <a:latin typeface="Times New Roman" pitchFamily="18" charset="0"/>
                <a:cs typeface="Times New Roman" pitchFamily="18" charset="0"/>
              </a:rPr>
              <a:t> </a:t>
            </a:r>
            <a:r>
              <a:rPr lang="id-ID" sz="3200" dirty="0" smtClean="0">
                <a:solidFill>
                  <a:schemeClr val="tx1"/>
                </a:solidFill>
                <a:latin typeface="Times New Roman" pitchFamily="18" charset="0"/>
                <a:cs typeface="Times New Roman" pitchFamily="18" charset="0"/>
              </a:rPr>
              <a:t>bentuk energi lain</a:t>
            </a:r>
            <a:r>
              <a:rPr lang="en-US" sz="3200" dirty="0" smtClean="0">
                <a:solidFill>
                  <a:schemeClr val="tx1"/>
                </a:solidFill>
                <a:latin typeface="Times New Roman" pitchFamily="18" charset="0"/>
                <a:cs typeface="Times New Roman" pitchFamily="18" charset="0"/>
              </a:rPr>
              <a:t>)</a:t>
            </a:r>
            <a:r>
              <a:rPr lang="id-ID" sz="3200" dirty="0" smtClean="0">
                <a:solidFill>
                  <a:schemeClr val="tx1"/>
                </a:solidFill>
                <a:latin typeface="Times New Roman" pitchFamily="18" charset="0"/>
                <a:cs typeface="Times New Roman" pitchFamily="18" charset="0"/>
              </a:rPr>
              <a:t>, dan bagaimana perubahan ini berhubungan dengan sifat bahan.</a:t>
            </a:r>
            <a:endParaRPr lang="id-ID" sz="3200" dirty="0">
              <a:solidFill>
                <a:schemeClr val="tx1"/>
              </a:solidFill>
              <a:latin typeface="Times New Roman" pitchFamily="18" charset="0"/>
              <a:cs typeface="Times New Roman" pitchFamily="18" charset="0"/>
            </a:endParaRPr>
          </a:p>
        </p:txBody>
      </p:sp>
      <p:sp>
        <p:nvSpPr>
          <p:cNvPr id="2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Pengantar</a:t>
            </a:r>
            <a:endParaRPr lang="id-ID" dirty="0">
              <a:solidFill>
                <a:schemeClr val="bg1"/>
              </a:solidFill>
            </a:endParaRPr>
          </a:p>
        </p:txBody>
      </p:sp>
      <p:pic>
        <p:nvPicPr>
          <p:cNvPr id="11277"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 name="Rounded Rectangle 30">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1279"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282575" y="-558800"/>
            <a:ext cx="9144000" cy="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solidFill>
                <a:prstClr val="black"/>
              </a:solidFill>
            </a:endParaRPr>
          </a:p>
        </p:txBody>
      </p:sp>
      <p:sp>
        <p:nvSpPr>
          <p:cNvPr id="56" name="Rounded Rectangle 55">
            <a:hlinkClick r:id="rId3"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57" name="Rounded Rectangle 56">
            <a:hlinkClick r:id="rId4" action="ppaction://hlinksldjump"/>
          </p:cNvPr>
          <p:cNvSpPr/>
          <p:nvPr/>
        </p:nvSpPr>
        <p:spPr>
          <a:xfrm>
            <a:off x="1524000" y="76200"/>
            <a:ext cx="1524000" cy="457200"/>
          </a:xfrm>
          <a:prstGeom prst="roundRect">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59" name="Rounded Rectangle 58">
            <a:hlinkClick r:id="rId3"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60" name="Rounded Rectangle 59"/>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63" name="Isosceles Triangle 62"/>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4" name="Isosceles Triangle 6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66" name="Rounded Rectangle 65">
            <a:hlinkClick r:id="rId3" action="ppaction://hlinksldjump"/>
          </p:cNvPr>
          <p:cNvSpPr/>
          <p:nvPr/>
        </p:nvSpPr>
        <p:spPr>
          <a:xfrm>
            <a:off x="3048000" y="76200"/>
            <a:ext cx="1524000" cy="457200"/>
          </a:xfrm>
          <a:prstGeom prst="roundRect">
            <a:avLst/>
          </a:prstGeom>
          <a:ln/>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55" name="Round Diagonal Corner Rectangle 54"/>
          <p:cNvSpPr/>
          <p:nvPr/>
        </p:nvSpPr>
        <p:spPr>
          <a:xfrm>
            <a:off x="1905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8" name="Right Arrow 57">
            <a:hlinkClick r:id="rId5" action="ppaction://hlinksldjump"/>
          </p:cNvPr>
          <p:cNvSpPr/>
          <p:nvPr/>
        </p:nvSpPr>
        <p:spPr>
          <a:xfrm>
            <a:off x="4419600" y="6324600"/>
            <a:ext cx="533400" cy="533400"/>
          </a:xfrm>
          <a:prstGeom prst="rightArrow">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1" name="Right Arrow 60">
            <a:hlinkClick r:id="rId6" action="ppaction://hlinksldjump"/>
          </p:cNvPr>
          <p:cNvSpPr/>
          <p:nvPr/>
        </p:nvSpPr>
        <p:spPr>
          <a:xfrm rot="10800000">
            <a:off x="37338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5" name="Rounded Rectangle 74">
            <a:hlinkClick r:id="rId7"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14354"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352" name="Picture 20" descr="http://png-3.findicons.com/files/icons/1742/ecqlipse_2/128/home.png">
            <a:hlinkClick r:id="rId9" action="ppaction://hlinksldjump"/>
          </p:cNvPr>
          <p:cNvPicPr>
            <a:picLocks noChangeAspect="1" noChangeArrowheads="1"/>
          </p:cNvPicPr>
          <p:nvPr/>
        </p:nvPicPr>
        <p:blipFill>
          <a:blip r:embed="rId10"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5"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Latihan Soal</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4098" name="Object 2"/>
          <p:cNvGraphicFramePr>
            <a:graphicFrameLocks noChangeAspect="1"/>
          </p:cNvGraphicFramePr>
          <p:nvPr/>
        </p:nvGraphicFramePr>
        <p:xfrm>
          <a:off x="348410" y="2286000"/>
          <a:ext cx="7881190" cy="1879600"/>
        </p:xfrm>
        <a:graphic>
          <a:graphicData uri="http://schemas.openxmlformats.org/presentationml/2006/ole">
            <p:oleObj spid="_x0000_s4098" name="Equation" r:id="rId11" imgW="3479760" imgH="888840" progId="Equation.3">
              <p:embed/>
            </p:oleObj>
          </a:graphicData>
        </a:graphic>
      </p:graphicFrame>
      <p:sp>
        <p:nvSpPr>
          <p:cNvPr id="24" name="Rounded Rectangle 23">
            <a:hlinkClick r:id="rId4" action="ppaction://hlinksldjump"/>
          </p:cNvPr>
          <p:cNvSpPr/>
          <p:nvPr/>
        </p:nvSpPr>
        <p:spPr>
          <a:xfrm>
            <a:off x="2743200" y="12192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3200" dirty="0" smtClean="0"/>
              <a:t>Contoh soal</a:t>
            </a:r>
            <a:endParaRPr lang="en-US" sz="3200" b="1" dirty="0">
              <a:solidFill>
                <a:schemeClr val="tx1"/>
              </a:solidFill>
              <a:latin typeface="Century Gothic" pitchFamily="34" charset="0"/>
              <a:cs typeface="Arial" pitchFamily="34" charset="0"/>
            </a:endParaRPr>
          </a:p>
        </p:txBody>
      </p:sp>
    </p:spTree>
    <p:extLst>
      <p:ext uri="{BB962C8B-B14F-4D97-AF65-F5344CB8AC3E}">
        <p14:creationId xmlns:p14="http://schemas.microsoft.com/office/powerpoint/2010/main" xmlns="" val="305045612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a:hlinkClick r:id="rId3" action="ppaction://hlinksldjump"/>
          </p:cNvPr>
          <p:cNvSpPr/>
          <p:nvPr/>
        </p:nvSpPr>
        <p:spPr>
          <a:xfrm>
            <a:off x="4572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16" name="Rounded Rectangle 15">
            <a:hlinkClick r:id="rId4"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22" name="Rounded Rectangle 21">
            <a:hlinkClick r:id="rId3"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23" name="Rounded Rectangle 22"/>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4572000" y="76199"/>
            <a:ext cx="1492776" cy="381001"/>
            <a:chOff x="0" y="76200"/>
            <a:chExt cx="1876718" cy="457201"/>
          </a:xfrm>
          <a:solidFill>
            <a:schemeClr val="bg2">
              <a:lumMod val="75000"/>
            </a:schemeClr>
          </a:solidFill>
        </p:grpSpPr>
        <p:sp>
          <p:nvSpPr>
            <p:cNvPr id="26" name="Isosceles Triangle 25"/>
            <p:cNvSpPr/>
            <p:nvPr/>
          </p:nvSpPr>
          <p:spPr>
            <a:xfrm rot="16200000">
              <a:off x="1571947" y="228629"/>
              <a:ext cx="457200" cy="15234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27" name="Isosceles Triangle 26"/>
            <p:cNvSpPr/>
            <p:nvPr/>
          </p:nvSpPr>
          <p:spPr>
            <a:xfrm rot="5400000">
              <a:off x="-152429" y="228629"/>
              <a:ext cx="457200" cy="152342"/>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endParaRPr>
            </a:p>
          </p:txBody>
        </p:sp>
      </p:grpSp>
      <p:sp>
        <p:nvSpPr>
          <p:cNvPr id="29" name="Rounded Rectangle 28">
            <a:hlinkClick r:id="rId3"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18" name="Round Diagonal Corner Rectangle 17"/>
          <p:cNvSpPr/>
          <p:nvPr/>
        </p:nvSpPr>
        <p:spPr>
          <a:xfrm>
            <a:off x="152400" y="7620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sz="2400" dirty="0" smtClean="0">
              <a:solidFill>
                <a:schemeClr val="tx1"/>
              </a:solidFill>
              <a:latin typeface="Times New Roman" pitchFamily="18" charset="0"/>
              <a:cs typeface="Times New Roman" pitchFamily="18" charset="0"/>
            </a:endParaRPr>
          </a:p>
          <a:p>
            <a:pPr marL="342900" indent="-342900">
              <a:buFont typeface="+mj-lt"/>
              <a:buAutoNum type="arabicPeriod"/>
              <a:defRPr/>
            </a:pPr>
            <a:endParaRPr lang="en-US" sz="2400" dirty="0" smtClean="0">
              <a:solidFill>
                <a:schemeClr val="tx1"/>
              </a:solidFill>
              <a:latin typeface="Times New Roman" pitchFamily="18" charset="0"/>
              <a:cs typeface="Times New Roman" pitchFamily="18" charset="0"/>
            </a:endParaRPr>
          </a:p>
          <a:p>
            <a:pPr marL="342900" indent="-342900">
              <a:buFont typeface="+mj-lt"/>
              <a:buAutoNum type="arabicPeriod"/>
              <a:defRPr/>
            </a:pPr>
            <a:r>
              <a:rPr lang="en-US" sz="2400" dirty="0" err="1" smtClean="0">
                <a:solidFill>
                  <a:schemeClr val="tx1"/>
                </a:solidFill>
                <a:latin typeface="Times New Roman" pitchFamily="18" charset="0"/>
                <a:cs typeface="Times New Roman" pitchFamily="18" charset="0"/>
              </a:rPr>
              <a:t>Persamaan</a:t>
            </a:r>
            <a:r>
              <a:rPr lang="en-US" sz="2400" dirty="0" smtClean="0">
                <a:solidFill>
                  <a:schemeClr val="tx1"/>
                </a:solidFill>
                <a:latin typeface="Times New Roman" pitchFamily="18" charset="0"/>
                <a:cs typeface="Times New Roman" pitchFamily="18" charset="0"/>
              </a:rPr>
              <a:t> gas ideal    :  </a:t>
            </a:r>
            <a:r>
              <a:rPr lang="en-US" sz="2400" dirty="0" err="1" smtClean="0">
                <a:solidFill>
                  <a:schemeClr val="tx1"/>
                </a:solidFill>
                <a:latin typeface="Times New Roman" pitchFamily="18" charset="0"/>
                <a:cs typeface="Times New Roman" pitchFamily="18" charset="0"/>
              </a:rPr>
              <a:t>pV</a:t>
            </a:r>
            <a:r>
              <a:rPr lang="en-US" sz="2400" dirty="0" smtClean="0">
                <a:solidFill>
                  <a:schemeClr val="tx1"/>
                </a:solidFill>
                <a:latin typeface="Times New Roman" pitchFamily="18" charset="0"/>
                <a:cs typeface="Times New Roman" pitchFamily="18" charset="0"/>
              </a:rPr>
              <a:t> = n R t   </a:t>
            </a:r>
            <a:r>
              <a:rPr lang="en-US" sz="2400" dirty="0" err="1" smtClean="0">
                <a:solidFill>
                  <a:schemeClr val="tx1"/>
                </a:solidFill>
                <a:latin typeface="Times New Roman" pitchFamily="18" charset="0"/>
                <a:cs typeface="Times New Roman" pitchFamily="18" charset="0"/>
              </a:rPr>
              <a:t>atau</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pV</a:t>
            </a:r>
            <a:r>
              <a:rPr lang="en-US" sz="2400" dirty="0" smtClean="0">
                <a:solidFill>
                  <a:schemeClr val="tx1"/>
                </a:solidFill>
                <a:latin typeface="Times New Roman" pitchFamily="18" charset="0"/>
                <a:cs typeface="Times New Roman" pitchFamily="18" charset="0"/>
              </a:rPr>
              <a:t> = n k T</a:t>
            </a:r>
          </a:p>
          <a:p>
            <a:pPr marL="342900" lvl="0" indent="-342900">
              <a:buFont typeface="+mj-lt"/>
              <a:buAutoNum type="arabicPeriod"/>
              <a:defRPr/>
            </a:pPr>
            <a:r>
              <a:rPr lang="en-US" sz="2400" dirty="0" err="1" smtClean="0">
                <a:solidFill>
                  <a:schemeClr val="tx1"/>
                </a:solidFill>
                <a:latin typeface="Times New Roman" pitchFamily="18" charset="0"/>
                <a:cs typeface="Times New Roman" pitchFamily="18" charset="0"/>
              </a:rPr>
              <a:t>Kerja</a:t>
            </a:r>
            <a:r>
              <a:rPr lang="en-US" sz="2400" dirty="0" smtClean="0">
                <a:solidFill>
                  <a:schemeClr val="tx1"/>
                </a:solidFill>
                <a:latin typeface="Times New Roman" pitchFamily="18" charset="0"/>
                <a:cs typeface="Times New Roman" pitchFamily="18" charset="0"/>
              </a:rPr>
              <a:t> yang </a:t>
            </a:r>
            <a:r>
              <a:rPr lang="en-US" sz="2400" dirty="0" err="1" smtClean="0">
                <a:solidFill>
                  <a:schemeClr val="tx1"/>
                </a:solidFill>
                <a:latin typeface="Times New Roman" pitchFamily="18" charset="0"/>
                <a:cs typeface="Times New Roman" pitchFamily="18" charset="0"/>
              </a:rPr>
              <a:t>dilakukan</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oleh</a:t>
            </a:r>
            <a:r>
              <a:rPr lang="en-US" sz="2400" dirty="0" smtClean="0">
                <a:solidFill>
                  <a:schemeClr val="tx1"/>
                </a:solidFill>
                <a:latin typeface="Times New Roman" pitchFamily="18" charset="0"/>
                <a:cs typeface="Times New Roman" pitchFamily="18" charset="0"/>
              </a:rPr>
              <a:t> gas </a:t>
            </a:r>
          </a:p>
          <a:p>
            <a:pPr marL="914400" lvl="1" indent="-457200">
              <a:buFont typeface="+mj-lt"/>
              <a:buAutoNum type="alphaLcPeriod"/>
              <a:defRPr/>
            </a:pPr>
            <a:r>
              <a:rPr lang="en-US" sz="2400" dirty="0" smtClean="0">
                <a:solidFill>
                  <a:schemeClr val="tx1"/>
                </a:solidFill>
                <a:latin typeface="Times New Roman" pitchFamily="18" charset="0"/>
                <a:cs typeface="Times New Roman" pitchFamily="18" charset="0"/>
              </a:rPr>
              <a:t>W</a:t>
            </a:r>
            <a:r>
              <a:rPr lang="en-US" sz="2400" baseline="-25000" dirty="0" smtClean="0">
                <a:solidFill>
                  <a:schemeClr val="tx1"/>
                </a:solidFill>
                <a:latin typeface="Times New Roman" pitchFamily="18" charset="0"/>
                <a:cs typeface="Times New Roman" pitchFamily="18" charset="0"/>
              </a:rPr>
              <a:t>12</a:t>
            </a:r>
            <a:r>
              <a:rPr lang="en-US" sz="2400" dirty="0" smtClean="0">
                <a:solidFill>
                  <a:schemeClr val="tx1"/>
                </a:solidFill>
                <a:latin typeface="Times New Roman" pitchFamily="18" charset="0"/>
                <a:cs typeface="Times New Roman" pitchFamily="18" charset="0"/>
              </a:rPr>
              <a:t>  =  </a:t>
            </a:r>
            <a:r>
              <a:rPr lang="en-US" sz="2400" dirty="0" err="1" smtClean="0">
                <a:solidFill>
                  <a:schemeClr val="tx1"/>
                </a:solidFill>
                <a:latin typeface="Times New Roman" pitchFamily="18" charset="0"/>
                <a:cs typeface="Times New Roman" pitchFamily="18" charset="0"/>
              </a:rPr>
              <a:t>nRT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ln</a:t>
            </a:r>
            <a:r>
              <a:rPr lang="en-US" sz="2400" dirty="0" smtClean="0">
                <a:solidFill>
                  <a:schemeClr val="tx1"/>
                </a:solidFill>
                <a:latin typeface="Times New Roman" pitchFamily="18" charset="0"/>
                <a:cs typeface="Times New Roman" pitchFamily="18" charset="0"/>
              </a:rPr>
              <a:t>(V</a:t>
            </a:r>
            <a:r>
              <a:rPr lang="en-US" sz="2400" baseline="-25000" dirty="0" smtClean="0">
                <a:solidFill>
                  <a:schemeClr val="tx1"/>
                </a:solidFill>
                <a:latin typeface="Times New Roman" pitchFamily="18" charset="0"/>
                <a:cs typeface="Times New Roman" pitchFamily="18" charset="0"/>
              </a:rPr>
              <a:t>2</a:t>
            </a:r>
            <a:r>
              <a:rPr lang="en-US" sz="2400" dirty="0" smtClean="0">
                <a:solidFill>
                  <a:schemeClr val="tx1"/>
                </a:solidFill>
                <a:latin typeface="Times New Roman" pitchFamily="18" charset="0"/>
                <a:cs typeface="Times New Roman" pitchFamily="18" charset="0"/>
              </a:rPr>
              <a:t> /V</a:t>
            </a:r>
            <a:r>
              <a:rPr lang="en-US" sz="2400" baseline="-25000" dirty="0" smtClean="0">
                <a:solidFill>
                  <a:schemeClr val="tx1"/>
                </a:solidFill>
                <a:latin typeface="Times New Roman" pitchFamily="18" charset="0"/>
                <a:cs typeface="Times New Roman" pitchFamily="18" charset="0"/>
              </a:rPr>
              <a:t>1</a:t>
            </a:r>
            <a:r>
              <a:rPr lang="en-US" sz="2400" dirty="0" smtClean="0">
                <a:solidFill>
                  <a:schemeClr val="tx1"/>
                </a:solidFill>
                <a:latin typeface="Times New Roman" pitchFamily="18" charset="0"/>
                <a:cs typeface="Times New Roman" pitchFamily="18" charset="0"/>
              </a:rPr>
              <a:t> )      d</a:t>
            </a:r>
            <a:r>
              <a:rPr lang="id-ID" sz="2400" dirty="0" smtClean="0">
                <a:solidFill>
                  <a:schemeClr val="tx1"/>
                </a:solidFill>
                <a:latin typeface="Times New Roman" pitchFamily="18" charset="0"/>
                <a:cs typeface="Times New Roman" pitchFamily="18" charset="0"/>
              </a:rPr>
              <a:t>engan proses isotermis</a:t>
            </a:r>
            <a:endParaRPr lang="en-US" sz="2400" dirty="0" smtClean="0">
              <a:solidFill>
                <a:schemeClr val="tx1"/>
              </a:solidFill>
              <a:latin typeface="Times New Roman" pitchFamily="18" charset="0"/>
              <a:cs typeface="Times New Roman" pitchFamily="18" charset="0"/>
            </a:endParaRPr>
          </a:p>
          <a:p>
            <a:pPr marL="914400" lvl="1" indent="-457200">
              <a:buFont typeface="+mj-lt"/>
              <a:buAutoNum type="alphaLcPeriod"/>
              <a:defRPr/>
            </a:pPr>
            <a:r>
              <a:rPr lang="id-ID" sz="2400" dirty="0" smtClean="0">
                <a:solidFill>
                  <a:schemeClr val="tx1"/>
                </a:solidFill>
                <a:latin typeface="Times New Roman" pitchFamily="18" charset="0"/>
                <a:cs typeface="Times New Roman" pitchFamily="18" charset="0"/>
              </a:rPr>
              <a:t>W</a:t>
            </a:r>
            <a:r>
              <a:rPr lang="id-ID" sz="2400" baseline="-25000" dirty="0" smtClean="0">
                <a:solidFill>
                  <a:schemeClr val="tx1"/>
                </a:solidFill>
                <a:latin typeface="Times New Roman" pitchFamily="18" charset="0"/>
                <a:cs typeface="Times New Roman" pitchFamily="18" charset="0"/>
              </a:rPr>
              <a:t>12</a:t>
            </a:r>
            <a:r>
              <a:rPr lang="id-ID" sz="2400" dirty="0" smtClean="0">
                <a:solidFill>
                  <a:schemeClr val="tx1"/>
                </a:solidFill>
                <a:latin typeface="Times New Roman" pitchFamily="18" charset="0"/>
                <a:cs typeface="Times New Roman" pitchFamily="18" charset="0"/>
              </a:rPr>
              <a:t>  =  p(V</a:t>
            </a:r>
            <a:r>
              <a:rPr lang="id-ID" sz="2400" baseline="-25000" dirty="0" smtClean="0">
                <a:solidFill>
                  <a:schemeClr val="tx1"/>
                </a:solidFill>
                <a:latin typeface="Times New Roman" pitchFamily="18" charset="0"/>
                <a:cs typeface="Times New Roman" pitchFamily="18" charset="0"/>
              </a:rPr>
              <a:t>1</a:t>
            </a:r>
            <a:r>
              <a:rPr lang="id-ID" sz="2400" dirty="0" smtClean="0">
                <a:solidFill>
                  <a:schemeClr val="tx1"/>
                </a:solidFill>
                <a:latin typeface="Times New Roman" pitchFamily="18" charset="0"/>
                <a:cs typeface="Times New Roman" pitchFamily="18" charset="0"/>
              </a:rPr>
              <a:t> – V</a:t>
            </a:r>
            <a:r>
              <a:rPr lang="id-ID" sz="2400" baseline="-25000" dirty="0" smtClean="0">
                <a:solidFill>
                  <a:schemeClr val="tx1"/>
                </a:solidFill>
                <a:latin typeface="Times New Roman" pitchFamily="18" charset="0"/>
                <a:cs typeface="Times New Roman" pitchFamily="18" charset="0"/>
              </a:rPr>
              <a:t>2</a:t>
            </a:r>
            <a:r>
              <a:rPr lang="id-ID"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d</a:t>
            </a:r>
            <a:r>
              <a:rPr lang="id-ID" sz="2400" dirty="0" smtClean="0">
                <a:solidFill>
                  <a:schemeClr val="tx1"/>
                </a:solidFill>
                <a:latin typeface="Times New Roman" pitchFamily="18" charset="0"/>
                <a:cs typeface="Times New Roman" pitchFamily="18" charset="0"/>
              </a:rPr>
              <a:t>engan proses iso</a:t>
            </a:r>
            <a:r>
              <a:rPr lang="en-US" sz="2400" dirty="0" err="1" smtClean="0">
                <a:solidFill>
                  <a:schemeClr val="tx1"/>
                </a:solidFill>
                <a:latin typeface="Times New Roman" pitchFamily="18" charset="0"/>
                <a:cs typeface="Times New Roman" pitchFamily="18" charset="0"/>
              </a:rPr>
              <a:t>bari</a:t>
            </a:r>
            <a:r>
              <a:rPr lang="id-ID" sz="2400" dirty="0" smtClean="0">
                <a:solidFill>
                  <a:schemeClr val="tx1"/>
                </a:solidFill>
                <a:latin typeface="Times New Roman" pitchFamily="18" charset="0"/>
                <a:cs typeface="Times New Roman" pitchFamily="18" charset="0"/>
              </a:rPr>
              <a:t>s</a:t>
            </a:r>
            <a:endParaRPr lang="en-US" sz="2400" dirty="0" smtClean="0">
              <a:solidFill>
                <a:schemeClr val="tx1"/>
              </a:solidFill>
              <a:latin typeface="Times New Roman" pitchFamily="18" charset="0"/>
              <a:cs typeface="Times New Roman" pitchFamily="18" charset="0"/>
            </a:endParaRPr>
          </a:p>
          <a:p>
            <a:pPr marL="914400" lvl="1" indent="-457200">
              <a:buFont typeface="+mj-lt"/>
              <a:buAutoNum type="alphaLcPeriod"/>
              <a:defRPr/>
            </a:pPr>
            <a:r>
              <a:rPr lang="en-US" sz="2400" dirty="0" smtClean="0">
                <a:solidFill>
                  <a:schemeClr val="tx1"/>
                </a:solidFill>
              </a:rPr>
              <a:t>W</a:t>
            </a:r>
            <a:r>
              <a:rPr lang="en-US" sz="2400" baseline="-25000" dirty="0" smtClean="0">
                <a:solidFill>
                  <a:schemeClr val="tx1"/>
                </a:solidFill>
              </a:rPr>
              <a:t>12</a:t>
            </a:r>
            <a:r>
              <a:rPr lang="en-US" sz="2400" dirty="0" smtClean="0">
                <a:solidFill>
                  <a:schemeClr val="tx1"/>
                </a:solidFill>
              </a:rPr>
              <a:t>  = 0          		        </a:t>
            </a:r>
            <a:r>
              <a:rPr lang="en-US" sz="2400" dirty="0" err="1" smtClean="0">
                <a:solidFill>
                  <a:schemeClr val="tx1"/>
                </a:solidFill>
              </a:rPr>
              <a:t>dengan</a:t>
            </a:r>
            <a:r>
              <a:rPr lang="en-US" sz="2400" dirty="0" smtClean="0">
                <a:solidFill>
                  <a:schemeClr val="tx1"/>
                </a:solidFill>
              </a:rPr>
              <a:t> </a:t>
            </a:r>
            <a:r>
              <a:rPr lang="id-ID" sz="2400" dirty="0" smtClean="0">
                <a:solidFill>
                  <a:schemeClr val="tx1"/>
                </a:solidFill>
              </a:rPr>
              <a:t>proses isokorik</a:t>
            </a:r>
            <a:endParaRPr lang="en-US" sz="2400" dirty="0" smtClean="0">
              <a:solidFill>
                <a:schemeClr val="tx1"/>
              </a:solidFill>
            </a:endParaRPr>
          </a:p>
          <a:p>
            <a:pPr marL="914400" lvl="1" indent="-457200">
              <a:buFont typeface="+mj-lt"/>
              <a:buAutoNum type="alphaLcPeriod"/>
              <a:defRPr/>
            </a:pPr>
            <a:endParaRPr lang="en-US" sz="2400" dirty="0" smtClean="0">
              <a:solidFill>
                <a:schemeClr val="tx1"/>
              </a:solidFill>
              <a:latin typeface="Times New Roman" pitchFamily="18" charset="0"/>
              <a:cs typeface="Times New Roman" pitchFamily="18" charset="0"/>
            </a:endParaRPr>
          </a:p>
          <a:p>
            <a:pPr marL="914400" lvl="1" indent="-457200">
              <a:buFont typeface="+mj-lt"/>
              <a:buAutoNum type="alphaLcPeriod"/>
              <a:defRPr/>
            </a:pPr>
            <a:r>
              <a:rPr lang="en-US" sz="2400" dirty="0" smtClean="0">
                <a:solidFill>
                  <a:schemeClr val="tx1"/>
                </a:solidFill>
                <a:latin typeface="Times New Roman" pitchFamily="18" charset="0"/>
                <a:cs typeface="Times New Roman" pitchFamily="18" charset="0"/>
              </a:rPr>
              <a:t>                                            d</a:t>
            </a:r>
            <a:r>
              <a:rPr lang="id-ID" sz="2400" dirty="0" smtClean="0">
                <a:solidFill>
                  <a:schemeClr val="tx1"/>
                </a:solidFill>
                <a:latin typeface="Times New Roman" pitchFamily="18" charset="0"/>
                <a:cs typeface="Times New Roman" pitchFamily="18" charset="0"/>
              </a:rPr>
              <a:t>engan proses </a:t>
            </a:r>
            <a:r>
              <a:rPr lang="en-US" sz="2400" dirty="0" err="1" smtClean="0">
                <a:solidFill>
                  <a:schemeClr val="tx1"/>
                </a:solidFill>
                <a:latin typeface="Times New Roman" pitchFamily="18" charset="0"/>
                <a:cs typeface="Times New Roman" pitchFamily="18" charset="0"/>
              </a:rPr>
              <a:t>adiabatis</a:t>
            </a:r>
            <a:endParaRPr lang="en-US" sz="2400" dirty="0" smtClean="0">
              <a:solidFill>
                <a:schemeClr val="tx1"/>
              </a:solidFill>
              <a:latin typeface="Times New Roman" pitchFamily="18" charset="0"/>
              <a:cs typeface="Times New Roman" pitchFamily="18" charset="0"/>
            </a:endParaRPr>
          </a:p>
          <a:p>
            <a:pPr marL="914400" lvl="1" indent="-457200">
              <a:buFont typeface="+mj-lt"/>
              <a:buAutoNum type="alphaLcPeriod"/>
              <a:defRPr/>
            </a:pPr>
            <a:endParaRPr lang="id-ID" sz="2400" dirty="0" smtClean="0">
              <a:solidFill>
                <a:schemeClr val="tx1"/>
              </a:solidFill>
              <a:latin typeface="Times New Roman" pitchFamily="18" charset="0"/>
              <a:cs typeface="Times New Roman" pitchFamily="18" charset="0"/>
            </a:endParaRPr>
          </a:p>
          <a:p>
            <a:pPr marL="342900" indent="-342900">
              <a:defRPr/>
            </a:pPr>
            <a:endParaRPr lang="en-US" sz="2400" dirty="0">
              <a:solidFill>
                <a:schemeClr val="tx1"/>
              </a:solidFill>
            </a:endParaRPr>
          </a:p>
        </p:txBody>
      </p:sp>
      <p:sp>
        <p:nvSpPr>
          <p:cNvPr id="28"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Ringkasan</a:t>
            </a:r>
            <a:endParaRPr lang="id-ID" dirty="0">
              <a:solidFill>
                <a:schemeClr val="bg1"/>
              </a:solidFill>
            </a:endParaRPr>
          </a:p>
        </p:txBody>
      </p:sp>
      <p:pic>
        <p:nvPicPr>
          <p:cNvPr id="15371" name="Picture 20" descr="http://png-3.findicons.com/files/icons/1742/ecqlipse_2/128/home.png">
            <a:hlinkClick r:id="rId5" action="ppaction://hlinksldjump"/>
          </p:cNvPr>
          <p:cNvPicPr>
            <a:picLocks noChangeAspect="1" noChangeArrowheads="1"/>
          </p:cNvPicPr>
          <p:nvPr/>
        </p:nvPicPr>
        <p:blipFill>
          <a:blip r:embed="rId6"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2" name="Rounded Rectangle 31">
            <a:hlinkClick r:id="rId7"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5373"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 name="Rounded Rectangle 18">
            <a:hlinkClick r:id="rId4" action="ppaction://hlinksldjump"/>
          </p:cNvPr>
          <p:cNvSpPr/>
          <p:nvPr/>
        </p:nvSpPr>
        <p:spPr>
          <a:xfrm>
            <a:off x="2590800" y="8382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RINGKASAN</a:t>
            </a:r>
            <a:endParaRPr lang="en-US" sz="2000" b="1" dirty="0">
              <a:solidFill>
                <a:schemeClr val="tx1"/>
              </a:solidFill>
              <a:latin typeface="Century Gothic" pitchFamily="34" charset="0"/>
              <a:cs typeface="Arial" pitchFamily="34" charset="0"/>
            </a:endParaRPr>
          </a:p>
        </p:txBody>
      </p:sp>
      <p:graphicFrame>
        <p:nvGraphicFramePr>
          <p:cNvPr id="44036" name="Object 4"/>
          <p:cNvGraphicFramePr>
            <a:graphicFrameLocks noChangeAspect="1"/>
          </p:cNvGraphicFramePr>
          <p:nvPr/>
        </p:nvGraphicFramePr>
        <p:xfrm>
          <a:off x="1371600" y="3886200"/>
          <a:ext cx="2286000" cy="705350"/>
        </p:xfrm>
        <a:graphic>
          <a:graphicData uri="http://schemas.openxmlformats.org/presentationml/2006/ole">
            <p:oleObj spid="_x0000_s44036" name="Equation" r:id="rId9" imgW="1307880" imgH="431640" progId="Equation.3">
              <p:embed/>
            </p:oleObj>
          </a:graphicData>
        </a:graphic>
      </p:graphicFrame>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ounded Rectangle 4">
            <a:hlinkClick r:id="rId2" action="ppaction://hlinksldjump"/>
          </p:cNvPr>
          <p:cNvSpPr/>
          <p:nvPr/>
        </p:nvSpPr>
        <p:spPr>
          <a:xfrm>
            <a:off x="4572000" y="76200"/>
            <a:ext cx="1524000" cy="457200"/>
          </a:xfrm>
          <a:prstGeom prst="roundRect">
            <a:avLst/>
          </a:prstGeom>
          <a:no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6" name="Rounded Rectangle 5">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7" name="Rounded Rectangle 6">
            <a:hlinkClick r:id="rId2" action="ppaction://hlinksldjump"/>
          </p:cNvPr>
          <p:cNvSpPr/>
          <p:nvPr/>
        </p:nvSpPr>
        <p:spPr>
          <a:xfrm>
            <a:off x="6096000" y="76200"/>
            <a:ext cx="1524000" cy="457200"/>
          </a:xfrm>
          <a:prstGeom prst="roundRect">
            <a:avLst/>
          </a:prstGeom>
          <a:solidFill>
            <a:schemeClr val="accent6">
              <a:lumMod val="60000"/>
              <a:lumOff val="40000"/>
            </a:schemeClr>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tx1"/>
                </a:solidFill>
                <a:latin typeface="Century Gothic" pitchFamily="34" charset="0"/>
                <a:cs typeface="Arial" pitchFamily="34" charset="0"/>
              </a:rPr>
              <a:t>Latihan</a:t>
            </a:r>
          </a:p>
        </p:txBody>
      </p:sp>
      <p:sp>
        <p:nvSpPr>
          <p:cNvPr id="8" name="Rounded Rectangle 7"/>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sp>
        <p:nvSpPr>
          <p:cNvPr id="9" name="Rounded Rectangle 8">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10" name="Round Diagonal Corner Rectangle 9"/>
          <p:cNvSpPr/>
          <p:nvPr/>
        </p:nvSpPr>
        <p:spPr>
          <a:xfrm>
            <a:off x="152400" y="7620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sz="2400" dirty="0" smtClean="0">
              <a:solidFill>
                <a:schemeClr val="tx1"/>
              </a:solidFill>
              <a:latin typeface="Times New Roman" pitchFamily="18" charset="0"/>
              <a:cs typeface="Times New Roman" pitchFamily="18" charset="0"/>
            </a:endParaRPr>
          </a:p>
          <a:p>
            <a:pPr marL="342900" indent="-342900">
              <a:defRPr/>
            </a:pPr>
            <a:endParaRPr lang="en-US" sz="2400" dirty="0" smtClean="0">
              <a:solidFill>
                <a:schemeClr val="tx1"/>
              </a:solidFill>
              <a:latin typeface="Times New Roman" pitchFamily="18" charset="0"/>
              <a:cs typeface="Times New Roman" pitchFamily="18" charset="0"/>
            </a:endParaRPr>
          </a:p>
        </p:txBody>
      </p:sp>
      <p:sp>
        <p:nvSpPr>
          <p:cNvPr id="11"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Ringkasan</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pic>
        <p:nvPicPr>
          <p:cNvPr id="12"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ounded Rectangle 12">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4"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Rounded Rectangle 14">
            <a:hlinkClick r:id="rId3" action="ppaction://hlinksldjump"/>
          </p:cNvPr>
          <p:cNvSpPr/>
          <p:nvPr/>
        </p:nvSpPr>
        <p:spPr>
          <a:xfrm>
            <a:off x="2590800" y="8382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LATIHAN</a:t>
            </a:r>
            <a:endParaRPr lang="en-US" sz="2000" b="1" dirty="0">
              <a:solidFill>
                <a:schemeClr val="tx1"/>
              </a:solidFill>
              <a:latin typeface="Century Gothic" pitchFamily="34" charset="0"/>
              <a:cs typeface="Arial" pitchFamily="34" charset="0"/>
            </a:endParaRPr>
          </a:p>
        </p:txBody>
      </p:sp>
      <p:sp>
        <p:nvSpPr>
          <p:cNvPr id="16" name="TextBox 15"/>
          <p:cNvSpPr txBox="1"/>
          <p:nvPr/>
        </p:nvSpPr>
        <p:spPr>
          <a:xfrm>
            <a:off x="457200" y="1600200"/>
            <a:ext cx="7467599" cy="1938992"/>
          </a:xfrm>
          <a:prstGeom prst="rect">
            <a:avLst/>
          </a:prstGeom>
          <a:noFill/>
        </p:spPr>
        <p:txBody>
          <a:bodyPr wrap="square" rtlCol="0">
            <a:spAutoFit/>
          </a:bodyPr>
          <a:lstStyle/>
          <a:p>
            <a:pPr marL="457200" indent="-457200" algn="just">
              <a:buAutoNum type="arabicPeriod"/>
            </a:pPr>
            <a:r>
              <a:rPr lang="en-US" sz="2000" dirty="0" err="1" smtClean="0"/>
              <a:t>Gambar</a:t>
            </a:r>
            <a:r>
              <a:rPr lang="en-US" sz="2000" dirty="0" smtClean="0"/>
              <a:t> </a:t>
            </a:r>
            <a:r>
              <a:rPr lang="en-US" sz="2000" dirty="0" err="1" smtClean="0"/>
              <a:t>di</a:t>
            </a:r>
            <a:r>
              <a:rPr lang="en-US" sz="2000" dirty="0" smtClean="0"/>
              <a:t> </a:t>
            </a:r>
            <a:r>
              <a:rPr lang="en-US" sz="2000" dirty="0" err="1" smtClean="0"/>
              <a:t>bawah</a:t>
            </a:r>
            <a:r>
              <a:rPr lang="en-US" sz="2000" dirty="0" smtClean="0"/>
              <a:t> </a:t>
            </a:r>
            <a:r>
              <a:rPr lang="en-US" sz="2000" dirty="0" err="1" smtClean="0"/>
              <a:t>menunjukkan</a:t>
            </a:r>
            <a:r>
              <a:rPr lang="en-US" sz="2000" dirty="0" smtClean="0"/>
              <a:t> </a:t>
            </a:r>
            <a:r>
              <a:rPr lang="en-US" sz="2000" dirty="0" err="1" smtClean="0"/>
              <a:t>suatu</a:t>
            </a:r>
            <a:r>
              <a:rPr lang="en-US" sz="2000" dirty="0" smtClean="0"/>
              <a:t> gas yang </a:t>
            </a:r>
            <a:r>
              <a:rPr lang="en-US" sz="2000" dirty="0" err="1" smtClean="0"/>
              <a:t>volumenya</a:t>
            </a:r>
            <a:r>
              <a:rPr lang="en-US" sz="2000" dirty="0" smtClean="0"/>
              <a:t> </a:t>
            </a:r>
            <a:r>
              <a:rPr lang="en-US" sz="2000" dirty="0" err="1" smtClean="0"/>
              <a:t>diekspansi</a:t>
            </a:r>
            <a:r>
              <a:rPr lang="en-US" sz="2000" dirty="0" smtClean="0"/>
              <a:t> </a:t>
            </a:r>
            <a:r>
              <a:rPr lang="en-US" sz="2000" dirty="0" err="1" smtClean="0"/>
              <a:t>dari</a:t>
            </a:r>
            <a:r>
              <a:rPr lang="en-US" sz="2000" dirty="0" smtClean="0"/>
              <a:t> v</a:t>
            </a:r>
            <a:r>
              <a:rPr lang="en-US" sz="2000" baseline="-25000" dirty="0" smtClean="0"/>
              <a:t>0</a:t>
            </a:r>
            <a:r>
              <a:rPr lang="en-US" sz="2000" dirty="0" smtClean="0"/>
              <a:t> </a:t>
            </a:r>
            <a:r>
              <a:rPr lang="en-US" sz="2000" dirty="0" err="1" smtClean="0"/>
              <a:t>hingga</a:t>
            </a:r>
            <a:r>
              <a:rPr lang="en-US" sz="2000" dirty="0" smtClean="0"/>
              <a:t> </a:t>
            </a:r>
            <a:r>
              <a:rPr lang="en-US" sz="2000" dirty="0" err="1" smtClean="0"/>
              <a:t>menjadi</a:t>
            </a:r>
            <a:r>
              <a:rPr lang="en-US" sz="2000" dirty="0" smtClean="0"/>
              <a:t> 4V</a:t>
            </a:r>
            <a:r>
              <a:rPr lang="en-US" sz="2000" baseline="-25000" dirty="0" smtClean="0"/>
              <a:t>0</a:t>
            </a:r>
            <a:r>
              <a:rPr lang="en-US" sz="2000" dirty="0" smtClean="0"/>
              <a:t>  </a:t>
            </a:r>
            <a:r>
              <a:rPr lang="en-US" sz="2000" dirty="0" err="1" smtClean="0"/>
              <a:t>sedangkan</a:t>
            </a:r>
            <a:r>
              <a:rPr lang="en-US" sz="2000" dirty="0" smtClean="0"/>
              <a:t> </a:t>
            </a:r>
            <a:r>
              <a:rPr lang="en-US" sz="2000" dirty="0" err="1" smtClean="0"/>
              <a:t>tekanannya</a:t>
            </a:r>
            <a:r>
              <a:rPr lang="en-US" sz="2000" dirty="0" smtClean="0"/>
              <a:t> </a:t>
            </a:r>
            <a:r>
              <a:rPr lang="en-US" sz="2000" dirty="0" err="1" smtClean="0"/>
              <a:t>menurun</a:t>
            </a:r>
            <a:r>
              <a:rPr lang="en-US" sz="2000" dirty="0" smtClean="0"/>
              <a:t> </a:t>
            </a:r>
            <a:r>
              <a:rPr lang="en-US" sz="2000" dirty="0" err="1" smtClean="0"/>
              <a:t>dari</a:t>
            </a:r>
            <a:r>
              <a:rPr lang="en-US" sz="2000" dirty="0" smtClean="0"/>
              <a:t> p</a:t>
            </a:r>
            <a:r>
              <a:rPr lang="en-US" sz="2000" baseline="-25000" dirty="0" smtClean="0"/>
              <a:t>0</a:t>
            </a:r>
            <a:r>
              <a:rPr lang="en-US" sz="2000" dirty="0" smtClean="0"/>
              <a:t> </a:t>
            </a:r>
            <a:r>
              <a:rPr lang="en-US" sz="2000" dirty="0" err="1" smtClean="0"/>
              <a:t>menjadi</a:t>
            </a:r>
            <a:r>
              <a:rPr lang="en-US" sz="2000" dirty="0" smtClean="0"/>
              <a:t>   ¼ p</a:t>
            </a:r>
            <a:r>
              <a:rPr lang="en-US" sz="2000" baseline="-25000" dirty="0" smtClean="0"/>
              <a:t>0</a:t>
            </a:r>
            <a:r>
              <a:rPr lang="en-US" sz="2000" dirty="0" smtClean="0"/>
              <a:t> . </a:t>
            </a:r>
            <a:r>
              <a:rPr lang="en-US" sz="2000" dirty="0" err="1" smtClean="0"/>
              <a:t>Jika</a:t>
            </a:r>
            <a:r>
              <a:rPr lang="en-US" sz="2000" dirty="0" smtClean="0"/>
              <a:t> V</a:t>
            </a:r>
            <a:r>
              <a:rPr lang="en-US" sz="2000" baseline="-25000" dirty="0" smtClean="0"/>
              <a:t>0</a:t>
            </a:r>
            <a:r>
              <a:rPr lang="en-US" sz="2000" dirty="0" smtClean="0"/>
              <a:t> = 1 m</a:t>
            </a:r>
            <a:r>
              <a:rPr lang="en-US" sz="2000" baseline="30000" dirty="0" smtClean="0"/>
              <a:t>3</a:t>
            </a:r>
            <a:r>
              <a:rPr lang="en-US" sz="2000" dirty="0" smtClean="0"/>
              <a:t> </a:t>
            </a:r>
            <a:r>
              <a:rPr lang="en-US" sz="2000" dirty="0" err="1" smtClean="0"/>
              <a:t>dan</a:t>
            </a:r>
            <a:r>
              <a:rPr lang="en-US" sz="2000" dirty="0" smtClean="0"/>
              <a:t> p</a:t>
            </a:r>
            <a:r>
              <a:rPr lang="en-US" sz="2000" baseline="-25000" dirty="0" smtClean="0"/>
              <a:t>0</a:t>
            </a:r>
            <a:r>
              <a:rPr lang="en-US" sz="2000" dirty="0" smtClean="0"/>
              <a:t> =  40 Pa, </a:t>
            </a:r>
            <a:r>
              <a:rPr lang="en-US" sz="2000" dirty="0" err="1" smtClean="0"/>
              <a:t>hitung</a:t>
            </a:r>
            <a:r>
              <a:rPr lang="en-US" sz="2000" dirty="0" smtClean="0"/>
              <a:t> </a:t>
            </a:r>
            <a:r>
              <a:rPr lang="en-US" sz="2000" dirty="0" err="1" smtClean="0"/>
              <a:t>usaha</a:t>
            </a:r>
            <a:r>
              <a:rPr lang="en-US" sz="2000" dirty="0" smtClean="0"/>
              <a:t> yang </a:t>
            </a:r>
            <a:r>
              <a:rPr lang="en-US" sz="2000" dirty="0" err="1" smtClean="0"/>
              <a:t>dilakukan</a:t>
            </a:r>
            <a:r>
              <a:rPr lang="en-US" sz="2000" dirty="0" smtClean="0"/>
              <a:t> </a:t>
            </a:r>
            <a:r>
              <a:rPr lang="en-US" sz="2000" dirty="0" err="1" smtClean="0"/>
              <a:t>oleh</a:t>
            </a:r>
            <a:r>
              <a:rPr lang="en-US" sz="2000" dirty="0" smtClean="0"/>
              <a:t> gas </a:t>
            </a:r>
            <a:r>
              <a:rPr lang="en-US" sz="2000" dirty="0" err="1" smtClean="0"/>
              <a:t>tersebut</a:t>
            </a:r>
            <a:r>
              <a:rPr lang="en-US" sz="2000" dirty="0" smtClean="0"/>
              <a:t> </a:t>
            </a:r>
            <a:r>
              <a:rPr lang="en-US" sz="2000" dirty="0" err="1" smtClean="0"/>
              <a:t>bila</a:t>
            </a:r>
            <a:r>
              <a:rPr lang="en-US" sz="2000" dirty="0" smtClean="0"/>
              <a:t> a) </a:t>
            </a:r>
            <a:r>
              <a:rPr lang="en-US" sz="2000" dirty="0" err="1" smtClean="0"/>
              <a:t>melalui</a:t>
            </a:r>
            <a:r>
              <a:rPr lang="en-US" sz="2000" dirty="0" smtClean="0"/>
              <a:t> </a:t>
            </a:r>
            <a:r>
              <a:rPr lang="en-US" sz="2000" dirty="0" err="1" smtClean="0"/>
              <a:t>lintasan</a:t>
            </a:r>
            <a:r>
              <a:rPr lang="en-US" sz="2000" dirty="0" smtClean="0"/>
              <a:t> A, b) </a:t>
            </a:r>
            <a:r>
              <a:rPr lang="en-US" sz="2000" dirty="0" err="1" smtClean="0"/>
              <a:t>melalui</a:t>
            </a:r>
            <a:r>
              <a:rPr lang="en-US" sz="2000" dirty="0" smtClean="0"/>
              <a:t> </a:t>
            </a:r>
            <a:r>
              <a:rPr lang="en-US" sz="2000" dirty="0" err="1" smtClean="0"/>
              <a:t>lintasan</a:t>
            </a:r>
            <a:r>
              <a:rPr lang="en-US" sz="2000" dirty="0" smtClean="0"/>
              <a:t> B, c) </a:t>
            </a:r>
            <a:r>
              <a:rPr lang="en-US" sz="2000" dirty="0" err="1" smtClean="0"/>
              <a:t>melalui</a:t>
            </a:r>
            <a:r>
              <a:rPr lang="en-US" sz="2000" dirty="0" smtClean="0"/>
              <a:t> </a:t>
            </a:r>
            <a:r>
              <a:rPr lang="en-US" sz="2000" dirty="0" err="1" smtClean="0"/>
              <a:t>lintasan</a:t>
            </a:r>
            <a:r>
              <a:rPr lang="en-US" sz="2000" dirty="0" smtClean="0"/>
              <a:t> C.</a:t>
            </a:r>
            <a:endParaRPr lang="en-US" sz="2000" i="1" dirty="0" smtClean="0"/>
          </a:p>
        </p:txBody>
      </p:sp>
      <p:pic>
        <p:nvPicPr>
          <p:cNvPr id="45059" name="Picture 3"/>
          <p:cNvPicPr>
            <a:picLocks noChangeAspect="1" noChangeArrowheads="1"/>
          </p:cNvPicPr>
          <p:nvPr/>
        </p:nvPicPr>
        <p:blipFill>
          <a:blip r:embed="rId8" cstate="print">
            <a:lum bright="-30000" contrast="40000"/>
          </a:blip>
          <a:srcRect/>
          <a:stretch>
            <a:fillRect/>
          </a:stretch>
        </p:blipFill>
        <p:spPr bwMode="auto">
          <a:xfrm>
            <a:off x="3581400" y="3352800"/>
            <a:ext cx="2819400" cy="271260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ounded Rectangle 4">
            <a:hlinkClick r:id="rId2" action="ppaction://hlinksldjump"/>
          </p:cNvPr>
          <p:cNvSpPr/>
          <p:nvPr/>
        </p:nvSpPr>
        <p:spPr>
          <a:xfrm>
            <a:off x="4572000" y="76200"/>
            <a:ext cx="1524000" cy="457200"/>
          </a:xfrm>
          <a:prstGeom prst="roundRect">
            <a:avLst/>
          </a:prstGeom>
          <a:no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6" name="Rounded Rectangle 5">
            <a:hlinkClick r:id="rId3" action="ppaction://hlinksldjump"/>
          </p:cNvPr>
          <p:cNvSpPr/>
          <p:nvPr/>
        </p:nvSpPr>
        <p:spPr>
          <a:xfrm>
            <a:off x="1524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7" name="Rounded Rectangle 6">
            <a:hlinkClick r:id="rId2" action="ppaction://hlinksldjump"/>
          </p:cNvPr>
          <p:cNvSpPr/>
          <p:nvPr/>
        </p:nvSpPr>
        <p:spPr>
          <a:xfrm>
            <a:off x="6096000" y="76200"/>
            <a:ext cx="1524000" cy="457200"/>
          </a:xfrm>
          <a:prstGeom prst="roundRect">
            <a:avLst/>
          </a:prstGeom>
          <a:solidFill>
            <a:schemeClr val="accent6">
              <a:lumMod val="60000"/>
              <a:lumOff val="40000"/>
            </a:schemeClr>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tx1"/>
                </a:solidFill>
                <a:latin typeface="Century Gothic" pitchFamily="34" charset="0"/>
                <a:cs typeface="Arial" pitchFamily="34" charset="0"/>
              </a:rPr>
              <a:t>Latihan</a:t>
            </a:r>
          </a:p>
        </p:txBody>
      </p:sp>
      <p:sp>
        <p:nvSpPr>
          <p:cNvPr id="8" name="Rounded Rectangle 7"/>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sp>
        <p:nvSpPr>
          <p:cNvPr id="9" name="Rounded Rectangle 8">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10" name="Round Diagonal Corner Rectangle 9"/>
          <p:cNvSpPr/>
          <p:nvPr/>
        </p:nvSpPr>
        <p:spPr>
          <a:xfrm>
            <a:off x="152400" y="762000"/>
            <a:ext cx="8077200" cy="57150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sz="2400" dirty="0" smtClean="0">
              <a:solidFill>
                <a:schemeClr val="tx1"/>
              </a:solidFill>
              <a:latin typeface="Times New Roman" pitchFamily="18" charset="0"/>
              <a:cs typeface="Times New Roman" pitchFamily="18" charset="0"/>
            </a:endParaRPr>
          </a:p>
          <a:p>
            <a:pPr marL="342900" indent="-342900">
              <a:defRPr/>
            </a:pPr>
            <a:endParaRPr lang="en-US" sz="2400" dirty="0" smtClean="0">
              <a:solidFill>
                <a:schemeClr val="tx1"/>
              </a:solidFill>
              <a:latin typeface="Times New Roman" pitchFamily="18" charset="0"/>
              <a:cs typeface="Times New Roman" pitchFamily="18" charset="0"/>
            </a:endParaRPr>
          </a:p>
        </p:txBody>
      </p:sp>
      <p:sp>
        <p:nvSpPr>
          <p:cNvPr id="11" name="Title 1"/>
          <p:cNvSpPr txBox="1">
            <a:spLocks/>
          </p:cNvSpPr>
          <p:nvPr/>
        </p:nvSpPr>
        <p:spPr bwMode="auto">
          <a:xfrm rot="16200000">
            <a:off x="5575300" y="3441700"/>
            <a:ext cx="6248400" cy="584200"/>
          </a:xfrm>
          <a:prstGeom prst="rect">
            <a:avLst/>
          </a:prstGeom>
          <a:solidFill>
            <a:schemeClr val="bg2">
              <a:lumMod val="75000"/>
            </a:schemeClr>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bg1"/>
                </a:solidFill>
                <a:effectLst/>
                <a:uLnTx/>
                <a:uFillTx/>
                <a:latin typeface="+mj-lt"/>
                <a:ea typeface="+mj-ea"/>
                <a:cs typeface="+mj-cs"/>
              </a:rPr>
              <a:t>Ringkasan</a:t>
            </a:r>
            <a:endParaRPr kumimoji="0" lang="id-ID" sz="4400" b="0" i="0" u="none" strike="noStrike" kern="1200" cap="none" spc="0" normalizeH="0" baseline="0" noProof="0" dirty="0">
              <a:ln>
                <a:noFill/>
              </a:ln>
              <a:solidFill>
                <a:schemeClr val="bg1"/>
              </a:solidFill>
              <a:effectLst/>
              <a:uLnTx/>
              <a:uFillTx/>
              <a:latin typeface="+mj-lt"/>
              <a:ea typeface="+mj-ea"/>
              <a:cs typeface="+mj-cs"/>
            </a:endParaRPr>
          </a:p>
        </p:txBody>
      </p:sp>
      <p:pic>
        <p:nvPicPr>
          <p:cNvPr id="12"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Rounded Rectangle 12">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4" name="Picture 12" descr="http://4.bp.blogspot.com/-VPLqur-gw3A/T1MynDDoE0I/AAAAAAAAAuw/4EWYbA084hY/s1600/lambang-its.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Rounded Rectangle 14">
            <a:hlinkClick r:id="rId3" action="ppaction://hlinksldjump"/>
          </p:cNvPr>
          <p:cNvSpPr/>
          <p:nvPr/>
        </p:nvSpPr>
        <p:spPr>
          <a:xfrm>
            <a:off x="2590800" y="8382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LATIHAN</a:t>
            </a:r>
            <a:endParaRPr lang="en-US" sz="2000" b="1" dirty="0">
              <a:solidFill>
                <a:schemeClr val="tx1"/>
              </a:solidFill>
              <a:latin typeface="Century Gothic" pitchFamily="34" charset="0"/>
              <a:cs typeface="Arial" pitchFamily="34" charset="0"/>
            </a:endParaRPr>
          </a:p>
        </p:txBody>
      </p:sp>
      <p:sp>
        <p:nvSpPr>
          <p:cNvPr id="16" name="TextBox 15"/>
          <p:cNvSpPr txBox="1"/>
          <p:nvPr/>
        </p:nvSpPr>
        <p:spPr>
          <a:xfrm>
            <a:off x="457200" y="1600200"/>
            <a:ext cx="7467599" cy="2246769"/>
          </a:xfrm>
          <a:prstGeom prst="rect">
            <a:avLst/>
          </a:prstGeom>
          <a:noFill/>
        </p:spPr>
        <p:txBody>
          <a:bodyPr wrap="square" rtlCol="0">
            <a:spAutoFit/>
          </a:bodyPr>
          <a:lstStyle/>
          <a:p>
            <a:pPr marL="457200" indent="-457200">
              <a:buFont typeface="+mj-lt"/>
              <a:buAutoNum type="arabicPeriod" startAt="2"/>
            </a:pPr>
            <a:r>
              <a:rPr lang="en-US" sz="2000" b="1" dirty="0" smtClean="0"/>
              <a:t>Thermodynamic system </a:t>
            </a:r>
            <a:r>
              <a:rPr lang="en-US" sz="2000" dirty="0" smtClean="0"/>
              <a:t>is taken from state </a:t>
            </a:r>
            <a:r>
              <a:rPr lang="en-US" sz="2000" i="1" dirty="0" smtClean="0"/>
              <a:t>A to state B </a:t>
            </a:r>
            <a:r>
              <a:rPr lang="en-US" sz="2000" dirty="0" smtClean="0"/>
              <a:t>to state </a:t>
            </a:r>
            <a:r>
              <a:rPr lang="en-US" sz="2000" i="1" dirty="0" smtClean="0"/>
              <a:t>C, and then back to </a:t>
            </a:r>
            <a:r>
              <a:rPr lang="en-US" sz="2000" i="1" dirty="0" err="1" smtClean="0"/>
              <a:t>A,as</a:t>
            </a:r>
            <a:r>
              <a:rPr lang="en-US" sz="2000" i="1" dirty="0" smtClean="0"/>
              <a:t> </a:t>
            </a:r>
            <a:r>
              <a:rPr lang="en-US" sz="2000" dirty="0" smtClean="0"/>
              <a:t>shown in the </a:t>
            </a:r>
            <a:r>
              <a:rPr lang="en-US" sz="2000" i="1" dirty="0" smtClean="0"/>
              <a:t>p-V diagram of Fig. a. The vertical scale is set </a:t>
            </a:r>
            <a:r>
              <a:rPr lang="en-US" sz="2000" dirty="0" smtClean="0"/>
              <a:t>by </a:t>
            </a:r>
            <a:r>
              <a:rPr lang="en-US" sz="2000" i="1" dirty="0" smtClean="0"/>
              <a:t>p </a:t>
            </a:r>
            <a:r>
              <a:rPr lang="en-US" sz="2000" i="1" baseline="-25000" dirty="0" smtClean="0"/>
              <a:t>s</a:t>
            </a:r>
            <a:r>
              <a:rPr lang="en-US" sz="2000" i="1" dirty="0" smtClean="0"/>
              <a:t> = </a:t>
            </a:r>
            <a:r>
              <a:rPr lang="en-US" sz="2000" dirty="0" smtClean="0"/>
              <a:t> 40 Pa, and the horizontal scale is set by </a:t>
            </a:r>
            <a:r>
              <a:rPr lang="en-US" sz="2000" i="1" dirty="0" smtClean="0"/>
              <a:t>V</a:t>
            </a:r>
            <a:r>
              <a:rPr lang="en-US" sz="2000" i="1" baseline="-25000" dirty="0" smtClean="0"/>
              <a:t>s</a:t>
            </a:r>
            <a:r>
              <a:rPr lang="en-US" sz="2000" i="1" dirty="0" smtClean="0"/>
              <a:t> = </a:t>
            </a:r>
            <a:r>
              <a:rPr lang="en-US" sz="2000" dirty="0" smtClean="0"/>
              <a:t>4.0 m</a:t>
            </a:r>
            <a:r>
              <a:rPr lang="en-US" sz="2000" baseline="30000" dirty="0" smtClean="0"/>
              <a:t>3</a:t>
            </a:r>
            <a:r>
              <a:rPr lang="en-US" sz="2000" dirty="0" smtClean="0"/>
              <a:t> . (a) –(g) Complete the table in Fig. b by inserting a plus sign, a minus sign, or zero in each indicated cell. (h) What is the net work done by the system as if moves once through the cycle ABCD?.</a:t>
            </a:r>
            <a:endParaRPr lang="en-US" sz="2000" i="1" dirty="0" smtClean="0"/>
          </a:p>
        </p:txBody>
      </p:sp>
      <p:pic>
        <p:nvPicPr>
          <p:cNvPr id="46082" name="Picture 2"/>
          <p:cNvPicPr>
            <a:picLocks noChangeAspect="1" noChangeArrowheads="1"/>
          </p:cNvPicPr>
          <p:nvPr/>
        </p:nvPicPr>
        <p:blipFill>
          <a:blip r:embed="rId8" cstate="print">
            <a:lum bright="-20000" contrast="40000"/>
          </a:blip>
          <a:srcRect/>
          <a:stretch>
            <a:fillRect/>
          </a:stretch>
        </p:blipFill>
        <p:spPr bwMode="auto">
          <a:xfrm>
            <a:off x="1981200" y="3886200"/>
            <a:ext cx="4781550" cy="2362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Diagonal Corner Rectangle 14"/>
          <p:cNvSpPr/>
          <p:nvPr/>
        </p:nvSpPr>
        <p:spPr>
          <a:xfrm>
            <a:off x="457200" y="8382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6387" name="Picture 20" descr="http://png-3.findicons.com/files/icons/1742/ecqlipse_2/128/home.png">
            <a:hlinkClick r:id="rId3" action="ppaction://hlinksldjump"/>
          </p:cNvPr>
          <p:cNvPicPr>
            <a:picLocks noChangeAspect="1" noChangeArrowheads="1"/>
          </p:cNvPicPr>
          <p:nvPr/>
        </p:nvPicPr>
        <p:blipFill>
          <a:blip r:embed="rId4" cstate="print">
            <a:lum bright="70000" contrast="-70000"/>
            <a:extLst>
              <a:ext uri="{28A0092B-C50C-407E-A947-70E740481C1C}">
                <a14:useLocalDpi xmlns:a14="http://schemas.microsoft.com/office/drawing/2010/main" xmlns="" val="0"/>
              </a:ext>
            </a:extLst>
          </a:blip>
          <a:srcRect/>
          <a:stretch>
            <a:fillRect/>
          </a:stretch>
        </p:blipFill>
        <p:spPr bwMode="auto">
          <a:xfrm>
            <a:off x="75438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88" name="Picture 12" descr="http://4.bp.blogspot.com/-VPLqur-gw3A/T1MynDDoE0I/AAAAAAAAAuw/4EWYbA084hY/s1600/lambang-its.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4922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 name="Rectangle 19">
            <a:hlinkClick r:id="rId6" action="ppaction://hlinksldjump"/>
          </p:cNvPr>
          <p:cNvSpPr/>
          <p:nvPr/>
        </p:nvSpPr>
        <p:spPr>
          <a:xfrm>
            <a:off x="0" y="2362200"/>
            <a:ext cx="9144000" cy="2286000"/>
          </a:xfrm>
          <a:prstGeom prst="rect">
            <a:avLst/>
          </a:prstGeom>
          <a:solidFill>
            <a:srgbClr val="2D17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US" sz="4400" b="1" dirty="0" smtClean="0"/>
              <a:t>SEKIAN </a:t>
            </a:r>
          </a:p>
          <a:p>
            <a:pPr algn="ctr">
              <a:defRPr/>
            </a:pPr>
            <a:r>
              <a:rPr lang="en-US" sz="4400" b="1" dirty="0"/>
              <a:t>&amp;</a:t>
            </a:r>
            <a:r>
              <a:rPr lang="en-US" sz="4400" b="1" dirty="0" smtClean="0"/>
              <a:t> </a:t>
            </a:r>
          </a:p>
          <a:p>
            <a:pPr algn="ctr">
              <a:defRPr/>
            </a:pPr>
            <a:r>
              <a:rPr lang="en-US" sz="4400" b="1" dirty="0" smtClean="0"/>
              <a:t>TERIMAKASIH</a:t>
            </a:r>
            <a:endParaRPr lang="en-US" sz="4400" b="1" dirty="0"/>
          </a:p>
        </p:txBody>
      </p:sp>
      <p:sp>
        <p:nvSpPr>
          <p:cNvPr id="21" name="Title 1"/>
          <p:cNvSpPr txBox="1">
            <a:spLocks/>
          </p:cNvSpPr>
          <p:nvPr/>
        </p:nvSpPr>
        <p:spPr bwMode="auto">
          <a:xfrm>
            <a:off x="0" y="2362200"/>
            <a:ext cx="9144000" cy="152400"/>
          </a:xfrm>
          <a:prstGeom prst="rect">
            <a:avLst/>
          </a:prstGeom>
          <a:solidFill>
            <a:srgbClr val="914105"/>
          </a:solidFill>
          <a:ln w="9525">
            <a:noFill/>
            <a:miter lim="800000"/>
            <a:headEnd/>
            <a:tailEnd/>
          </a:ln>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sz="4400" b="1" dirty="0">
              <a:solidFill>
                <a:schemeClr val="bg1"/>
              </a:solidFill>
              <a:latin typeface="+mj-lt"/>
              <a:ea typeface="+mj-ea"/>
              <a:cs typeface="+mj-cs"/>
            </a:endParaRPr>
          </a:p>
        </p:txBody>
      </p:sp>
      <p:sp>
        <p:nvSpPr>
          <p:cNvPr id="22" name="Title 1"/>
          <p:cNvSpPr txBox="1">
            <a:spLocks/>
          </p:cNvSpPr>
          <p:nvPr/>
        </p:nvSpPr>
        <p:spPr bwMode="auto">
          <a:xfrm>
            <a:off x="0" y="4495800"/>
            <a:ext cx="9144000" cy="152400"/>
          </a:xfrm>
          <a:prstGeom prst="rect">
            <a:avLst/>
          </a:prstGeom>
          <a:solidFill>
            <a:srgbClr val="914105"/>
          </a:solidFill>
          <a:ln w="9525">
            <a:noFill/>
            <a:miter lim="800000"/>
            <a:headEnd/>
            <a:tailEnd/>
          </a:ln>
        </p:spPr>
        <p:txBody>
          <a:bodyPr anchor="ct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sz="4400" b="1" dirty="0">
              <a:solidFill>
                <a:schemeClr val="bg1"/>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20" name="Rounded Rectangle 19">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27" name="Rounded Rectangle 26">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28" name="Rounded Rectangle 27"/>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31" name="Isosceles Triangle 30"/>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32" name="Isosceles Triangle 31"/>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35" name="Rounded Rectangle 34">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6" name="Round Diagonal Corner Rectangle 25"/>
          <p:cNvSpPr/>
          <p:nvPr/>
        </p:nvSpPr>
        <p:spPr>
          <a:xfrm>
            <a:off x="214266" y="914400"/>
            <a:ext cx="8077200" cy="548640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ounded Rectangle 32">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GAS IDEAL</a:t>
            </a:r>
            <a:endParaRPr lang="en-US" sz="2000" b="1" dirty="0">
              <a:solidFill>
                <a:schemeClr val="tx1"/>
              </a:solidFill>
              <a:latin typeface="Century Gothic" pitchFamily="34" charset="0"/>
              <a:cs typeface="Arial" pitchFamily="34" charset="0"/>
            </a:endParaRPr>
          </a:p>
        </p:txBody>
      </p:sp>
      <p:sp>
        <p:nvSpPr>
          <p:cNvPr id="34" name="Right Arrow 33">
            <a:hlinkClick r:id="rId4" action="ppaction://hlinksldjump"/>
          </p:cNvPr>
          <p:cNvSpPr/>
          <p:nvPr/>
        </p:nvSpPr>
        <p:spPr>
          <a:xfrm>
            <a:off x="4267200" y="62484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ight Arrow 36">
            <a:hlinkClick r:id="rId3" action="ppaction://hlinksldjump"/>
          </p:cNvPr>
          <p:cNvSpPr/>
          <p:nvPr/>
        </p:nvSpPr>
        <p:spPr>
          <a:xfrm rot="10800000">
            <a:off x="3581400" y="6248400"/>
            <a:ext cx="533400" cy="533400"/>
          </a:xfrm>
          <a:prstGeom prst="rightArrow">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
        <p:nvSpPr>
          <p:cNvPr id="43" name="Rounded Rectangle 42">
            <a:hlinkClick r:id="rId5"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sp>
        <p:nvSpPr>
          <p:cNvPr id="22" name="Content Placeholder 2"/>
          <p:cNvSpPr>
            <a:spLocks noGrp="1"/>
          </p:cNvSpPr>
          <p:nvPr>
            <p:ph idx="1"/>
          </p:nvPr>
        </p:nvSpPr>
        <p:spPr>
          <a:xfrm>
            <a:off x="381000" y="1600200"/>
            <a:ext cx="7848600" cy="4419600"/>
          </a:xfrm>
        </p:spPr>
        <p:txBody>
          <a:bodyPr/>
          <a:lstStyle/>
          <a:p>
            <a:pPr marL="0" indent="0" algn="just">
              <a:buNone/>
            </a:pPr>
            <a:r>
              <a:rPr lang="id-ID" sz="2400" dirty="0" smtClean="0">
                <a:latin typeface="Times New Roman" pitchFamily="18" charset="0"/>
                <a:cs typeface="Times New Roman" pitchFamily="18" charset="0"/>
              </a:rPr>
              <a:t>Gas ideal adalah gas  yang  mempunyai kepadatan yang sangat rendah. Pada kepadatan cukup rendah, semua gas nyata cenderung  menyerupai sifat-sifat gas ideal.</a:t>
            </a:r>
            <a:endParaRPr lang="en-US" sz="2400" dirty="0" smtClean="0">
              <a:latin typeface="Times New Roman" pitchFamily="18" charset="0"/>
              <a:cs typeface="Times New Roman" pitchFamily="18" charset="0"/>
            </a:endParaRPr>
          </a:p>
          <a:p>
            <a:pPr marL="0" indent="0" algn="just">
              <a:buNone/>
            </a:pPr>
            <a:r>
              <a:rPr lang="id-ID" sz="2400" dirty="0" smtClean="0">
                <a:latin typeface="Times New Roman" pitchFamily="18" charset="0"/>
                <a:cs typeface="Times New Roman" pitchFamily="18" charset="0"/>
              </a:rPr>
              <a:t>Menurut </a:t>
            </a:r>
            <a:r>
              <a:rPr lang="id-ID" sz="2400" b="1" dirty="0" smtClean="0">
                <a:latin typeface="Times New Roman" pitchFamily="18" charset="0"/>
                <a:cs typeface="Times New Roman" pitchFamily="18" charset="0"/>
              </a:rPr>
              <a:t>Boyle</a:t>
            </a:r>
            <a:r>
              <a:rPr lang="id-ID" sz="2400" dirty="0" smtClean="0">
                <a:latin typeface="Times New Roman" pitchFamily="18" charset="0"/>
                <a:cs typeface="Times New Roman" pitchFamily="18" charset="0"/>
              </a:rPr>
              <a:t>, bila </a:t>
            </a:r>
            <a:r>
              <a:rPr lang="id-ID" sz="2400" b="1" dirty="0" smtClean="0">
                <a:latin typeface="Times New Roman" pitchFamily="18" charset="0"/>
                <a:cs typeface="Times New Roman" pitchFamily="18" charset="0"/>
              </a:rPr>
              <a:t>massa dan temperatur gas</a:t>
            </a:r>
            <a:r>
              <a:rPr lang="id-ID" sz="2400" dirty="0" smtClean="0">
                <a:latin typeface="Times New Roman" pitchFamily="18" charset="0"/>
                <a:cs typeface="Times New Roman" pitchFamily="18" charset="0"/>
              </a:rPr>
              <a:t> dijaga </a:t>
            </a:r>
            <a:r>
              <a:rPr lang="id-ID" sz="2400" b="1" dirty="0" smtClean="0">
                <a:latin typeface="Times New Roman" pitchFamily="18" charset="0"/>
                <a:cs typeface="Times New Roman" pitchFamily="18" charset="0"/>
              </a:rPr>
              <a:t>konstan</a:t>
            </a:r>
            <a:r>
              <a:rPr lang="id-ID" sz="2400" dirty="0" smtClean="0">
                <a:latin typeface="Times New Roman" pitchFamily="18" charset="0"/>
                <a:cs typeface="Times New Roman" pitchFamily="18" charset="0"/>
              </a:rPr>
              <a:t>, sedangkan </a:t>
            </a:r>
            <a:r>
              <a:rPr lang="id-ID" sz="2400" b="1" dirty="0" smtClean="0">
                <a:latin typeface="Times New Roman" pitchFamily="18" charset="0"/>
                <a:cs typeface="Times New Roman" pitchFamily="18" charset="0"/>
              </a:rPr>
              <a:t>volume</a:t>
            </a:r>
            <a:r>
              <a:rPr lang="id-ID" sz="2400" dirty="0" smtClean="0">
                <a:latin typeface="Times New Roman" pitchFamily="18" charset="0"/>
                <a:cs typeface="Times New Roman" pitchFamily="18" charset="0"/>
              </a:rPr>
              <a:t>nya </a:t>
            </a:r>
            <a:r>
              <a:rPr lang="id-ID" sz="2400" b="1" dirty="0" smtClean="0">
                <a:latin typeface="Times New Roman" pitchFamily="18" charset="0"/>
                <a:cs typeface="Times New Roman" pitchFamily="18" charset="0"/>
              </a:rPr>
              <a:t>diubah</a:t>
            </a:r>
            <a:r>
              <a:rPr lang="id-ID" sz="2400" dirty="0" smtClean="0">
                <a:latin typeface="Times New Roman" pitchFamily="18" charset="0"/>
                <a:cs typeface="Times New Roman" pitchFamily="18" charset="0"/>
              </a:rPr>
              <a:t>, maka tekanan gas akan berubah sedemikian rupa </a:t>
            </a:r>
            <a:r>
              <a:rPr lang="id-ID" sz="2400" b="1" dirty="0" smtClean="0">
                <a:latin typeface="Times New Roman" pitchFamily="18" charset="0"/>
                <a:cs typeface="Times New Roman" pitchFamily="18" charset="0"/>
              </a:rPr>
              <a:t>sehingga</a:t>
            </a:r>
            <a:r>
              <a:rPr lang="id-ID" sz="2400" dirty="0" smtClean="0">
                <a:latin typeface="Times New Roman" pitchFamily="18" charset="0"/>
                <a:cs typeface="Times New Roman" pitchFamily="18" charset="0"/>
              </a:rPr>
              <a:t> </a:t>
            </a:r>
            <a:r>
              <a:rPr lang="id-ID" sz="2400" b="1" dirty="0" smtClean="0">
                <a:latin typeface="Times New Roman" pitchFamily="18" charset="0"/>
                <a:cs typeface="Times New Roman" pitchFamily="18" charset="0"/>
              </a:rPr>
              <a:t>perkalian</a:t>
            </a:r>
            <a:r>
              <a:rPr lang="id-ID" sz="2400" dirty="0" smtClean="0">
                <a:latin typeface="Times New Roman" pitchFamily="18" charset="0"/>
                <a:cs typeface="Times New Roman" pitchFamily="18" charset="0"/>
              </a:rPr>
              <a:t> antara </a:t>
            </a:r>
            <a:r>
              <a:rPr lang="id-ID" sz="2400" b="1" dirty="0" smtClean="0">
                <a:latin typeface="Times New Roman" pitchFamily="18" charset="0"/>
                <a:cs typeface="Times New Roman" pitchFamily="18" charset="0"/>
              </a:rPr>
              <a:t>tekanan dan volume</a:t>
            </a:r>
            <a:r>
              <a:rPr lang="id-ID" sz="2400" dirty="0" smtClean="0">
                <a:latin typeface="Times New Roman" pitchFamily="18" charset="0"/>
                <a:cs typeface="Times New Roman" pitchFamily="18" charset="0"/>
              </a:rPr>
              <a:t> adalah </a:t>
            </a:r>
            <a:r>
              <a:rPr lang="id-ID" sz="2400" b="1" dirty="0" smtClean="0">
                <a:latin typeface="Times New Roman" pitchFamily="18" charset="0"/>
                <a:cs typeface="Times New Roman" pitchFamily="18" charset="0"/>
              </a:rPr>
              <a:t>tetap</a:t>
            </a:r>
            <a:r>
              <a:rPr lang="id-ID"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0" indent="0" algn="just">
              <a:buNone/>
            </a:pP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pV</a:t>
            </a:r>
            <a:r>
              <a:rPr lang="en-US" sz="2400" b="1" dirty="0" smtClean="0">
                <a:latin typeface="Times New Roman" pitchFamily="18" charset="0"/>
                <a:cs typeface="Times New Roman" pitchFamily="18" charset="0"/>
              </a:rPr>
              <a:t> = p</a:t>
            </a:r>
            <a:r>
              <a:rPr lang="en-US" sz="2400" b="1" baseline="-25000"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V</a:t>
            </a:r>
            <a:r>
              <a:rPr lang="en-US" sz="2400" b="1" baseline="-25000"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 = p</a:t>
            </a:r>
            <a:r>
              <a:rPr lang="en-US" sz="2400" b="1" baseline="-25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V</a:t>
            </a:r>
            <a:r>
              <a:rPr lang="en-US" sz="2400" b="1" baseline="-25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 = …………= </a:t>
            </a:r>
            <a:r>
              <a:rPr lang="en-US" sz="2400" b="1" dirty="0" err="1" smtClean="0">
                <a:latin typeface="Times New Roman" pitchFamily="18" charset="0"/>
                <a:cs typeface="Times New Roman" pitchFamily="18" charset="0"/>
              </a:rPr>
              <a:t>tetap</a:t>
            </a: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lgn="just">
              <a:buNone/>
            </a:pPr>
            <a:r>
              <a:rPr lang="en-US" sz="2400" dirty="0" err="1" smtClean="0">
                <a:latin typeface="Times New Roman" pitchFamily="18" charset="0"/>
                <a:cs typeface="Times New Roman" pitchFamily="18" charset="0"/>
              </a:rPr>
              <a:t>Tetapi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bila</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tersebut</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terkompresi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pada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temperatur</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hingga</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mendekati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menjadi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cair</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maka</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perkalian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tekanan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dan</a:t>
            </a:r>
            <a:r>
              <a:rPr lang="en-US" sz="2400" b="1" dirty="0" smtClean="0">
                <a:latin typeface="Times New Roman" pitchFamily="18" charset="0"/>
                <a:cs typeface="Times New Roman" pitchFamily="18" charset="0"/>
              </a:rPr>
              <a:t> volume </a:t>
            </a:r>
            <a:r>
              <a:rPr lang="en-US" sz="2400" b="1" dirty="0" err="1" smtClean="0">
                <a:latin typeface="Times New Roman" pitchFamily="18" charset="0"/>
                <a:cs typeface="Times New Roman" pitchFamily="18" charset="0"/>
              </a:rPr>
              <a:t>tidak</a:t>
            </a:r>
            <a:r>
              <a:rPr lang="en-US" sz="2400" b="1" dirty="0" smtClean="0">
                <a:latin typeface="Times New Roman" pitchFamily="18" charset="0"/>
                <a:cs typeface="Times New Roman" pitchFamily="18" charset="0"/>
              </a:rPr>
              <a:t> </a:t>
            </a:r>
            <a:r>
              <a:rPr lang="id-ID" sz="2400" b="1" dirty="0" smtClean="0">
                <a:latin typeface="Times New Roman" pitchFamily="18" charset="0"/>
                <a:cs typeface="Times New Roman" pitchFamily="18" charset="0"/>
              </a:rPr>
              <a:t>tetap</a:t>
            </a:r>
            <a:r>
              <a:rPr lang="en-US" sz="2400" b="1" dirty="0" smtClean="0">
                <a:latin typeface="Times New Roman" pitchFamily="18" charset="0"/>
                <a:cs typeface="Times New Roman" pitchFamily="18" charset="0"/>
              </a:rPr>
              <a:t>.</a:t>
            </a:r>
            <a:endParaRPr lang="id-ID" sz="2400" dirty="0" smtClean="0">
              <a:latin typeface="Times New Roman" pitchFamily="18" charset="0"/>
              <a:cs typeface="Times New Roman" pitchFamily="18" charset="0"/>
            </a:endParaRPr>
          </a:p>
          <a:p>
            <a:pPr marL="0" indent="0" algn="just">
              <a:buNone/>
            </a:pPr>
            <a:endParaRPr lang="id-ID" sz="2400" dirty="0" smtClean="0">
              <a:latin typeface="Times New Roman" pitchFamily="18" charset="0"/>
              <a:cs typeface="Times New Roman" pitchFamily="18" charset="0"/>
            </a:endParaRPr>
          </a:p>
        </p:txBody>
      </p:sp>
      <p:pic>
        <p:nvPicPr>
          <p:cNvPr id="12303"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305"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25400" y="58674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ounded Rectangle 41">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43" name="Rounded Rectangle 42">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45" name="Rounded Rectangle 44">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6" name="Rounded Rectangle 45"/>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9" name="Isosceles Triangle 48"/>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54" name="Isosceles Triangle 5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57" name="Rounded Rectangle 56">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41" name="Round Diagonal Corner Rectangle 40"/>
          <p:cNvSpPr/>
          <p:nvPr/>
        </p:nvSpPr>
        <p:spPr>
          <a:xfrm>
            <a:off x="228600" y="9144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Right Arrow 51">
            <a:hlinkClick r:id="rId4" action="ppaction://hlinksldjump"/>
          </p:cNvPr>
          <p:cNvSpPr/>
          <p:nvPr/>
        </p:nvSpPr>
        <p:spPr>
          <a:xfrm>
            <a:off x="4419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Right Arrow 52">
            <a:hlinkClick r:id="rId5" action="ppaction://hlinksldjump"/>
          </p:cNvPr>
          <p:cNvSpPr/>
          <p:nvPr/>
        </p:nvSpPr>
        <p:spPr>
          <a:xfrm rot="10800000">
            <a:off x="37338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042"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5" name="Rounded Rectangle 84">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044"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 name="Content Placeholder 2"/>
          <p:cNvSpPr>
            <a:spLocks noGrp="1"/>
          </p:cNvSpPr>
          <p:nvPr>
            <p:ph idx="1"/>
          </p:nvPr>
        </p:nvSpPr>
        <p:spPr>
          <a:xfrm>
            <a:off x="381000" y="1676400"/>
            <a:ext cx="7772400" cy="4495800"/>
          </a:xfrm>
        </p:spPr>
        <p:txBody>
          <a:bodyPr/>
          <a:lstStyle/>
          <a:p>
            <a:pPr marL="0" indent="0" algn="just">
              <a:buNone/>
            </a:pPr>
            <a:r>
              <a:rPr lang="en-US" sz="2400" dirty="0" err="1" smtClean="0">
                <a:latin typeface="Times New Roman" pitchFamily="18" charset="0"/>
                <a:cs typeface="Times New Roman" pitchFamily="18" charset="0"/>
              </a:rPr>
              <a:t>Menurut</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Gay-Lussac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bila</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gas</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di</a:t>
            </a:r>
            <a:r>
              <a:rPr lang="en-US" sz="2400" dirty="0" err="1" smtClean="0">
                <a:latin typeface="Times New Roman" pitchFamily="18" charset="0"/>
                <a:cs typeface="Times New Roman" pitchFamily="18" charset="0"/>
              </a:rPr>
              <a:t>lakukan</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tekanan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maka</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volume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sebanding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temperatur</a:t>
            </a:r>
            <a:r>
              <a:rPr lang="en-US" sz="2400" dirty="0" smtClean="0">
                <a:latin typeface="Times New Roman" pitchFamily="18" charset="0"/>
                <a:cs typeface="Times New Roman" pitchFamily="18" charset="0"/>
              </a:rPr>
              <a:t>. Dan </a:t>
            </a:r>
            <a:r>
              <a:rPr lang="en-US" sz="2400" dirty="0" err="1" smtClean="0">
                <a:latin typeface="Times New Roman" pitchFamily="18" charset="0"/>
                <a:cs typeface="Times New Roman" pitchFamily="18" charset="0"/>
              </a:rPr>
              <a:t>gabungan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kedua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tersebut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menghasilkan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hukum</a:t>
            </a:r>
            <a:r>
              <a:rPr lang="en-US" sz="2400" dirty="0" smtClean="0">
                <a:latin typeface="Times New Roman" pitchFamily="18" charset="0"/>
                <a:cs typeface="Times New Roman" pitchFamily="18" charset="0"/>
              </a:rPr>
              <a:t> Boyle-Gay-Lussac, </a:t>
            </a:r>
            <a:r>
              <a:rPr lang="en-US" sz="2400" dirty="0" err="1" smtClean="0">
                <a:latin typeface="Times New Roman" pitchFamily="18" charset="0"/>
                <a:cs typeface="Times New Roman" pitchFamily="18" charset="0"/>
              </a:rPr>
              <a:t>yaitu</a:t>
            </a:r>
            <a:r>
              <a:rPr lang="en-US" sz="2400" dirty="0" smtClean="0">
                <a:latin typeface="Times New Roman" pitchFamily="18" charset="0"/>
                <a:cs typeface="Times New Roman" pitchFamily="18" charset="0"/>
              </a:rPr>
              <a:t> </a:t>
            </a:r>
          </a:p>
          <a:p>
            <a:pPr marL="0" indent="0" algn="just">
              <a:buNone/>
            </a:pPr>
            <a:endParaRPr lang="id-ID" sz="2400" dirty="0" smtClean="0">
              <a:latin typeface="Times New Roman" pitchFamily="18" charset="0"/>
              <a:cs typeface="Times New Roman" pitchFamily="18" charset="0"/>
            </a:endParaRPr>
          </a:p>
          <a:p>
            <a:pPr marL="0" indent="0">
              <a:buNone/>
            </a:pPr>
            <a:r>
              <a:rPr lang="id-ID"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pV</a:t>
            </a:r>
            <a:r>
              <a:rPr lang="en-US" sz="2400" b="1" dirty="0" smtClean="0">
                <a:latin typeface="Times New Roman" pitchFamily="18" charset="0"/>
                <a:cs typeface="Times New Roman" pitchFamily="18" charset="0"/>
              </a:rPr>
              <a:t>/T = </a:t>
            </a:r>
            <a:r>
              <a:rPr lang="en-US" sz="2400" b="1" dirty="0" err="1" smtClean="0">
                <a:latin typeface="Times New Roman" pitchFamily="18" charset="0"/>
                <a:cs typeface="Times New Roman" pitchFamily="18" charset="0"/>
              </a:rPr>
              <a:t>tetap</a:t>
            </a:r>
            <a:r>
              <a:rPr lang="id-ID"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hukum</a:t>
            </a:r>
            <a:r>
              <a:rPr lang="id-ID"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Boyle-Gay-Lussac</a:t>
            </a:r>
            <a:r>
              <a:rPr lang="en-US" sz="2400" dirty="0" smtClean="0">
                <a:latin typeface="Times New Roman" pitchFamily="18" charset="0"/>
                <a:cs typeface="Times New Roman" pitchFamily="18" charset="0"/>
              </a:rPr>
              <a:t>)</a:t>
            </a:r>
          </a:p>
          <a:p>
            <a:pPr marL="0" indent="0">
              <a:buNone/>
            </a:pPr>
            <a:endParaRPr lang="id-ID"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eksperimen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semua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jenis</a:t>
            </a:r>
            <a:r>
              <a:rPr lang="en-US" sz="2400" dirty="0" smtClean="0">
                <a:latin typeface="Times New Roman" pitchFamily="18" charset="0"/>
                <a:cs typeface="Times New Roman" pitchFamily="18" charset="0"/>
              </a:rPr>
              <a:t> gas </a:t>
            </a:r>
            <a:r>
              <a:rPr lang="en-US" sz="2400" dirty="0" err="1" smtClean="0">
                <a:latin typeface="Times New Roman" pitchFamily="18" charset="0"/>
                <a:cs typeface="Times New Roman" pitchFamily="18" charset="0"/>
              </a:rPr>
              <a:t>diperoleh</a:t>
            </a:r>
            <a:r>
              <a:rPr lang="en-US" sz="2400" dirty="0" smtClean="0">
                <a:latin typeface="Times New Roman" pitchFamily="18" charset="0"/>
                <a:cs typeface="Times New Roman" pitchFamily="18" charset="0"/>
              </a:rPr>
              <a:t> : </a:t>
            </a:r>
            <a:endParaRPr lang="id-ID" sz="2400" dirty="0" smtClean="0">
              <a:latin typeface="Times New Roman" pitchFamily="18" charset="0"/>
              <a:cs typeface="Times New Roman" pitchFamily="18" charset="0"/>
            </a:endParaRPr>
          </a:p>
          <a:p>
            <a:pPr marL="0" indent="0" algn="just">
              <a:buNone/>
            </a:pPr>
            <a:endParaRPr lang="id-ID"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pV</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nRT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pV</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nT</a:t>
            </a:r>
            <a:r>
              <a:rPr lang="en-US" sz="2400" dirty="0" smtClean="0">
                <a:latin typeface="Times New Roman" pitchFamily="18" charset="0"/>
                <a:cs typeface="Times New Roman" pitchFamily="18" charset="0"/>
              </a:rPr>
              <a:t> = R</a:t>
            </a:r>
            <a:endParaRPr lang="id-ID"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n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massa</a:t>
            </a:r>
            <a:r>
              <a:rPr lang="en-US" sz="2400" dirty="0" smtClean="0">
                <a:latin typeface="Times New Roman" pitchFamily="18" charset="0"/>
                <a:cs typeface="Times New Roman" pitchFamily="18" charset="0"/>
              </a:rPr>
              <a:t> gas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mole.</a:t>
            </a:r>
            <a:endParaRPr lang="id-ID" sz="2400" dirty="0" smtClean="0">
              <a:latin typeface="Times New Roman" pitchFamily="18" charset="0"/>
              <a:cs typeface="Times New Roman" pitchFamily="18" charset="0"/>
            </a:endParaRPr>
          </a:p>
        </p:txBody>
      </p:sp>
      <p:sp>
        <p:nvSpPr>
          <p:cNvPr id="20" name="Rounded Rectangle 19">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GAS IDEAL</a:t>
            </a:r>
            <a:endParaRPr lang="en-US" sz="2000" b="1" dirty="0">
              <a:solidFill>
                <a:schemeClr val="tx1"/>
              </a:solidFill>
              <a:latin typeface="Century Gothic"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7" name="Rounded Rectangle 36">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39" name="Rounded Rectangle 38">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0" name="Rounded Rectangle 39"/>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3" name="Isosceles Triangle 42"/>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4" name="Isosceles Triangle 4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46" name="Rounded Rectangle 45">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4" name="Round Diagonal Corner Rectangle 23"/>
          <p:cNvSpPr/>
          <p:nvPr/>
        </p:nvSpPr>
        <p:spPr>
          <a:xfrm>
            <a:off x="228600" y="9144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25" name="Right Arrow 24">
            <a:hlinkClick r:id="rId4" action="ppaction://hlinksldjump"/>
          </p:cNvPr>
          <p:cNvSpPr/>
          <p:nvPr/>
        </p:nvSpPr>
        <p:spPr>
          <a:xfrm>
            <a:off x="42672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ight Arrow 28">
            <a:hlinkClick r:id="rId3" action="ppaction://hlinksldjump"/>
          </p:cNvPr>
          <p:cNvSpPr/>
          <p:nvPr/>
        </p:nvSpPr>
        <p:spPr>
          <a:xfrm rot="10800000">
            <a:off x="3581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3326" name="Picture 20" descr="http://png-3.findicons.com/files/icons/1742/ecqlipse_2/128/home.png">
            <a:hlinkClick r:id="rId5" action="ppaction://hlinksldjump"/>
          </p:cNvPr>
          <p:cNvPicPr>
            <a:picLocks noChangeAspect="1" noChangeArrowheads="1"/>
          </p:cNvPicPr>
          <p:nvPr/>
        </p:nvPicPr>
        <p:blipFill>
          <a:blip r:embed="rId6"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8" name="Rounded Rectangle 37">
            <a:hlinkClick r:id="rId7"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3328"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6" name="Content Placeholder 2"/>
          <p:cNvSpPr>
            <a:spLocks noGrp="1"/>
          </p:cNvSpPr>
          <p:nvPr>
            <p:ph idx="1"/>
          </p:nvPr>
        </p:nvSpPr>
        <p:spPr>
          <a:xfrm>
            <a:off x="228600" y="1524000"/>
            <a:ext cx="7924800" cy="4953000"/>
          </a:xfrm>
        </p:spPr>
        <p:txBody>
          <a:bodyPr/>
          <a:lstStyle/>
          <a:p>
            <a:pPr marL="0" indent="0" algn="just">
              <a:buNone/>
            </a:pP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semua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jenis</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harga</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pV</a:t>
            </a:r>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nT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sama</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pada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tekanan</a:t>
            </a:r>
            <a:r>
              <a:rPr lang="en-US" sz="2400" dirty="0" smtClean="0">
                <a:latin typeface="Times New Roman" pitchFamily="18" charset="0"/>
                <a:cs typeface="Times New Roman" pitchFamily="18" charset="0"/>
              </a:rPr>
              <a:t> yang </a:t>
            </a:r>
            <a:r>
              <a:rPr lang="en-US" sz="2400" b="1" dirty="0" err="1" smtClean="0">
                <a:latin typeface="Times New Roman" pitchFamily="18" charset="0"/>
                <a:cs typeface="Times New Roman" pitchFamily="18" charset="0"/>
              </a:rPr>
              <a:t>rendah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walaupun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temperatur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tetap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isotermal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besar</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berbeda-beda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karena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itu</a:t>
            </a:r>
            <a:r>
              <a:rPr lang="en-US" sz="2400" dirty="0" smtClean="0">
                <a:latin typeface="Times New Roman" pitchFamily="18" charset="0"/>
                <a:cs typeface="Times New Roman" pitchFamily="18" charset="0"/>
              </a:rPr>
              <a:t> R </a:t>
            </a:r>
            <a:r>
              <a:rPr lang="en-US" sz="2400" dirty="0" err="1" smtClean="0">
                <a:latin typeface="Times New Roman" pitchFamily="18" charset="0"/>
                <a:cs typeface="Times New Roman" pitchFamily="18" charset="0"/>
              </a:rPr>
              <a:t>disebut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konstanta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umum</a:t>
            </a:r>
            <a:r>
              <a:rPr lang="en-US" sz="2400" dirty="0" smtClean="0">
                <a:latin typeface="Times New Roman" pitchFamily="18" charset="0"/>
                <a:cs typeface="Times New Roman" pitchFamily="18" charset="0"/>
              </a:rPr>
              <a:t> gas. </a:t>
            </a:r>
            <a:r>
              <a:rPr lang="en-US" sz="2400" dirty="0" err="1" smtClean="0">
                <a:latin typeface="Times New Roman" pitchFamily="18" charset="0"/>
                <a:cs typeface="Times New Roman" pitchFamily="18" charset="0"/>
              </a:rPr>
              <a:t>Jadi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pV</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nT</a:t>
            </a:r>
            <a:r>
              <a:rPr lang="en-US" sz="2400" dirty="0" smtClean="0">
                <a:latin typeface="Times New Roman" pitchFamily="18" charset="0"/>
                <a:cs typeface="Times New Roman" pitchFamily="18" charset="0"/>
              </a:rPr>
              <a:t> = R yang </a:t>
            </a:r>
            <a:r>
              <a:rPr lang="en-US" sz="2400" dirty="0" err="1" smtClean="0">
                <a:latin typeface="Times New Roman" pitchFamily="18" charset="0"/>
                <a:cs typeface="Times New Roman" pitchFamily="18" charset="0"/>
              </a:rPr>
              <a:t>tetap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kondisi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tekanan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rendah</a:t>
            </a:r>
            <a:r>
              <a:rPr lang="en-US" sz="2400" dirty="0" smtClean="0">
                <a:latin typeface="Times New Roman" pitchFamily="18" charset="0"/>
                <a:cs typeface="Times New Roman" pitchFamily="18" charset="0"/>
              </a:rPr>
              <a:t>.</a:t>
            </a:r>
            <a:endParaRPr lang="id-ID" sz="2400" dirty="0" smtClean="0">
              <a:latin typeface="Times New Roman" pitchFamily="18" charset="0"/>
              <a:cs typeface="Times New Roman" pitchFamily="18" charset="0"/>
            </a:endParaRPr>
          </a:p>
          <a:p>
            <a:pPr marL="0" indent="0" algn="just">
              <a:spcBef>
                <a:spcPts val="0"/>
              </a:spcBef>
              <a:buNone/>
            </a:pPr>
            <a:r>
              <a:rPr lang="en-US" sz="2400" dirty="0" err="1" smtClean="0">
                <a:latin typeface="Times New Roman" pitchFamily="18" charset="0"/>
                <a:cs typeface="Times New Roman" pitchFamily="18" charset="0"/>
              </a:rPr>
              <a:t>Didefinisikan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gas ideal, </a:t>
            </a:r>
            <a:r>
              <a:rPr lang="en-US" sz="2400" dirty="0" err="1" smtClean="0">
                <a:latin typeface="Times New Roman" pitchFamily="18" charset="0"/>
                <a:cs typeface="Times New Roman" pitchFamily="18" charset="0"/>
              </a:rPr>
              <a:t>yaitu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gas yang </a:t>
            </a:r>
            <a:r>
              <a:rPr lang="en-US" sz="2400" dirty="0" err="1" smtClean="0">
                <a:latin typeface="Times New Roman" pitchFamily="18" charset="0"/>
                <a:cs typeface="Times New Roman" pitchFamily="18" charset="0"/>
              </a:rPr>
              <a:t>mempunyai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harga</a:t>
            </a:r>
            <a:r>
              <a:rPr lang="en-US" sz="2400" dirty="0" smtClean="0">
                <a:latin typeface="Times New Roman" pitchFamily="18" charset="0"/>
                <a:cs typeface="Times New Roman" pitchFamily="18" charset="0"/>
              </a:rPr>
              <a:t> R </a:t>
            </a:r>
            <a:r>
              <a:rPr lang="en-US" sz="2400" dirty="0" err="1" smtClean="0">
                <a:latin typeface="Times New Roman" pitchFamily="18" charset="0"/>
                <a:cs typeface="Times New Roman" pitchFamily="18" charset="0"/>
              </a:rPr>
              <a:t>tetap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semua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tekanan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sehingga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ditulis</a:t>
            </a: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lgn="just">
              <a:spcBef>
                <a:spcPts val="0"/>
              </a:spcBef>
              <a:buNone/>
            </a:pP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lgn="just">
              <a:spcBef>
                <a:spcPts val="0"/>
              </a:spcBef>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pV</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nRT</a:t>
            </a: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lgn="just">
              <a:spcBef>
                <a:spcPts val="0"/>
              </a:spcBef>
              <a:buNone/>
            </a:pPr>
            <a:endParaRPr lang="en-US" sz="2400" dirty="0" smtClean="0">
              <a:latin typeface="Times New Roman" pitchFamily="18" charset="0"/>
              <a:cs typeface="Times New Roman" pitchFamily="18" charset="0"/>
            </a:endParaRPr>
          </a:p>
          <a:p>
            <a:pPr marL="0" indent="0" algn="just">
              <a:spcBef>
                <a:spcPts val="0"/>
              </a:spcBef>
              <a:buNone/>
            </a:pP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eksperimen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setiap</a:t>
            </a:r>
            <a:r>
              <a:rPr lang="en-US" sz="2400" dirty="0" smtClean="0">
                <a:latin typeface="Times New Roman" pitchFamily="18" charset="0"/>
                <a:cs typeface="Times New Roman" pitchFamily="18" charset="0"/>
              </a:rPr>
              <a:t> gas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tekanan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rendah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harga</a:t>
            </a:r>
            <a:r>
              <a:rPr lang="en-US" sz="2400" dirty="0" smtClean="0">
                <a:latin typeface="Times New Roman" pitchFamily="18" charset="0"/>
                <a:cs typeface="Times New Roman" pitchFamily="18" charset="0"/>
              </a:rPr>
              <a:t> R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 R = 8,1349 joule/mole  K </a:t>
            </a:r>
            <a:endParaRPr lang="id-ID"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	         = 1,986 </a:t>
            </a:r>
            <a:r>
              <a:rPr lang="en-US" sz="2400" dirty="0" err="1" smtClean="0">
                <a:latin typeface="Times New Roman" pitchFamily="18" charset="0"/>
                <a:cs typeface="Times New Roman" pitchFamily="18" charset="0"/>
              </a:rPr>
              <a:t>kalori</a:t>
            </a:r>
            <a:r>
              <a:rPr lang="en-US" sz="2400" dirty="0" smtClean="0">
                <a:latin typeface="Times New Roman" pitchFamily="18" charset="0"/>
                <a:cs typeface="Times New Roman" pitchFamily="18" charset="0"/>
              </a:rPr>
              <a:t>/mole  K. </a:t>
            </a:r>
            <a:endParaRPr lang="id-ID" sz="2400" dirty="0" smtClean="0">
              <a:latin typeface="Times New Roman" pitchFamily="18" charset="0"/>
              <a:cs typeface="Times New Roman" pitchFamily="18" charset="0"/>
            </a:endParaRPr>
          </a:p>
          <a:p>
            <a:pPr algn="just">
              <a:buNone/>
            </a:pPr>
            <a:endParaRPr lang="id-ID" sz="2400" b="1" dirty="0">
              <a:solidFill>
                <a:schemeClr val="tx1"/>
              </a:solidFill>
            </a:endParaRPr>
          </a:p>
        </p:txBody>
      </p:sp>
      <p:sp>
        <p:nvSpPr>
          <p:cNvPr id="19" name="Rounded Rectangle 18">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GAS IDEAL</a:t>
            </a:r>
            <a:endParaRPr lang="en-US" sz="2000" b="1" dirty="0">
              <a:solidFill>
                <a:schemeClr val="tx1"/>
              </a:solidFill>
              <a:latin typeface="Century Gothic" pitchFamily="34" charset="0"/>
              <a:cs typeface="Arial" pitchFamily="34" charset="0"/>
            </a:endParaRPr>
          </a:p>
        </p:txBody>
      </p:sp>
      <p:sp>
        <p:nvSpPr>
          <p:cNvPr id="21" name="TextBox 20"/>
          <p:cNvSpPr txBox="1"/>
          <p:nvPr/>
        </p:nvSpPr>
        <p:spPr>
          <a:xfrm>
            <a:off x="4572000" y="4419600"/>
            <a:ext cx="3528392" cy="400110"/>
          </a:xfrm>
          <a:prstGeom prst="rect">
            <a:avLst/>
          </a:prstGeom>
          <a:noFill/>
        </p:spPr>
        <p:txBody>
          <a:bodyPr wrap="square" rtlCol="0">
            <a:spAutoFit/>
          </a:bodyPr>
          <a:lstStyle/>
          <a:p>
            <a:r>
              <a:rPr lang="id-ID" sz="2000" dirty="0" smtClean="0"/>
              <a:t>Persamaan Gas ideal</a:t>
            </a:r>
            <a:endParaRPr lang="id-ID" sz="20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Ringkasan</a:t>
            </a:r>
          </a:p>
        </p:txBody>
      </p:sp>
      <p:sp>
        <p:nvSpPr>
          <p:cNvPr id="37" name="Rounded Rectangle 36">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Materi</a:t>
            </a:r>
          </a:p>
        </p:txBody>
      </p:sp>
      <p:sp>
        <p:nvSpPr>
          <p:cNvPr id="39" name="Rounded Rectangle 38">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schemeClr val="bg1"/>
                </a:solidFill>
                <a:latin typeface="Century Gothic" pitchFamily="34" charset="0"/>
                <a:cs typeface="Arial" pitchFamily="34" charset="0"/>
              </a:rPr>
              <a:t>Latihan</a:t>
            </a:r>
          </a:p>
        </p:txBody>
      </p:sp>
      <p:sp>
        <p:nvSpPr>
          <p:cNvPr id="40" name="Rounded Rectangle 39"/>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schemeClr val="bg1"/>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3" name="Isosceles Triangle 42"/>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sp>
          <p:nvSpPr>
            <p:cNvPr id="44" name="Isosceles Triangle 43"/>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solidFill>
              </a:endParaRPr>
            </a:p>
          </p:txBody>
        </p:sp>
      </p:grpSp>
      <p:sp>
        <p:nvSpPr>
          <p:cNvPr id="46" name="Rounded Rectangle 45">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Contoh</a:t>
            </a:r>
            <a:r>
              <a:rPr lang="en-US" sz="1600" b="1" dirty="0">
                <a:solidFill>
                  <a:schemeClr val="bg1"/>
                </a:solidFill>
                <a:latin typeface="Century Gothic" pitchFamily="34" charset="0"/>
                <a:cs typeface="Arial" pitchFamily="34" charset="0"/>
              </a:rPr>
              <a:t> </a:t>
            </a:r>
            <a:r>
              <a:rPr lang="en-US" sz="1600" b="1" dirty="0" err="1">
                <a:solidFill>
                  <a:schemeClr val="bg1"/>
                </a:solidFill>
                <a:latin typeface="Century Gothic" pitchFamily="34" charset="0"/>
                <a:cs typeface="Arial" pitchFamily="34" charset="0"/>
              </a:rPr>
              <a:t>Soal</a:t>
            </a:r>
          </a:p>
        </p:txBody>
      </p:sp>
      <p:sp>
        <p:nvSpPr>
          <p:cNvPr id="24" name="Round Diagonal Corner Rectangle 23"/>
          <p:cNvSpPr/>
          <p:nvPr/>
        </p:nvSpPr>
        <p:spPr>
          <a:xfrm>
            <a:off x="228600" y="9144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25" name="Right Arrow 24">
            <a:hlinkClick r:id="rId4" action="ppaction://hlinksldjump"/>
          </p:cNvPr>
          <p:cNvSpPr/>
          <p:nvPr/>
        </p:nvSpPr>
        <p:spPr>
          <a:xfrm>
            <a:off x="42672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ight Arrow 28">
            <a:hlinkClick r:id="rId3" action="ppaction://hlinksldjump"/>
          </p:cNvPr>
          <p:cNvSpPr/>
          <p:nvPr/>
        </p:nvSpPr>
        <p:spPr>
          <a:xfrm rot="10800000">
            <a:off x="3581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13326" name="Picture 20" descr="http://png-3.findicons.com/files/icons/1742/ecqlipse_2/128/home.png">
            <a:hlinkClick r:id="rId5" action="ppaction://hlinksldjump"/>
          </p:cNvPr>
          <p:cNvPicPr>
            <a:picLocks noChangeAspect="1" noChangeArrowheads="1"/>
          </p:cNvPicPr>
          <p:nvPr/>
        </p:nvPicPr>
        <p:blipFill>
          <a:blip r:embed="rId6"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8" name="Rounded Rectangle 37">
            <a:hlinkClick r:id="rId7"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schemeClr val="bg1"/>
                </a:solidFill>
                <a:latin typeface="Century Gothic" pitchFamily="34" charset="0"/>
                <a:cs typeface="Arial" pitchFamily="34" charset="0"/>
              </a:rPr>
              <a:t>Asesmen</a:t>
            </a:r>
            <a:endParaRPr lang="en-US" sz="1600" b="1" dirty="0">
              <a:solidFill>
                <a:schemeClr val="bg1"/>
              </a:solidFill>
              <a:latin typeface="Century Gothic" pitchFamily="34" charset="0"/>
              <a:cs typeface="Arial" pitchFamily="34" charset="0"/>
            </a:endParaRPr>
          </a:p>
        </p:txBody>
      </p:sp>
      <p:pic>
        <p:nvPicPr>
          <p:cNvPr id="13328"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 name="Content Placeholder 18"/>
          <p:cNvSpPr>
            <a:spLocks noGrp="1"/>
          </p:cNvSpPr>
          <p:nvPr>
            <p:ph idx="1"/>
          </p:nvPr>
        </p:nvSpPr>
        <p:spPr>
          <a:xfrm>
            <a:off x="457200" y="1524000"/>
            <a:ext cx="7620000" cy="4876800"/>
          </a:xfrm>
        </p:spPr>
        <p:txBody>
          <a:bodyPr/>
          <a:lstStyle/>
          <a:p>
            <a:pPr marL="0" indent="0">
              <a:buNone/>
            </a:pP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eksperimen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setiap</a:t>
            </a:r>
            <a:r>
              <a:rPr lang="en-US" sz="2400" dirty="0" smtClean="0">
                <a:latin typeface="Times New Roman" pitchFamily="18" charset="0"/>
                <a:cs typeface="Times New Roman" pitchFamily="18" charset="0"/>
              </a:rPr>
              <a:t> gas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tekanan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rendah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harga</a:t>
            </a:r>
            <a:r>
              <a:rPr lang="en-US" sz="2400" dirty="0" smtClean="0">
                <a:latin typeface="Times New Roman" pitchFamily="18" charset="0"/>
                <a:cs typeface="Times New Roman" pitchFamily="18" charset="0"/>
              </a:rPr>
              <a:t> R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 </a:t>
            </a:r>
            <a:endParaRPr lang="id-ID"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R = 8,1349 joule/mole  K </a:t>
            </a:r>
            <a:endParaRPr lang="id-ID"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 1,986 </a:t>
            </a:r>
            <a:r>
              <a:rPr lang="en-US" sz="2400" dirty="0" err="1" smtClean="0">
                <a:latin typeface="Times New Roman" pitchFamily="18" charset="0"/>
                <a:cs typeface="Times New Roman" pitchFamily="18" charset="0"/>
              </a:rPr>
              <a:t>kalori</a:t>
            </a:r>
            <a:r>
              <a:rPr lang="en-US" sz="2400" dirty="0" smtClean="0">
                <a:latin typeface="Times New Roman" pitchFamily="18" charset="0"/>
                <a:cs typeface="Times New Roman" pitchFamily="18" charset="0"/>
              </a:rPr>
              <a:t>/mole </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K. </a:t>
            </a:r>
            <a:endParaRPr lang="id-ID" sz="2400" dirty="0" smtClean="0">
              <a:latin typeface="Times New Roman" pitchFamily="18" charset="0"/>
              <a:cs typeface="Times New Roman" pitchFamily="18" charset="0"/>
            </a:endParaRPr>
          </a:p>
          <a:p>
            <a:pPr marL="0" indent="0">
              <a:spcBef>
                <a:spcPts val="0"/>
              </a:spcBef>
              <a:buNone/>
            </a:pPr>
            <a:r>
              <a:rPr lang="id-ID" sz="2400" dirty="0" smtClean="0">
                <a:latin typeface="Times New Roman" pitchFamily="18" charset="0"/>
                <a:cs typeface="Times New Roman" pitchFamily="18" charset="0"/>
              </a:rPr>
              <a:t>Persamaan keadaan gas ideal sering juga ditulis sebagai :</a:t>
            </a:r>
          </a:p>
          <a:p>
            <a:pPr marL="0" indent="0">
              <a:spcBef>
                <a:spcPts val="0"/>
              </a:spcBef>
              <a:buNone/>
            </a:pP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spcBef>
                <a:spcPts val="0"/>
              </a:spcBef>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pV</a:t>
            </a:r>
            <a:r>
              <a:rPr lang="en-US" sz="2400" dirty="0" smtClean="0">
                <a:latin typeface="Times New Roman" pitchFamily="18" charset="0"/>
                <a:cs typeface="Times New Roman" pitchFamily="18" charset="0"/>
              </a:rPr>
              <a:t> = n k T</a:t>
            </a:r>
            <a:endParaRPr lang="id-ID" sz="2400" dirty="0" smtClean="0">
              <a:latin typeface="Times New Roman" pitchFamily="18" charset="0"/>
              <a:cs typeface="Times New Roman" pitchFamily="18" charset="0"/>
            </a:endParaRPr>
          </a:p>
          <a:p>
            <a:pPr marL="0" indent="0">
              <a:spcBef>
                <a:spcPts val="0"/>
              </a:spcBef>
              <a:buNone/>
            </a:pP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buNone/>
            </a:pPr>
            <a:r>
              <a:rPr lang="en-US" sz="2400" b="1" dirty="0" smtClean="0">
                <a:latin typeface="Times New Roman" pitchFamily="18" charset="0"/>
                <a:cs typeface="Times New Roman" pitchFamily="18" charset="0"/>
              </a:rPr>
              <a:t>k</a:t>
            </a:r>
            <a:r>
              <a:rPr lang="en-US" sz="2400" dirty="0" smtClean="0">
                <a:latin typeface="Times New Roman" pitchFamily="18" charset="0"/>
                <a:cs typeface="Times New Roman" pitchFamily="18" charset="0"/>
              </a:rPr>
              <a:t>    = R/N</a:t>
            </a:r>
            <a:r>
              <a:rPr lang="en-US" sz="2400" baseline="-250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1.38 x 10</a:t>
            </a:r>
            <a:r>
              <a:rPr lang="en-US" sz="2400" b="1" baseline="30000" dirty="0" smtClean="0">
                <a:latin typeface="Times New Roman" pitchFamily="18" charset="0"/>
                <a:cs typeface="Times New Roman" pitchFamily="18" charset="0"/>
              </a:rPr>
              <a:t>-23</a:t>
            </a:r>
            <a:r>
              <a:rPr lang="en-US" sz="2400" dirty="0" smtClean="0">
                <a:latin typeface="Times New Roman" pitchFamily="18" charset="0"/>
                <a:cs typeface="Times New Roman" pitchFamily="18" charset="0"/>
              </a:rPr>
              <a:t> J/K, </a:t>
            </a:r>
            <a:r>
              <a:rPr lang="en-US" sz="2400" dirty="0" err="1" smtClean="0">
                <a:latin typeface="Times New Roman" pitchFamily="18" charset="0"/>
                <a:cs typeface="Times New Roman" pitchFamily="18" charset="0"/>
              </a:rPr>
              <a:t>yaitu</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konstanta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Boltzman</a:t>
            </a:r>
            <a:r>
              <a:rPr lang="en-US" sz="2400" dirty="0" smtClean="0">
                <a:latin typeface="Times New Roman" pitchFamily="18" charset="0"/>
                <a:cs typeface="Times New Roman" pitchFamily="18" charset="0"/>
              </a:rPr>
              <a:t>.</a:t>
            </a:r>
            <a:endParaRPr lang="id-ID" sz="2400" dirty="0" smtClean="0">
              <a:latin typeface="Times New Roman" pitchFamily="18" charset="0"/>
              <a:cs typeface="Times New Roman" pitchFamily="18" charset="0"/>
            </a:endParaRPr>
          </a:p>
          <a:p>
            <a:pPr marL="0" indent="0">
              <a:buNone/>
            </a:pPr>
            <a:r>
              <a:rPr lang="en-US" sz="2400" b="1" dirty="0" smtClean="0">
                <a:latin typeface="Times New Roman" pitchFamily="18" charset="0"/>
                <a:cs typeface="Times New Roman" pitchFamily="18" charset="0"/>
              </a:rPr>
              <a:t>N</a:t>
            </a:r>
            <a:r>
              <a:rPr lang="en-US" sz="2400" b="1" baseline="-250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6,023 x 10</a:t>
            </a:r>
            <a:r>
              <a:rPr lang="en-US" sz="2400" b="1" baseline="30000" dirty="0" smtClean="0">
                <a:latin typeface="Times New Roman" pitchFamily="18" charset="0"/>
                <a:cs typeface="Times New Roman" pitchFamily="18" charset="0"/>
              </a:rPr>
              <a:t>23</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molekul</a:t>
            </a:r>
            <a:r>
              <a:rPr lang="en-US" sz="2400" dirty="0" smtClean="0">
                <a:latin typeface="Times New Roman" pitchFamily="18" charset="0"/>
                <a:cs typeface="Times New Roman" pitchFamily="18" charset="0"/>
              </a:rPr>
              <a:t> mole</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id-ID"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bilangan</a:t>
            </a:r>
            <a:r>
              <a:rPr lang="en-US" sz="2400" b="1" dirty="0" smtClean="0">
                <a:latin typeface="Times New Roman" pitchFamily="18" charset="0"/>
                <a:cs typeface="Times New Roman" pitchFamily="18" charset="0"/>
              </a:rPr>
              <a:t> Avogadro</a:t>
            </a:r>
            <a:r>
              <a:rPr lang="en-US" sz="2400" dirty="0" smtClean="0">
                <a:latin typeface="Times New Roman" pitchFamily="18" charset="0"/>
                <a:cs typeface="Times New Roman" pitchFamily="18" charset="0"/>
              </a:rPr>
              <a:t>.</a:t>
            </a:r>
            <a:endParaRPr lang="id-ID" sz="2400" dirty="0" smtClean="0"/>
          </a:p>
        </p:txBody>
      </p:sp>
      <p:sp>
        <p:nvSpPr>
          <p:cNvPr id="20" name="Rounded Rectangle 19">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GAS IDEAL</a:t>
            </a:r>
            <a:endParaRPr lang="en-US" sz="2000" b="1" dirty="0">
              <a:solidFill>
                <a:schemeClr val="tx1"/>
              </a:solidFill>
              <a:latin typeface="Century Gothic"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228600" y="9144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0"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pic>
        <p:nvPicPr>
          <p:cNvPr id="2064" name="Picture 20" descr="http://png-3.findicons.com/files/icons/1742/ecqlipse_2/128/home.png">
            <a:hlinkClick r:id="rId4" action="ppaction://hlinksldjump"/>
          </p:cNvPr>
          <p:cNvPicPr>
            <a:picLocks noChangeAspect="1" noChangeArrowheads="1"/>
          </p:cNvPicPr>
          <p:nvPr/>
        </p:nvPicPr>
        <p:blipFill>
          <a:blip r:embed="rId5"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6"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sp>
        <p:nvSpPr>
          <p:cNvPr id="20" name="Content Placeholder 2"/>
          <p:cNvSpPr>
            <a:spLocks noGrp="1"/>
          </p:cNvSpPr>
          <p:nvPr>
            <p:ph idx="1"/>
          </p:nvPr>
        </p:nvSpPr>
        <p:spPr>
          <a:xfrm>
            <a:off x="381000" y="1486744"/>
            <a:ext cx="7696200" cy="3672408"/>
          </a:xfrm>
        </p:spPr>
        <p:txBody>
          <a:bodyPr>
            <a:noAutofit/>
          </a:bodyPr>
          <a:lstStyle/>
          <a:p>
            <a:pPr marL="0" indent="0" algn="just">
              <a:buNone/>
            </a:pPr>
            <a:r>
              <a:rPr lang="id-ID" sz="2400" dirty="0" smtClean="0">
                <a:latin typeface="Times New Roman" pitchFamily="18" charset="0"/>
                <a:cs typeface="Times New Roman" pitchFamily="18" charset="0"/>
              </a:rPr>
              <a:t>Perhatikan suatu silinder yang berisi fluida dilengkapi dengan piston. Penampang silinder adalah A dan tekanan yang dikenakan oleh sistem pada permukaan piston adalah p. gaya yang dikenakan oleh sistem adalah pA. Jika piston bergerak sejauh dx, maka usaha dW oleh gaya ini sama dengan : </a:t>
            </a:r>
          </a:p>
          <a:p>
            <a:pPr marL="0" indent="0" algn="just">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dW</a:t>
            </a:r>
            <a:r>
              <a:rPr lang="en-US" sz="2400" dirty="0" smtClean="0">
                <a:latin typeface="Times New Roman" pitchFamily="18" charset="0"/>
                <a:cs typeface="Times New Roman" pitchFamily="18" charset="0"/>
              </a:rPr>
              <a:t> = </a:t>
            </a:r>
            <a:r>
              <a:rPr lang="id-ID" sz="2400" dirty="0" smtClean="0">
                <a:latin typeface="Times New Roman" pitchFamily="18" charset="0"/>
                <a:cs typeface="Times New Roman" pitchFamily="18" charset="0"/>
              </a:rPr>
              <a:t>F dx  = </a:t>
            </a:r>
            <a:r>
              <a:rPr lang="en-US" sz="2400" dirty="0" smtClean="0">
                <a:latin typeface="Times New Roman" pitchFamily="18" charset="0"/>
                <a:cs typeface="Times New Roman" pitchFamily="18" charset="0"/>
              </a:rPr>
              <a:t>p A </a:t>
            </a:r>
            <a:r>
              <a:rPr lang="en-US" sz="2400" dirty="0" err="1" smtClean="0">
                <a:latin typeface="Times New Roman" pitchFamily="18" charset="0"/>
                <a:cs typeface="Times New Roman" pitchFamily="18" charset="0"/>
              </a:rPr>
              <a:t>dx</a:t>
            </a:r>
            <a:endParaRPr lang="id-ID" sz="2400" dirty="0" smtClean="0">
              <a:latin typeface="Times New Roman" pitchFamily="18" charset="0"/>
              <a:cs typeface="Times New Roman" pitchFamily="18" charset="0"/>
            </a:endParaRPr>
          </a:p>
          <a:p>
            <a:pPr marL="0" indent="0" algn="just">
              <a:buNone/>
            </a:pPr>
            <a:r>
              <a:rPr lang="en-US" sz="2400" dirty="0" err="1" smtClean="0">
                <a:latin typeface="Times New Roman" pitchFamily="18" charset="0"/>
                <a:cs typeface="Times New Roman" pitchFamily="18" charset="0"/>
              </a:rPr>
              <a:t>Tetapi</a:t>
            </a:r>
            <a:r>
              <a:rPr lang="en-US" sz="2400" dirty="0" smtClean="0">
                <a:latin typeface="Times New Roman" pitchFamily="18" charset="0"/>
                <a:cs typeface="Times New Roman" pitchFamily="18" charset="0"/>
              </a:rPr>
              <a:t>       A </a:t>
            </a:r>
            <a:r>
              <a:rPr lang="en-US" sz="2400" dirty="0" err="1" smtClean="0">
                <a:latin typeface="Times New Roman" pitchFamily="18" charset="0"/>
                <a:cs typeface="Times New Roman" pitchFamily="18" charset="0"/>
              </a:rPr>
              <a:t>dx</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dV</a:t>
            </a: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	</a:t>
            </a:r>
            <a:endParaRPr lang="id-ID" sz="2400" dirty="0" smtClean="0">
              <a:latin typeface="Times New Roman" pitchFamily="18" charset="0"/>
              <a:cs typeface="Times New Roman" pitchFamily="18" charset="0"/>
            </a:endParaRPr>
          </a:p>
          <a:p>
            <a:pPr algn="just"/>
            <a:endParaRPr lang="id-ID" sz="2400" dirty="0">
              <a:latin typeface="Times New Roman" pitchFamily="18" charset="0"/>
              <a:cs typeface="Times New Roman" pitchFamily="18" charset="0"/>
            </a:endParaRPr>
          </a:p>
        </p:txBody>
      </p:sp>
      <p:sp>
        <p:nvSpPr>
          <p:cNvPr id="31" name="Content Placeholder 2"/>
          <p:cNvSpPr txBox="1">
            <a:spLocks/>
          </p:cNvSpPr>
          <p:nvPr/>
        </p:nvSpPr>
        <p:spPr>
          <a:xfrm>
            <a:off x="381000" y="5068144"/>
            <a:ext cx="7247384" cy="2475656"/>
          </a:xfrm>
          <a:prstGeom prst="rect">
            <a:avLst/>
          </a:prstGeom>
        </p:spPr>
        <p:txBody>
          <a:bodyPr vert="horz" lIns="91440" tIns="45720" rIns="91440" bIns="45720" rtlCol="0">
            <a:no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dengan</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dV</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adalah</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perubahan</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volume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dari</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sistem</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Jadi</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endPar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dW</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 p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dV</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endParaRPr kumimoji="0" lang="id-ID"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pSp>
        <p:nvGrpSpPr>
          <p:cNvPr id="46" name="Group 45"/>
          <p:cNvGrpSpPr/>
          <p:nvPr/>
        </p:nvGrpSpPr>
        <p:grpSpPr>
          <a:xfrm>
            <a:off x="4800600" y="3696544"/>
            <a:ext cx="2819400" cy="1593468"/>
            <a:chOff x="4724400" y="3581400"/>
            <a:chExt cx="2819400" cy="1593468"/>
          </a:xfrm>
        </p:grpSpPr>
        <p:sp>
          <p:nvSpPr>
            <p:cNvPr id="22" name="Rectangle 21"/>
            <p:cNvSpPr/>
            <p:nvPr/>
          </p:nvSpPr>
          <p:spPr>
            <a:xfrm>
              <a:off x="4724400" y="3581400"/>
              <a:ext cx="2160240" cy="108012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p:cNvSpPr/>
            <p:nvPr/>
          </p:nvSpPr>
          <p:spPr>
            <a:xfrm>
              <a:off x="5658772" y="3653512"/>
              <a:ext cx="144016" cy="936000"/>
            </a:xfrm>
            <a:prstGeom prst="rect">
              <a:avLst/>
            </a:prstGeom>
            <a:solidFill>
              <a:schemeClr val="accent6">
                <a:lumMod val="75000"/>
              </a:schemeClr>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4" name="Rectangle 23"/>
            <p:cNvSpPr/>
            <p:nvPr/>
          </p:nvSpPr>
          <p:spPr>
            <a:xfrm>
              <a:off x="6812632" y="3623912"/>
              <a:ext cx="216024"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Rectangle 24"/>
            <p:cNvSpPr/>
            <p:nvPr/>
          </p:nvSpPr>
          <p:spPr>
            <a:xfrm>
              <a:off x="4766912" y="3623912"/>
              <a:ext cx="864096" cy="100811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26" name="Straight Connector 25"/>
            <p:cNvCxnSpPr/>
            <p:nvPr/>
          </p:nvCxnSpPr>
          <p:spPr>
            <a:xfrm>
              <a:off x="5804520" y="4157464"/>
              <a:ext cx="721812"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804520" y="4229472"/>
              <a:ext cx="317716" cy="369332"/>
            </a:xfrm>
            <a:prstGeom prst="rect">
              <a:avLst/>
            </a:prstGeom>
            <a:noFill/>
          </p:spPr>
          <p:txBody>
            <a:bodyPr wrap="none" rtlCol="0">
              <a:spAutoFit/>
            </a:bodyPr>
            <a:lstStyle/>
            <a:p>
              <a:r>
                <a:rPr lang="id-ID" dirty="0" smtClean="0"/>
                <a:t>A</a:t>
              </a:r>
              <a:endParaRPr lang="id-ID" dirty="0"/>
            </a:p>
          </p:txBody>
        </p:sp>
        <p:sp>
          <p:nvSpPr>
            <p:cNvPr id="28" name="TextBox 27"/>
            <p:cNvSpPr txBox="1"/>
            <p:nvPr/>
          </p:nvSpPr>
          <p:spPr>
            <a:xfrm>
              <a:off x="5270780" y="3941440"/>
              <a:ext cx="303288" cy="369332"/>
            </a:xfrm>
            <a:prstGeom prst="rect">
              <a:avLst/>
            </a:prstGeom>
            <a:noFill/>
          </p:spPr>
          <p:txBody>
            <a:bodyPr wrap="none" rtlCol="0">
              <a:spAutoFit/>
            </a:bodyPr>
            <a:lstStyle/>
            <a:p>
              <a:r>
                <a:rPr lang="id-ID" dirty="0" smtClean="0"/>
                <a:t>P</a:t>
              </a:r>
              <a:endParaRPr lang="id-ID" dirty="0"/>
            </a:p>
          </p:txBody>
        </p:sp>
        <p:sp>
          <p:nvSpPr>
            <p:cNvPr id="29" name="TextBox 28"/>
            <p:cNvSpPr txBox="1"/>
            <p:nvPr/>
          </p:nvSpPr>
          <p:spPr>
            <a:xfrm>
              <a:off x="5948536" y="4805536"/>
              <a:ext cx="405880" cy="369332"/>
            </a:xfrm>
            <a:prstGeom prst="rect">
              <a:avLst/>
            </a:prstGeom>
            <a:noFill/>
          </p:spPr>
          <p:txBody>
            <a:bodyPr wrap="none" rtlCol="0">
              <a:spAutoFit/>
            </a:bodyPr>
            <a:lstStyle/>
            <a:p>
              <a:r>
                <a:rPr lang="id-ID" dirty="0" smtClean="0"/>
                <a:t>dx</a:t>
              </a:r>
              <a:endParaRPr lang="id-ID" dirty="0"/>
            </a:p>
          </p:txBody>
        </p:sp>
        <p:cxnSp>
          <p:nvCxnSpPr>
            <p:cNvPr id="30" name="Straight Connector 29"/>
            <p:cNvCxnSpPr/>
            <p:nvPr/>
          </p:nvCxnSpPr>
          <p:spPr>
            <a:xfrm flipV="1">
              <a:off x="5876528" y="4800600"/>
              <a:ext cx="905272" cy="4936"/>
            </a:xfrm>
            <a:prstGeom prst="line">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676240" y="3657600"/>
              <a:ext cx="144016" cy="936000"/>
            </a:xfrm>
            <a:prstGeom prst="rect">
              <a:avLst/>
            </a:prstGeom>
            <a:noFill/>
            <a:ln w="28575">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43" name="Straight Connector 42"/>
            <p:cNvCxnSpPr/>
            <p:nvPr/>
          </p:nvCxnSpPr>
          <p:spPr>
            <a:xfrm>
              <a:off x="6821988" y="4161552"/>
              <a:ext cx="721812" cy="0"/>
            </a:xfrm>
            <a:prstGeom prst="line">
              <a:avLst/>
            </a:prstGeom>
            <a:ln w="28575">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32" name="Rounded Rectangle 31">
            <a:hlinkClick r:id="rId3" action="ppaction://hlinksldjump"/>
          </p:cNvPr>
          <p:cNvSpPr/>
          <p:nvPr/>
        </p:nvSpPr>
        <p:spPr>
          <a:xfrm>
            <a:off x="2514600" y="1066800"/>
            <a:ext cx="33528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US" sz="2000" b="1" dirty="0" smtClean="0">
                <a:solidFill>
                  <a:schemeClr val="tx1"/>
                </a:solidFill>
                <a:latin typeface="Century Gothic" pitchFamily="34" charset="0"/>
                <a:cs typeface="Arial" pitchFamily="34" charset="0"/>
              </a:rPr>
              <a:t>USAHA PADA FLUIDA</a:t>
            </a:r>
            <a:endParaRPr lang="en-US" sz="2000" b="1" dirty="0">
              <a:solidFill>
                <a:schemeClr val="tx1"/>
              </a:solidFill>
              <a:latin typeface="Century Gothic" pitchFamily="34" charset="0"/>
              <a:cs typeface="Arial" pitchFamily="34" charset="0"/>
            </a:endParaRPr>
          </a:p>
        </p:txBody>
      </p:sp>
      <p:sp>
        <p:nvSpPr>
          <p:cNvPr id="33" name="Right Arrow 32">
            <a:hlinkClick r:id="rId7" action="ppaction://hlinksldjump"/>
          </p:cNvPr>
          <p:cNvSpPr/>
          <p:nvPr/>
        </p:nvSpPr>
        <p:spPr>
          <a:xfrm>
            <a:off x="42672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ight Arrow 36">
            <a:hlinkClick r:id="rId3" action="ppaction://hlinksldjump"/>
          </p:cNvPr>
          <p:cNvSpPr/>
          <p:nvPr/>
        </p:nvSpPr>
        <p:spPr>
          <a:xfrm rot="10800000">
            <a:off x="3581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44" name="Picture 12" descr="http://4.bp.blogspot.com/-VPLqur-gw3A/T1MynDDoE0I/AAAAAAAAAuw/4EWYbA084hY/s1600/lambang-it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175" y="5791200"/>
            <a:ext cx="10699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73509860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ounded Rectangle 37">
            <a:hlinkClick r:id="rId2" action="ppaction://hlinksldjump"/>
          </p:cNvPr>
          <p:cNvSpPr/>
          <p:nvPr/>
        </p:nvSpPr>
        <p:spPr>
          <a:xfrm>
            <a:off x="4572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Ringkasan</a:t>
            </a:r>
          </a:p>
        </p:txBody>
      </p:sp>
      <p:sp>
        <p:nvSpPr>
          <p:cNvPr id="39" name="Rounded Rectangle 38">
            <a:hlinkClick r:id="rId3" action="ppaction://hlinksldjump"/>
          </p:cNvPr>
          <p:cNvSpPr/>
          <p:nvPr/>
        </p:nvSpPr>
        <p:spPr>
          <a:xfrm>
            <a:off x="1524000" y="76200"/>
            <a:ext cx="1524000" cy="457200"/>
          </a:xfrm>
          <a:prstGeom prst="roundRect">
            <a:avLst/>
          </a:prstGeom>
          <a:solidFill>
            <a:srgbClr val="B74B09"/>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Materi</a:t>
            </a:r>
          </a:p>
        </p:txBody>
      </p:sp>
      <p:sp>
        <p:nvSpPr>
          <p:cNvPr id="41" name="Rounded Rectangle 40">
            <a:hlinkClick r:id="rId2" action="ppaction://hlinksldjump"/>
          </p:cNvPr>
          <p:cNvSpPr/>
          <p:nvPr/>
        </p:nvSpPr>
        <p:spPr>
          <a:xfrm>
            <a:off x="6096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err="1">
                <a:solidFill>
                  <a:prstClr val="white"/>
                </a:solidFill>
                <a:latin typeface="Century Gothic" pitchFamily="34" charset="0"/>
                <a:cs typeface="Arial" pitchFamily="34" charset="0"/>
              </a:rPr>
              <a:t>Latihan</a:t>
            </a:r>
          </a:p>
        </p:txBody>
      </p:sp>
      <p:sp>
        <p:nvSpPr>
          <p:cNvPr id="42" name="Rounded Rectangle 41"/>
          <p:cNvSpPr/>
          <p:nvPr/>
        </p:nvSpPr>
        <p:spPr>
          <a:xfrm>
            <a:off x="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b="1" dirty="0">
                <a:solidFill>
                  <a:prstClr val="white"/>
                </a:solidFill>
                <a:latin typeface="Century Gothic" pitchFamily="34" charset="0"/>
                <a:cs typeface="Arial" pitchFamily="34" charset="0"/>
              </a:rPr>
              <a:t>Pengantar</a:t>
            </a:r>
          </a:p>
        </p:txBody>
      </p:sp>
      <p:grpSp>
        <p:nvGrpSpPr>
          <p:cNvPr id="2" name="Group 9"/>
          <p:cNvGrpSpPr>
            <a:grpSpLocks/>
          </p:cNvGrpSpPr>
          <p:nvPr/>
        </p:nvGrpSpPr>
        <p:grpSpPr bwMode="auto">
          <a:xfrm>
            <a:off x="1524000" y="76200"/>
            <a:ext cx="1492776" cy="381001"/>
            <a:chOff x="0" y="76200"/>
            <a:chExt cx="1876718" cy="457201"/>
          </a:xfrm>
          <a:solidFill>
            <a:schemeClr val="bg2">
              <a:lumMod val="75000"/>
            </a:schemeClr>
          </a:solidFill>
        </p:grpSpPr>
        <p:sp>
          <p:nvSpPr>
            <p:cNvPr id="48" name="Isosceles Triangle 47"/>
            <p:cNvSpPr/>
            <p:nvPr/>
          </p:nvSpPr>
          <p:spPr>
            <a:xfrm rot="16200000">
              <a:off x="1571947" y="228629"/>
              <a:ext cx="457200" cy="15234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9" name="Isosceles Triangle 48"/>
            <p:cNvSpPr/>
            <p:nvPr/>
          </p:nvSpPr>
          <p:spPr>
            <a:xfrm rot="5400000">
              <a:off x="-152429" y="228629"/>
              <a:ext cx="457200" cy="15234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52" name="Rounded Rectangle 51">
            <a:hlinkClick r:id="rId2" action="ppaction://hlinksldjump"/>
          </p:cNvPr>
          <p:cNvSpPr/>
          <p:nvPr/>
        </p:nvSpPr>
        <p:spPr>
          <a:xfrm>
            <a:off x="3048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Contoh</a:t>
            </a:r>
            <a:r>
              <a:rPr lang="en-US" sz="1600" b="1" dirty="0">
                <a:solidFill>
                  <a:prstClr val="white"/>
                </a:solidFill>
                <a:latin typeface="Century Gothic" pitchFamily="34" charset="0"/>
                <a:cs typeface="Arial" pitchFamily="34" charset="0"/>
              </a:rPr>
              <a:t> </a:t>
            </a:r>
            <a:r>
              <a:rPr lang="en-US" sz="1600" b="1" dirty="0" err="1">
                <a:solidFill>
                  <a:prstClr val="white"/>
                </a:solidFill>
                <a:latin typeface="Century Gothic" pitchFamily="34" charset="0"/>
                <a:cs typeface="Arial" pitchFamily="34" charset="0"/>
              </a:rPr>
              <a:t>Soal</a:t>
            </a:r>
          </a:p>
        </p:txBody>
      </p:sp>
      <p:sp>
        <p:nvSpPr>
          <p:cNvPr id="34" name="Round Diagonal Corner Rectangle 33"/>
          <p:cNvSpPr/>
          <p:nvPr/>
        </p:nvSpPr>
        <p:spPr>
          <a:xfrm>
            <a:off x="152400" y="990600"/>
            <a:ext cx="8077200" cy="548640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5" name="Right Arrow 34">
            <a:hlinkClick r:id="rId4" action="ppaction://hlinksldjump"/>
          </p:cNvPr>
          <p:cNvSpPr/>
          <p:nvPr/>
        </p:nvSpPr>
        <p:spPr>
          <a:xfrm>
            <a:off x="43434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6" name="Right Arrow 35">
            <a:hlinkClick r:id="rId5" action="ppaction://hlinksldjump"/>
          </p:cNvPr>
          <p:cNvSpPr/>
          <p:nvPr/>
        </p:nvSpPr>
        <p:spPr>
          <a:xfrm rot="10800000">
            <a:off x="3657600" y="6324600"/>
            <a:ext cx="533400" cy="533400"/>
          </a:xfrm>
          <a:prstGeom prst="rightArrow">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45" name="Rounded Rectangle 44">
            <a:hlinkClick r:id="rId3" action="ppaction://hlinksldjump"/>
          </p:cNvPr>
          <p:cNvSpPr/>
          <p:nvPr/>
        </p:nvSpPr>
        <p:spPr>
          <a:xfrm>
            <a:off x="2544129" y="1066800"/>
            <a:ext cx="4267200" cy="533400"/>
          </a:xfrm>
          <a:prstGeom prst="roundRect">
            <a:avLst/>
          </a:prstGeom>
          <a:solidFill>
            <a:schemeClr val="bg1"/>
          </a:solidFill>
          <a:ln w="57150">
            <a:solidFill>
              <a:schemeClr val="tx1"/>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id-ID" sz="2800" dirty="0" smtClean="0"/>
              <a:t>USAHA PADA FLUIDA</a:t>
            </a:r>
            <a:endParaRPr lang="en-US" sz="2800" b="1" dirty="0" smtClean="0">
              <a:solidFill>
                <a:prstClr val="black"/>
              </a:solidFill>
              <a:latin typeface="Century Gothic" pitchFamily="34" charset="0"/>
              <a:cs typeface="Arial" pitchFamily="34" charset="0"/>
            </a:endParaRPr>
          </a:p>
        </p:txBody>
      </p:sp>
      <p:pic>
        <p:nvPicPr>
          <p:cNvPr id="2064" name="Picture 20" descr="http://png-3.findicons.com/files/icons/1742/ecqlipse_2/128/home.png">
            <a:hlinkClick r:id="rId6" action="ppaction://hlinksldjump"/>
          </p:cNvPr>
          <p:cNvPicPr>
            <a:picLocks noChangeAspect="1" noChangeArrowheads="1"/>
          </p:cNvPicPr>
          <p:nvPr/>
        </p:nvPicPr>
        <p:blipFill>
          <a:blip r:embed="rId7" cstate="print">
            <a:lum bright="70000" contrast="-70000"/>
            <a:extLst>
              <a:ext uri="{28A0092B-C50C-407E-A947-70E740481C1C}">
                <a14:useLocalDpi xmlns:a14="http://schemas.microsoft.com/office/drawing/2010/main" xmlns="" val="0"/>
              </a:ext>
            </a:extLst>
          </a:blip>
          <a:srcRect/>
          <a:stretch>
            <a:fillRect/>
          </a:stretch>
        </p:blipFill>
        <p:spPr bwMode="auto">
          <a:xfrm>
            <a:off x="7391400" y="5867400"/>
            <a:ext cx="990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2" name="Rounded Rectangle 71">
            <a:hlinkClick r:id="rId8" action="ppaction://hlinksldjump"/>
          </p:cNvPr>
          <p:cNvSpPr/>
          <p:nvPr/>
        </p:nvSpPr>
        <p:spPr>
          <a:xfrm>
            <a:off x="7620000" y="76200"/>
            <a:ext cx="1524000" cy="457200"/>
          </a:xfrm>
          <a:prstGeom prst="roundRect">
            <a:avLst/>
          </a:prstGeom>
          <a:solidFill>
            <a:srgbClr val="2B200B"/>
          </a:solidFill>
          <a:ln w="38100">
            <a:solidFill>
              <a:schemeClr val="bg1"/>
            </a:solidFill>
          </a:ln>
          <a:effectLst>
            <a:innerShdw blurRad="63500" dist="50800" dir="2700000">
              <a:prstClr val="black">
                <a:alpha val="50000"/>
              </a:prstClr>
            </a:innerShdw>
            <a:reflection blurRad="6350" stA="50000" endA="300" endPos="55000" dir="5400000" sy="-100000" algn="bl" rotWithShape="0"/>
          </a:effectLst>
          <a:scene3d>
            <a:camera prst="orthographicFront"/>
            <a:lightRig rig="threePt" dir="t">
              <a:rot lat="0" lon="0" rev="1200000"/>
            </a:lightRig>
          </a:scene3d>
          <a:sp3d>
            <a:bevelT w="63500" h="25400" prst="artDeco"/>
          </a:sp3d>
        </p:spPr>
        <p:style>
          <a:lnRef idx="0">
            <a:schemeClr val="dk1"/>
          </a:lnRef>
          <a:fillRef idx="3">
            <a:schemeClr val="dk1"/>
          </a:fillRef>
          <a:effectRef idx="3">
            <a:schemeClr val="dk1"/>
          </a:effectRef>
          <a:fontRef idx="minor">
            <a:schemeClr val="lt1"/>
          </a:fontRef>
        </p:style>
        <p:txBody>
          <a:bodyPr anchor="ctr"/>
          <a:lstStyle/>
          <a:p>
            <a:pPr algn="ctr" fontAlgn="auto">
              <a:spcBef>
                <a:spcPts val="0"/>
              </a:spcBef>
              <a:spcAft>
                <a:spcPts val="0"/>
              </a:spcAft>
              <a:defRPr/>
            </a:pPr>
            <a:r>
              <a:rPr lang="en-US" sz="1600" b="1" dirty="0" err="1">
                <a:solidFill>
                  <a:prstClr val="white"/>
                </a:solidFill>
                <a:latin typeface="Century Gothic" pitchFamily="34" charset="0"/>
                <a:cs typeface="Arial" pitchFamily="34" charset="0"/>
              </a:rPr>
              <a:t>Asesmen</a:t>
            </a:r>
            <a:endParaRPr lang="en-US" sz="1600" b="1" dirty="0">
              <a:solidFill>
                <a:prstClr val="white"/>
              </a:solidFill>
              <a:latin typeface="Century Gothic" pitchFamily="34" charset="0"/>
              <a:cs typeface="Arial" pitchFamily="34" charset="0"/>
            </a:endParaRPr>
          </a:p>
        </p:txBody>
      </p:sp>
      <p:pic>
        <p:nvPicPr>
          <p:cNvPr id="2066" name="Picture 12" descr="http://4.bp.blogspot.com/-VPLqur-gw3A/T1MynDDoE0I/AAAAAAAAAuw/4EWYbA084hY/s1600/lambang-its.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3175" y="6096000"/>
            <a:ext cx="765175"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 name="Rectangle 20"/>
          <p:cNvSpPr/>
          <p:nvPr/>
        </p:nvSpPr>
        <p:spPr>
          <a:xfrm>
            <a:off x="533400" y="2133600"/>
            <a:ext cx="4419600" cy="1902059"/>
          </a:xfrm>
          <a:prstGeom prst="rect">
            <a:avLst/>
          </a:prstGeom>
        </p:spPr>
        <p:txBody>
          <a:bodyPr wrap="square">
            <a:spAutoFit/>
          </a:bodyPr>
          <a:lstStyle/>
          <a:p>
            <a:pPr lvl="0" algn="just" fontAlgn="auto">
              <a:spcBef>
                <a:spcPct val="20000"/>
              </a:spcBef>
              <a:spcAft>
                <a:spcPts val="0"/>
              </a:spcAft>
              <a:defRPr/>
            </a:pPr>
            <a:r>
              <a:rPr lang="en-US" sz="2800" dirty="0" err="1" smtClean="0">
                <a:latin typeface="Times New Roman" pitchFamily="18" charset="0"/>
                <a:cs typeface="Times New Roman" pitchFamily="18" charset="0"/>
              </a:rPr>
              <a:t>Bila</a:t>
            </a:r>
            <a:r>
              <a:rPr lang="en-US" sz="2800" dirty="0" smtClean="0">
                <a:latin typeface="Times New Roman" pitchFamily="18" charset="0"/>
                <a:cs typeface="Times New Roman" pitchFamily="18" charset="0"/>
              </a:rPr>
              <a:t> volume </a:t>
            </a:r>
            <a:r>
              <a:rPr lang="en-US" sz="2800" dirty="0" err="1" smtClean="0">
                <a:latin typeface="Times New Roman" pitchFamily="18" charset="0"/>
                <a:cs typeface="Times New Roman" pitchFamily="18" charset="0"/>
              </a:rPr>
              <a:t>berubah</a:t>
            </a:r>
            <a:r>
              <a:rPr lang="en-US" sz="2800" dirty="0" smtClean="0">
                <a:latin typeface="Times New Roman" pitchFamily="18" charset="0"/>
                <a:cs typeface="Times New Roman" pitchFamily="18" charset="0"/>
              </a:rPr>
              <a:t> V</a:t>
            </a:r>
            <a:r>
              <a:rPr lang="en-US" sz="2800" baseline="-25000" dirty="0" smtClean="0">
                <a:latin typeface="Times New Roman" pitchFamily="18" charset="0"/>
                <a:cs typeface="Times New Roman" pitchFamily="18" charset="0"/>
              </a:rPr>
              <a:t>1</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menjadi</a:t>
            </a:r>
            <a:r>
              <a:rPr lang="en-US" sz="2800" dirty="0" smtClean="0">
                <a:latin typeface="Times New Roman" pitchFamily="18" charset="0"/>
                <a:cs typeface="Times New Roman" pitchFamily="18" charset="0"/>
              </a:rPr>
              <a:t> V</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a:t>
            </a:r>
            <a:r>
              <a:rPr lang="id-ID"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dengan</a:t>
            </a:r>
            <a:r>
              <a:rPr lang="id-ID" sz="2800" dirty="0" smtClean="0">
                <a:latin typeface="Times New Roman" pitchFamily="18" charset="0"/>
                <a:cs typeface="Times New Roman" pitchFamily="18" charset="0"/>
              </a:rPr>
              <a:t> tekanan tetap, maka 	</a:t>
            </a:r>
            <a:endParaRPr lang="en-US" sz="2800" dirty="0" smtClean="0">
              <a:latin typeface="Times New Roman" pitchFamily="18" charset="0"/>
              <a:cs typeface="Times New Roman" pitchFamily="18" charset="0"/>
            </a:endParaRPr>
          </a:p>
          <a:p>
            <a:pPr lvl="0" algn="just" fontAlgn="auto">
              <a:spcBef>
                <a:spcPct val="20000"/>
              </a:spcBef>
              <a:spcAft>
                <a:spcPts val="0"/>
              </a:spcAft>
              <a:defRPr/>
            </a:pPr>
            <a:r>
              <a:rPr lang="id-ID" sz="2800" dirty="0" smtClean="0">
                <a:latin typeface="Times New Roman" pitchFamily="18" charset="0"/>
                <a:cs typeface="Times New Roman" pitchFamily="18" charset="0"/>
              </a:rPr>
              <a:t>W</a:t>
            </a:r>
            <a:r>
              <a:rPr lang="id-ID" sz="2800" baseline="-25000" dirty="0" smtClean="0">
                <a:latin typeface="Times New Roman" pitchFamily="18" charset="0"/>
                <a:cs typeface="Times New Roman" pitchFamily="18" charset="0"/>
              </a:rPr>
              <a:t>12</a:t>
            </a:r>
            <a:r>
              <a:rPr lang="id-ID" sz="2800" dirty="0" smtClean="0">
                <a:latin typeface="Times New Roman" pitchFamily="18" charset="0"/>
                <a:cs typeface="Times New Roman" pitchFamily="18" charset="0"/>
              </a:rPr>
              <a:t>  =  p(V</a:t>
            </a:r>
            <a:r>
              <a:rPr lang="en-US" sz="2800" baseline="-25000" dirty="0" smtClean="0">
                <a:latin typeface="Times New Roman" pitchFamily="18" charset="0"/>
                <a:cs typeface="Times New Roman" pitchFamily="18" charset="0"/>
              </a:rPr>
              <a:t>2</a:t>
            </a:r>
            <a:r>
              <a:rPr lang="id-ID" sz="2800" dirty="0" smtClean="0">
                <a:latin typeface="Times New Roman" pitchFamily="18" charset="0"/>
                <a:cs typeface="Times New Roman" pitchFamily="18" charset="0"/>
              </a:rPr>
              <a:t> – V</a:t>
            </a:r>
            <a:r>
              <a:rPr lang="en-US" sz="2800" baseline="-25000" dirty="0" smtClean="0">
                <a:latin typeface="Times New Roman" pitchFamily="18" charset="0"/>
                <a:cs typeface="Times New Roman" pitchFamily="18" charset="0"/>
              </a:rPr>
              <a:t>1</a:t>
            </a:r>
            <a:r>
              <a:rPr lang="id-ID" sz="2800" dirty="0" smtClean="0">
                <a:latin typeface="Times New Roman" pitchFamily="18" charset="0"/>
                <a:cs typeface="Times New Roman" pitchFamily="18" charset="0"/>
              </a:rPr>
              <a:t>)      </a:t>
            </a:r>
          </a:p>
        </p:txBody>
      </p:sp>
      <p:grpSp>
        <p:nvGrpSpPr>
          <p:cNvPr id="22" name="Group 36"/>
          <p:cNvGrpSpPr/>
          <p:nvPr/>
        </p:nvGrpSpPr>
        <p:grpSpPr>
          <a:xfrm>
            <a:off x="5410200" y="2362200"/>
            <a:ext cx="2593118" cy="2025516"/>
            <a:chOff x="6084168" y="4653136"/>
            <a:chExt cx="2593118" cy="2025516"/>
          </a:xfrm>
        </p:grpSpPr>
        <p:cxnSp>
          <p:nvCxnSpPr>
            <p:cNvPr id="23" name="Elbow Connector 22"/>
            <p:cNvCxnSpPr/>
            <p:nvPr/>
          </p:nvCxnSpPr>
          <p:spPr>
            <a:xfrm>
              <a:off x="6444208" y="4725144"/>
              <a:ext cx="2016224" cy="1656184"/>
            </a:xfrm>
            <a:prstGeom prst="bentConnector3">
              <a:avLst>
                <a:gd name="adj1" fmla="val -849"/>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876256" y="5157192"/>
              <a:ext cx="115212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876256" y="5157192"/>
              <a:ext cx="0" cy="1224136"/>
            </a:xfrm>
            <a:prstGeom prst="line">
              <a:avLst/>
            </a:prstGeom>
            <a:ln w="28575">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028384" y="5157192"/>
              <a:ext cx="0" cy="1224136"/>
            </a:xfrm>
            <a:prstGeom prst="line">
              <a:avLst/>
            </a:prstGeom>
            <a:ln w="28575">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084168" y="4653136"/>
              <a:ext cx="306494" cy="369332"/>
            </a:xfrm>
            <a:prstGeom prst="rect">
              <a:avLst/>
            </a:prstGeom>
            <a:noFill/>
          </p:spPr>
          <p:txBody>
            <a:bodyPr wrap="none" rtlCol="0">
              <a:spAutoFit/>
            </a:bodyPr>
            <a:lstStyle/>
            <a:p>
              <a:r>
                <a:rPr lang="id-ID" dirty="0" smtClean="0"/>
                <a:t>p</a:t>
              </a:r>
              <a:endParaRPr lang="id-ID" dirty="0"/>
            </a:p>
          </p:txBody>
        </p:sp>
        <p:sp>
          <p:nvSpPr>
            <p:cNvPr id="29" name="TextBox 28"/>
            <p:cNvSpPr txBox="1"/>
            <p:nvPr/>
          </p:nvSpPr>
          <p:spPr>
            <a:xfrm>
              <a:off x="6660232" y="6309320"/>
              <a:ext cx="367408" cy="369332"/>
            </a:xfrm>
            <a:prstGeom prst="rect">
              <a:avLst/>
            </a:prstGeom>
            <a:noFill/>
          </p:spPr>
          <p:txBody>
            <a:bodyPr wrap="none" rtlCol="0">
              <a:spAutoFit/>
            </a:bodyPr>
            <a:lstStyle/>
            <a:p>
              <a:r>
                <a:rPr lang="id-ID" dirty="0" smtClean="0"/>
                <a:t>v</a:t>
              </a:r>
              <a:r>
                <a:rPr lang="id-ID" baseline="-25000" dirty="0" smtClean="0"/>
                <a:t>1</a:t>
              </a:r>
              <a:endParaRPr lang="id-ID" dirty="0"/>
            </a:p>
          </p:txBody>
        </p:sp>
        <p:sp>
          <p:nvSpPr>
            <p:cNvPr id="31" name="TextBox 30"/>
            <p:cNvSpPr txBox="1"/>
            <p:nvPr/>
          </p:nvSpPr>
          <p:spPr>
            <a:xfrm>
              <a:off x="7812360" y="6309320"/>
              <a:ext cx="367408" cy="369332"/>
            </a:xfrm>
            <a:prstGeom prst="rect">
              <a:avLst/>
            </a:prstGeom>
            <a:noFill/>
          </p:spPr>
          <p:txBody>
            <a:bodyPr wrap="none" rtlCol="0">
              <a:spAutoFit/>
            </a:bodyPr>
            <a:lstStyle/>
            <a:p>
              <a:r>
                <a:rPr lang="id-ID" dirty="0" smtClean="0"/>
                <a:t>v</a:t>
              </a:r>
              <a:r>
                <a:rPr lang="id-ID" baseline="-25000" dirty="0" smtClean="0"/>
                <a:t>2</a:t>
              </a:r>
              <a:endParaRPr lang="id-ID" dirty="0"/>
            </a:p>
          </p:txBody>
        </p:sp>
        <p:sp>
          <p:nvSpPr>
            <p:cNvPr id="32" name="TextBox 31"/>
            <p:cNvSpPr txBox="1"/>
            <p:nvPr/>
          </p:nvSpPr>
          <p:spPr>
            <a:xfrm>
              <a:off x="8388424" y="6309320"/>
              <a:ext cx="288862" cy="369332"/>
            </a:xfrm>
            <a:prstGeom prst="rect">
              <a:avLst/>
            </a:prstGeom>
            <a:noFill/>
          </p:spPr>
          <p:txBody>
            <a:bodyPr wrap="none" rtlCol="0">
              <a:spAutoFit/>
            </a:bodyPr>
            <a:lstStyle/>
            <a:p>
              <a:r>
                <a:rPr lang="id-ID" dirty="0" smtClean="0"/>
                <a:t>v</a:t>
              </a:r>
              <a:endParaRPr lang="id-ID" dirty="0"/>
            </a:p>
          </p:txBody>
        </p:sp>
        <p:sp>
          <p:nvSpPr>
            <p:cNvPr id="33" name="TextBox 32"/>
            <p:cNvSpPr txBox="1"/>
            <p:nvPr/>
          </p:nvSpPr>
          <p:spPr>
            <a:xfrm>
              <a:off x="6718586" y="4725144"/>
              <a:ext cx="301686" cy="369332"/>
            </a:xfrm>
            <a:prstGeom prst="rect">
              <a:avLst/>
            </a:prstGeom>
            <a:noFill/>
          </p:spPr>
          <p:txBody>
            <a:bodyPr wrap="none" rtlCol="0">
              <a:spAutoFit/>
            </a:bodyPr>
            <a:lstStyle/>
            <a:p>
              <a:r>
                <a:rPr lang="id-ID" dirty="0" smtClean="0"/>
                <a:t>1</a:t>
              </a:r>
              <a:endParaRPr lang="id-ID" dirty="0"/>
            </a:p>
          </p:txBody>
        </p:sp>
        <p:sp>
          <p:nvSpPr>
            <p:cNvPr id="37" name="TextBox 36"/>
            <p:cNvSpPr txBox="1"/>
            <p:nvPr/>
          </p:nvSpPr>
          <p:spPr>
            <a:xfrm>
              <a:off x="7884368" y="4725144"/>
              <a:ext cx="301686" cy="369332"/>
            </a:xfrm>
            <a:prstGeom prst="rect">
              <a:avLst/>
            </a:prstGeom>
            <a:noFill/>
          </p:spPr>
          <p:txBody>
            <a:bodyPr wrap="none" rtlCol="0">
              <a:spAutoFit/>
            </a:bodyPr>
            <a:lstStyle/>
            <a:p>
              <a:r>
                <a:rPr lang="id-ID" dirty="0" smtClean="0"/>
                <a:t>2</a:t>
              </a:r>
              <a:endParaRPr lang="id-ID" dirty="0"/>
            </a:p>
          </p:txBody>
        </p:sp>
      </p:grpSp>
      <p:sp>
        <p:nvSpPr>
          <p:cNvPr id="40" name="Rectangle 39"/>
          <p:cNvSpPr/>
          <p:nvPr/>
        </p:nvSpPr>
        <p:spPr>
          <a:xfrm>
            <a:off x="4800600" y="4495800"/>
            <a:ext cx="3200400" cy="523220"/>
          </a:xfrm>
          <a:prstGeom prst="rect">
            <a:avLst/>
          </a:prstGeom>
        </p:spPr>
        <p:txBody>
          <a:bodyPr wrap="square">
            <a:spAutoFit/>
          </a:bodyPr>
          <a:lstStyle/>
          <a:p>
            <a:pPr lvl="0" algn="just" fontAlgn="auto">
              <a:spcBef>
                <a:spcPct val="20000"/>
              </a:spcBef>
              <a:spcAft>
                <a:spcPts val="0"/>
              </a:spcAft>
              <a:defRPr/>
            </a:pPr>
            <a:r>
              <a:rPr lang="en-US" sz="2800" dirty="0" err="1" smtClean="0">
                <a:latin typeface="Times New Roman" pitchFamily="18" charset="0"/>
                <a:cs typeface="Times New Roman" pitchFamily="18" charset="0"/>
              </a:rPr>
              <a:t>Gambar</a:t>
            </a:r>
            <a:r>
              <a:rPr lang="en-US" sz="2800" dirty="0" smtClean="0">
                <a:latin typeface="Times New Roman" pitchFamily="18" charset="0"/>
                <a:cs typeface="Times New Roman" pitchFamily="18" charset="0"/>
              </a:rPr>
              <a:t> diagram </a:t>
            </a:r>
            <a:r>
              <a:rPr lang="en-US" sz="2800" dirty="0" err="1" smtClean="0">
                <a:latin typeface="Times New Roman" pitchFamily="18" charset="0"/>
                <a:cs typeface="Times New Roman" pitchFamily="18" charset="0"/>
              </a:rPr>
              <a:t>pV</a:t>
            </a:r>
            <a:endParaRPr lang="id-ID" sz="2800" dirty="0" smtClean="0">
              <a:latin typeface="Times New Roman" pitchFamily="18" charset="0"/>
              <a:cs typeface="Times New Roman" pitchFamily="18" charset="0"/>
            </a:endParaRPr>
          </a:p>
        </p:txBody>
      </p:sp>
      <p:sp>
        <p:nvSpPr>
          <p:cNvPr id="43" name="Title 1"/>
          <p:cNvSpPr>
            <a:spLocks noGrp="1"/>
          </p:cNvSpPr>
          <p:nvPr>
            <p:ph type="title"/>
          </p:nvPr>
        </p:nvSpPr>
        <p:spPr>
          <a:xfrm rot="16200000">
            <a:off x="5575300" y="3441700"/>
            <a:ext cx="6248400" cy="584200"/>
          </a:xfrm>
          <a:solidFill>
            <a:schemeClr val="bg2">
              <a:lumMod val="75000"/>
            </a:schemeClr>
          </a:solidFill>
        </p:spPr>
        <p:txBody>
          <a:bodyPr/>
          <a:lstStyle/>
          <a:p>
            <a:pPr algn="r">
              <a:defRPr/>
            </a:pPr>
            <a:r>
              <a:rPr lang="en-US" dirty="0" err="1" smtClean="0">
                <a:solidFill>
                  <a:schemeClr val="bg1"/>
                </a:solidFill>
              </a:rPr>
              <a:t>Materi</a:t>
            </a:r>
            <a:endParaRPr lang="id-ID" dirty="0">
              <a:solidFill>
                <a:schemeClr val="bg1"/>
              </a:solidFill>
            </a:endParaRPr>
          </a:p>
        </p:txBody>
      </p:sp>
    </p:spTree>
    <p:extLst>
      <p:ext uri="{BB962C8B-B14F-4D97-AF65-F5344CB8AC3E}">
        <p14:creationId xmlns:p14="http://schemas.microsoft.com/office/powerpoint/2010/main" xmlns="" val="3752209198"/>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b361c663fc10dc551ae28da18f8af4076e986f4"/>
</p:tagLst>
</file>

<file path=ppt/theme/theme1.xml><?xml version="1.0" encoding="utf-8"?>
<a:theme xmlns:a="http://schemas.openxmlformats.org/drawingml/2006/main" name="Office Them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6560</TotalTime>
  <Words>2067</Words>
  <Application>Microsoft Office PowerPoint</Application>
  <PresentationFormat>On-screen Show (4:3)</PresentationFormat>
  <Paragraphs>439</Paragraphs>
  <Slides>34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Equation</vt:lpstr>
      <vt:lpstr>Slide 1</vt:lpstr>
      <vt:lpstr>Slide 2</vt:lpstr>
      <vt:lpstr>Pengantar</vt:lpstr>
      <vt:lpstr>Materi</vt:lpstr>
      <vt:lpstr>Materi</vt:lpstr>
      <vt:lpstr>Materi</vt:lpstr>
      <vt:lpstr>Materi</vt:lpstr>
      <vt:lpstr>Materi</vt:lpstr>
      <vt:lpstr>Materi</vt:lpstr>
      <vt:lpstr>Materi</vt:lpstr>
      <vt:lpstr>Materi</vt:lpstr>
      <vt:lpstr>Pengantar</vt:lpstr>
      <vt:lpstr>Materi</vt:lpstr>
      <vt:lpstr>Materi</vt:lpstr>
      <vt:lpstr>Materi</vt:lpstr>
      <vt:lpstr>Materi</vt:lpstr>
      <vt:lpstr>Materi</vt:lpstr>
      <vt:lpstr>Materi</vt:lpstr>
      <vt:lpstr>Materi</vt:lpstr>
      <vt:lpstr>PROSES ISOBARIS </vt:lpstr>
      <vt:lpstr>Materi</vt:lpstr>
      <vt:lpstr>Materi</vt:lpstr>
      <vt:lpstr>Materi</vt:lpstr>
      <vt:lpstr>Materi</vt:lpstr>
      <vt:lpstr>Materi</vt:lpstr>
      <vt:lpstr>Materi</vt:lpstr>
      <vt:lpstr>Materi</vt:lpstr>
      <vt:lpstr>Materi</vt:lpstr>
      <vt:lpstr>Slide 29</vt:lpstr>
      <vt:lpstr>Slide 30</vt:lpstr>
      <vt:lpstr>Ringkasan</vt:lpstr>
      <vt:lpstr>Slide 32</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SENSOR</dc:title>
  <dc:creator>ndiiit</dc:creator>
  <cp:lastModifiedBy>PAK TUTUG</cp:lastModifiedBy>
  <cp:revision>134</cp:revision>
  <dcterms:created xsi:type="dcterms:W3CDTF">2014-01-01T21:40:07Z</dcterms:created>
  <dcterms:modified xsi:type="dcterms:W3CDTF">2016-11-25T03:57:23Z</dcterms:modified>
</cp:coreProperties>
</file>