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81" r:id="rId3"/>
    <p:sldId id="482" r:id="rId4"/>
    <p:sldId id="483" r:id="rId5"/>
    <p:sldId id="540" r:id="rId6"/>
    <p:sldId id="485" r:id="rId7"/>
    <p:sldId id="487" r:id="rId8"/>
    <p:sldId id="489" r:id="rId9"/>
    <p:sldId id="492" r:id="rId10"/>
    <p:sldId id="541" r:id="rId11"/>
    <p:sldId id="510" r:id="rId12"/>
    <p:sldId id="509" r:id="rId13"/>
    <p:sldId id="517" r:id="rId14"/>
    <p:sldId id="544" r:id="rId15"/>
    <p:sldId id="542" r:id="rId16"/>
    <p:sldId id="494" r:id="rId17"/>
    <p:sldId id="498" r:id="rId18"/>
    <p:sldId id="499" r:id="rId19"/>
    <p:sldId id="500" r:id="rId20"/>
    <p:sldId id="501" r:id="rId21"/>
    <p:sldId id="502" r:id="rId22"/>
    <p:sldId id="50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FF0066"/>
    <a:srgbClr val="333399"/>
    <a:srgbClr val="FFFF00"/>
    <a:srgbClr val="FFFFCC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3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A3974389-8A24-47D8-A27C-FA9907E8FA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CB7C074-CF40-4937-9096-2471B3876A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95C5A12-A615-4A42-8A8D-89EC65400A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67D12B5F-30F9-4F86-A099-50F4FC2CD0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84151038-E45F-45D4-9F9B-402869E9C3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6F90DB9E-A33E-46E1-A244-69E72B7D3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933C7899-1751-4B2F-9560-0BE0E23A0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5658-06AF-4975-9CEF-5D36AD1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3B74-8DD8-4116-AF2D-B2D5C8D65BD2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A176-875C-4BDE-8255-0B0BA0A3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0075F-3163-4C1D-B940-0C0C0B44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E2B1-ED1B-4202-8ED4-9DFEA8C56E7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28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36D4-383C-4DD2-A685-FB93A6E2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92E1-0FF3-45F2-B3A2-20097108DE36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F35F-25BE-439A-A432-64CDA512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B3FD-B607-4605-BF0F-9CF13998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ABBF-9B87-4748-A717-7165B14D91C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014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FCC3-DA8B-4E9C-B458-1504876F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E50A-0831-4152-B971-38CBA6AEAD54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1025-C19B-4FDA-BFA5-9427E196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D104B-470F-400F-AB92-3ECE0D57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45A6-1445-4577-AFF3-087C9ECBADD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11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328029-6D90-4475-A565-0CA75FEF9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19A287-1DD0-4377-AEF2-A49015C05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F82956-2FBC-4152-B428-1451C06F1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FE0D-A73F-4E5A-9BC8-D2AB7FCA3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86172-D8C6-4C14-BA9C-C9F2F3F6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7011-2950-4E13-8651-5D22F67E230B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DF774-F15B-4A57-AF2E-4580286B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8B9C-EF68-4D2A-A51F-40DF4919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03C6-FC3B-45A0-AC83-776C68F6635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014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DD44-5126-45DE-BF76-C76F44D2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1216-9447-4EDE-8BCB-06530005846E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2CF8-774F-491E-9FBC-E943CB47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62D5-FE3B-489F-A3DD-4F3A98D8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FDF-D3DB-4699-974D-38F2D6E360B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2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EB41CE-8B4D-464B-B34C-B4C2A679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DAE3-E6C2-4338-B9DE-70061DE73B51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8314D-0394-424F-ACE0-99D0D0E1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F63C9A-0E39-49FF-B8B2-33E1654D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E487-E7DD-4D13-B06E-35F0AC137FA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94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2F7ECD-5BBB-4592-8026-3ED28BBB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813A-1B17-4B80-B02E-394165DE8EFA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657C9D-6FC4-4737-BC00-739D9A5B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46D7DD-8DEF-453B-B110-9368D57C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E7A5-C7C8-4096-B194-B57594B5F7D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16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92F448-1F39-4553-9DB6-403D7FC4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40A1-A733-421B-BAAF-BBEEDB0F9898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22B690-3CAD-4F8E-A2FF-795001A1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113400-B998-4FE4-AC87-CFD36DE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CEA-3F6F-4D64-A040-BD8F12AAB48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5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01A827-8F8C-43D8-B73B-C56A6CB9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629D-EE21-4A8D-9CE9-87E0BC4A6A12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800DF7-3530-47B0-82C5-016FB712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DF4690-BDA3-4B80-B63E-42A942D9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2B79-4B5D-4550-A5E1-8AD5642A88D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5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1D6E40-0E67-418C-9A41-8740D104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A174-E8AE-4598-9040-88CD77731C16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2825E1-0A8F-4AB4-B321-D3DE020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37FFB2-70BC-48B5-80D9-739D6C8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B6B0-1A1A-4B26-A62A-3429BB9D5B5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92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DB88E6-E2D7-41C1-9FAD-A0D49FBF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0A1C-3D6D-40E1-980E-1879292AD851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7932A4-6599-4ECD-8379-79BC7DEA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40965-FA2F-4724-8A79-76D4AA8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7FB5-F64E-41B4-A09C-63DD635AD8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19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EDC726D-B5B7-4F0F-9424-49F4001A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FC3D-27FA-473D-A085-5269BE80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4082-FCC4-4B2A-81EA-F9B01C3EC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37528-C080-4CA9-947A-8F582E09A7CC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E758-C253-4CF1-AD16-6549EDB1B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47FF-6120-4B15-BC12-D928B88A6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0FCB30-B19E-417C-B4AC-6B016D61689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9D7795-5B41-4AC4-87C2-9222C952A95F}"/>
              </a:ext>
            </a:extLst>
          </p:cNvPr>
          <p:cNvSpPr txBox="1">
            <a:spLocks/>
          </p:cNvSpPr>
          <p:nvPr/>
        </p:nvSpPr>
        <p:spPr>
          <a:xfrm>
            <a:off x="311150" y="987425"/>
            <a:ext cx="8521700" cy="1660525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4050" b="1" dirty="0">
                <a:solidFill>
                  <a:prstClr val="black"/>
                </a:solidFill>
              </a:rPr>
              <a:t>Next Generation ICT</a:t>
            </a:r>
            <a:endParaRPr lang="en-ID" sz="3600" dirty="0">
              <a:solidFill>
                <a:prstClr val="black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C46FF0C-ABCF-4761-B9F8-6B370E4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325" y="4632325"/>
            <a:ext cx="6788150" cy="10795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MK </a:t>
            </a:r>
            <a:r>
              <a:rPr lang="en-US" dirty="0" err="1"/>
              <a:t>Sistem</a:t>
            </a:r>
            <a:r>
              <a:rPr lang="en-US" dirty="0"/>
              <a:t> Smart City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Teknik Telekomunikasi dan </a:t>
            </a:r>
            <a:r>
              <a:rPr lang="en-US" dirty="0" err="1"/>
              <a:t>Informasi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Jurusan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Universitas </a:t>
            </a:r>
            <a:r>
              <a:rPr lang="en-US" dirty="0" err="1"/>
              <a:t>Sriwijaya</a:t>
            </a:r>
            <a:endParaRPr lang="en-ID" dirty="0"/>
          </a:p>
          <a:p>
            <a:pPr fontAlgn="auto"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260B4353-768F-46A0-BFE6-17DB2DB1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805113"/>
            <a:ext cx="25082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2EA0FEC1-60B9-44EF-ACBD-D5006BE4B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9C1C25-BA50-4266-9756-593C4F8ECD9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48C2D17-723F-4E9F-962F-863E2CFBF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3369" y="0"/>
            <a:ext cx="8229600" cy="1139825"/>
          </a:xfrm>
        </p:spPr>
        <p:txBody>
          <a:bodyPr/>
          <a:lstStyle/>
          <a:p>
            <a:pPr eaLnBrk="1" hangingPunct="1"/>
            <a:r>
              <a:rPr lang="id-ID" altLang="en-US" dirty="0"/>
              <a:t>Google Driverless Car</a:t>
            </a:r>
            <a:endParaRPr lang="en-US" altLang="en-US" dirty="0"/>
          </a:p>
        </p:txBody>
      </p:sp>
      <p:pic>
        <p:nvPicPr>
          <p:cNvPr id="34820" name="Picture 2" descr="http://www.withoutacar.com/wp-content/uploads/2010/10/Google-Street-View-Car.jpg">
            <a:extLst>
              <a:ext uri="{FF2B5EF4-FFF2-40B4-BE49-F238E27FC236}">
                <a16:creationId xmlns:a16="http://schemas.microsoft.com/office/drawing/2014/main" id="{23274FCA-D1B1-4413-98B6-2FEF768C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943100"/>
            <a:ext cx="4381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>
            <a:extLst>
              <a:ext uri="{FF2B5EF4-FFF2-40B4-BE49-F238E27FC236}">
                <a16:creationId xmlns:a16="http://schemas.microsoft.com/office/drawing/2014/main" id="{BCCB2F74-8095-4848-A0E3-7CCF9E4D5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895131-9F46-4F9D-8020-FD17665682C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7F85DFC-78B5-4B80-8AE4-6572A627C11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964391" y="23812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Hasil </a:t>
            </a:r>
            <a:r>
              <a:rPr lang="en-US" altLang="en-US" dirty="0" err="1"/>
              <a:t>Pengembangan</a:t>
            </a:r>
            <a:r>
              <a:rPr lang="en-US" altLang="en-US" dirty="0"/>
              <a:t>….</a:t>
            </a:r>
          </a:p>
        </p:txBody>
      </p:sp>
      <p:pic>
        <p:nvPicPr>
          <p:cNvPr id="35844" name="Picture 15" descr="11">
            <a:extLst>
              <a:ext uri="{FF2B5EF4-FFF2-40B4-BE49-F238E27FC236}">
                <a16:creationId xmlns:a16="http://schemas.microsoft.com/office/drawing/2014/main" id="{EA417736-42A5-44E4-81DA-08631A2240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638300"/>
            <a:ext cx="1722438" cy="2306638"/>
          </a:xfrm>
        </p:spPr>
      </p:pic>
      <p:pic>
        <p:nvPicPr>
          <p:cNvPr id="35845" name="Picture 17" descr="16">
            <a:extLst>
              <a:ext uri="{FF2B5EF4-FFF2-40B4-BE49-F238E27FC236}">
                <a16:creationId xmlns:a16="http://schemas.microsoft.com/office/drawing/2014/main" id="{15510285-F43D-4990-9EF4-817CBBB6DB7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1238" y="1012825"/>
            <a:ext cx="2738437" cy="2063750"/>
          </a:xfrm>
        </p:spPr>
      </p:pic>
      <p:pic>
        <p:nvPicPr>
          <p:cNvPr id="35846" name="Picture 19" descr="14">
            <a:extLst>
              <a:ext uri="{FF2B5EF4-FFF2-40B4-BE49-F238E27FC236}">
                <a16:creationId xmlns:a16="http://schemas.microsoft.com/office/drawing/2014/main" id="{10FD909B-91BD-4A91-B5DD-6839FEA27DE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3935413"/>
            <a:ext cx="3321050" cy="2522537"/>
          </a:xfrm>
        </p:spPr>
      </p:pic>
      <p:pic>
        <p:nvPicPr>
          <p:cNvPr id="35847" name="Picture 21" descr="20">
            <a:extLst>
              <a:ext uri="{FF2B5EF4-FFF2-40B4-BE49-F238E27FC236}">
                <a16:creationId xmlns:a16="http://schemas.microsoft.com/office/drawing/2014/main" id="{243153FD-B9BC-401E-B90F-926F806F4AD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5" y="3656013"/>
            <a:ext cx="2546350" cy="2608262"/>
          </a:xfrm>
        </p:spPr>
      </p:pic>
      <p:pic>
        <p:nvPicPr>
          <p:cNvPr id="35848" name="Picture 23" descr="22">
            <a:extLst>
              <a:ext uri="{FF2B5EF4-FFF2-40B4-BE49-F238E27FC236}">
                <a16:creationId xmlns:a16="http://schemas.microsoft.com/office/drawing/2014/main" id="{6CF63078-FBF9-422A-B464-A20E614E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238250"/>
            <a:ext cx="180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8">
            <a:extLst>
              <a:ext uri="{FF2B5EF4-FFF2-40B4-BE49-F238E27FC236}">
                <a16:creationId xmlns:a16="http://schemas.microsoft.com/office/drawing/2014/main" id="{F3C0C795-04ED-4B14-A61C-9A88CEF86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19749A-5E2D-4542-81D7-F9C135A3581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C5E4E56-6EB9-42C2-A8AD-84F27B53B01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166813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Hasil </a:t>
            </a:r>
            <a:r>
              <a:rPr lang="en-US" altLang="en-US" dirty="0" err="1"/>
              <a:t>Pengembangan</a:t>
            </a:r>
            <a:r>
              <a:rPr lang="en-US" altLang="en-US" dirty="0"/>
              <a:t>….</a:t>
            </a:r>
          </a:p>
        </p:txBody>
      </p:sp>
      <p:pic>
        <p:nvPicPr>
          <p:cNvPr id="36868" name="Picture 20" descr="4">
            <a:extLst>
              <a:ext uri="{FF2B5EF4-FFF2-40B4-BE49-F238E27FC236}">
                <a16:creationId xmlns:a16="http://schemas.microsoft.com/office/drawing/2014/main" id="{AB4668D0-6B35-4257-9165-1CCC19369CA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2775" y="4341813"/>
            <a:ext cx="1874838" cy="2230437"/>
          </a:xfrm>
        </p:spPr>
      </p:pic>
      <p:pic>
        <p:nvPicPr>
          <p:cNvPr id="36869" name="Picture 23" descr="6">
            <a:extLst>
              <a:ext uri="{FF2B5EF4-FFF2-40B4-BE49-F238E27FC236}">
                <a16:creationId xmlns:a16="http://schemas.microsoft.com/office/drawing/2014/main" id="{682D479E-4FC5-4967-807D-9D73620A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422400"/>
            <a:ext cx="237648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4" descr="7">
            <a:extLst>
              <a:ext uri="{FF2B5EF4-FFF2-40B4-BE49-F238E27FC236}">
                <a16:creationId xmlns:a16="http://schemas.microsoft.com/office/drawing/2014/main" id="{81B8946C-80D9-4B90-B7F4-A42CF6E5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603500"/>
            <a:ext cx="26558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5" descr="8">
            <a:extLst>
              <a:ext uri="{FF2B5EF4-FFF2-40B4-BE49-F238E27FC236}">
                <a16:creationId xmlns:a16="http://schemas.microsoft.com/office/drawing/2014/main" id="{35F6B0A9-265B-4B1E-AC06-7ED072E5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340100"/>
            <a:ext cx="21780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2" descr="5">
            <a:extLst>
              <a:ext uri="{FF2B5EF4-FFF2-40B4-BE49-F238E27FC236}">
                <a16:creationId xmlns:a16="http://schemas.microsoft.com/office/drawing/2014/main" id="{B548F6B0-D92D-4C76-B895-A224AE81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089400"/>
            <a:ext cx="224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6" descr="2">
            <a:extLst>
              <a:ext uri="{FF2B5EF4-FFF2-40B4-BE49-F238E27FC236}">
                <a16:creationId xmlns:a16="http://schemas.microsoft.com/office/drawing/2014/main" id="{D76EFDE3-8D29-4619-AC47-76DAE583F3A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6825" y="1431925"/>
            <a:ext cx="2501900" cy="1954213"/>
          </a:xfrm>
        </p:spPr>
      </p:pic>
      <p:pic>
        <p:nvPicPr>
          <p:cNvPr id="36874" name="Picture 14" descr="1">
            <a:extLst>
              <a:ext uri="{FF2B5EF4-FFF2-40B4-BE49-F238E27FC236}">
                <a16:creationId xmlns:a16="http://schemas.microsoft.com/office/drawing/2014/main" id="{A909D850-9B8D-4BF0-BB0D-0FD04132A88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888" y="1600200"/>
            <a:ext cx="2413000" cy="1487488"/>
          </a:xfrm>
        </p:spPr>
      </p:pic>
      <p:pic>
        <p:nvPicPr>
          <p:cNvPr id="36875" name="Picture 18" descr="3">
            <a:extLst>
              <a:ext uri="{FF2B5EF4-FFF2-40B4-BE49-F238E27FC236}">
                <a16:creationId xmlns:a16="http://schemas.microsoft.com/office/drawing/2014/main" id="{63395D14-DEB2-4076-9A21-484146B63E1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4781550"/>
            <a:ext cx="2387600" cy="1790700"/>
          </a:xfrm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8">
            <a:extLst>
              <a:ext uri="{FF2B5EF4-FFF2-40B4-BE49-F238E27FC236}">
                <a16:creationId xmlns:a16="http://schemas.microsoft.com/office/drawing/2014/main" id="{DEF5A5EA-449E-46AE-85E3-CA879B0B2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71EBB-628E-431E-910B-D1507D1D40D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26BE1C5-D925-43A8-8CEB-B4303974D3F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091682" y="-7937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Hasil </a:t>
            </a:r>
            <a:r>
              <a:rPr lang="en-US" altLang="en-US" dirty="0" err="1"/>
              <a:t>Pengembangan</a:t>
            </a:r>
            <a:r>
              <a:rPr lang="en-US" altLang="en-US" dirty="0"/>
              <a:t>….</a:t>
            </a:r>
          </a:p>
        </p:txBody>
      </p:sp>
      <p:pic>
        <p:nvPicPr>
          <p:cNvPr id="37892" name="Picture 15" descr="CA0LMZGT">
            <a:extLst>
              <a:ext uri="{FF2B5EF4-FFF2-40B4-BE49-F238E27FC236}">
                <a16:creationId xmlns:a16="http://schemas.microsoft.com/office/drawing/2014/main" id="{95672892-9A90-44CF-BB9C-9DEDE4DF13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1025525"/>
            <a:ext cx="2328863" cy="1728788"/>
          </a:xfrm>
        </p:spPr>
      </p:pic>
      <p:pic>
        <p:nvPicPr>
          <p:cNvPr id="37893" name="Picture 17" descr="CA5RJTS8">
            <a:extLst>
              <a:ext uri="{FF2B5EF4-FFF2-40B4-BE49-F238E27FC236}">
                <a16:creationId xmlns:a16="http://schemas.microsoft.com/office/drawing/2014/main" id="{CADF41FE-73DA-49B9-9AB4-7A0427A82C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675" y="1012825"/>
            <a:ext cx="2082800" cy="2760663"/>
          </a:xfrm>
        </p:spPr>
      </p:pic>
      <p:pic>
        <p:nvPicPr>
          <p:cNvPr id="37894" name="Picture 21" descr="CACPITR0">
            <a:extLst>
              <a:ext uri="{FF2B5EF4-FFF2-40B4-BE49-F238E27FC236}">
                <a16:creationId xmlns:a16="http://schemas.microsoft.com/office/drawing/2014/main" id="{6EFACF41-B190-4F88-A970-422B4FA5442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6713" y="4075113"/>
            <a:ext cx="2036762" cy="2459037"/>
          </a:xfrm>
        </p:spPr>
      </p:pic>
      <p:pic>
        <p:nvPicPr>
          <p:cNvPr id="37895" name="Picture 27" descr="CAUJ89SP">
            <a:extLst>
              <a:ext uri="{FF2B5EF4-FFF2-40B4-BE49-F238E27FC236}">
                <a16:creationId xmlns:a16="http://schemas.microsoft.com/office/drawing/2014/main" id="{3096F237-F795-492E-BEF7-97D7DFB6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717800"/>
            <a:ext cx="2616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8" descr="CAW9Y34H">
            <a:extLst>
              <a:ext uri="{FF2B5EF4-FFF2-40B4-BE49-F238E27FC236}">
                <a16:creationId xmlns:a16="http://schemas.microsoft.com/office/drawing/2014/main" id="{7F232623-55D9-4864-A17B-52D6AE9B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765675"/>
            <a:ext cx="14351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9" descr="CAW5ERSZ">
            <a:extLst>
              <a:ext uri="{FF2B5EF4-FFF2-40B4-BE49-F238E27FC236}">
                <a16:creationId xmlns:a16="http://schemas.microsoft.com/office/drawing/2014/main" id="{0F3B9510-C9E7-4D56-AB83-ADE623CD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4752975"/>
            <a:ext cx="24701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0" descr="CAVI033X">
            <a:extLst>
              <a:ext uri="{FF2B5EF4-FFF2-40B4-BE49-F238E27FC236}">
                <a16:creationId xmlns:a16="http://schemas.microsoft.com/office/drawing/2014/main" id="{D7D6E81D-28C6-40BF-8D32-F86C112A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895350"/>
            <a:ext cx="28638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9" descr="CA8XMNOL">
            <a:extLst>
              <a:ext uri="{FF2B5EF4-FFF2-40B4-BE49-F238E27FC236}">
                <a16:creationId xmlns:a16="http://schemas.microsoft.com/office/drawing/2014/main" id="{0955A5B9-42D9-4770-B5EC-8A8FBD2831F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3" y="4430713"/>
            <a:ext cx="1943100" cy="2159000"/>
          </a:xfrm>
        </p:spPr>
      </p:pic>
      <p:pic>
        <p:nvPicPr>
          <p:cNvPr id="37900" name="Picture 26" descr="CALUVFXM">
            <a:extLst>
              <a:ext uri="{FF2B5EF4-FFF2-40B4-BE49-F238E27FC236}">
                <a16:creationId xmlns:a16="http://schemas.microsoft.com/office/drawing/2014/main" id="{B8E13FA6-6931-451B-BEAB-BC7C8DAD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47950"/>
            <a:ext cx="1447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E7C966F-DD43-47DD-BE7B-4399A729A0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045028" y="0"/>
            <a:ext cx="8229600" cy="1139825"/>
          </a:xfrm>
        </p:spPr>
        <p:txBody>
          <a:bodyPr/>
          <a:lstStyle/>
          <a:p>
            <a:r>
              <a:rPr lang="id-ID" altLang="en-US" dirty="0"/>
              <a:t>H</a:t>
            </a:r>
            <a:r>
              <a:rPr lang="en-US" altLang="en-US" dirty="0" err="1"/>
              <a:t>umanoid</a:t>
            </a:r>
            <a:r>
              <a:rPr lang="id-ID" altLang="en-US" dirty="0"/>
              <a:t>- asimo</a:t>
            </a:r>
          </a:p>
        </p:txBody>
      </p:sp>
      <p:sp>
        <p:nvSpPr>
          <p:cNvPr id="38915" name="Slide Number Placeholder 6">
            <a:extLst>
              <a:ext uri="{FF2B5EF4-FFF2-40B4-BE49-F238E27FC236}">
                <a16:creationId xmlns:a16="http://schemas.microsoft.com/office/drawing/2014/main" id="{80571947-A50E-455D-AB3C-5525E1A90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AEE5C4-D70C-4E98-9F70-FE51195F907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8916" name="Picture 2" descr="http://www.cnet.co.uk/i/c/blg/cat/gadgets/asimo/asimo04.jpg">
            <a:extLst>
              <a:ext uri="{FF2B5EF4-FFF2-40B4-BE49-F238E27FC236}">
                <a16:creationId xmlns:a16="http://schemas.microsoft.com/office/drawing/2014/main" id="{3C68EAEA-A80C-4E29-8AF4-183C69E5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316163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EFDD191-2C9B-45E7-A321-E1BA87C8BA3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15821" y="0"/>
            <a:ext cx="8229600" cy="1139825"/>
          </a:xfrm>
        </p:spPr>
        <p:txBody>
          <a:bodyPr/>
          <a:lstStyle/>
          <a:p>
            <a:r>
              <a:rPr lang="id-ID" altLang="en-US" dirty="0"/>
              <a:t>Robot </a:t>
            </a:r>
            <a:r>
              <a:rPr lang="en-US" altLang="en-US" dirty="0"/>
              <a:t>…house</a:t>
            </a:r>
            <a:r>
              <a:rPr lang="id-ID" altLang="en-US" dirty="0"/>
              <a:t>maid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3D03572D-8BF7-40FB-9142-54C8F26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AE10EB-5A53-4AA7-8404-43CD13E23FB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9940" name="Picture 14" descr="toyoservobot032.jpg">
            <a:extLst>
              <a:ext uri="{FF2B5EF4-FFF2-40B4-BE49-F238E27FC236}">
                <a16:creationId xmlns:a16="http://schemas.microsoft.com/office/drawing/2014/main" id="{42657627-6CBD-48D3-A7CB-62B8D2E18D9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485900"/>
            <a:ext cx="4079875" cy="4400550"/>
          </a:xfrm>
        </p:spPr>
      </p:pic>
      <p:pic>
        <p:nvPicPr>
          <p:cNvPr id="39941" name="Picture 2" descr="http://t2.gstatic.com/images?q=tbn:ANd9GcRma75RF2yEpwyJLntyi__fsBhotGTsEHi8kbHtvCmTuFifktcUgQ&amp;t=1">
            <a:extLst>
              <a:ext uri="{FF2B5EF4-FFF2-40B4-BE49-F238E27FC236}">
                <a16:creationId xmlns:a16="http://schemas.microsoft.com/office/drawing/2014/main" id="{DB170807-B295-4921-B53F-F51A6675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052513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http://t3.gstatic.com/images?q=tbn:ANd9GcSyphEBAC-eymX6wIuTHWWBWHvO1nzWVrHLs3joTapWI_TPyRbf&amp;t=1">
            <a:extLst>
              <a:ext uri="{FF2B5EF4-FFF2-40B4-BE49-F238E27FC236}">
                <a16:creationId xmlns:a16="http://schemas.microsoft.com/office/drawing/2014/main" id="{73A48C67-E469-4122-AE07-F8B042BE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116263"/>
            <a:ext cx="41640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8">
            <a:extLst>
              <a:ext uri="{FF2B5EF4-FFF2-40B4-BE49-F238E27FC236}">
                <a16:creationId xmlns:a16="http://schemas.microsoft.com/office/drawing/2014/main" id="{C7F953F0-B32C-4841-86A9-63E34D4AD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9DEE47-187F-4AEC-AA55-E70A3A2A0CD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9CF0C2C-8B87-4DC1-8E9F-A7482B70B3A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5666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In Progress…. </a:t>
            </a:r>
          </a:p>
        </p:txBody>
      </p:sp>
      <p:pic>
        <p:nvPicPr>
          <p:cNvPr id="40964" name="Picture 3" descr="monkeyarm">
            <a:extLst>
              <a:ext uri="{FF2B5EF4-FFF2-40B4-BE49-F238E27FC236}">
                <a16:creationId xmlns:a16="http://schemas.microsoft.com/office/drawing/2014/main" id="{7C329357-B58F-453B-9483-9C7C12AE5E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888" y="1030288"/>
            <a:ext cx="2525712" cy="20669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4" descr="brain computer interface">
            <a:extLst>
              <a:ext uri="{FF2B5EF4-FFF2-40B4-BE49-F238E27FC236}">
                <a16:creationId xmlns:a16="http://schemas.microsoft.com/office/drawing/2014/main" id="{F6C1368F-42EF-4770-9D60-C699CED1E4A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908425"/>
            <a:ext cx="1565275" cy="2684463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6" name="Picture 5" descr="organic transistor">
            <a:extLst>
              <a:ext uri="{FF2B5EF4-FFF2-40B4-BE49-F238E27FC236}">
                <a16:creationId xmlns:a16="http://schemas.microsoft.com/office/drawing/2014/main" id="{9A7EBFA3-2820-4CEA-90CD-DCCA4EF7CDE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5445125"/>
            <a:ext cx="1622425" cy="12414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7" name="Picture 6" descr="Vis Bioinformatics 2">
            <a:extLst>
              <a:ext uri="{FF2B5EF4-FFF2-40B4-BE49-F238E27FC236}">
                <a16:creationId xmlns:a16="http://schemas.microsoft.com/office/drawing/2014/main" id="{35B97572-C01D-482E-97DA-541F7968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099050"/>
            <a:ext cx="1752600" cy="1401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7" descr="face recognition">
            <a:extLst>
              <a:ext uri="{FF2B5EF4-FFF2-40B4-BE49-F238E27FC236}">
                <a16:creationId xmlns:a16="http://schemas.microsoft.com/office/drawing/2014/main" id="{73CE633B-0821-4F36-9970-2E5CDB23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841750"/>
            <a:ext cx="1946275" cy="27193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8" descr="Prod_InP_poster2mzpkged">
            <a:extLst>
              <a:ext uri="{FF2B5EF4-FFF2-40B4-BE49-F238E27FC236}">
                <a16:creationId xmlns:a16="http://schemas.microsoft.com/office/drawing/2014/main" id="{4EC85B09-9062-4652-85F9-ACD24F28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354388"/>
            <a:ext cx="2306637" cy="15700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9" descr="entertainment">
            <a:extLst>
              <a:ext uri="{FF2B5EF4-FFF2-40B4-BE49-F238E27FC236}">
                <a16:creationId xmlns:a16="http://schemas.microsoft.com/office/drawing/2014/main" id="{C1F5C20F-BC97-4520-B3B4-134B5945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0"/>
          <a:stretch>
            <a:fillRect/>
          </a:stretch>
        </p:blipFill>
        <p:spPr bwMode="auto">
          <a:xfrm>
            <a:off x="3617913" y="1270000"/>
            <a:ext cx="1947862" cy="238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0" descr="tech2_pg1">
            <a:extLst>
              <a:ext uri="{FF2B5EF4-FFF2-40B4-BE49-F238E27FC236}">
                <a16:creationId xmlns:a16="http://schemas.microsoft.com/office/drawing/2014/main" id="{184FC7F2-307F-4A6A-82B0-AF9A5C3B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"/>
          <a:stretch>
            <a:fillRect/>
          </a:stretch>
        </p:blipFill>
        <p:spPr bwMode="auto">
          <a:xfrm>
            <a:off x="1481138" y="981075"/>
            <a:ext cx="1879600" cy="1474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8">
            <a:extLst>
              <a:ext uri="{FF2B5EF4-FFF2-40B4-BE49-F238E27FC236}">
                <a16:creationId xmlns:a16="http://schemas.microsoft.com/office/drawing/2014/main" id="{17234E24-9A4A-4ABD-B77F-354817E9E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C82D11-206E-4D35-9586-C9007926161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1F2431C-BA90-4A7F-AFAE-874BEA51C84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278294" y="-3743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Teknologi</a:t>
            </a:r>
            <a:r>
              <a:rPr lang="en-US" altLang="en-US" dirty="0"/>
              <a:t> di </a:t>
            </a:r>
            <a:r>
              <a:rPr lang="en-US" altLang="en-US" dirty="0" err="1"/>
              <a:t>luar</a:t>
            </a:r>
            <a:r>
              <a:rPr lang="en-US" altLang="en-US" dirty="0"/>
              <a:t> </a:t>
            </a:r>
            <a:r>
              <a:rPr lang="en-US" altLang="en-US" dirty="0" err="1"/>
              <a:t>Bumi</a:t>
            </a:r>
            <a:r>
              <a:rPr lang="en-US" altLang="en-US" dirty="0"/>
              <a:t>…</a:t>
            </a:r>
          </a:p>
        </p:txBody>
      </p:sp>
      <p:pic>
        <p:nvPicPr>
          <p:cNvPr id="41988" name="Picture 3" descr="goldstone">
            <a:extLst>
              <a:ext uri="{FF2B5EF4-FFF2-40B4-BE49-F238E27FC236}">
                <a16:creationId xmlns:a16="http://schemas.microsoft.com/office/drawing/2014/main" id="{0101F155-D6ED-451B-808E-9164035B5E7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538" y="1074738"/>
            <a:ext cx="2481262" cy="1878012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4" descr="mars orbiter">
            <a:extLst>
              <a:ext uri="{FF2B5EF4-FFF2-40B4-BE49-F238E27FC236}">
                <a16:creationId xmlns:a16="http://schemas.microsoft.com/office/drawing/2014/main" id="{EA41E04E-8E46-4E7C-9C2E-3BA03701992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751013"/>
            <a:ext cx="2093913" cy="19907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0" name="Picture 5" descr="mars">
            <a:extLst>
              <a:ext uri="{FF2B5EF4-FFF2-40B4-BE49-F238E27FC236}">
                <a16:creationId xmlns:a16="http://schemas.microsoft.com/office/drawing/2014/main" id="{D344FF22-B226-42C9-B068-E8CAA94BC10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3" y="3924300"/>
            <a:ext cx="2259012" cy="2193925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1" name="Picture 6" descr="sojourner">
            <a:extLst>
              <a:ext uri="{FF2B5EF4-FFF2-40B4-BE49-F238E27FC236}">
                <a16:creationId xmlns:a16="http://schemas.microsoft.com/office/drawing/2014/main" id="{7A98AC23-E397-4322-B041-9E71AFA2F55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4600575"/>
            <a:ext cx="2295525" cy="19431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1992" name="AutoShape 7">
            <a:extLst>
              <a:ext uri="{FF2B5EF4-FFF2-40B4-BE49-F238E27FC236}">
                <a16:creationId xmlns:a16="http://schemas.microsoft.com/office/drawing/2014/main" id="{A1618230-E5B0-4F3C-AE36-3A48C4199E8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203325" y="3984626"/>
            <a:ext cx="2054225" cy="19050"/>
          </a:xfrm>
          <a:prstGeom prst="bentConnector4">
            <a:avLst>
              <a:gd name="adj1" fmla="val 22875"/>
              <a:gd name="adj2" fmla="val 120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3" name="AutoShape 8">
            <a:extLst>
              <a:ext uri="{FF2B5EF4-FFF2-40B4-BE49-F238E27FC236}">
                <a16:creationId xmlns:a16="http://schemas.microsoft.com/office/drawing/2014/main" id="{03773B10-FFB8-451C-8069-724AE59185F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518025" y="5021263"/>
            <a:ext cx="1897063" cy="550862"/>
          </a:xfrm>
          <a:prstGeom prst="bentConnector3">
            <a:avLst>
              <a:gd name="adj1" fmla="val 50125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AutoShape 9">
            <a:extLst>
              <a:ext uri="{FF2B5EF4-FFF2-40B4-BE49-F238E27FC236}">
                <a16:creationId xmlns:a16="http://schemas.microsoft.com/office/drawing/2014/main" id="{329F3006-416A-4D2E-8422-B61C6FDBB69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370263" y="2746375"/>
            <a:ext cx="2374900" cy="1158875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49FB5ED0-C7B5-4045-B098-BAD36A982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4C66F3-9287-4DDC-A9D2-C4E5421A84A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002B40A-62F1-4CFA-B5EE-DAF9F5ACE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821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Jaringan</a:t>
            </a:r>
            <a:r>
              <a:rPr lang="en-US" altLang="en-US" dirty="0"/>
              <a:t> Mars</a:t>
            </a:r>
          </a:p>
        </p:txBody>
      </p:sp>
      <p:pic>
        <p:nvPicPr>
          <p:cNvPr id="43012" name="Picture 3" descr="NSF-IPN-03-01-00_slide_11">
            <a:extLst>
              <a:ext uri="{FF2B5EF4-FFF2-40B4-BE49-F238E27FC236}">
                <a16:creationId xmlns:a16="http://schemas.microsoft.com/office/drawing/2014/main" id="{27F803F6-6F16-4353-B580-5E942822E22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488" y="1357313"/>
            <a:ext cx="6413500" cy="48768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9931D4D3-40CF-4C87-BDE7-BFA128152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A5E867-C0AB-49B7-9ED3-08D3E2ECB73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FBD20A-3EE9-4D13-B586-9E770691B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212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Internet </a:t>
            </a:r>
            <a:r>
              <a:rPr lang="en-US" altLang="en-US" dirty="0" err="1"/>
              <a:t>Interplanet</a:t>
            </a:r>
            <a:endParaRPr lang="en-US" altLang="en-US" dirty="0"/>
          </a:p>
        </p:txBody>
      </p:sp>
      <p:pic>
        <p:nvPicPr>
          <p:cNvPr id="44036" name="Picture 3" descr="ipn 2020">
            <a:extLst>
              <a:ext uri="{FF2B5EF4-FFF2-40B4-BE49-F238E27FC236}">
                <a16:creationId xmlns:a16="http://schemas.microsoft.com/office/drawing/2014/main" id="{AE3FA80E-494D-42B6-BE62-D2C8C6B75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401763"/>
            <a:ext cx="7351713" cy="5272087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83A2996D-B253-4509-864C-51CEA9F88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A73465-85F8-4222-9926-9466AE86F19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C0A60EA-388E-41A8-86B9-E9067A37B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5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Roti </a:t>
            </a:r>
            <a:r>
              <a:rPr lang="en-US" altLang="en-US" dirty="0" err="1"/>
              <a:t>Prakiraan</a:t>
            </a:r>
            <a:r>
              <a:rPr lang="en-US" altLang="en-US" dirty="0"/>
              <a:t> </a:t>
            </a:r>
            <a:r>
              <a:rPr lang="en-US" altLang="en-US" dirty="0" err="1"/>
              <a:t>Cuaca</a:t>
            </a:r>
            <a:endParaRPr lang="en-US" altLang="en-US" dirty="0"/>
          </a:p>
        </p:txBody>
      </p:sp>
      <p:pic>
        <p:nvPicPr>
          <p:cNvPr id="26628" name="Picture 3" descr="toastyweather">
            <a:extLst>
              <a:ext uri="{FF2B5EF4-FFF2-40B4-BE49-F238E27FC236}">
                <a16:creationId xmlns:a16="http://schemas.microsoft.com/office/drawing/2014/main" id="{B3D4BB10-C1A8-4CAF-8DAD-88DBB1C0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20763"/>
            <a:ext cx="2051050" cy="157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4" descr="wet bread">
            <a:extLst>
              <a:ext uri="{FF2B5EF4-FFF2-40B4-BE49-F238E27FC236}">
                <a16:creationId xmlns:a16="http://schemas.microsoft.com/office/drawing/2014/main" id="{C8E43401-A599-4F48-B28C-95EEB26E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16488"/>
            <a:ext cx="2051050" cy="157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5" descr="it'll look better when it's in a case!">
            <a:extLst>
              <a:ext uri="{FF2B5EF4-FFF2-40B4-BE49-F238E27FC236}">
                <a16:creationId xmlns:a16="http://schemas.microsoft.com/office/drawing/2014/main" id="{C143C60D-B1B5-43AE-8DAD-1EAA5DE3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204913"/>
            <a:ext cx="3570287" cy="2738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6" descr="sun">
            <a:extLst>
              <a:ext uri="{FF2B5EF4-FFF2-40B4-BE49-F238E27FC236}">
                <a16:creationId xmlns:a16="http://schemas.microsoft.com/office/drawing/2014/main" id="{DDE6E76B-ECF6-4DD3-AEA9-CC363A00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4916488"/>
            <a:ext cx="2051050" cy="157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7" descr="stretch">
            <a:extLst>
              <a:ext uri="{FF2B5EF4-FFF2-40B4-BE49-F238E27FC236}">
                <a16:creationId xmlns:a16="http://schemas.microsoft.com/office/drawing/2014/main" id="{B82F1297-E2AA-4970-B1B4-7C628512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916488"/>
            <a:ext cx="2051050" cy="157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633" name="AutoShape 8">
            <a:extLst>
              <a:ext uri="{FF2B5EF4-FFF2-40B4-BE49-F238E27FC236}">
                <a16:creationId xmlns:a16="http://schemas.microsoft.com/office/drawing/2014/main" id="{263A0880-D50D-42B1-B120-BDCFD8E899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96532" y="2574131"/>
            <a:ext cx="944562" cy="3711575"/>
          </a:xfrm>
          <a:prstGeom prst="bentConnector3">
            <a:avLst>
              <a:gd name="adj1" fmla="val 49917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AutoShape 9">
            <a:extLst>
              <a:ext uri="{FF2B5EF4-FFF2-40B4-BE49-F238E27FC236}">
                <a16:creationId xmlns:a16="http://schemas.microsoft.com/office/drawing/2014/main" id="{9A52CEF2-B7C3-416A-8216-6633C1A59B0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6369" y="3813969"/>
            <a:ext cx="944562" cy="1231900"/>
          </a:xfrm>
          <a:prstGeom prst="bentConnector3">
            <a:avLst>
              <a:gd name="adj1" fmla="val 49917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AutoShape 10">
            <a:extLst>
              <a:ext uri="{FF2B5EF4-FFF2-40B4-BE49-F238E27FC236}">
                <a16:creationId xmlns:a16="http://schemas.microsoft.com/office/drawing/2014/main" id="{F3BB7713-B254-4B79-8370-9676F3288F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476207" y="3806031"/>
            <a:ext cx="944562" cy="1247775"/>
          </a:xfrm>
          <a:prstGeom prst="bentConnector3">
            <a:avLst>
              <a:gd name="adj1" fmla="val 49917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11">
            <a:extLst>
              <a:ext uri="{FF2B5EF4-FFF2-40B4-BE49-F238E27FC236}">
                <a16:creationId xmlns:a16="http://schemas.microsoft.com/office/drawing/2014/main" id="{58DC730F-FBB5-463C-BFAD-2BEB4095B4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9850" y="1808163"/>
            <a:ext cx="644525" cy="766762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id="{D554A4A8-1A3E-4FB2-A689-CCAFD6F93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F2C310-812A-4DF7-87D1-01368E5505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5FEEA62-36E0-4920-BC9D-7ED14D896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608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Teknologi</a:t>
            </a:r>
            <a:r>
              <a:rPr lang="en-US" altLang="en-US" dirty="0"/>
              <a:t> Masa </a:t>
            </a:r>
            <a:r>
              <a:rPr lang="en-US" altLang="en-US" dirty="0" err="1"/>
              <a:t>Depan</a:t>
            </a:r>
            <a:endParaRPr lang="en-US" altLang="en-US" dirty="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462A8E3D-E7FF-4FC7-AAE4-DCF379E65F9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25725" r="4076" b="7246"/>
          <a:stretch>
            <a:fillRect/>
          </a:stretch>
        </p:blipFill>
        <p:spPr>
          <a:xfrm>
            <a:off x="1022350" y="2103438"/>
            <a:ext cx="7200900" cy="3865562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8">
            <a:extLst>
              <a:ext uri="{FF2B5EF4-FFF2-40B4-BE49-F238E27FC236}">
                <a16:creationId xmlns:a16="http://schemas.microsoft.com/office/drawing/2014/main" id="{281DF75A-29CC-4572-8604-43CE4A0FE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9788F9-9B20-4424-B65D-02E9E9E219D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01013F3C-66C6-4A0E-BC58-52DE4460E24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27670"/>
          <a:stretch>
            <a:fillRect/>
          </a:stretch>
        </p:blipFill>
        <p:spPr>
          <a:xfrm>
            <a:off x="893763" y="2513013"/>
            <a:ext cx="6089650" cy="3602037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46084" name="Object 3">
            <a:extLst>
              <a:ext uri="{FF2B5EF4-FFF2-40B4-BE49-F238E27FC236}">
                <a16:creationId xmlns:a16="http://schemas.microsoft.com/office/drawing/2014/main" id="{E6ED55F5-6B97-40E5-A653-16ABB9A6C5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1298575"/>
          <a:ext cx="18224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57143" imgH="1714286" progId="MS_ClipArt_Gallery.2">
                  <p:embed/>
                </p:oleObj>
              </mc:Choice>
              <mc:Fallback>
                <p:oleObj name="Clip" r:id="rId3" imgW="2457143" imgH="1714286" progId="MS_ClipArt_Gallery.2">
                  <p:embed/>
                  <p:pic>
                    <p:nvPicPr>
                      <p:cNvPr id="46084" name="Object 3">
                        <a:extLst>
                          <a:ext uri="{FF2B5EF4-FFF2-40B4-BE49-F238E27FC236}">
                            <a16:creationId xmlns:a16="http://schemas.microsoft.com/office/drawing/2014/main" id="{E6ED55F5-6B97-40E5-A653-16ABB9A6C5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298575"/>
                        <a:ext cx="1822450" cy="1271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4">
            <a:extLst>
              <a:ext uri="{FF2B5EF4-FFF2-40B4-BE49-F238E27FC236}">
                <a16:creationId xmlns:a16="http://schemas.microsoft.com/office/drawing/2014/main" id="{2EF830E9-1D72-43DB-A174-0E8A13532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1611313"/>
          <a:ext cx="1614488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71429" imgH="6095238" progId="MS_ClipArt_Gallery.2">
                  <p:embed/>
                </p:oleObj>
              </mc:Choice>
              <mc:Fallback>
                <p:oleObj name="Clip" r:id="rId5" imgW="4571429" imgH="6095238" progId="MS_ClipArt_Gallery.2">
                  <p:embed/>
                  <p:pic>
                    <p:nvPicPr>
                      <p:cNvPr id="46085" name="Object 4">
                        <a:extLst>
                          <a:ext uri="{FF2B5EF4-FFF2-40B4-BE49-F238E27FC236}">
                            <a16:creationId xmlns:a16="http://schemas.microsoft.com/office/drawing/2014/main" id="{2EF830E9-1D72-43DB-A174-0E8A13532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611313"/>
                        <a:ext cx="1614488" cy="2152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5">
            <a:extLst>
              <a:ext uri="{FF2B5EF4-FFF2-40B4-BE49-F238E27FC236}">
                <a16:creationId xmlns:a16="http://schemas.microsoft.com/office/drawing/2014/main" id="{9E37B751-93D5-4D69-BF48-39CEC27A6C6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222310" y="-5329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Komputerisasi</a:t>
            </a:r>
            <a:r>
              <a:rPr lang="en-US" altLang="en-US" dirty="0"/>
              <a:t> DNA </a:t>
            </a:r>
          </a:p>
        </p:txBody>
      </p:sp>
      <p:graphicFrame>
        <p:nvGraphicFramePr>
          <p:cNvPr id="46087" name="Object 6">
            <a:extLst>
              <a:ext uri="{FF2B5EF4-FFF2-40B4-BE49-F238E27FC236}">
                <a16:creationId xmlns:a16="http://schemas.microsoft.com/office/drawing/2014/main" id="{8285BFA8-14F0-4347-8DA6-AFA977259BB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67488" y="5335588"/>
          <a:ext cx="14541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523810" imgH="1219048" progId="MS_ClipArt_Gallery.2">
                  <p:embed/>
                </p:oleObj>
              </mc:Choice>
              <mc:Fallback>
                <p:oleObj name="Clip" r:id="rId7" imgW="1523810" imgH="1219048" progId="MS_ClipArt_Gallery.2">
                  <p:embed/>
                  <p:pic>
                    <p:nvPicPr>
                      <p:cNvPr id="46087" name="Object 6">
                        <a:extLst>
                          <a:ext uri="{FF2B5EF4-FFF2-40B4-BE49-F238E27FC236}">
                            <a16:creationId xmlns:a16="http://schemas.microsoft.com/office/drawing/2014/main" id="{8285BFA8-14F0-4347-8DA6-AFA977259BB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335588"/>
                        <a:ext cx="1454150" cy="131445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7">
            <a:extLst>
              <a:ext uri="{FF2B5EF4-FFF2-40B4-BE49-F238E27FC236}">
                <a16:creationId xmlns:a16="http://schemas.microsoft.com/office/drawing/2014/main" id="{4AF6F6BC-6FF0-4209-B476-E0ED9874C2AC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802313" y="1060450"/>
          <a:ext cx="27162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5000000" imgH="1171429" progId="MS_ClipArt_Gallery.2">
                  <p:embed/>
                </p:oleObj>
              </mc:Choice>
              <mc:Fallback>
                <p:oleObj name="Clip" r:id="rId9" imgW="5000000" imgH="1171429" progId="MS_ClipArt_Gallery.2">
                  <p:embed/>
                  <p:pic>
                    <p:nvPicPr>
                      <p:cNvPr id="46088" name="Object 7">
                        <a:extLst>
                          <a:ext uri="{FF2B5EF4-FFF2-40B4-BE49-F238E27FC236}">
                            <a16:creationId xmlns:a16="http://schemas.microsoft.com/office/drawing/2014/main" id="{4AF6F6BC-6FF0-4209-B476-E0ED9874C2A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060450"/>
                        <a:ext cx="2716212" cy="6858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8">
            <a:extLst>
              <a:ext uri="{FF2B5EF4-FFF2-40B4-BE49-F238E27FC236}">
                <a16:creationId xmlns:a16="http://schemas.microsoft.com/office/drawing/2014/main" id="{A60C5D47-8FF8-4AA9-A3F4-C343E3212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4150" y="1171575"/>
          <a:ext cx="12509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2085714" imgH="3809524" progId="MS_ClipArt_Gallery.2">
                  <p:embed/>
                </p:oleObj>
              </mc:Choice>
              <mc:Fallback>
                <p:oleObj name="Clip" r:id="rId11" imgW="2085714" imgH="3809524" progId="MS_ClipArt_Gallery.2">
                  <p:embed/>
                  <p:pic>
                    <p:nvPicPr>
                      <p:cNvPr id="46089" name="Object 8">
                        <a:extLst>
                          <a:ext uri="{FF2B5EF4-FFF2-40B4-BE49-F238E27FC236}">
                            <a16:creationId xmlns:a16="http://schemas.microsoft.com/office/drawing/2014/main" id="{A60C5D47-8FF8-4AA9-A3F4-C343E3212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171575"/>
                        <a:ext cx="1250950" cy="1524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9">
            <a:extLst>
              <a:ext uri="{FF2B5EF4-FFF2-40B4-BE49-F238E27FC236}">
                <a16:creationId xmlns:a16="http://schemas.microsoft.com/office/drawing/2014/main" id="{8845EF67-5A31-46A8-A285-A80D4E27690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746875" y="3827463"/>
          <a:ext cx="963613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2485714" imgH="5647619" progId="MS_ClipArt_Gallery.2">
                  <p:embed/>
                </p:oleObj>
              </mc:Choice>
              <mc:Fallback>
                <p:oleObj name="Clip" r:id="rId13" imgW="2485714" imgH="5647619" progId="MS_ClipArt_Gallery.2">
                  <p:embed/>
                  <p:pic>
                    <p:nvPicPr>
                      <p:cNvPr id="46090" name="Object 9">
                        <a:extLst>
                          <a:ext uri="{FF2B5EF4-FFF2-40B4-BE49-F238E27FC236}">
                            <a16:creationId xmlns:a16="http://schemas.microsoft.com/office/drawing/2014/main" id="{8845EF67-5A31-46A8-A285-A80D4E2769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3827463"/>
                        <a:ext cx="963613" cy="1954212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257C9F6B-E959-4566-8690-CE4590F3D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B5EF1B-7853-447B-8B15-0EFA287151D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48131" name="Picture 2" descr="mitborgs">
            <a:extLst>
              <a:ext uri="{FF2B5EF4-FFF2-40B4-BE49-F238E27FC236}">
                <a16:creationId xmlns:a16="http://schemas.microsoft.com/office/drawing/2014/main" id="{7FFC855C-0190-45C7-979F-5E15208A7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288" y="1328738"/>
            <a:ext cx="7092950" cy="48768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id="{D8A19AC7-65DD-43FF-852B-714608E06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488" y="8255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Generasi Masa Depan</a:t>
            </a: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CB44543B-C210-488A-90CF-91A0540C4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A20BA4-1740-4C29-9310-F2B89683B71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BFC5656-80F9-4014-82AE-F1F9AAE11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135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Tablet PC: </a:t>
            </a:r>
          </a:p>
        </p:txBody>
      </p:sp>
      <p:pic>
        <p:nvPicPr>
          <p:cNvPr id="27652" name="Picture 3" descr="reb1200">
            <a:extLst>
              <a:ext uri="{FF2B5EF4-FFF2-40B4-BE49-F238E27FC236}">
                <a16:creationId xmlns:a16="http://schemas.microsoft.com/office/drawing/2014/main" id="{B573D427-2B68-4B31-9FE4-2D8847FAB6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982663"/>
            <a:ext cx="4703762" cy="3135312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7653" name="Object 4">
            <a:extLst>
              <a:ext uri="{FF2B5EF4-FFF2-40B4-BE49-F238E27FC236}">
                <a16:creationId xmlns:a16="http://schemas.microsoft.com/office/drawing/2014/main" id="{F3C1C709-15B6-4771-9A3B-5CA77246943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856288" y="3751263"/>
          <a:ext cx="2465387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409897" imgH="1657581" progId="Paint.Picture">
                  <p:embed/>
                </p:oleObj>
              </mc:Choice>
              <mc:Fallback>
                <p:oleObj name="Bitmap Image" r:id="rId3" imgW="1409897" imgH="1657581" progId="Paint.Picture">
                  <p:embed/>
                  <p:pic>
                    <p:nvPicPr>
                      <p:cNvPr id="27653" name="Object 4">
                        <a:extLst>
                          <a:ext uri="{FF2B5EF4-FFF2-40B4-BE49-F238E27FC236}">
                            <a16:creationId xmlns:a16="http://schemas.microsoft.com/office/drawing/2014/main" id="{F3C1C709-15B6-4771-9A3B-5CA77246943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3751263"/>
                        <a:ext cx="2465387" cy="289877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B1636E52-DF82-4D3B-9591-B700D769C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7BC7A7-F212-4054-B5DA-6F010D5EAFC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E102E3E-6A96-4FCE-A6B2-8AF47DFBB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637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Koran Digital</a:t>
            </a:r>
            <a:r>
              <a:rPr lang="id-ID" altLang="en-US" dirty="0"/>
              <a:t> (Ipad Base)</a:t>
            </a:r>
            <a:endParaRPr lang="en-US" altLang="en-US" dirty="0"/>
          </a:p>
        </p:txBody>
      </p:sp>
      <p:pic>
        <p:nvPicPr>
          <p:cNvPr id="28676" name="Picture 3" descr="man_reading_cafe">
            <a:extLst>
              <a:ext uri="{FF2B5EF4-FFF2-40B4-BE49-F238E27FC236}">
                <a16:creationId xmlns:a16="http://schemas.microsoft.com/office/drawing/2014/main" id="{CFF8008D-8E85-4B4B-B2CA-5C7379DD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33463"/>
            <a:ext cx="3233737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4" descr="newspad">
            <a:extLst>
              <a:ext uri="{FF2B5EF4-FFF2-40B4-BE49-F238E27FC236}">
                <a16:creationId xmlns:a16="http://schemas.microsoft.com/office/drawing/2014/main" id="{083C8243-1496-42A9-A5A3-D32868C92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663" y="3433763"/>
            <a:ext cx="3319462" cy="30988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Oval 5">
            <a:extLst>
              <a:ext uri="{FF2B5EF4-FFF2-40B4-BE49-F238E27FC236}">
                <a16:creationId xmlns:a16="http://schemas.microsoft.com/office/drawing/2014/main" id="{EC12815E-4B84-43C1-803D-5772EB68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2660650"/>
            <a:ext cx="1576388" cy="79533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cxnSp>
        <p:nvCxnSpPr>
          <p:cNvPr id="28679" name="AutoShape 6">
            <a:extLst>
              <a:ext uri="{FF2B5EF4-FFF2-40B4-BE49-F238E27FC236}">
                <a16:creationId xmlns:a16="http://schemas.microsoft.com/office/drawing/2014/main" id="{34F5EE29-9E73-482B-9766-C54C7848C54A}"/>
              </a:ext>
            </a:extLst>
          </p:cNvPr>
          <p:cNvCxnSpPr>
            <a:cxnSpLocks noChangeShapeType="1"/>
            <a:stCxn id="28678" idx="5"/>
          </p:cNvCxnSpPr>
          <p:nvPr/>
        </p:nvCxnSpPr>
        <p:spPr bwMode="auto">
          <a:xfrm>
            <a:off x="4254500" y="3359150"/>
            <a:ext cx="1285875" cy="1624013"/>
          </a:xfrm>
          <a:prstGeom prst="straightConnector1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6C6F7AFC-E3EA-4652-90B2-837C66D06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763" y="0"/>
            <a:ext cx="8229600" cy="1139825"/>
          </a:xfrm>
        </p:spPr>
        <p:txBody>
          <a:bodyPr/>
          <a:lstStyle/>
          <a:p>
            <a:r>
              <a:rPr lang="en-US" altLang="en-US" dirty="0"/>
              <a:t>Mobile Technology (No Innovation)</a:t>
            </a:r>
            <a:endParaRPr lang="id-ID" altLang="en-US" dirty="0"/>
          </a:p>
        </p:txBody>
      </p:sp>
      <p:graphicFrame>
        <p:nvGraphicFramePr>
          <p:cNvPr id="29699" name="Object 7">
            <a:extLst>
              <a:ext uri="{FF2B5EF4-FFF2-40B4-BE49-F238E27FC236}">
                <a16:creationId xmlns:a16="http://schemas.microsoft.com/office/drawing/2014/main" id="{8BACD2FA-95AD-4F94-9282-4E94BF3153E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3725" y="1760538"/>
          <a:ext cx="822642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86954" imgH="2762636" progId="Paint.Picture">
                  <p:embed/>
                </p:oleObj>
              </mc:Choice>
              <mc:Fallback>
                <p:oleObj name="Bitmap Image" r:id="rId2" imgW="4686954" imgH="2762636" progId="Paint.Picture">
                  <p:embed/>
                  <p:pic>
                    <p:nvPicPr>
                      <p:cNvPr id="29699" name="Object 7">
                        <a:extLst>
                          <a:ext uri="{FF2B5EF4-FFF2-40B4-BE49-F238E27FC236}">
                            <a16:creationId xmlns:a16="http://schemas.microsoft.com/office/drawing/2014/main" id="{8BACD2FA-95AD-4F94-9282-4E94BF3153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760538"/>
                        <a:ext cx="8226425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B7DA46D-79DC-44F1-A9A5-58B733361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F94BDE-E93F-47E3-9FE6-6D50A3E8A96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62978E1-9413-47B5-A796-725A1B876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780" y="111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Tren</a:t>
            </a:r>
            <a:r>
              <a:rPr lang="en-US" altLang="en-US" dirty="0"/>
              <a:t>: Vision</a:t>
            </a:r>
          </a:p>
        </p:txBody>
      </p:sp>
      <p:pic>
        <p:nvPicPr>
          <p:cNvPr id="30724" name="Picture 3" descr="olympus_eyetrek_equip">
            <a:extLst>
              <a:ext uri="{FF2B5EF4-FFF2-40B4-BE49-F238E27FC236}">
                <a16:creationId xmlns:a16="http://schemas.microsoft.com/office/drawing/2014/main" id="{3598A787-A653-4C61-BCF5-D34497BC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150938"/>
            <a:ext cx="2960688" cy="2220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4">
            <a:extLst>
              <a:ext uri="{FF2B5EF4-FFF2-40B4-BE49-F238E27FC236}">
                <a16:creationId xmlns:a16="http://schemas.microsoft.com/office/drawing/2014/main" id="{6BB3F7E5-E09D-4297-8410-669C9B04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757738"/>
            <a:ext cx="4227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Familiar eyeglass design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2 liquid-crystal screens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Prism technology &amp; binocular effect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Image=2 meters from 62-inch TV screen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$450 without battery pack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b="1">
                <a:solidFill>
                  <a:srgbClr val="FFFFFF"/>
                </a:solidFill>
              </a:rPr>
              <a:t> In use on Japan Airlines</a:t>
            </a:r>
          </a:p>
        </p:txBody>
      </p:sp>
      <p:pic>
        <p:nvPicPr>
          <p:cNvPr id="30726" name="Picture 5" descr="olympus_eyetrek_woman">
            <a:extLst>
              <a:ext uri="{FF2B5EF4-FFF2-40B4-BE49-F238E27FC236}">
                <a16:creationId xmlns:a16="http://schemas.microsoft.com/office/drawing/2014/main" id="{4FFC488E-A8AF-42DA-B163-09A6F59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>
            <a:fillRect/>
          </a:stretch>
        </p:blipFill>
        <p:spPr bwMode="auto">
          <a:xfrm>
            <a:off x="4953000" y="2795588"/>
            <a:ext cx="3425825" cy="3354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27" name="AutoShape 6">
            <a:extLst>
              <a:ext uri="{FF2B5EF4-FFF2-40B4-BE49-F238E27FC236}">
                <a16:creationId xmlns:a16="http://schemas.microsoft.com/office/drawing/2014/main" id="{07917744-D5C4-44A6-9D7E-7E65888253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1525" y="2262188"/>
            <a:ext cx="2084388" cy="519112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DE8C0BC8-3F41-4CA6-A4D8-2B37E79C9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F09CD-93FD-4388-9357-2BBF0CB01D4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1747" name="Picture 2" descr="vr_ship_navigate_compressed">
            <a:extLst>
              <a:ext uri="{FF2B5EF4-FFF2-40B4-BE49-F238E27FC236}">
                <a16:creationId xmlns:a16="http://schemas.microsoft.com/office/drawing/2014/main" id="{9FFEE47F-F544-4A78-8826-5F11AFA2D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927100"/>
            <a:ext cx="4473575" cy="3525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3" descr="vr_agri_compressed">
            <a:extLst>
              <a:ext uri="{FF2B5EF4-FFF2-40B4-BE49-F238E27FC236}">
                <a16:creationId xmlns:a16="http://schemas.microsoft.com/office/drawing/2014/main" id="{9F6C3A0A-ECDC-493F-80BF-CAA0D7AC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/>
          <a:stretch>
            <a:fillRect/>
          </a:stretch>
        </p:blipFill>
        <p:spPr bwMode="auto">
          <a:xfrm>
            <a:off x="995363" y="3378200"/>
            <a:ext cx="2824162" cy="3319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4">
            <a:extLst>
              <a:ext uri="{FF2B5EF4-FFF2-40B4-BE49-F238E27FC236}">
                <a16:creationId xmlns:a16="http://schemas.microsoft.com/office/drawing/2014/main" id="{E11E2EB6-B43F-44E3-9B6C-C7DA7D475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Virtual Simulator </a:t>
            </a:r>
            <a:r>
              <a:rPr lang="en-US" altLang="en-US" sz="3800" dirty="0" err="1"/>
              <a:t>Untuk</a:t>
            </a:r>
            <a:r>
              <a:rPr lang="en-US" altLang="en-US" sz="3800" dirty="0"/>
              <a:t> Pendidikan, </a:t>
            </a:r>
            <a:r>
              <a:rPr lang="en-US" altLang="en-US" sz="3800" dirty="0" err="1"/>
              <a:t>Pelatihan</a:t>
            </a:r>
            <a:r>
              <a:rPr lang="en-US" altLang="en-US" sz="3800" dirty="0"/>
              <a:t>, dan </a:t>
            </a:r>
            <a:r>
              <a:rPr lang="en-US" altLang="en-US" sz="3800" dirty="0" err="1"/>
              <a:t>Bisnis</a:t>
            </a:r>
            <a:endParaRPr lang="en-US" altLang="en-US" sz="3800" dirty="0"/>
          </a:p>
        </p:txBody>
      </p:sp>
      <p:cxnSp>
        <p:nvCxnSpPr>
          <p:cNvPr id="31750" name="AutoShape 5">
            <a:extLst>
              <a:ext uri="{FF2B5EF4-FFF2-40B4-BE49-F238E27FC236}">
                <a16:creationId xmlns:a16="http://schemas.microsoft.com/office/drawing/2014/main" id="{471412A9-869E-4A66-8871-33631FAECAD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866232" y="2232819"/>
            <a:ext cx="673100" cy="1589087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AutoShape 6">
            <a:extLst>
              <a:ext uri="{FF2B5EF4-FFF2-40B4-BE49-F238E27FC236}">
                <a16:creationId xmlns:a16="http://schemas.microsoft.com/office/drawing/2014/main" id="{23B736E6-BFF9-4C23-AD22-B47F685E5C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33813" y="4467225"/>
            <a:ext cx="2414587" cy="571500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5CBE9044-EF65-4935-AD4C-96EB85AA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20CF8C-9CE9-4CC9-9E1E-BB7A7A5A8DE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2771" name="Picture 2" descr="wearable_virtual_retinal_military_scenario">
            <a:extLst>
              <a:ext uri="{FF2B5EF4-FFF2-40B4-BE49-F238E27FC236}">
                <a16:creationId xmlns:a16="http://schemas.microsoft.com/office/drawing/2014/main" id="{5D1D8A8F-AD91-42E5-9449-C7B65A4B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692400"/>
            <a:ext cx="3949700" cy="3921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3">
            <a:extLst>
              <a:ext uri="{FF2B5EF4-FFF2-40B4-BE49-F238E27FC236}">
                <a16:creationId xmlns:a16="http://schemas.microsoft.com/office/drawing/2014/main" id="{38F467C4-7EA2-4724-A07F-998367234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79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Micro Vision in </a:t>
            </a:r>
            <a:r>
              <a:rPr lang="id-ID" altLang="en-US" dirty="0"/>
              <a:t>Our</a:t>
            </a:r>
            <a:r>
              <a:rPr lang="en-US" altLang="en-US" dirty="0"/>
              <a:t> Mind</a:t>
            </a:r>
          </a:p>
        </p:txBody>
      </p:sp>
      <p:pic>
        <p:nvPicPr>
          <p:cNvPr id="32773" name="Picture 4" descr="wearable_virtual_retinal_medical_scenario">
            <a:extLst>
              <a:ext uri="{FF2B5EF4-FFF2-40B4-BE49-F238E27FC236}">
                <a16:creationId xmlns:a16="http://schemas.microsoft.com/office/drawing/2014/main" id="{47D0B863-E00D-4B26-B292-29D45967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022350"/>
            <a:ext cx="2074862" cy="2439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774" name="AutoShape 5">
            <a:extLst>
              <a:ext uri="{FF2B5EF4-FFF2-40B4-BE49-F238E27FC236}">
                <a16:creationId xmlns:a16="http://schemas.microsoft.com/office/drawing/2014/main" id="{713B9A55-3EB4-44CB-8ECB-CADECF05131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092450" y="3119438"/>
            <a:ext cx="1176338" cy="1890712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5D3B7280-C6AB-4F3A-9A7F-AA138208F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BC6154-B44B-4B78-8EF0-8837B5845E7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3CB4B49-D770-445C-BFD6-51885728B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1432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Driverless, automatic</a:t>
            </a:r>
          </a:p>
        </p:txBody>
      </p:sp>
      <p:pic>
        <p:nvPicPr>
          <p:cNvPr id="33796" name="Picture 3" descr="toyota-podfrt">
            <a:extLst>
              <a:ext uri="{FF2B5EF4-FFF2-40B4-BE49-F238E27FC236}">
                <a16:creationId xmlns:a16="http://schemas.microsoft.com/office/drawing/2014/main" id="{E2A9AC08-53B5-4CE2-8547-F3BBDC40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244600"/>
            <a:ext cx="3038475" cy="2041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4" descr="toyota-pod4">
            <a:extLst>
              <a:ext uri="{FF2B5EF4-FFF2-40B4-BE49-F238E27FC236}">
                <a16:creationId xmlns:a16="http://schemas.microsoft.com/office/drawing/2014/main" id="{4E834232-5811-490C-BF34-8376759F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244600"/>
            <a:ext cx="3040063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5" descr="toyota-pod6">
            <a:extLst>
              <a:ext uri="{FF2B5EF4-FFF2-40B4-BE49-F238E27FC236}">
                <a16:creationId xmlns:a16="http://schemas.microsoft.com/office/drawing/2014/main" id="{C1A135ED-5BBB-422A-A8A8-A4CBA1DD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040188"/>
            <a:ext cx="2933700" cy="2200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6" descr="toyota-pod1">
            <a:extLst>
              <a:ext uri="{FF2B5EF4-FFF2-40B4-BE49-F238E27FC236}">
                <a16:creationId xmlns:a16="http://schemas.microsoft.com/office/drawing/2014/main" id="{6A54D30F-2C7B-41BE-93BD-20AF72E3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881438"/>
            <a:ext cx="2935287" cy="2520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800" name="AutoShape 7">
            <a:extLst>
              <a:ext uri="{FF2B5EF4-FFF2-40B4-BE49-F238E27FC236}">
                <a16:creationId xmlns:a16="http://schemas.microsoft.com/office/drawing/2014/main" id="{D5762B4A-CD7E-429D-BA37-C84E8E3393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57975" y="3240088"/>
            <a:ext cx="22225" cy="627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8">
            <a:extLst>
              <a:ext uri="{FF2B5EF4-FFF2-40B4-BE49-F238E27FC236}">
                <a16:creationId xmlns:a16="http://schemas.microsoft.com/office/drawing/2014/main" id="{5786FE18-C25A-41B0-90D9-9B5577D0CB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1025" y="3300413"/>
            <a:ext cx="0" cy="725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2931</TotalTime>
  <Words>149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Office Theme</vt:lpstr>
      <vt:lpstr>Bitmap Image</vt:lpstr>
      <vt:lpstr>Clip</vt:lpstr>
      <vt:lpstr>PowerPoint Presentation</vt:lpstr>
      <vt:lpstr>Roti Prakiraan Cuaca</vt:lpstr>
      <vt:lpstr>Tablet PC: </vt:lpstr>
      <vt:lpstr>Koran Digital (Ipad Base)</vt:lpstr>
      <vt:lpstr>Mobile Technology (No Innovation)</vt:lpstr>
      <vt:lpstr>Tren: Vision</vt:lpstr>
      <vt:lpstr>Virtual Simulator Untuk Pendidikan, Pelatihan, dan Bisnis</vt:lpstr>
      <vt:lpstr>Micro Vision in Our Mind</vt:lpstr>
      <vt:lpstr>Driverless, automatic</vt:lpstr>
      <vt:lpstr>Google Driverless Car</vt:lpstr>
      <vt:lpstr>Hasil Pengembangan….</vt:lpstr>
      <vt:lpstr>Hasil Pengembangan….</vt:lpstr>
      <vt:lpstr>Hasil Pengembangan….</vt:lpstr>
      <vt:lpstr>Humanoid- asimo</vt:lpstr>
      <vt:lpstr>Robot …housemaid</vt:lpstr>
      <vt:lpstr>In Progress…. </vt:lpstr>
      <vt:lpstr>Teknologi di luar Bumi…</vt:lpstr>
      <vt:lpstr>Jaringan Mars</vt:lpstr>
      <vt:lpstr>Internet Interplanet</vt:lpstr>
      <vt:lpstr>Teknologi Masa Depan</vt:lpstr>
      <vt:lpstr>Komputerisasi DNA </vt:lpstr>
      <vt:lpstr>Generasi Masa Depan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Government</dc:title>
  <dc:creator>.</dc:creator>
  <cp:lastModifiedBy>iwan pahendra</cp:lastModifiedBy>
  <cp:revision>338</cp:revision>
  <dcterms:created xsi:type="dcterms:W3CDTF">2002-10-30T00:51:38Z</dcterms:created>
  <dcterms:modified xsi:type="dcterms:W3CDTF">2021-06-30T03:44:55Z</dcterms:modified>
</cp:coreProperties>
</file>