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70" r:id="rId4"/>
    <p:sldId id="303" r:id="rId5"/>
    <p:sldId id="272" r:id="rId6"/>
    <p:sldId id="343" r:id="rId7"/>
    <p:sldId id="305" r:id="rId8"/>
    <p:sldId id="344" r:id="rId9"/>
    <p:sldId id="345" r:id="rId10"/>
    <p:sldId id="257" r:id="rId11"/>
    <p:sldId id="346" r:id="rId12"/>
    <p:sldId id="273" r:id="rId13"/>
    <p:sldId id="348" r:id="rId14"/>
    <p:sldId id="349" r:id="rId15"/>
    <p:sldId id="307" r:id="rId16"/>
    <p:sldId id="306" r:id="rId17"/>
    <p:sldId id="321" r:id="rId18"/>
    <p:sldId id="320" r:id="rId19"/>
    <p:sldId id="309" r:id="rId20"/>
    <p:sldId id="315" r:id="rId21"/>
    <p:sldId id="316" r:id="rId22"/>
    <p:sldId id="317" r:id="rId23"/>
    <p:sldId id="319" r:id="rId24"/>
    <p:sldId id="318" r:id="rId25"/>
    <p:sldId id="289" r:id="rId26"/>
    <p:sldId id="347" r:id="rId27"/>
    <p:sldId id="350" r:id="rId28"/>
    <p:sldId id="362" r:id="rId29"/>
    <p:sldId id="351" r:id="rId30"/>
    <p:sldId id="352" r:id="rId31"/>
    <p:sldId id="353" r:id="rId32"/>
    <p:sldId id="361" r:id="rId33"/>
    <p:sldId id="322" r:id="rId34"/>
    <p:sldId id="324" r:id="rId35"/>
    <p:sldId id="325" r:id="rId36"/>
    <p:sldId id="357" r:id="rId37"/>
    <p:sldId id="358" r:id="rId38"/>
    <p:sldId id="359" r:id="rId39"/>
    <p:sldId id="360" r:id="rId40"/>
    <p:sldId id="354" r:id="rId41"/>
    <p:sldId id="355" r:id="rId42"/>
    <p:sldId id="356" r:id="rId43"/>
    <p:sldId id="326" r:id="rId44"/>
    <p:sldId id="327" r:id="rId45"/>
    <p:sldId id="328" r:id="rId46"/>
    <p:sldId id="329" r:id="rId47"/>
    <p:sldId id="330" r:id="rId48"/>
    <p:sldId id="331" r:id="rId49"/>
    <p:sldId id="332" r:id="rId50"/>
    <p:sldId id="333" r:id="rId51"/>
    <p:sldId id="334" r:id="rId52"/>
    <p:sldId id="335" r:id="rId53"/>
    <p:sldId id="336" r:id="rId54"/>
    <p:sldId id="337" r:id="rId55"/>
    <p:sldId id="338" r:id="rId56"/>
    <p:sldId id="339" r:id="rId57"/>
    <p:sldId id="340" r:id="rId58"/>
    <p:sldId id="341" r:id="rId59"/>
    <p:sldId id="342" r:id="rId60"/>
    <p:sldId id="302" r:id="rId61"/>
    <p:sldId id="304" r:id="rId6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FF00"/>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1" d="100"/>
          <a:sy n="61" d="100"/>
        </p:scale>
        <p:origin x="68" y="3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8ABE3C1-DBE1-495D-B57B-2849774B866A}"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
        <p:nvSpPr>
          <p:cNvPr id="13" name="Rectangle 12"/>
          <p:cNvSpPr/>
          <p:nvPr/>
        </p:nvSpPr>
        <p:spPr>
          <a:xfrm>
            <a:off x="0" y="-1"/>
            <a:ext cx="12192000" cy="4572001"/>
          </a:xfrm>
          <a:prstGeom prst="rect">
            <a:avLst/>
          </a:prstGeom>
          <a:blipFill dpi="0" rotWithShape="1">
            <a:blip r:embed="rId2" cstate="print">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23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1139061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74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8ABE3C1-DBE1-495D-B57B-2849774B866A}"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
        <p:nvSpPr>
          <p:cNvPr id="13" name="Rectangle 12"/>
          <p:cNvSpPr/>
          <p:nvPr/>
        </p:nvSpPr>
        <p:spPr>
          <a:xfrm>
            <a:off x="0" y="-1"/>
            <a:ext cx="12192000" cy="4572001"/>
          </a:xfrm>
          <a:prstGeom prst="rect">
            <a:avLst/>
          </a:prstGeom>
          <a:blipFill dpi="0" rotWithShape="1">
            <a:blip r:embed="rId2" cstate="print">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55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447959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
        <p:nvSpPr>
          <p:cNvPr id="10" name="Rectangle 9"/>
          <p:cNvSpPr/>
          <p:nvPr/>
        </p:nvSpPr>
        <p:spPr>
          <a:xfrm>
            <a:off x="0" y="-1"/>
            <a:ext cx="12192000" cy="4572000"/>
          </a:xfrm>
          <a:prstGeom prst="rect">
            <a:avLst/>
          </a:prstGeom>
          <a:blipFill dpi="0" rotWithShape="1">
            <a:blip r:embed="rId2" cstate="print">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829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95000"/>
                  <a:lumOff val="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2567947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white">
                  <a:lumMod val="95000"/>
                  <a:lumOff val="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4235770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95000"/>
                  <a:lumOff val="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4220273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95000"/>
                  <a:lumOff val="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545707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95000"/>
                  <a:lumOff val="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93482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pattFill prst="solidDmnd">
          <a:fgClr>
            <a:schemeClr val="tx2"/>
          </a:fgClr>
          <a:bgClr>
            <a:schemeClr val="accent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
        <p:nvSpPr>
          <p:cNvPr id="3" name="Content Placeholder 2"/>
          <p:cNvSpPr>
            <a:spLocks noGrp="1"/>
          </p:cNvSpPr>
          <p:nvPr>
            <p:ph idx="1"/>
          </p:nvPr>
        </p:nvSpPr>
        <p:spPr>
          <a:solidFill>
            <a:schemeClr val="accent1"/>
          </a:solidFill>
        </p:spPr>
        <p:txBody>
          <a:bodyPr>
            <a:normAutofit/>
          </a:bodyPr>
          <a:lstStyle>
            <a:lvl1pPr marL="91440" indent="-91440">
              <a:buClr>
                <a:srgbClr val="00FF00"/>
              </a:buClr>
              <a:buFont typeface="Wingdings" panose="05000000000000000000" pitchFamily="2" charset="2"/>
              <a:buChar char="v"/>
              <a:defRPr sz="2800">
                <a:solidFill>
                  <a:schemeClr val="bg1"/>
                </a:solidFill>
              </a:defRPr>
            </a:lvl1pPr>
            <a:lvl2pPr marL="265176" indent="-137160">
              <a:buClr>
                <a:srgbClr val="C00000"/>
              </a:buClr>
              <a:buFont typeface="Wingdings" panose="05000000000000000000" pitchFamily="2" charset="2"/>
              <a:buChar char="§"/>
              <a:defRPr sz="2400">
                <a:solidFill>
                  <a:schemeClr val="bg1"/>
                </a:solidFill>
              </a:defRPr>
            </a:lvl2pPr>
            <a:lvl3pPr marL="448056" indent="-137160">
              <a:buClr>
                <a:srgbClr val="C00000"/>
              </a:buClr>
              <a:buFont typeface="Wingdings" panose="05000000000000000000" pitchFamily="2" charset="2"/>
              <a:buChar char="§"/>
              <a:defRPr sz="1800">
                <a:solidFill>
                  <a:schemeClr val="bg1"/>
                </a:solidFill>
              </a:defRPr>
            </a:lvl3pPr>
            <a:lvl4pPr marL="594360" indent="-137160">
              <a:buClr>
                <a:srgbClr val="C00000"/>
              </a:buClr>
              <a:buFont typeface="Wingdings" panose="05000000000000000000" pitchFamily="2" charset="2"/>
              <a:buChar char="§"/>
              <a:defRPr sz="1800">
                <a:solidFill>
                  <a:schemeClr val="bg1"/>
                </a:solidFill>
              </a:defRPr>
            </a:lvl4pPr>
            <a:lvl5pPr marL="777240" indent="-137160">
              <a:buClr>
                <a:srgbClr val="C00000"/>
              </a:buClr>
              <a:buFont typeface="Wingdings" panose="05000000000000000000" pitchFamily="2" charset="2"/>
              <a:buChar cha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1956700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95000"/>
                  <a:lumOff val="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466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2223841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077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8ABE3C1-DBE1-495D-B57B-2849774B866A}"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
        <p:nvSpPr>
          <p:cNvPr id="13" name="Rectangle 12"/>
          <p:cNvSpPr/>
          <p:nvPr/>
        </p:nvSpPr>
        <p:spPr>
          <a:xfrm>
            <a:off x="0" y="-1"/>
            <a:ext cx="12192000" cy="4572001"/>
          </a:xfrm>
          <a:prstGeom prst="rect">
            <a:avLst/>
          </a:prstGeom>
          <a:blipFill dpi="0" rotWithShape="1">
            <a:blip r:embed="rId2" cstate="print">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645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91440" indent="-91440">
              <a:buClr>
                <a:srgbClr val="00FF00"/>
              </a:buClr>
              <a:buFont typeface="Wingdings" panose="05000000000000000000" pitchFamily="2" charset="2"/>
              <a:buChar char="v"/>
              <a:defRPr sz="2800">
                <a:solidFill>
                  <a:schemeClr val="bg1"/>
                </a:solidFill>
              </a:defRPr>
            </a:lvl1pPr>
            <a:lvl2pPr marL="265176" indent="-137160">
              <a:buClr>
                <a:srgbClr val="00FF00"/>
              </a:buClr>
              <a:buFont typeface="Wingdings" panose="05000000000000000000" pitchFamily="2" charset="2"/>
              <a:buChar char="v"/>
              <a:defRPr sz="2400">
                <a:solidFill>
                  <a:schemeClr val="bg1"/>
                </a:solidFill>
              </a:defRPr>
            </a:lvl2pPr>
            <a:lvl3pPr marL="448056" indent="-137160">
              <a:buClr>
                <a:srgbClr val="00FF00"/>
              </a:buClr>
              <a:buFont typeface="Wingdings" panose="05000000000000000000" pitchFamily="2" charset="2"/>
              <a:buChar char="v"/>
              <a:defRPr sz="1800">
                <a:solidFill>
                  <a:schemeClr val="bg1"/>
                </a:solidFill>
              </a:defRPr>
            </a:lvl3pPr>
            <a:lvl4pPr marL="594360" indent="-137160">
              <a:buClr>
                <a:srgbClr val="00FF00"/>
              </a:buClr>
              <a:buFont typeface="Wingdings" panose="05000000000000000000" pitchFamily="2" charset="2"/>
              <a:buChar char="v"/>
              <a:defRPr sz="1800">
                <a:solidFill>
                  <a:schemeClr val="bg1"/>
                </a:solidFill>
              </a:defRPr>
            </a:lvl4pPr>
            <a:lvl5pPr marL="777240" indent="-137160">
              <a:buClr>
                <a:srgbClr val="00FF00"/>
              </a:buClr>
              <a:buFont typeface="Wingdings" panose="05000000000000000000" pitchFamily="2" charset="2"/>
              <a:buChar char="v"/>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1391786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
        <p:nvSpPr>
          <p:cNvPr id="10" name="Rectangle 9"/>
          <p:cNvSpPr/>
          <p:nvPr/>
        </p:nvSpPr>
        <p:spPr>
          <a:xfrm>
            <a:off x="0" y="-1"/>
            <a:ext cx="12192000" cy="4572000"/>
          </a:xfrm>
          <a:prstGeom prst="rect">
            <a:avLst/>
          </a:prstGeom>
          <a:blipFill dpi="0" rotWithShape="1">
            <a:blip r:embed="rId2" cstate="print">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912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95000"/>
                  <a:lumOff val="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3705102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white">
                  <a:lumMod val="95000"/>
                  <a:lumOff val="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971890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95000"/>
                  <a:lumOff val="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3549377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95000"/>
                  <a:lumOff val="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2337432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907462" y="1970226"/>
            <a:ext cx="7772400" cy="1463040"/>
          </a:xfrm>
        </p:spPr>
        <p:txBody>
          <a:bodyPr anchor="ctr">
            <a:normAutofit/>
          </a:bodyPr>
          <a:lstStyle>
            <a:lvl1pPr algn="r">
              <a:defRPr sz="5000" b="0" spc="200"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679947" y="4403056"/>
            <a:ext cx="10999915" cy="2067648"/>
          </a:xfrm>
          <a:prstGeom prst="rect">
            <a:avLst/>
          </a:prstGeom>
          <a:blipFill dpi="0" rotWithShape="1">
            <a:blip r:embed="rId2" cstate="print">
              <a:alphaModFix amt="50000"/>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p:cNvPicPr>
            <a:picLocks noChangeAspect="1"/>
          </p:cNvPicPr>
          <p:nvPr userDrawn="1"/>
        </p:nvPicPr>
        <p:blipFill>
          <a:blip r:embed="rId3" cstate="print"/>
          <a:stretch>
            <a:fillRect/>
          </a:stretch>
        </p:blipFill>
        <p:spPr>
          <a:xfrm>
            <a:off x="679947" y="999388"/>
            <a:ext cx="3179251" cy="3403668"/>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53808419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95000"/>
                  <a:lumOff val="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3701550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95000"/>
                  <a:lumOff val="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2667102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947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95000"/>
                  <a:lumOff val="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276198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white">
                  <a:lumMod val="95000"/>
                  <a:lumOff val="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24673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95000"/>
                  <a:lumOff val="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284702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95000"/>
                  <a:lumOff val="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1861415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95000"/>
                  <a:lumOff val="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13234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solidFill>
                  <a:prstClr val="white">
                    <a:lumMod val="95000"/>
                    <a:lumOff val="5000"/>
                  </a:prstClr>
                </a:solidFill>
              </a:rPr>
              <a:pPr/>
              <a:t>11/27/2019</a:t>
            </a:fld>
            <a:endParaRPr lang="en-US" dirty="0">
              <a:solidFill>
                <a:prstClr val="white">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95000"/>
                  <a:lumOff val="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25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9D6E9DEC-419B-4CC5-A080-3B06BD5A8291}" type="datetimeFigureOut">
              <a:rPr lang="en-US" smtClean="0">
                <a:solidFill>
                  <a:prstClr val="white">
                    <a:lumMod val="95000"/>
                    <a:lumOff val="5000"/>
                  </a:prstClr>
                </a:solidFill>
              </a:rPr>
              <a:pPr defTabSz="457200"/>
              <a:t>11/27/2019</a:t>
            </a:fld>
            <a:endParaRPr lang="en-US" dirty="0">
              <a:solidFill>
                <a:prstClr val="white">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en-US" dirty="0">
              <a:solidFill>
                <a:prstClr val="white">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6D22F896-40B5-4ADD-8801-0D06FADFA095}" type="slidenum">
              <a:rPr lang="en-US" smtClean="0">
                <a:solidFill>
                  <a:prstClr val="white">
                    <a:lumMod val="95000"/>
                    <a:lumOff val="5000"/>
                  </a:prstClr>
                </a:solidFill>
              </a:rPr>
              <a:pPr defTabSz="457200"/>
              <a:t>‹#›</a:t>
            </a:fld>
            <a:endParaRPr lang="en-US" dirty="0">
              <a:solidFill>
                <a:prstClr val="white">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3798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9D6E9DEC-419B-4CC5-A080-3B06BD5A8291}" type="datetimeFigureOut">
              <a:rPr lang="en-US" smtClean="0">
                <a:solidFill>
                  <a:prstClr val="white">
                    <a:lumMod val="95000"/>
                    <a:lumOff val="5000"/>
                  </a:prstClr>
                </a:solidFill>
              </a:rPr>
              <a:pPr defTabSz="457200"/>
              <a:t>11/27/2019</a:t>
            </a:fld>
            <a:endParaRPr lang="en-US" dirty="0">
              <a:solidFill>
                <a:prstClr val="white">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en-US" dirty="0">
              <a:solidFill>
                <a:prstClr val="white">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6D22F896-40B5-4ADD-8801-0D06FADFA095}" type="slidenum">
              <a:rPr lang="en-US" smtClean="0">
                <a:solidFill>
                  <a:prstClr val="white">
                    <a:lumMod val="95000"/>
                    <a:lumOff val="5000"/>
                  </a:prstClr>
                </a:solidFill>
              </a:rPr>
              <a:pPr defTabSz="457200"/>
              <a:t>‹#›</a:t>
            </a:fld>
            <a:endParaRPr lang="en-US" dirty="0">
              <a:solidFill>
                <a:prstClr val="white">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8291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9D6E9DEC-419B-4CC5-A080-3B06BD5A8291}" type="datetimeFigureOut">
              <a:rPr lang="en-US" smtClean="0">
                <a:solidFill>
                  <a:prstClr val="white">
                    <a:lumMod val="95000"/>
                    <a:lumOff val="5000"/>
                  </a:prstClr>
                </a:solidFill>
              </a:rPr>
              <a:pPr defTabSz="457200"/>
              <a:t>11/27/2019</a:t>
            </a:fld>
            <a:endParaRPr lang="en-US" dirty="0">
              <a:solidFill>
                <a:prstClr val="white">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en-US" dirty="0">
              <a:solidFill>
                <a:prstClr val="white">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6D22F896-40B5-4ADD-8801-0D06FADFA095}" type="slidenum">
              <a:rPr lang="en-US" smtClean="0">
                <a:solidFill>
                  <a:prstClr val="white">
                    <a:lumMod val="95000"/>
                    <a:lumOff val="5000"/>
                  </a:prstClr>
                </a:solidFill>
              </a:rPr>
              <a:pPr defTabSz="457200"/>
              <a:t>‹#›</a:t>
            </a:fld>
            <a:endParaRPr lang="en-US" dirty="0">
              <a:solidFill>
                <a:prstClr val="white">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86726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1.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3.wmf"/><Relationship Id="rId5" Type="http://schemas.openxmlformats.org/officeDocument/2006/relationships/oleObject" Target="../embeddings/oleObject4.bin"/><Relationship Id="rId4" Type="http://schemas.openxmlformats.org/officeDocument/2006/relationships/image" Target="../media/image32.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Artificial neural </a:t>
            </a:r>
            <a:r>
              <a:rPr lang="en-US" b="1" dirty="0" err="1" smtClean="0"/>
              <a:t>netwok</a:t>
            </a:r>
            <a:endParaRPr lang="id-ID" dirty="0">
              <a:solidFill>
                <a:srgbClr val="00B0F0"/>
              </a:solidFill>
            </a:endParaRPr>
          </a:p>
        </p:txBody>
      </p:sp>
      <p:sp>
        <p:nvSpPr>
          <p:cNvPr id="3" name="Subtitle 2"/>
          <p:cNvSpPr>
            <a:spLocks noGrp="1"/>
          </p:cNvSpPr>
          <p:nvPr>
            <p:ph type="subTitle" idx="1"/>
          </p:nvPr>
        </p:nvSpPr>
        <p:spPr/>
        <p:txBody>
          <a:bodyPr/>
          <a:lstStyle/>
          <a:p>
            <a:r>
              <a:rPr lang="id-ID" b="1" dirty="0"/>
              <a:t>KS141321 </a:t>
            </a:r>
            <a:r>
              <a:rPr lang="id-ID" b="1" dirty="0">
                <a:solidFill>
                  <a:srgbClr val="00B0F0"/>
                </a:solidFill>
              </a:rPr>
              <a:t>SISTEM CERDAS</a:t>
            </a:r>
            <a:r>
              <a:rPr lang="id-ID" dirty="0">
                <a:solidFill>
                  <a:srgbClr val="00B0F0"/>
                </a:solidFill>
              </a:rPr>
              <a:t> </a:t>
            </a:r>
            <a:endParaRPr lang="id-ID" dirty="0" smtClean="0">
              <a:solidFill>
                <a:srgbClr val="00B0F0"/>
              </a:solidFill>
            </a:endParaRPr>
          </a:p>
          <a:p>
            <a:r>
              <a:rPr lang="id-ID" dirty="0" smtClean="0">
                <a:solidFill>
                  <a:srgbClr val="00FF00"/>
                </a:solidFill>
              </a:rPr>
              <a:t>Materi </a:t>
            </a:r>
            <a:r>
              <a:rPr lang="en-US" dirty="0">
                <a:solidFill>
                  <a:srgbClr val="00FF00"/>
                </a:solidFill>
              </a:rPr>
              <a:t>6</a:t>
            </a:r>
            <a:endParaRPr lang="id-ID" dirty="0" smtClean="0">
              <a:solidFill>
                <a:srgbClr val="00FF00"/>
              </a:solidFill>
            </a:endParaRPr>
          </a:p>
          <a:p>
            <a:r>
              <a:rPr lang="id-ID" b="1" dirty="0" smtClean="0">
                <a:solidFill>
                  <a:schemeClr val="tx1"/>
                </a:solidFill>
              </a:rPr>
              <a:t>Jurusan Sistem Informasi ITS</a:t>
            </a:r>
          </a:p>
        </p:txBody>
      </p:sp>
    </p:spTree>
    <p:extLst>
      <p:ext uri="{BB962C8B-B14F-4D97-AF65-F5344CB8AC3E}">
        <p14:creationId xmlns:p14="http://schemas.microsoft.com/office/powerpoint/2010/main" val="893512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Representasi</a:t>
            </a:r>
            <a:r>
              <a:rPr lang="en-US" dirty="0" smtClean="0"/>
              <a:t> neural network</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3072746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ALVINN</a:t>
            </a:r>
            <a:endParaRPr lang="id-ID" dirty="0"/>
          </a:p>
        </p:txBody>
      </p:sp>
      <p:sp>
        <p:nvSpPr>
          <p:cNvPr id="3" name="Content Placeholder 2"/>
          <p:cNvSpPr>
            <a:spLocks noGrp="1"/>
          </p:cNvSpPr>
          <p:nvPr>
            <p:ph idx="1"/>
          </p:nvPr>
        </p:nvSpPr>
        <p:spPr>
          <a:xfrm>
            <a:off x="3779520" y="2286000"/>
            <a:ext cx="7404295" cy="4023360"/>
          </a:xfrm>
          <a:solidFill>
            <a:schemeClr val="tx2"/>
          </a:solidFill>
        </p:spPr>
        <p:txBody>
          <a:bodyPr>
            <a:normAutofit/>
          </a:bodyPr>
          <a:lstStyle/>
          <a:p>
            <a:pPr marL="577850" indent="-577850"/>
            <a:r>
              <a:rPr lang="en-US" sz="2400" dirty="0" smtClean="0">
                <a:latin typeface="Bookman Old Style" panose="02050604050505020204" pitchFamily="18" charset="0"/>
              </a:rPr>
              <a:t>Prototype ANN </a:t>
            </a:r>
            <a:r>
              <a:rPr lang="en-US" sz="2400" dirty="0" err="1" smtClean="0">
                <a:latin typeface="Bookman Old Style" panose="02050604050505020204" pitchFamily="18" charset="0"/>
              </a:rPr>
              <a:t>dikembangkan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tahun</a:t>
            </a:r>
            <a:r>
              <a:rPr lang="en-US" sz="2400" dirty="0" smtClean="0">
                <a:latin typeface="Bookman Old Style" panose="02050604050505020204" pitchFamily="18" charset="0"/>
              </a:rPr>
              <a:t> 1993 </a:t>
            </a:r>
          </a:p>
          <a:p>
            <a:pPr marL="577850" indent="-577850"/>
            <a:r>
              <a:rPr lang="en-US" sz="2400" dirty="0" err="1" smtClean="0">
                <a:latin typeface="Bookman Old Style" panose="02050604050505020204" pitchFamily="18" charset="0"/>
              </a:rPr>
              <a:t>Sistem</a:t>
            </a:r>
            <a:r>
              <a:rPr lang="en-US" sz="2400" dirty="0" smtClean="0">
                <a:latin typeface="Bookman Old Style" panose="02050604050505020204" pitchFamily="18" charset="0"/>
              </a:rPr>
              <a:t> </a:t>
            </a:r>
            <a:r>
              <a:rPr lang="en-US" sz="2400" dirty="0" err="1">
                <a:latin typeface="Bookman Old Style" panose="02050604050505020204" pitchFamily="18" charset="0"/>
              </a:rPr>
              <a:t>k</a:t>
            </a:r>
            <a:r>
              <a:rPr lang="en-US" sz="2400" dirty="0" err="1" smtClean="0">
                <a:latin typeface="Bookman Old Style" panose="02050604050505020204" pitchFamily="18" charset="0"/>
              </a:rPr>
              <a:t>emudi</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otomatis</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kendaraan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dengan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kecepatan</a:t>
            </a:r>
            <a:r>
              <a:rPr lang="en-US" sz="2400" dirty="0" smtClean="0">
                <a:latin typeface="Bookman Old Style" panose="02050604050505020204" pitchFamily="18" charset="0"/>
              </a:rPr>
              <a:t> normal di </a:t>
            </a:r>
            <a:r>
              <a:rPr lang="en-US" sz="2400" dirty="0" err="1" smtClean="0">
                <a:latin typeface="Bookman Old Style" panose="02050604050505020204" pitchFamily="18" charset="0"/>
              </a:rPr>
              <a:t>jalan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raya</a:t>
            </a:r>
            <a:endParaRPr lang="en-US" sz="2400" dirty="0" smtClean="0">
              <a:latin typeface="Bookman Old Style" panose="02050604050505020204" pitchFamily="18" charset="0"/>
            </a:endParaRPr>
          </a:p>
          <a:p>
            <a:pPr marL="577850" indent="-577850"/>
            <a:r>
              <a:rPr lang="en-US" sz="2400" dirty="0" smtClean="0">
                <a:latin typeface="Bookman Old Style" panose="02050604050505020204" pitchFamily="18" charset="0"/>
              </a:rPr>
              <a:t>ANN </a:t>
            </a:r>
            <a:r>
              <a:rPr lang="en-US" sz="2400" dirty="0" err="1" smtClean="0">
                <a:latin typeface="Bookman Old Style" panose="02050604050505020204" pitchFamily="18" charset="0"/>
              </a:rPr>
              <a:t>melakukan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pembelajaran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selama</a:t>
            </a:r>
            <a:r>
              <a:rPr lang="en-US" sz="2400" dirty="0" smtClean="0">
                <a:latin typeface="Bookman Old Style" panose="02050604050505020204" pitchFamily="18" charset="0"/>
              </a:rPr>
              <a:t> 5 </a:t>
            </a:r>
            <a:r>
              <a:rPr lang="en-US" sz="2400" dirty="0" err="1" smtClean="0">
                <a:latin typeface="Bookman Old Style" panose="02050604050505020204" pitchFamily="18" charset="0"/>
              </a:rPr>
              <a:t>menit</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untuk</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mengetahui</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bagaimana</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manusia</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mengendarai</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kendaraan</a:t>
            </a:r>
            <a:endParaRPr lang="en-US" sz="2400" dirty="0" smtClean="0">
              <a:latin typeface="Bookman Old Style" panose="02050604050505020204" pitchFamily="18" charset="0"/>
            </a:endParaRPr>
          </a:p>
          <a:p>
            <a:pPr marL="577850" indent="-577850"/>
            <a:r>
              <a:rPr lang="en-US" sz="2400" dirty="0" err="1" smtClean="0">
                <a:latin typeface="Bookman Old Style" panose="02050604050505020204" pitchFamily="18" charset="0"/>
              </a:rPr>
              <a:t>Alvinn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berhasil</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menjalankan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kendaraan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dengan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kecepatan</a:t>
            </a:r>
            <a:r>
              <a:rPr lang="en-US" sz="2400" dirty="0" smtClean="0">
                <a:latin typeface="Bookman Old Style" panose="02050604050505020204" pitchFamily="18" charset="0"/>
              </a:rPr>
              <a:t> 70mph </a:t>
            </a:r>
            <a:r>
              <a:rPr lang="en-US" sz="2400" dirty="0" err="1" smtClean="0">
                <a:latin typeface="Bookman Old Style" panose="02050604050505020204" pitchFamily="18" charset="0"/>
              </a:rPr>
              <a:t>sejauh</a:t>
            </a:r>
            <a:r>
              <a:rPr lang="en-US" sz="2400" dirty="0" smtClean="0">
                <a:latin typeface="Bookman Old Style" panose="02050604050505020204" pitchFamily="18" charset="0"/>
              </a:rPr>
              <a:t> 90 mil di </a:t>
            </a:r>
            <a:r>
              <a:rPr lang="en-US" sz="2400" dirty="0" err="1" smtClean="0">
                <a:latin typeface="Bookman Old Style" panose="02050604050505020204" pitchFamily="18" charset="0"/>
              </a:rPr>
              <a:t>jalan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raya</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sisi</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kiri</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jalan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dengan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lalu</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lintas</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jalan</a:t>
            </a:r>
            <a:r>
              <a:rPr lang="en-US" sz="2400" dirty="0" smtClean="0">
                <a:latin typeface="Bookman Old Style" panose="02050604050505020204" pitchFamily="18" charset="0"/>
              </a:rPr>
              <a:t> normal)</a:t>
            </a:r>
          </a:p>
        </p:txBody>
      </p:sp>
      <p:pic>
        <p:nvPicPr>
          <p:cNvPr id="5" name="Picture 138" descr="E:\KSU\Teaching\Fall 1999\Machine Learning\Hsu\Prep\Figs\alvinn0.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881" y="2286000"/>
            <a:ext cx="3622639" cy="2714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68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ALVINN</a:t>
            </a:r>
            <a:endParaRPr lang="id-ID" dirty="0"/>
          </a:p>
        </p:txBody>
      </p:sp>
      <p:sp>
        <p:nvSpPr>
          <p:cNvPr id="3" name="Content Placeholder 2"/>
          <p:cNvSpPr>
            <a:spLocks noGrp="1"/>
          </p:cNvSpPr>
          <p:nvPr>
            <p:ph idx="1"/>
          </p:nvPr>
        </p:nvSpPr>
        <p:spPr>
          <a:xfrm>
            <a:off x="4597205" y="901192"/>
            <a:ext cx="7156645" cy="3099308"/>
          </a:xfrm>
          <a:solidFill>
            <a:schemeClr val="tx2"/>
          </a:solidFill>
        </p:spPr>
        <p:txBody>
          <a:bodyPr>
            <a:normAutofit/>
          </a:bodyPr>
          <a:lstStyle/>
          <a:p>
            <a:pPr marL="577850" indent="-577850"/>
            <a:r>
              <a:rPr lang="en-US" sz="2400" dirty="0" smtClean="0">
                <a:latin typeface="Bookman Old Style" panose="02050604050505020204" pitchFamily="18" charset="0"/>
              </a:rPr>
              <a:t>Input data </a:t>
            </a:r>
            <a:r>
              <a:rPr lang="en-US" sz="2400" dirty="0" err="1" smtClean="0">
                <a:latin typeface="Bookman Old Style" panose="02050604050505020204" pitchFamily="18" charset="0"/>
              </a:rPr>
              <a:t>berasal</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dari</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kamera</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dengan</a:t>
            </a:r>
            <a:r>
              <a:rPr lang="en-US" sz="2400" dirty="0" smtClean="0">
                <a:latin typeface="Bookman Old Style" panose="02050604050505020204" pitchFamily="18" charset="0"/>
              </a:rPr>
              <a:t> sensor </a:t>
            </a:r>
            <a:r>
              <a:rPr lang="en-US" sz="2400" dirty="0" err="1" smtClean="0">
                <a:latin typeface="Bookman Old Style" panose="02050604050505020204" pitchFamily="18" charset="0"/>
              </a:rPr>
              <a:t>sebanyak</a:t>
            </a:r>
            <a:r>
              <a:rPr lang="en-US" sz="2400" dirty="0" smtClean="0">
                <a:latin typeface="Bookman Old Style" panose="02050604050505020204" pitchFamily="18" charset="0"/>
              </a:rPr>
              <a:t> 960 </a:t>
            </a:r>
            <a:r>
              <a:rPr lang="en-US" sz="2400" dirty="0" err="1" smtClean="0">
                <a:latin typeface="Bookman Old Style" panose="02050604050505020204" pitchFamily="18" charset="0"/>
              </a:rPr>
              <a:t>berukuran</a:t>
            </a:r>
            <a:r>
              <a:rPr lang="en-US" sz="2400" dirty="0" smtClean="0">
                <a:latin typeface="Bookman Old Style" panose="02050604050505020204" pitchFamily="18" charset="0"/>
              </a:rPr>
              <a:t> 30x32 pixel</a:t>
            </a:r>
          </a:p>
          <a:p>
            <a:pPr marL="577850" indent="-577850"/>
            <a:r>
              <a:rPr lang="en-US" sz="2400" dirty="0" smtClean="0">
                <a:latin typeface="Bookman Old Style" panose="02050604050505020204" pitchFamily="18" charset="0"/>
              </a:rPr>
              <a:t>Data </a:t>
            </a:r>
            <a:r>
              <a:rPr lang="en-US" sz="2400" dirty="0" err="1" smtClean="0">
                <a:latin typeface="Bookman Old Style" panose="02050604050505020204" pitchFamily="18" charset="0"/>
              </a:rPr>
              <a:t>diterima</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oleh</a:t>
            </a:r>
            <a:r>
              <a:rPr lang="en-US" sz="2400" dirty="0" smtClean="0">
                <a:latin typeface="Bookman Old Style" panose="02050604050505020204" pitchFamily="18" charset="0"/>
              </a:rPr>
              <a:t> 4 unit hidden layer</a:t>
            </a:r>
          </a:p>
          <a:p>
            <a:pPr marL="577850" indent="-577850"/>
            <a:r>
              <a:rPr lang="en-US" sz="2400" dirty="0" smtClean="0">
                <a:latin typeface="Bookman Old Style" panose="02050604050505020204" pitchFamily="18" charset="0"/>
              </a:rPr>
              <a:t>Output </a:t>
            </a:r>
            <a:r>
              <a:rPr lang="en-US" sz="2400" dirty="0" err="1" smtClean="0">
                <a:latin typeface="Bookman Old Style" panose="02050604050505020204" pitchFamily="18" charset="0"/>
              </a:rPr>
              <a:t>dari</a:t>
            </a:r>
            <a:r>
              <a:rPr lang="en-US" sz="2400" dirty="0" smtClean="0">
                <a:latin typeface="Bookman Old Style" panose="02050604050505020204" pitchFamily="18" charset="0"/>
              </a:rPr>
              <a:t> hidden layer </a:t>
            </a:r>
            <a:r>
              <a:rPr lang="en-US" sz="2400" dirty="0" err="1" smtClean="0">
                <a:latin typeface="Bookman Old Style" panose="02050604050505020204" pitchFamily="18" charset="0"/>
              </a:rPr>
              <a:t>diterima</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oleh</a:t>
            </a:r>
            <a:r>
              <a:rPr lang="en-US" sz="2400" dirty="0" smtClean="0">
                <a:latin typeface="Bookman Old Style" panose="02050604050505020204" pitchFamily="18" charset="0"/>
              </a:rPr>
              <a:t> 30 unit output layer yang </a:t>
            </a:r>
            <a:r>
              <a:rPr lang="en-US" sz="2400" dirty="0" err="1" smtClean="0">
                <a:latin typeface="Bookman Old Style" panose="02050604050505020204" pitchFamily="18" charset="0"/>
              </a:rPr>
              <a:t>menunjukkan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seberapa</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banyak</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kemudi</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harus</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diputar</a:t>
            </a:r>
            <a:endParaRPr lang="en-US" sz="2400" dirty="0" smtClean="0">
              <a:latin typeface="Bookman Old Style" panose="02050604050505020204" pitchFamily="18" charset="0"/>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445" y="1691640"/>
            <a:ext cx="4100625" cy="496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9070" y="4212336"/>
            <a:ext cx="221138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6826055" y="4624197"/>
            <a:ext cx="4203895" cy="1085850"/>
          </a:xfrm>
          <a:prstGeom prst="rect">
            <a:avLst/>
          </a:prstGeom>
          <a:solidFill>
            <a:schemeClr val="tx2"/>
          </a:solidFill>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rgbClr val="00FF00"/>
              </a:buClr>
              <a:buSzPct val="100000"/>
              <a:buFont typeface="Wingdings" panose="05000000000000000000" pitchFamily="2" charset="2"/>
              <a:buChar char="v"/>
              <a:defRPr sz="2800" kern="1200">
                <a:solidFill>
                  <a:schemeClr val="bg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rgbClr val="C00000"/>
              </a:buClr>
              <a:buFont typeface="Wingdings" panose="05000000000000000000" pitchFamily="2" charset="2"/>
              <a:buChar char="§"/>
              <a:defRPr sz="2400" kern="1200">
                <a:solidFill>
                  <a:schemeClr val="bg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rgbClr val="C00000"/>
              </a:buClr>
              <a:buFont typeface="Wingdings" panose="05000000000000000000" pitchFamily="2" charset="2"/>
              <a:buChar char="§"/>
              <a:defRPr sz="1800" kern="1200">
                <a:solidFill>
                  <a:schemeClr val="bg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rgbClr val="C00000"/>
              </a:buClr>
              <a:buFont typeface="Wingdings" panose="05000000000000000000" pitchFamily="2" charset="2"/>
              <a:buChar char="§"/>
              <a:defRPr sz="1800" kern="1200">
                <a:solidFill>
                  <a:schemeClr val="bg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rgbClr val="C00000"/>
              </a:buClr>
              <a:buFont typeface="Wingdings" panose="05000000000000000000" pitchFamily="2" charset="2"/>
              <a:buChar char="§"/>
              <a:defRPr sz="1800" kern="1200">
                <a:solidFill>
                  <a:schemeClr val="bg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sz="2400" dirty="0" err="1" smtClean="0">
                <a:latin typeface="Bookman Old Style" panose="02050604050505020204" pitchFamily="18" charset="0"/>
              </a:rPr>
              <a:t>Bobot</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dari</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masing-masing</a:t>
            </a:r>
            <a:r>
              <a:rPr lang="en-US" sz="2400" dirty="0">
                <a:latin typeface="Bookman Old Style" panose="02050604050505020204" pitchFamily="18" charset="0"/>
              </a:rPr>
              <a:t> </a:t>
            </a:r>
            <a:r>
              <a:rPr lang="en-US" sz="2400" dirty="0" smtClean="0">
                <a:latin typeface="Bookman Old Style" panose="02050604050505020204" pitchFamily="18" charset="0"/>
              </a:rPr>
              <a:t>unit</a:t>
            </a:r>
          </a:p>
        </p:txBody>
      </p:sp>
    </p:spTree>
    <p:extLst>
      <p:ext uri="{BB962C8B-B14F-4D97-AF65-F5344CB8AC3E}">
        <p14:creationId xmlns:p14="http://schemas.microsoft.com/office/powerpoint/2010/main" val="1328331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Karakteristik</a:t>
            </a:r>
            <a:r>
              <a:rPr lang="en-US" dirty="0" smtClean="0"/>
              <a:t> task </a:t>
            </a:r>
            <a:r>
              <a:rPr lang="en-US" dirty="0" err="1" smtClean="0"/>
              <a:t>untuk</a:t>
            </a:r>
            <a:r>
              <a:rPr lang="en-US" dirty="0" smtClean="0"/>
              <a:t> neural network</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1597965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yang </a:t>
            </a:r>
            <a:r>
              <a:rPr lang="en-US" dirty="0" err="1" smtClean="0"/>
              <a:t>bisa</a:t>
            </a:r>
            <a:r>
              <a:rPr lang="en-US" dirty="0" smtClean="0"/>
              <a:t> </a:t>
            </a:r>
            <a:r>
              <a:rPr lang="en-US" dirty="0" err="1" smtClean="0"/>
              <a:t>diselesaikan</a:t>
            </a:r>
            <a:r>
              <a:rPr lang="en-US" dirty="0" smtClean="0"/>
              <a:t> </a:t>
            </a:r>
            <a:r>
              <a:rPr lang="en-US" dirty="0" err="1" smtClean="0"/>
              <a:t>dengan</a:t>
            </a:r>
            <a:r>
              <a:rPr lang="en-US" dirty="0" smtClean="0"/>
              <a:t> neural </a:t>
            </a:r>
            <a:r>
              <a:rPr lang="en-US" dirty="0" err="1" smtClean="0"/>
              <a:t>netWORK</a:t>
            </a:r>
            <a:endParaRPr lang="id-ID" dirty="0"/>
          </a:p>
        </p:txBody>
      </p:sp>
      <p:sp>
        <p:nvSpPr>
          <p:cNvPr id="3" name="Content Placeholder 2"/>
          <p:cNvSpPr>
            <a:spLocks noGrp="1"/>
          </p:cNvSpPr>
          <p:nvPr>
            <p:ph idx="1"/>
          </p:nvPr>
        </p:nvSpPr>
        <p:spPr>
          <a:xfrm>
            <a:off x="1024128" y="2286000"/>
            <a:ext cx="10159687" cy="4023360"/>
          </a:xfrm>
          <a:solidFill>
            <a:schemeClr val="tx2"/>
          </a:solidFill>
        </p:spPr>
        <p:txBody>
          <a:bodyPr>
            <a:normAutofit/>
          </a:bodyPr>
          <a:lstStyle/>
          <a:p>
            <a:pPr marL="577850" indent="-577850"/>
            <a:r>
              <a:rPr lang="en-US" sz="2400" dirty="0" smtClean="0">
                <a:latin typeface="Bookman Old Style" panose="02050604050505020204" pitchFamily="18" charset="0"/>
              </a:rPr>
              <a:t>Data </a:t>
            </a:r>
            <a:r>
              <a:rPr lang="en-US" sz="2400" dirty="0" err="1" smtClean="0">
                <a:latin typeface="Bookman Old Style" panose="02050604050505020204" pitchFamily="18" charset="0"/>
              </a:rPr>
              <a:t>pelatihan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terlalu</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banyak</a:t>
            </a:r>
            <a:r>
              <a:rPr lang="en-US" sz="2400" dirty="0" smtClean="0">
                <a:latin typeface="Bookman Old Style" panose="02050604050505020204" pitchFamily="18" charset="0"/>
              </a:rPr>
              <a:t> noisy </a:t>
            </a:r>
          </a:p>
          <a:p>
            <a:pPr marL="577850" indent="-577850"/>
            <a:r>
              <a:rPr lang="en-US" sz="2400" dirty="0" smtClean="0">
                <a:latin typeface="Bookman Old Style" panose="02050604050505020204" pitchFamily="18" charset="0"/>
              </a:rPr>
              <a:t>Data yang </a:t>
            </a:r>
            <a:r>
              <a:rPr lang="en-US" sz="2400" dirty="0" err="1" smtClean="0">
                <a:latin typeface="Bookman Old Style" panose="02050604050505020204" pitchFamily="18" charset="0"/>
              </a:rPr>
              <a:t>kompleks</a:t>
            </a:r>
            <a:r>
              <a:rPr lang="en-US" sz="2400" dirty="0" smtClean="0">
                <a:latin typeface="Bookman Old Style" panose="02050604050505020204" pitchFamily="18" charset="0"/>
              </a:rPr>
              <a:t> </a:t>
            </a:r>
          </a:p>
          <a:p>
            <a:pPr marL="577850" indent="-577850"/>
            <a:r>
              <a:rPr lang="en-US" sz="2400" dirty="0" err="1" smtClean="0">
                <a:latin typeface="Bookman Old Style" panose="02050604050505020204" pitchFamily="18" charset="0"/>
              </a:rPr>
              <a:t>Penggunaan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representasi</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simbolik</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misalnya</a:t>
            </a:r>
            <a:r>
              <a:rPr lang="en-US" sz="2400" dirty="0" smtClean="0">
                <a:latin typeface="Bookman Old Style" panose="02050604050505020204" pitchFamily="18" charset="0"/>
              </a:rPr>
              <a:t> decision tree</a:t>
            </a:r>
            <a:endParaRPr lang="en-US" sz="2400" dirty="0">
              <a:latin typeface="Bookman Old Style" panose="02050604050505020204" pitchFamily="18" charset="0"/>
            </a:endParaRPr>
          </a:p>
        </p:txBody>
      </p:sp>
    </p:spTree>
    <p:extLst>
      <p:ext uri="{BB962C8B-B14F-4D97-AF65-F5344CB8AC3E}">
        <p14:creationId xmlns:p14="http://schemas.microsoft.com/office/powerpoint/2010/main" val="1141061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Karaktersitik</a:t>
            </a:r>
            <a:r>
              <a:rPr lang="en-US" dirty="0" smtClean="0"/>
              <a:t> problem neural </a:t>
            </a:r>
            <a:r>
              <a:rPr lang="en-US" dirty="0" err="1" smtClean="0"/>
              <a:t>netWORK</a:t>
            </a:r>
            <a:endParaRPr lang="id-ID" dirty="0"/>
          </a:p>
        </p:txBody>
      </p:sp>
      <p:sp>
        <p:nvSpPr>
          <p:cNvPr id="3" name="Content Placeholder 2"/>
          <p:cNvSpPr>
            <a:spLocks noGrp="1"/>
          </p:cNvSpPr>
          <p:nvPr>
            <p:ph idx="1"/>
          </p:nvPr>
        </p:nvSpPr>
        <p:spPr>
          <a:xfrm>
            <a:off x="1024128" y="2286000"/>
            <a:ext cx="10159687" cy="4023360"/>
          </a:xfrm>
          <a:solidFill>
            <a:schemeClr val="tx2"/>
          </a:solidFill>
        </p:spPr>
        <p:txBody>
          <a:bodyPr>
            <a:normAutofit fontScale="92500" lnSpcReduction="20000"/>
          </a:bodyPr>
          <a:lstStyle/>
          <a:p>
            <a:pPr marL="0" indent="0">
              <a:buNone/>
            </a:pPr>
            <a:r>
              <a:rPr lang="en-US" sz="2400" i="1" dirty="0" smtClean="0">
                <a:latin typeface="Bookman Old Style" panose="02050604050505020204" pitchFamily="18" charset="0"/>
              </a:rPr>
              <a:t>Neural network </a:t>
            </a:r>
            <a:r>
              <a:rPr lang="en-US" sz="2400" dirty="0" err="1" smtClean="0">
                <a:latin typeface="Bookman Old Style" panose="02050604050505020204" pitchFamily="18" charset="0"/>
              </a:rPr>
              <a:t>bisa</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menyelesaikan</a:t>
            </a:r>
            <a:r>
              <a:rPr lang="en-US" sz="2400" dirty="0" smtClean="0">
                <a:latin typeface="Bookman Old Style" panose="02050604050505020204" pitchFamily="18" charset="0"/>
              </a:rPr>
              <a:t> problem yang </a:t>
            </a:r>
            <a:r>
              <a:rPr lang="en-US" sz="2400" dirty="0" err="1" smtClean="0">
                <a:latin typeface="Bookman Old Style" panose="02050604050505020204" pitchFamily="18" charset="0"/>
              </a:rPr>
              <a:t>mempunyai</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karakteristik</a:t>
            </a:r>
            <a:r>
              <a:rPr lang="en-US" sz="2400" dirty="0" smtClean="0">
                <a:latin typeface="Bookman Old Style" panose="02050604050505020204" pitchFamily="18" charset="0"/>
              </a:rPr>
              <a:t> :</a:t>
            </a:r>
          </a:p>
          <a:p>
            <a:pPr marL="577850" indent="-577850"/>
            <a:r>
              <a:rPr lang="en-US" sz="2400" i="1" dirty="0" smtClean="0">
                <a:latin typeface="Bookman Old Style" panose="02050604050505020204" pitchFamily="18" charset="0"/>
              </a:rPr>
              <a:t>Instance </a:t>
            </a:r>
            <a:r>
              <a:rPr lang="en-US" sz="2400" dirty="0" err="1" smtClean="0">
                <a:latin typeface="Bookman Old Style" panose="02050604050505020204" pitchFamily="18" charset="0"/>
              </a:rPr>
              <a:t>direpresentasikan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dalam</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pasangan</a:t>
            </a:r>
            <a:r>
              <a:rPr lang="en-US" sz="2400" dirty="0" smtClean="0">
                <a:latin typeface="Bookman Old Style" panose="02050604050505020204" pitchFamily="18" charset="0"/>
              </a:rPr>
              <a:t> attribute-value yang </a:t>
            </a:r>
            <a:r>
              <a:rPr lang="en-US" sz="2400" dirty="0" err="1" smtClean="0">
                <a:latin typeface="Bookman Old Style" panose="02050604050505020204" pitchFamily="18" charset="0"/>
              </a:rPr>
              <a:t>banyak</a:t>
            </a:r>
            <a:r>
              <a:rPr lang="en-US" sz="2400" dirty="0" smtClean="0">
                <a:latin typeface="Bookman Old Style" panose="02050604050505020204" pitchFamily="18" charset="0"/>
              </a:rPr>
              <a:t> </a:t>
            </a:r>
          </a:p>
          <a:p>
            <a:pPr marL="577850" indent="-577850"/>
            <a:r>
              <a:rPr lang="en-US" sz="2400" dirty="0" smtClean="0">
                <a:latin typeface="Bookman Old Style" panose="02050604050505020204" pitchFamily="18" charset="0"/>
              </a:rPr>
              <a:t>Target output </a:t>
            </a:r>
            <a:r>
              <a:rPr lang="en-US" sz="2400" dirty="0" err="1" smtClean="0">
                <a:latin typeface="Bookman Old Style" panose="02050604050505020204" pitchFamily="18" charset="0"/>
              </a:rPr>
              <a:t>bisa</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bernilai</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diskrit</a:t>
            </a:r>
            <a:r>
              <a:rPr lang="en-US" sz="2400" dirty="0" smtClean="0">
                <a:latin typeface="Bookman Old Style" panose="02050604050505020204" pitchFamily="18" charset="0"/>
              </a:rPr>
              <a:t>, real, </a:t>
            </a:r>
            <a:r>
              <a:rPr lang="en-US" sz="2400" dirty="0" err="1" smtClean="0">
                <a:latin typeface="Bookman Old Style" panose="02050604050505020204" pitchFamily="18" charset="0"/>
              </a:rPr>
              <a:t>atau</a:t>
            </a:r>
            <a:r>
              <a:rPr lang="en-US" sz="2400" dirty="0" smtClean="0">
                <a:latin typeface="Bookman Old Style" panose="02050604050505020204" pitchFamily="18" charset="0"/>
              </a:rPr>
              <a:t> vector(</a:t>
            </a:r>
            <a:r>
              <a:rPr lang="en-US" sz="2400" dirty="0" err="1" smtClean="0">
                <a:latin typeface="Bookman Old Style" panose="02050604050505020204" pitchFamily="18" charset="0"/>
              </a:rPr>
              <a:t>diskrit</a:t>
            </a:r>
            <a:r>
              <a:rPr lang="en-US" sz="2400" dirty="0" smtClean="0">
                <a:latin typeface="Bookman Old Style" panose="02050604050505020204" pitchFamily="18" charset="0"/>
              </a:rPr>
              <a:t>/real)</a:t>
            </a:r>
          </a:p>
          <a:p>
            <a:pPr marL="577850" indent="-577850"/>
            <a:r>
              <a:rPr lang="en-US" sz="2400" dirty="0" err="1" smtClean="0">
                <a:latin typeface="Bookman Old Style" panose="02050604050505020204" pitchFamily="18" charset="0"/>
              </a:rPr>
              <a:t>Penggunaan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representasi</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simbolik</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misalnya</a:t>
            </a:r>
            <a:r>
              <a:rPr lang="en-US" sz="2400" dirty="0" smtClean="0">
                <a:latin typeface="Bookman Old Style" panose="02050604050505020204" pitchFamily="18" charset="0"/>
              </a:rPr>
              <a:t> decision tree</a:t>
            </a:r>
          </a:p>
          <a:p>
            <a:pPr marL="577850" indent="-577850"/>
            <a:r>
              <a:rPr lang="en-US" sz="2400" dirty="0" smtClean="0">
                <a:latin typeface="Bookman Old Style" panose="02050604050505020204" pitchFamily="18" charset="0"/>
              </a:rPr>
              <a:t>Data training </a:t>
            </a:r>
            <a:r>
              <a:rPr lang="en-US" sz="2400" dirty="0" err="1" smtClean="0">
                <a:latin typeface="Bookman Old Style" panose="02050604050505020204" pitchFamily="18" charset="0"/>
              </a:rPr>
              <a:t>bisa</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mengandung</a:t>
            </a:r>
            <a:r>
              <a:rPr lang="en-US" sz="2400" dirty="0" smtClean="0">
                <a:latin typeface="Bookman Old Style" panose="02050604050505020204" pitchFamily="18" charset="0"/>
              </a:rPr>
              <a:t> error</a:t>
            </a:r>
          </a:p>
          <a:p>
            <a:pPr marL="577850" indent="-577850"/>
            <a:r>
              <a:rPr lang="en-US" sz="2400" dirty="0" err="1" smtClean="0">
                <a:latin typeface="Bookman Old Style" panose="02050604050505020204" pitchFamily="18" charset="0"/>
              </a:rPr>
              <a:t>Tidak</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ada</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batasan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waktu</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pelatihan</a:t>
            </a:r>
            <a:endParaRPr lang="en-US" sz="2400" dirty="0" smtClean="0">
              <a:latin typeface="Bookman Old Style" panose="02050604050505020204" pitchFamily="18" charset="0"/>
            </a:endParaRPr>
          </a:p>
          <a:p>
            <a:pPr marL="577850" indent="-577850"/>
            <a:r>
              <a:rPr lang="en-US" sz="2400" dirty="0" err="1" smtClean="0">
                <a:latin typeface="Bookman Old Style" panose="02050604050505020204" pitchFamily="18" charset="0"/>
              </a:rPr>
              <a:t>Dibutuhkannya</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evaluasi</a:t>
            </a:r>
            <a:r>
              <a:rPr lang="en-US" sz="2400" dirty="0" smtClean="0">
                <a:latin typeface="Bookman Old Style" panose="02050604050505020204" pitchFamily="18" charset="0"/>
              </a:rPr>
              <a:t> yang </a:t>
            </a:r>
            <a:r>
              <a:rPr lang="en-US" sz="2400" dirty="0" err="1" smtClean="0">
                <a:latin typeface="Bookman Old Style" panose="02050604050505020204" pitchFamily="18" charset="0"/>
              </a:rPr>
              <a:t>cepat</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terhadap</a:t>
            </a:r>
            <a:r>
              <a:rPr lang="en-US" sz="2400" dirty="0" smtClean="0">
                <a:latin typeface="Bookman Old Style" panose="02050604050505020204" pitchFamily="18" charset="0"/>
              </a:rPr>
              <a:t> proses </a:t>
            </a:r>
            <a:r>
              <a:rPr lang="en-US" sz="2400" dirty="0" err="1" smtClean="0">
                <a:latin typeface="Bookman Old Style" panose="02050604050505020204" pitchFamily="18" charset="0"/>
              </a:rPr>
              <a:t>pembelajaran</a:t>
            </a:r>
            <a:endParaRPr lang="en-US" sz="2400" dirty="0">
              <a:latin typeface="Bookman Old Style" panose="02050604050505020204" pitchFamily="18" charset="0"/>
            </a:endParaRPr>
          </a:p>
          <a:p>
            <a:pPr marL="577850" indent="-577850"/>
            <a:r>
              <a:rPr lang="en-US" sz="2400" dirty="0" err="1" smtClean="0">
                <a:latin typeface="Bookman Old Style" panose="02050604050505020204" pitchFamily="18" charset="0"/>
              </a:rPr>
              <a:t>Tidak</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mementingkan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kemampuan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manusia</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untuk</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mengerti</a:t>
            </a:r>
            <a:r>
              <a:rPr lang="en-US" sz="2400" dirty="0" smtClean="0">
                <a:latin typeface="Bookman Old Style" panose="02050604050505020204" pitchFamily="18" charset="0"/>
              </a:rPr>
              <a:t> proses </a:t>
            </a:r>
            <a:r>
              <a:rPr lang="en-US" sz="2400" dirty="0" err="1" smtClean="0">
                <a:latin typeface="Bookman Old Style" panose="02050604050505020204" pitchFamily="18" charset="0"/>
              </a:rPr>
              <a:t>pembelajaran</a:t>
            </a:r>
            <a:endParaRPr lang="en-US" sz="2400" dirty="0">
              <a:latin typeface="Bookman Old Style" panose="02050604050505020204" pitchFamily="18" charset="0"/>
            </a:endParaRPr>
          </a:p>
        </p:txBody>
      </p:sp>
    </p:spTree>
    <p:extLst>
      <p:ext uri="{BB962C8B-B14F-4D97-AF65-F5344CB8AC3E}">
        <p14:creationId xmlns:p14="http://schemas.microsoft.com/office/powerpoint/2010/main" val="1784780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PENGGUNAAN NEURAL NETWORK</a:t>
            </a:r>
            <a:endParaRPr lang="id-ID" dirty="0"/>
          </a:p>
        </p:txBody>
      </p:sp>
      <p:sp>
        <p:nvSpPr>
          <p:cNvPr id="3" name="Content Placeholder 2"/>
          <p:cNvSpPr>
            <a:spLocks noGrp="1"/>
          </p:cNvSpPr>
          <p:nvPr>
            <p:ph idx="1"/>
          </p:nvPr>
        </p:nvSpPr>
        <p:spPr>
          <a:xfrm>
            <a:off x="1024128" y="2286000"/>
            <a:ext cx="10159687" cy="4023360"/>
          </a:xfrm>
          <a:solidFill>
            <a:schemeClr val="tx2"/>
          </a:solidFill>
        </p:spPr>
        <p:txBody>
          <a:bodyPr>
            <a:normAutofit/>
          </a:bodyPr>
          <a:lstStyle/>
          <a:p>
            <a:pPr marL="577850" indent="-577850"/>
            <a:r>
              <a:rPr lang="en-US" sz="2400" dirty="0" err="1" smtClean="0">
                <a:latin typeface="Bookman Old Style" panose="02050604050505020204" pitchFamily="18" charset="0"/>
              </a:rPr>
              <a:t>Pemrosesan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Sinyal</a:t>
            </a:r>
            <a:endParaRPr lang="en-US" sz="2400" dirty="0">
              <a:latin typeface="Bookman Old Style" panose="02050604050505020204" pitchFamily="18" charset="0"/>
            </a:endParaRPr>
          </a:p>
          <a:p>
            <a:pPr marL="577850" indent="-577850"/>
            <a:r>
              <a:rPr lang="en-US" sz="2400" dirty="0" err="1" smtClean="0">
                <a:latin typeface="Bookman Old Style" panose="02050604050505020204" pitchFamily="18" charset="0"/>
              </a:rPr>
              <a:t>Sistem</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kendali</a:t>
            </a:r>
            <a:endParaRPr lang="en-US" sz="2400" dirty="0" smtClean="0">
              <a:latin typeface="Bookman Old Style" panose="02050604050505020204" pitchFamily="18" charset="0"/>
            </a:endParaRPr>
          </a:p>
          <a:p>
            <a:pPr marL="577850" indent="-577850"/>
            <a:r>
              <a:rPr lang="en-US" sz="2400" dirty="0" err="1" smtClean="0">
                <a:latin typeface="Bookman Old Style" panose="02050604050505020204" pitchFamily="18" charset="0"/>
              </a:rPr>
              <a:t>Pengenalan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Pola</a:t>
            </a:r>
            <a:endParaRPr lang="en-US" sz="2400" dirty="0" smtClean="0">
              <a:latin typeface="Bookman Old Style" panose="02050604050505020204" pitchFamily="18" charset="0"/>
            </a:endParaRPr>
          </a:p>
          <a:p>
            <a:pPr marL="577850" indent="-577850"/>
            <a:r>
              <a:rPr lang="en-US" sz="2400" dirty="0" err="1" smtClean="0">
                <a:latin typeface="Bookman Old Style" panose="02050604050505020204" pitchFamily="18" charset="0"/>
              </a:rPr>
              <a:t>Kedokteran</a:t>
            </a:r>
            <a:endParaRPr lang="en-US" sz="2400" dirty="0" smtClean="0">
              <a:latin typeface="Bookman Old Style" panose="02050604050505020204" pitchFamily="18" charset="0"/>
            </a:endParaRPr>
          </a:p>
          <a:p>
            <a:pPr marL="577850" indent="-577850"/>
            <a:r>
              <a:rPr lang="en-US" sz="2400" dirty="0" err="1" smtClean="0">
                <a:latin typeface="Bookman Old Style" panose="02050604050505020204" pitchFamily="18" charset="0"/>
              </a:rPr>
              <a:t>Sintesa</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dan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Pengenalan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suara</a:t>
            </a:r>
            <a:endParaRPr lang="en-US" sz="2400" dirty="0" smtClean="0">
              <a:latin typeface="Bookman Old Style" panose="02050604050505020204" pitchFamily="18" charset="0"/>
            </a:endParaRPr>
          </a:p>
          <a:p>
            <a:pPr marL="577850" indent="-577850"/>
            <a:r>
              <a:rPr lang="en-US" sz="2400" dirty="0" err="1" smtClean="0">
                <a:latin typeface="Bookman Old Style" panose="02050604050505020204" pitchFamily="18" charset="0"/>
              </a:rPr>
              <a:t>Bisnis</a:t>
            </a:r>
            <a:endParaRPr lang="en-US" sz="2400" dirty="0" smtClean="0">
              <a:latin typeface="Bookman Old Style" panose="02050604050505020204" pitchFamily="18" charset="0"/>
            </a:endParaRPr>
          </a:p>
          <a:p>
            <a:pPr marL="577850" indent="-577850"/>
            <a:endParaRPr lang="id-ID" dirty="0"/>
          </a:p>
        </p:txBody>
      </p:sp>
    </p:spTree>
    <p:extLst>
      <p:ext uri="{BB962C8B-B14F-4D97-AF65-F5344CB8AC3E}">
        <p14:creationId xmlns:p14="http://schemas.microsoft.com/office/powerpoint/2010/main" val="181112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Pemrosesan</a:t>
            </a:r>
            <a:r>
              <a:rPr lang="en-US" dirty="0" smtClean="0"/>
              <a:t> </a:t>
            </a:r>
            <a:r>
              <a:rPr lang="en-US" dirty="0" err="1" smtClean="0"/>
              <a:t>sinyal</a:t>
            </a:r>
            <a:endParaRPr lang="id-ID" dirty="0"/>
          </a:p>
        </p:txBody>
      </p:sp>
      <p:sp>
        <p:nvSpPr>
          <p:cNvPr id="3" name="Content Placeholder 2"/>
          <p:cNvSpPr>
            <a:spLocks noGrp="1"/>
          </p:cNvSpPr>
          <p:nvPr>
            <p:ph idx="1"/>
          </p:nvPr>
        </p:nvSpPr>
        <p:spPr>
          <a:xfrm>
            <a:off x="1024128" y="2286000"/>
            <a:ext cx="2543531" cy="4023360"/>
          </a:xfrm>
          <a:solidFill>
            <a:schemeClr val="tx2"/>
          </a:solidFill>
        </p:spPr>
        <p:txBody>
          <a:bodyPr>
            <a:normAutofit/>
          </a:bodyPr>
          <a:lstStyle/>
          <a:p>
            <a:pPr marL="577850" indent="-577850"/>
            <a:r>
              <a:rPr lang="en-US" sz="2400" dirty="0" err="1" smtClean="0">
                <a:latin typeface="Bookman Old Style" panose="02050604050505020204" pitchFamily="18" charset="0"/>
              </a:rPr>
              <a:t>Menghapus</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gangguan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suara</a:t>
            </a:r>
            <a:endParaRPr lang="en-US" sz="2400" dirty="0">
              <a:latin typeface="Bookman Old Style" panose="02050604050505020204" pitchFamily="18" charset="0"/>
            </a:endParaRPr>
          </a:p>
          <a:p>
            <a:pPr marL="577850" indent="-577850"/>
            <a:r>
              <a:rPr lang="en-US" sz="2400" dirty="0" err="1" smtClean="0">
                <a:latin typeface="Bookman Old Style" panose="02050604050505020204" pitchFamily="18" charset="0"/>
              </a:rPr>
              <a:t>Menghapus</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gema</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suara</a:t>
            </a:r>
            <a:endParaRPr lang="en-US" sz="2400" dirty="0" smtClean="0">
              <a:latin typeface="Bookman Old Style" panose="02050604050505020204" pitchFamily="18" charset="0"/>
            </a:endParaRPr>
          </a:p>
          <a:p>
            <a:pPr marL="577850" indent="-577850"/>
            <a:endParaRPr lang="id-ID" dirty="0"/>
          </a:p>
        </p:txBody>
      </p:sp>
      <p:pic>
        <p:nvPicPr>
          <p:cNvPr id="7174" name="Picture 6" descr="http://jn.physiology.org/content/jn/86/3/1104/F5.large.jpg?width=800&amp;height=600&amp;carousel=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726" b="52250"/>
          <a:stretch/>
        </p:blipFill>
        <p:spPr bwMode="auto">
          <a:xfrm>
            <a:off x="3747540" y="2286000"/>
            <a:ext cx="8397976" cy="380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764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Sistem</a:t>
            </a:r>
            <a:r>
              <a:rPr lang="en-US" dirty="0" smtClean="0"/>
              <a:t> </a:t>
            </a:r>
            <a:r>
              <a:rPr lang="en-US" dirty="0" err="1" smtClean="0"/>
              <a:t>kendali</a:t>
            </a:r>
            <a:endParaRPr lang="id-ID" dirty="0"/>
          </a:p>
        </p:txBody>
      </p:sp>
      <p:sp>
        <p:nvSpPr>
          <p:cNvPr id="3" name="Content Placeholder 2"/>
          <p:cNvSpPr>
            <a:spLocks noGrp="1"/>
          </p:cNvSpPr>
          <p:nvPr>
            <p:ph idx="1"/>
          </p:nvPr>
        </p:nvSpPr>
        <p:spPr>
          <a:xfrm>
            <a:off x="374455" y="1746354"/>
            <a:ext cx="1299346" cy="4023360"/>
          </a:xfrm>
          <a:solidFill>
            <a:schemeClr val="tx2"/>
          </a:solidFill>
        </p:spPr>
        <p:txBody>
          <a:bodyPr>
            <a:normAutofit/>
          </a:bodyPr>
          <a:lstStyle/>
          <a:p>
            <a:pPr marL="0" indent="0">
              <a:buNone/>
            </a:pPr>
            <a:r>
              <a:rPr lang="en-US" sz="2400" dirty="0" err="1" smtClean="0">
                <a:latin typeface="Bookman Old Style" panose="02050604050505020204" pitchFamily="18" charset="0"/>
              </a:rPr>
              <a:t>Kendali</a:t>
            </a:r>
            <a:r>
              <a:rPr lang="en-US" sz="2400" dirty="0" smtClean="0">
                <a:latin typeface="Bookman Old Style" panose="02050604050505020204" pitchFamily="18" charset="0"/>
              </a:rPr>
              <a:t> robot</a:t>
            </a:r>
            <a:endParaRPr lang="en-US" sz="2400" dirty="0">
              <a:latin typeface="Bookman Old Style" panose="02050604050505020204" pitchFamily="18" charset="0"/>
            </a:endParaRPr>
          </a:p>
          <a:p>
            <a:pPr marL="577850" indent="-577850"/>
            <a:endParaRPr lang="id-ID" dirty="0"/>
          </a:p>
        </p:txBody>
      </p:sp>
      <p:pic>
        <p:nvPicPr>
          <p:cNvPr id="6146" name="Picture 2" descr="http://www.bccn-goettingen.de/Members/tobias/images/d1Graphic1Kopi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7553" y="1746354"/>
            <a:ext cx="9707574" cy="511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829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PENGenalan</a:t>
            </a:r>
            <a:r>
              <a:rPr lang="en-US" dirty="0" smtClean="0"/>
              <a:t> </a:t>
            </a:r>
            <a:r>
              <a:rPr lang="en-US" dirty="0" err="1" smtClean="0"/>
              <a:t>pola</a:t>
            </a:r>
            <a:endParaRPr lang="id-ID" dirty="0"/>
          </a:p>
        </p:txBody>
      </p:sp>
      <p:sp>
        <p:nvSpPr>
          <p:cNvPr id="3" name="Content Placeholder 2"/>
          <p:cNvSpPr>
            <a:spLocks noGrp="1"/>
          </p:cNvSpPr>
          <p:nvPr>
            <p:ph idx="1"/>
          </p:nvPr>
        </p:nvSpPr>
        <p:spPr>
          <a:xfrm>
            <a:off x="1024128" y="2286000"/>
            <a:ext cx="10683190" cy="4023360"/>
          </a:xfrm>
          <a:solidFill>
            <a:schemeClr val="tx2"/>
          </a:solidFill>
        </p:spPr>
        <p:txBody>
          <a:bodyPr>
            <a:normAutofit/>
          </a:bodyPr>
          <a:lstStyle/>
          <a:p>
            <a:pPr marL="0" indent="0">
              <a:buNone/>
            </a:pPr>
            <a:r>
              <a:rPr lang="en-US" sz="2400" dirty="0" err="1" smtClean="0">
                <a:latin typeface="Bookman Old Style" panose="02050604050505020204" pitchFamily="18" charset="0"/>
              </a:rPr>
              <a:t>Pengenalan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Huruf</a:t>
            </a:r>
            <a:r>
              <a:rPr lang="en-US" sz="2400" dirty="0">
                <a:latin typeface="Bookman Old Style" panose="02050604050505020204" pitchFamily="18" charset="0"/>
              </a:rPr>
              <a:t> </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Pengenalan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gambar</a:t>
            </a:r>
            <a:endParaRPr lang="en-US" sz="2400" dirty="0">
              <a:latin typeface="Bookman Old Style" panose="02050604050505020204" pitchFamily="18" charset="0"/>
            </a:endParaRPr>
          </a:p>
          <a:p>
            <a:pPr marL="577850" indent="-577850"/>
            <a:endParaRPr lang="id-ID" dirty="0"/>
          </a:p>
        </p:txBody>
      </p:sp>
      <p:pic>
        <p:nvPicPr>
          <p:cNvPr id="5122" name="Picture 2" descr="http://www.heatonresearch.com/images/article/1c/ch2fig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07" t="9752" r="11669" b="22159"/>
          <a:stretch/>
        </p:blipFill>
        <p:spPr bwMode="auto">
          <a:xfrm>
            <a:off x="224852" y="2969850"/>
            <a:ext cx="4422098" cy="323457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vision-systems.com/content/dam/VSD/print-articles/2011/05/newstrnds-1105vs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4163" y="3113455"/>
            <a:ext cx="6054751" cy="3557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660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OUTLINE</a:t>
            </a:r>
            <a:endParaRPr lang="id-ID" dirty="0"/>
          </a:p>
        </p:txBody>
      </p:sp>
      <p:sp>
        <p:nvSpPr>
          <p:cNvPr id="3" name="Content Placeholder 2"/>
          <p:cNvSpPr>
            <a:spLocks noGrp="1"/>
          </p:cNvSpPr>
          <p:nvPr>
            <p:ph idx="1"/>
          </p:nvPr>
        </p:nvSpPr>
        <p:spPr/>
        <p:txBody>
          <a:bodyPr/>
          <a:lstStyle/>
          <a:p>
            <a:r>
              <a:rPr lang="en-US" dirty="0" err="1" smtClean="0"/>
              <a:t>Pengantar</a:t>
            </a:r>
            <a:r>
              <a:rPr lang="en-US" dirty="0" smtClean="0"/>
              <a:t> Neural Network</a:t>
            </a:r>
            <a:endParaRPr lang="id-ID" dirty="0" smtClean="0"/>
          </a:p>
          <a:p>
            <a:r>
              <a:rPr lang="en-US" dirty="0" err="1" smtClean="0"/>
              <a:t>Representasi</a:t>
            </a:r>
            <a:r>
              <a:rPr lang="en-US" dirty="0" smtClean="0"/>
              <a:t> NN</a:t>
            </a:r>
            <a:endParaRPr lang="id-ID" dirty="0" smtClean="0"/>
          </a:p>
          <a:p>
            <a:r>
              <a:rPr lang="en-US" dirty="0" err="1" smtClean="0"/>
              <a:t>Karakteristik</a:t>
            </a:r>
            <a:r>
              <a:rPr lang="en-US" dirty="0" smtClean="0"/>
              <a:t> task </a:t>
            </a:r>
            <a:r>
              <a:rPr lang="en-US" dirty="0" err="1" smtClean="0"/>
              <a:t>untuk</a:t>
            </a:r>
            <a:r>
              <a:rPr lang="en-US" dirty="0" smtClean="0"/>
              <a:t> NN</a:t>
            </a:r>
          </a:p>
          <a:p>
            <a:r>
              <a:rPr lang="en-US" dirty="0" smtClean="0"/>
              <a:t>Perceptron</a:t>
            </a:r>
            <a:endParaRPr lang="id-ID" dirty="0"/>
          </a:p>
        </p:txBody>
      </p:sp>
    </p:spTree>
    <p:extLst>
      <p:ext uri="{BB962C8B-B14F-4D97-AF65-F5344CB8AC3E}">
        <p14:creationId xmlns:p14="http://schemas.microsoft.com/office/powerpoint/2010/main" val="3770308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kedokteran</a:t>
            </a:r>
            <a:endParaRPr lang="id-ID" dirty="0"/>
          </a:p>
        </p:txBody>
      </p:sp>
      <p:sp>
        <p:nvSpPr>
          <p:cNvPr id="3" name="Content Placeholder 2"/>
          <p:cNvSpPr>
            <a:spLocks noGrp="1"/>
          </p:cNvSpPr>
          <p:nvPr>
            <p:ph idx="1"/>
          </p:nvPr>
        </p:nvSpPr>
        <p:spPr>
          <a:xfrm>
            <a:off x="1024128" y="2286000"/>
            <a:ext cx="2138797" cy="4023360"/>
          </a:xfrm>
          <a:solidFill>
            <a:schemeClr val="tx2"/>
          </a:solidFill>
        </p:spPr>
        <p:txBody>
          <a:bodyPr>
            <a:normAutofit/>
          </a:bodyPr>
          <a:lstStyle/>
          <a:p>
            <a:pPr marL="577850" indent="-577850"/>
            <a:r>
              <a:rPr lang="en-US" sz="2400" dirty="0" err="1" smtClean="0">
                <a:latin typeface="Bookman Old Style" panose="02050604050505020204" pitchFamily="18" charset="0"/>
              </a:rPr>
              <a:t>Diagnosa</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Penyakit</a:t>
            </a:r>
            <a:endParaRPr lang="en-US" sz="2400" dirty="0" smtClean="0">
              <a:latin typeface="Bookman Old Style" panose="02050604050505020204" pitchFamily="18" charset="0"/>
            </a:endParaRPr>
          </a:p>
          <a:p>
            <a:pPr marL="577850" indent="-577850"/>
            <a:endParaRPr lang="en-US" sz="2400" dirty="0" smtClean="0">
              <a:latin typeface="Bookman Old Style" panose="02050604050505020204" pitchFamily="18" charset="0"/>
            </a:endParaRPr>
          </a:p>
          <a:p>
            <a:pPr marL="577850" indent="-577850"/>
            <a:endParaRPr lang="id-ID" dirty="0"/>
          </a:p>
        </p:txBody>
      </p:sp>
      <p:pic>
        <p:nvPicPr>
          <p:cNvPr id="4098" name="Picture 2" descr="http://www.spandidos-publications.com/article_images/br/1/5/BR-01-05-0757-g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1981" y="1573967"/>
            <a:ext cx="7275124" cy="5250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954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Sintesa</a:t>
            </a:r>
            <a:r>
              <a:rPr lang="en-US" dirty="0" smtClean="0"/>
              <a:t> </a:t>
            </a:r>
            <a:r>
              <a:rPr lang="en-US" dirty="0" err="1" smtClean="0"/>
              <a:t>dan</a:t>
            </a:r>
            <a:r>
              <a:rPr lang="en-US" dirty="0" smtClean="0"/>
              <a:t> </a:t>
            </a:r>
            <a:r>
              <a:rPr lang="en-US" dirty="0" err="1" smtClean="0"/>
              <a:t>Pengenalan</a:t>
            </a:r>
            <a:r>
              <a:rPr lang="en-US" dirty="0" smtClean="0"/>
              <a:t> </a:t>
            </a:r>
            <a:r>
              <a:rPr lang="en-US" dirty="0" err="1" smtClean="0"/>
              <a:t>suara</a:t>
            </a:r>
            <a:endParaRPr lang="id-ID" dirty="0"/>
          </a:p>
        </p:txBody>
      </p:sp>
      <p:sp>
        <p:nvSpPr>
          <p:cNvPr id="3" name="Content Placeholder 2"/>
          <p:cNvSpPr>
            <a:spLocks noGrp="1"/>
          </p:cNvSpPr>
          <p:nvPr>
            <p:ph idx="1"/>
          </p:nvPr>
        </p:nvSpPr>
        <p:spPr>
          <a:xfrm>
            <a:off x="1024129" y="2286000"/>
            <a:ext cx="2423610" cy="4023360"/>
          </a:xfrm>
          <a:solidFill>
            <a:schemeClr val="tx2"/>
          </a:solidFill>
        </p:spPr>
        <p:txBody>
          <a:bodyPr>
            <a:normAutofit/>
          </a:bodyPr>
          <a:lstStyle/>
          <a:p>
            <a:pPr marL="577850" indent="-577850"/>
            <a:r>
              <a:rPr lang="en-US" sz="2400" dirty="0" err="1">
                <a:latin typeface="Bookman Old Style" panose="02050604050505020204" pitchFamily="18" charset="0"/>
              </a:rPr>
              <a:t>S</a:t>
            </a:r>
            <a:r>
              <a:rPr lang="en-US" sz="2400" dirty="0" err="1" smtClean="0">
                <a:latin typeface="Bookman Old Style" panose="02050604050505020204" pitchFamily="18" charset="0"/>
              </a:rPr>
              <a:t>intesa</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suara</a:t>
            </a:r>
            <a:endParaRPr lang="en-US" sz="2400" dirty="0" smtClean="0">
              <a:latin typeface="Bookman Old Style" panose="02050604050505020204" pitchFamily="18" charset="0"/>
            </a:endParaRPr>
          </a:p>
          <a:p>
            <a:pPr marL="577850" indent="-577850"/>
            <a:r>
              <a:rPr lang="en-US" sz="2400" dirty="0" err="1" smtClean="0">
                <a:latin typeface="Bookman Old Style" panose="02050604050505020204" pitchFamily="18" charset="0"/>
              </a:rPr>
              <a:t>Pengenalan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suara</a:t>
            </a:r>
            <a:endParaRPr lang="en-US" sz="2400" dirty="0">
              <a:latin typeface="Bookman Old Style" panose="02050604050505020204" pitchFamily="18" charset="0"/>
            </a:endParaRPr>
          </a:p>
          <a:p>
            <a:pPr marL="577850" indent="-577850"/>
            <a:endParaRPr lang="id-ID" dirty="0"/>
          </a:p>
        </p:txBody>
      </p:sp>
      <p:pic>
        <p:nvPicPr>
          <p:cNvPr id="2050" name="Picture 2" descr="http://www.cslu.ogi.edu/tutordemos/nnet_recog/overview.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36" t="13195" r="5329" b="7246"/>
          <a:stretch/>
        </p:blipFill>
        <p:spPr bwMode="auto">
          <a:xfrm>
            <a:off x="4257209" y="1708878"/>
            <a:ext cx="7171206" cy="503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954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bisnis</a:t>
            </a:r>
            <a:endParaRPr lang="id-ID" dirty="0"/>
          </a:p>
        </p:txBody>
      </p:sp>
      <p:sp>
        <p:nvSpPr>
          <p:cNvPr id="3" name="Content Placeholder 2"/>
          <p:cNvSpPr>
            <a:spLocks noGrp="1"/>
          </p:cNvSpPr>
          <p:nvPr>
            <p:ph idx="1"/>
          </p:nvPr>
        </p:nvSpPr>
        <p:spPr>
          <a:xfrm>
            <a:off x="1024129" y="2286000"/>
            <a:ext cx="2288698" cy="4023360"/>
          </a:xfrm>
          <a:solidFill>
            <a:schemeClr val="tx2"/>
          </a:solidFill>
        </p:spPr>
        <p:txBody>
          <a:bodyPr>
            <a:normAutofit/>
          </a:bodyPr>
          <a:lstStyle/>
          <a:p>
            <a:pPr marL="577850" indent="-577850"/>
            <a:r>
              <a:rPr lang="en-US" sz="2400" dirty="0" err="1">
                <a:latin typeface="Bookman Old Style" panose="02050604050505020204" pitchFamily="18" charset="0"/>
              </a:rPr>
              <a:t>Prediksi</a:t>
            </a:r>
            <a:r>
              <a:rPr lang="en-US" sz="2400" dirty="0">
                <a:latin typeface="Bookman Old Style" panose="02050604050505020204" pitchFamily="18" charset="0"/>
              </a:rPr>
              <a:t> </a:t>
            </a:r>
            <a:r>
              <a:rPr lang="en-US" sz="2400" dirty="0" err="1">
                <a:latin typeface="Bookman Old Style" panose="02050604050505020204" pitchFamily="18" charset="0"/>
              </a:rPr>
              <a:t>harga</a:t>
            </a:r>
            <a:r>
              <a:rPr lang="en-US" sz="2400" dirty="0">
                <a:latin typeface="Bookman Old Style" panose="02050604050505020204" pitchFamily="18" charset="0"/>
              </a:rPr>
              <a:t> </a:t>
            </a:r>
            <a:r>
              <a:rPr lang="en-US" sz="2400" dirty="0" err="1">
                <a:latin typeface="Bookman Old Style" panose="02050604050505020204" pitchFamily="18" charset="0"/>
              </a:rPr>
              <a:t>saham</a:t>
            </a:r>
            <a:endParaRPr lang="en-US" sz="2400" dirty="0">
              <a:latin typeface="Bookman Old Style" panose="02050604050505020204" pitchFamily="18" charset="0"/>
            </a:endParaRPr>
          </a:p>
          <a:p>
            <a:pPr marL="577850" indent="-577850"/>
            <a:r>
              <a:rPr lang="en-US" sz="2400" dirty="0" err="1" smtClean="0">
                <a:latin typeface="Bookman Old Style" panose="02050604050505020204" pitchFamily="18" charset="0"/>
              </a:rPr>
              <a:t>Prediksi</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kegagalan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bisnis</a:t>
            </a:r>
            <a:endParaRPr lang="en-US" dirty="0"/>
          </a:p>
        </p:txBody>
      </p:sp>
      <p:pic>
        <p:nvPicPr>
          <p:cNvPr id="3074" name="Picture 2" descr="http://www.addaptron.com/blog/wp-content/uploads/2011/06/div-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405" y="1362260"/>
            <a:ext cx="8015990" cy="529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421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PERCEPTRON</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777600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Struktur</a:t>
            </a:r>
            <a:r>
              <a:rPr lang="en-US" dirty="0" smtClean="0"/>
              <a:t> Artificial neural network</a:t>
            </a:r>
            <a:endParaRPr lang="id-ID" dirty="0"/>
          </a:p>
        </p:txBody>
      </p:sp>
      <p:sp>
        <p:nvSpPr>
          <p:cNvPr id="3" name="Content Placeholder 2"/>
          <p:cNvSpPr>
            <a:spLocks noGrp="1"/>
          </p:cNvSpPr>
          <p:nvPr>
            <p:ph idx="1"/>
          </p:nvPr>
        </p:nvSpPr>
        <p:spPr>
          <a:xfrm>
            <a:off x="502920" y="2084832"/>
            <a:ext cx="11125200" cy="4585791"/>
          </a:xfrm>
          <a:solidFill>
            <a:schemeClr val="tx2"/>
          </a:solidFill>
        </p:spPr>
        <p:txBody>
          <a:bodyPr>
            <a:normAutofit/>
          </a:bodyPr>
          <a:lstStyle/>
          <a:p>
            <a:pPr marL="0" indent="0" algn="just">
              <a:lnSpc>
                <a:spcPct val="100000"/>
              </a:lnSpc>
              <a:spcBef>
                <a:spcPts val="0"/>
              </a:spcBef>
              <a:spcAft>
                <a:spcPts val="0"/>
              </a:spcAft>
              <a:buNone/>
            </a:pPr>
            <a:r>
              <a:rPr lang="en-US" sz="2400" dirty="0" smtClean="0">
                <a:latin typeface="Bookman Old Style" panose="02050604050505020204" pitchFamily="18" charset="0"/>
              </a:rPr>
              <a:t>Multilayer </a:t>
            </a:r>
            <a:r>
              <a:rPr lang="en-US" sz="2400" dirty="0" err="1" smtClean="0">
                <a:latin typeface="Bookman Old Style" panose="02050604050505020204" pitchFamily="18" charset="0"/>
              </a:rPr>
              <a:t>feedfoward</a:t>
            </a:r>
            <a:r>
              <a:rPr lang="en-US" sz="2400" dirty="0" smtClean="0">
                <a:latin typeface="Bookman Old Style" panose="02050604050505020204" pitchFamily="18" charset="0"/>
              </a:rPr>
              <a:t>			Single layer			organized </a:t>
            </a:r>
          </a:p>
          <a:p>
            <a:pPr marL="0" indent="0" algn="just">
              <a:lnSpc>
                <a:spcPct val="100000"/>
              </a:lnSpc>
              <a:spcBef>
                <a:spcPts val="0"/>
              </a:spcBef>
              <a:spcAft>
                <a:spcPts val="0"/>
              </a:spcAft>
              <a:buNone/>
            </a:pPr>
            <a:r>
              <a:rPr lang="en-US" sz="2400" dirty="0">
                <a:latin typeface="Bookman Old Style" panose="02050604050505020204" pitchFamily="18" charset="0"/>
              </a:rPr>
              <a:t>	</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terhubung</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penuh</a:t>
            </a:r>
            <a:r>
              <a:rPr lang="en-US" sz="2400" dirty="0" smtClean="0">
                <a:latin typeface="Bookman Old Style" panose="02050604050505020204" pitchFamily="18" charset="0"/>
              </a:rPr>
              <a:t> 			feature </a:t>
            </a:r>
            <a:r>
              <a:rPr lang="en-US" sz="2400" dirty="0">
                <a:latin typeface="Bookman Old Style" panose="02050604050505020204" pitchFamily="18" charset="0"/>
              </a:rPr>
              <a:t>map</a:t>
            </a:r>
          </a:p>
          <a:p>
            <a:pPr marL="0" indent="0" algn="just">
              <a:lnSpc>
                <a:spcPct val="100000"/>
              </a:lnSpc>
              <a:spcBef>
                <a:spcPts val="0"/>
              </a:spcBef>
              <a:spcAft>
                <a:spcPts val="0"/>
              </a:spcAft>
              <a:buNone/>
            </a:pPr>
            <a:endParaRPr lang="en-US" sz="2400" dirty="0" smtClean="0">
              <a:latin typeface="Bookman Old Style" panose="02050604050505020204" pitchFamily="18" charset="0"/>
            </a:endParaRPr>
          </a:p>
          <a:p>
            <a:pPr marL="0" indent="0" algn="just">
              <a:lnSpc>
                <a:spcPct val="100000"/>
              </a:lnSpc>
              <a:spcBef>
                <a:spcPts val="0"/>
              </a:spcBef>
              <a:spcAft>
                <a:spcPts val="0"/>
              </a:spcAft>
              <a:buNone/>
            </a:pPr>
            <a:endParaRPr lang="en-US" sz="2400" dirty="0">
              <a:latin typeface="Bookman Old Style" panose="02050604050505020204" pitchFamily="18" charset="0"/>
            </a:endParaRPr>
          </a:p>
          <a:p>
            <a:pPr marL="0" indent="0" algn="just">
              <a:lnSpc>
                <a:spcPct val="100000"/>
              </a:lnSpc>
              <a:spcBef>
                <a:spcPts val="0"/>
              </a:spcBef>
              <a:spcAft>
                <a:spcPts val="0"/>
              </a:spcAft>
              <a:buNone/>
            </a:pPr>
            <a:endParaRPr lang="en-US" sz="2400" dirty="0" smtClean="0">
              <a:latin typeface="Bookman Old Style" panose="02050604050505020204" pitchFamily="18" charset="0"/>
            </a:endParaRPr>
          </a:p>
          <a:p>
            <a:pPr marL="0" indent="0" algn="just">
              <a:lnSpc>
                <a:spcPct val="100000"/>
              </a:lnSpc>
              <a:spcBef>
                <a:spcPts val="0"/>
              </a:spcBef>
              <a:spcAft>
                <a:spcPts val="0"/>
              </a:spcAft>
              <a:buNone/>
            </a:pPr>
            <a:endParaRPr lang="en-US" sz="2400" dirty="0" smtClean="0">
              <a:latin typeface="Bookman Old Style" panose="02050604050505020204" pitchFamily="18" charset="0"/>
            </a:endParaRPr>
          </a:p>
          <a:p>
            <a:pPr marL="0" indent="0" algn="just">
              <a:lnSpc>
                <a:spcPct val="100000"/>
              </a:lnSpc>
              <a:spcBef>
                <a:spcPts val="0"/>
              </a:spcBef>
              <a:spcAft>
                <a:spcPts val="0"/>
              </a:spcAft>
              <a:buNone/>
            </a:pPr>
            <a:r>
              <a:rPr lang="en-US" sz="2400" dirty="0" smtClean="0">
                <a:latin typeface="Bookman Old Style" panose="02050604050505020204" pitchFamily="18" charset="0"/>
              </a:rPr>
              <a:t>Two layer </a:t>
            </a:r>
            <a:r>
              <a:rPr lang="en-US" sz="2400" dirty="0" err="1" smtClean="0">
                <a:latin typeface="Bookman Old Style" panose="02050604050505020204" pitchFamily="18" charset="0"/>
              </a:rPr>
              <a:t>feedfoward</a:t>
            </a:r>
            <a:r>
              <a:rPr lang="en-US" sz="2400" dirty="0" smtClean="0">
                <a:latin typeface="Bookman Old Style" panose="02050604050505020204" pitchFamily="18" charset="0"/>
              </a:rPr>
              <a:t>			</a:t>
            </a:r>
            <a:endParaRPr lang="en-US" sz="2400" dirty="0">
              <a:latin typeface="Bookman Old Style" panose="02050604050505020204" pitchFamily="18" charset="0"/>
            </a:endParaRPr>
          </a:p>
        </p:txBody>
      </p:sp>
      <p:pic>
        <p:nvPicPr>
          <p:cNvPr id="4" name="Picture 3"/>
          <p:cNvPicPr>
            <a:picLocks noChangeAspect="1"/>
          </p:cNvPicPr>
          <p:nvPr/>
        </p:nvPicPr>
        <p:blipFill rotWithShape="1">
          <a:blip r:embed="rId2" cstate="print"/>
          <a:srcRect l="34715" t="36154" r="20468" b="21294"/>
          <a:stretch/>
        </p:blipFill>
        <p:spPr>
          <a:xfrm>
            <a:off x="1024128" y="2593298"/>
            <a:ext cx="2637215" cy="1349115"/>
          </a:xfrm>
          <a:prstGeom prst="rect">
            <a:avLst/>
          </a:prstGeom>
        </p:spPr>
      </p:pic>
      <p:pic>
        <p:nvPicPr>
          <p:cNvPr id="5" name="Picture 4"/>
          <p:cNvPicPr>
            <a:picLocks noChangeAspect="1"/>
          </p:cNvPicPr>
          <p:nvPr/>
        </p:nvPicPr>
        <p:blipFill rotWithShape="1">
          <a:blip r:embed="rId3" cstate="print"/>
          <a:srcRect l="56375" t="23752" r="26228" b="14665"/>
          <a:stretch/>
        </p:blipFill>
        <p:spPr>
          <a:xfrm>
            <a:off x="5986687" y="3013423"/>
            <a:ext cx="1564025" cy="2983042"/>
          </a:xfrm>
          <a:prstGeom prst="rect">
            <a:avLst/>
          </a:prstGeom>
        </p:spPr>
      </p:pic>
      <p:pic>
        <p:nvPicPr>
          <p:cNvPr id="6" name="Picture 5"/>
          <p:cNvPicPr>
            <a:picLocks noChangeAspect="1"/>
          </p:cNvPicPr>
          <p:nvPr/>
        </p:nvPicPr>
        <p:blipFill rotWithShape="1">
          <a:blip r:embed="rId4" cstate="print"/>
          <a:srcRect l="27511" t="35435" r="31962" b="25869"/>
          <a:stretch/>
        </p:blipFill>
        <p:spPr>
          <a:xfrm>
            <a:off x="1036319" y="4835576"/>
            <a:ext cx="3200401" cy="1646449"/>
          </a:xfrm>
          <a:prstGeom prst="rect">
            <a:avLst/>
          </a:prstGeom>
        </p:spPr>
      </p:pic>
      <p:pic>
        <p:nvPicPr>
          <p:cNvPr id="7" name="Picture 6"/>
          <p:cNvPicPr>
            <a:picLocks noChangeAspect="1"/>
          </p:cNvPicPr>
          <p:nvPr/>
        </p:nvPicPr>
        <p:blipFill rotWithShape="1">
          <a:blip r:embed="rId5" cstate="print"/>
          <a:srcRect l="31259" t="27609" r="25169" b="13044"/>
          <a:stretch/>
        </p:blipFill>
        <p:spPr>
          <a:xfrm>
            <a:off x="8641079" y="3046521"/>
            <a:ext cx="2987041" cy="2192102"/>
          </a:xfrm>
          <a:prstGeom prst="rect">
            <a:avLst/>
          </a:prstGeom>
        </p:spPr>
      </p:pic>
    </p:spTree>
    <p:extLst>
      <p:ext uri="{BB962C8B-B14F-4D97-AF65-F5344CB8AC3E}">
        <p14:creationId xmlns:p14="http://schemas.microsoft.com/office/powerpoint/2010/main" val="4069369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perceptron</a:t>
            </a:r>
            <a:endParaRPr lang="id-ID" dirty="0"/>
          </a:p>
        </p:txBody>
      </p:sp>
      <p:sp>
        <p:nvSpPr>
          <p:cNvPr id="14" name="Content Placeholder 2"/>
          <p:cNvSpPr>
            <a:spLocks noGrp="1"/>
          </p:cNvSpPr>
          <p:nvPr>
            <p:ph idx="1"/>
          </p:nvPr>
        </p:nvSpPr>
        <p:spPr>
          <a:xfrm>
            <a:off x="1024129" y="2286000"/>
            <a:ext cx="5948172" cy="4023360"/>
          </a:xfrm>
          <a:solidFill>
            <a:schemeClr val="tx2"/>
          </a:solidFill>
        </p:spPr>
        <p:txBody>
          <a:bodyPr>
            <a:normAutofit/>
          </a:bodyPr>
          <a:lstStyle/>
          <a:p>
            <a:pPr marL="577850" indent="-577850"/>
            <a:r>
              <a:rPr lang="id-ID" sz="2400" dirty="0" smtClean="0">
                <a:latin typeface="Bookman Old Style" panose="02050604050505020204" pitchFamily="18" charset="0"/>
              </a:rPr>
              <a:t>Arsitektur </a:t>
            </a:r>
            <a:r>
              <a:rPr lang="id-ID" sz="2400" dirty="0">
                <a:latin typeface="Bookman Old Style" panose="02050604050505020204" pitchFamily="18" charset="0"/>
              </a:rPr>
              <a:t>sederhana dalam jaringan syaraf tiruan terdiri dari satu layer input unit (yang jumlah neuronnya sesuai dengan banyaknya jumlah komponen dari data yang ingin dikenali) dan satu output unit</a:t>
            </a:r>
            <a:endParaRPr lang="en-US" sz="2400" dirty="0">
              <a:latin typeface="Bookman Old Style" panose="02050604050505020204" pitchFamily="18" charset="0"/>
            </a:endParaRPr>
          </a:p>
        </p:txBody>
      </p:sp>
      <p:pic>
        <p:nvPicPr>
          <p:cNvPr id="1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4084" y="2335530"/>
            <a:ext cx="4436701" cy="379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890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3870" y="2407291"/>
            <a:ext cx="5927835" cy="39939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Model Perceptron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767" y="3082421"/>
            <a:ext cx="5002740" cy="254363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705" y="970118"/>
            <a:ext cx="5538952" cy="2229428"/>
          </a:xfrm>
          <a:prstGeom prst="rect">
            <a:avLst/>
          </a:prstGeom>
        </p:spPr>
      </p:pic>
    </p:spTree>
    <p:extLst>
      <p:ext uri="{BB962C8B-B14F-4D97-AF65-F5344CB8AC3E}">
        <p14:creationId xmlns:p14="http://schemas.microsoft.com/office/powerpoint/2010/main" val="3823874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Pembelajaran</a:t>
            </a:r>
            <a:r>
              <a:rPr lang="en-US" dirty="0" smtClean="0"/>
              <a:t> perceptron</a:t>
            </a:r>
            <a:endParaRPr lang="id-ID" dirty="0"/>
          </a:p>
        </p:txBody>
      </p:sp>
      <p:sp>
        <p:nvSpPr>
          <p:cNvPr id="14" name="Content Placeholder 2"/>
          <p:cNvSpPr>
            <a:spLocks noGrp="1"/>
          </p:cNvSpPr>
          <p:nvPr>
            <p:ph idx="1"/>
          </p:nvPr>
        </p:nvSpPr>
        <p:spPr>
          <a:xfrm>
            <a:off x="1024128" y="2286000"/>
            <a:ext cx="10386821" cy="4023360"/>
          </a:xfrm>
          <a:solidFill>
            <a:schemeClr val="tx2"/>
          </a:solidFill>
        </p:spPr>
        <p:txBody>
          <a:bodyPr>
            <a:normAutofit/>
          </a:bodyPr>
          <a:lstStyle/>
          <a:p>
            <a:pPr marL="577850" indent="-577850"/>
            <a:r>
              <a:rPr lang="id-ID" sz="2400" dirty="0" smtClean="0">
                <a:latin typeface="Bookman Old Style" panose="02050604050505020204" pitchFamily="18" charset="0"/>
              </a:rPr>
              <a:t>Pembelajaran </a:t>
            </a:r>
            <a:r>
              <a:rPr lang="id-ID" sz="2400" dirty="0">
                <a:latin typeface="Bookman Old Style" panose="02050604050505020204" pitchFamily="18" charset="0"/>
              </a:rPr>
              <a:t>dengan perceptron memiliki asumsi bahwa prosedur pembelajaran terbukti untuk mengarahkan bobot menjadi konvergen. Perbedaan mendasar dengan Hebb net adalah pada perceptron terdapat error pada input pattern yang dilatihkan, maka bobot akan berubah sesuai dengan formula </a:t>
            </a:r>
            <a:endParaRPr lang="en-US" sz="2400" dirty="0" smtClean="0">
              <a:latin typeface="Bookman Old Style" panose="02050604050505020204" pitchFamily="18" charset="0"/>
            </a:endParaRPr>
          </a:p>
          <a:p>
            <a:pPr marL="0" indent="0">
              <a:buNone/>
            </a:pPr>
            <a:r>
              <a:rPr lang="en-US" sz="2400" dirty="0" smtClean="0">
                <a:latin typeface="Bookman Old Style" panose="02050604050505020204" pitchFamily="18" charset="0"/>
              </a:rPr>
              <a:t>		</a:t>
            </a:r>
            <a:r>
              <a:rPr lang="id-ID" sz="2400" dirty="0" smtClean="0">
                <a:latin typeface="Bookman Old Style" panose="02050604050505020204" pitchFamily="18" charset="0"/>
              </a:rPr>
              <a:t>w </a:t>
            </a:r>
            <a:r>
              <a:rPr lang="id-ID" sz="2400" dirty="0">
                <a:latin typeface="Bookman Old Style" panose="02050604050505020204" pitchFamily="18" charset="0"/>
              </a:rPr>
              <a:t>i (new) = w i (old) +  </a:t>
            </a:r>
            <a:r>
              <a:rPr lang="id-ID" sz="2400" dirty="0">
                <a:latin typeface="Bookman Old Style" panose="02050604050505020204" pitchFamily="18" charset="0"/>
                <a:sym typeface="Symbol" panose="05050102010706020507" pitchFamily="18" charset="2"/>
              </a:rPr>
              <a:t></a:t>
            </a:r>
            <a:r>
              <a:rPr lang="id-ID" sz="2400" dirty="0">
                <a:latin typeface="Bookman Old Style" panose="02050604050505020204" pitchFamily="18" charset="0"/>
              </a:rPr>
              <a:t>tx i </a:t>
            </a:r>
            <a:endParaRPr lang="en-US" sz="2400" dirty="0" smtClean="0">
              <a:latin typeface="Bookman Old Style" panose="02050604050505020204" pitchFamily="18" charset="0"/>
            </a:endParaRPr>
          </a:p>
          <a:p>
            <a:pPr marL="577850" indent="-577850"/>
            <a:r>
              <a:rPr lang="id-ID" sz="2400" dirty="0" smtClean="0">
                <a:latin typeface="Bookman Old Style" panose="02050604050505020204" pitchFamily="18" charset="0"/>
              </a:rPr>
              <a:t>dan </a:t>
            </a:r>
            <a:r>
              <a:rPr lang="id-ID" sz="2400" dirty="0">
                <a:latin typeface="Bookman Old Style" panose="02050604050505020204" pitchFamily="18" charset="0"/>
              </a:rPr>
              <a:t>jika tidak terdapat error maka nilai bobot tidak akan berubah, atau dengan kata lain bahwa bobot hanya berubah mengikuti kondisi tertentu.</a:t>
            </a:r>
            <a:endParaRPr lang="en-US" sz="2400" dirty="0">
              <a:latin typeface="Bookman Old Style" panose="02050604050505020204" pitchFamily="18" charset="0"/>
            </a:endParaRPr>
          </a:p>
        </p:txBody>
      </p:sp>
    </p:spTree>
    <p:extLst>
      <p:ext uri="{BB962C8B-B14F-4D97-AF65-F5344CB8AC3E}">
        <p14:creationId xmlns:p14="http://schemas.microsoft.com/office/powerpoint/2010/main" val="461536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Pembelajaran</a:t>
            </a:r>
            <a:r>
              <a:rPr lang="en-US" dirty="0" smtClean="0"/>
              <a:t> perceptron</a:t>
            </a:r>
            <a:endParaRPr lang="id-ID" dirty="0"/>
          </a:p>
        </p:txBody>
      </p:sp>
      <p:sp>
        <p:nvSpPr>
          <p:cNvPr id="4" name="Text Box 4"/>
          <p:cNvSpPr txBox="1">
            <a:spLocks noChangeArrowheads="1"/>
          </p:cNvSpPr>
          <p:nvPr/>
        </p:nvSpPr>
        <p:spPr bwMode="auto">
          <a:xfrm>
            <a:off x="1024128" y="1818833"/>
            <a:ext cx="80772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114300" indent="3429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d-ID" b="1" dirty="0">
                <a:solidFill>
                  <a:schemeClr val="bg1"/>
                </a:solidFill>
                <a:latin typeface="Bookman Old Style" panose="02050604050505020204" pitchFamily="18" charset="0"/>
              </a:rPr>
              <a:t>Algoritma</a:t>
            </a:r>
          </a:p>
          <a:p>
            <a:pPr algn="just"/>
            <a:endParaRPr lang="id-ID" sz="2000" dirty="0">
              <a:solidFill>
                <a:schemeClr val="bg1"/>
              </a:solidFill>
              <a:latin typeface="Bookman Old Style" panose="02050604050505020204" pitchFamily="18" charset="0"/>
            </a:endParaRPr>
          </a:p>
          <a:p>
            <a:pPr algn="just"/>
            <a:r>
              <a:rPr lang="id-ID" sz="2000" dirty="0">
                <a:solidFill>
                  <a:schemeClr val="bg1"/>
                </a:solidFill>
                <a:latin typeface="Bookman Old Style" panose="02050604050505020204" pitchFamily="18" charset="0"/>
              </a:rPr>
              <a:t>Langkah 0	Inisialisasi semua bobot dan bias</a:t>
            </a:r>
          </a:p>
          <a:p>
            <a:pPr algn="just"/>
            <a:r>
              <a:rPr lang="id-ID" sz="2000" dirty="0">
                <a:solidFill>
                  <a:schemeClr val="bg1"/>
                </a:solidFill>
                <a:latin typeface="Bookman Old Style" panose="02050604050505020204" pitchFamily="18" charset="0"/>
              </a:rPr>
              <a:t>		Untuk kemudahan, set bobot dan bias = 0</a:t>
            </a:r>
          </a:p>
          <a:p>
            <a:pPr algn="just"/>
            <a:r>
              <a:rPr lang="id-ID" sz="2000" dirty="0">
                <a:solidFill>
                  <a:schemeClr val="bg1"/>
                </a:solidFill>
                <a:latin typeface="Bookman Old Style" panose="02050604050505020204" pitchFamily="18" charset="0"/>
              </a:rPr>
              <a:t>Set learning rate </a:t>
            </a:r>
            <a:r>
              <a:rPr lang="id-ID" sz="2000" dirty="0">
                <a:solidFill>
                  <a:schemeClr val="bg1"/>
                </a:solidFill>
                <a:latin typeface="Bookman Old Style" panose="02050604050505020204" pitchFamily="18" charset="0"/>
                <a:sym typeface="Symbol" panose="05050102010706020507" pitchFamily="18" charset="2"/>
              </a:rPr>
              <a:t></a:t>
            </a:r>
            <a:r>
              <a:rPr lang="id-ID" sz="2000" dirty="0">
                <a:solidFill>
                  <a:schemeClr val="bg1"/>
                </a:solidFill>
                <a:latin typeface="Bookman Old Style" panose="02050604050505020204" pitchFamily="18" charset="0"/>
              </a:rPr>
              <a:t> ( 0 </a:t>
            </a:r>
            <a:r>
              <a:rPr lang="id-ID" sz="2000" dirty="0">
                <a:solidFill>
                  <a:schemeClr val="bg1"/>
                </a:solidFill>
                <a:latin typeface="Bookman Old Style" panose="02050604050505020204" pitchFamily="18" charset="0"/>
                <a:sym typeface="Symbol" panose="05050102010706020507" pitchFamily="18" charset="2"/>
              </a:rPr>
              <a:t></a:t>
            </a:r>
            <a:r>
              <a:rPr lang="id-ID" sz="2000" dirty="0">
                <a:solidFill>
                  <a:schemeClr val="bg1"/>
                </a:solidFill>
                <a:latin typeface="Bookman Old Style" panose="02050604050505020204" pitchFamily="18" charset="0"/>
              </a:rPr>
              <a:t> </a:t>
            </a:r>
            <a:r>
              <a:rPr lang="id-ID" sz="2000" dirty="0">
                <a:solidFill>
                  <a:schemeClr val="bg1"/>
                </a:solidFill>
                <a:latin typeface="Bookman Old Style" panose="02050604050505020204" pitchFamily="18" charset="0"/>
                <a:sym typeface="Symbol" panose="05050102010706020507" pitchFamily="18" charset="2"/>
              </a:rPr>
              <a:t></a:t>
            </a:r>
            <a:r>
              <a:rPr lang="id-ID" sz="2000" dirty="0">
                <a:solidFill>
                  <a:schemeClr val="bg1"/>
                </a:solidFill>
                <a:latin typeface="Bookman Old Style" panose="02050604050505020204" pitchFamily="18" charset="0"/>
              </a:rPr>
              <a:t> </a:t>
            </a:r>
            <a:r>
              <a:rPr lang="id-ID" sz="2000" dirty="0">
                <a:solidFill>
                  <a:schemeClr val="bg1"/>
                </a:solidFill>
                <a:latin typeface="Bookman Old Style" panose="02050604050505020204" pitchFamily="18" charset="0"/>
                <a:sym typeface="Symbol" panose="05050102010706020507" pitchFamily="18" charset="2"/>
              </a:rPr>
              <a:t></a:t>
            </a:r>
            <a:r>
              <a:rPr lang="id-ID" sz="2000" dirty="0">
                <a:solidFill>
                  <a:schemeClr val="bg1"/>
                </a:solidFill>
                <a:latin typeface="Bookman Old Style" panose="02050604050505020204" pitchFamily="18" charset="0"/>
              </a:rPr>
              <a:t>1) Untuk kemudahan, set </a:t>
            </a:r>
            <a:r>
              <a:rPr lang="id-ID" sz="2000" dirty="0">
                <a:solidFill>
                  <a:schemeClr val="bg1"/>
                </a:solidFill>
                <a:latin typeface="Bookman Old Style" panose="02050604050505020204" pitchFamily="18" charset="0"/>
                <a:sym typeface="Symbol" panose="05050102010706020507" pitchFamily="18" charset="2"/>
              </a:rPr>
              <a:t></a:t>
            </a:r>
            <a:r>
              <a:rPr lang="id-ID" sz="2000" dirty="0">
                <a:solidFill>
                  <a:schemeClr val="bg1"/>
                </a:solidFill>
                <a:latin typeface="Bookman Old Style" panose="02050604050505020204" pitchFamily="18" charset="0"/>
              </a:rPr>
              <a:t> =1</a:t>
            </a:r>
          </a:p>
          <a:p>
            <a:pPr algn="just"/>
            <a:r>
              <a:rPr lang="id-ID" sz="2000" dirty="0">
                <a:solidFill>
                  <a:schemeClr val="bg1"/>
                </a:solidFill>
                <a:latin typeface="Bookman Old Style" panose="02050604050505020204" pitchFamily="18" charset="0"/>
              </a:rPr>
              <a:t>Langkah 1	</a:t>
            </a:r>
          </a:p>
          <a:p>
            <a:pPr algn="just"/>
            <a:r>
              <a:rPr lang="id-ID" sz="2000" dirty="0">
                <a:solidFill>
                  <a:schemeClr val="bg1"/>
                </a:solidFill>
                <a:latin typeface="Bookman Old Style" panose="02050604050505020204" pitchFamily="18" charset="0"/>
              </a:rPr>
              <a:t>selama kondisi stop tidak terpenuhi,  lakukan langkah 2 – 6</a:t>
            </a:r>
          </a:p>
          <a:p>
            <a:pPr algn="just"/>
            <a:r>
              <a:rPr lang="id-ID" sz="2000" dirty="0">
                <a:solidFill>
                  <a:schemeClr val="bg1"/>
                </a:solidFill>
                <a:latin typeface="Bookman Old Style" panose="02050604050505020204" pitchFamily="18" charset="0"/>
              </a:rPr>
              <a:t>Langkah 2	</a:t>
            </a:r>
          </a:p>
          <a:p>
            <a:pPr algn="just"/>
            <a:r>
              <a:rPr lang="id-ID" sz="2000" dirty="0">
                <a:solidFill>
                  <a:schemeClr val="bg1"/>
                </a:solidFill>
                <a:latin typeface="Bookman Old Style" panose="02050604050505020204" pitchFamily="18" charset="0"/>
              </a:rPr>
              <a:t>untuk setiap pasangan vektor input dan target output , s : t, lakukan langkah 3 – 5</a:t>
            </a:r>
          </a:p>
          <a:p>
            <a:pPr algn="just"/>
            <a:r>
              <a:rPr lang="id-ID" sz="2000" dirty="0">
                <a:solidFill>
                  <a:schemeClr val="bg1"/>
                </a:solidFill>
                <a:latin typeface="Bookman Old Style" panose="02050604050505020204" pitchFamily="18" charset="0"/>
              </a:rPr>
              <a:t>Langkah 3	Set aktivasi input :</a:t>
            </a:r>
          </a:p>
          <a:p>
            <a:pPr lvl="2" algn="just"/>
            <a:r>
              <a:rPr lang="id-ID" sz="2000" dirty="0">
                <a:solidFill>
                  <a:schemeClr val="bg1"/>
                </a:solidFill>
                <a:latin typeface="Bookman Old Style" panose="02050604050505020204" pitchFamily="18" charset="0"/>
              </a:rPr>
              <a:t>			x</a:t>
            </a:r>
            <a:r>
              <a:rPr lang="id-ID" sz="2000" baseline="-25000" dirty="0">
                <a:solidFill>
                  <a:schemeClr val="bg1"/>
                </a:solidFill>
                <a:latin typeface="Bookman Old Style" panose="02050604050505020204" pitchFamily="18" charset="0"/>
              </a:rPr>
              <a:t> i</a:t>
            </a:r>
            <a:r>
              <a:rPr lang="id-ID" sz="2000" dirty="0">
                <a:solidFill>
                  <a:schemeClr val="bg1"/>
                </a:solidFill>
                <a:latin typeface="Bookman Old Style" panose="02050604050505020204" pitchFamily="18" charset="0"/>
              </a:rPr>
              <a:t> =  s</a:t>
            </a:r>
            <a:r>
              <a:rPr lang="id-ID" sz="2000" baseline="-25000" dirty="0">
                <a:solidFill>
                  <a:schemeClr val="bg1"/>
                </a:solidFill>
                <a:latin typeface="Bookman Old Style" panose="02050604050505020204" pitchFamily="18" charset="0"/>
              </a:rPr>
              <a:t> i</a:t>
            </a:r>
            <a:r>
              <a:rPr lang="id-ID" sz="2000" dirty="0">
                <a:solidFill>
                  <a:schemeClr val="bg1"/>
                </a:solidFill>
                <a:latin typeface="Bookman Old Style" panose="02050604050505020204" pitchFamily="18" charset="0"/>
              </a:rPr>
              <a:t> ,</a:t>
            </a:r>
          </a:p>
          <a:p>
            <a:pPr algn="just"/>
            <a:r>
              <a:rPr lang="id-ID" sz="2000" dirty="0">
                <a:solidFill>
                  <a:schemeClr val="bg1"/>
                </a:solidFill>
                <a:latin typeface="Bookman Old Style" panose="02050604050505020204" pitchFamily="18" charset="0"/>
              </a:rPr>
              <a:t>Langkah 4	Hitung output :</a:t>
            </a:r>
          </a:p>
          <a:p>
            <a:pPr algn="just"/>
            <a:r>
              <a:rPr lang="id-ID" sz="2000" dirty="0">
                <a:solidFill>
                  <a:schemeClr val="bg1"/>
                </a:solidFill>
                <a:latin typeface="Bookman Old Style" panose="02050604050505020204" pitchFamily="18" charset="0"/>
              </a:rPr>
              <a:t>			y_in = b + </a:t>
            </a:r>
            <a:r>
              <a:rPr lang="id-ID" sz="2000" dirty="0">
                <a:solidFill>
                  <a:schemeClr val="bg1"/>
                </a:solidFill>
                <a:latin typeface="Bookman Old Style" panose="02050604050505020204" pitchFamily="18" charset="0"/>
                <a:sym typeface="Symbol" panose="05050102010706020507" pitchFamily="18" charset="2"/>
              </a:rPr>
              <a:t></a:t>
            </a:r>
            <a:r>
              <a:rPr lang="id-ID" sz="2000" baseline="-25000" dirty="0">
                <a:solidFill>
                  <a:schemeClr val="bg1"/>
                </a:solidFill>
                <a:latin typeface="Bookman Old Style" panose="02050604050505020204" pitchFamily="18" charset="0"/>
              </a:rPr>
              <a:t>i</a:t>
            </a:r>
            <a:r>
              <a:rPr lang="id-ID" sz="2000" dirty="0">
                <a:solidFill>
                  <a:schemeClr val="bg1"/>
                </a:solidFill>
                <a:latin typeface="Bookman Old Style" panose="02050604050505020204" pitchFamily="18" charset="0"/>
              </a:rPr>
              <a:t> x</a:t>
            </a:r>
            <a:r>
              <a:rPr lang="id-ID" sz="2000" baseline="-25000" dirty="0">
                <a:solidFill>
                  <a:schemeClr val="bg1"/>
                </a:solidFill>
                <a:latin typeface="Bookman Old Style" panose="02050604050505020204" pitchFamily="18" charset="0"/>
              </a:rPr>
              <a:t> i</a:t>
            </a:r>
            <a:r>
              <a:rPr lang="id-ID" sz="2000" dirty="0">
                <a:solidFill>
                  <a:schemeClr val="bg1"/>
                </a:solidFill>
                <a:latin typeface="Bookman Old Style" panose="02050604050505020204" pitchFamily="18" charset="0"/>
              </a:rPr>
              <a:t> w</a:t>
            </a:r>
            <a:r>
              <a:rPr lang="id-ID" sz="2000" baseline="-25000" dirty="0">
                <a:solidFill>
                  <a:schemeClr val="bg1"/>
                </a:solidFill>
                <a:latin typeface="Bookman Old Style" panose="02050604050505020204" pitchFamily="18" charset="0"/>
              </a:rPr>
              <a:t> i</a:t>
            </a:r>
          </a:p>
          <a:p>
            <a:pPr algn="just"/>
            <a:endParaRPr lang="id-ID"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907803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Pembelajaran</a:t>
            </a:r>
            <a:r>
              <a:rPr lang="en-US" dirty="0" smtClean="0"/>
              <a:t> perceptron</a:t>
            </a:r>
            <a:endParaRPr lang="id-ID" dirty="0"/>
          </a:p>
        </p:txBody>
      </p:sp>
      <p:sp>
        <p:nvSpPr>
          <p:cNvPr id="5" name="Text Box 4"/>
          <p:cNvSpPr txBox="1">
            <a:spLocks noChangeArrowheads="1"/>
          </p:cNvSpPr>
          <p:nvPr/>
        </p:nvSpPr>
        <p:spPr bwMode="auto">
          <a:xfrm>
            <a:off x="762000" y="1874838"/>
            <a:ext cx="8077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114300" indent="3429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d-ID" b="1" dirty="0">
                <a:solidFill>
                  <a:schemeClr val="bg1"/>
                </a:solidFill>
                <a:latin typeface="Bookman Old Style" panose="02050604050505020204" pitchFamily="18" charset="0"/>
              </a:rPr>
              <a:t>Algoritma</a:t>
            </a:r>
          </a:p>
          <a:p>
            <a:pPr algn="just"/>
            <a:r>
              <a:rPr lang="id-ID" sz="2000" dirty="0">
                <a:solidFill>
                  <a:schemeClr val="bg1"/>
                </a:solidFill>
                <a:latin typeface="Bookman Old Style" panose="02050604050505020204" pitchFamily="18" charset="0"/>
              </a:rPr>
              <a:t>		y = 1	jika y_in &gt; </a:t>
            </a:r>
            <a:r>
              <a:rPr lang="id-ID" sz="2000" dirty="0">
                <a:solidFill>
                  <a:schemeClr val="bg1"/>
                </a:solidFill>
                <a:latin typeface="Bookman Old Style" panose="02050604050505020204" pitchFamily="18" charset="0"/>
                <a:sym typeface="Symbol" panose="05050102010706020507" pitchFamily="18" charset="2"/>
              </a:rPr>
              <a:t></a:t>
            </a:r>
            <a:endParaRPr lang="id-ID" sz="2000" dirty="0">
              <a:solidFill>
                <a:schemeClr val="bg1"/>
              </a:solidFill>
              <a:latin typeface="Bookman Old Style" panose="02050604050505020204" pitchFamily="18" charset="0"/>
            </a:endParaRPr>
          </a:p>
          <a:p>
            <a:pPr algn="just"/>
            <a:r>
              <a:rPr lang="id-ID" sz="2000" dirty="0">
                <a:solidFill>
                  <a:schemeClr val="bg1"/>
                </a:solidFill>
                <a:latin typeface="Bookman Old Style" panose="02050604050505020204" pitchFamily="18" charset="0"/>
              </a:rPr>
              <a:t>		      0 	jika  - </a:t>
            </a:r>
            <a:r>
              <a:rPr lang="id-ID" sz="2000" dirty="0">
                <a:solidFill>
                  <a:schemeClr val="bg1"/>
                </a:solidFill>
                <a:latin typeface="Bookman Old Style" panose="02050604050505020204" pitchFamily="18" charset="0"/>
                <a:sym typeface="Symbol" panose="05050102010706020507" pitchFamily="18" charset="2"/>
              </a:rPr>
              <a:t></a:t>
            </a:r>
            <a:r>
              <a:rPr lang="id-ID" sz="2000" dirty="0">
                <a:solidFill>
                  <a:schemeClr val="bg1"/>
                </a:solidFill>
                <a:latin typeface="Bookman Old Style" panose="02050604050505020204" pitchFamily="18" charset="0"/>
              </a:rPr>
              <a:t> </a:t>
            </a:r>
            <a:r>
              <a:rPr lang="id-ID" sz="2000" dirty="0">
                <a:solidFill>
                  <a:schemeClr val="bg1"/>
                </a:solidFill>
                <a:latin typeface="Bookman Old Style" panose="02050604050505020204" pitchFamily="18" charset="0"/>
                <a:sym typeface="Symbol" panose="05050102010706020507" pitchFamily="18" charset="2"/>
              </a:rPr>
              <a:t></a:t>
            </a:r>
            <a:r>
              <a:rPr lang="id-ID" sz="2000" dirty="0">
                <a:solidFill>
                  <a:schemeClr val="bg1"/>
                </a:solidFill>
                <a:latin typeface="Bookman Old Style" panose="02050604050505020204" pitchFamily="18" charset="0"/>
              </a:rPr>
              <a:t> y_in </a:t>
            </a:r>
            <a:r>
              <a:rPr lang="id-ID" sz="2000" dirty="0">
                <a:solidFill>
                  <a:schemeClr val="bg1"/>
                </a:solidFill>
                <a:latin typeface="Bookman Old Style" panose="02050604050505020204" pitchFamily="18" charset="0"/>
                <a:sym typeface="Symbol" panose="05050102010706020507" pitchFamily="18" charset="2"/>
              </a:rPr>
              <a:t></a:t>
            </a:r>
            <a:r>
              <a:rPr lang="id-ID" sz="2000" dirty="0">
                <a:solidFill>
                  <a:schemeClr val="bg1"/>
                </a:solidFill>
                <a:latin typeface="Bookman Old Style" panose="02050604050505020204" pitchFamily="18" charset="0"/>
              </a:rPr>
              <a:t> </a:t>
            </a:r>
            <a:r>
              <a:rPr lang="id-ID" sz="2000" dirty="0">
                <a:solidFill>
                  <a:schemeClr val="bg1"/>
                </a:solidFill>
                <a:latin typeface="Bookman Old Style" panose="02050604050505020204" pitchFamily="18" charset="0"/>
                <a:sym typeface="Symbol" panose="05050102010706020507" pitchFamily="18" charset="2"/>
              </a:rPr>
              <a:t></a:t>
            </a:r>
            <a:endParaRPr lang="id-ID" sz="2000" dirty="0">
              <a:solidFill>
                <a:schemeClr val="bg1"/>
              </a:solidFill>
              <a:latin typeface="Bookman Old Style" panose="02050604050505020204" pitchFamily="18" charset="0"/>
            </a:endParaRPr>
          </a:p>
          <a:p>
            <a:pPr algn="just"/>
            <a:r>
              <a:rPr lang="id-ID" sz="2000" dirty="0">
                <a:solidFill>
                  <a:schemeClr val="bg1"/>
                </a:solidFill>
                <a:latin typeface="Bookman Old Style" panose="02050604050505020204" pitchFamily="18" charset="0"/>
              </a:rPr>
              <a:t>		     -1	jika y_in &lt; </a:t>
            </a:r>
            <a:r>
              <a:rPr lang="id-ID" sz="2000" dirty="0">
                <a:solidFill>
                  <a:schemeClr val="bg1"/>
                </a:solidFill>
                <a:latin typeface="Bookman Old Style" panose="02050604050505020204" pitchFamily="18" charset="0"/>
                <a:sym typeface="Symbol" panose="05050102010706020507" pitchFamily="18" charset="2"/>
              </a:rPr>
              <a:t></a:t>
            </a:r>
            <a:endParaRPr lang="id-ID" sz="2000" dirty="0">
              <a:solidFill>
                <a:schemeClr val="bg1"/>
              </a:solidFill>
              <a:latin typeface="Bookman Old Style" panose="02050604050505020204" pitchFamily="18" charset="0"/>
            </a:endParaRPr>
          </a:p>
          <a:p>
            <a:pPr algn="just"/>
            <a:r>
              <a:rPr lang="id-ID" sz="2000" dirty="0">
                <a:solidFill>
                  <a:schemeClr val="bg1"/>
                </a:solidFill>
                <a:latin typeface="Bookman Old Style" panose="02050604050505020204" pitchFamily="18" charset="0"/>
              </a:rPr>
              <a:t>Langkah 5	update nilai bobot dan bias jika terjadi error</a:t>
            </a:r>
          </a:p>
          <a:p>
            <a:pPr lvl="2" algn="just"/>
            <a:r>
              <a:rPr lang="id-ID" sz="2000" dirty="0">
                <a:solidFill>
                  <a:schemeClr val="bg1"/>
                </a:solidFill>
                <a:latin typeface="Bookman Old Style" panose="02050604050505020204" pitchFamily="18" charset="0"/>
              </a:rPr>
              <a:t>	If y </a:t>
            </a:r>
            <a:r>
              <a:rPr lang="id-ID" sz="2000" dirty="0">
                <a:solidFill>
                  <a:schemeClr val="bg1"/>
                </a:solidFill>
                <a:latin typeface="Bookman Old Style" panose="02050604050505020204" pitchFamily="18" charset="0"/>
                <a:sym typeface="Symbol" panose="05050102010706020507" pitchFamily="18" charset="2"/>
              </a:rPr>
              <a:t></a:t>
            </a:r>
            <a:r>
              <a:rPr lang="id-ID" sz="2000" dirty="0">
                <a:solidFill>
                  <a:schemeClr val="bg1"/>
                </a:solidFill>
                <a:latin typeface="Bookman Old Style" panose="02050604050505020204" pitchFamily="18" charset="0"/>
              </a:rPr>
              <a:t> t</a:t>
            </a:r>
          </a:p>
          <a:p>
            <a:pPr algn="just"/>
            <a:r>
              <a:rPr lang="id-ID" sz="2000" dirty="0">
                <a:solidFill>
                  <a:schemeClr val="bg1"/>
                </a:solidFill>
                <a:latin typeface="Bookman Old Style" panose="02050604050505020204" pitchFamily="18" charset="0"/>
              </a:rPr>
              <a:t>			w</a:t>
            </a:r>
            <a:r>
              <a:rPr lang="id-ID" sz="2000" baseline="-25000" dirty="0">
                <a:solidFill>
                  <a:schemeClr val="bg1"/>
                </a:solidFill>
                <a:latin typeface="Bookman Old Style" panose="02050604050505020204" pitchFamily="18" charset="0"/>
              </a:rPr>
              <a:t> i</a:t>
            </a:r>
            <a:r>
              <a:rPr lang="id-ID" sz="2000" dirty="0">
                <a:solidFill>
                  <a:schemeClr val="bg1"/>
                </a:solidFill>
                <a:latin typeface="Bookman Old Style" panose="02050604050505020204" pitchFamily="18" charset="0"/>
              </a:rPr>
              <a:t> (new) = w</a:t>
            </a:r>
            <a:r>
              <a:rPr lang="id-ID" sz="2000" baseline="-25000" dirty="0">
                <a:solidFill>
                  <a:schemeClr val="bg1"/>
                </a:solidFill>
                <a:latin typeface="Bookman Old Style" panose="02050604050505020204" pitchFamily="18" charset="0"/>
              </a:rPr>
              <a:t> i</a:t>
            </a:r>
            <a:r>
              <a:rPr lang="id-ID" sz="2000" dirty="0">
                <a:solidFill>
                  <a:schemeClr val="bg1"/>
                </a:solidFill>
                <a:latin typeface="Bookman Old Style" panose="02050604050505020204" pitchFamily="18" charset="0"/>
              </a:rPr>
              <a:t> (old) +  </a:t>
            </a:r>
            <a:r>
              <a:rPr lang="id-ID" sz="2000" dirty="0">
                <a:solidFill>
                  <a:schemeClr val="bg1"/>
                </a:solidFill>
                <a:latin typeface="Bookman Old Style" panose="02050604050505020204" pitchFamily="18" charset="0"/>
                <a:sym typeface="Symbol" panose="05050102010706020507" pitchFamily="18" charset="2"/>
              </a:rPr>
              <a:t></a:t>
            </a:r>
            <a:r>
              <a:rPr lang="id-ID" sz="2000" dirty="0">
                <a:solidFill>
                  <a:schemeClr val="bg1"/>
                </a:solidFill>
                <a:latin typeface="Bookman Old Style" panose="02050604050505020204" pitchFamily="18" charset="0"/>
              </a:rPr>
              <a:t>tx </a:t>
            </a:r>
            <a:r>
              <a:rPr lang="id-ID" sz="2000" baseline="-25000" dirty="0">
                <a:solidFill>
                  <a:schemeClr val="bg1"/>
                </a:solidFill>
                <a:latin typeface="Bookman Old Style" panose="02050604050505020204" pitchFamily="18" charset="0"/>
              </a:rPr>
              <a:t>i </a:t>
            </a:r>
          </a:p>
          <a:p>
            <a:pPr algn="just"/>
            <a:r>
              <a:rPr lang="id-ID" sz="2000" dirty="0">
                <a:solidFill>
                  <a:schemeClr val="bg1"/>
                </a:solidFill>
                <a:latin typeface="Bookman Old Style" panose="02050604050505020204" pitchFamily="18" charset="0"/>
              </a:rPr>
              <a:t>			b (new) =  b (old) +  </a:t>
            </a:r>
            <a:r>
              <a:rPr lang="id-ID" sz="2000" dirty="0">
                <a:solidFill>
                  <a:schemeClr val="bg1"/>
                </a:solidFill>
                <a:latin typeface="Bookman Old Style" panose="02050604050505020204" pitchFamily="18" charset="0"/>
                <a:sym typeface="Symbol" panose="05050102010706020507" pitchFamily="18" charset="2"/>
              </a:rPr>
              <a:t></a:t>
            </a:r>
            <a:r>
              <a:rPr lang="id-ID" sz="2000" dirty="0">
                <a:solidFill>
                  <a:schemeClr val="bg1"/>
                </a:solidFill>
                <a:latin typeface="Bookman Old Style" panose="02050604050505020204" pitchFamily="18" charset="0"/>
              </a:rPr>
              <a:t>t</a:t>
            </a:r>
            <a:r>
              <a:rPr lang="id-ID" sz="2000" baseline="-25000" dirty="0">
                <a:solidFill>
                  <a:schemeClr val="bg1"/>
                </a:solidFill>
                <a:latin typeface="Bookman Old Style" panose="02050604050505020204" pitchFamily="18" charset="0"/>
              </a:rPr>
              <a:t>  </a:t>
            </a:r>
            <a:endParaRPr lang="id-ID" sz="2000" dirty="0">
              <a:solidFill>
                <a:schemeClr val="bg1"/>
              </a:solidFill>
              <a:latin typeface="Bookman Old Style" panose="02050604050505020204" pitchFamily="18" charset="0"/>
            </a:endParaRPr>
          </a:p>
          <a:p>
            <a:pPr algn="just"/>
            <a:r>
              <a:rPr lang="id-ID" sz="2000" dirty="0">
                <a:solidFill>
                  <a:schemeClr val="bg1"/>
                </a:solidFill>
                <a:latin typeface="Bookman Old Style" panose="02050604050505020204" pitchFamily="18" charset="0"/>
              </a:rPr>
              <a:t>		else</a:t>
            </a:r>
          </a:p>
          <a:p>
            <a:pPr algn="just"/>
            <a:r>
              <a:rPr lang="id-ID" sz="2000" dirty="0">
                <a:solidFill>
                  <a:schemeClr val="bg1"/>
                </a:solidFill>
                <a:latin typeface="Bookman Old Style" panose="02050604050505020204" pitchFamily="18" charset="0"/>
              </a:rPr>
              <a:t>			w</a:t>
            </a:r>
            <a:r>
              <a:rPr lang="id-ID" sz="2000" baseline="-25000" dirty="0">
                <a:solidFill>
                  <a:schemeClr val="bg1"/>
                </a:solidFill>
                <a:latin typeface="Bookman Old Style" panose="02050604050505020204" pitchFamily="18" charset="0"/>
              </a:rPr>
              <a:t> i</a:t>
            </a:r>
            <a:r>
              <a:rPr lang="id-ID" sz="2000" dirty="0">
                <a:solidFill>
                  <a:schemeClr val="bg1"/>
                </a:solidFill>
                <a:latin typeface="Bookman Old Style" panose="02050604050505020204" pitchFamily="18" charset="0"/>
              </a:rPr>
              <a:t> (new) = w</a:t>
            </a:r>
            <a:r>
              <a:rPr lang="id-ID" sz="2000" baseline="-25000" dirty="0">
                <a:solidFill>
                  <a:schemeClr val="bg1"/>
                </a:solidFill>
                <a:latin typeface="Bookman Old Style" panose="02050604050505020204" pitchFamily="18" charset="0"/>
              </a:rPr>
              <a:t> i</a:t>
            </a:r>
            <a:r>
              <a:rPr lang="id-ID" sz="2000" dirty="0">
                <a:solidFill>
                  <a:schemeClr val="bg1"/>
                </a:solidFill>
                <a:latin typeface="Bookman Old Style" panose="02050604050505020204" pitchFamily="18" charset="0"/>
              </a:rPr>
              <a:t> (old) </a:t>
            </a:r>
            <a:endParaRPr lang="id-ID" sz="2000" baseline="-25000" dirty="0">
              <a:solidFill>
                <a:schemeClr val="bg1"/>
              </a:solidFill>
              <a:latin typeface="Bookman Old Style" panose="02050604050505020204" pitchFamily="18" charset="0"/>
            </a:endParaRPr>
          </a:p>
          <a:p>
            <a:pPr algn="just"/>
            <a:r>
              <a:rPr lang="id-ID" sz="2000" dirty="0">
                <a:solidFill>
                  <a:schemeClr val="bg1"/>
                </a:solidFill>
                <a:latin typeface="Bookman Old Style" panose="02050604050505020204" pitchFamily="18" charset="0"/>
              </a:rPr>
              <a:t>			b (new) =  b (old)</a:t>
            </a:r>
            <a:r>
              <a:rPr lang="id-ID" sz="2000" baseline="-25000" dirty="0">
                <a:solidFill>
                  <a:schemeClr val="bg1"/>
                </a:solidFill>
                <a:latin typeface="Bookman Old Style" panose="02050604050505020204" pitchFamily="18" charset="0"/>
              </a:rPr>
              <a:t> </a:t>
            </a:r>
            <a:endParaRPr lang="id-ID" sz="2000" dirty="0">
              <a:solidFill>
                <a:schemeClr val="bg1"/>
              </a:solidFill>
              <a:latin typeface="Bookman Old Style" panose="02050604050505020204" pitchFamily="18" charset="0"/>
            </a:endParaRPr>
          </a:p>
          <a:p>
            <a:pPr algn="just"/>
            <a:r>
              <a:rPr lang="id-ID" sz="2000" dirty="0">
                <a:solidFill>
                  <a:schemeClr val="bg1"/>
                </a:solidFill>
                <a:latin typeface="Bookman Old Style" panose="02050604050505020204" pitchFamily="18" charset="0"/>
              </a:rPr>
              <a:t>Langkah 6	Tes kondisi stop</a:t>
            </a:r>
          </a:p>
          <a:p>
            <a:pPr algn="just"/>
            <a:r>
              <a:rPr lang="id-ID" sz="2000" dirty="0">
                <a:solidFill>
                  <a:schemeClr val="bg1"/>
                </a:solidFill>
                <a:latin typeface="Bookman Old Style" panose="02050604050505020204" pitchFamily="18" charset="0"/>
              </a:rPr>
              <a:t>Jika tidak ada bobot yang berubah pada step 2, maka stop, selain itu lanjutkan</a:t>
            </a:r>
            <a:endParaRPr lang="id-ID" dirty="0">
              <a:solidFill>
                <a:schemeClr val="bg1"/>
              </a:solidFill>
              <a:latin typeface="Bookman Old Style" panose="02050604050505020204" pitchFamily="18" charset="0"/>
            </a:endParaRPr>
          </a:p>
          <a:p>
            <a:pPr algn="just"/>
            <a:endParaRPr lang="id-ID" sz="20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383688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Artificial neural network</a:t>
            </a:r>
            <a:endParaRPr lang="id-ID" dirty="0">
              <a:solidFill>
                <a:schemeClr val="tx1"/>
              </a:solidFill>
            </a:endParaRPr>
          </a:p>
        </p:txBody>
      </p:sp>
    </p:spTree>
    <p:extLst>
      <p:ext uri="{BB962C8B-B14F-4D97-AF65-F5344CB8AC3E}">
        <p14:creationId xmlns:p14="http://schemas.microsoft.com/office/powerpoint/2010/main" val="15120675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777655" y="126124"/>
            <a:ext cx="3878317" cy="18077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Fungsi</a:t>
            </a:r>
            <a:r>
              <a:rPr lang="en-US" dirty="0" smtClean="0"/>
              <a:t> </a:t>
            </a:r>
            <a:r>
              <a:rPr lang="en-US" dirty="0" err="1" smtClean="0"/>
              <a:t>Aktivasi</a:t>
            </a:r>
            <a:endParaRPr lang="en-US" dirty="0"/>
          </a:p>
        </p:txBody>
      </p:sp>
      <p:sp>
        <p:nvSpPr>
          <p:cNvPr id="3" name="Content Placeholder 2"/>
          <p:cNvSpPr>
            <a:spLocks noGrp="1"/>
          </p:cNvSpPr>
          <p:nvPr>
            <p:ph idx="1"/>
          </p:nvPr>
        </p:nvSpPr>
        <p:spPr>
          <a:xfrm>
            <a:off x="1024128" y="2286000"/>
            <a:ext cx="9720073" cy="3463636"/>
          </a:xfrm>
        </p:spPr>
        <p:txBody>
          <a:bodyPr/>
          <a:lstStyle/>
          <a:p>
            <a:r>
              <a:rPr lang="en-US" dirty="0" err="1" smtClean="0"/>
              <a:t>Melakukan</a:t>
            </a:r>
            <a:r>
              <a:rPr lang="en-US" dirty="0" smtClean="0"/>
              <a:t> </a:t>
            </a:r>
            <a:r>
              <a:rPr lang="en-US" dirty="0" err="1" smtClean="0"/>
              <a:t>transformasi</a:t>
            </a:r>
            <a:r>
              <a:rPr lang="en-US" dirty="0" smtClean="0"/>
              <a:t> input neuron </a:t>
            </a:r>
            <a:r>
              <a:rPr lang="en-US" dirty="0" err="1" smtClean="0"/>
              <a:t>menjadi</a:t>
            </a:r>
            <a:r>
              <a:rPr lang="en-US" dirty="0" smtClean="0"/>
              <a:t> </a:t>
            </a:r>
            <a:r>
              <a:rPr lang="en-US" dirty="0"/>
              <a:t>output</a:t>
            </a:r>
          </a:p>
        </p:txBody>
      </p:sp>
      <p:graphicFrame>
        <p:nvGraphicFramePr>
          <p:cNvPr id="4" name="Object 4"/>
          <p:cNvGraphicFramePr>
            <a:graphicFrameLocks noChangeAspect="1"/>
          </p:cNvGraphicFramePr>
          <p:nvPr>
            <p:extLst>
              <p:ext uri="{D42A27DB-BD31-4B8C-83A1-F6EECF244321}">
                <p14:modId xmlns:p14="http://schemas.microsoft.com/office/powerpoint/2010/main" val="1072232381"/>
              </p:ext>
            </p:extLst>
          </p:nvPr>
        </p:nvGraphicFramePr>
        <p:xfrm>
          <a:off x="1764102" y="2972117"/>
          <a:ext cx="7620000" cy="2651125"/>
        </p:xfrm>
        <a:graphic>
          <a:graphicData uri="http://schemas.openxmlformats.org/presentationml/2006/ole">
            <mc:AlternateContent xmlns:mc="http://schemas.openxmlformats.org/markup-compatibility/2006">
              <mc:Choice xmlns:v="urn:schemas-microsoft-com:vml" Requires="v">
                <p:oleObj spid="_x0000_s12297" name="Bitmap Image" r:id="rId3" imgW="6990476" imgH="3057143" progId="Paint.Picture">
                  <p:embed/>
                </p:oleObj>
              </mc:Choice>
              <mc:Fallback>
                <p:oleObj name="Bitmap Image" r:id="rId3" imgW="6990476" imgH="3057143" progId="Paint.Picture">
                  <p:embed/>
                  <p:pic>
                    <p:nvPicPr>
                      <p:cNvPr id="11264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102" y="2972117"/>
                        <a:ext cx="7620000" cy="26511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4689632" y="5950804"/>
            <a:ext cx="1952707" cy="646331"/>
          </a:xfrm>
          <a:prstGeom prst="rect">
            <a:avLst/>
          </a:prstGeom>
          <a:solidFill>
            <a:schemeClr val="tx1"/>
          </a:solidFill>
          <a:ln>
            <a:solidFill>
              <a:schemeClr val="accent1"/>
            </a:solidFill>
          </a:ln>
        </p:spPr>
        <p:txBody>
          <a:bodyPr wrap="square" rtlCol="0">
            <a:spAutoFit/>
          </a:bodyPr>
          <a:lstStyle/>
          <a:p>
            <a:r>
              <a:rPr lang="en-US" sz="300" dirty="0">
                <a:solidFill>
                  <a:srgbClr val="002060"/>
                </a:solidFill>
              </a:rPr>
              <a:t># sign function</a:t>
            </a:r>
          </a:p>
          <a:p>
            <a:r>
              <a:rPr lang="en-US" sz="300" dirty="0">
                <a:solidFill>
                  <a:srgbClr val="002060"/>
                </a:solidFill>
              </a:rPr>
              <a:t>	</a:t>
            </a:r>
          </a:p>
          <a:p>
            <a:r>
              <a:rPr lang="en-US" sz="300" dirty="0">
                <a:solidFill>
                  <a:srgbClr val="002060"/>
                </a:solidFill>
              </a:rPr>
              <a:t>theta &lt;- 0.5</a:t>
            </a:r>
          </a:p>
          <a:p>
            <a:r>
              <a:rPr lang="en-US" sz="300" dirty="0">
                <a:solidFill>
                  <a:srgbClr val="002060"/>
                </a:solidFill>
              </a:rPr>
              <a:t>yin &lt;- 0.6</a:t>
            </a:r>
          </a:p>
          <a:p>
            <a:endParaRPr lang="en-US" sz="300" dirty="0">
              <a:solidFill>
                <a:srgbClr val="002060"/>
              </a:solidFill>
            </a:endParaRPr>
          </a:p>
          <a:p>
            <a:r>
              <a:rPr lang="en-US" sz="300" dirty="0">
                <a:solidFill>
                  <a:srgbClr val="002060"/>
                </a:solidFill>
              </a:rPr>
              <a:t>y &lt;- 0</a:t>
            </a:r>
          </a:p>
          <a:p>
            <a:r>
              <a:rPr lang="en-US" sz="300" dirty="0">
                <a:solidFill>
                  <a:srgbClr val="002060"/>
                </a:solidFill>
              </a:rPr>
              <a:t>if (yin &gt; theta) {</a:t>
            </a:r>
          </a:p>
          <a:p>
            <a:r>
              <a:rPr lang="en-US" sz="300" dirty="0">
                <a:solidFill>
                  <a:srgbClr val="002060"/>
                </a:solidFill>
              </a:rPr>
              <a:t>    y &lt;- 1</a:t>
            </a:r>
          </a:p>
          <a:p>
            <a:r>
              <a:rPr lang="en-US" sz="300" dirty="0">
                <a:solidFill>
                  <a:srgbClr val="002060"/>
                </a:solidFill>
              </a:rPr>
              <a:t>    } </a:t>
            </a:r>
          </a:p>
          <a:p>
            <a:r>
              <a:rPr lang="en-US" sz="300" dirty="0">
                <a:solidFill>
                  <a:srgbClr val="002060"/>
                </a:solidFill>
              </a:rPr>
              <a:t>if (yin &lt; -theta) {</a:t>
            </a:r>
          </a:p>
          <a:p>
            <a:r>
              <a:rPr lang="en-US" sz="300" dirty="0">
                <a:solidFill>
                  <a:srgbClr val="002060"/>
                </a:solidFill>
              </a:rPr>
              <a:t>   y &lt;- -1</a:t>
            </a:r>
          </a:p>
          <a:p>
            <a:r>
              <a:rPr lang="en-US" sz="300" dirty="0">
                <a:solidFill>
                  <a:srgbClr val="002060"/>
                </a:solidFill>
              </a:rPr>
              <a:t>}</a:t>
            </a:r>
          </a:p>
        </p:txBody>
      </p:sp>
      <p:sp>
        <p:nvSpPr>
          <p:cNvPr id="6" name="TextBox 5"/>
          <p:cNvSpPr txBox="1"/>
          <p:nvPr/>
        </p:nvSpPr>
        <p:spPr>
          <a:xfrm>
            <a:off x="2323119" y="5950803"/>
            <a:ext cx="1952707" cy="646331"/>
          </a:xfrm>
          <a:prstGeom prst="rect">
            <a:avLst/>
          </a:prstGeom>
          <a:solidFill>
            <a:schemeClr val="tx1"/>
          </a:solidFill>
          <a:ln>
            <a:solidFill>
              <a:schemeClr val="accent1"/>
            </a:solidFill>
          </a:ln>
        </p:spPr>
        <p:txBody>
          <a:bodyPr wrap="square" rtlCol="0">
            <a:spAutoFit/>
          </a:bodyPr>
          <a:lstStyle/>
          <a:p>
            <a:r>
              <a:rPr lang="en-US" sz="300" dirty="0">
                <a:solidFill>
                  <a:srgbClr val="002060"/>
                </a:solidFill>
              </a:rPr>
              <a:t># step function</a:t>
            </a:r>
          </a:p>
          <a:p>
            <a:r>
              <a:rPr lang="en-US" sz="300" dirty="0">
                <a:solidFill>
                  <a:srgbClr val="002060"/>
                </a:solidFill>
              </a:rPr>
              <a:t>	</a:t>
            </a:r>
          </a:p>
          <a:p>
            <a:r>
              <a:rPr lang="en-US" sz="300" dirty="0">
                <a:solidFill>
                  <a:srgbClr val="002060"/>
                </a:solidFill>
              </a:rPr>
              <a:t>theta &lt;- 0.5</a:t>
            </a:r>
          </a:p>
          <a:p>
            <a:r>
              <a:rPr lang="en-US" sz="300" dirty="0">
                <a:solidFill>
                  <a:srgbClr val="002060"/>
                </a:solidFill>
              </a:rPr>
              <a:t>yin &lt;- 2</a:t>
            </a:r>
          </a:p>
          <a:p>
            <a:endParaRPr lang="en-US" sz="300" dirty="0">
              <a:solidFill>
                <a:srgbClr val="002060"/>
              </a:solidFill>
            </a:endParaRPr>
          </a:p>
          <a:p>
            <a:r>
              <a:rPr lang="en-US" sz="300" dirty="0">
                <a:solidFill>
                  <a:srgbClr val="002060"/>
                </a:solidFill>
              </a:rPr>
              <a:t>if (yin &gt; theta) {</a:t>
            </a:r>
          </a:p>
          <a:p>
            <a:r>
              <a:rPr lang="en-US" sz="300" dirty="0">
                <a:solidFill>
                  <a:srgbClr val="002060"/>
                </a:solidFill>
              </a:rPr>
              <a:t>   y &lt;- 1</a:t>
            </a:r>
          </a:p>
          <a:p>
            <a:r>
              <a:rPr lang="en-US" sz="300" dirty="0">
                <a:solidFill>
                  <a:srgbClr val="002060"/>
                </a:solidFill>
              </a:rPr>
              <a:t>  } else {</a:t>
            </a:r>
          </a:p>
          <a:p>
            <a:r>
              <a:rPr lang="en-US" sz="300" dirty="0">
                <a:solidFill>
                  <a:srgbClr val="002060"/>
                </a:solidFill>
              </a:rPr>
              <a:t>    y &lt;- -1</a:t>
            </a:r>
          </a:p>
          <a:p>
            <a:r>
              <a:rPr lang="en-US" sz="300" dirty="0">
                <a:solidFill>
                  <a:srgbClr val="002060"/>
                </a:solidFill>
              </a:rPr>
              <a:t>	}</a:t>
            </a:r>
          </a:p>
          <a:p>
            <a:r>
              <a:rPr lang="en-US" sz="300" dirty="0">
                <a:solidFill>
                  <a:srgbClr val="002060"/>
                </a:solidFill>
              </a:rPr>
              <a:t>	</a:t>
            </a:r>
          </a:p>
          <a:p>
            <a:r>
              <a:rPr lang="en-US" sz="300" dirty="0">
                <a:solidFill>
                  <a:srgbClr val="002060"/>
                </a:solidFill>
              </a:rPr>
              <a:t>	</a:t>
            </a:r>
          </a:p>
        </p:txBody>
      </p:sp>
      <p:sp>
        <p:nvSpPr>
          <p:cNvPr id="7" name="TextBox 6"/>
          <p:cNvSpPr txBox="1"/>
          <p:nvPr/>
        </p:nvSpPr>
        <p:spPr>
          <a:xfrm>
            <a:off x="7153911" y="5950802"/>
            <a:ext cx="1952707" cy="600164"/>
          </a:xfrm>
          <a:prstGeom prst="rect">
            <a:avLst/>
          </a:prstGeom>
          <a:solidFill>
            <a:schemeClr val="tx1"/>
          </a:solidFill>
          <a:ln>
            <a:solidFill>
              <a:schemeClr val="accent1"/>
            </a:solidFill>
          </a:ln>
        </p:spPr>
        <p:txBody>
          <a:bodyPr wrap="square" rtlCol="0">
            <a:spAutoFit/>
          </a:bodyPr>
          <a:lstStyle/>
          <a:p>
            <a:r>
              <a:rPr lang="en-US" sz="300" dirty="0">
                <a:solidFill>
                  <a:srgbClr val="002060"/>
                </a:solidFill>
              </a:rPr>
              <a:t># sigmoid function</a:t>
            </a:r>
          </a:p>
          <a:p>
            <a:endParaRPr lang="en-US" sz="300" dirty="0">
              <a:solidFill>
                <a:srgbClr val="002060"/>
              </a:solidFill>
            </a:endParaRPr>
          </a:p>
          <a:p>
            <a:r>
              <a:rPr lang="en-US" sz="300" dirty="0">
                <a:solidFill>
                  <a:srgbClr val="002060"/>
                </a:solidFill>
              </a:rPr>
              <a:t>yin &lt;- 2</a:t>
            </a:r>
          </a:p>
          <a:p>
            <a:endParaRPr lang="en-US" sz="300" dirty="0">
              <a:solidFill>
                <a:srgbClr val="002060"/>
              </a:solidFill>
            </a:endParaRPr>
          </a:p>
          <a:p>
            <a:endParaRPr lang="en-US" sz="300" dirty="0">
              <a:solidFill>
                <a:srgbClr val="002060"/>
              </a:solidFill>
            </a:endParaRPr>
          </a:p>
          <a:p>
            <a:r>
              <a:rPr lang="en-US" sz="300" dirty="0" err="1">
                <a:solidFill>
                  <a:srgbClr val="002060"/>
                </a:solidFill>
              </a:rPr>
              <a:t>exp_value</a:t>
            </a:r>
            <a:r>
              <a:rPr lang="en-US" sz="300" dirty="0">
                <a:solidFill>
                  <a:srgbClr val="002060"/>
                </a:solidFill>
              </a:rPr>
              <a:t> &lt;- </a:t>
            </a:r>
            <a:r>
              <a:rPr lang="en-US" sz="300" dirty="0" err="1">
                <a:solidFill>
                  <a:srgbClr val="002060"/>
                </a:solidFill>
              </a:rPr>
              <a:t>exp</a:t>
            </a:r>
            <a:r>
              <a:rPr lang="en-US" sz="300" dirty="0">
                <a:solidFill>
                  <a:srgbClr val="002060"/>
                </a:solidFill>
              </a:rPr>
              <a:t>(-yin)</a:t>
            </a:r>
          </a:p>
          <a:p>
            <a:r>
              <a:rPr lang="en-US" sz="300" dirty="0">
                <a:solidFill>
                  <a:srgbClr val="002060"/>
                </a:solidFill>
              </a:rPr>
              <a:t>y &lt;- 1 / (1 + </a:t>
            </a:r>
            <a:r>
              <a:rPr lang="en-US" sz="300" dirty="0" err="1">
                <a:solidFill>
                  <a:srgbClr val="002060"/>
                </a:solidFill>
              </a:rPr>
              <a:t>exp_value</a:t>
            </a:r>
            <a:r>
              <a:rPr lang="en-US" sz="300" dirty="0">
                <a:solidFill>
                  <a:srgbClr val="002060"/>
                </a:solidFill>
              </a:rPr>
              <a:t>)</a:t>
            </a:r>
          </a:p>
          <a:p>
            <a:endParaRPr lang="en-US" sz="300" dirty="0">
              <a:solidFill>
                <a:srgbClr val="002060"/>
              </a:solidFill>
            </a:endParaRPr>
          </a:p>
          <a:p>
            <a:r>
              <a:rPr lang="en-US" sz="300" dirty="0">
                <a:solidFill>
                  <a:srgbClr val="002060"/>
                </a:solidFill>
              </a:rPr>
              <a:t>print (</a:t>
            </a:r>
            <a:r>
              <a:rPr lang="en-US" sz="300" dirty="0" err="1">
                <a:solidFill>
                  <a:srgbClr val="002060"/>
                </a:solidFill>
              </a:rPr>
              <a:t>sprintf</a:t>
            </a:r>
            <a:r>
              <a:rPr lang="en-US" sz="300" dirty="0">
                <a:solidFill>
                  <a:srgbClr val="002060"/>
                </a:solidFill>
              </a:rPr>
              <a:t> ("yin=%g, y=%g", yin, y</a:t>
            </a:r>
            <a:r>
              <a:rPr lang="en-US" sz="300" dirty="0" smtClean="0">
                <a:solidFill>
                  <a:srgbClr val="002060"/>
                </a:solidFill>
              </a:rPr>
              <a:t>))</a:t>
            </a:r>
          </a:p>
          <a:p>
            <a:endParaRPr lang="en-US" sz="300" dirty="0">
              <a:solidFill>
                <a:srgbClr val="002060"/>
              </a:solidFill>
            </a:endParaRPr>
          </a:p>
          <a:p>
            <a:endParaRPr lang="en-US" sz="300" dirty="0">
              <a:solidFill>
                <a:srgbClr val="002060"/>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6256" y="235957"/>
            <a:ext cx="3336448" cy="1534766"/>
          </a:xfrm>
          <a:prstGeom prst="rect">
            <a:avLst/>
          </a:prstGeom>
        </p:spPr>
      </p:pic>
    </p:spTree>
    <p:extLst>
      <p:ext uri="{BB962C8B-B14F-4D97-AF65-F5344CB8AC3E}">
        <p14:creationId xmlns:p14="http://schemas.microsoft.com/office/powerpoint/2010/main" val="21602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Contoh</a:t>
            </a:r>
            <a:r>
              <a:rPr lang="en-US" dirty="0" smtClean="0"/>
              <a:t> </a:t>
            </a:r>
            <a:r>
              <a:rPr lang="en-US" dirty="0" err="1" smtClean="0"/>
              <a:t>perhitungan</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2026180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Arsitektur</a:t>
            </a:r>
            <a:endParaRPr lang="en-US" dirty="0"/>
          </a:p>
        </p:txBody>
      </p:sp>
      <p:sp>
        <p:nvSpPr>
          <p:cNvPr id="3" name="Content Placeholder 2"/>
          <p:cNvSpPr>
            <a:spLocks noGrp="1"/>
          </p:cNvSpPr>
          <p:nvPr>
            <p:ph idx="1"/>
          </p:nvPr>
        </p:nvSpPr>
        <p:spPr>
          <a:xfrm>
            <a:off x="154699" y="2255520"/>
            <a:ext cx="11859856" cy="4023360"/>
          </a:xfrm>
        </p:spPr>
        <p:txBody>
          <a:bodyPr/>
          <a:lstStyle/>
          <a:p>
            <a:r>
              <a:rPr lang="en-US" dirty="0" smtClean="0"/>
              <a:t>Simple </a:t>
            </a:r>
            <a:r>
              <a:rPr lang="en-US" dirty="0" err="1" smtClean="0"/>
              <a:t>Perceptron</a:t>
            </a:r>
            <a:endParaRPr lang="en-US" dirty="0" smtClean="0"/>
          </a:p>
          <a:p>
            <a:endParaRPr lang="en-US" dirty="0"/>
          </a:p>
        </p:txBody>
      </p:sp>
      <p:sp>
        <p:nvSpPr>
          <p:cNvPr id="4" name="Oval 3"/>
          <p:cNvSpPr/>
          <p:nvPr/>
        </p:nvSpPr>
        <p:spPr>
          <a:xfrm>
            <a:off x="3048000" y="2590800"/>
            <a:ext cx="836772" cy="6858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X1</a:t>
            </a:r>
          </a:p>
        </p:txBody>
      </p:sp>
      <p:sp>
        <p:nvSpPr>
          <p:cNvPr id="5" name="Oval 4"/>
          <p:cNvSpPr/>
          <p:nvPr/>
        </p:nvSpPr>
        <p:spPr>
          <a:xfrm>
            <a:off x="3048000" y="3581400"/>
            <a:ext cx="836772" cy="6858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X2</a:t>
            </a:r>
          </a:p>
        </p:txBody>
      </p:sp>
      <p:sp>
        <p:nvSpPr>
          <p:cNvPr id="6" name="Oval 5"/>
          <p:cNvSpPr/>
          <p:nvPr/>
        </p:nvSpPr>
        <p:spPr>
          <a:xfrm>
            <a:off x="3048000" y="5410200"/>
            <a:ext cx="836772" cy="6858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Xn</a:t>
            </a:r>
            <a:endParaRPr lang="en-US" dirty="0">
              <a:solidFill>
                <a:schemeClr val="bg1"/>
              </a:solidFill>
            </a:endParaRPr>
          </a:p>
        </p:txBody>
      </p:sp>
      <p:sp>
        <p:nvSpPr>
          <p:cNvPr id="7" name="Oval 6"/>
          <p:cNvSpPr/>
          <p:nvPr/>
        </p:nvSpPr>
        <p:spPr>
          <a:xfrm>
            <a:off x="7010400" y="4038600"/>
            <a:ext cx="836772" cy="6858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a:t>
            </a:r>
          </a:p>
        </p:txBody>
      </p:sp>
      <p:sp>
        <p:nvSpPr>
          <p:cNvPr id="8" name="Oval 7"/>
          <p:cNvSpPr/>
          <p:nvPr/>
        </p:nvSpPr>
        <p:spPr>
          <a:xfrm>
            <a:off x="5943600" y="2209800"/>
            <a:ext cx="836772" cy="6858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cxnSp>
        <p:nvCxnSpPr>
          <p:cNvPr id="10" name="Straight Arrow Connector 9"/>
          <p:cNvCxnSpPr>
            <a:stCxn id="4" idx="6"/>
            <a:endCxn id="7" idx="1"/>
          </p:cNvCxnSpPr>
          <p:nvPr/>
        </p:nvCxnSpPr>
        <p:spPr>
          <a:xfrm>
            <a:off x="3884772" y="2933700"/>
            <a:ext cx="3248170" cy="120533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6"/>
            <a:endCxn id="7" idx="2"/>
          </p:cNvCxnSpPr>
          <p:nvPr/>
        </p:nvCxnSpPr>
        <p:spPr>
          <a:xfrm>
            <a:off x="3884772" y="3924300"/>
            <a:ext cx="3125628" cy="4572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6"/>
            <a:endCxn id="7" idx="3"/>
          </p:cNvCxnSpPr>
          <p:nvPr/>
        </p:nvCxnSpPr>
        <p:spPr>
          <a:xfrm flipV="1">
            <a:off x="3884772" y="4623967"/>
            <a:ext cx="3248170" cy="112913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5"/>
            <a:endCxn id="7" idx="0"/>
          </p:cNvCxnSpPr>
          <p:nvPr/>
        </p:nvCxnSpPr>
        <p:spPr>
          <a:xfrm>
            <a:off x="6657830" y="2795167"/>
            <a:ext cx="770956" cy="124343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76600" y="4191001"/>
            <a:ext cx="743798" cy="1200329"/>
          </a:xfrm>
          <a:prstGeom prst="rect">
            <a:avLst/>
          </a:prstGeom>
          <a:noFill/>
        </p:spPr>
        <p:txBody>
          <a:bodyPr wrap="square" rtlCol="0">
            <a:spAutoFit/>
          </a:bodyPr>
          <a:lstStyle/>
          <a:p>
            <a:r>
              <a:rPr lang="en-US" sz="2400" b="1" dirty="0">
                <a:solidFill>
                  <a:schemeClr val="bg1"/>
                </a:solidFill>
              </a:rPr>
              <a:t>.</a:t>
            </a:r>
          </a:p>
          <a:p>
            <a:r>
              <a:rPr lang="en-US" sz="2400" b="1" dirty="0">
                <a:solidFill>
                  <a:schemeClr val="bg1"/>
                </a:solidFill>
              </a:rPr>
              <a:t>.</a:t>
            </a:r>
          </a:p>
          <a:p>
            <a:r>
              <a:rPr lang="en-US" sz="2400" b="1" dirty="0">
                <a:solidFill>
                  <a:schemeClr val="bg1"/>
                </a:solidFill>
              </a:rPr>
              <a:t>.</a:t>
            </a:r>
          </a:p>
        </p:txBody>
      </p:sp>
      <p:sp>
        <p:nvSpPr>
          <p:cNvPr id="26" name="TextBox 25"/>
          <p:cNvSpPr txBox="1"/>
          <p:nvPr/>
        </p:nvSpPr>
        <p:spPr>
          <a:xfrm>
            <a:off x="6934199" y="3135868"/>
            <a:ext cx="650823" cy="369332"/>
          </a:xfrm>
          <a:prstGeom prst="rect">
            <a:avLst/>
          </a:prstGeom>
          <a:noFill/>
        </p:spPr>
        <p:txBody>
          <a:bodyPr wrap="square" rtlCol="0">
            <a:spAutoFit/>
          </a:bodyPr>
          <a:lstStyle/>
          <a:p>
            <a:r>
              <a:rPr lang="en-US" dirty="0">
                <a:solidFill>
                  <a:schemeClr val="bg1"/>
                </a:solidFill>
              </a:rPr>
              <a:t>b</a:t>
            </a:r>
          </a:p>
        </p:txBody>
      </p:sp>
      <p:sp>
        <p:nvSpPr>
          <p:cNvPr id="27" name="TextBox 26"/>
          <p:cNvSpPr txBox="1"/>
          <p:nvPr/>
        </p:nvSpPr>
        <p:spPr>
          <a:xfrm>
            <a:off x="5105399" y="3124201"/>
            <a:ext cx="650823" cy="369332"/>
          </a:xfrm>
          <a:prstGeom prst="rect">
            <a:avLst/>
          </a:prstGeom>
          <a:noFill/>
        </p:spPr>
        <p:txBody>
          <a:bodyPr wrap="square" rtlCol="0">
            <a:spAutoFit/>
          </a:bodyPr>
          <a:lstStyle/>
          <a:p>
            <a:r>
              <a:rPr lang="en-US" dirty="0">
                <a:solidFill>
                  <a:schemeClr val="bg1"/>
                </a:solidFill>
              </a:rPr>
              <a:t>W1</a:t>
            </a:r>
          </a:p>
        </p:txBody>
      </p:sp>
      <p:sp>
        <p:nvSpPr>
          <p:cNvPr id="28" name="TextBox 27"/>
          <p:cNvSpPr txBox="1"/>
          <p:nvPr/>
        </p:nvSpPr>
        <p:spPr>
          <a:xfrm>
            <a:off x="4724399" y="3810001"/>
            <a:ext cx="650823" cy="369332"/>
          </a:xfrm>
          <a:prstGeom prst="rect">
            <a:avLst/>
          </a:prstGeom>
          <a:noFill/>
        </p:spPr>
        <p:txBody>
          <a:bodyPr wrap="square" rtlCol="0">
            <a:spAutoFit/>
          </a:bodyPr>
          <a:lstStyle/>
          <a:p>
            <a:r>
              <a:rPr lang="en-US" dirty="0">
                <a:solidFill>
                  <a:schemeClr val="bg1"/>
                </a:solidFill>
              </a:rPr>
              <a:t>W2</a:t>
            </a:r>
          </a:p>
        </p:txBody>
      </p:sp>
      <p:sp>
        <p:nvSpPr>
          <p:cNvPr id="29" name="TextBox 28"/>
          <p:cNvSpPr txBox="1"/>
          <p:nvPr/>
        </p:nvSpPr>
        <p:spPr>
          <a:xfrm>
            <a:off x="4876799" y="4876800"/>
            <a:ext cx="650823" cy="369332"/>
          </a:xfrm>
          <a:prstGeom prst="rect">
            <a:avLst/>
          </a:prstGeom>
          <a:noFill/>
        </p:spPr>
        <p:txBody>
          <a:bodyPr wrap="square" rtlCol="0">
            <a:spAutoFit/>
          </a:bodyPr>
          <a:lstStyle/>
          <a:p>
            <a:r>
              <a:rPr lang="en-US" dirty="0" err="1">
                <a:solidFill>
                  <a:schemeClr val="bg1"/>
                </a:solidFill>
              </a:rPr>
              <a:t>Wn</a:t>
            </a:r>
            <a:endParaRPr lang="en-US" dirty="0">
              <a:solidFill>
                <a:schemeClr val="bg1"/>
              </a:solidFill>
            </a:endParaRPr>
          </a:p>
        </p:txBody>
      </p:sp>
      <p:sp>
        <p:nvSpPr>
          <p:cNvPr id="18" name="TextBox 17"/>
          <p:cNvSpPr txBox="1"/>
          <p:nvPr/>
        </p:nvSpPr>
        <p:spPr>
          <a:xfrm>
            <a:off x="8506692" y="3283527"/>
            <a:ext cx="2701636" cy="1261884"/>
          </a:xfrm>
          <a:prstGeom prst="rect">
            <a:avLst/>
          </a:prstGeom>
          <a:noFill/>
        </p:spPr>
        <p:txBody>
          <a:bodyPr wrap="square" rtlCol="0">
            <a:spAutoFit/>
          </a:bodyPr>
          <a:lstStyle/>
          <a:p>
            <a:r>
              <a:rPr lang="en-US" sz="2800" b="1" i="1" dirty="0" smtClean="0">
                <a:solidFill>
                  <a:schemeClr val="bg1"/>
                </a:solidFill>
              </a:rPr>
              <a:t>W X + b = 0</a:t>
            </a:r>
          </a:p>
          <a:p>
            <a:endParaRPr lang="en-US" sz="2800" b="1" i="1" dirty="0" smtClean="0">
              <a:solidFill>
                <a:schemeClr val="bg1"/>
              </a:solidFill>
            </a:endParaRPr>
          </a:p>
          <a:p>
            <a:r>
              <a:rPr lang="id-ID" dirty="0" smtClean="0">
                <a:solidFill>
                  <a:schemeClr val="bg1"/>
                </a:solidFill>
                <a:latin typeface="Bookman Old Style" panose="02050604050505020204" pitchFamily="18" charset="0"/>
              </a:rPr>
              <a:t> </a:t>
            </a:r>
            <a:r>
              <a:rPr lang="en-US" dirty="0" smtClean="0">
                <a:solidFill>
                  <a:schemeClr val="bg1"/>
                </a:solidFill>
                <a:latin typeface="Bookman Old Style" panose="02050604050505020204" pitchFamily="18" charset="0"/>
              </a:rPr>
              <a:t>b + </a:t>
            </a:r>
            <a:r>
              <a:rPr lang="id-ID" dirty="0" smtClean="0">
                <a:solidFill>
                  <a:schemeClr val="bg1"/>
                </a:solidFill>
                <a:latin typeface="Bookman Old Style" panose="02050604050505020204" pitchFamily="18" charset="0"/>
                <a:sym typeface="Symbol" panose="05050102010706020507" pitchFamily="18" charset="2"/>
              </a:rPr>
              <a:t></a:t>
            </a:r>
            <a:r>
              <a:rPr lang="id-ID" baseline="-25000" dirty="0" smtClean="0">
                <a:solidFill>
                  <a:schemeClr val="bg1"/>
                </a:solidFill>
                <a:latin typeface="Bookman Old Style" panose="02050604050505020204" pitchFamily="18" charset="0"/>
              </a:rPr>
              <a:t>i</a:t>
            </a:r>
            <a:r>
              <a:rPr lang="id-ID" dirty="0" smtClean="0">
                <a:solidFill>
                  <a:schemeClr val="bg1"/>
                </a:solidFill>
                <a:latin typeface="Bookman Old Style" panose="02050604050505020204" pitchFamily="18" charset="0"/>
              </a:rPr>
              <a:t> x</a:t>
            </a:r>
            <a:r>
              <a:rPr lang="id-ID" baseline="-25000" dirty="0" smtClean="0">
                <a:solidFill>
                  <a:schemeClr val="bg1"/>
                </a:solidFill>
                <a:latin typeface="Bookman Old Style" panose="02050604050505020204" pitchFamily="18" charset="0"/>
              </a:rPr>
              <a:t> i</a:t>
            </a:r>
            <a:r>
              <a:rPr lang="id-ID" dirty="0" smtClean="0">
                <a:solidFill>
                  <a:schemeClr val="bg1"/>
                </a:solidFill>
                <a:latin typeface="Bookman Old Style" panose="02050604050505020204" pitchFamily="18" charset="0"/>
              </a:rPr>
              <a:t> w</a:t>
            </a:r>
            <a:r>
              <a:rPr lang="id-ID" baseline="-25000" dirty="0" smtClean="0">
                <a:solidFill>
                  <a:schemeClr val="bg1"/>
                </a:solidFill>
                <a:latin typeface="Bookman Old Style" panose="02050604050505020204" pitchFamily="18" charset="0"/>
              </a:rPr>
              <a:t> I</a:t>
            </a:r>
            <a:r>
              <a:rPr lang="en-US" baseline="-25000" dirty="0" smtClean="0">
                <a:solidFill>
                  <a:schemeClr val="bg1"/>
                </a:solidFill>
                <a:latin typeface="Bookman Old Style" panose="02050604050505020204" pitchFamily="18" charset="0"/>
              </a:rPr>
              <a:t>    </a:t>
            </a:r>
            <a:r>
              <a:rPr lang="en-US" dirty="0" smtClean="0">
                <a:solidFill>
                  <a:schemeClr val="bg1"/>
                </a:solidFill>
                <a:latin typeface="Bookman Old Style" panose="02050604050505020204" pitchFamily="18" charset="0"/>
              </a:rPr>
              <a:t>= 0</a:t>
            </a:r>
            <a:endParaRPr lang="en-US" b="1" i="1" dirty="0">
              <a:solidFill>
                <a:schemeClr val="bg1"/>
              </a:solidFill>
            </a:endParaRPr>
          </a:p>
        </p:txBody>
      </p:sp>
    </p:spTree>
    <p:extLst>
      <p:ext uri="{BB962C8B-B14F-4D97-AF65-F5344CB8AC3E}">
        <p14:creationId xmlns:p14="http://schemas.microsoft.com/office/powerpoint/2010/main" val="38889706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a:xfrm>
            <a:off x="1024128" y="2286000"/>
            <a:ext cx="3632093" cy="2189018"/>
          </a:xfrm>
        </p:spPr>
        <p:txBody>
          <a:bodyPr/>
          <a:lstStyle/>
          <a:p>
            <a:r>
              <a:rPr lang="en-US" dirty="0" err="1" smtClean="0"/>
              <a:t>Bagaimana</a:t>
            </a:r>
            <a:r>
              <a:rPr lang="en-US" dirty="0" smtClean="0"/>
              <a:t> </a:t>
            </a:r>
            <a:r>
              <a:rPr lang="en-US" dirty="0" err="1" smtClean="0"/>
              <a:t>memisahkan</a:t>
            </a:r>
            <a:r>
              <a:rPr lang="en-US" dirty="0" smtClean="0"/>
              <a:t> </a:t>
            </a:r>
            <a:r>
              <a:rPr lang="en-US" dirty="0" err="1" smtClean="0"/>
              <a:t>dua</a:t>
            </a:r>
            <a:r>
              <a:rPr lang="en-US" dirty="0" smtClean="0"/>
              <a:t> </a:t>
            </a:r>
            <a:r>
              <a:rPr lang="en-US" dirty="0" err="1" smtClean="0"/>
              <a:t>kelompok</a:t>
            </a:r>
            <a:r>
              <a:rPr lang="en-US" dirty="0" smtClean="0"/>
              <a:t> </a:t>
            </a:r>
            <a:r>
              <a:rPr lang="en-US" dirty="0" err="1" smtClean="0"/>
              <a:t>tsb</a:t>
            </a:r>
            <a:r>
              <a:rPr lang="en-US" dirty="0" smtClean="0"/>
              <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33312590"/>
              </p:ext>
            </p:extLst>
          </p:nvPr>
        </p:nvGraphicFramePr>
        <p:xfrm>
          <a:off x="5598694" y="745958"/>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r>
                        <a:rPr lang="en-US" dirty="0" smtClean="0">
                          <a:solidFill>
                            <a:schemeClr val="bg1"/>
                          </a:solidFill>
                        </a:rPr>
                        <a:t>X1</a:t>
                      </a:r>
                      <a:endParaRPr lang="en-US" dirty="0">
                        <a:solidFill>
                          <a:schemeClr val="bg1"/>
                        </a:solidFill>
                      </a:endParaRPr>
                    </a:p>
                  </a:txBody>
                  <a:tcPr/>
                </a:tc>
                <a:tc>
                  <a:txBody>
                    <a:bodyPr/>
                    <a:lstStyle/>
                    <a:p>
                      <a:pPr algn="ctr"/>
                      <a:r>
                        <a:rPr lang="en-US" dirty="0" smtClean="0">
                          <a:solidFill>
                            <a:schemeClr val="bg1"/>
                          </a:solidFill>
                        </a:rPr>
                        <a:t>X2</a:t>
                      </a:r>
                      <a:endParaRPr lang="en-US" dirty="0">
                        <a:solidFill>
                          <a:schemeClr val="bg1"/>
                        </a:solidFill>
                      </a:endParaRPr>
                    </a:p>
                  </a:txBody>
                  <a:tcPr/>
                </a:tc>
                <a:tc>
                  <a:txBody>
                    <a:bodyPr/>
                    <a:lstStyle/>
                    <a:p>
                      <a:pPr algn="ctr"/>
                      <a:r>
                        <a:rPr lang="en-US" dirty="0" smtClean="0">
                          <a:solidFill>
                            <a:schemeClr val="bg1"/>
                          </a:solidFill>
                        </a:rPr>
                        <a:t>1</a:t>
                      </a:r>
                      <a:endParaRPr lang="en-US" dirty="0">
                        <a:solidFill>
                          <a:schemeClr val="bg1"/>
                        </a:solidFill>
                      </a:endParaRPr>
                    </a:p>
                  </a:txBody>
                  <a:tcPr/>
                </a:tc>
                <a:tc>
                  <a:txBody>
                    <a:bodyPr/>
                    <a:lstStyle/>
                    <a:p>
                      <a:pPr algn="ctr"/>
                      <a:r>
                        <a:rPr lang="en-US" dirty="0" smtClean="0">
                          <a:solidFill>
                            <a:schemeClr val="bg1"/>
                          </a:solidFill>
                        </a:rPr>
                        <a:t>Target</a:t>
                      </a:r>
                      <a:endParaRPr lang="en-US" dirty="0">
                        <a:solidFill>
                          <a:schemeClr val="bg1"/>
                        </a:solidFill>
                      </a:endParaRPr>
                    </a:p>
                  </a:txBody>
                  <a:tcPr/>
                </a:tc>
                <a:extLst>
                  <a:ext uri="{0D108BD9-81ED-4DB2-BD59-A6C34878D82A}">
                    <a16:rowId xmlns:a16="http://schemas.microsoft.com/office/drawing/2014/main" val="10000"/>
                  </a:ext>
                </a:extLst>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extLst>
                  <a:ext uri="{0D108BD9-81ED-4DB2-BD59-A6C34878D82A}">
                    <a16:rowId xmlns:a16="http://schemas.microsoft.com/office/drawing/2014/main" val="10001"/>
                  </a:ext>
                </a:extLst>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extLst>
                  <a:ext uri="{0D108BD9-81ED-4DB2-BD59-A6C34878D82A}">
                    <a16:rowId xmlns:a16="http://schemas.microsoft.com/office/drawing/2014/main" val="10002"/>
                  </a:ext>
                </a:extLst>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extLst>
                  <a:ext uri="{0D108BD9-81ED-4DB2-BD59-A6C34878D82A}">
                    <a16:rowId xmlns:a16="http://schemas.microsoft.com/office/drawing/2014/main" val="10003"/>
                  </a:ext>
                </a:extLst>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extLst>
                  <a:ext uri="{0D108BD9-81ED-4DB2-BD59-A6C34878D82A}">
                    <a16:rowId xmlns:a16="http://schemas.microsoft.com/office/drawing/2014/main" val="10004"/>
                  </a:ext>
                </a:extLst>
              </a:tr>
            </a:tbl>
          </a:graphicData>
        </a:graphic>
      </p:graphicFrame>
      <p:cxnSp>
        <p:nvCxnSpPr>
          <p:cNvPr id="6" name="Straight Connector 5"/>
          <p:cNvCxnSpPr/>
          <p:nvPr/>
        </p:nvCxnSpPr>
        <p:spPr>
          <a:xfrm>
            <a:off x="7495676" y="3007894"/>
            <a:ext cx="12030" cy="226193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22695" y="4932947"/>
            <a:ext cx="2851484" cy="2406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577136" y="4993106"/>
            <a:ext cx="625642" cy="369332"/>
          </a:xfrm>
          <a:prstGeom prst="rect">
            <a:avLst/>
          </a:prstGeom>
          <a:noFill/>
        </p:spPr>
        <p:txBody>
          <a:bodyPr wrap="square" rtlCol="0">
            <a:spAutoFit/>
          </a:bodyPr>
          <a:lstStyle/>
          <a:p>
            <a:r>
              <a:rPr lang="en-US" dirty="0" smtClean="0">
                <a:solidFill>
                  <a:schemeClr val="bg1"/>
                </a:solidFill>
              </a:rPr>
              <a:t>x1</a:t>
            </a:r>
            <a:endParaRPr lang="en-US" dirty="0">
              <a:solidFill>
                <a:schemeClr val="bg1"/>
              </a:solidFill>
            </a:endParaRPr>
          </a:p>
        </p:txBody>
      </p:sp>
      <p:sp>
        <p:nvSpPr>
          <p:cNvPr id="13" name="TextBox 12"/>
          <p:cNvSpPr txBox="1"/>
          <p:nvPr/>
        </p:nvSpPr>
        <p:spPr>
          <a:xfrm>
            <a:off x="7058526" y="2907632"/>
            <a:ext cx="625642" cy="369332"/>
          </a:xfrm>
          <a:prstGeom prst="rect">
            <a:avLst/>
          </a:prstGeom>
          <a:noFill/>
        </p:spPr>
        <p:txBody>
          <a:bodyPr wrap="square" rtlCol="0">
            <a:spAutoFit/>
          </a:bodyPr>
          <a:lstStyle/>
          <a:p>
            <a:r>
              <a:rPr lang="en-US" dirty="0" smtClean="0">
                <a:solidFill>
                  <a:schemeClr val="bg1"/>
                </a:solidFill>
              </a:rPr>
              <a:t>x2</a:t>
            </a:r>
            <a:endParaRPr lang="en-US" dirty="0">
              <a:solidFill>
                <a:schemeClr val="bg1"/>
              </a:solidFill>
            </a:endParaRPr>
          </a:p>
        </p:txBody>
      </p:sp>
      <p:sp>
        <p:nvSpPr>
          <p:cNvPr id="14" name="Oval 13"/>
          <p:cNvSpPr/>
          <p:nvPr/>
        </p:nvSpPr>
        <p:spPr>
          <a:xfrm>
            <a:off x="9156031" y="3308685"/>
            <a:ext cx="252663"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1" y="4680284"/>
            <a:ext cx="240631" cy="192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63853" y="3352800"/>
            <a:ext cx="240631" cy="192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583906" y="4660232"/>
            <a:ext cx="240631" cy="192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688179" y="2887579"/>
            <a:ext cx="2334126" cy="1949116"/>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957388" y="5408482"/>
            <a:ext cx="2828647" cy="923330"/>
          </a:xfrm>
          <a:prstGeom prst="rect">
            <a:avLst/>
          </a:prstGeom>
          <a:noFill/>
        </p:spPr>
        <p:txBody>
          <a:bodyPr wrap="square" rtlCol="0">
            <a:spAutoFit/>
          </a:bodyPr>
          <a:lstStyle/>
          <a:p>
            <a:r>
              <a:rPr lang="en-US" dirty="0" smtClean="0">
                <a:solidFill>
                  <a:schemeClr val="bg1"/>
                </a:solidFill>
              </a:rPr>
              <a:t>Decision boundary</a:t>
            </a:r>
          </a:p>
          <a:p>
            <a:endParaRPr lang="en-US" dirty="0" smtClean="0">
              <a:solidFill>
                <a:schemeClr val="bg1"/>
              </a:solidFill>
            </a:endParaRPr>
          </a:p>
          <a:p>
            <a:r>
              <a:rPr lang="en-US" b="1" dirty="0" smtClean="0">
                <a:solidFill>
                  <a:schemeClr val="bg1"/>
                </a:solidFill>
              </a:rPr>
              <a:t>w1 x1 + w2 x2 + b = 0</a:t>
            </a:r>
            <a:endParaRPr lang="en-US" b="1" dirty="0">
              <a:solidFill>
                <a:schemeClr val="bg1"/>
              </a:solidFill>
            </a:endParaRPr>
          </a:p>
        </p:txBody>
      </p:sp>
      <p:cxnSp>
        <p:nvCxnSpPr>
          <p:cNvPr id="25" name="Straight Arrow Connector 24"/>
          <p:cNvCxnSpPr>
            <a:endCxn id="23" idx="0"/>
          </p:cNvCxnSpPr>
          <p:nvPr/>
        </p:nvCxnSpPr>
        <p:spPr>
          <a:xfrm>
            <a:off x="10170367" y="4814596"/>
            <a:ext cx="201345" cy="5938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08219" y="5264727"/>
            <a:ext cx="2701636" cy="523220"/>
          </a:xfrm>
          <a:prstGeom prst="rect">
            <a:avLst/>
          </a:prstGeom>
          <a:noFill/>
        </p:spPr>
        <p:txBody>
          <a:bodyPr wrap="square" rtlCol="0">
            <a:spAutoFit/>
          </a:bodyPr>
          <a:lstStyle/>
          <a:p>
            <a:r>
              <a:rPr lang="en-US" sz="2800" b="1" i="1" dirty="0" smtClean="0">
                <a:solidFill>
                  <a:schemeClr val="bg1"/>
                </a:solidFill>
              </a:rPr>
              <a:t>W X + b = 0</a:t>
            </a:r>
            <a:endParaRPr lang="en-US" b="1" i="1" dirty="0">
              <a:solidFill>
                <a:schemeClr val="bg1"/>
              </a:solidFill>
            </a:endParaRPr>
          </a:p>
        </p:txBody>
      </p:sp>
    </p:spTree>
    <p:extLst>
      <p:ext uri="{BB962C8B-B14F-4D97-AF65-F5344CB8AC3E}">
        <p14:creationId xmlns:p14="http://schemas.microsoft.com/office/powerpoint/2010/main" val="982524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a:xfrm>
            <a:off x="1024128" y="2286000"/>
            <a:ext cx="3632093" cy="4023360"/>
          </a:xfrm>
        </p:spPr>
        <p:txBody>
          <a:bodyPr/>
          <a:lstStyle/>
          <a:p>
            <a:r>
              <a:rPr lang="en-US" dirty="0" err="1" smtClean="0"/>
              <a:t>Bagaimana</a:t>
            </a:r>
            <a:r>
              <a:rPr lang="en-US" dirty="0" smtClean="0"/>
              <a:t> </a:t>
            </a:r>
            <a:r>
              <a:rPr lang="en-US" dirty="0" err="1" smtClean="0"/>
              <a:t>memisahkan</a:t>
            </a:r>
            <a:r>
              <a:rPr lang="en-US" dirty="0" smtClean="0"/>
              <a:t> </a:t>
            </a:r>
            <a:r>
              <a:rPr lang="en-US" dirty="0" err="1" smtClean="0"/>
              <a:t>dua</a:t>
            </a:r>
            <a:r>
              <a:rPr lang="en-US" dirty="0" smtClean="0"/>
              <a:t> </a:t>
            </a:r>
            <a:r>
              <a:rPr lang="en-US" dirty="0" err="1" smtClean="0"/>
              <a:t>kelompok</a:t>
            </a:r>
            <a:r>
              <a:rPr lang="en-US" dirty="0" smtClean="0"/>
              <a:t> </a:t>
            </a:r>
            <a:r>
              <a:rPr lang="en-US" dirty="0" err="1" smtClean="0"/>
              <a:t>tsb</a:t>
            </a:r>
            <a:r>
              <a:rPr lang="en-US" dirty="0" smtClean="0"/>
              <a:t> ?</a:t>
            </a:r>
          </a:p>
          <a:p>
            <a:r>
              <a:rPr lang="en-US" dirty="0" err="1" smtClean="0"/>
              <a:t>Berapa</a:t>
            </a:r>
            <a:r>
              <a:rPr lang="en-US" dirty="0" smtClean="0"/>
              <a:t> </a:t>
            </a:r>
            <a:r>
              <a:rPr lang="en-US" dirty="0" err="1" smtClean="0"/>
              <a:t>nilai</a:t>
            </a:r>
            <a:r>
              <a:rPr lang="en-US" dirty="0" smtClean="0"/>
              <a:t> w1, w2, w3 agar </a:t>
            </a:r>
            <a:r>
              <a:rPr lang="en-US" dirty="0" err="1" smtClean="0"/>
              <a:t>diperoleh</a:t>
            </a:r>
            <a:r>
              <a:rPr lang="en-US" dirty="0" smtClean="0"/>
              <a:t> decision boundary yang optimal ?</a:t>
            </a:r>
            <a:endParaRPr lang="en-US" dirty="0"/>
          </a:p>
        </p:txBody>
      </p:sp>
      <p:cxnSp>
        <p:nvCxnSpPr>
          <p:cNvPr id="6" name="Straight Connector 5"/>
          <p:cNvCxnSpPr/>
          <p:nvPr/>
        </p:nvCxnSpPr>
        <p:spPr>
          <a:xfrm>
            <a:off x="7421016" y="1645615"/>
            <a:ext cx="12030" cy="226193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48035" y="3570668"/>
            <a:ext cx="2851484" cy="2406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502476" y="3630827"/>
            <a:ext cx="625642" cy="369332"/>
          </a:xfrm>
          <a:prstGeom prst="rect">
            <a:avLst/>
          </a:prstGeom>
          <a:noFill/>
        </p:spPr>
        <p:txBody>
          <a:bodyPr wrap="square" rtlCol="0">
            <a:spAutoFit/>
          </a:bodyPr>
          <a:lstStyle/>
          <a:p>
            <a:r>
              <a:rPr lang="en-US" dirty="0" smtClean="0">
                <a:solidFill>
                  <a:schemeClr val="bg1"/>
                </a:solidFill>
              </a:rPr>
              <a:t>x1</a:t>
            </a:r>
            <a:endParaRPr lang="en-US" dirty="0">
              <a:solidFill>
                <a:schemeClr val="bg1"/>
              </a:solidFill>
            </a:endParaRPr>
          </a:p>
        </p:txBody>
      </p:sp>
      <p:sp>
        <p:nvSpPr>
          <p:cNvPr id="13" name="TextBox 12"/>
          <p:cNvSpPr txBox="1"/>
          <p:nvPr/>
        </p:nvSpPr>
        <p:spPr>
          <a:xfrm>
            <a:off x="6983866" y="1545353"/>
            <a:ext cx="625642" cy="369332"/>
          </a:xfrm>
          <a:prstGeom prst="rect">
            <a:avLst/>
          </a:prstGeom>
          <a:noFill/>
        </p:spPr>
        <p:txBody>
          <a:bodyPr wrap="square" rtlCol="0">
            <a:spAutoFit/>
          </a:bodyPr>
          <a:lstStyle/>
          <a:p>
            <a:r>
              <a:rPr lang="en-US" dirty="0" smtClean="0">
                <a:solidFill>
                  <a:schemeClr val="bg1"/>
                </a:solidFill>
              </a:rPr>
              <a:t>x2</a:t>
            </a:r>
            <a:endParaRPr lang="en-US" dirty="0">
              <a:solidFill>
                <a:schemeClr val="bg1"/>
              </a:solidFill>
            </a:endParaRPr>
          </a:p>
        </p:txBody>
      </p:sp>
      <p:sp>
        <p:nvSpPr>
          <p:cNvPr id="14" name="Oval 13"/>
          <p:cNvSpPr/>
          <p:nvPr/>
        </p:nvSpPr>
        <p:spPr>
          <a:xfrm>
            <a:off x="9081371" y="1946406"/>
            <a:ext cx="252663"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69341" y="3318005"/>
            <a:ext cx="240631" cy="192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489193" y="1990521"/>
            <a:ext cx="240631" cy="192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509246" y="3297953"/>
            <a:ext cx="240631" cy="192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6867316" y="1007697"/>
            <a:ext cx="4534677" cy="3228392"/>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882728" y="4046203"/>
            <a:ext cx="2828647" cy="923330"/>
          </a:xfrm>
          <a:prstGeom prst="rect">
            <a:avLst/>
          </a:prstGeom>
          <a:noFill/>
        </p:spPr>
        <p:txBody>
          <a:bodyPr wrap="square" rtlCol="0">
            <a:spAutoFit/>
          </a:bodyPr>
          <a:lstStyle/>
          <a:p>
            <a:r>
              <a:rPr lang="en-US" dirty="0" smtClean="0">
                <a:solidFill>
                  <a:schemeClr val="bg1"/>
                </a:solidFill>
              </a:rPr>
              <a:t>Decision boundary</a:t>
            </a:r>
          </a:p>
          <a:p>
            <a:endParaRPr lang="en-US" dirty="0" smtClean="0">
              <a:solidFill>
                <a:schemeClr val="bg1"/>
              </a:solidFill>
            </a:endParaRPr>
          </a:p>
          <a:p>
            <a:r>
              <a:rPr lang="en-US" b="1" dirty="0" smtClean="0">
                <a:solidFill>
                  <a:schemeClr val="bg1"/>
                </a:solidFill>
              </a:rPr>
              <a:t>w1 X1 + w2 X2 + b = 0</a:t>
            </a:r>
            <a:endParaRPr lang="en-US" b="1" dirty="0">
              <a:solidFill>
                <a:schemeClr val="bg1"/>
              </a:solidFill>
            </a:endParaRPr>
          </a:p>
        </p:txBody>
      </p:sp>
      <p:cxnSp>
        <p:nvCxnSpPr>
          <p:cNvPr id="25" name="Straight Arrow Connector 24"/>
          <p:cNvCxnSpPr>
            <a:endCxn id="23" idx="0"/>
          </p:cNvCxnSpPr>
          <p:nvPr/>
        </p:nvCxnSpPr>
        <p:spPr>
          <a:xfrm>
            <a:off x="9909095" y="3489640"/>
            <a:ext cx="387957" cy="556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64744" y="1063517"/>
            <a:ext cx="3281266" cy="369332"/>
          </a:xfrm>
          <a:prstGeom prst="rect">
            <a:avLst/>
          </a:prstGeom>
          <a:noFill/>
        </p:spPr>
        <p:txBody>
          <a:bodyPr wrap="square" rtlCol="0">
            <a:spAutoFit/>
          </a:bodyPr>
          <a:lstStyle/>
          <a:p>
            <a:r>
              <a:rPr lang="en-US" b="1" dirty="0" smtClean="0">
                <a:solidFill>
                  <a:schemeClr val="bg1"/>
                </a:solidFill>
              </a:rPr>
              <a:t>w1 X1 + w2 X2 + b &gt;= 0</a:t>
            </a:r>
            <a:endParaRPr lang="en-US" b="1" dirty="0">
              <a:solidFill>
                <a:schemeClr val="bg1"/>
              </a:solidFill>
            </a:endParaRPr>
          </a:p>
        </p:txBody>
      </p:sp>
      <p:sp>
        <p:nvSpPr>
          <p:cNvPr id="21" name="TextBox 20"/>
          <p:cNvSpPr txBox="1"/>
          <p:nvPr/>
        </p:nvSpPr>
        <p:spPr>
          <a:xfrm>
            <a:off x="4385373" y="1103950"/>
            <a:ext cx="2764972" cy="369332"/>
          </a:xfrm>
          <a:prstGeom prst="rect">
            <a:avLst/>
          </a:prstGeom>
          <a:noFill/>
        </p:spPr>
        <p:txBody>
          <a:bodyPr wrap="square" rtlCol="0">
            <a:spAutoFit/>
          </a:bodyPr>
          <a:lstStyle/>
          <a:p>
            <a:r>
              <a:rPr lang="en-US" b="1" dirty="0" smtClean="0">
                <a:solidFill>
                  <a:schemeClr val="bg1"/>
                </a:solidFill>
              </a:rPr>
              <a:t>w1 X1 + w2 X2 + b &lt; 0</a:t>
            </a:r>
            <a:endParaRPr lang="en-US" b="1" dirty="0">
              <a:solidFill>
                <a:schemeClr val="bg1"/>
              </a:solidFill>
            </a:endParaRPr>
          </a:p>
        </p:txBody>
      </p:sp>
      <p:sp>
        <p:nvSpPr>
          <p:cNvPr id="19" name="TextBox 18"/>
          <p:cNvSpPr txBox="1"/>
          <p:nvPr/>
        </p:nvSpPr>
        <p:spPr>
          <a:xfrm>
            <a:off x="5527964" y="5805055"/>
            <a:ext cx="2701636" cy="523220"/>
          </a:xfrm>
          <a:prstGeom prst="rect">
            <a:avLst/>
          </a:prstGeom>
          <a:noFill/>
        </p:spPr>
        <p:txBody>
          <a:bodyPr wrap="square" rtlCol="0">
            <a:spAutoFit/>
          </a:bodyPr>
          <a:lstStyle/>
          <a:p>
            <a:r>
              <a:rPr lang="en-US" sz="2800" b="1" i="1" dirty="0" smtClean="0">
                <a:solidFill>
                  <a:schemeClr val="bg1"/>
                </a:solidFill>
              </a:rPr>
              <a:t>W X + b = 0</a:t>
            </a:r>
            <a:endParaRPr lang="en-US" b="1" i="1" dirty="0">
              <a:solidFill>
                <a:schemeClr val="bg1"/>
              </a:solidFill>
            </a:endParaRPr>
          </a:p>
        </p:txBody>
      </p:sp>
    </p:spTree>
    <p:extLst>
      <p:ext uri="{BB962C8B-B14F-4D97-AF65-F5344CB8AC3E}">
        <p14:creationId xmlns:p14="http://schemas.microsoft.com/office/powerpoint/2010/main" val="982524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a:xfrm>
            <a:off x="1024128" y="2286000"/>
            <a:ext cx="3632093" cy="4023360"/>
          </a:xfrm>
        </p:spPr>
        <p:txBody>
          <a:bodyPr/>
          <a:lstStyle/>
          <a:p>
            <a:r>
              <a:rPr lang="en-US" dirty="0" err="1" smtClean="0"/>
              <a:t>Berapa</a:t>
            </a:r>
            <a:r>
              <a:rPr lang="en-US" dirty="0" smtClean="0"/>
              <a:t> </a:t>
            </a:r>
            <a:r>
              <a:rPr lang="en-US" dirty="0" err="1" smtClean="0"/>
              <a:t>nilai</a:t>
            </a:r>
            <a:r>
              <a:rPr lang="en-US" dirty="0" smtClean="0"/>
              <a:t> w1, w2, w3 agar </a:t>
            </a:r>
            <a:r>
              <a:rPr lang="en-US" dirty="0" err="1" smtClean="0"/>
              <a:t>diperoleh</a:t>
            </a:r>
            <a:r>
              <a:rPr lang="en-US" dirty="0" smtClean="0"/>
              <a:t> decision boundary yang optimal ?</a:t>
            </a:r>
          </a:p>
          <a:p>
            <a:r>
              <a:rPr lang="en-US" dirty="0" smtClean="0"/>
              <a:t>Boundary decision :</a:t>
            </a:r>
          </a:p>
          <a:p>
            <a:pPr lvl="3">
              <a:buNone/>
            </a:pPr>
            <a:r>
              <a:rPr lang="en-US" dirty="0" smtClean="0"/>
              <a:t>   </a:t>
            </a:r>
            <a:r>
              <a:rPr lang="en-US" sz="2800" dirty="0" smtClean="0"/>
              <a:t>f(x1, x2) </a:t>
            </a:r>
            <a:endParaRPr lang="en-US" sz="2800" dirty="0"/>
          </a:p>
        </p:txBody>
      </p:sp>
      <p:cxnSp>
        <p:nvCxnSpPr>
          <p:cNvPr id="6" name="Straight Connector 5"/>
          <p:cNvCxnSpPr/>
          <p:nvPr/>
        </p:nvCxnSpPr>
        <p:spPr>
          <a:xfrm>
            <a:off x="7421016" y="1645615"/>
            <a:ext cx="12030" cy="226193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48035" y="3570668"/>
            <a:ext cx="2851484" cy="2406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502476" y="3630827"/>
            <a:ext cx="625642" cy="369332"/>
          </a:xfrm>
          <a:prstGeom prst="rect">
            <a:avLst/>
          </a:prstGeom>
          <a:noFill/>
        </p:spPr>
        <p:txBody>
          <a:bodyPr wrap="square" rtlCol="0">
            <a:spAutoFit/>
          </a:bodyPr>
          <a:lstStyle/>
          <a:p>
            <a:r>
              <a:rPr lang="en-US" dirty="0" smtClean="0">
                <a:solidFill>
                  <a:schemeClr val="bg1"/>
                </a:solidFill>
              </a:rPr>
              <a:t>x1</a:t>
            </a:r>
            <a:endParaRPr lang="en-US" dirty="0">
              <a:solidFill>
                <a:schemeClr val="bg1"/>
              </a:solidFill>
            </a:endParaRPr>
          </a:p>
        </p:txBody>
      </p:sp>
      <p:sp>
        <p:nvSpPr>
          <p:cNvPr id="13" name="TextBox 12"/>
          <p:cNvSpPr txBox="1"/>
          <p:nvPr/>
        </p:nvSpPr>
        <p:spPr>
          <a:xfrm>
            <a:off x="6983866" y="1545353"/>
            <a:ext cx="625642" cy="369332"/>
          </a:xfrm>
          <a:prstGeom prst="rect">
            <a:avLst/>
          </a:prstGeom>
          <a:noFill/>
        </p:spPr>
        <p:txBody>
          <a:bodyPr wrap="square" rtlCol="0">
            <a:spAutoFit/>
          </a:bodyPr>
          <a:lstStyle/>
          <a:p>
            <a:r>
              <a:rPr lang="en-US" dirty="0" smtClean="0">
                <a:solidFill>
                  <a:schemeClr val="bg1"/>
                </a:solidFill>
              </a:rPr>
              <a:t>x2</a:t>
            </a:r>
            <a:endParaRPr lang="en-US" dirty="0">
              <a:solidFill>
                <a:schemeClr val="bg1"/>
              </a:solidFill>
            </a:endParaRPr>
          </a:p>
        </p:txBody>
      </p:sp>
      <p:sp>
        <p:nvSpPr>
          <p:cNvPr id="14" name="Oval 13"/>
          <p:cNvSpPr/>
          <p:nvPr/>
        </p:nvSpPr>
        <p:spPr>
          <a:xfrm>
            <a:off x="9081371" y="1946406"/>
            <a:ext cx="252663"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69341" y="3318005"/>
            <a:ext cx="240631" cy="192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489193" y="1990521"/>
            <a:ext cx="240631" cy="192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509246" y="3297953"/>
            <a:ext cx="240631" cy="192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6867316" y="1007697"/>
            <a:ext cx="4534677" cy="3228392"/>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882728" y="4046203"/>
            <a:ext cx="2828647" cy="923330"/>
          </a:xfrm>
          <a:prstGeom prst="rect">
            <a:avLst/>
          </a:prstGeom>
          <a:noFill/>
        </p:spPr>
        <p:txBody>
          <a:bodyPr wrap="square" rtlCol="0">
            <a:spAutoFit/>
          </a:bodyPr>
          <a:lstStyle/>
          <a:p>
            <a:r>
              <a:rPr lang="en-US" dirty="0" smtClean="0">
                <a:solidFill>
                  <a:schemeClr val="bg1"/>
                </a:solidFill>
              </a:rPr>
              <a:t>Decision boundary</a:t>
            </a:r>
          </a:p>
          <a:p>
            <a:endParaRPr lang="en-US" dirty="0" smtClean="0">
              <a:solidFill>
                <a:schemeClr val="bg1"/>
              </a:solidFill>
            </a:endParaRPr>
          </a:p>
          <a:p>
            <a:r>
              <a:rPr lang="en-US" b="1" dirty="0" smtClean="0">
                <a:solidFill>
                  <a:schemeClr val="bg1"/>
                </a:solidFill>
              </a:rPr>
              <a:t>w1 X1 + w2 X2 + b = 0</a:t>
            </a:r>
            <a:endParaRPr lang="en-US" b="1" dirty="0">
              <a:solidFill>
                <a:schemeClr val="bg1"/>
              </a:solidFill>
            </a:endParaRPr>
          </a:p>
        </p:txBody>
      </p:sp>
      <p:cxnSp>
        <p:nvCxnSpPr>
          <p:cNvPr id="25" name="Straight Arrow Connector 24"/>
          <p:cNvCxnSpPr>
            <a:endCxn id="23" idx="0"/>
          </p:cNvCxnSpPr>
          <p:nvPr/>
        </p:nvCxnSpPr>
        <p:spPr>
          <a:xfrm>
            <a:off x="9909095" y="3489640"/>
            <a:ext cx="387957" cy="556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64744" y="1063517"/>
            <a:ext cx="3281266" cy="369332"/>
          </a:xfrm>
          <a:prstGeom prst="rect">
            <a:avLst/>
          </a:prstGeom>
          <a:noFill/>
        </p:spPr>
        <p:txBody>
          <a:bodyPr wrap="square" rtlCol="0">
            <a:spAutoFit/>
          </a:bodyPr>
          <a:lstStyle/>
          <a:p>
            <a:r>
              <a:rPr lang="en-US" b="1" dirty="0" smtClean="0">
                <a:solidFill>
                  <a:schemeClr val="bg1"/>
                </a:solidFill>
              </a:rPr>
              <a:t>w1 X1 + w2 X2 + b &gt;= 0</a:t>
            </a:r>
            <a:endParaRPr lang="en-US" b="1" dirty="0">
              <a:solidFill>
                <a:schemeClr val="bg1"/>
              </a:solidFill>
            </a:endParaRPr>
          </a:p>
        </p:txBody>
      </p:sp>
      <p:sp>
        <p:nvSpPr>
          <p:cNvPr id="21" name="TextBox 20"/>
          <p:cNvSpPr txBox="1"/>
          <p:nvPr/>
        </p:nvSpPr>
        <p:spPr>
          <a:xfrm>
            <a:off x="4385373" y="1103950"/>
            <a:ext cx="2764972" cy="369332"/>
          </a:xfrm>
          <a:prstGeom prst="rect">
            <a:avLst/>
          </a:prstGeom>
          <a:noFill/>
        </p:spPr>
        <p:txBody>
          <a:bodyPr wrap="square" rtlCol="0">
            <a:spAutoFit/>
          </a:bodyPr>
          <a:lstStyle/>
          <a:p>
            <a:r>
              <a:rPr lang="en-US" b="1" dirty="0" smtClean="0">
                <a:solidFill>
                  <a:schemeClr val="bg1"/>
                </a:solidFill>
              </a:rPr>
              <a:t>w1 X1 + w2 X2 + b &lt; 0</a:t>
            </a:r>
            <a:endParaRPr lang="en-US" b="1" dirty="0">
              <a:solidFill>
                <a:schemeClr val="bg1"/>
              </a:solidFill>
            </a:endParaRPr>
          </a:p>
        </p:txBody>
      </p:sp>
      <p:sp>
        <p:nvSpPr>
          <p:cNvPr id="19" name="TextBox 18"/>
          <p:cNvSpPr txBox="1"/>
          <p:nvPr/>
        </p:nvSpPr>
        <p:spPr>
          <a:xfrm>
            <a:off x="5937365" y="5318276"/>
            <a:ext cx="5427321" cy="1200329"/>
          </a:xfrm>
          <a:prstGeom prst="rect">
            <a:avLst/>
          </a:prstGeom>
          <a:noFill/>
        </p:spPr>
        <p:txBody>
          <a:bodyPr wrap="square" rtlCol="0">
            <a:spAutoFit/>
          </a:bodyPr>
          <a:lstStyle/>
          <a:p>
            <a:r>
              <a:rPr lang="en-US" dirty="0" smtClean="0">
                <a:solidFill>
                  <a:schemeClr val="bg1"/>
                </a:solidFill>
              </a:rPr>
              <a:t>    </a:t>
            </a:r>
            <a:r>
              <a:rPr lang="en-US" b="1" dirty="0" smtClean="0">
                <a:solidFill>
                  <a:schemeClr val="bg1"/>
                </a:solidFill>
              </a:rPr>
              <a:t>                  1  if</a:t>
            </a:r>
            <a:r>
              <a:rPr lang="en-US" dirty="0" smtClean="0">
                <a:solidFill>
                  <a:schemeClr val="bg1"/>
                </a:solidFill>
              </a:rPr>
              <a:t>     </a:t>
            </a:r>
            <a:r>
              <a:rPr lang="en-US" b="1" dirty="0" smtClean="0">
                <a:solidFill>
                  <a:schemeClr val="bg1"/>
                </a:solidFill>
              </a:rPr>
              <a:t>w1 X1 + w2 X2 + b &gt;= 0</a:t>
            </a:r>
            <a:r>
              <a:rPr lang="en-US" dirty="0" smtClean="0">
                <a:solidFill>
                  <a:schemeClr val="bg1"/>
                </a:solidFill>
              </a:rPr>
              <a:t> </a:t>
            </a:r>
          </a:p>
          <a:p>
            <a:r>
              <a:rPr lang="en-US" dirty="0" smtClean="0">
                <a:solidFill>
                  <a:schemeClr val="bg1"/>
                </a:solidFill>
              </a:rPr>
              <a:t>f(x1, x2) = </a:t>
            </a:r>
          </a:p>
          <a:p>
            <a:r>
              <a:rPr lang="en-US" b="1" dirty="0" smtClean="0">
                <a:solidFill>
                  <a:schemeClr val="bg1"/>
                </a:solidFill>
              </a:rPr>
              <a:t>                      -1  if   w1 X1 + w2 X2 + b &lt; 0</a:t>
            </a:r>
          </a:p>
          <a:p>
            <a:r>
              <a:rPr lang="en-US" b="1" dirty="0" smtClean="0">
                <a:solidFill>
                  <a:schemeClr val="bg1"/>
                </a:solidFill>
              </a:rPr>
              <a:t> </a:t>
            </a:r>
            <a:endParaRPr lang="en-US" b="1" dirty="0">
              <a:solidFill>
                <a:schemeClr val="bg1"/>
              </a:solidFill>
            </a:endParaRPr>
          </a:p>
        </p:txBody>
      </p:sp>
      <p:sp>
        <p:nvSpPr>
          <p:cNvPr id="22" name="Left Brace 21"/>
          <p:cNvSpPr/>
          <p:nvPr/>
        </p:nvSpPr>
        <p:spPr>
          <a:xfrm>
            <a:off x="7109927" y="5449078"/>
            <a:ext cx="1511559" cy="140892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p:cNvSpPr/>
          <p:nvPr/>
        </p:nvSpPr>
        <p:spPr>
          <a:xfrm>
            <a:off x="7109927" y="5374432"/>
            <a:ext cx="223934" cy="765111"/>
          </a:xfrm>
          <a:prstGeom prst="leftBrace">
            <a:avLst/>
          </a:prstGeom>
          <a:ln w="222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825243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a:xfrm>
            <a:off x="1024128" y="2286000"/>
            <a:ext cx="8399790" cy="886408"/>
          </a:xfrm>
        </p:spPr>
        <p:txBody>
          <a:bodyPr/>
          <a:lstStyle/>
          <a:p>
            <a:r>
              <a:rPr lang="en-US" dirty="0" err="1" smtClean="0"/>
              <a:t>Berapa</a:t>
            </a:r>
            <a:r>
              <a:rPr lang="en-US" dirty="0" smtClean="0"/>
              <a:t> </a:t>
            </a:r>
            <a:r>
              <a:rPr lang="en-US" dirty="0" err="1" smtClean="0"/>
              <a:t>nilai</a:t>
            </a:r>
            <a:r>
              <a:rPr lang="en-US" dirty="0" smtClean="0"/>
              <a:t> w1, w2, w3 agar </a:t>
            </a:r>
            <a:r>
              <a:rPr lang="en-US" dirty="0" err="1" smtClean="0"/>
              <a:t>diperoleh</a:t>
            </a:r>
            <a:r>
              <a:rPr lang="en-US" dirty="0" smtClean="0"/>
              <a:t> decision boundary yang optimal ?</a:t>
            </a:r>
          </a:p>
        </p:txBody>
      </p:sp>
      <p:sp>
        <p:nvSpPr>
          <p:cNvPr id="19" name="TextBox 18"/>
          <p:cNvSpPr txBox="1"/>
          <p:nvPr/>
        </p:nvSpPr>
        <p:spPr>
          <a:xfrm>
            <a:off x="5620124" y="951549"/>
            <a:ext cx="5427321" cy="1200329"/>
          </a:xfrm>
          <a:prstGeom prst="rect">
            <a:avLst/>
          </a:prstGeom>
          <a:noFill/>
        </p:spPr>
        <p:txBody>
          <a:bodyPr wrap="square" rtlCol="0">
            <a:spAutoFit/>
          </a:bodyPr>
          <a:lstStyle/>
          <a:p>
            <a:r>
              <a:rPr lang="en-US" dirty="0" smtClean="0">
                <a:solidFill>
                  <a:schemeClr val="bg1"/>
                </a:solidFill>
              </a:rPr>
              <a:t>    </a:t>
            </a:r>
            <a:r>
              <a:rPr lang="en-US" b="1" dirty="0" smtClean="0">
                <a:solidFill>
                  <a:schemeClr val="bg1"/>
                </a:solidFill>
              </a:rPr>
              <a:t>                  1  if</a:t>
            </a:r>
            <a:r>
              <a:rPr lang="en-US" dirty="0" smtClean="0">
                <a:solidFill>
                  <a:schemeClr val="bg1"/>
                </a:solidFill>
              </a:rPr>
              <a:t>     </a:t>
            </a:r>
            <a:r>
              <a:rPr lang="en-US" b="1" dirty="0" smtClean="0">
                <a:solidFill>
                  <a:schemeClr val="bg1"/>
                </a:solidFill>
              </a:rPr>
              <a:t>w1 X1 + w2 X2 + b &gt;= 0</a:t>
            </a:r>
            <a:r>
              <a:rPr lang="en-US" dirty="0" smtClean="0">
                <a:solidFill>
                  <a:schemeClr val="bg1"/>
                </a:solidFill>
              </a:rPr>
              <a:t> </a:t>
            </a:r>
          </a:p>
          <a:p>
            <a:r>
              <a:rPr lang="en-US" dirty="0" smtClean="0">
                <a:solidFill>
                  <a:schemeClr val="bg1"/>
                </a:solidFill>
              </a:rPr>
              <a:t>f(x1, x2) = </a:t>
            </a:r>
          </a:p>
          <a:p>
            <a:r>
              <a:rPr lang="en-US" b="1" dirty="0" smtClean="0">
                <a:solidFill>
                  <a:schemeClr val="bg1"/>
                </a:solidFill>
              </a:rPr>
              <a:t>                      -1  if   w1 X1 + w2 X2 + b &lt; 0</a:t>
            </a:r>
          </a:p>
          <a:p>
            <a:r>
              <a:rPr lang="en-US" b="1" dirty="0" smtClean="0">
                <a:solidFill>
                  <a:schemeClr val="bg1"/>
                </a:solidFill>
              </a:rPr>
              <a:t> </a:t>
            </a:r>
            <a:endParaRPr lang="en-US" b="1" dirty="0">
              <a:solidFill>
                <a:schemeClr val="bg1"/>
              </a:solidFill>
            </a:endParaRPr>
          </a:p>
        </p:txBody>
      </p:sp>
      <p:sp>
        <p:nvSpPr>
          <p:cNvPr id="22" name="Left Brace 21"/>
          <p:cNvSpPr/>
          <p:nvPr/>
        </p:nvSpPr>
        <p:spPr>
          <a:xfrm>
            <a:off x="7109927" y="5449078"/>
            <a:ext cx="1511559" cy="140892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p:cNvSpPr/>
          <p:nvPr/>
        </p:nvSpPr>
        <p:spPr>
          <a:xfrm>
            <a:off x="6792686" y="1007705"/>
            <a:ext cx="223934" cy="765111"/>
          </a:xfrm>
          <a:prstGeom prst="leftBrace">
            <a:avLst/>
          </a:prstGeom>
          <a:ln w="222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Content Placeholder 2"/>
          <p:cNvSpPr txBox="1">
            <a:spLocks/>
          </p:cNvSpPr>
          <p:nvPr/>
        </p:nvSpPr>
        <p:spPr>
          <a:xfrm>
            <a:off x="914400" y="3433665"/>
            <a:ext cx="8542177" cy="3138973"/>
          </a:xfrm>
          <a:prstGeom prst="rect">
            <a:avLst/>
          </a:prstGeom>
          <a:solidFill>
            <a:schemeClr val="accent1"/>
          </a:solidFill>
        </p:spPr>
        <p:txBody>
          <a:bodyPr vert="horz" lIns="45720" tIns="45720" rIns="45720" bIns="45720" rtlCol="0">
            <a:normAutofit lnSpcReduction="10000"/>
          </a:bodyPr>
          <a:lstStyle/>
          <a:p>
            <a:pPr marL="514350" marR="0" lvl="0" indent="-514350" algn="l" defTabSz="914400" rtl="0" eaLnBrk="1" fontAlgn="auto" latinLnBrk="0" hangingPunct="1">
              <a:lnSpc>
                <a:spcPct val="90000"/>
              </a:lnSpc>
              <a:spcBef>
                <a:spcPts val="1200"/>
              </a:spcBef>
              <a:spcAft>
                <a:spcPts val="200"/>
              </a:spcAft>
              <a:buClr>
                <a:srgbClr val="00FF00"/>
              </a:buClr>
              <a:buSzPct val="100000"/>
              <a:buFont typeface="Wingdings" panose="05000000000000000000" pitchFamily="2" charset="2"/>
              <a:buChar char="v"/>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Step 0 : </a:t>
            </a:r>
            <a:r>
              <a:rPr kumimoji="0" lang="en-US" sz="2800" b="0" i="0" u="none" strike="noStrike" kern="1200" cap="none" spc="0" normalizeH="0" baseline="0" noProof="0" dirty="0" err="1" smtClean="0">
                <a:ln>
                  <a:noFill/>
                </a:ln>
                <a:solidFill>
                  <a:schemeClr val="bg1"/>
                </a:solidFill>
                <a:effectLst/>
                <a:uLnTx/>
                <a:uFillTx/>
                <a:latin typeface="+mn-lt"/>
                <a:ea typeface="+mn-ea"/>
                <a:cs typeface="+mn-cs"/>
              </a:rPr>
              <a:t>Inisialisasi</a:t>
            </a:r>
            <a:r>
              <a:rPr kumimoji="0" lang="en-US" sz="28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bg1"/>
                </a:solidFill>
                <a:effectLst/>
                <a:uLnTx/>
                <a:uFillTx/>
                <a:latin typeface="+mn-lt"/>
                <a:ea typeface="+mn-ea"/>
                <a:cs typeface="+mn-cs"/>
              </a:rPr>
              <a:t>bobot</a:t>
            </a:r>
            <a:r>
              <a:rPr kumimoji="0" lang="en-US" sz="2800" b="0" i="0" u="none" strike="noStrike" kern="1200" cap="none" spc="0" normalizeH="0" baseline="0" noProof="0" dirty="0" smtClean="0">
                <a:ln>
                  <a:noFill/>
                </a:ln>
                <a:solidFill>
                  <a:schemeClr val="bg1"/>
                </a:solidFill>
                <a:effectLst/>
                <a:uLnTx/>
                <a:uFillTx/>
                <a:latin typeface="+mn-lt"/>
                <a:ea typeface="+mn-ea"/>
                <a:cs typeface="+mn-cs"/>
              </a:rPr>
              <a:t> (w) </a:t>
            </a:r>
            <a:r>
              <a:rPr kumimoji="0" lang="en-US" sz="2800" b="0" i="0" u="none" strike="noStrike" kern="1200" cap="none" spc="0" normalizeH="0" baseline="0" noProof="0" dirty="0" err="1" smtClean="0">
                <a:ln>
                  <a:noFill/>
                </a:ln>
                <a:solidFill>
                  <a:schemeClr val="bg1"/>
                </a:solidFill>
                <a:effectLst/>
                <a:uLnTx/>
                <a:uFillTx/>
                <a:latin typeface="+mn-lt"/>
                <a:ea typeface="+mn-ea"/>
                <a:cs typeface="+mn-cs"/>
              </a:rPr>
              <a:t>dan</a:t>
            </a:r>
            <a:r>
              <a:rPr kumimoji="0" lang="en-US" sz="2800" b="0" i="0" u="none" strike="noStrike" kern="1200" cap="none" spc="0" normalizeH="0" baseline="0" noProof="0" dirty="0" smtClean="0">
                <a:ln>
                  <a:noFill/>
                </a:ln>
                <a:solidFill>
                  <a:schemeClr val="bg1"/>
                </a:solidFill>
                <a:effectLst/>
                <a:uLnTx/>
                <a:uFillTx/>
                <a:latin typeface="+mn-lt"/>
                <a:ea typeface="+mn-ea"/>
                <a:cs typeface="+mn-cs"/>
              </a:rPr>
              <a:t> bias (b)</a:t>
            </a:r>
          </a:p>
          <a:p>
            <a:pPr marL="514350" marR="0" lvl="0" indent="-514350" algn="l" defTabSz="914400" rtl="0" eaLnBrk="1" fontAlgn="auto" latinLnBrk="0" hangingPunct="1">
              <a:lnSpc>
                <a:spcPct val="90000"/>
              </a:lnSpc>
              <a:spcBef>
                <a:spcPts val="1200"/>
              </a:spcBef>
              <a:spcAft>
                <a:spcPts val="200"/>
              </a:spcAft>
              <a:buClr>
                <a:srgbClr val="00FF00"/>
              </a:buClr>
              <a:buSzPct val="100000"/>
              <a:buFont typeface="Wingdings" panose="05000000000000000000" pitchFamily="2" charset="2"/>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	Set learning rate </a:t>
            </a:r>
          </a:p>
          <a:p>
            <a:pPr marL="514350" marR="0" lvl="0" indent="-514350" algn="l" defTabSz="914400" rtl="0" eaLnBrk="1" fontAlgn="auto" latinLnBrk="0" hangingPunct="1">
              <a:lnSpc>
                <a:spcPct val="90000"/>
              </a:lnSpc>
              <a:spcBef>
                <a:spcPts val="1200"/>
              </a:spcBef>
              <a:spcAft>
                <a:spcPts val="200"/>
              </a:spcAft>
              <a:buClr>
                <a:srgbClr val="00FF00"/>
              </a:buClr>
              <a:buSzPct val="100000"/>
              <a:buFont typeface="Wingdings" panose="05000000000000000000" pitchFamily="2" charset="2"/>
              <a:buChar char="v"/>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Step 1 : </a:t>
            </a:r>
            <a:r>
              <a:rPr kumimoji="0" lang="en-US" sz="2800" b="0" i="0" u="none" strike="noStrike" kern="1200" cap="none" spc="0" normalizeH="0" baseline="0" noProof="0" dirty="0" err="1" smtClean="0">
                <a:ln>
                  <a:noFill/>
                </a:ln>
                <a:solidFill>
                  <a:schemeClr val="bg1"/>
                </a:solidFill>
                <a:effectLst/>
                <a:uLnTx/>
                <a:uFillTx/>
                <a:latin typeface="+mn-lt"/>
                <a:ea typeface="+mn-ea"/>
                <a:cs typeface="+mn-cs"/>
              </a:rPr>
              <a:t>jalankan</a:t>
            </a:r>
            <a:r>
              <a:rPr kumimoji="0" lang="en-US" sz="2800" b="0" i="0" u="none" strike="noStrike" kern="1200" cap="none" spc="0" normalizeH="0" baseline="0" noProof="0" dirty="0" smtClean="0">
                <a:ln>
                  <a:noFill/>
                </a:ln>
                <a:solidFill>
                  <a:schemeClr val="bg1"/>
                </a:solidFill>
                <a:effectLst/>
                <a:uLnTx/>
                <a:uFillTx/>
                <a:latin typeface="+mn-lt"/>
                <a:ea typeface="+mn-ea"/>
                <a:cs typeface="+mn-cs"/>
              </a:rPr>
              <a:t> step 2-6 </a:t>
            </a:r>
            <a:r>
              <a:rPr kumimoji="0" lang="en-US" sz="2800" b="0" i="0" u="none" strike="noStrike" kern="1200" cap="none" spc="0" normalizeH="0" baseline="0" noProof="0" dirty="0" err="1" smtClean="0">
                <a:ln>
                  <a:noFill/>
                </a:ln>
                <a:solidFill>
                  <a:schemeClr val="bg1"/>
                </a:solidFill>
                <a:effectLst/>
                <a:uLnTx/>
                <a:uFillTx/>
                <a:latin typeface="+mn-lt"/>
                <a:ea typeface="+mn-ea"/>
                <a:cs typeface="+mn-cs"/>
              </a:rPr>
              <a:t>selama</a:t>
            </a:r>
            <a:r>
              <a:rPr kumimoji="0" lang="en-US" sz="28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bg1"/>
                </a:solidFill>
                <a:effectLst/>
                <a:uLnTx/>
                <a:uFillTx/>
                <a:latin typeface="+mn-lt"/>
                <a:ea typeface="+mn-ea"/>
                <a:cs typeface="+mn-cs"/>
              </a:rPr>
              <a:t>kondisi</a:t>
            </a:r>
            <a:r>
              <a:rPr kumimoji="0" lang="en-US" sz="2800" b="0" i="0" u="none" strike="noStrike" kern="1200" cap="none" spc="0" normalizeH="0" baseline="0" noProof="0" dirty="0" smtClean="0">
                <a:ln>
                  <a:noFill/>
                </a:ln>
                <a:solidFill>
                  <a:schemeClr val="bg1"/>
                </a:solidFill>
                <a:effectLst/>
                <a:uLnTx/>
                <a:uFillTx/>
                <a:latin typeface="+mn-lt"/>
                <a:ea typeface="+mn-ea"/>
                <a:cs typeface="+mn-cs"/>
              </a:rPr>
              <a:t> false</a:t>
            </a:r>
          </a:p>
          <a:p>
            <a:pPr marL="914400" marR="0" lvl="1" indent="-457200" algn="l" defTabSz="914400" rtl="0" eaLnBrk="1" fontAlgn="auto" latinLnBrk="0" hangingPunct="1">
              <a:lnSpc>
                <a:spcPct val="90000"/>
              </a:lnSpc>
              <a:spcBef>
                <a:spcPts val="200"/>
              </a:spcBef>
              <a:spcAft>
                <a:spcPts val="400"/>
              </a:spcAft>
              <a:buClr>
                <a:srgbClr val="C00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Step 2 : Training </a:t>
            </a:r>
            <a:r>
              <a:rPr kumimoji="0" lang="en-US" sz="2400" b="0" i="0" u="none" strike="noStrike" kern="1200" cap="none" spc="0" normalizeH="0" baseline="0" noProof="0" dirty="0" err="1" smtClean="0">
                <a:ln>
                  <a:noFill/>
                </a:ln>
                <a:solidFill>
                  <a:schemeClr val="bg1"/>
                </a:solidFill>
                <a:effectLst/>
                <a:uLnTx/>
                <a:uFillTx/>
                <a:latin typeface="+mn-lt"/>
                <a:ea typeface="+mn-ea"/>
                <a:cs typeface="+mn-cs"/>
              </a:rPr>
              <a:t>untuk</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bg1"/>
                </a:solidFill>
                <a:effectLst/>
                <a:uLnTx/>
                <a:uFillTx/>
                <a:latin typeface="+mn-lt"/>
                <a:ea typeface="+mn-ea"/>
                <a:cs typeface="+mn-cs"/>
              </a:rPr>
              <a:t>setiap</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 record</a:t>
            </a:r>
          </a:p>
          <a:p>
            <a:pPr marL="1371600" marR="0" lvl="2" indent="-457200" algn="l" defTabSz="914400" rtl="0" eaLnBrk="1" fontAlgn="auto" latinLnBrk="0" hangingPunct="1">
              <a:lnSpc>
                <a:spcPct val="90000"/>
              </a:lnSpc>
              <a:spcBef>
                <a:spcPts val="200"/>
              </a:spcBef>
              <a:spcAft>
                <a:spcPts val="400"/>
              </a:spcAft>
              <a:buClr>
                <a:srgbClr val="C00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Step 3 : set </a:t>
            </a:r>
            <a:r>
              <a:rPr kumimoji="0" lang="en-US" sz="1800" b="0" i="0" u="none" strike="noStrike" kern="1200" cap="none" spc="0" normalizeH="0" baseline="0" noProof="0" dirty="0" err="1" smtClean="0">
                <a:ln>
                  <a:noFill/>
                </a:ln>
                <a:solidFill>
                  <a:schemeClr val="bg1"/>
                </a:solidFill>
                <a:effectLst/>
                <a:uLnTx/>
                <a:uFillTx/>
                <a:latin typeface="+mn-lt"/>
                <a:ea typeface="+mn-ea"/>
                <a:cs typeface="+mn-cs"/>
              </a:rPr>
              <a:t>aktifasi</a:t>
            </a:r>
            <a:r>
              <a:rPr kumimoji="0" lang="en-US" sz="1800" b="0" i="0" u="none" strike="noStrike" kern="1200" cap="none" spc="0" normalizeH="0" baseline="0" noProof="0" dirty="0" smtClean="0">
                <a:ln>
                  <a:noFill/>
                </a:ln>
                <a:solidFill>
                  <a:schemeClr val="bg1"/>
                </a:solidFill>
                <a:effectLst/>
                <a:uLnTx/>
                <a:uFillTx/>
                <a:latin typeface="+mn-lt"/>
                <a:ea typeface="+mn-ea"/>
                <a:cs typeface="+mn-cs"/>
              </a:rPr>
              <a:t> input</a:t>
            </a:r>
          </a:p>
          <a:p>
            <a:pPr marL="1371600" marR="0" lvl="2" indent="-457200" algn="l" defTabSz="914400" rtl="0" eaLnBrk="1" fontAlgn="auto" latinLnBrk="0" hangingPunct="1">
              <a:lnSpc>
                <a:spcPct val="90000"/>
              </a:lnSpc>
              <a:spcBef>
                <a:spcPts val="200"/>
              </a:spcBef>
              <a:spcAft>
                <a:spcPts val="400"/>
              </a:spcAft>
              <a:buClr>
                <a:srgbClr val="C00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Step 4 : </a:t>
            </a:r>
            <a:r>
              <a:rPr kumimoji="0" lang="en-US" sz="1800" b="0" i="0" u="none" strike="noStrike" kern="1200" cap="none" spc="0" normalizeH="0" baseline="0" noProof="0" dirty="0" err="1" smtClean="0">
                <a:ln>
                  <a:noFill/>
                </a:ln>
                <a:solidFill>
                  <a:schemeClr val="bg1"/>
                </a:solidFill>
                <a:effectLst/>
                <a:uLnTx/>
                <a:uFillTx/>
                <a:latin typeface="+mn-lt"/>
                <a:ea typeface="+mn-ea"/>
                <a:cs typeface="+mn-cs"/>
              </a:rPr>
              <a:t>Hitung</a:t>
            </a:r>
            <a:r>
              <a:rPr kumimoji="0" lang="en-US" sz="18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bg1"/>
                </a:solidFill>
                <a:effectLst/>
                <a:uLnTx/>
                <a:uFillTx/>
                <a:latin typeface="+mn-lt"/>
                <a:ea typeface="+mn-ea"/>
                <a:cs typeface="+mn-cs"/>
              </a:rPr>
              <a:t>respon</a:t>
            </a:r>
            <a:r>
              <a:rPr kumimoji="0" lang="en-US" sz="1800" b="0" i="0" u="none" strike="noStrike" kern="1200" cap="none" spc="0" normalizeH="0" baseline="0" noProof="0" dirty="0" smtClean="0">
                <a:ln>
                  <a:noFill/>
                </a:ln>
                <a:solidFill>
                  <a:schemeClr val="bg1"/>
                </a:solidFill>
                <a:effectLst/>
                <a:uLnTx/>
                <a:uFillTx/>
                <a:latin typeface="+mn-lt"/>
                <a:ea typeface="+mn-ea"/>
                <a:cs typeface="+mn-cs"/>
              </a:rPr>
              <a:t> output</a:t>
            </a:r>
          </a:p>
          <a:p>
            <a:pPr marL="1371600" marR="0" lvl="2" indent="-457200" algn="l" defTabSz="914400" rtl="0" eaLnBrk="1" fontAlgn="auto" latinLnBrk="0" hangingPunct="1">
              <a:lnSpc>
                <a:spcPct val="90000"/>
              </a:lnSpc>
              <a:spcBef>
                <a:spcPts val="200"/>
              </a:spcBef>
              <a:spcAft>
                <a:spcPts val="400"/>
              </a:spcAft>
              <a:buClr>
                <a:srgbClr val="C00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Step 5 : Update </a:t>
            </a:r>
            <a:r>
              <a:rPr kumimoji="0" lang="en-US" sz="1800" b="0" i="0" u="none" strike="noStrike" kern="1200" cap="none" spc="0" normalizeH="0" baseline="0" noProof="0" dirty="0" err="1" smtClean="0">
                <a:ln>
                  <a:noFill/>
                </a:ln>
                <a:solidFill>
                  <a:schemeClr val="bg1"/>
                </a:solidFill>
                <a:effectLst/>
                <a:uLnTx/>
                <a:uFillTx/>
                <a:latin typeface="+mn-lt"/>
                <a:ea typeface="+mn-ea"/>
                <a:cs typeface="+mn-cs"/>
              </a:rPr>
              <a:t>bobot</a:t>
            </a:r>
            <a:r>
              <a:rPr kumimoji="0" lang="en-US" sz="18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bg1"/>
                </a:solidFill>
                <a:effectLst/>
                <a:uLnTx/>
                <a:uFillTx/>
                <a:latin typeface="+mn-lt"/>
                <a:ea typeface="+mn-ea"/>
                <a:cs typeface="+mn-cs"/>
              </a:rPr>
              <a:t>dan</a:t>
            </a:r>
            <a:r>
              <a:rPr kumimoji="0" lang="en-US" sz="1800" b="0" i="0" u="none" strike="noStrike" kern="1200" cap="none" spc="0" normalizeH="0" baseline="0" noProof="0" dirty="0" smtClean="0">
                <a:ln>
                  <a:noFill/>
                </a:ln>
                <a:solidFill>
                  <a:schemeClr val="bg1"/>
                </a:solidFill>
                <a:effectLst/>
                <a:uLnTx/>
                <a:uFillTx/>
                <a:latin typeface="+mn-lt"/>
                <a:ea typeface="+mn-ea"/>
                <a:cs typeface="+mn-cs"/>
              </a:rPr>
              <a:t> bias</a:t>
            </a:r>
          </a:p>
          <a:p>
            <a:pPr marL="914400" marR="0" lvl="1" indent="-457200" algn="l" defTabSz="914400" rtl="0" eaLnBrk="1" fontAlgn="auto" latinLnBrk="0" hangingPunct="1">
              <a:lnSpc>
                <a:spcPct val="90000"/>
              </a:lnSpc>
              <a:spcBef>
                <a:spcPts val="200"/>
              </a:spcBef>
              <a:spcAft>
                <a:spcPts val="400"/>
              </a:spcAft>
              <a:buClr>
                <a:srgbClr val="C00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Step 6 : Test </a:t>
            </a:r>
            <a:r>
              <a:rPr kumimoji="0" lang="en-US" sz="2400" b="0" i="0" u="none" strike="noStrike" kern="1200" cap="none" spc="0" normalizeH="0" baseline="0" noProof="0" dirty="0" err="1" smtClean="0">
                <a:ln>
                  <a:noFill/>
                </a:ln>
                <a:solidFill>
                  <a:schemeClr val="bg1"/>
                </a:solidFill>
                <a:effectLst/>
                <a:uLnTx/>
                <a:uFillTx/>
                <a:latin typeface="+mn-lt"/>
                <a:ea typeface="+mn-ea"/>
                <a:cs typeface="+mn-cs"/>
              </a:rPr>
              <a:t>kondisi</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bg1"/>
                </a:solidFill>
                <a:effectLst/>
                <a:uLnTx/>
                <a:uFillTx/>
                <a:latin typeface="+mn-lt"/>
                <a:ea typeface="+mn-ea"/>
                <a:cs typeface="+mn-cs"/>
              </a:rPr>
              <a:t>ada</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bg1"/>
                </a:solidFill>
                <a:effectLst/>
                <a:uLnTx/>
                <a:uFillTx/>
                <a:latin typeface="+mn-lt"/>
                <a:ea typeface="+mn-ea"/>
                <a:cs typeface="+mn-cs"/>
              </a:rPr>
              <a:t>perubahan</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bg1"/>
                </a:solidFill>
                <a:effectLst/>
                <a:uLnTx/>
                <a:uFillTx/>
                <a:latin typeface="+mn-lt"/>
                <a:ea typeface="+mn-ea"/>
                <a:cs typeface="+mn-cs"/>
              </a:rPr>
              <a:t>nilai</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bg1"/>
                </a:solidFill>
                <a:effectLst/>
                <a:uLnTx/>
                <a:uFillTx/>
                <a:latin typeface="+mn-lt"/>
                <a:ea typeface="+mn-ea"/>
                <a:cs typeface="+mn-cs"/>
              </a:rPr>
              <a:t>bobot</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a:t>
            </a:r>
          </a:p>
        </p:txBody>
      </p:sp>
    </p:spTree>
    <p:extLst>
      <p:ext uri="{BB962C8B-B14F-4D97-AF65-F5344CB8AC3E}">
        <p14:creationId xmlns:p14="http://schemas.microsoft.com/office/powerpoint/2010/main" val="9825243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64294" y="223934"/>
            <a:ext cx="8378890" cy="62328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a:xfrm>
            <a:off x="1024129" y="2286000"/>
            <a:ext cx="2278908" cy="3219061"/>
          </a:xfrm>
        </p:spPr>
        <p:txBody>
          <a:bodyPr/>
          <a:lstStyle/>
          <a:p>
            <a:r>
              <a:rPr lang="en-US" dirty="0" smtClean="0"/>
              <a:t>Threshold = 0.8</a:t>
            </a:r>
            <a:endParaRPr lang="en-US" dirty="0"/>
          </a:p>
        </p:txBody>
      </p:sp>
      <p:graphicFrame>
        <p:nvGraphicFramePr>
          <p:cNvPr id="5" name="Table 4"/>
          <p:cNvGraphicFramePr>
            <a:graphicFrameLocks noGrp="1"/>
          </p:cNvGraphicFramePr>
          <p:nvPr/>
        </p:nvGraphicFramePr>
        <p:xfrm>
          <a:off x="3713585" y="325118"/>
          <a:ext cx="8013956" cy="2706994"/>
        </p:xfrm>
        <a:graphic>
          <a:graphicData uri="http://schemas.openxmlformats.org/drawingml/2006/table">
            <a:tbl>
              <a:tblPr/>
              <a:tblGrid>
                <a:gridCol w="933194">
                  <a:extLst>
                    <a:ext uri="{9D8B030D-6E8A-4147-A177-3AD203B41FA5}">
                      <a16:colId xmlns:a16="http://schemas.microsoft.com/office/drawing/2014/main" val="20000"/>
                    </a:ext>
                  </a:extLst>
                </a:gridCol>
                <a:gridCol w="725819">
                  <a:extLst>
                    <a:ext uri="{9D8B030D-6E8A-4147-A177-3AD203B41FA5}">
                      <a16:colId xmlns:a16="http://schemas.microsoft.com/office/drawing/2014/main" val="20001"/>
                    </a:ext>
                  </a:extLst>
                </a:gridCol>
                <a:gridCol w="622131">
                  <a:extLst>
                    <a:ext uri="{9D8B030D-6E8A-4147-A177-3AD203B41FA5}">
                      <a16:colId xmlns:a16="http://schemas.microsoft.com/office/drawing/2014/main" val="20002"/>
                    </a:ext>
                  </a:extLst>
                </a:gridCol>
                <a:gridCol w="1099097">
                  <a:extLst>
                    <a:ext uri="{9D8B030D-6E8A-4147-A177-3AD203B41FA5}">
                      <a16:colId xmlns:a16="http://schemas.microsoft.com/office/drawing/2014/main" val="20003"/>
                    </a:ext>
                  </a:extLst>
                </a:gridCol>
                <a:gridCol w="1036884">
                  <a:extLst>
                    <a:ext uri="{9D8B030D-6E8A-4147-A177-3AD203B41FA5}">
                      <a16:colId xmlns:a16="http://schemas.microsoft.com/office/drawing/2014/main" val="20004"/>
                    </a:ext>
                  </a:extLst>
                </a:gridCol>
                <a:gridCol w="1161310">
                  <a:extLst>
                    <a:ext uri="{9D8B030D-6E8A-4147-A177-3AD203B41FA5}">
                      <a16:colId xmlns:a16="http://schemas.microsoft.com/office/drawing/2014/main" val="20005"/>
                    </a:ext>
                  </a:extLst>
                </a:gridCol>
                <a:gridCol w="1057621">
                  <a:extLst>
                    <a:ext uri="{9D8B030D-6E8A-4147-A177-3AD203B41FA5}">
                      <a16:colId xmlns:a16="http://schemas.microsoft.com/office/drawing/2014/main" val="20006"/>
                    </a:ext>
                  </a:extLst>
                </a:gridCol>
                <a:gridCol w="1377900">
                  <a:extLst>
                    <a:ext uri="{9D8B030D-6E8A-4147-A177-3AD203B41FA5}">
                      <a16:colId xmlns:a16="http://schemas.microsoft.com/office/drawing/2014/main" val="20007"/>
                    </a:ext>
                  </a:extLst>
                </a:gridCol>
              </a:tblGrid>
              <a:tr h="895158">
                <a:tc gridSpan="3">
                  <a:txBody>
                    <a:bodyPr/>
                    <a:lstStyle/>
                    <a:p>
                      <a:pPr algn="ctr"/>
                      <a:r>
                        <a:rPr lang="en-US" b="1" dirty="0">
                          <a:solidFill>
                            <a:schemeClr val="bg1"/>
                          </a:solidFill>
                          <a:latin typeface="Arial"/>
                        </a:rPr>
                        <a:t>Inputs</a:t>
                      </a:r>
                      <a:endParaRPr lang="en-US" dirty="0">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tc hMerge="1">
                  <a:txBody>
                    <a:bodyPr/>
                    <a:lstStyle/>
                    <a:p>
                      <a:endParaRPr lang="en-US"/>
                    </a:p>
                  </a:txBody>
                  <a:tcPr/>
                </a:tc>
                <a:tc hMerge="1">
                  <a:txBody>
                    <a:bodyPr/>
                    <a:lstStyle/>
                    <a:p>
                      <a:endParaRPr lang="en-US"/>
                    </a:p>
                  </a:txBody>
                  <a:tcPr/>
                </a:tc>
                <a:tc>
                  <a:txBody>
                    <a:bodyPr/>
                    <a:lstStyle/>
                    <a:p>
                      <a:pPr algn="ctr"/>
                      <a:r>
                        <a:rPr lang="en-US" b="1" dirty="0">
                          <a:solidFill>
                            <a:schemeClr val="bg1"/>
                          </a:solidFill>
                          <a:latin typeface="Arial"/>
                        </a:rPr>
                        <a:t>Weight</a:t>
                      </a:r>
                      <a:endParaRPr lang="en-US" dirty="0">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tc>
                  <a:txBody>
                    <a:bodyPr/>
                    <a:lstStyle/>
                    <a:p>
                      <a:pPr algn="ctr"/>
                      <a:r>
                        <a:rPr lang="en-US" b="1">
                          <a:solidFill>
                            <a:schemeClr val="bg1"/>
                          </a:solidFill>
                          <a:latin typeface="Arial"/>
                        </a:rPr>
                        <a:t>Weighted Sum</a:t>
                      </a:r>
                      <a:endParaRPr lang="en-US">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tc>
                  <a:txBody>
                    <a:bodyPr/>
                    <a:lstStyle/>
                    <a:p>
                      <a:pPr algn="ctr"/>
                      <a:r>
                        <a:rPr lang="en-US" b="1">
                          <a:solidFill>
                            <a:schemeClr val="bg1"/>
                          </a:solidFill>
                          <a:latin typeface="Arial"/>
                        </a:rPr>
                        <a:t>Output produced</a:t>
                      </a:r>
                      <a:endParaRPr lang="en-US">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tc>
                  <a:txBody>
                    <a:bodyPr/>
                    <a:lstStyle/>
                    <a:p>
                      <a:pPr algn="ctr"/>
                      <a:r>
                        <a:rPr lang="en-US" b="1" dirty="0" smtClean="0">
                          <a:solidFill>
                            <a:schemeClr val="bg1"/>
                          </a:solidFill>
                          <a:latin typeface="Arial"/>
                        </a:rPr>
                        <a:t> Output Target</a:t>
                      </a:r>
                      <a:endParaRPr lang="en-US" dirty="0">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tc>
                  <a:txBody>
                    <a:bodyPr/>
                    <a:lstStyle/>
                    <a:p>
                      <a:pPr algn="ctr"/>
                      <a:r>
                        <a:rPr lang="en-US" b="1">
                          <a:solidFill>
                            <a:schemeClr val="bg1"/>
                          </a:solidFill>
                          <a:latin typeface="Arial"/>
                        </a:rPr>
                        <a:t>Action</a:t>
                      </a:r>
                      <a:endParaRPr lang="en-US">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extLst>
                  <a:ext uri="{0D108BD9-81ED-4DB2-BD59-A6C34878D82A}">
                    <a16:rowId xmlns:a16="http://schemas.microsoft.com/office/drawing/2014/main" val="10000"/>
                  </a:ext>
                </a:extLst>
              </a:tr>
              <a:tr h="358063">
                <a:tc>
                  <a:txBody>
                    <a:bodyPr/>
                    <a:lstStyle/>
                    <a:p>
                      <a:pPr algn="ctr"/>
                      <a:r>
                        <a:rPr lang="en-US" dirty="0">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50%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1.5</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None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0537">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50%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Decrease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0537">
                <a:tc>
                  <a:txBody>
                    <a:bodyPr/>
                    <a:lstStyle/>
                    <a:p>
                      <a:pPr algn="ctr"/>
                      <a:r>
                        <a:rPr lang="en-US">
                          <a:solidFill>
                            <a:schemeClr val="bg1"/>
                          </a:solidFill>
                          <a:latin typeface="Arial"/>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50%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Decrease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8063">
                <a:tc>
                  <a:txBody>
                    <a:bodyPr/>
                    <a:lstStyle/>
                    <a:p>
                      <a:pPr algn="ctr"/>
                      <a:r>
                        <a:rPr lang="en-US">
                          <a:solidFill>
                            <a:schemeClr val="bg1"/>
                          </a:solidFill>
                          <a:latin typeface="Arial"/>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50%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0.5</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None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nvGraphicFramePr>
        <p:xfrm>
          <a:off x="3713580" y="3615094"/>
          <a:ext cx="8032624" cy="2638283"/>
        </p:xfrm>
        <a:graphic>
          <a:graphicData uri="http://schemas.openxmlformats.org/drawingml/2006/table">
            <a:tbl>
              <a:tblPr/>
              <a:tblGrid>
                <a:gridCol w="877081">
                  <a:extLst>
                    <a:ext uri="{9D8B030D-6E8A-4147-A177-3AD203B41FA5}">
                      <a16:colId xmlns:a16="http://schemas.microsoft.com/office/drawing/2014/main" val="20000"/>
                    </a:ext>
                  </a:extLst>
                </a:gridCol>
                <a:gridCol w="746449">
                  <a:extLst>
                    <a:ext uri="{9D8B030D-6E8A-4147-A177-3AD203B41FA5}">
                      <a16:colId xmlns:a16="http://schemas.microsoft.com/office/drawing/2014/main" val="20001"/>
                    </a:ext>
                  </a:extLst>
                </a:gridCol>
                <a:gridCol w="690466">
                  <a:extLst>
                    <a:ext uri="{9D8B030D-6E8A-4147-A177-3AD203B41FA5}">
                      <a16:colId xmlns:a16="http://schemas.microsoft.com/office/drawing/2014/main" val="20002"/>
                    </a:ext>
                  </a:extLst>
                </a:gridCol>
                <a:gridCol w="1101012">
                  <a:extLst>
                    <a:ext uri="{9D8B030D-6E8A-4147-A177-3AD203B41FA5}">
                      <a16:colId xmlns:a16="http://schemas.microsoft.com/office/drawing/2014/main" val="20003"/>
                    </a:ext>
                  </a:extLst>
                </a:gridCol>
                <a:gridCol w="1026367">
                  <a:extLst>
                    <a:ext uri="{9D8B030D-6E8A-4147-A177-3AD203B41FA5}">
                      <a16:colId xmlns:a16="http://schemas.microsoft.com/office/drawing/2014/main" val="20004"/>
                    </a:ext>
                  </a:extLst>
                </a:gridCol>
                <a:gridCol w="1324947">
                  <a:extLst>
                    <a:ext uri="{9D8B030D-6E8A-4147-A177-3AD203B41FA5}">
                      <a16:colId xmlns:a16="http://schemas.microsoft.com/office/drawing/2014/main" val="20005"/>
                    </a:ext>
                  </a:extLst>
                </a:gridCol>
                <a:gridCol w="1262224">
                  <a:extLst>
                    <a:ext uri="{9D8B030D-6E8A-4147-A177-3AD203B41FA5}">
                      <a16:colId xmlns:a16="http://schemas.microsoft.com/office/drawing/2014/main" val="20006"/>
                    </a:ext>
                  </a:extLst>
                </a:gridCol>
                <a:gridCol w="1004078">
                  <a:extLst>
                    <a:ext uri="{9D8B030D-6E8A-4147-A177-3AD203B41FA5}">
                      <a16:colId xmlns:a16="http://schemas.microsoft.com/office/drawing/2014/main" val="20007"/>
                    </a:ext>
                  </a:extLst>
                </a:gridCol>
              </a:tblGrid>
              <a:tr h="1175243">
                <a:tc gridSpan="3">
                  <a:txBody>
                    <a:bodyPr/>
                    <a:lstStyle/>
                    <a:p>
                      <a:pPr algn="ctr"/>
                      <a:r>
                        <a:rPr lang="en-US" b="1" dirty="0">
                          <a:solidFill>
                            <a:schemeClr val="bg1"/>
                          </a:solidFill>
                          <a:latin typeface="Arial"/>
                        </a:rPr>
                        <a:t>Inputs</a:t>
                      </a:r>
                      <a:endParaRPr lang="en-US" dirty="0">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tc hMerge="1">
                  <a:txBody>
                    <a:bodyPr/>
                    <a:lstStyle/>
                    <a:p>
                      <a:endParaRPr lang="en-US"/>
                    </a:p>
                  </a:txBody>
                  <a:tcPr/>
                </a:tc>
                <a:tc hMerge="1">
                  <a:txBody>
                    <a:bodyPr/>
                    <a:lstStyle/>
                    <a:p>
                      <a:endParaRPr lang="en-US"/>
                    </a:p>
                  </a:txBody>
                  <a:tcPr/>
                </a:tc>
                <a:tc>
                  <a:txBody>
                    <a:bodyPr/>
                    <a:lstStyle/>
                    <a:p>
                      <a:pPr algn="ctr"/>
                      <a:r>
                        <a:rPr lang="en-US" b="1">
                          <a:solidFill>
                            <a:schemeClr val="bg1"/>
                          </a:solidFill>
                          <a:latin typeface="Arial"/>
                        </a:rPr>
                        <a:t>Weight</a:t>
                      </a:r>
                      <a:endParaRPr lang="en-US">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tc>
                  <a:txBody>
                    <a:bodyPr/>
                    <a:lstStyle/>
                    <a:p>
                      <a:pPr algn="ctr"/>
                      <a:r>
                        <a:rPr lang="en-US" b="1">
                          <a:solidFill>
                            <a:schemeClr val="bg1"/>
                          </a:solidFill>
                          <a:latin typeface="Arial"/>
                        </a:rPr>
                        <a:t>Weighted Sum</a:t>
                      </a:r>
                      <a:endParaRPr lang="en-US">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tc>
                  <a:txBody>
                    <a:bodyPr/>
                    <a:lstStyle/>
                    <a:p>
                      <a:pPr algn="ctr"/>
                      <a:r>
                        <a:rPr lang="en-US" b="1">
                          <a:solidFill>
                            <a:schemeClr val="bg1"/>
                          </a:solidFill>
                          <a:latin typeface="Arial"/>
                        </a:rPr>
                        <a:t>Output produced</a:t>
                      </a:r>
                      <a:endParaRPr lang="en-US">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tc>
                  <a:txBody>
                    <a:bodyPr/>
                    <a:lstStyle/>
                    <a:p>
                      <a:pPr algn="ctr"/>
                      <a:r>
                        <a:rPr lang="en-US" b="1">
                          <a:solidFill>
                            <a:schemeClr val="bg1"/>
                          </a:solidFill>
                          <a:latin typeface="Arial"/>
                        </a:rPr>
                        <a:t>Actual Output</a:t>
                      </a:r>
                      <a:endParaRPr lang="en-US">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tc>
                  <a:txBody>
                    <a:bodyPr/>
                    <a:lstStyle/>
                    <a:p>
                      <a:pPr algn="ctr"/>
                      <a:r>
                        <a:rPr lang="en-US" b="1">
                          <a:solidFill>
                            <a:schemeClr val="bg1"/>
                          </a:solidFill>
                          <a:latin typeface="Arial"/>
                        </a:rPr>
                        <a:t>Action</a:t>
                      </a:r>
                      <a:endParaRPr lang="en-US">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extLst>
                  <a:ext uri="{0D108BD9-81ED-4DB2-BD59-A6C34878D82A}">
                    <a16:rowId xmlns:a16="http://schemas.microsoft.com/office/drawing/2014/main" val="10000"/>
                  </a:ext>
                </a:extLst>
              </a:tr>
              <a:tr h="361613">
                <a:tc>
                  <a:txBody>
                    <a:bodyPr/>
                    <a:lstStyle/>
                    <a:p>
                      <a:pPr algn="ctr"/>
                      <a:r>
                        <a:rPr lang="en-US" dirty="0">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50%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1.5</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None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1613">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40%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0.8</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None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1613">
                <a:tc>
                  <a:txBody>
                    <a:bodyPr/>
                    <a:lstStyle/>
                    <a:p>
                      <a:pPr algn="ctr"/>
                      <a:r>
                        <a:rPr lang="en-US">
                          <a:solidFill>
                            <a:schemeClr val="bg1"/>
                          </a:solidFill>
                          <a:latin typeface="Arial"/>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40%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0.8</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None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1613">
                <a:tc>
                  <a:txBody>
                    <a:bodyPr/>
                    <a:lstStyle/>
                    <a:p>
                      <a:pPr algn="ctr"/>
                      <a:r>
                        <a:rPr lang="en-US">
                          <a:solidFill>
                            <a:schemeClr val="bg1"/>
                          </a:solidFill>
                          <a:latin typeface="Arial"/>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50%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0.5</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None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a:xfrm>
            <a:off x="1024129" y="2286000"/>
            <a:ext cx="5256356" cy="4023360"/>
          </a:xfrm>
        </p:spPr>
        <p:txBody>
          <a:bodyPr>
            <a:normAutofit lnSpcReduction="10000"/>
          </a:bodyPr>
          <a:lstStyle/>
          <a:p>
            <a:r>
              <a:rPr lang="en-US" dirty="0" smtClean="0"/>
              <a:t>A </a:t>
            </a:r>
            <a:r>
              <a:rPr lang="en-US" dirty="0" err="1" smtClean="0"/>
              <a:t>perceptron</a:t>
            </a:r>
            <a:r>
              <a:rPr lang="en-US" dirty="0" smtClean="0"/>
              <a:t> is an artificial neuron similar to a single biological neuron. It takes a set of weighted inputs, sums the inputs and compares the result with a threshold value. If the result is above the threshold value, the </a:t>
            </a:r>
            <a:r>
              <a:rPr lang="en-US" dirty="0" err="1" smtClean="0"/>
              <a:t>perceptron</a:t>
            </a:r>
            <a:r>
              <a:rPr lang="en-US" dirty="0" smtClean="0"/>
              <a:t> fires, otherwise it does not. When a </a:t>
            </a:r>
            <a:r>
              <a:rPr lang="en-US" dirty="0" err="1" smtClean="0"/>
              <a:t>perceptron</a:t>
            </a:r>
            <a:r>
              <a:rPr lang="en-US" dirty="0" smtClean="0"/>
              <a:t> fires, the output is 1: when it does not fire, the output is zero. </a:t>
            </a:r>
          </a:p>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6726405" y="2445836"/>
            <a:ext cx="5100637" cy="2251075"/>
          </a:xfrm>
          <a:prstGeom prst="rect">
            <a:avLst/>
          </a:prstGeom>
          <a:noFill/>
          <a:ln w="9525">
            <a:noFill/>
            <a:round/>
            <a:headEnd/>
            <a:tailEnd/>
          </a:ln>
        </p:spPr>
      </p:pic>
      <p:sp>
        <p:nvSpPr>
          <p:cNvPr id="5" name="Text Box 3"/>
          <p:cNvSpPr txBox="1">
            <a:spLocks noChangeArrowheads="1"/>
          </p:cNvSpPr>
          <p:nvPr/>
        </p:nvSpPr>
        <p:spPr bwMode="auto">
          <a:xfrm>
            <a:off x="8429207" y="4977063"/>
            <a:ext cx="2078303" cy="402291"/>
          </a:xfrm>
          <a:prstGeom prst="rect">
            <a:avLst/>
          </a:prstGeom>
          <a:noFill/>
          <a:ln w="9525">
            <a:noFill/>
            <a:round/>
            <a:headEnd/>
            <a:tailEnd/>
          </a:ln>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err="1" smtClean="0">
                <a:solidFill>
                  <a:srgbClr val="3333CC"/>
                </a:solidFill>
              </a:rPr>
              <a:t>Sebuah</a:t>
            </a:r>
            <a:r>
              <a:rPr lang="en-US" sz="2000" b="1" dirty="0" smtClean="0">
                <a:solidFill>
                  <a:srgbClr val="000000"/>
                </a:solidFill>
              </a:rPr>
              <a:t> </a:t>
            </a:r>
            <a:r>
              <a:rPr lang="en-US" sz="2000" b="1" dirty="0" err="1">
                <a:solidFill>
                  <a:srgbClr val="000000"/>
                </a:solidFill>
              </a:rPr>
              <a:t>perceptron</a:t>
            </a:r>
            <a:endParaRPr lang="en-US" sz="2000" b="1" dirty="0">
              <a:solidFill>
                <a:srgbClr val="000000"/>
              </a:solidFill>
            </a:endParaRPr>
          </a:p>
        </p:txBody>
      </p:sp>
      <p:sp>
        <p:nvSpPr>
          <p:cNvPr id="6" name="TextBox 5"/>
          <p:cNvSpPr txBox="1"/>
          <p:nvPr/>
        </p:nvSpPr>
        <p:spPr>
          <a:xfrm>
            <a:off x="8326583" y="1149927"/>
            <a:ext cx="2701636" cy="523220"/>
          </a:xfrm>
          <a:prstGeom prst="rect">
            <a:avLst/>
          </a:prstGeom>
          <a:noFill/>
        </p:spPr>
        <p:txBody>
          <a:bodyPr wrap="square" rtlCol="0">
            <a:spAutoFit/>
          </a:bodyPr>
          <a:lstStyle/>
          <a:p>
            <a:r>
              <a:rPr lang="en-US" sz="2800" b="1" i="1" dirty="0" err="1" smtClean="0">
                <a:solidFill>
                  <a:schemeClr val="bg1"/>
                </a:solidFill>
              </a:rPr>
              <a:t>W</a:t>
            </a:r>
            <a:r>
              <a:rPr lang="en-US" sz="2800" b="1" i="1" baseline="-25000" dirty="0" err="1" smtClean="0">
                <a:solidFill>
                  <a:schemeClr val="bg1"/>
                </a:solidFill>
              </a:rPr>
              <a:t>i</a:t>
            </a:r>
            <a:r>
              <a:rPr lang="en-US" sz="2800" b="1" i="1" dirty="0" smtClean="0">
                <a:solidFill>
                  <a:schemeClr val="bg1"/>
                </a:solidFill>
              </a:rPr>
              <a:t> X</a:t>
            </a:r>
            <a:r>
              <a:rPr lang="en-US" sz="2800" b="1" i="1" baseline="-25000" dirty="0" smtClean="0">
                <a:solidFill>
                  <a:schemeClr val="bg1"/>
                </a:solidFill>
              </a:rPr>
              <a:t>i</a:t>
            </a:r>
            <a:r>
              <a:rPr lang="en-US" sz="2800" b="1" i="1" dirty="0" smtClean="0">
                <a:solidFill>
                  <a:schemeClr val="bg1"/>
                </a:solidFill>
              </a:rPr>
              <a:t> + b = 0</a:t>
            </a:r>
            <a:endParaRPr lang="en-US" b="1" i="1"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a:xfrm>
            <a:off x="1024128" y="1791478"/>
            <a:ext cx="5096754" cy="4665306"/>
          </a:xfrm>
        </p:spPr>
        <p:txBody>
          <a:bodyPr>
            <a:normAutofit fontScale="92500" lnSpcReduction="10000"/>
          </a:bodyPr>
          <a:lstStyle/>
          <a:p>
            <a:r>
              <a:rPr lang="en-US" dirty="0" smtClean="0"/>
              <a:t>Assume a case study with three inputs and one output. There are already four examples with known inputs and outputs</a:t>
            </a:r>
          </a:p>
          <a:p>
            <a:r>
              <a:rPr lang="en-US" dirty="0" smtClean="0"/>
              <a:t>This set of inputs is used to train a </a:t>
            </a:r>
            <a:r>
              <a:rPr lang="en-US" dirty="0" err="1" smtClean="0"/>
              <a:t>perceptron</a:t>
            </a:r>
            <a:r>
              <a:rPr lang="en-US" dirty="0" smtClean="0"/>
              <a:t> with all equal weights (w1 = w2 = w3).</a:t>
            </a:r>
          </a:p>
          <a:p>
            <a:r>
              <a:rPr lang="en-US" dirty="0" smtClean="0"/>
              <a:t> The threshold is set to 0.8. </a:t>
            </a:r>
          </a:p>
          <a:p>
            <a:r>
              <a:rPr lang="en-US" dirty="0" smtClean="0"/>
              <a:t>The original weight for all inputs is 0.5 </a:t>
            </a:r>
          </a:p>
          <a:p>
            <a:r>
              <a:rPr lang="en-US" dirty="0" smtClean="0"/>
              <a:t>The weights remain the same if the output produced is correct.</a:t>
            </a: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7230895" y="3545973"/>
            <a:ext cx="3573462" cy="2578100"/>
          </a:xfrm>
          <a:prstGeom prst="rect">
            <a:avLst/>
          </a:prstGeom>
          <a:noFill/>
          <a:ln w="9525">
            <a:noFill/>
            <a:round/>
            <a:headEnd/>
            <a:tailEnd/>
          </a:ln>
        </p:spPr>
      </p:pic>
      <p:pic>
        <p:nvPicPr>
          <p:cNvPr id="5" name="Picture 4"/>
          <p:cNvPicPr>
            <a:picLocks noChangeAspect="1" noChangeArrowheads="1"/>
          </p:cNvPicPr>
          <p:nvPr/>
        </p:nvPicPr>
        <p:blipFill>
          <a:blip r:embed="rId3" cstate="print"/>
          <a:srcRect/>
          <a:stretch>
            <a:fillRect/>
          </a:stretch>
        </p:blipFill>
        <p:spPr bwMode="auto">
          <a:xfrm>
            <a:off x="6389521" y="617036"/>
            <a:ext cx="5100637" cy="225107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Jaringan</a:t>
            </a:r>
            <a:r>
              <a:rPr lang="en-US" dirty="0" smtClean="0"/>
              <a:t> </a:t>
            </a:r>
            <a:r>
              <a:rPr lang="en-US" dirty="0" err="1" smtClean="0"/>
              <a:t>Saraf</a:t>
            </a:r>
            <a:r>
              <a:rPr lang="en-US" dirty="0" smtClean="0"/>
              <a:t> </a:t>
            </a:r>
            <a:r>
              <a:rPr lang="en-US" dirty="0" err="1" smtClean="0"/>
              <a:t>Manusia</a:t>
            </a:r>
            <a:endParaRPr lang="id-ID" dirty="0"/>
          </a:p>
        </p:txBody>
      </p:sp>
      <p:sp>
        <p:nvSpPr>
          <p:cNvPr id="3" name="Content Placeholder 2"/>
          <p:cNvSpPr>
            <a:spLocks noGrp="1"/>
          </p:cNvSpPr>
          <p:nvPr>
            <p:ph idx="1"/>
          </p:nvPr>
        </p:nvSpPr>
        <p:spPr>
          <a:xfrm>
            <a:off x="3522689" y="1896256"/>
            <a:ext cx="8364511" cy="4961744"/>
          </a:xfrm>
          <a:solidFill>
            <a:schemeClr val="tx2"/>
          </a:solidFill>
        </p:spPr>
        <p:txBody>
          <a:bodyPr>
            <a:normAutofit lnSpcReduction="10000"/>
          </a:bodyPr>
          <a:lstStyle/>
          <a:p>
            <a:pPr marL="577850" indent="-577850"/>
            <a:r>
              <a:rPr lang="en-US" sz="2400" dirty="0" err="1" smtClean="0">
                <a:latin typeface="Bookman Old Style" panose="02050604050505020204" pitchFamily="18" charset="0"/>
              </a:rPr>
              <a:t>Sistem</a:t>
            </a:r>
            <a:r>
              <a:rPr lang="en-US" sz="2400" dirty="0" smtClean="0">
                <a:latin typeface="Bookman Old Style" panose="02050604050505020204" pitchFamily="18" charset="0"/>
              </a:rPr>
              <a:t> </a:t>
            </a:r>
            <a:r>
              <a:rPr lang="en-US" sz="2400" dirty="0" err="1">
                <a:latin typeface="Bookman Old Style" panose="02050604050505020204" pitchFamily="18" charset="0"/>
              </a:rPr>
              <a:t>saraf</a:t>
            </a:r>
            <a:r>
              <a:rPr lang="en-US" sz="2400" dirty="0">
                <a:latin typeface="Bookman Old Style" panose="02050604050505020204" pitchFamily="18" charset="0"/>
              </a:rPr>
              <a:t> </a:t>
            </a:r>
            <a:r>
              <a:rPr lang="en-US" sz="2400" dirty="0" err="1">
                <a:latin typeface="Bookman Old Style" panose="02050604050505020204" pitchFamily="18" charset="0"/>
              </a:rPr>
              <a:t>bekerja</a:t>
            </a:r>
            <a:r>
              <a:rPr lang="en-US" sz="2400" dirty="0">
                <a:latin typeface="Bookman Old Style" panose="02050604050505020204" pitchFamily="18" charset="0"/>
              </a:rPr>
              <a:t> </a:t>
            </a:r>
            <a:r>
              <a:rPr lang="en-US" sz="2400" dirty="0" err="1">
                <a:latin typeface="Bookman Old Style" panose="02050604050505020204" pitchFamily="18" charset="0"/>
              </a:rPr>
              <a:t>melalui</a:t>
            </a:r>
            <a:r>
              <a:rPr lang="en-US" sz="2400" dirty="0">
                <a:latin typeface="Bookman Old Style" panose="02050604050505020204" pitchFamily="18" charset="0"/>
              </a:rPr>
              <a:t> </a:t>
            </a:r>
            <a:r>
              <a:rPr lang="en-US" sz="2400" dirty="0" err="1">
                <a:latin typeface="Bookman Old Style" panose="02050604050505020204" pitchFamily="18" charset="0"/>
              </a:rPr>
              <a:t>jaringan</a:t>
            </a:r>
            <a:r>
              <a:rPr lang="en-US" sz="2400" dirty="0">
                <a:latin typeface="Bookman Old Style" panose="02050604050505020204" pitchFamily="18" charset="0"/>
              </a:rPr>
              <a:t> </a:t>
            </a:r>
            <a:r>
              <a:rPr lang="en-US" sz="2400" dirty="0" err="1">
                <a:latin typeface="Bookman Old Style" panose="02050604050505020204" pitchFamily="18" charset="0"/>
              </a:rPr>
              <a:t>interkoneksi</a:t>
            </a:r>
            <a:r>
              <a:rPr lang="en-US" sz="2400" dirty="0">
                <a:latin typeface="Bookman Old Style" panose="02050604050505020204" pitchFamily="18" charset="0"/>
              </a:rPr>
              <a:t> </a:t>
            </a:r>
            <a:r>
              <a:rPr lang="en-US" sz="2400" dirty="0" err="1">
                <a:latin typeface="Bookman Old Style" panose="02050604050505020204" pitchFamily="18" charset="0"/>
              </a:rPr>
              <a:t>miliaran</a:t>
            </a:r>
            <a:r>
              <a:rPr lang="en-US" sz="2400" dirty="0">
                <a:latin typeface="Bookman Old Style" panose="02050604050505020204" pitchFamily="18" charset="0"/>
              </a:rPr>
              <a:t> </a:t>
            </a:r>
            <a:r>
              <a:rPr lang="en-US" sz="2400" dirty="0" smtClean="0">
                <a:latin typeface="Bookman Old Style" panose="02050604050505020204" pitchFamily="18" charset="0"/>
              </a:rPr>
              <a:t>neuron, 86 </a:t>
            </a:r>
            <a:r>
              <a:rPr lang="en-US" sz="2400" dirty="0" err="1" smtClean="0">
                <a:latin typeface="Bookman Old Style" panose="02050604050505020204" pitchFamily="18" charset="0"/>
              </a:rPr>
              <a:t>milyar</a:t>
            </a:r>
            <a:r>
              <a:rPr lang="en-US" sz="2400" dirty="0" smtClean="0">
                <a:latin typeface="Bookman Old Style" panose="02050604050505020204" pitchFamily="18" charset="0"/>
              </a:rPr>
              <a:t> neuron </a:t>
            </a:r>
            <a:r>
              <a:rPr lang="en-US" sz="2400" dirty="0" err="1" smtClean="0">
                <a:latin typeface="Bookman Old Style" panose="02050604050505020204" pitchFamily="18" charset="0"/>
              </a:rPr>
              <a:t>diantaranya</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ada</a:t>
            </a:r>
            <a:r>
              <a:rPr lang="en-US" sz="2400" dirty="0" smtClean="0">
                <a:latin typeface="Bookman Old Style" panose="02050604050505020204" pitchFamily="18" charset="0"/>
              </a:rPr>
              <a:t> di </a:t>
            </a:r>
            <a:r>
              <a:rPr lang="en-US" sz="2400" dirty="0" err="1" smtClean="0">
                <a:latin typeface="Bookman Old Style" panose="02050604050505020204" pitchFamily="18" charset="0"/>
              </a:rPr>
              <a:t>otak</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manusia</a:t>
            </a:r>
            <a:endParaRPr lang="en-US" sz="2400" dirty="0" smtClean="0">
              <a:latin typeface="Bookman Old Style" panose="02050604050505020204" pitchFamily="18" charset="0"/>
            </a:endParaRPr>
          </a:p>
          <a:p>
            <a:pPr marL="577850" indent="-577850"/>
            <a:r>
              <a:rPr lang="en-US" sz="2400" dirty="0">
                <a:latin typeface="Bookman Old Style" panose="02050604050505020204" pitchFamily="18" charset="0"/>
              </a:rPr>
              <a:t>Neuron </a:t>
            </a:r>
            <a:r>
              <a:rPr lang="en-US" sz="2400" dirty="0" err="1">
                <a:latin typeface="Bookman Old Style" panose="02050604050505020204" pitchFamily="18" charset="0"/>
              </a:rPr>
              <a:t>ini</a:t>
            </a:r>
            <a:r>
              <a:rPr lang="en-US" sz="2400" dirty="0">
                <a:latin typeface="Bookman Old Style" panose="02050604050505020204" pitchFamily="18" charset="0"/>
              </a:rPr>
              <a:t> </a:t>
            </a:r>
            <a:r>
              <a:rPr lang="en-US" sz="2400" dirty="0" err="1">
                <a:latin typeface="Bookman Old Style" panose="02050604050505020204" pitchFamily="18" charset="0"/>
              </a:rPr>
              <a:t>mengirimkan</a:t>
            </a:r>
            <a:r>
              <a:rPr lang="en-US" sz="2400" dirty="0">
                <a:latin typeface="Bookman Old Style" panose="02050604050505020204" pitchFamily="18" charset="0"/>
              </a:rPr>
              <a:t> </a:t>
            </a:r>
            <a:r>
              <a:rPr lang="en-US" sz="2400" dirty="0" err="1">
                <a:latin typeface="Bookman Old Style" panose="02050604050505020204" pitchFamily="18" charset="0"/>
              </a:rPr>
              <a:t>informasi</a:t>
            </a:r>
            <a:r>
              <a:rPr lang="en-US" sz="2400" dirty="0">
                <a:latin typeface="Bookman Old Style" panose="02050604050505020204" pitchFamily="18" charset="0"/>
              </a:rPr>
              <a:t> </a:t>
            </a:r>
            <a:r>
              <a:rPr lang="en-US" sz="2400" dirty="0" err="1">
                <a:latin typeface="Bookman Old Style" panose="02050604050505020204" pitchFamily="18" charset="0"/>
              </a:rPr>
              <a:t>dalam</a:t>
            </a:r>
            <a:r>
              <a:rPr lang="en-US" sz="2400" dirty="0">
                <a:latin typeface="Bookman Old Style" panose="02050604050505020204" pitchFamily="18" charset="0"/>
              </a:rPr>
              <a:t> </a:t>
            </a:r>
            <a:r>
              <a:rPr lang="en-US" sz="2400" dirty="0" err="1">
                <a:latin typeface="Bookman Old Style" panose="02050604050505020204" pitchFamily="18" charset="0"/>
              </a:rPr>
              <a:t>bentuk</a:t>
            </a:r>
            <a:r>
              <a:rPr lang="en-US" sz="2400" dirty="0">
                <a:latin typeface="Bookman Old Style" panose="02050604050505020204" pitchFamily="18" charset="0"/>
              </a:rPr>
              <a:t> </a:t>
            </a:r>
            <a:r>
              <a:rPr lang="en-US" sz="2400" dirty="0" err="1">
                <a:latin typeface="Bookman Old Style" panose="02050604050505020204" pitchFamily="18" charset="0"/>
              </a:rPr>
              <a:t>impuls</a:t>
            </a:r>
            <a:r>
              <a:rPr lang="en-US" sz="2400" dirty="0">
                <a:latin typeface="Bookman Old Style" panose="02050604050505020204" pitchFamily="18" charset="0"/>
              </a:rPr>
              <a:t> </a:t>
            </a:r>
            <a:r>
              <a:rPr lang="en-US" sz="2400" dirty="0" err="1">
                <a:latin typeface="Bookman Old Style" panose="02050604050505020204" pitchFamily="18" charset="0"/>
              </a:rPr>
              <a:t>saraf</a:t>
            </a:r>
            <a:endParaRPr lang="en-US" sz="2400" dirty="0">
              <a:latin typeface="Bookman Old Style" panose="02050604050505020204" pitchFamily="18" charset="0"/>
            </a:endParaRPr>
          </a:p>
          <a:p>
            <a:pPr marL="577850" indent="-577850"/>
            <a:r>
              <a:rPr lang="en-US" sz="2400" dirty="0" err="1">
                <a:latin typeface="Bookman Old Style" panose="02050604050505020204" pitchFamily="18" charset="0"/>
              </a:rPr>
              <a:t>Bertanggung</a:t>
            </a:r>
            <a:r>
              <a:rPr lang="en-US" sz="2400" dirty="0">
                <a:latin typeface="Bookman Old Style" panose="02050604050505020204" pitchFamily="18" charset="0"/>
              </a:rPr>
              <a:t> </a:t>
            </a:r>
            <a:r>
              <a:rPr lang="en-US" sz="2400" dirty="0" err="1">
                <a:latin typeface="Bookman Old Style" panose="02050604050505020204" pitchFamily="18" charset="0"/>
              </a:rPr>
              <a:t>jawab</a:t>
            </a:r>
            <a:r>
              <a:rPr lang="en-US" sz="2400" dirty="0">
                <a:latin typeface="Bookman Old Style" panose="02050604050505020204" pitchFamily="18" charset="0"/>
              </a:rPr>
              <a:t> </a:t>
            </a:r>
            <a:r>
              <a:rPr lang="en-US" sz="2400" dirty="0" err="1">
                <a:latin typeface="Bookman Old Style" panose="02050604050505020204" pitchFamily="18" charset="0"/>
              </a:rPr>
              <a:t>untuk</a:t>
            </a:r>
            <a:r>
              <a:rPr lang="en-US" sz="2400" dirty="0">
                <a:latin typeface="Bookman Old Style" panose="02050604050505020204" pitchFamily="18" charset="0"/>
              </a:rPr>
              <a:t> </a:t>
            </a:r>
            <a:r>
              <a:rPr lang="en-US" sz="2400" dirty="0" err="1">
                <a:latin typeface="Bookman Old Style" panose="02050604050505020204" pitchFamily="18" charset="0"/>
              </a:rPr>
              <a:t>mengendalikan</a:t>
            </a:r>
            <a:r>
              <a:rPr lang="en-US" sz="2400" dirty="0">
                <a:latin typeface="Bookman Old Style" panose="02050604050505020204" pitchFamily="18" charset="0"/>
              </a:rPr>
              <a:t> </a:t>
            </a:r>
            <a:r>
              <a:rPr lang="en-US" sz="2400" dirty="0" err="1">
                <a:latin typeface="Bookman Old Style" panose="02050604050505020204" pitchFamily="18" charset="0"/>
              </a:rPr>
              <a:t>dan</a:t>
            </a:r>
            <a:r>
              <a:rPr lang="en-US" sz="2400" dirty="0">
                <a:latin typeface="Bookman Old Style" panose="02050604050505020204" pitchFamily="18" charset="0"/>
              </a:rPr>
              <a:t> </a:t>
            </a:r>
            <a:r>
              <a:rPr lang="en-US" sz="2400" dirty="0" err="1">
                <a:latin typeface="Bookman Old Style" panose="02050604050505020204" pitchFamily="18" charset="0"/>
              </a:rPr>
              <a:t>mengkoordinasikan</a:t>
            </a:r>
            <a:r>
              <a:rPr lang="en-US" sz="2400" dirty="0">
                <a:latin typeface="Bookman Old Style" panose="02050604050505020204" pitchFamily="18" charset="0"/>
              </a:rPr>
              <a:t> </a:t>
            </a:r>
            <a:r>
              <a:rPr lang="en-US" sz="2400" dirty="0" err="1">
                <a:latin typeface="Bookman Old Style" panose="02050604050505020204" pitchFamily="18" charset="0"/>
              </a:rPr>
              <a:t>semua</a:t>
            </a:r>
            <a:r>
              <a:rPr lang="en-US" sz="2400" dirty="0">
                <a:latin typeface="Bookman Old Style" panose="02050604050505020204" pitchFamily="18" charset="0"/>
              </a:rPr>
              <a:t> </a:t>
            </a:r>
            <a:r>
              <a:rPr lang="en-US" sz="2400" dirty="0" err="1">
                <a:latin typeface="Bookman Old Style" panose="02050604050505020204" pitchFamily="18" charset="0"/>
              </a:rPr>
              <a:t>fungsi</a:t>
            </a:r>
            <a:r>
              <a:rPr lang="en-US" sz="2400" dirty="0">
                <a:latin typeface="Bookman Old Style" panose="02050604050505020204" pitchFamily="18" charset="0"/>
              </a:rPr>
              <a:t> </a:t>
            </a:r>
            <a:r>
              <a:rPr lang="en-US" sz="2400" dirty="0" err="1">
                <a:latin typeface="Bookman Old Style" panose="02050604050505020204" pitchFamily="18" charset="0"/>
              </a:rPr>
              <a:t>tubuh</a:t>
            </a:r>
            <a:endParaRPr lang="en-US" sz="2400" dirty="0">
              <a:latin typeface="Bookman Old Style" panose="02050604050505020204" pitchFamily="18" charset="0"/>
            </a:endParaRPr>
          </a:p>
          <a:p>
            <a:pPr marL="577850" indent="-577850"/>
            <a:r>
              <a:rPr lang="en-US" sz="2400" dirty="0" err="1">
                <a:latin typeface="Bookman Old Style" panose="02050604050505020204" pitchFamily="18" charset="0"/>
              </a:rPr>
              <a:t>Sistem</a:t>
            </a:r>
            <a:r>
              <a:rPr lang="en-US" sz="2400" dirty="0">
                <a:latin typeface="Bookman Old Style" panose="02050604050505020204" pitchFamily="18" charset="0"/>
              </a:rPr>
              <a:t> </a:t>
            </a:r>
            <a:r>
              <a:rPr lang="en-US" sz="2400" dirty="0" err="1">
                <a:latin typeface="Bookman Old Style" panose="02050604050505020204" pitchFamily="18" charset="0"/>
              </a:rPr>
              <a:t>saraf</a:t>
            </a:r>
            <a:r>
              <a:rPr lang="en-US" sz="2400" dirty="0">
                <a:latin typeface="Bookman Old Style" panose="02050604050505020204" pitchFamily="18" charset="0"/>
              </a:rPr>
              <a:t> </a:t>
            </a:r>
            <a:r>
              <a:rPr lang="en-US" sz="2400" dirty="0" err="1">
                <a:latin typeface="Bookman Old Style" panose="02050604050505020204" pitchFamily="18" charset="0"/>
              </a:rPr>
              <a:t>manusia</a:t>
            </a:r>
            <a:r>
              <a:rPr lang="en-US" sz="2400" dirty="0">
                <a:latin typeface="Bookman Old Style" panose="02050604050505020204" pitchFamily="18" charset="0"/>
              </a:rPr>
              <a:t> yang </a:t>
            </a:r>
            <a:r>
              <a:rPr lang="en-US" sz="2400" dirty="0" err="1">
                <a:latin typeface="Bookman Old Style" panose="02050604050505020204" pitchFamily="18" charset="0"/>
              </a:rPr>
              <a:t>bersangkutan</a:t>
            </a:r>
            <a:r>
              <a:rPr lang="en-US" sz="2400" dirty="0">
                <a:latin typeface="Bookman Old Style" panose="02050604050505020204" pitchFamily="18" charset="0"/>
              </a:rPr>
              <a:t> </a:t>
            </a:r>
            <a:r>
              <a:rPr lang="en-US" sz="2400" dirty="0" err="1">
                <a:latin typeface="Bookman Old Style" panose="02050604050505020204" pitchFamily="18" charset="0"/>
              </a:rPr>
              <a:t>dengan</a:t>
            </a:r>
            <a:r>
              <a:rPr lang="en-US" sz="2400" dirty="0">
                <a:latin typeface="Bookman Old Style" panose="02050604050505020204" pitchFamily="18" charset="0"/>
              </a:rPr>
              <a:t> </a:t>
            </a:r>
            <a:r>
              <a:rPr lang="en-US" sz="2400" dirty="0" err="1">
                <a:latin typeface="Bookman Old Style" panose="02050604050505020204" pitchFamily="18" charset="0"/>
              </a:rPr>
              <a:t>menerima</a:t>
            </a:r>
            <a:r>
              <a:rPr lang="en-US" sz="2400" dirty="0">
                <a:latin typeface="Bookman Old Style" panose="02050604050505020204" pitchFamily="18" charset="0"/>
              </a:rPr>
              <a:t> </a:t>
            </a:r>
            <a:r>
              <a:rPr lang="en-US" sz="2400" dirty="0" err="1">
                <a:latin typeface="Bookman Old Style" panose="02050604050505020204" pitchFamily="18" charset="0"/>
              </a:rPr>
              <a:t>informasi</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dunia</a:t>
            </a:r>
            <a:r>
              <a:rPr lang="en-US" sz="2400" dirty="0">
                <a:latin typeface="Bookman Old Style" panose="02050604050505020204" pitchFamily="18" charset="0"/>
              </a:rPr>
              <a:t> </a:t>
            </a:r>
            <a:r>
              <a:rPr lang="en-US" sz="2400" dirty="0" err="1">
                <a:latin typeface="Bookman Old Style" panose="02050604050505020204" pitchFamily="18" charset="0"/>
              </a:rPr>
              <a:t>luar</a:t>
            </a:r>
            <a:r>
              <a:rPr lang="en-US" sz="2400" dirty="0">
                <a:latin typeface="Bookman Old Style" panose="02050604050505020204" pitchFamily="18" charset="0"/>
              </a:rPr>
              <a:t>, </a:t>
            </a:r>
            <a:r>
              <a:rPr lang="en-US" sz="2400" dirty="0" err="1">
                <a:latin typeface="Bookman Old Style" panose="02050604050505020204" pitchFamily="18" charset="0"/>
              </a:rPr>
              <a:t>pengolahan</a:t>
            </a:r>
            <a:r>
              <a:rPr lang="en-US" sz="2400" dirty="0">
                <a:latin typeface="Bookman Old Style" panose="02050604050505020204" pitchFamily="18" charset="0"/>
              </a:rPr>
              <a:t>, </a:t>
            </a:r>
            <a:r>
              <a:rPr lang="en-US" sz="2400" dirty="0" err="1">
                <a:latin typeface="Bookman Old Style" panose="02050604050505020204" pitchFamily="18" charset="0"/>
              </a:rPr>
              <a:t>dan</a:t>
            </a:r>
            <a:r>
              <a:rPr lang="en-US" sz="2400" dirty="0">
                <a:latin typeface="Bookman Old Style" panose="02050604050505020204" pitchFamily="18" charset="0"/>
              </a:rPr>
              <a:t> </a:t>
            </a:r>
            <a:r>
              <a:rPr lang="en-US" sz="2400" dirty="0" err="1">
                <a:latin typeface="Bookman Old Style" panose="02050604050505020204" pitchFamily="18" charset="0"/>
              </a:rPr>
              <a:t>kemudian</a:t>
            </a:r>
            <a:r>
              <a:rPr lang="en-US" sz="2400" dirty="0">
                <a:latin typeface="Bookman Old Style" panose="02050604050505020204" pitchFamily="18" charset="0"/>
              </a:rPr>
              <a:t> </a:t>
            </a:r>
            <a:r>
              <a:rPr lang="en-US" sz="2400" dirty="0" err="1">
                <a:latin typeface="Bookman Old Style" panose="02050604050505020204" pitchFamily="18" charset="0"/>
              </a:rPr>
              <a:t>menghasilkan</a:t>
            </a:r>
            <a:r>
              <a:rPr lang="en-US" sz="2400" dirty="0">
                <a:latin typeface="Bookman Old Style" panose="02050604050505020204" pitchFamily="18" charset="0"/>
              </a:rPr>
              <a:t> </a:t>
            </a:r>
            <a:r>
              <a:rPr lang="en-US" sz="2400" dirty="0" err="1">
                <a:latin typeface="Bookman Old Style" panose="02050604050505020204" pitchFamily="18" charset="0"/>
              </a:rPr>
              <a:t>respon</a:t>
            </a:r>
            <a:r>
              <a:rPr lang="en-US" sz="2400" dirty="0">
                <a:latin typeface="Bookman Old Style" panose="02050604050505020204" pitchFamily="18" charset="0"/>
              </a:rPr>
              <a:t> yang </a:t>
            </a:r>
            <a:r>
              <a:rPr lang="en-US" sz="2400" dirty="0" err="1">
                <a:latin typeface="Bookman Old Style" panose="02050604050505020204" pitchFamily="18" charset="0"/>
              </a:rPr>
              <a:t>tepat</a:t>
            </a:r>
            <a:endParaRPr lang="en-US" sz="2400" dirty="0">
              <a:latin typeface="Bookman Old Style" panose="02050604050505020204" pitchFamily="18" charset="0"/>
            </a:endParaRPr>
          </a:p>
          <a:p>
            <a:pPr marL="577850" indent="-577850"/>
            <a:r>
              <a:rPr lang="en-US" sz="2400" dirty="0" err="1">
                <a:latin typeface="Bookman Old Style" panose="02050604050505020204" pitchFamily="18" charset="0"/>
              </a:rPr>
              <a:t>J</a:t>
            </a:r>
            <a:r>
              <a:rPr lang="en-US" sz="2400" dirty="0" err="1" smtClean="0">
                <a:latin typeface="Bookman Old Style" panose="02050604050505020204" pitchFamily="18" charset="0"/>
              </a:rPr>
              <a:t>aringan</a:t>
            </a:r>
            <a:r>
              <a:rPr lang="en-US" sz="2400" dirty="0" smtClean="0">
                <a:latin typeface="Bookman Old Style" panose="02050604050505020204" pitchFamily="18" charset="0"/>
              </a:rPr>
              <a:t> </a:t>
            </a:r>
            <a:r>
              <a:rPr lang="en-US" sz="2400" dirty="0">
                <a:latin typeface="Bookman Old Style" panose="02050604050505020204" pitchFamily="18" charset="0"/>
              </a:rPr>
              <a:t>yang </a:t>
            </a:r>
            <a:r>
              <a:rPr lang="en-US" sz="2400" dirty="0" err="1">
                <a:latin typeface="Bookman Old Style" panose="02050604050505020204" pitchFamily="18" charset="0"/>
              </a:rPr>
              <a:t>mengontrol</a:t>
            </a:r>
            <a:r>
              <a:rPr lang="en-US" sz="2400" dirty="0">
                <a:latin typeface="Bookman Old Style" panose="02050604050505020204" pitchFamily="18" charset="0"/>
              </a:rPr>
              <a:t> </a:t>
            </a:r>
            <a:r>
              <a:rPr lang="en-US" sz="2400" dirty="0" err="1">
                <a:latin typeface="Bookman Old Style" panose="02050604050505020204" pitchFamily="18" charset="0"/>
              </a:rPr>
              <a:t>dan</a:t>
            </a:r>
            <a:r>
              <a:rPr lang="en-US" sz="2400" dirty="0">
                <a:latin typeface="Bookman Old Style" panose="02050604050505020204" pitchFamily="18" charset="0"/>
              </a:rPr>
              <a:t> </a:t>
            </a:r>
            <a:r>
              <a:rPr lang="en-US" sz="2400" dirty="0" err="1">
                <a:latin typeface="Bookman Old Style" panose="02050604050505020204" pitchFamily="18" charset="0"/>
              </a:rPr>
              <a:t>mengkoordinasikan</a:t>
            </a:r>
            <a:r>
              <a:rPr lang="en-US" sz="2400" dirty="0">
                <a:latin typeface="Bookman Old Style" panose="02050604050505020204" pitchFamily="18" charset="0"/>
              </a:rPr>
              <a:t> </a:t>
            </a:r>
            <a:r>
              <a:rPr lang="en-US" sz="2400" dirty="0" err="1">
                <a:latin typeface="Bookman Old Style" panose="02050604050505020204" pitchFamily="18" charset="0"/>
              </a:rPr>
              <a:t>semua</a:t>
            </a:r>
            <a:r>
              <a:rPr lang="en-US" sz="2400" dirty="0">
                <a:latin typeface="Bookman Old Style" panose="02050604050505020204" pitchFamily="18" charset="0"/>
              </a:rPr>
              <a:t> </a:t>
            </a:r>
            <a:r>
              <a:rPr lang="en-US" sz="2400" dirty="0" err="1">
                <a:latin typeface="Bookman Old Style" panose="02050604050505020204" pitchFamily="18" charset="0"/>
              </a:rPr>
              <a:t>kegiatan</a:t>
            </a:r>
            <a:r>
              <a:rPr lang="en-US" sz="2400" dirty="0">
                <a:latin typeface="Bookman Old Style" panose="02050604050505020204" pitchFamily="18" charset="0"/>
              </a:rPr>
              <a:t> </a:t>
            </a:r>
            <a:r>
              <a:rPr lang="en-US" sz="2400" dirty="0" err="1">
                <a:latin typeface="Bookman Old Style" panose="02050604050505020204" pitchFamily="18" charset="0"/>
              </a:rPr>
              <a:t>tubuh</a:t>
            </a:r>
            <a:r>
              <a:rPr lang="en-US" sz="2400" dirty="0">
                <a:latin typeface="Bookman Old Style" panose="02050604050505020204" pitchFamily="18" charset="0"/>
              </a:rPr>
              <a:t>, </a:t>
            </a:r>
            <a:r>
              <a:rPr lang="en-US" sz="2400" dirty="0" err="1">
                <a:latin typeface="Bookman Old Style" panose="02050604050505020204" pitchFamily="18" charset="0"/>
              </a:rPr>
              <a:t>dengan</a:t>
            </a:r>
            <a:r>
              <a:rPr lang="en-US" sz="2400" dirty="0">
                <a:latin typeface="Bookman Old Style" panose="02050604050505020204" pitchFamily="18" charset="0"/>
              </a:rPr>
              <a:t> </a:t>
            </a:r>
            <a:r>
              <a:rPr lang="en-US" sz="2400" dirty="0" err="1">
                <a:latin typeface="Bookman Old Style" panose="02050604050505020204" pitchFamily="18" charset="0"/>
              </a:rPr>
              <a:t>mengirimkan</a:t>
            </a:r>
            <a:r>
              <a:rPr lang="en-US" sz="2400" dirty="0">
                <a:latin typeface="Bookman Old Style" panose="02050604050505020204" pitchFamily="18" charset="0"/>
              </a:rPr>
              <a:t> </a:t>
            </a:r>
            <a:r>
              <a:rPr lang="en-US" sz="2400" dirty="0" err="1">
                <a:latin typeface="Bookman Old Style" panose="02050604050505020204" pitchFamily="18" charset="0"/>
              </a:rPr>
              <a:t>pesan</a:t>
            </a:r>
            <a:r>
              <a:rPr lang="en-US" sz="2400" dirty="0">
                <a:latin typeface="Bookman Old Style" panose="02050604050505020204" pitchFamily="18" charset="0"/>
              </a:rPr>
              <a:t> </a:t>
            </a:r>
            <a:r>
              <a:rPr lang="en-US" sz="2400" dirty="0" err="1">
                <a:latin typeface="Bookman Old Style" panose="02050604050505020204" pitchFamily="18" charset="0"/>
              </a:rPr>
              <a:t>atau</a:t>
            </a:r>
            <a:r>
              <a:rPr lang="en-US" sz="2400" dirty="0">
                <a:latin typeface="Bookman Old Style" panose="02050604050505020204" pitchFamily="18" charset="0"/>
              </a:rPr>
              <a:t> </a:t>
            </a:r>
            <a:r>
              <a:rPr lang="en-US" sz="2400" dirty="0" err="1">
                <a:latin typeface="Bookman Old Style" panose="02050604050505020204" pitchFamily="18" charset="0"/>
              </a:rPr>
              <a:t>sinyal</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otak</a:t>
            </a:r>
            <a:r>
              <a:rPr lang="en-US" sz="2400" dirty="0">
                <a:latin typeface="Bookman Old Style" panose="02050604050505020204" pitchFamily="18" charset="0"/>
              </a:rPr>
              <a:t> </a:t>
            </a:r>
            <a:r>
              <a:rPr lang="en-US" sz="2400" dirty="0" err="1">
                <a:latin typeface="Bookman Old Style" panose="02050604050505020204" pitchFamily="18" charset="0"/>
              </a:rPr>
              <a:t>ke</a:t>
            </a:r>
            <a:r>
              <a:rPr lang="en-US" sz="2400" dirty="0">
                <a:latin typeface="Bookman Old Style" panose="02050604050505020204" pitchFamily="18" charset="0"/>
              </a:rPr>
              <a:t> </a:t>
            </a:r>
            <a:r>
              <a:rPr lang="en-US" sz="2400" dirty="0" err="1">
                <a:latin typeface="Bookman Old Style" panose="02050604050505020204" pitchFamily="18" charset="0"/>
              </a:rPr>
              <a:t>bagian-bagian</a:t>
            </a:r>
            <a:r>
              <a:rPr lang="en-US" sz="2400" dirty="0">
                <a:latin typeface="Bookman Old Style" panose="02050604050505020204" pitchFamily="18" charset="0"/>
              </a:rPr>
              <a:t> </a:t>
            </a:r>
            <a:r>
              <a:rPr lang="en-US" sz="2400" dirty="0" err="1">
                <a:latin typeface="Bookman Old Style" panose="02050604050505020204" pitchFamily="18" charset="0"/>
              </a:rPr>
              <a:t>berbeda</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tubuh</a:t>
            </a:r>
            <a:r>
              <a:rPr lang="en-US" sz="2400" dirty="0">
                <a:latin typeface="Bookman Old Style" panose="02050604050505020204" pitchFamily="18" charset="0"/>
              </a:rPr>
              <a:t> </a:t>
            </a:r>
            <a:r>
              <a:rPr lang="en-US" sz="2400" dirty="0" err="1">
                <a:latin typeface="Bookman Old Style" panose="02050604050505020204" pitchFamily="18" charset="0"/>
              </a:rPr>
              <a:t>dan</a:t>
            </a:r>
            <a:r>
              <a:rPr lang="en-US" sz="2400" dirty="0">
                <a:latin typeface="Bookman Old Style" panose="02050604050505020204" pitchFamily="18" charset="0"/>
              </a:rPr>
              <a:t> </a:t>
            </a:r>
            <a:r>
              <a:rPr lang="en-US" sz="2400" dirty="0" err="1">
                <a:latin typeface="Bookman Old Style" panose="02050604050505020204" pitchFamily="18" charset="0"/>
              </a:rPr>
              <a:t>sebaliknya</a:t>
            </a:r>
            <a:endParaRPr lang="id-ID" sz="2400" dirty="0">
              <a:latin typeface="Bookman Old Style" panose="02050604050505020204" pitchFamily="18" charset="0"/>
            </a:endParaRPr>
          </a:p>
        </p:txBody>
      </p:sp>
      <p:pic>
        <p:nvPicPr>
          <p:cNvPr id="4" name="Picture 3" descr="Sistem Sara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570" y="1706568"/>
            <a:ext cx="2978246" cy="5151432"/>
          </a:xfrm>
          <a:prstGeom prst="rect">
            <a:avLst/>
          </a:prstGeom>
          <a:noFill/>
          <a:ln>
            <a:noFill/>
          </a:ln>
        </p:spPr>
      </p:pic>
    </p:spTree>
    <p:extLst>
      <p:ext uri="{BB962C8B-B14F-4D97-AF65-F5344CB8AC3E}">
        <p14:creationId xmlns:p14="http://schemas.microsoft.com/office/powerpoint/2010/main" val="37193338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54053" y="1636295"/>
            <a:ext cx="6665494" cy="35252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2 </a:t>
            </a:r>
            <a:endParaRPr lang="en-US" dirty="0"/>
          </a:p>
        </p:txBody>
      </p:sp>
      <p:sp>
        <p:nvSpPr>
          <p:cNvPr id="3" name="Content Placeholder 2"/>
          <p:cNvSpPr>
            <a:spLocks noGrp="1"/>
          </p:cNvSpPr>
          <p:nvPr>
            <p:ph idx="1"/>
          </p:nvPr>
        </p:nvSpPr>
        <p:spPr>
          <a:xfrm>
            <a:off x="1024129" y="2286000"/>
            <a:ext cx="4125388" cy="4023360"/>
          </a:xfrm>
        </p:spPr>
        <p:txBody>
          <a:bodyPr/>
          <a:lstStyle/>
          <a:p>
            <a:r>
              <a:rPr lang="en-US" dirty="0" smtClean="0"/>
              <a:t>The weights are increased by 10% if the output produced is less than the output data: the weights are decreased by 10% if the output produced is greater than the output data. </a:t>
            </a: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5460845" y="1771651"/>
            <a:ext cx="6486525" cy="1428750"/>
          </a:xfrm>
          <a:prstGeom prst="rect">
            <a:avLst/>
          </a:prstGeom>
          <a:noFill/>
          <a:ln w="9525">
            <a:noFill/>
            <a:round/>
            <a:headEnd/>
            <a:tailEnd/>
          </a:ln>
        </p:spPr>
      </p:pic>
      <p:pic>
        <p:nvPicPr>
          <p:cNvPr id="5" name="Picture 4"/>
          <p:cNvPicPr>
            <a:picLocks noChangeAspect="1" noChangeArrowheads="1"/>
          </p:cNvPicPr>
          <p:nvPr/>
        </p:nvPicPr>
        <p:blipFill>
          <a:blip r:embed="rId3" cstate="print"/>
          <a:srcRect/>
          <a:stretch>
            <a:fillRect/>
          </a:stretch>
        </p:blipFill>
        <p:spPr bwMode="auto">
          <a:xfrm>
            <a:off x="5460845" y="3600451"/>
            <a:ext cx="6486525" cy="142875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Algoritma</a:t>
            </a:r>
            <a:endParaRPr lang="en-US" dirty="0"/>
          </a:p>
        </p:txBody>
      </p:sp>
      <p:sp>
        <p:nvSpPr>
          <p:cNvPr id="3" name="Content Placeholder 2"/>
          <p:cNvSpPr>
            <a:spLocks noGrp="1"/>
          </p:cNvSpPr>
          <p:nvPr>
            <p:ph idx="1"/>
          </p:nvPr>
        </p:nvSpPr>
        <p:spPr>
          <a:xfrm>
            <a:off x="1024128" y="2286000"/>
            <a:ext cx="9720073" cy="4305300"/>
          </a:xfrm>
        </p:spPr>
        <p:txBody>
          <a:bodyPr/>
          <a:lstStyle/>
          <a:p>
            <a:pPr marL="514350" indent="-514350"/>
            <a:r>
              <a:rPr lang="en-US" dirty="0" smtClean="0"/>
              <a:t>Step 0 : </a:t>
            </a:r>
            <a:r>
              <a:rPr lang="en-US" dirty="0" err="1" smtClean="0"/>
              <a:t>Inisialisasi</a:t>
            </a:r>
            <a:r>
              <a:rPr lang="en-US" dirty="0" smtClean="0"/>
              <a:t> </a:t>
            </a:r>
            <a:r>
              <a:rPr lang="en-US" dirty="0" err="1" smtClean="0"/>
              <a:t>bobot</a:t>
            </a:r>
            <a:r>
              <a:rPr lang="en-US" dirty="0" smtClean="0"/>
              <a:t> (w) </a:t>
            </a:r>
            <a:r>
              <a:rPr lang="en-US" dirty="0" err="1" smtClean="0"/>
              <a:t>dan</a:t>
            </a:r>
            <a:r>
              <a:rPr lang="en-US" dirty="0" smtClean="0"/>
              <a:t> bias (b)</a:t>
            </a:r>
          </a:p>
          <a:p>
            <a:pPr marL="514350" indent="-514350">
              <a:buNone/>
            </a:pPr>
            <a:r>
              <a:rPr lang="en-US" dirty="0" smtClean="0"/>
              <a:t>	Set learning rate </a:t>
            </a:r>
          </a:p>
          <a:p>
            <a:pPr marL="514350" indent="-514350"/>
            <a:r>
              <a:rPr lang="en-US" dirty="0" smtClean="0"/>
              <a:t>Step 1 : </a:t>
            </a:r>
            <a:r>
              <a:rPr lang="en-US" dirty="0" err="1" smtClean="0"/>
              <a:t>jalankan</a:t>
            </a:r>
            <a:r>
              <a:rPr lang="en-US" dirty="0" smtClean="0"/>
              <a:t> step 2-6 </a:t>
            </a:r>
            <a:r>
              <a:rPr lang="en-US" dirty="0" err="1" smtClean="0"/>
              <a:t>selama</a:t>
            </a:r>
            <a:r>
              <a:rPr lang="en-US" dirty="0" smtClean="0"/>
              <a:t> </a:t>
            </a:r>
            <a:r>
              <a:rPr lang="en-US" dirty="0" err="1" smtClean="0"/>
              <a:t>kondisi</a:t>
            </a:r>
            <a:r>
              <a:rPr lang="en-US" dirty="0" smtClean="0"/>
              <a:t> false</a:t>
            </a:r>
          </a:p>
          <a:p>
            <a:pPr marL="914400" lvl="1" indent="-457200"/>
            <a:r>
              <a:rPr lang="en-US" dirty="0" smtClean="0"/>
              <a:t>Step 2 : Training </a:t>
            </a:r>
            <a:r>
              <a:rPr lang="en-US" dirty="0" err="1" smtClean="0"/>
              <a:t>untuk</a:t>
            </a:r>
            <a:r>
              <a:rPr lang="en-US" dirty="0" smtClean="0"/>
              <a:t> </a:t>
            </a:r>
            <a:r>
              <a:rPr lang="en-US" dirty="0" err="1" smtClean="0"/>
              <a:t>setiap</a:t>
            </a:r>
            <a:r>
              <a:rPr lang="en-US" dirty="0" smtClean="0"/>
              <a:t> record</a:t>
            </a:r>
          </a:p>
          <a:p>
            <a:pPr marL="1371600" lvl="2" indent="-457200"/>
            <a:r>
              <a:rPr lang="en-US" dirty="0" smtClean="0"/>
              <a:t>Step 3 : set </a:t>
            </a:r>
            <a:r>
              <a:rPr lang="en-US" dirty="0" err="1" smtClean="0"/>
              <a:t>aktifasi</a:t>
            </a:r>
            <a:r>
              <a:rPr lang="en-US" dirty="0" smtClean="0"/>
              <a:t> input</a:t>
            </a:r>
          </a:p>
          <a:p>
            <a:pPr marL="1371600" lvl="2" indent="-457200"/>
            <a:r>
              <a:rPr lang="en-US" dirty="0" smtClean="0"/>
              <a:t>Step 4 : </a:t>
            </a:r>
            <a:r>
              <a:rPr lang="en-US" dirty="0" err="1" smtClean="0"/>
              <a:t>Hitung</a:t>
            </a:r>
            <a:r>
              <a:rPr lang="en-US" dirty="0" smtClean="0"/>
              <a:t> </a:t>
            </a:r>
            <a:r>
              <a:rPr lang="en-US" dirty="0" err="1" smtClean="0"/>
              <a:t>respon</a:t>
            </a:r>
            <a:r>
              <a:rPr lang="en-US" dirty="0" smtClean="0"/>
              <a:t> output</a:t>
            </a:r>
          </a:p>
          <a:p>
            <a:pPr marL="1371600" lvl="2" indent="-457200"/>
            <a:r>
              <a:rPr lang="en-US" dirty="0" smtClean="0"/>
              <a:t>Step 5 : Update </a:t>
            </a:r>
            <a:r>
              <a:rPr lang="en-US" dirty="0" err="1" smtClean="0"/>
              <a:t>bobot</a:t>
            </a:r>
            <a:r>
              <a:rPr lang="en-US" dirty="0" smtClean="0"/>
              <a:t> </a:t>
            </a:r>
            <a:r>
              <a:rPr lang="en-US" dirty="0" err="1" smtClean="0"/>
              <a:t>dan</a:t>
            </a:r>
            <a:r>
              <a:rPr lang="en-US" dirty="0" smtClean="0"/>
              <a:t> bias</a:t>
            </a:r>
          </a:p>
          <a:p>
            <a:pPr marL="914400" lvl="1" indent="-457200"/>
            <a:r>
              <a:rPr lang="en-US" dirty="0" smtClean="0"/>
              <a:t>Step 6 : Test </a:t>
            </a:r>
            <a:r>
              <a:rPr lang="en-US" dirty="0" err="1" smtClean="0"/>
              <a:t>kondisi</a:t>
            </a:r>
            <a:r>
              <a:rPr lang="en-US" dirty="0" smtClean="0"/>
              <a:t> (</a:t>
            </a:r>
            <a:r>
              <a:rPr lang="en-US" dirty="0" err="1" smtClean="0"/>
              <a:t>ada</a:t>
            </a:r>
            <a:r>
              <a:rPr lang="en-US" dirty="0" smtClean="0"/>
              <a:t> </a:t>
            </a:r>
            <a:r>
              <a:rPr lang="en-US" dirty="0" err="1" smtClean="0"/>
              <a:t>perubahan</a:t>
            </a:r>
            <a:r>
              <a:rPr lang="en-US" dirty="0" smtClean="0"/>
              <a:t> </a:t>
            </a:r>
            <a:r>
              <a:rPr lang="en-US" dirty="0" err="1" smtClean="0"/>
              <a:t>nilai</a:t>
            </a:r>
            <a:r>
              <a:rPr lang="en-US" dirty="0" smtClean="0"/>
              <a:t> </a:t>
            </a:r>
            <a:r>
              <a:rPr lang="en-US" dirty="0" err="1" smtClean="0"/>
              <a:t>bobot</a:t>
            </a:r>
            <a:r>
              <a:rPr lang="en-US" dirty="0" smtClean="0"/>
              <a:t>)</a:t>
            </a:r>
          </a:p>
        </p:txBody>
      </p:sp>
      <p:graphicFrame>
        <p:nvGraphicFramePr>
          <p:cNvPr id="4" name="Object 3"/>
          <p:cNvGraphicFramePr>
            <a:graphicFrameLocks noChangeAspect="1"/>
          </p:cNvGraphicFramePr>
          <p:nvPr>
            <p:extLst>
              <p:ext uri="{D42A27DB-BD31-4B8C-83A1-F6EECF244321}">
                <p14:modId xmlns:p14="http://schemas.microsoft.com/office/powerpoint/2010/main" val="1460845222"/>
              </p:ext>
            </p:extLst>
          </p:nvPr>
        </p:nvGraphicFramePr>
        <p:xfrm>
          <a:off x="4076699" y="2876550"/>
          <a:ext cx="1514476" cy="457200"/>
        </p:xfrm>
        <a:graphic>
          <a:graphicData uri="http://schemas.openxmlformats.org/presentationml/2006/ole">
            <mc:AlternateContent xmlns:mc="http://schemas.openxmlformats.org/markup-compatibility/2006">
              <mc:Choice xmlns:v="urn:schemas-microsoft-com:vml" Requires="v">
                <p:oleObj spid="_x0000_s10263" name="Equation" r:id="rId3" imgW="672808" imgH="203112" progId="Equation.3">
                  <p:embed/>
                </p:oleObj>
              </mc:Choice>
              <mc:Fallback>
                <p:oleObj name="Equation" r:id="rId3" imgW="672808" imgH="203112" progId="Equation.3">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699" y="2876550"/>
                        <a:ext cx="1514476"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19992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0"/>
            <a:ext cx="9720072" cy="1499616"/>
          </a:xfrm>
        </p:spPr>
        <p:txBody>
          <a:bodyPr/>
          <a:lstStyle/>
          <a:p>
            <a:r>
              <a:rPr lang="en-US" dirty="0" smtClean="0"/>
              <a:t>Formula</a:t>
            </a:r>
            <a:endParaRPr lang="en-US" dirty="0"/>
          </a:p>
        </p:txBody>
      </p:sp>
      <p:sp>
        <p:nvSpPr>
          <p:cNvPr id="3" name="Content Placeholder 2"/>
          <p:cNvSpPr>
            <a:spLocks noGrp="1"/>
          </p:cNvSpPr>
          <p:nvPr>
            <p:ph idx="1"/>
          </p:nvPr>
        </p:nvSpPr>
        <p:spPr>
          <a:xfrm>
            <a:off x="1981200" y="1295401"/>
            <a:ext cx="8229600" cy="5465171"/>
          </a:xfrm>
        </p:spPr>
        <p:txBody>
          <a:bodyPr/>
          <a:lstStyle/>
          <a:p>
            <a:r>
              <a:rPr lang="en-US" dirty="0" err="1" smtClean="0"/>
              <a:t>Respon</a:t>
            </a:r>
            <a:r>
              <a:rPr lang="en-US" dirty="0" smtClean="0"/>
              <a:t> Output</a:t>
            </a:r>
          </a:p>
          <a:p>
            <a:endParaRPr lang="en-US" dirty="0" smtClean="0"/>
          </a:p>
          <a:p>
            <a:endParaRPr lang="en-US" dirty="0" smtClean="0"/>
          </a:p>
          <a:p>
            <a:endParaRPr lang="en-US" dirty="0" smtClean="0"/>
          </a:p>
          <a:p>
            <a:r>
              <a:rPr lang="en-US" dirty="0" smtClean="0"/>
              <a:t>Update </a:t>
            </a:r>
            <a:r>
              <a:rPr lang="en-US" dirty="0" err="1" smtClean="0"/>
              <a:t>bobot</a:t>
            </a:r>
            <a:r>
              <a:rPr lang="en-US" dirty="0" smtClean="0"/>
              <a:t> </a:t>
            </a:r>
            <a:r>
              <a:rPr lang="en-US" dirty="0" err="1" smtClean="0"/>
              <a:t>dan</a:t>
            </a:r>
            <a:r>
              <a:rPr lang="en-US" dirty="0" smtClean="0"/>
              <a:t> bias</a:t>
            </a:r>
          </a:p>
        </p:txBody>
      </p:sp>
      <p:graphicFrame>
        <p:nvGraphicFramePr>
          <p:cNvPr id="4" name="Object 3"/>
          <p:cNvGraphicFramePr>
            <a:graphicFrameLocks noChangeAspect="1"/>
          </p:cNvGraphicFramePr>
          <p:nvPr/>
        </p:nvGraphicFramePr>
        <p:xfrm>
          <a:off x="5410200" y="1371600"/>
          <a:ext cx="4151086" cy="2438400"/>
        </p:xfrm>
        <a:graphic>
          <a:graphicData uri="http://schemas.openxmlformats.org/presentationml/2006/ole">
            <mc:AlternateContent xmlns:mc="http://schemas.openxmlformats.org/markup-compatibility/2006">
              <mc:Choice xmlns:v="urn:schemas-microsoft-com:vml" Requires="v">
                <p:oleObj spid="_x0000_s11308" name="Equation" r:id="rId3" imgW="1816100" imgH="1066800" progId="Equation.3">
                  <p:embed/>
                </p:oleObj>
              </mc:Choice>
              <mc:Fallback>
                <p:oleObj name="Equation" r:id="rId3" imgW="1816100" imgH="1066800" progId="Equation.3">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371600"/>
                        <a:ext cx="4151086" cy="243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276600" y="4161160"/>
          <a:ext cx="4191000" cy="2599412"/>
        </p:xfrm>
        <a:graphic>
          <a:graphicData uri="http://schemas.openxmlformats.org/presentationml/2006/ole">
            <mc:AlternateContent xmlns:mc="http://schemas.openxmlformats.org/markup-compatibility/2006">
              <mc:Choice xmlns:v="urn:schemas-microsoft-com:vml" Requires="v">
                <p:oleObj spid="_x0000_s11309" name="Equation" r:id="rId5" imgW="1816100" imgH="1346200" progId="Equation.3">
                  <p:embed/>
                </p:oleObj>
              </mc:Choice>
              <mc:Fallback>
                <p:oleObj name="Equation" r:id="rId5" imgW="1816100" imgH="1346200" progId="Equation.3">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161160"/>
                        <a:ext cx="4191000" cy="259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555961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0"/>
            <a:ext cx="9720072" cy="1499616"/>
          </a:xfrm>
        </p:spPr>
        <p:txBody>
          <a:bodyPr/>
          <a:lstStyle/>
          <a:p>
            <a:r>
              <a:rPr lang="en-US" dirty="0" err="1" smtClean="0"/>
              <a:t>Iterasi</a:t>
            </a:r>
            <a:endParaRPr lang="en-US" dirty="0"/>
          </a:p>
        </p:txBody>
      </p:sp>
      <p:sp>
        <p:nvSpPr>
          <p:cNvPr id="3" name="Content Placeholder 2"/>
          <p:cNvSpPr>
            <a:spLocks noGrp="1"/>
          </p:cNvSpPr>
          <p:nvPr>
            <p:ph idx="1"/>
          </p:nvPr>
        </p:nvSpPr>
        <p:spPr/>
        <p:txBody>
          <a:bodyPr/>
          <a:lstStyle/>
          <a:p>
            <a:r>
              <a:rPr lang="en-US" dirty="0" err="1" smtClean="0"/>
              <a:t>Untuk</a:t>
            </a:r>
            <a:r>
              <a:rPr lang="en-US" dirty="0" smtClean="0"/>
              <a:t> </a:t>
            </a:r>
            <a:r>
              <a:rPr lang="en-US" dirty="0" err="1" smtClean="0"/>
              <a:t>penyederhanaan</a:t>
            </a:r>
            <a:r>
              <a:rPr lang="en-US" dirty="0" smtClean="0"/>
              <a:t>, w=0, b=0, </a:t>
            </a:r>
            <a:r>
              <a:rPr lang="en-US" dirty="0" smtClean="0">
                <a:latin typeface="Symbol" pitchFamily="18" charset="2"/>
              </a:rPr>
              <a:t>a=1, q = 0</a:t>
            </a:r>
            <a:endParaRPr lang="en-US" dirty="0" smtClean="0"/>
          </a:p>
          <a:p>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2215423427"/>
              </p:ext>
            </p:extLst>
          </p:nvPr>
        </p:nvGraphicFramePr>
        <p:xfrm>
          <a:off x="1676400" y="3429001"/>
          <a:ext cx="8763000" cy="2996173"/>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35389">
                  <a:extLst>
                    <a:ext uri="{9D8B030D-6E8A-4147-A177-3AD203B41FA5}">
                      <a16:colId xmlns:a16="http://schemas.microsoft.com/office/drawing/2014/main" val="20009"/>
                    </a:ext>
                  </a:extLst>
                </a:gridCol>
                <a:gridCol w="625111">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smtClean="0">
                          <a:solidFill>
                            <a:schemeClr val="bg1"/>
                          </a:solidFill>
                        </a:rPr>
                        <a:t>Input</a:t>
                      </a:r>
                      <a:endParaRPr lang="en-US" dirty="0">
                        <a:solidFill>
                          <a:schemeClr val="bg1"/>
                        </a:solidFill>
                      </a:endParaRP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smtClean="0">
                          <a:solidFill>
                            <a:schemeClr val="bg1"/>
                          </a:solidFill>
                        </a:rPr>
                        <a:t>Net</a:t>
                      </a:r>
                      <a:endParaRPr lang="en-US" dirty="0">
                        <a:solidFill>
                          <a:schemeClr val="bg1"/>
                        </a:solidFill>
                      </a:endParaRPr>
                    </a:p>
                  </a:txBody>
                  <a:tcPr anchor="ctr"/>
                </a:tc>
                <a:tc>
                  <a:txBody>
                    <a:bodyPr/>
                    <a:lstStyle/>
                    <a:p>
                      <a:pPr algn="ctr"/>
                      <a:r>
                        <a:rPr lang="en-US" dirty="0" smtClean="0">
                          <a:solidFill>
                            <a:schemeClr val="bg1"/>
                          </a:solidFill>
                        </a:rPr>
                        <a:t>Out</a:t>
                      </a:r>
                      <a:endParaRPr lang="en-US" dirty="0">
                        <a:solidFill>
                          <a:schemeClr val="bg1"/>
                        </a:solidFill>
                      </a:endParaRPr>
                    </a:p>
                  </a:txBody>
                  <a:tcPr anchor="ctr"/>
                </a:tc>
                <a:tc>
                  <a:txBody>
                    <a:bodyPr/>
                    <a:lstStyle/>
                    <a:p>
                      <a:pPr algn="ctr"/>
                      <a:r>
                        <a:rPr lang="en-US" b="1" dirty="0" smtClean="0">
                          <a:solidFill>
                            <a:schemeClr val="bg1"/>
                          </a:solidFill>
                        </a:rPr>
                        <a:t>Target</a:t>
                      </a:r>
                      <a:endParaRPr lang="en-US" b="1" dirty="0">
                        <a:solidFill>
                          <a:schemeClr val="bg1"/>
                        </a:solidFill>
                      </a:endParaRPr>
                    </a:p>
                  </a:txBody>
                  <a:tcPr anchor="ctr"/>
                </a:tc>
                <a:tc gridSpan="3">
                  <a:txBody>
                    <a:bodyPr/>
                    <a:lstStyle/>
                    <a:p>
                      <a:pPr algn="ctr"/>
                      <a:r>
                        <a:rPr lang="en-US" dirty="0" smtClean="0">
                          <a:solidFill>
                            <a:schemeClr val="bg1"/>
                          </a:solidFill>
                        </a:rPr>
                        <a:t>Weight</a:t>
                      </a:r>
                      <a:r>
                        <a:rPr lang="en-US" baseline="0" dirty="0" smtClean="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solidFill>
                            <a:schemeClr val="bg1"/>
                          </a:solidFill>
                        </a:rPr>
                        <a:t>Weight</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smtClean="0"/>
                        <a:t>(x1</a:t>
                      </a:r>
                      <a:endParaRPr lang="en-US" sz="2400" dirty="0"/>
                    </a:p>
                  </a:txBody>
                  <a:tcPr/>
                </a:tc>
                <a:tc>
                  <a:txBody>
                    <a:bodyPr/>
                    <a:lstStyle/>
                    <a:p>
                      <a:pPr algn="ctr"/>
                      <a:r>
                        <a:rPr lang="en-US" sz="2400" dirty="0" smtClean="0"/>
                        <a:t>x2</a:t>
                      </a:r>
                      <a:endParaRPr lang="en-US" sz="2400" dirty="0"/>
                    </a:p>
                  </a:txBody>
                  <a:tcPr/>
                </a:tc>
                <a:tc>
                  <a:txBody>
                    <a:bodyPr/>
                    <a:lstStyle/>
                    <a:p>
                      <a:pPr algn="ctr"/>
                      <a:r>
                        <a:rPr lang="en-US" sz="2400" dirty="0" smtClean="0"/>
                        <a:t>1)</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(W1</a:t>
                      </a:r>
                      <a:endParaRPr lang="en-US" sz="2400" dirty="0"/>
                    </a:p>
                  </a:txBody>
                  <a:tcPr/>
                </a:tc>
                <a:tc>
                  <a:txBody>
                    <a:bodyPr/>
                    <a:lstStyle/>
                    <a:p>
                      <a:pPr algn="ctr"/>
                      <a:r>
                        <a:rPr lang="en-US" sz="2400" dirty="0" smtClean="0"/>
                        <a:t>w2</a:t>
                      </a:r>
                      <a:endParaRPr lang="en-US" sz="2400" dirty="0"/>
                    </a:p>
                  </a:txBody>
                  <a:tcPr/>
                </a:tc>
                <a:tc>
                  <a:txBody>
                    <a:bodyPr/>
                    <a:lstStyle/>
                    <a:p>
                      <a:pPr algn="ctr"/>
                      <a:r>
                        <a:rPr lang="en-US" sz="2400" dirty="0" smtClean="0"/>
                        <a:t>b)</a:t>
                      </a:r>
                      <a:endParaRPr lang="en-US" sz="2400" dirty="0"/>
                    </a:p>
                  </a:txBody>
                  <a:tcPr/>
                </a:tc>
                <a:extLst>
                  <a:ext uri="{0D108BD9-81ED-4DB2-BD59-A6C34878D82A}">
                    <a16:rowId xmlns:a16="http://schemas.microsoft.com/office/drawing/2014/main" val="10001"/>
                  </a:ext>
                </a:extLst>
              </a:tr>
              <a:tr h="633973">
                <a:tc>
                  <a:txBody>
                    <a:bodyPr/>
                    <a:lstStyle/>
                    <a:p>
                      <a:pPr algn="ctr"/>
                      <a:endParaRPr lang="en-US" sz="2400" dirty="0"/>
                    </a:p>
                  </a:txBody>
                  <a:tcPr/>
                </a:tc>
                <a:tc>
                  <a:txBody>
                    <a:bodyPr/>
                    <a:lstStyle/>
                    <a:p>
                      <a:pPr algn="ctr"/>
                      <a:endParaRPr lang="en-US" sz="240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extLst>
                  <a:ext uri="{0D108BD9-81ED-4DB2-BD59-A6C34878D82A}">
                    <a16:rowId xmlns:a16="http://schemas.microsoft.com/office/drawing/2014/main" val="10002"/>
                  </a:ext>
                </a:extLst>
              </a:tr>
              <a:tr h="633973">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1</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089616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147" y="0"/>
            <a:ext cx="9720072" cy="1499616"/>
          </a:xfrm>
        </p:spPr>
        <p:txBody>
          <a:bodyPr/>
          <a:lstStyle/>
          <a:p>
            <a:r>
              <a:rPr lang="en-US" dirty="0" err="1" smtClean="0"/>
              <a:t>Iterasi</a:t>
            </a:r>
            <a:endParaRPr lang="en-US" dirty="0"/>
          </a:p>
        </p:txBody>
      </p:sp>
      <p:sp>
        <p:nvSpPr>
          <p:cNvPr id="3" name="Content Placeholder 2"/>
          <p:cNvSpPr>
            <a:spLocks noGrp="1"/>
          </p:cNvSpPr>
          <p:nvPr>
            <p:ph idx="1"/>
          </p:nvPr>
        </p:nvSpPr>
        <p:spPr>
          <a:xfrm>
            <a:off x="1981200" y="1295401"/>
            <a:ext cx="8229600" cy="4830763"/>
          </a:xfrm>
        </p:spPr>
        <p:txBody>
          <a:bodyPr/>
          <a:lstStyle/>
          <a:p>
            <a:r>
              <a:rPr lang="en-US" dirty="0" smtClean="0"/>
              <a:t>Epoch 1 </a:t>
            </a:r>
            <a:r>
              <a:rPr lang="en-US" dirty="0" err="1" smtClean="0"/>
              <a:t>baris</a:t>
            </a:r>
            <a:r>
              <a:rPr lang="en-US" dirty="0" smtClean="0"/>
              <a:t> 1</a:t>
            </a:r>
          </a:p>
          <a:p>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1803313843"/>
              </p:ext>
            </p:extLst>
          </p:nvPr>
        </p:nvGraphicFramePr>
        <p:xfrm>
          <a:off x="1676400" y="3429001"/>
          <a:ext cx="8763000" cy="2996173"/>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50380">
                  <a:extLst>
                    <a:ext uri="{9D8B030D-6E8A-4147-A177-3AD203B41FA5}">
                      <a16:colId xmlns:a16="http://schemas.microsoft.com/office/drawing/2014/main" val="20009"/>
                    </a:ext>
                  </a:extLst>
                </a:gridCol>
                <a:gridCol w="610120">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smtClean="0">
                          <a:solidFill>
                            <a:schemeClr val="bg1"/>
                          </a:solidFill>
                        </a:rPr>
                        <a:t>Input</a:t>
                      </a:r>
                      <a:endParaRPr lang="en-US" dirty="0">
                        <a:solidFill>
                          <a:schemeClr val="bg1"/>
                        </a:solidFill>
                      </a:endParaRP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smtClean="0">
                          <a:solidFill>
                            <a:schemeClr val="bg1"/>
                          </a:solidFill>
                        </a:rPr>
                        <a:t>Net</a:t>
                      </a:r>
                      <a:endParaRPr lang="en-US" dirty="0">
                        <a:solidFill>
                          <a:schemeClr val="bg1"/>
                        </a:solidFill>
                      </a:endParaRPr>
                    </a:p>
                  </a:txBody>
                  <a:tcPr anchor="ctr"/>
                </a:tc>
                <a:tc>
                  <a:txBody>
                    <a:bodyPr/>
                    <a:lstStyle/>
                    <a:p>
                      <a:pPr algn="ctr"/>
                      <a:r>
                        <a:rPr lang="en-US" dirty="0" smtClean="0">
                          <a:solidFill>
                            <a:schemeClr val="bg1"/>
                          </a:solidFill>
                        </a:rPr>
                        <a:t>Out</a:t>
                      </a:r>
                      <a:endParaRPr lang="en-US" dirty="0">
                        <a:solidFill>
                          <a:schemeClr val="bg1"/>
                        </a:solidFill>
                      </a:endParaRPr>
                    </a:p>
                  </a:txBody>
                  <a:tcPr anchor="ctr"/>
                </a:tc>
                <a:tc>
                  <a:txBody>
                    <a:bodyPr/>
                    <a:lstStyle/>
                    <a:p>
                      <a:pPr algn="ctr"/>
                      <a:r>
                        <a:rPr lang="en-US" b="1" dirty="0" smtClean="0">
                          <a:solidFill>
                            <a:schemeClr val="bg1"/>
                          </a:solidFill>
                        </a:rPr>
                        <a:t>Target</a:t>
                      </a:r>
                      <a:endParaRPr lang="en-US" b="1" dirty="0">
                        <a:solidFill>
                          <a:schemeClr val="bg1"/>
                        </a:solidFill>
                      </a:endParaRPr>
                    </a:p>
                  </a:txBody>
                  <a:tcPr anchor="ctr"/>
                </a:tc>
                <a:tc gridSpan="3">
                  <a:txBody>
                    <a:bodyPr/>
                    <a:lstStyle/>
                    <a:p>
                      <a:pPr algn="ctr"/>
                      <a:r>
                        <a:rPr lang="en-US" dirty="0" smtClean="0">
                          <a:solidFill>
                            <a:schemeClr val="bg1"/>
                          </a:solidFill>
                        </a:rPr>
                        <a:t>Weight</a:t>
                      </a:r>
                      <a:r>
                        <a:rPr lang="en-US" baseline="0" dirty="0" smtClean="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solidFill>
                            <a:schemeClr val="bg1"/>
                          </a:solidFill>
                        </a:rPr>
                        <a:t>Weight</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smtClean="0"/>
                        <a:t>(x1</a:t>
                      </a:r>
                      <a:endParaRPr lang="en-US" sz="2400" dirty="0"/>
                    </a:p>
                  </a:txBody>
                  <a:tcPr/>
                </a:tc>
                <a:tc>
                  <a:txBody>
                    <a:bodyPr/>
                    <a:lstStyle/>
                    <a:p>
                      <a:pPr algn="ctr"/>
                      <a:r>
                        <a:rPr lang="en-US" sz="2400" dirty="0" smtClean="0"/>
                        <a:t>x2</a:t>
                      </a:r>
                      <a:endParaRPr lang="en-US" sz="2400" dirty="0"/>
                    </a:p>
                  </a:txBody>
                  <a:tcPr/>
                </a:tc>
                <a:tc>
                  <a:txBody>
                    <a:bodyPr/>
                    <a:lstStyle/>
                    <a:p>
                      <a:pPr algn="ctr"/>
                      <a:r>
                        <a:rPr lang="en-US" sz="2400" dirty="0" smtClean="0"/>
                        <a:t>1)</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(W1</a:t>
                      </a:r>
                      <a:endParaRPr lang="en-US" sz="2400" dirty="0"/>
                    </a:p>
                  </a:txBody>
                  <a:tcPr/>
                </a:tc>
                <a:tc>
                  <a:txBody>
                    <a:bodyPr/>
                    <a:lstStyle/>
                    <a:p>
                      <a:pPr algn="ctr"/>
                      <a:r>
                        <a:rPr lang="en-US" sz="2400" dirty="0" smtClean="0"/>
                        <a:t>w2</a:t>
                      </a:r>
                      <a:endParaRPr lang="en-US" sz="2400" dirty="0"/>
                    </a:p>
                  </a:txBody>
                  <a:tcPr/>
                </a:tc>
                <a:tc>
                  <a:txBody>
                    <a:bodyPr/>
                    <a:lstStyle/>
                    <a:p>
                      <a:pPr algn="ctr"/>
                      <a:r>
                        <a:rPr lang="en-US" sz="2400" dirty="0" smtClean="0"/>
                        <a:t>b)</a:t>
                      </a:r>
                      <a:endParaRPr lang="en-US" sz="2400" dirty="0"/>
                    </a:p>
                  </a:txBody>
                  <a:tcPr/>
                </a:tc>
                <a:extLst>
                  <a:ext uri="{0D108BD9-81ED-4DB2-BD59-A6C34878D82A}">
                    <a16:rowId xmlns:a16="http://schemas.microsoft.com/office/drawing/2014/main" val="10001"/>
                  </a:ext>
                </a:extLst>
              </a:tr>
              <a:tr h="633973">
                <a:tc>
                  <a:txBody>
                    <a:bodyPr/>
                    <a:lstStyle/>
                    <a:p>
                      <a:pPr algn="ctr"/>
                      <a:endParaRPr lang="en-US" sz="2400" dirty="0"/>
                    </a:p>
                  </a:txBody>
                  <a:tcPr/>
                </a:tc>
                <a:tc>
                  <a:txBody>
                    <a:bodyPr/>
                    <a:lstStyle/>
                    <a:p>
                      <a:pPr algn="ctr"/>
                      <a:endParaRPr lang="en-US" sz="240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extLst>
                  <a:ext uri="{0D108BD9-81ED-4DB2-BD59-A6C34878D82A}">
                    <a16:rowId xmlns:a16="http://schemas.microsoft.com/office/drawing/2014/main" val="10002"/>
                  </a:ext>
                </a:extLst>
              </a:tr>
              <a:tr h="633973">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extLst>
                  <a:ext uri="{0D108BD9-81ED-4DB2-BD59-A6C34878D82A}">
                    <a16:rowId xmlns:a16="http://schemas.microsoft.com/office/drawing/2014/main" val="10003"/>
                  </a:ext>
                </a:extLst>
              </a:tr>
            </a:tbl>
          </a:graphicData>
        </a:graphic>
      </p:graphicFrame>
      <p:sp>
        <p:nvSpPr>
          <p:cNvPr id="5" name="Rectangular Callout 4"/>
          <p:cNvSpPr/>
          <p:nvPr/>
        </p:nvSpPr>
        <p:spPr>
          <a:xfrm>
            <a:off x="1289154" y="3276600"/>
            <a:ext cx="2825646" cy="1143000"/>
          </a:xfrm>
          <a:prstGeom prst="wedgeRectCallout">
            <a:avLst>
              <a:gd name="adj1" fmla="val 47387"/>
              <a:gd name="adj2" fmla="val 172182"/>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Net = b + (x1*w1+x2*w2)</a:t>
            </a:r>
          </a:p>
          <a:p>
            <a:r>
              <a:rPr lang="en-US" dirty="0"/>
              <a:t>Net = 0 + (1*0+1*0)</a:t>
            </a:r>
          </a:p>
          <a:p>
            <a:r>
              <a:rPr lang="en-US" dirty="0"/>
              <a:t>Net = 0</a:t>
            </a:r>
          </a:p>
        </p:txBody>
      </p:sp>
      <p:sp>
        <p:nvSpPr>
          <p:cNvPr id="8" name="Rectangular Callout 7"/>
          <p:cNvSpPr/>
          <p:nvPr/>
        </p:nvSpPr>
        <p:spPr>
          <a:xfrm>
            <a:off x="2563318" y="1981200"/>
            <a:ext cx="2237282" cy="1143000"/>
          </a:xfrm>
          <a:prstGeom prst="wedgeRectCallout">
            <a:avLst>
              <a:gd name="adj1" fmla="val 42136"/>
              <a:gd name="adj2" fmla="val 286280"/>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           1 </a:t>
            </a:r>
            <a:r>
              <a:rPr lang="en-US" dirty="0" err="1"/>
              <a:t>jika</a:t>
            </a:r>
            <a:r>
              <a:rPr lang="en-US" dirty="0"/>
              <a:t> Net &gt;0</a:t>
            </a:r>
          </a:p>
          <a:p>
            <a:r>
              <a:rPr lang="en-US" dirty="0"/>
              <a:t>Out = 0 </a:t>
            </a:r>
            <a:r>
              <a:rPr lang="en-US" dirty="0" err="1"/>
              <a:t>jika</a:t>
            </a:r>
            <a:r>
              <a:rPr lang="en-US" dirty="0"/>
              <a:t> Net =0</a:t>
            </a:r>
          </a:p>
          <a:p>
            <a:r>
              <a:rPr lang="en-US" dirty="0"/>
              <a:t>          -1 </a:t>
            </a:r>
            <a:r>
              <a:rPr lang="en-US" dirty="0" err="1"/>
              <a:t>jika</a:t>
            </a:r>
            <a:r>
              <a:rPr lang="en-US" dirty="0"/>
              <a:t> Net&lt;0</a:t>
            </a:r>
          </a:p>
        </p:txBody>
      </p:sp>
      <p:sp>
        <p:nvSpPr>
          <p:cNvPr id="9" name="Rectangular Callout 8"/>
          <p:cNvSpPr/>
          <p:nvPr/>
        </p:nvSpPr>
        <p:spPr>
          <a:xfrm>
            <a:off x="4931764" y="1905000"/>
            <a:ext cx="2764436" cy="1143000"/>
          </a:xfrm>
          <a:prstGeom prst="wedgeRectCallout">
            <a:avLst>
              <a:gd name="adj1" fmla="val 32813"/>
              <a:gd name="adj2" fmla="val 261363"/>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dW1 = </a:t>
            </a:r>
            <a:r>
              <a:rPr lang="en-US" dirty="0">
                <a:latin typeface="Symbol" pitchFamily="18" charset="2"/>
              </a:rPr>
              <a:t>a</a:t>
            </a:r>
            <a:r>
              <a:rPr lang="en-US" dirty="0"/>
              <a:t>TX1= 1*1*1 = 1</a:t>
            </a:r>
          </a:p>
          <a:p>
            <a:r>
              <a:rPr lang="en-US" dirty="0"/>
              <a:t>dW2 =</a:t>
            </a:r>
            <a:r>
              <a:rPr lang="en-US" dirty="0">
                <a:latin typeface="Symbol" pitchFamily="18" charset="2"/>
              </a:rPr>
              <a:t> a</a:t>
            </a:r>
            <a:r>
              <a:rPr lang="en-US" dirty="0"/>
              <a:t>TX2= 1*1*1 = 1</a:t>
            </a:r>
          </a:p>
          <a:p>
            <a:r>
              <a:rPr lang="en-US" dirty="0"/>
              <a:t>dW3 =</a:t>
            </a:r>
            <a:r>
              <a:rPr lang="en-US" dirty="0">
                <a:latin typeface="Symbol" pitchFamily="18" charset="2"/>
              </a:rPr>
              <a:t> a</a:t>
            </a:r>
            <a:r>
              <a:rPr lang="en-US" dirty="0"/>
              <a:t>TX3= 1*1*1 = 1</a:t>
            </a:r>
          </a:p>
        </p:txBody>
      </p:sp>
      <p:sp>
        <p:nvSpPr>
          <p:cNvPr id="10" name="Rectangular Callout 9"/>
          <p:cNvSpPr/>
          <p:nvPr/>
        </p:nvSpPr>
        <p:spPr>
          <a:xfrm>
            <a:off x="7848600" y="2133600"/>
            <a:ext cx="2944318" cy="1143000"/>
          </a:xfrm>
          <a:prstGeom prst="wedgeRectCallout">
            <a:avLst>
              <a:gd name="adj1" fmla="val 9564"/>
              <a:gd name="adj2" fmla="val 212839"/>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W1 = W1+dW1 = 0+1 = 1</a:t>
            </a:r>
          </a:p>
          <a:p>
            <a:r>
              <a:rPr lang="en-US" dirty="0"/>
              <a:t>W2 =</a:t>
            </a:r>
            <a:r>
              <a:rPr lang="en-US" dirty="0">
                <a:latin typeface="Symbol" pitchFamily="18" charset="2"/>
              </a:rPr>
              <a:t> </a:t>
            </a:r>
            <a:r>
              <a:rPr lang="en-US" dirty="0"/>
              <a:t>W2+dW2 = 0+1 = 1</a:t>
            </a:r>
          </a:p>
          <a:p>
            <a:r>
              <a:rPr lang="en-US" dirty="0"/>
              <a:t>W3 =</a:t>
            </a:r>
            <a:r>
              <a:rPr lang="en-US" dirty="0">
                <a:latin typeface="Symbol" pitchFamily="18" charset="2"/>
              </a:rPr>
              <a:t> </a:t>
            </a:r>
            <a:r>
              <a:rPr lang="en-US" dirty="0"/>
              <a:t>W3+dW3 = 0+1 = 1</a:t>
            </a:r>
          </a:p>
        </p:txBody>
      </p:sp>
    </p:spTree>
    <p:extLst>
      <p:ext uri="{BB962C8B-B14F-4D97-AF65-F5344CB8AC3E}">
        <p14:creationId xmlns:p14="http://schemas.microsoft.com/office/powerpoint/2010/main" val="26873220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6577"/>
            <a:ext cx="9720072" cy="1499616"/>
          </a:xfrm>
        </p:spPr>
        <p:txBody>
          <a:bodyPr/>
          <a:lstStyle/>
          <a:p>
            <a:r>
              <a:rPr lang="en-US" dirty="0" err="1" smtClean="0"/>
              <a:t>Iterasi</a:t>
            </a:r>
            <a:endParaRPr lang="en-US" dirty="0"/>
          </a:p>
        </p:txBody>
      </p:sp>
      <p:sp>
        <p:nvSpPr>
          <p:cNvPr id="3" name="Content Placeholder 2"/>
          <p:cNvSpPr>
            <a:spLocks noGrp="1"/>
          </p:cNvSpPr>
          <p:nvPr>
            <p:ph idx="1"/>
          </p:nvPr>
        </p:nvSpPr>
        <p:spPr>
          <a:xfrm>
            <a:off x="1981200" y="1295401"/>
            <a:ext cx="8229600" cy="4830763"/>
          </a:xfrm>
        </p:spPr>
        <p:txBody>
          <a:bodyPr/>
          <a:lstStyle/>
          <a:p>
            <a:r>
              <a:rPr lang="en-US" dirty="0" smtClean="0"/>
              <a:t>Epoch 1 </a:t>
            </a:r>
            <a:r>
              <a:rPr lang="en-US" dirty="0" err="1" smtClean="0"/>
              <a:t>baris</a:t>
            </a:r>
            <a:r>
              <a:rPr lang="en-US" dirty="0" smtClean="0"/>
              <a:t> 2</a:t>
            </a:r>
            <a:endParaRPr lang="en-US" dirty="0" smtClean="0">
              <a:latin typeface="Symbol" pitchFamily="18" charset="2"/>
            </a:endParaRPr>
          </a:p>
          <a:p>
            <a:pPr>
              <a:buNone/>
            </a:pPr>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3543803908"/>
              </p:ext>
            </p:extLst>
          </p:nvPr>
        </p:nvGraphicFramePr>
        <p:xfrm>
          <a:off x="1676400" y="3429001"/>
          <a:ext cx="8763000" cy="2996173"/>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95350">
                  <a:extLst>
                    <a:ext uri="{9D8B030D-6E8A-4147-A177-3AD203B41FA5}">
                      <a16:colId xmlns:a16="http://schemas.microsoft.com/office/drawing/2014/main" val="20009"/>
                    </a:ext>
                  </a:extLst>
                </a:gridCol>
                <a:gridCol w="565150">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smtClean="0">
                          <a:solidFill>
                            <a:schemeClr val="bg1"/>
                          </a:solidFill>
                        </a:rPr>
                        <a:t>Input</a:t>
                      </a:r>
                      <a:endParaRPr lang="en-US" dirty="0">
                        <a:solidFill>
                          <a:schemeClr val="bg1"/>
                        </a:solidFill>
                      </a:endParaRP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smtClean="0">
                          <a:solidFill>
                            <a:schemeClr val="bg1"/>
                          </a:solidFill>
                        </a:rPr>
                        <a:t>Net</a:t>
                      </a:r>
                      <a:endParaRPr lang="en-US" dirty="0">
                        <a:solidFill>
                          <a:schemeClr val="bg1"/>
                        </a:solidFill>
                      </a:endParaRPr>
                    </a:p>
                  </a:txBody>
                  <a:tcPr anchor="ctr"/>
                </a:tc>
                <a:tc>
                  <a:txBody>
                    <a:bodyPr/>
                    <a:lstStyle/>
                    <a:p>
                      <a:pPr algn="ctr"/>
                      <a:r>
                        <a:rPr lang="en-US" dirty="0" smtClean="0">
                          <a:solidFill>
                            <a:schemeClr val="bg1"/>
                          </a:solidFill>
                        </a:rPr>
                        <a:t>Out</a:t>
                      </a:r>
                      <a:endParaRPr lang="en-US" dirty="0">
                        <a:solidFill>
                          <a:schemeClr val="bg1"/>
                        </a:solidFill>
                      </a:endParaRPr>
                    </a:p>
                  </a:txBody>
                  <a:tcPr anchor="ctr"/>
                </a:tc>
                <a:tc>
                  <a:txBody>
                    <a:bodyPr/>
                    <a:lstStyle/>
                    <a:p>
                      <a:pPr algn="ctr"/>
                      <a:r>
                        <a:rPr lang="en-US" b="1" dirty="0" smtClean="0">
                          <a:solidFill>
                            <a:schemeClr val="bg1"/>
                          </a:solidFill>
                        </a:rPr>
                        <a:t>Target</a:t>
                      </a:r>
                      <a:endParaRPr lang="en-US" b="1" dirty="0">
                        <a:solidFill>
                          <a:schemeClr val="bg1"/>
                        </a:solidFill>
                      </a:endParaRPr>
                    </a:p>
                  </a:txBody>
                  <a:tcPr anchor="ctr"/>
                </a:tc>
                <a:tc gridSpan="3">
                  <a:txBody>
                    <a:bodyPr/>
                    <a:lstStyle/>
                    <a:p>
                      <a:pPr algn="ctr"/>
                      <a:r>
                        <a:rPr lang="en-US" dirty="0" smtClean="0">
                          <a:solidFill>
                            <a:schemeClr val="bg1"/>
                          </a:solidFill>
                        </a:rPr>
                        <a:t>Weight</a:t>
                      </a:r>
                      <a:r>
                        <a:rPr lang="en-US" baseline="0" dirty="0" smtClean="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solidFill>
                            <a:schemeClr val="bg1"/>
                          </a:solidFill>
                        </a:rPr>
                        <a:t>Weight</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smtClean="0"/>
                        <a:t>(x1</a:t>
                      </a:r>
                      <a:endParaRPr lang="en-US" sz="2400" dirty="0"/>
                    </a:p>
                  </a:txBody>
                  <a:tcPr/>
                </a:tc>
                <a:tc>
                  <a:txBody>
                    <a:bodyPr/>
                    <a:lstStyle/>
                    <a:p>
                      <a:pPr algn="ctr"/>
                      <a:r>
                        <a:rPr lang="en-US" sz="2400" dirty="0" smtClean="0"/>
                        <a:t>x2</a:t>
                      </a:r>
                      <a:endParaRPr lang="en-US" sz="2400" dirty="0"/>
                    </a:p>
                  </a:txBody>
                  <a:tcPr/>
                </a:tc>
                <a:tc>
                  <a:txBody>
                    <a:bodyPr/>
                    <a:lstStyle/>
                    <a:p>
                      <a:pPr algn="ctr"/>
                      <a:r>
                        <a:rPr lang="en-US" sz="2400" dirty="0" smtClean="0"/>
                        <a:t>1)</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(W1</a:t>
                      </a:r>
                      <a:endParaRPr lang="en-US" sz="2400" dirty="0"/>
                    </a:p>
                  </a:txBody>
                  <a:tcPr/>
                </a:tc>
                <a:tc>
                  <a:txBody>
                    <a:bodyPr/>
                    <a:lstStyle/>
                    <a:p>
                      <a:pPr algn="ctr"/>
                      <a:r>
                        <a:rPr lang="en-US" sz="2400" dirty="0" smtClean="0"/>
                        <a:t>w2</a:t>
                      </a:r>
                      <a:endParaRPr lang="en-US" sz="2400" dirty="0"/>
                    </a:p>
                  </a:txBody>
                  <a:tcPr/>
                </a:tc>
                <a:tc>
                  <a:txBody>
                    <a:bodyPr/>
                    <a:lstStyle/>
                    <a:p>
                      <a:pPr algn="ctr"/>
                      <a:r>
                        <a:rPr lang="en-US" sz="2400" dirty="0" smtClean="0"/>
                        <a:t>b)</a:t>
                      </a:r>
                      <a:endParaRPr lang="en-US" sz="2400" dirty="0"/>
                    </a:p>
                  </a:txBody>
                  <a:tcPr/>
                </a:tc>
                <a:extLst>
                  <a:ext uri="{0D108BD9-81ED-4DB2-BD59-A6C34878D82A}">
                    <a16:rowId xmlns:a16="http://schemas.microsoft.com/office/drawing/2014/main" val="10001"/>
                  </a:ext>
                </a:extLst>
              </a:tr>
              <a:tr h="633973">
                <a:tc>
                  <a:txBody>
                    <a:bodyPr/>
                    <a:lstStyle/>
                    <a:p>
                      <a:pPr algn="ctr"/>
                      <a:endParaRPr lang="en-US" sz="2400" dirty="0"/>
                    </a:p>
                  </a:txBody>
                  <a:tcPr/>
                </a:tc>
                <a:tc>
                  <a:txBody>
                    <a:bodyPr/>
                    <a:lstStyle/>
                    <a:p>
                      <a:pPr algn="ctr"/>
                      <a:endParaRPr lang="en-US" sz="240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extLst>
                  <a:ext uri="{0D108BD9-81ED-4DB2-BD59-A6C34878D82A}">
                    <a16:rowId xmlns:a16="http://schemas.microsoft.com/office/drawing/2014/main" val="10002"/>
                  </a:ext>
                </a:extLst>
              </a:tr>
              <a:tr h="633973">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extLst>
                  <a:ext uri="{0D108BD9-81ED-4DB2-BD59-A6C34878D82A}">
                    <a16:rowId xmlns:a16="http://schemas.microsoft.com/office/drawing/2014/main" val="10003"/>
                  </a:ext>
                </a:extLst>
              </a:tr>
            </a:tbl>
          </a:graphicData>
        </a:graphic>
      </p:graphicFrame>
      <p:sp>
        <p:nvSpPr>
          <p:cNvPr id="5" name="Rectangular Callout 4"/>
          <p:cNvSpPr/>
          <p:nvPr/>
        </p:nvSpPr>
        <p:spPr>
          <a:xfrm>
            <a:off x="1304144" y="3276600"/>
            <a:ext cx="2810656" cy="1143000"/>
          </a:xfrm>
          <a:prstGeom prst="wedgeRectCallout">
            <a:avLst>
              <a:gd name="adj1" fmla="val 47387"/>
              <a:gd name="adj2" fmla="val 172182"/>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Net = 1 + (x1*w1+x2*w2)</a:t>
            </a:r>
          </a:p>
          <a:p>
            <a:r>
              <a:rPr lang="en-US" dirty="0"/>
              <a:t>Net = 1 + (1*1+0*1)</a:t>
            </a:r>
          </a:p>
          <a:p>
            <a:r>
              <a:rPr lang="en-US" dirty="0"/>
              <a:t>Net = 2</a:t>
            </a:r>
          </a:p>
        </p:txBody>
      </p:sp>
      <p:sp>
        <p:nvSpPr>
          <p:cNvPr id="6" name="Rectangular Callout 5"/>
          <p:cNvSpPr/>
          <p:nvPr/>
        </p:nvSpPr>
        <p:spPr>
          <a:xfrm>
            <a:off x="2758190" y="1981200"/>
            <a:ext cx="2194810" cy="1143000"/>
          </a:xfrm>
          <a:prstGeom prst="wedgeRectCallout">
            <a:avLst>
              <a:gd name="adj1" fmla="val 42136"/>
              <a:gd name="adj2" fmla="val 286280"/>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           1 </a:t>
            </a:r>
            <a:r>
              <a:rPr lang="en-US" dirty="0" err="1"/>
              <a:t>jika</a:t>
            </a:r>
            <a:r>
              <a:rPr lang="en-US" dirty="0"/>
              <a:t> Net &gt;0</a:t>
            </a:r>
          </a:p>
          <a:p>
            <a:r>
              <a:rPr lang="en-US" dirty="0"/>
              <a:t>Out = 0 </a:t>
            </a:r>
            <a:r>
              <a:rPr lang="en-US" dirty="0" err="1"/>
              <a:t>jika</a:t>
            </a:r>
            <a:r>
              <a:rPr lang="en-US" dirty="0"/>
              <a:t> Net =0</a:t>
            </a:r>
          </a:p>
          <a:p>
            <a:r>
              <a:rPr lang="en-US" dirty="0"/>
              <a:t>          -1 </a:t>
            </a:r>
            <a:r>
              <a:rPr lang="en-US" dirty="0" err="1"/>
              <a:t>jika</a:t>
            </a:r>
            <a:r>
              <a:rPr lang="en-US" dirty="0"/>
              <a:t> Net&lt;0</a:t>
            </a:r>
          </a:p>
        </p:txBody>
      </p:sp>
      <p:sp>
        <p:nvSpPr>
          <p:cNvPr id="7" name="Rectangular Callout 6"/>
          <p:cNvSpPr/>
          <p:nvPr/>
        </p:nvSpPr>
        <p:spPr>
          <a:xfrm>
            <a:off x="5105400" y="1905000"/>
            <a:ext cx="2974298" cy="1143000"/>
          </a:xfrm>
          <a:prstGeom prst="wedgeRectCallout">
            <a:avLst>
              <a:gd name="adj1" fmla="val 32813"/>
              <a:gd name="adj2" fmla="val 261363"/>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dW1 = </a:t>
            </a:r>
            <a:r>
              <a:rPr lang="en-US" dirty="0">
                <a:latin typeface="Symbol" pitchFamily="18" charset="2"/>
              </a:rPr>
              <a:t>a</a:t>
            </a:r>
            <a:r>
              <a:rPr lang="en-US" dirty="0"/>
              <a:t>TX1= 1*-1*1 = -1</a:t>
            </a:r>
          </a:p>
          <a:p>
            <a:r>
              <a:rPr lang="en-US" dirty="0"/>
              <a:t>dW2 =</a:t>
            </a:r>
            <a:r>
              <a:rPr lang="en-US" dirty="0">
                <a:latin typeface="Symbol" pitchFamily="18" charset="2"/>
              </a:rPr>
              <a:t> a</a:t>
            </a:r>
            <a:r>
              <a:rPr lang="en-US" dirty="0"/>
              <a:t>TX2= 1*-1*0 = 0</a:t>
            </a:r>
          </a:p>
          <a:p>
            <a:r>
              <a:rPr lang="en-US" dirty="0"/>
              <a:t>dW3 =</a:t>
            </a:r>
            <a:r>
              <a:rPr lang="en-US" dirty="0">
                <a:latin typeface="Symbol" pitchFamily="18" charset="2"/>
              </a:rPr>
              <a:t> a</a:t>
            </a:r>
            <a:r>
              <a:rPr lang="en-US" dirty="0"/>
              <a:t>TX3= 1*-1*1 = -1</a:t>
            </a:r>
          </a:p>
        </p:txBody>
      </p:sp>
      <p:sp>
        <p:nvSpPr>
          <p:cNvPr id="8" name="Rectangular Callout 7"/>
          <p:cNvSpPr/>
          <p:nvPr/>
        </p:nvSpPr>
        <p:spPr>
          <a:xfrm>
            <a:off x="8308298" y="1981200"/>
            <a:ext cx="2895600" cy="1143000"/>
          </a:xfrm>
          <a:prstGeom prst="wedgeRectCallout">
            <a:avLst>
              <a:gd name="adj1" fmla="val -13214"/>
              <a:gd name="adj2" fmla="val 214150"/>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W1 = W1+dW1 = 1-1 = 0</a:t>
            </a:r>
          </a:p>
          <a:p>
            <a:r>
              <a:rPr lang="en-US" dirty="0"/>
              <a:t>W2 =</a:t>
            </a:r>
            <a:r>
              <a:rPr lang="en-US" dirty="0">
                <a:latin typeface="Symbol" pitchFamily="18" charset="2"/>
              </a:rPr>
              <a:t> </a:t>
            </a:r>
            <a:r>
              <a:rPr lang="en-US" dirty="0"/>
              <a:t>W2+dW2 = 1+0 = 1</a:t>
            </a:r>
          </a:p>
          <a:p>
            <a:r>
              <a:rPr lang="en-US" dirty="0"/>
              <a:t>W3 =</a:t>
            </a:r>
            <a:r>
              <a:rPr lang="en-US" dirty="0">
                <a:latin typeface="Symbol" pitchFamily="18" charset="2"/>
              </a:rPr>
              <a:t> </a:t>
            </a:r>
            <a:r>
              <a:rPr lang="en-US" dirty="0"/>
              <a:t>W3+dW3 = 1-1 = 0</a:t>
            </a:r>
          </a:p>
        </p:txBody>
      </p:sp>
    </p:spTree>
    <p:extLst>
      <p:ext uri="{BB962C8B-B14F-4D97-AF65-F5344CB8AC3E}">
        <p14:creationId xmlns:p14="http://schemas.microsoft.com/office/powerpoint/2010/main" val="11819401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148" y="70420"/>
            <a:ext cx="9720072" cy="1499616"/>
          </a:xfrm>
        </p:spPr>
        <p:txBody>
          <a:bodyPr/>
          <a:lstStyle/>
          <a:p>
            <a:r>
              <a:rPr lang="en-US" dirty="0" err="1" smtClean="0"/>
              <a:t>Iterasi</a:t>
            </a:r>
            <a:endParaRPr lang="en-US" dirty="0"/>
          </a:p>
        </p:txBody>
      </p:sp>
      <p:sp>
        <p:nvSpPr>
          <p:cNvPr id="3" name="Content Placeholder 2"/>
          <p:cNvSpPr>
            <a:spLocks noGrp="1"/>
          </p:cNvSpPr>
          <p:nvPr>
            <p:ph idx="1"/>
          </p:nvPr>
        </p:nvSpPr>
        <p:spPr>
          <a:xfrm>
            <a:off x="1981200" y="1219201"/>
            <a:ext cx="8229600" cy="4906963"/>
          </a:xfrm>
        </p:spPr>
        <p:txBody>
          <a:bodyPr/>
          <a:lstStyle/>
          <a:p>
            <a:r>
              <a:rPr lang="en-US" dirty="0" smtClean="0"/>
              <a:t>Epoch 1 </a:t>
            </a:r>
            <a:r>
              <a:rPr lang="en-US" dirty="0" err="1" smtClean="0"/>
              <a:t>baris</a:t>
            </a:r>
            <a:r>
              <a:rPr lang="en-US" dirty="0" smtClean="0"/>
              <a:t> 3</a:t>
            </a:r>
            <a:endParaRPr lang="en-US" dirty="0" smtClean="0">
              <a:latin typeface="Symbol" pitchFamily="18" charset="2"/>
            </a:endParaRPr>
          </a:p>
          <a:p>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601062399"/>
              </p:ext>
            </p:extLst>
          </p:nvPr>
        </p:nvGraphicFramePr>
        <p:xfrm>
          <a:off x="1676400" y="3429001"/>
          <a:ext cx="8763000" cy="2996173"/>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20399">
                  <a:extLst>
                    <a:ext uri="{9D8B030D-6E8A-4147-A177-3AD203B41FA5}">
                      <a16:colId xmlns:a16="http://schemas.microsoft.com/office/drawing/2014/main" val="20009"/>
                    </a:ext>
                  </a:extLst>
                </a:gridCol>
                <a:gridCol w="640101">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smtClean="0"/>
                        <a:t>Input</a:t>
                      </a:r>
                      <a:endParaRPr lang="en-US" dirty="0"/>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smtClean="0">
                          <a:solidFill>
                            <a:schemeClr val="bg1"/>
                          </a:solidFill>
                        </a:rPr>
                        <a:t>Net</a:t>
                      </a:r>
                      <a:endParaRPr lang="en-US" dirty="0">
                        <a:solidFill>
                          <a:schemeClr val="bg1"/>
                        </a:solidFill>
                      </a:endParaRPr>
                    </a:p>
                  </a:txBody>
                  <a:tcPr anchor="ctr"/>
                </a:tc>
                <a:tc>
                  <a:txBody>
                    <a:bodyPr/>
                    <a:lstStyle/>
                    <a:p>
                      <a:pPr algn="ctr"/>
                      <a:r>
                        <a:rPr lang="en-US" dirty="0" smtClean="0">
                          <a:solidFill>
                            <a:schemeClr val="bg1"/>
                          </a:solidFill>
                        </a:rPr>
                        <a:t>Out</a:t>
                      </a:r>
                      <a:endParaRPr lang="en-US" dirty="0">
                        <a:solidFill>
                          <a:schemeClr val="bg1"/>
                        </a:solidFill>
                      </a:endParaRPr>
                    </a:p>
                  </a:txBody>
                  <a:tcPr anchor="ctr"/>
                </a:tc>
                <a:tc>
                  <a:txBody>
                    <a:bodyPr/>
                    <a:lstStyle/>
                    <a:p>
                      <a:pPr algn="ctr"/>
                      <a:r>
                        <a:rPr lang="en-US" b="1" dirty="0" smtClean="0">
                          <a:solidFill>
                            <a:schemeClr val="bg1"/>
                          </a:solidFill>
                        </a:rPr>
                        <a:t>Target</a:t>
                      </a:r>
                      <a:endParaRPr lang="en-US" b="1" dirty="0">
                        <a:solidFill>
                          <a:schemeClr val="bg1"/>
                        </a:solidFill>
                      </a:endParaRPr>
                    </a:p>
                  </a:txBody>
                  <a:tcPr anchor="ctr"/>
                </a:tc>
                <a:tc gridSpan="3">
                  <a:txBody>
                    <a:bodyPr/>
                    <a:lstStyle/>
                    <a:p>
                      <a:pPr algn="ctr"/>
                      <a:r>
                        <a:rPr lang="en-US" dirty="0" smtClean="0">
                          <a:solidFill>
                            <a:schemeClr val="bg1"/>
                          </a:solidFill>
                        </a:rPr>
                        <a:t>Weight</a:t>
                      </a:r>
                      <a:r>
                        <a:rPr lang="en-US" baseline="0" dirty="0" smtClean="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solidFill>
                            <a:schemeClr val="bg1"/>
                          </a:solidFill>
                        </a:rPr>
                        <a:t>Weight</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smtClean="0"/>
                        <a:t>(x1</a:t>
                      </a:r>
                      <a:endParaRPr lang="en-US" sz="2400" dirty="0"/>
                    </a:p>
                  </a:txBody>
                  <a:tcPr/>
                </a:tc>
                <a:tc>
                  <a:txBody>
                    <a:bodyPr/>
                    <a:lstStyle/>
                    <a:p>
                      <a:pPr algn="ctr"/>
                      <a:r>
                        <a:rPr lang="en-US" sz="2400" dirty="0" smtClean="0"/>
                        <a:t>x2</a:t>
                      </a:r>
                      <a:endParaRPr lang="en-US" sz="2400" dirty="0"/>
                    </a:p>
                  </a:txBody>
                  <a:tcPr/>
                </a:tc>
                <a:tc>
                  <a:txBody>
                    <a:bodyPr/>
                    <a:lstStyle/>
                    <a:p>
                      <a:pPr algn="ctr"/>
                      <a:r>
                        <a:rPr lang="en-US" sz="2400" dirty="0" smtClean="0"/>
                        <a:t>1)</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(W1</a:t>
                      </a:r>
                      <a:endParaRPr lang="en-US" sz="2400" dirty="0"/>
                    </a:p>
                  </a:txBody>
                  <a:tcPr/>
                </a:tc>
                <a:tc>
                  <a:txBody>
                    <a:bodyPr/>
                    <a:lstStyle/>
                    <a:p>
                      <a:pPr algn="ctr"/>
                      <a:r>
                        <a:rPr lang="en-US" sz="2400" dirty="0" smtClean="0"/>
                        <a:t>w2</a:t>
                      </a:r>
                      <a:endParaRPr lang="en-US" sz="2400" dirty="0"/>
                    </a:p>
                  </a:txBody>
                  <a:tcPr/>
                </a:tc>
                <a:tc>
                  <a:txBody>
                    <a:bodyPr/>
                    <a:lstStyle/>
                    <a:p>
                      <a:pPr algn="ctr"/>
                      <a:r>
                        <a:rPr lang="en-US" sz="2400" dirty="0" smtClean="0"/>
                        <a:t>b)</a:t>
                      </a:r>
                      <a:endParaRPr lang="en-US" sz="2400" dirty="0"/>
                    </a:p>
                  </a:txBody>
                  <a:tcPr/>
                </a:tc>
                <a:extLst>
                  <a:ext uri="{0D108BD9-81ED-4DB2-BD59-A6C34878D82A}">
                    <a16:rowId xmlns:a16="http://schemas.microsoft.com/office/drawing/2014/main" val="10001"/>
                  </a:ext>
                </a:extLst>
              </a:tr>
              <a:tr h="633973">
                <a:tc>
                  <a:txBody>
                    <a:bodyPr/>
                    <a:lstStyle/>
                    <a:p>
                      <a:pPr algn="ctr"/>
                      <a:endParaRPr lang="en-US" sz="2400" dirty="0"/>
                    </a:p>
                  </a:txBody>
                  <a:tcPr/>
                </a:tc>
                <a:tc>
                  <a:txBody>
                    <a:bodyPr/>
                    <a:lstStyle/>
                    <a:p>
                      <a:pPr algn="ctr"/>
                      <a:endParaRPr lang="en-US" sz="240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extLst>
                  <a:ext uri="{0D108BD9-81ED-4DB2-BD59-A6C34878D82A}">
                    <a16:rowId xmlns:a16="http://schemas.microsoft.com/office/drawing/2014/main" val="10002"/>
                  </a:ext>
                </a:extLst>
              </a:tr>
              <a:tr h="633973">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extLst>
                  <a:ext uri="{0D108BD9-81ED-4DB2-BD59-A6C34878D82A}">
                    <a16:rowId xmlns:a16="http://schemas.microsoft.com/office/drawing/2014/main" val="10003"/>
                  </a:ext>
                </a:extLst>
              </a:tr>
            </a:tbl>
          </a:graphicData>
        </a:graphic>
      </p:graphicFrame>
      <p:sp>
        <p:nvSpPr>
          <p:cNvPr id="5" name="Rectangular Callout 4"/>
          <p:cNvSpPr/>
          <p:nvPr/>
        </p:nvSpPr>
        <p:spPr>
          <a:xfrm>
            <a:off x="1259174" y="3276600"/>
            <a:ext cx="2855626" cy="1143000"/>
          </a:xfrm>
          <a:prstGeom prst="wedgeRectCallout">
            <a:avLst>
              <a:gd name="adj1" fmla="val 47387"/>
              <a:gd name="adj2" fmla="val 172182"/>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Net = b + (x1*w1+x2*w2)</a:t>
            </a:r>
          </a:p>
          <a:p>
            <a:r>
              <a:rPr lang="en-US" dirty="0"/>
              <a:t>Net = 0 + (0*0+1*1)</a:t>
            </a:r>
          </a:p>
          <a:p>
            <a:r>
              <a:rPr lang="en-US" dirty="0"/>
              <a:t>Net = 1</a:t>
            </a:r>
          </a:p>
        </p:txBody>
      </p:sp>
      <p:sp>
        <p:nvSpPr>
          <p:cNvPr id="6" name="Rectangular Callout 5"/>
          <p:cNvSpPr/>
          <p:nvPr/>
        </p:nvSpPr>
        <p:spPr>
          <a:xfrm>
            <a:off x="2728210" y="1981200"/>
            <a:ext cx="2224790" cy="1143000"/>
          </a:xfrm>
          <a:prstGeom prst="wedgeRectCallout">
            <a:avLst>
              <a:gd name="adj1" fmla="val 42136"/>
              <a:gd name="adj2" fmla="val 286280"/>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           1 </a:t>
            </a:r>
            <a:r>
              <a:rPr lang="en-US" dirty="0" err="1"/>
              <a:t>jika</a:t>
            </a:r>
            <a:r>
              <a:rPr lang="en-US" dirty="0"/>
              <a:t> Net &gt;0</a:t>
            </a:r>
          </a:p>
          <a:p>
            <a:r>
              <a:rPr lang="en-US" dirty="0"/>
              <a:t>Out = 0 </a:t>
            </a:r>
            <a:r>
              <a:rPr lang="en-US" dirty="0" err="1"/>
              <a:t>jika</a:t>
            </a:r>
            <a:r>
              <a:rPr lang="en-US" dirty="0"/>
              <a:t> Net =0</a:t>
            </a:r>
          </a:p>
          <a:p>
            <a:r>
              <a:rPr lang="en-US" dirty="0"/>
              <a:t>          -1 </a:t>
            </a:r>
            <a:r>
              <a:rPr lang="en-US" dirty="0" err="1"/>
              <a:t>jika</a:t>
            </a:r>
            <a:r>
              <a:rPr lang="en-US" dirty="0"/>
              <a:t> Net&lt;0</a:t>
            </a:r>
          </a:p>
        </p:txBody>
      </p:sp>
      <p:sp>
        <p:nvSpPr>
          <p:cNvPr id="7" name="Rectangular Callout 6"/>
          <p:cNvSpPr/>
          <p:nvPr/>
        </p:nvSpPr>
        <p:spPr>
          <a:xfrm>
            <a:off x="5105399" y="1905000"/>
            <a:ext cx="2869367" cy="1143000"/>
          </a:xfrm>
          <a:prstGeom prst="wedgeRectCallout">
            <a:avLst>
              <a:gd name="adj1" fmla="val 27606"/>
              <a:gd name="adj2" fmla="val 257429"/>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dW1 = </a:t>
            </a:r>
            <a:r>
              <a:rPr lang="en-US" dirty="0">
                <a:latin typeface="Symbol" pitchFamily="18" charset="2"/>
              </a:rPr>
              <a:t>a</a:t>
            </a:r>
            <a:r>
              <a:rPr lang="en-US" dirty="0"/>
              <a:t>TX1= 1*-1*0 = 0</a:t>
            </a:r>
          </a:p>
          <a:p>
            <a:r>
              <a:rPr lang="en-US" dirty="0"/>
              <a:t>dW2 =</a:t>
            </a:r>
            <a:r>
              <a:rPr lang="en-US" dirty="0">
                <a:latin typeface="Symbol" pitchFamily="18" charset="2"/>
              </a:rPr>
              <a:t> a</a:t>
            </a:r>
            <a:r>
              <a:rPr lang="en-US" dirty="0"/>
              <a:t>TX2= 1*-1*1 = -1</a:t>
            </a:r>
          </a:p>
          <a:p>
            <a:r>
              <a:rPr lang="en-US" dirty="0"/>
              <a:t>dW3 =</a:t>
            </a:r>
            <a:r>
              <a:rPr lang="en-US" dirty="0">
                <a:latin typeface="Symbol" pitchFamily="18" charset="2"/>
              </a:rPr>
              <a:t> a</a:t>
            </a:r>
            <a:r>
              <a:rPr lang="en-US" dirty="0"/>
              <a:t>TX3= 1*-1*1 = -1</a:t>
            </a:r>
          </a:p>
        </p:txBody>
      </p:sp>
      <p:sp>
        <p:nvSpPr>
          <p:cNvPr id="8" name="Rectangular Callout 7"/>
          <p:cNvSpPr/>
          <p:nvPr/>
        </p:nvSpPr>
        <p:spPr>
          <a:xfrm>
            <a:off x="8763000" y="1981200"/>
            <a:ext cx="2895600" cy="1143000"/>
          </a:xfrm>
          <a:prstGeom prst="wedgeRectCallout">
            <a:avLst>
              <a:gd name="adj1" fmla="val -30298"/>
              <a:gd name="adj2" fmla="val 216773"/>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W1 = W1+dW1 = 0+0 = 0</a:t>
            </a:r>
          </a:p>
          <a:p>
            <a:r>
              <a:rPr lang="en-US" dirty="0"/>
              <a:t>W2 =</a:t>
            </a:r>
            <a:r>
              <a:rPr lang="en-US" dirty="0">
                <a:latin typeface="Symbol" pitchFamily="18" charset="2"/>
              </a:rPr>
              <a:t> </a:t>
            </a:r>
            <a:r>
              <a:rPr lang="en-US" dirty="0"/>
              <a:t>W2+dW2 = 1-1 = 0</a:t>
            </a:r>
          </a:p>
          <a:p>
            <a:r>
              <a:rPr lang="en-US" dirty="0"/>
              <a:t>W3 =</a:t>
            </a:r>
            <a:r>
              <a:rPr lang="en-US" dirty="0">
                <a:latin typeface="Symbol" pitchFamily="18" charset="2"/>
              </a:rPr>
              <a:t> </a:t>
            </a:r>
            <a:r>
              <a:rPr lang="en-US" dirty="0"/>
              <a:t>W3+dW3 = 0-1 = -1</a:t>
            </a:r>
          </a:p>
        </p:txBody>
      </p:sp>
    </p:spTree>
    <p:extLst>
      <p:ext uri="{BB962C8B-B14F-4D97-AF65-F5344CB8AC3E}">
        <p14:creationId xmlns:p14="http://schemas.microsoft.com/office/powerpoint/2010/main" val="824486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118" y="70420"/>
            <a:ext cx="9720072" cy="1499616"/>
          </a:xfrm>
        </p:spPr>
        <p:txBody>
          <a:bodyPr/>
          <a:lstStyle/>
          <a:p>
            <a:r>
              <a:rPr lang="en-US" dirty="0" err="1" smtClean="0"/>
              <a:t>Iterasi</a:t>
            </a:r>
            <a:endParaRPr lang="en-US" dirty="0"/>
          </a:p>
        </p:txBody>
      </p:sp>
      <p:sp>
        <p:nvSpPr>
          <p:cNvPr id="3" name="Content Placeholder 2"/>
          <p:cNvSpPr>
            <a:spLocks noGrp="1"/>
          </p:cNvSpPr>
          <p:nvPr>
            <p:ph idx="1"/>
          </p:nvPr>
        </p:nvSpPr>
        <p:spPr>
          <a:xfrm>
            <a:off x="1981200" y="1219201"/>
            <a:ext cx="8229600" cy="4906963"/>
          </a:xfrm>
        </p:spPr>
        <p:txBody>
          <a:bodyPr/>
          <a:lstStyle/>
          <a:p>
            <a:r>
              <a:rPr lang="en-US" dirty="0" smtClean="0"/>
              <a:t>Epoch 1 </a:t>
            </a:r>
            <a:r>
              <a:rPr lang="en-US" dirty="0" err="1" smtClean="0"/>
              <a:t>baris</a:t>
            </a:r>
            <a:r>
              <a:rPr lang="en-US" dirty="0" smtClean="0"/>
              <a:t> 4</a:t>
            </a:r>
            <a:endParaRPr lang="en-US" dirty="0" smtClean="0">
              <a:latin typeface="Symbol" pitchFamily="18" charset="2"/>
            </a:endParaRPr>
          </a:p>
          <a:p>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2837978320"/>
              </p:ext>
            </p:extLst>
          </p:nvPr>
        </p:nvGraphicFramePr>
        <p:xfrm>
          <a:off x="1676400" y="3429001"/>
          <a:ext cx="8763000" cy="3185160"/>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730250">
                  <a:extLst>
                    <a:ext uri="{9D8B030D-6E8A-4147-A177-3AD203B41FA5}">
                      <a16:colId xmlns:a16="http://schemas.microsoft.com/office/drawing/2014/main" val="20009"/>
                    </a:ext>
                  </a:extLst>
                </a:gridCol>
                <a:gridCol w="730250">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smtClean="0">
                          <a:solidFill>
                            <a:schemeClr val="bg1"/>
                          </a:solidFill>
                        </a:rPr>
                        <a:t>Input</a:t>
                      </a:r>
                      <a:endParaRPr lang="en-US" dirty="0">
                        <a:solidFill>
                          <a:schemeClr val="bg1"/>
                        </a:solidFill>
                      </a:endParaRP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smtClean="0">
                          <a:solidFill>
                            <a:schemeClr val="bg1"/>
                          </a:solidFill>
                        </a:rPr>
                        <a:t>Net</a:t>
                      </a:r>
                      <a:endParaRPr lang="en-US" dirty="0">
                        <a:solidFill>
                          <a:schemeClr val="bg1"/>
                        </a:solidFill>
                      </a:endParaRPr>
                    </a:p>
                  </a:txBody>
                  <a:tcPr anchor="ctr"/>
                </a:tc>
                <a:tc>
                  <a:txBody>
                    <a:bodyPr/>
                    <a:lstStyle/>
                    <a:p>
                      <a:pPr algn="ctr"/>
                      <a:r>
                        <a:rPr lang="en-US" dirty="0" smtClean="0">
                          <a:solidFill>
                            <a:schemeClr val="bg1"/>
                          </a:solidFill>
                        </a:rPr>
                        <a:t>Out</a:t>
                      </a:r>
                      <a:endParaRPr lang="en-US" dirty="0">
                        <a:solidFill>
                          <a:schemeClr val="bg1"/>
                        </a:solidFill>
                      </a:endParaRPr>
                    </a:p>
                  </a:txBody>
                  <a:tcPr anchor="ctr"/>
                </a:tc>
                <a:tc>
                  <a:txBody>
                    <a:bodyPr/>
                    <a:lstStyle/>
                    <a:p>
                      <a:pPr algn="ctr"/>
                      <a:r>
                        <a:rPr lang="en-US" b="1" dirty="0" smtClean="0">
                          <a:solidFill>
                            <a:schemeClr val="bg1"/>
                          </a:solidFill>
                        </a:rPr>
                        <a:t>Target</a:t>
                      </a:r>
                      <a:endParaRPr lang="en-US" b="1" dirty="0">
                        <a:solidFill>
                          <a:schemeClr val="bg1"/>
                        </a:solidFill>
                      </a:endParaRPr>
                    </a:p>
                  </a:txBody>
                  <a:tcPr anchor="ctr"/>
                </a:tc>
                <a:tc gridSpan="3">
                  <a:txBody>
                    <a:bodyPr/>
                    <a:lstStyle/>
                    <a:p>
                      <a:pPr algn="ctr"/>
                      <a:r>
                        <a:rPr lang="en-US" dirty="0" smtClean="0">
                          <a:solidFill>
                            <a:schemeClr val="bg1"/>
                          </a:solidFill>
                        </a:rPr>
                        <a:t>Weight</a:t>
                      </a:r>
                      <a:r>
                        <a:rPr lang="en-US" baseline="0" dirty="0" smtClean="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solidFill>
                            <a:schemeClr val="bg1"/>
                          </a:solidFill>
                        </a:rPr>
                        <a:t>Weight</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smtClean="0"/>
                        <a:t>(x1</a:t>
                      </a:r>
                      <a:endParaRPr lang="en-US" sz="2400" dirty="0"/>
                    </a:p>
                  </a:txBody>
                  <a:tcPr/>
                </a:tc>
                <a:tc>
                  <a:txBody>
                    <a:bodyPr/>
                    <a:lstStyle/>
                    <a:p>
                      <a:pPr algn="ctr"/>
                      <a:r>
                        <a:rPr lang="en-US" sz="2400" dirty="0" smtClean="0"/>
                        <a:t>x2</a:t>
                      </a:r>
                      <a:endParaRPr lang="en-US" sz="2400" dirty="0"/>
                    </a:p>
                  </a:txBody>
                  <a:tcPr/>
                </a:tc>
                <a:tc>
                  <a:txBody>
                    <a:bodyPr/>
                    <a:lstStyle/>
                    <a:p>
                      <a:pPr algn="ctr"/>
                      <a:r>
                        <a:rPr lang="en-US" sz="2400" dirty="0" smtClean="0"/>
                        <a:t>1)</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(W1</a:t>
                      </a:r>
                      <a:endParaRPr lang="en-US" sz="2400" dirty="0"/>
                    </a:p>
                  </a:txBody>
                  <a:tcPr/>
                </a:tc>
                <a:tc>
                  <a:txBody>
                    <a:bodyPr/>
                    <a:lstStyle/>
                    <a:p>
                      <a:pPr algn="ctr"/>
                      <a:r>
                        <a:rPr lang="en-US" sz="2400" dirty="0" smtClean="0"/>
                        <a:t>w2</a:t>
                      </a:r>
                      <a:endParaRPr lang="en-US" sz="2400" dirty="0"/>
                    </a:p>
                  </a:txBody>
                  <a:tcPr/>
                </a:tc>
                <a:tc>
                  <a:txBody>
                    <a:bodyPr/>
                    <a:lstStyle/>
                    <a:p>
                      <a:pPr algn="ctr"/>
                      <a:r>
                        <a:rPr lang="en-US" sz="2400" dirty="0" smtClean="0"/>
                        <a:t>b)</a:t>
                      </a:r>
                      <a:endParaRPr lang="en-US" sz="2400" dirty="0"/>
                    </a:p>
                  </a:txBody>
                  <a:tcPr/>
                </a:tc>
                <a:extLst>
                  <a:ext uri="{0D108BD9-81ED-4DB2-BD59-A6C34878D82A}">
                    <a16:rowId xmlns:a16="http://schemas.microsoft.com/office/drawing/2014/main" val="10001"/>
                  </a:ext>
                </a:extLst>
              </a:tr>
              <a:tr h="633973">
                <a:tc>
                  <a:txBody>
                    <a:bodyPr/>
                    <a:lstStyle/>
                    <a:p>
                      <a:pPr algn="ctr"/>
                      <a:endParaRPr lang="en-US" sz="2400" dirty="0"/>
                    </a:p>
                  </a:txBody>
                  <a:tcPr/>
                </a:tc>
                <a:tc>
                  <a:txBody>
                    <a:bodyPr/>
                    <a:lstStyle/>
                    <a:p>
                      <a:pPr algn="ctr"/>
                      <a:endParaRPr lang="en-US" sz="240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extLst>
                  <a:ext uri="{0D108BD9-81ED-4DB2-BD59-A6C34878D82A}">
                    <a16:rowId xmlns:a16="http://schemas.microsoft.com/office/drawing/2014/main" val="10002"/>
                  </a:ext>
                </a:extLst>
              </a:tr>
              <a:tr h="633973">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extLst>
                  <a:ext uri="{0D108BD9-81ED-4DB2-BD59-A6C34878D82A}">
                    <a16:rowId xmlns:a16="http://schemas.microsoft.com/office/drawing/2014/main" val="10003"/>
                  </a:ext>
                </a:extLst>
              </a:tr>
            </a:tbl>
          </a:graphicData>
        </a:graphic>
      </p:graphicFrame>
      <p:sp>
        <p:nvSpPr>
          <p:cNvPr id="5" name="Rectangular Callout 4"/>
          <p:cNvSpPr/>
          <p:nvPr/>
        </p:nvSpPr>
        <p:spPr>
          <a:xfrm>
            <a:off x="1523999" y="3276600"/>
            <a:ext cx="2793167" cy="1143000"/>
          </a:xfrm>
          <a:prstGeom prst="wedgeRectCallout">
            <a:avLst>
              <a:gd name="adj1" fmla="val 47387"/>
              <a:gd name="adj2" fmla="val 172182"/>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Net = b + (x1*w1+x2*w2)</a:t>
            </a:r>
          </a:p>
          <a:p>
            <a:r>
              <a:rPr lang="en-US" dirty="0"/>
              <a:t>Net = -1 + (0*0+0*0)</a:t>
            </a:r>
          </a:p>
          <a:p>
            <a:r>
              <a:rPr lang="en-US" dirty="0"/>
              <a:t>Net = -1</a:t>
            </a:r>
          </a:p>
        </p:txBody>
      </p:sp>
      <p:sp>
        <p:nvSpPr>
          <p:cNvPr id="6" name="Rectangular Callout 5"/>
          <p:cNvSpPr/>
          <p:nvPr/>
        </p:nvSpPr>
        <p:spPr>
          <a:xfrm>
            <a:off x="2895599" y="1981200"/>
            <a:ext cx="2156085" cy="1143000"/>
          </a:xfrm>
          <a:prstGeom prst="wedgeRectCallout">
            <a:avLst>
              <a:gd name="adj1" fmla="val 42136"/>
              <a:gd name="adj2" fmla="val 286280"/>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           1 </a:t>
            </a:r>
            <a:r>
              <a:rPr lang="en-US" dirty="0" err="1"/>
              <a:t>jika</a:t>
            </a:r>
            <a:r>
              <a:rPr lang="en-US" dirty="0"/>
              <a:t> Net &gt;0</a:t>
            </a:r>
          </a:p>
          <a:p>
            <a:r>
              <a:rPr lang="en-US" dirty="0"/>
              <a:t>Out = 0 </a:t>
            </a:r>
            <a:r>
              <a:rPr lang="en-US" dirty="0" err="1"/>
              <a:t>jika</a:t>
            </a:r>
            <a:r>
              <a:rPr lang="en-US" dirty="0"/>
              <a:t> Net =0</a:t>
            </a:r>
          </a:p>
          <a:p>
            <a:r>
              <a:rPr lang="en-US" dirty="0"/>
              <a:t>          -1 </a:t>
            </a:r>
            <a:r>
              <a:rPr lang="en-US" dirty="0" err="1"/>
              <a:t>jika</a:t>
            </a:r>
            <a:r>
              <a:rPr lang="en-US" dirty="0"/>
              <a:t> Net&lt;0</a:t>
            </a:r>
          </a:p>
        </p:txBody>
      </p:sp>
      <p:sp>
        <p:nvSpPr>
          <p:cNvPr id="8" name="Rectangular Callout 7"/>
          <p:cNvSpPr/>
          <p:nvPr/>
        </p:nvSpPr>
        <p:spPr>
          <a:xfrm>
            <a:off x="7450111" y="1752600"/>
            <a:ext cx="2913089" cy="1524000"/>
          </a:xfrm>
          <a:prstGeom prst="wedgeRectCallout">
            <a:avLst>
              <a:gd name="adj1" fmla="val 9564"/>
              <a:gd name="adj2" fmla="val 212839"/>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err="1"/>
              <a:t>Karena</a:t>
            </a:r>
            <a:r>
              <a:rPr lang="en-US" dirty="0"/>
              <a:t> out=target, </a:t>
            </a:r>
            <a:r>
              <a:rPr lang="en-US" dirty="0" err="1"/>
              <a:t>maka</a:t>
            </a:r>
            <a:r>
              <a:rPr lang="en-US" dirty="0"/>
              <a:t> </a:t>
            </a:r>
            <a:r>
              <a:rPr lang="en-US" dirty="0" err="1"/>
              <a:t>tidak</a:t>
            </a:r>
            <a:r>
              <a:rPr lang="en-US" dirty="0"/>
              <a:t> </a:t>
            </a:r>
            <a:r>
              <a:rPr lang="en-US" dirty="0" err="1"/>
              <a:t>ada</a:t>
            </a:r>
            <a:r>
              <a:rPr lang="en-US" dirty="0"/>
              <a:t> </a:t>
            </a:r>
            <a:r>
              <a:rPr lang="en-US" dirty="0" err="1"/>
              <a:t>perubahan</a:t>
            </a:r>
            <a:r>
              <a:rPr lang="en-US" dirty="0"/>
              <a:t> </a:t>
            </a:r>
            <a:r>
              <a:rPr lang="en-US" dirty="0" err="1"/>
              <a:t>bobot</a:t>
            </a:r>
            <a:endParaRPr lang="en-US" dirty="0"/>
          </a:p>
          <a:p>
            <a:r>
              <a:rPr lang="en-US" dirty="0"/>
              <a:t>W1 = W1+dW1 = 0+1 = 1</a:t>
            </a:r>
          </a:p>
          <a:p>
            <a:r>
              <a:rPr lang="en-US" dirty="0"/>
              <a:t>W2 =</a:t>
            </a:r>
            <a:r>
              <a:rPr lang="en-US" dirty="0">
                <a:latin typeface="Symbol" pitchFamily="18" charset="2"/>
              </a:rPr>
              <a:t> </a:t>
            </a:r>
            <a:r>
              <a:rPr lang="en-US" dirty="0"/>
              <a:t>W2+dW2 = 0+1 = 1</a:t>
            </a:r>
          </a:p>
          <a:p>
            <a:r>
              <a:rPr lang="en-US" dirty="0"/>
              <a:t>W3 =</a:t>
            </a:r>
            <a:r>
              <a:rPr lang="en-US" dirty="0">
                <a:latin typeface="Symbol" pitchFamily="18" charset="2"/>
              </a:rPr>
              <a:t> </a:t>
            </a:r>
            <a:r>
              <a:rPr lang="en-US" dirty="0"/>
              <a:t>W3+dW3 = 0+1 = 1</a:t>
            </a:r>
          </a:p>
        </p:txBody>
      </p:sp>
    </p:spTree>
    <p:extLst>
      <p:ext uri="{BB962C8B-B14F-4D97-AF65-F5344CB8AC3E}">
        <p14:creationId xmlns:p14="http://schemas.microsoft.com/office/powerpoint/2010/main" val="16228253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108" y="0"/>
            <a:ext cx="9720072" cy="1499616"/>
          </a:xfrm>
        </p:spPr>
        <p:txBody>
          <a:bodyPr/>
          <a:lstStyle/>
          <a:p>
            <a:r>
              <a:rPr lang="en-US" dirty="0" err="1" smtClean="0"/>
              <a:t>Iterasi</a:t>
            </a:r>
            <a:endParaRPr lang="en-US" dirty="0"/>
          </a:p>
        </p:txBody>
      </p:sp>
      <p:sp>
        <p:nvSpPr>
          <p:cNvPr id="3" name="Content Placeholder 2"/>
          <p:cNvSpPr>
            <a:spLocks noGrp="1"/>
          </p:cNvSpPr>
          <p:nvPr>
            <p:ph idx="1"/>
          </p:nvPr>
        </p:nvSpPr>
        <p:spPr>
          <a:xfrm>
            <a:off x="1981200" y="1371601"/>
            <a:ext cx="8229600" cy="4754563"/>
          </a:xfrm>
        </p:spPr>
        <p:txBody>
          <a:bodyPr/>
          <a:lstStyle/>
          <a:p>
            <a:r>
              <a:rPr lang="en-US" dirty="0" smtClean="0"/>
              <a:t>Epoch 1</a:t>
            </a:r>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2763067064"/>
              </p:ext>
            </p:extLst>
          </p:nvPr>
        </p:nvGraphicFramePr>
        <p:xfrm>
          <a:off x="1752600" y="1981201"/>
          <a:ext cx="8763000" cy="4264119"/>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64120">
                  <a:extLst>
                    <a:ext uri="{9D8B030D-6E8A-4147-A177-3AD203B41FA5}">
                      <a16:colId xmlns:a16="http://schemas.microsoft.com/office/drawing/2014/main" val="20009"/>
                    </a:ext>
                  </a:extLst>
                </a:gridCol>
                <a:gridCol w="596380">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smtClean="0">
                          <a:solidFill>
                            <a:schemeClr val="bg1"/>
                          </a:solidFill>
                        </a:rPr>
                        <a:t>Input</a:t>
                      </a:r>
                      <a:endParaRPr lang="en-US" dirty="0">
                        <a:solidFill>
                          <a:schemeClr val="bg1"/>
                        </a:solidFill>
                      </a:endParaRP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smtClean="0">
                          <a:solidFill>
                            <a:schemeClr val="bg1"/>
                          </a:solidFill>
                        </a:rPr>
                        <a:t>Net</a:t>
                      </a:r>
                      <a:endParaRPr lang="en-US" dirty="0">
                        <a:solidFill>
                          <a:schemeClr val="bg1"/>
                        </a:solidFill>
                      </a:endParaRPr>
                    </a:p>
                  </a:txBody>
                  <a:tcPr anchor="ctr"/>
                </a:tc>
                <a:tc>
                  <a:txBody>
                    <a:bodyPr/>
                    <a:lstStyle/>
                    <a:p>
                      <a:pPr algn="ctr"/>
                      <a:r>
                        <a:rPr lang="en-US" dirty="0" smtClean="0">
                          <a:solidFill>
                            <a:schemeClr val="bg1"/>
                          </a:solidFill>
                        </a:rPr>
                        <a:t>Out</a:t>
                      </a:r>
                      <a:endParaRPr lang="en-US" dirty="0">
                        <a:solidFill>
                          <a:schemeClr val="bg1"/>
                        </a:solidFill>
                      </a:endParaRPr>
                    </a:p>
                  </a:txBody>
                  <a:tcPr anchor="ctr"/>
                </a:tc>
                <a:tc>
                  <a:txBody>
                    <a:bodyPr/>
                    <a:lstStyle/>
                    <a:p>
                      <a:pPr algn="ctr"/>
                      <a:r>
                        <a:rPr lang="en-US" b="1" dirty="0" smtClean="0">
                          <a:solidFill>
                            <a:schemeClr val="bg1"/>
                          </a:solidFill>
                        </a:rPr>
                        <a:t>Target</a:t>
                      </a:r>
                      <a:endParaRPr lang="en-US" b="1" dirty="0">
                        <a:solidFill>
                          <a:schemeClr val="bg1"/>
                        </a:solidFill>
                      </a:endParaRPr>
                    </a:p>
                  </a:txBody>
                  <a:tcPr anchor="ctr"/>
                </a:tc>
                <a:tc gridSpan="3">
                  <a:txBody>
                    <a:bodyPr/>
                    <a:lstStyle/>
                    <a:p>
                      <a:pPr algn="ctr"/>
                      <a:r>
                        <a:rPr lang="en-US" dirty="0" smtClean="0">
                          <a:solidFill>
                            <a:schemeClr val="bg1"/>
                          </a:solidFill>
                        </a:rPr>
                        <a:t>Weight</a:t>
                      </a:r>
                      <a:r>
                        <a:rPr lang="en-US" baseline="0" dirty="0" smtClean="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solidFill>
                            <a:schemeClr val="bg1"/>
                          </a:solidFill>
                        </a:rPr>
                        <a:t>Weight</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smtClean="0"/>
                        <a:t>(x1</a:t>
                      </a:r>
                      <a:endParaRPr lang="en-US" sz="2400" dirty="0"/>
                    </a:p>
                  </a:txBody>
                  <a:tcPr/>
                </a:tc>
                <a:tc>
                  <a:txBody>
                    <a:bodyPr/>
                    <a:lstStyle/>
                    <a:p>
                      <a:pPr algn="ctr"/>
                      <a:r>
                        <a:rPr lang="en-US" sz="2400" dirty="0" smtClean="0"/>
                        <a:t>x2</a:t>
                      </a:r>
                      <a:endParaRPr lang="en-US" sz="2400" dirty="0"/>
                    </a:p>
                  </a:txBody>
                  <a:tcPr/>
                </a:tc>
                <a:tc>
                  <a:txBody>
                    <a:bodyPr/>
                    <a:lstStyle/>
                    <a:p>
                      <a:pPr algn="ctr"/>
                      <a:r>
                        <a:rPr lang="en-US" sz="2400" dirty="0" smtClean="0"/>
                        <a:t>1)</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(W1</a:t>
                      </a:r>
                      <a:endParaRPr lang="en-US" sz="2400" dirty="0"/>
                    </a:p>
                  </a:txBody>
                  <a:tcPr/>
                </a:tc>
                <a:tc>
                  <a:txBody>
                    <a:bodyPr/>
                    <a:lstStyle/>
                    <a:p>
                      <a:pPr algn="ctr"/>
                      <a:r>
                        <a:rPr lang="en-US" sz="2400" dirty="0" smtClean="0"/>
                        <a:t>w2</a:t>
                      </a:r>
                      <a:endParaRPr lang="en-US" sz="2400" dirty="0"/>
                    </a:p>
                  </a:txBody>
                  <a:tcPr/>
                </a:tc>
                <a:tc>
                  <a:txBody>
                    <a:bodyPr/>
                    <a:lstStyle/>
                    <a:p>
                      <a:pPr algn="ctr"/>
                      <a:r>
                        <a:rPr lang="en-US" sz="2400" dirty="0" smtClean="0"/>
                        <a:t>b)</a:t>
                      </a:r>
                      <a:endParaRPr lang="en-US" sz="2400" dirty="0"/>
                    </a:p>
                  </a:txBody>
                  <a:tcPr/>
                </a:tc>
                <a:extLst>
                  <a:ext uri="{0D108BD9-81ED-4DB2-BD59-A6C34878D82A}">
                    <a16:rowId xmlns:a16="http://schemas.microsoft.com/office/drawing/2014/main" val="10001"/>
                  </a:ext>
                </a:extLst>
              </a:tr>
              <a:tr h="633973">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extLst>
                  <a:ext uri="{0D108BD9-81ED-4DB2-BD59-A6C34878D82A}">
                    <a16:rowId xmlns:a16="http://schemas.microsoft.com/office/drawing/2014/main" val="10002"/>
                  </a:ext>
                </a:extLst>
              </a:tr>
              <a:tr h="633973">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extLst>
                  <a:ext uri="{0D108BD9-81ED-4DB2-BD59-A6C34878D82A}">
                    <a16:rowId xmlns:a16="http://schemas.microsoft.com/office/drawing/2014/main" val="10003"/>
                  </a:ext>
                </a:extLst>
              </a:tr>
              <a:tr h="633973">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extLst>
                  <a:ext uri="{0D108BD9-81ED-4DB2-BD59-A6C34878D82A}">
                    <a16:rowId xmlns:a16="http://schemas.microsoft.com/office/drawing/2014/main" val="10004"/>
                  </a:ext>
                </a:extLst>
              </a:tr>
              <a:tr h="633973">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384333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0"/>
            <a:ext cx="9720072" cy="1499616"/>
          </a:xfrm>
        </p:spPr>
        <p:txBody>
          <a:bodyPr/>
          <a:lstStyle/>
          <a:p>
            <a:r>
              <a:rPr lang="en-US" dirty="0" err="1" smtClean="0"/>
              <a:t>Iterasi</a:t>
            </a:r>
            <a:endParaRPr lang="en-US" dirty="0"/>
          </a:p>
        </p:txBody>
      </p:sp>
      <p:sp>
        <p:nvSpPr>
          <p:cNvPr id="3" name="Content Placeholder 2"/>
          <p:cNvSpPr>
            <a:spLocks noGrp="1"/>
          </p:cNvSpPr>
          <p:nvPr>
            <p:ph idx="1"/>
          </p:nvPr>
        </p:nvSpPr>
        <p:spPr>
          <a:xfrm>
            <a:off x="1981200" y="1371601"/>
            <a:ext cx="8229600" cy="4754563"/>
          </a:xfrm>
        </p:spPr>
        <p:txBody>
          <a:bodyPr/>
          <a:lstStyle/>
          <a:p>
            <a:r>
              <a:rPr lang="en-US" dirty="0" smtClean="0"/>
              <a:t>Epoch 2</a:t>
            </a:r>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1789253984"/>
              </p:ext>
            </p:extLst>
          </p:nvPr>
        </p:nvGraphicFramePr>
        <p:xfrm>
          <a:off x="1752600" y="1981201"/>
          <a:ext cx="8763000" cy="4264119"/>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19150">
                  <a:extLst>
                    <a:ext uri="{9D8B030D-6E8A-4147-A177-3AD203B41FA5}">
                      <a16:colId xmlns:a16="http://schemas.microsoft.com/office/drawing/2014/main" val="20009"/>
                    </a:ext>
                  </a:extLst>
                </a:gridCol>
                <a:gridCol w="641350">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smtClean="0">
                          <a:solidFill>
                            <a:schemeClr val="bg1"/>
                          </a:solidFill>
                        </a:rPr>
                        <a:t>Input</a:t>
                      </a:r>
                      <a:endParaRPr lang="en-US" dirty="0">
                        <a:solidFill>
                          <a:schemeClr val="bg1"/>
                        </a:solidFill>
                      </a:endParaRP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smtClean="0">
                          <a:solidFill>
                            <a:schemeClr val="bg1"/>
                          </a:solidFill>
                        </a:rPr>
                        <a:t>Net</a:t>
                      </a:r>
                      <a:endParaRPr lang="en-US" dirty="0">
                        <a:solidFill>
                          <a:schemeClr val="bg1"/>
                        </a:solidFill>
                      </a:endParaRPr>
                    </a:p>
                  </a:txBody>
                  <a:tcPr anchor="ctr"/>
                </a:tc>
                <a:tc>
                  <a:txBody>
                    <a:bodyPr/>
                    <a:lstStyle/>
                    <a:p>
                      <a:pPr algn="ctr"/>
                      <a:r>
                        <a:rPr lang="en-US" dirty="0" smtClean="0">
                          <a:solidFill>
                            <a:schemeClr val="bg1"/>
                          </a:solidFill>
                        </a:rPr>
                        <a:t>Out</a:t>
                      </a:r>
                      <a:endParaRPr lang="en-US" dirty="0">
                        <a:solidFill>
                          <a:schemeClr val="bg1"/>
                        </a:solidFill>
                      </a:endParaRPr>
                    </a:p>
                  </a:txBody>
                  <a:tcPr anchor="ctr"/>
                </a:tc>
                <a:tc>
                  <a:txBody>
                    <a:bodyPr/>
                    <a:lstStyle/>
                    <a:p>
                      <a:pPr algn="ctr"/>
                      <a:r>
                        <a:rPr lang="en-US" b="1" dirty="0" smtClean="0">
                          <a:solidFill>
                            <a:schemeClr val="bg1"/>
                          </a:solidFill>
                        </a:rPr>
                        <a:t>Target</a:t>
                      </a:r>
                      <a:endParaRPr lang="en-US" b="1" dirty="0">
                        <a:solidFill>
                          <a:schemeClr val="bg1"/>
                        </a:solidFill>
                      </a:endParaRPr>
                    </a:p>
                  </a:txBody>
                  <a:tcPr anchor="ctr"/>
                </a:tc>
                <a:tc gridSpan="3">
                  <a:txBody>
                    <a:bodyPr/>
                    <a:lstStyle/>
                    <a:p>
                      <a:pPr algn="ctr"/>
                      <a:r>
                        <a:rPr lang="en-US" dirty="0" smtClean="0">
                          <a:solidFill>
                            <a:schemeClr val="bg1"/>
                          </a:solidFill>
                        </a:rPr>
                        <a:t>Weight</a:t>
                      </a:r>
                      <a:r>
                        <a:rPr lang="en-US" baseline="0" dirty="0" smtClean="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solidFill>
                            <a:schemeClr val="bg1"/>
                          </a:solidFill>
                        </a:rPr>
                        <a:t>Weight</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smtClean="0"/>
                        <a:t>(x1</a:t>
                      </a:r>
                      <a:endParaRPr lang="en-US" sz="2400" dirty="0"/>
                    </a:p>
                  </a:txBody>
                  <a:tcPr/>
                </a:tc>
                <a:tc>
                  <a:txBody>
                    <a:bodyPr/>
                    <a:lstStyle/>
                    <a:p>
                      <a:pPr algn="ctr"/>
                      <a:r>
                        <a:rPr lang="en-US" sz="2400" dirty="0" smtClean="0"/>
                        <a:t>x2</a:t>
                      </a:r>
                      <a:endParaRPr lang="en-US" sz="2400" dirty="0"/>
                    </a:p>
                  </a:txBody>
                  <a:tcPr/>
                </a:tc>
                <a:tc>
                  <a:txBody>
                    <a:bodyPr/>
                    <a:lstStyle/>
                    <a:p>
                      <a:pPr algn="ctr"/>
                      <a:r>
                        <a:rPr lang="en-US" sz="2400" dirty="0" smtClean="0"/>
                        <a:t>1)</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(W1</a:t>
                      </a:r>
                      <a:endParaRPr lang="en-US" sz="2400" dirty="0"/>
                    </a:p>
                  </a:txBody>
                  <a:tcPr/>
                </a:tc>
                <a:tc>
                  <a:txBody>
                    <a:bodyPr/>
                    <a:lstStyle/>
                    <a:p>
                      <a:pPr algn="ctr"/>
                      <a:r>
                        <a:rPr lang="en-US" sz="2400" dirty="0" smtClean="0"/>
                        <a:t>w2</a:t>
                      </a:r>
                      <a:endParaRPr lang="en-US" sz="2400" dirty="0"/>
                    </a:p>
                  </a:txBody>
                  <a:tcPr/>
                </a:tc>
                <a:tc>
                  <a:txBody>
                    <a:bodyPr/>
                    <a:lstStyle/>
                    <a:p>
                      <a:pPr algn="ctr"/>
                      <a:r>
                        <a:rPr lang="en-US" sz="2400" dirty="0" smtClean="0"/>
                        <a:t>b)</a:t>
                      </a:r>
                      <a:endParaRPr lang="en-US" sz="2400" dirty="0"/>
                    </a:p>
                  </a:txBody>
                  <a:tcPr/>
                </a:tc>
                <a:extLst>
                  <a:ext uri="{0D108BD9-81ED-4DB2-BD59-A6C34878D82A}">
                    <a16:rowId xmlns:a16="http://schemas.microsoft.com/office/drawing/2014/main" val="10001"/>
                  </a:ext>
                </a:extLst>
              </a:tr>
              <a:tr h="633973">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extLst>
                  <a:ext uri="{0D108BD9-81ED-4DB2-BD59-A6C34878D82A}">
                    <a16:rowId xmlns:a16="http://schemas.microsoft.com/office/drawing/2014/main" val="10002"/>
                  </a:ext>
                </a:extLst>
              </a:tr>
              <a:tr h="633973">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extLst>
                  <a:ext uri="{0D108BD9-81ED-4DB2-BD59-A6C34878D82A}">
                    <a16:rowId xmlns:a16="http://schemas.microsoft.com/office/drawing/2014/main" val="10003"/>
                  </a:ext>
                </a:extLst>
              </a:tr>
              <a:tr h="633973">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-2)</a:t>
                      </a:r>
                      <a:endParaRPr lang="en-US" sz="2400" dirty="0"/>
                    </a:p>
                  </a:txBody>
                  <a:tcPr/>
                </a:tc>
                <a:extLst>
                  <a:ext uri="{0D108BD9-81ED-4DB2-BD59-A6C34878D82A}">
                    <a16:rowId xmlns:a16="http://schemas.microsoft.com/office/drawing/2014/main" val="10004"/>
                  </a:ext>
                </a:extLst>
              </a:tr>
              <a:tr h="633973">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-2)</a:t>
                      </a:r>
                      <a:endParaRPr lang="en-US"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75771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Struktur</a:t>
            </a:r>
            <a:r>
              <a:rPr lang="en-US" dirty="0" smtClean="0"/>
              <a:t> </a:t>
            </a:r>
            <a:r>
              <a:rPr lang="en-US" dirty="0" err="1" smtClean="0"/>
              <a:t>sel</a:t>
            </a:r>
            <a:endParaRPr lang="id-ID" dirty="0"/>
          </a:p>
        </p:txBody>
      </p:sp>
      <p:sp>
        <p:nvSpPr>
          <p:cNvPr id="3" name="Content Placeholder 2"/>
          <p:cNvSpPr>
            <a:spLocks noGrp="1"/>
          </p:cNvSpPr>
          <p:nvPr>
            <p:ph idx="1"/>
          </p:nvPr>
        </p:nvSpPr>
        <p:spPr>
          <a:xfrm>
            <a:off x="290076" y="2324074"/>
            <a:ext cx="3137574" cy="2226039"/>
          </a:xfrm>
          <a:solidFill>
            <a:schemeClr val="tx2"/>
          </a:solidFill>
        </p:spPr>
        <p:txBody>
          <a:bodyPr>
            <a:normAutofit/>
          </a:bodyPr>
          <a:lstStyle/>
          <a:p>
            <a:pPr marL="0" indent="0">
              <a:buNone/>
            </a:pPr>
            <a:r>
              <a:rPr lang="en-US" sz="2400" dirty="0">
                <a:latin typeface="Bookman Old Style" panose="02050604050505020204" pitchFamily="18" charset="0"/>
              </a:rPr>
              <a:t>Neuron </a:t>
            </a:r>
            <a:r>
              <a:rPr lang="en-US" sz="2400" dirty="0" err="1">
                <a:latin typeface="Bookman Old Style" panose="02050604050505020204" pitchFamily="18" charset="0"/>
              </a:rPr>
              <a:t>pada</a:t>
            </a:r>
            <a:r>
              <a:rPr lang="en-US" sz="2400" dirty="0">
                <a:latin typeface="Bookman Old Style" panose="02050604050505020204" pitchFamily="18" charset="0"/>
              </a:rPr>
              <a:t> </a:t>
            </a:r>
            <a:r>
              <a:rPr lang="en-US" sz="2400" dirty="0" err="1">
                <a:latin typeface="Bookman Old Style" panose="02050604050505020204" pitchFamily="18" charset="0"/>
              </a:rPr>
              <a:t>manusia</a:t>
            </a:r>
            <a:r>
              <a:rPr lang="en-US" sz="2400" dirty="0">
                <a:latin typeface="Bookman Old Style" panose="02050604050505020204" pitchFamily="18" charset="0"/>
              </a:rPr>
              <a:t>, </a:t>
            </a:r>
            <a:r>
              <a:rPr lang="en-US" sz="2400" dirty="0" err="1" smtClean="0">
                <a:latin typeface="Bookman Old Style" panose="02050604050505020204" pitchFamily="18" charset="0"/>
              </a:rPr>
              <a:t>terdiri</a:t>
            </a:r>
            <a:r>
              <a:rPr lang="en-US" sz="2400" dirty="0" smtClean="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sel</a:t>
            </a:r>
            <a:r>
              <a:rPr lang="en-US" sz="2400" dirty="0">
                <a:latin typeface="Bookman Old Style" panose="02050604050505020204" pitchFamily="18" charset="0"/>
              </a:rPr>
              <a:t> </a:t>
            </a:r>
            <a:r>
              <a:rPr lang="en-US" sz="2400" dirty="0" err="1">
                <a:latin typeface="Bookman Old Style" panose="02050604050505020204" pitchFamily="18" charset="0"/>
              </a:rPr>
              <a:t>tubuh</a:t>
            </a:r>
            <a:r>
              <a:rPr lang="en-US" sz="2400" dirty="0">
                <a:latin typeface="Bookman Old Style" panose="02050604050505020204" pitchFamily="18" charset="0"/>
              </a:rPr>
              <a:t>, </a:t>
            </a:r>
            <a:r>
              <a:rPr lang="en-US" sz="2400" dirty="0" err="1">
                <a:latin typeface="Bookman Old Style" panose="02050604050505020204" pitchFamily="18" charset="0"/>
              </a:rPr>
              <a:t>sebuah</a:t>
            </a:r>
            <a:r>
              <a:rPr lang="en-US" sz="2400" dirty="0">
                <a:latin typeface="Bookman Old Style" panose="02050604050505020204" pitchFamily="18" charset="0"/>
              </a:rPr>
              <a:t> axon </a:t>
            </a:r>
            <a:r>
              <a:rPr lang="en-US" sz="2400" dirty="0" err="1">
                <a:latin typeface="Bookman Old Style" panose="02050604050505020204" pitchFamily="18" charset="0"/>
              </a:rPr>
              <a:t>dan</a:t>
            </a:r>
            <a:r>
              <a:rPr lang="en-US" sz="2400" dirty="0">
                <a:latin typeface="Bookman Old Style" panose="02050604050505020204" pitchFamily="18" charset="0"/>
              </a:rPr>
              <a:t> </a:t>
            </a:r>
            <a:r>
              <a:rPr lang="en-US" sz="2400" dirty="0" err="1">
                <a:latin typeface="Bookman Old Style" panose="02050604050505020204" pitchFamily="18" charset="0"/>
              </a:rPr>
              <a:t>banyak</a:t>
            </a:r>
            <a:r>
              <a:rPr lang="en-US" sz="2400" dirty="0">
                <a:latin typeface="Bookman Old Style" panose="02050604050505020204" pitchFamily="18" charset="0"/>
              </a:rPr>
              <a:t> </a:t>
            </a:r>
            <a:r>
              <a:rPr lang="en-US" sz="2400" dirty="0" err="1">
                <a:latin typeface="Bookman Old Style" panose="02050604050505020204" pitchFamily="18" charset="0"/>
              </a:rPr>
              <a:t>dendrit</a:t>
            </a:r>
            <a:r>
              <a:rPr lang="en-US" sz="2400" dirty="0">
                <a:latin typeface="Bookman Old Style" panose="02050604050505020204" pitchFamily="18" charset="0"/>
              </a:rPr>
              <a:t>. </a:t>
            </a:r>
            <a:endParaRPr lang="id-ID" dirty="0"/>
          </a:p>
        </p:txBody>
      </p:sp>
      <p:pic>
        <p:nvPicPr>
          <p:cNvPr id="1026" name="Picture 2" descr="https://abisjatuhbangunlagi.files.wordpress.com/2012/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5930" y="3028014"/>
            <a:ext cx="7442951" cy="3501270"/>
          </a:xfrm>
          <a:prstGeom prst="rect">
            <a:avLst/>
          </a:prstGeom>
          <a:noFill/>
          <a:extLst>
            <a:ext uri="{909E8E84-426E-40DD-AFC4-6F175D3DCCD1}">
              <a14:hiddenFill xmlns:a14="http://schemas.microsoft.com/office/drawing/2010/main">
                <a:solidFill>
                  <a:srgbClr val="FFFFFF"/>
                </a:solidFill>
              </a14:hiddenFill>
            </a:ext>
          </a:extLst>
        </p:spPr>
      </p:pic>
      <p:sp>
        <p:nvSpPr>
          <p:cNvPr id="8" name="Line Callout 2 (Accent Bar) 7"/>
          <p:cNvSpPr/>
          <p:nvPr/>
        </p:nvSpPr>
        <p:spPr>
          <a:xfrm flipH="1">
            <a:off x="559430" y="4916773"/>
            <a:ext cx="2408620" cy="1469036"/>
          </a:xfrm>
          <a:prstGeom prst="accentCallout2">
            <a:avLst>
              <a:gd name="adj1" fmla="val 18750"/>
              <a:gd name="adj2" fmla="val -8333"/>
              <a:gd name="adj3" fmla="val 18750"/>
              <a:gd name="adj4" fmla="val -16667"/>
              <a:gd name="adj5" fmla="val -24235"/>
              <a:gd name="adj6" fmla="val -1263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Axon : </a:t>
            </a:r>
          </a:p>
          <a:p>
            <a:r>
              <a:rPr lang="en-US" dirty="0" err="1" smtClean="0">
                <a:solidFill>
                  <a:schemeClr val="bg1"/>
                </a:solidFill>
              </a:rPr>
              <a:t>penghubung</a:t>
            </a:r>
            <a:r>
              <a:rPr lang="en-US" dirty="0" smtClean="0">
                <a:solidFill>
                  <a:schemeClr val="bg1"/>
                </a:solidFill>
              </a:rPr>
              <a:t> yang </a:t>
            </a:r>
            <a:r>
              <a:rPr lang="en-US" dirty="0" err="1" smtClean="0">
                <a:solidFill>
                  <a:schemeClr val="bg1"/>
                </a:solidFill>
              </a:rPr>
              <a:t>mengirimkan</a:t>
            </a:r>
            <a:r>
              <a:rPr lang="en-US" dirty="0" smtClean="0">
                <a:solidFill>
                  <a:schemeClr val="bg1"/>
                </a:solidFill>
              </a:rPr>
              <a:t> </a:t>
            </a:r>
            <a:r>
              <a:rPr lang="en-US" dirty="0" err="1" smtClean="0">
                <a:solidFill>
                  <a:schemeClr val="bg1"/>
                </a:solidFill>
              </a:rPr>
              <a:t>sinyal</a:t>
            </a:r>
            <a:r>
              <a:rPr lang="en-US" dirty="0" smtClean="0">
                <a:solidFill>
                  <a:schemeClr val="bg1"/>
                </a:solidFill>
              </a:rPr>
              <a:t> </a:t>
            </a:r>
            <a:r>
              <a:rPr lang="en-US" dirty="0" err="1" smtClean="0">
                <a:solidFill>
                  <a:schemeClr val="bg1"/>
                </a:solidFill>
              </a:rPr>
              <a:t>keluaran</a:t>
            </a:r>
            <a:r>
              <a:rPr lang="en-US" dirty="0" smtClean="0">
                <a:solidFill>
                  <a:schemeClr val="bg1"/>
                </a:solidFill>
              </a:rPr>
              <a:t> neuron </a:t>
            </a:r>
            <a:r>
              <a:rPr lang="en-US" dirty="0" err="1" smtClean="0">
                <a:solidFill>
                  <a:schemeClr val="bg1"/>
                </a:solidFill>
              </a:rPr>
              <a:t>menuju</a:t>
            </a:r>
            <a:r>
              <a:rPr lang="en-US" dirty="0" smtClean="0">
                <a:solidFill>
                  <a:schemeClr val="bg1"/>
                </a:solidFill>
              </a:rPr>
              <a:t> neuron </a:t>
            </a:r>
            <a:r>
              <a:rPr lang="en-US" dirty="0" err="1" smtClean="0">
                <a:solidFill>
                  <a:schemeClr val="bg1"/>
                </a:solidFill>
              </a:rPr>
              <a:t>lainnya</a:t>
            </a:r>
            <a:endParaRPr lang="en-US" dirty="0">
              <a:solidFill>
                <a:schemeClr val="bg1"/>
              </a:solidFill>
            </a:endParaRPr>
          </a:p>
        </p:txBody>
      </p:sp>
      <p:sp>
        <p:nvSpPr>
          <p:cNvPr id="10" name="Line Callout 2 (Accent Bar) 9"/>
          <p:cNvSpPr/>
          <p:nvPr/>
        </p:nvSpPr>
        <p:spPr>
          <a:xfrm>
            <a:off x="4751886" y="1208505"/>
            <a:ext cx="2225716" cy="1469036"/>
          </a:xfrm>
          <a:prstGeom prst="accentCallout2">
            <a:avLst>
              <a:gd name="adj1" fmla="val 18750"/>
              <a:gd name="adj2" fmla="val -8333"/>
              <a:gd name="adj3" fmla="val 18750"/>
              <a:gd name="adj4" fmla="val -16667"/>
              <a:gd name="adj5" fmla="val 154337"/>
              <a:gd name="adj6" fmla="val -230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chemeClr val="bg1"/>
                </a:solidFill>
              </a:rPr>
              <a:t>Dendrit</a:t>
            </a:r>
            <a:r>
              <a:rPr lang="en-US" dirty="0" smtClean="0">
                <a:solidFill>
                  <a:schemeClr val="bg1"/>
                </a:solidFill>
              </a:rPr>
              <a:t> : </a:t>
            </a:r>
          </a:p>
          <a:p>
            <a:r>
              <a:rPr lang="en-US" dirty="0" err="1" smtClean="0">
                <a:solidFill>
                  <a:schemeClr val="bg1"/>
                </a:solidFill>
              </a:rPr>
              <a:t>Fasilitator</a:t>
            </a:r>
            <a:r>
              <a:rPr lang="en-US" dirty="0" smtClean="0">
                <a:solidFill>
                  <a:schemeClr val="bg1"/>
                </a:solidFill>
              </a:rPr>
              <a:t> yang </a:t>
            </a:r>
            <a:r>
              <a:rPr lang="en-US" dirty="0" err="1" smtClean="0">
                <a:solidFill>
                  <a:schemeClr val="bg1"/>
                </a:solidFill>
              </a:rPr>
              <a:t>menghubungkan</a:t>
            </a:r>
            <a:r>
              <a:rPr lang="en-US" dirty="0" smtClean="0">
                <a:solidFill>
                  <a:schemeClr val="bg1"/>
                </a:solidFill>
              </a:rPr>
              <a:t> neuron </a:t>
            </a:r>
            <a:r>
              <a:rPr lang="en-US" dirty="0" err="1" smtClean="0">
                <a:solidFill>
                  <a:schemeClr val="bg1"/>
                </a:solidFill>
              </a:rPr>
              <a:t>dengan</a:t>
            </a:r>
            <a:r>
              <a:rPr lang="en-US" dirty="0" smtClean="0">
                <a:solidFill>
                  <a:schemeClr val="bg1"/>
                </a:solidFill>
              </a:rPr>
              <a:t> axon </a:t>
            </a:r>
            <a:r>
              <a:rPr lang="en-US" dirty="0" err="1" smtClean="0">
                <a:solidFill>
                  <a:schemeClr val="bg1"/>
                </a:solidFill>
              </a:rPr>
              <a:t>dari</a:t>
            </a:r>
            <a:r>
              <a:rPr lang="en-US" dirty="0" smtClean="0">
                <a:solidFill>
                  <a:schemeClr val="bg1"/>
                </a:solidFill>
              </a:rPr>
              <a:t> neuron </a:t>
            </a:r>
            <a:r>
              <a:rPr lang="en-US" dirty="0" err="1" smtClean="0">
                <a:solidFill>
                  <a:schemeClr val="bg1"/>
                </a:solidFill>
              </a:rPr>
              <a:t>lainnya</a:t>
            </a:r>
            <a:endParaRPr lang="en-US" dirty="0">
              <a:solidFill>
                <a:schemeClr val="bg1"/>
              </a:solidFill>
            </a:endParaRPr>
          </a:p>
        </p:txBody>
      </p:sp>
      <p:sp>
        <p:nvSpPr>
          <p:cNvPr id="11" name="Line Callout 2 (Accent Bar) 10"/>
          <p:cNvSpPr/>
          <p:nvPr/>
        </p:nvSpPr>
        <p:spPr>
          <a:xfrm>
            <a:off x="7495087" y="1779182"/>
            <a:ext cx="1844175" cy="1028625"/>
          </a:xfrm>
          <a:prstGeom prst="accentCallout2">
            <a:avLst>
              <a:gd name="adj1" fmla="val 18750"/>
              <a:gd name="adj2" fmla="val -8333"/>
              <a:gd name="adj3" fmla="val 18750"/>
              <a:gd name="adj4" fmla="val -16667"/>
              <a:gd name="adj5" fmla="val 237829"/>
              <a:gd name="adj6" fmla="val -352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chemeClr val="bg1"/>
                </a:solidFill>
              </a:rPr>
              <a:t>Nukleus</a:t>
            </a:r>
            <a:r>
              <a:rPr lang="en-US" dirty="0" smtClean="0">
                <a:solidFill>
                  <a:schemeClr val="bg1"/>
                </a:solidFill>
              </a:rPr>
              <a:t> : </a:t>
            </a:r>
          </a:p>
          <a:p>
            <a:r>
              <a:rPr lang="en-US" dirty="0" err="1" smtClean="0">
                <a:solidFill>
                  <a:schemeClr val="bg1"/>
                </a:solidFill>
              </a:rPr>
              <a:t>Inti</a:t>
            </a:r>
            <a:r>
              <a:rPr lang="en-US" dirty="0" smtClean="0">
                <a:solidFill>
                  <a:schemeClr val="bg1"/>
                </a:solidFill>
              </a:rPr>
              <a:t> </a:t>
            </a:r>
            <a:r>
              <a:rPr lang="en-US" dirty="0" err="1" smtClean="0">
                <a:solidFill>
                  <a:schemeClr val="bg1"/>
                </a:solidFill>
              </a:rPr>
              <a:t>sel</a:t>
            </a:r>
            <a:r>
              <a:rPr lang="en-US" dirty="0" smtClean="0">
                <a:solidFill>
                  <a:schemeClr val="bg1"/>
                </a:solidFill>
              </a:rPr>
              <a:t> </a:t>
            </a:r>
            <a:r>
              <a:rPr lang="en-US" dirty="0" err="1" smtClean="0">
                <a:solidFill>
                  <a:schemeClr val="bg1"/>
                </a:solidFill>
              </a:rPr>
              <a:t>pengolah</a:t>
            </a:r>
            <a:r>
              <a:rPr lang="en-US" dirty="0" smtClean="0">
                <a:solidFill>
                  <a:schemeClr val="bg1"/>
                </a:solidFill>
              </a:rPr>
              <a:t> </a:t>
            </a:r>
            <a:r>
              <a:rPr lang="en-US" dirty="0" err="1" smtClean="0">
                <a:solidFill>
                  <a:schemeClr val="bg1"/>
                </a:solidFill>
              </a:rPr>
              <a:t>informasi</a:t>
            </a:r>
            <a:endParaRPr lang="en-US" dirty="0">
              <a:solidFill>
                <a:schemeClr val="bg1"/>
              </a:solidFill>
            </a:endParaRPr>
          </a:p>
        </p:txBody>
      </p:sp>
      <p:sp>
        <p:nvSpPr>
          <p:cNvPr id="12" name="Line Callout 2 (Accent Bar) 11"/>
          <p:cNvSpPr/>
          <p:nvPr/>
        </p:nvSpPr>
        <p:spPr>
          <a:xfrm>
            <a:off x="9874386" y="811115"/>
            <a:ext cx="2194050" cy="2166226"/>
          </a:xfrm>
          <a:prstGeom prst="accentCallout2">
            <a:avLst>
              <a:gd name="adj1" fmla="val 92793"/>
              <a:gd name="adj2" fmla="val -7650"/>
              <a:gd name="adj3" fmla="val 92793"/>
              <a:gd name="adj4" fmla="val -17350"/>
              <a:gd name="adj5" fmla="val 150815"/>
              <a:gd name="adj6" fmla="val -84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bg1"/>
                </a:solidFill>
              </a:rPr>
              <a:t>Sinapsis</a:t>
            </a:r>
            <a:r>
              <a:rPr lang="en-US" dirty="0">
                <a:solidFill>
                  <a:schemeClr val="bg1"/>
                </a:solidFill>
              </a:rPr>
              <a:t> </a:t>
            </a:r>
            <a:r>
              <a:rPr lang="en-US" dirty="0" smtClean="0">
                <a:solidFill>
                  <a:schemeClr val="bg1"/>
                </a:solidFill>
              </a:rPr>
              <a:t>:</a:t>
            </a:r>
          </a:p>
          <a:p>
            <a:r>
              <a:rPr lang="en-US" dirty="0" err="1" smtClean="0">
                <a:solidFill>
                  <a:schemeClr val="bg1"/>
                </a:solidFill>
              </a:rPr>
              <a:t>Berfungsi</a:t>
            </a:r>
            <a:r>
              <a:rPr lang="en-US" dirty="0" smtClean="0">
                <a:solidFill>
                  <a:schemeClr val="bg1"/>
                </a:solidFill>
              </a:rPr>
              <a:t> </a:t>
            </a:r>
            <a:r>
              <a:rPr lang="en-US" dirty="0" err="1">
                <a:solidFill>
                  <a:schemeClr val="bg1"/>
                </a:solidFill>
              </a:rPr>
              <a:t>sebagai</a:t>
            </a:r>
            <a:r>
              <a:rPr lang="en-US" dirty="0">
                <a:solidFill>
                  <a:schemeClr val="bg1"/>
                </a:solidFill>
              </a:rPr>
              <a:t> </a:t>
            </a:r>
            <a:r>
              <a:rPr lang="en-US" dirty="0" err="1">
                <a:solidFill>
                  <a:schemeClr val="bg1"/>
                </a:solidFill>
              </a:rPr>
              <a:t>persimpangan</a:t>
            </a:r>
            <a:r>
              <a:rPr lang="en-US" dirty="0">
                <a:solidFill>
                  <a:schemeClr val="bg1"/>
                </a:solidFill>
              </a:rPr>
              <a:t>, di </a:t>
            </a:r>
            <a:r>
              <a:rPr lang="en-US" dirty="0" err="1">
                <a:solidFill>
                  <a:schemeClr val="bg1"/>
                </a:solidFill>
              </a:rPr>
              <a:t>mana</a:t>
            </a:r>
            <a:r>
              <a:rPr lang="en-US" dirty="0">
                <a:solidFill>
                  <a:schemeClr val="bg1"/>
                </a:solidFill>
              </a:rPr>
              <a:t> </a:t>
            </a:r>
            <a:r>
              <a:rPr lang="en-US" dirty="0" err="1">
                <a:solidFill>
                  <a:schemeClr val="bg1"/>
                </a:solidFill>
              </a:rPr>
              <a:t>impuls</a:t>
            </a:r>
            <a:r>
              <a:rPr lang="en-US" dirty="0">
                <a:solidFill>
                  <a:schemeClr val="bg1"/>
                </a:solidFill>
              </a:rPr>
              <a:t> </a:t>
            </a:r>
            <a:r>
              <a:rPr lang="en-US" dirty="0" err="1">
                <a:solidFill>
                  <a:schemeClr val="bg1"/>
                </a:solidFill>
              </a:rPr>
              <a:t>atau</a:t>
            </a:r>
            <a:r>
              <a:rPr lang="en-US" dirty="0">
                <a:solidFill>
                  <a:schemeClr val="bg1"/>
                </a:solidFill>
              </a:rPr>
              <a:t> </a:t>
            </a:r>
            <a:r>
              <a:rPr lang="en-US" dirty="0" err="1">
                <a:solidFill>
                  <a:schemeClr val="bg1"/>
                </a:solidFill>
              </a:rPr>
              <a:t>informasi</a:t>
            </a:r>
            <a:r>
              <a:rPr lang="en-US" dirty="0">
                <a:solidFill>
                  <a:schemeClr val="bg1"/>
                </a:solidFill>
              </a:rPr>
              <a:t> </a:t>
            </a:r>
            <a:r>
              <a:rPr lang="en-US" dirty="0" err="1">
                <a:solidFill>
                  <a:schemeClr val="bg1"/>
                </a:solidFill>
              </a:rPr>
              <a:t>dapat</a:t>
            </a:r>
            <a:r>
              <a:rPr lang="en-US" dirty="0">
                <a:solidFill>
                  <a:schemeClr val="bg1"/>
                </a:solidFill>
              </a:rPr>
              <a:t> </a:t>
            </a:r>
            <a:r>
              <a:rPr lang="en-US" dirty="0" err="1">
                <a:solidFill>
                  <a:schemeClr val="bg1"/>
                </a:solidFill>
              </a:rPr>
              <a:t>mengalir</a:t>
            </a:r>
            <a:r>
              <a:rPr lang="en-US" dirty="0">
                <a:solidFill>
                  <a:schemeClr val="bg1"/>
                </a:solidFill>
              </a:rPr>
              <a:t> </a:t>
            </a:r>
            <a:r>
              <a:rPr lang="en-US" dirty="0" err="1">
                <a:solidFill>
                  <a:schemeClr val="bg1"/>
                </a:solidFill>
              </a:rPr>
              <a:t>dari</a:t>
            </a:r>
            <a:r>
              <a:rPr lang="en-US" dirty="0">
                <a:solidFill>
                  <a:schemeClr val="bg1"/>
                </a:solidFill>
              </a:rPr>
              <a:t> </a:t>
            </a:r>
            <a:r>
              <a:rPr lang="en-US" dirty="0" err="1">
                <a:solidFill>
                  <a:schemeClr val="bg1"/>
                </a:solidFill>
              </a:rPr>
              <a:t>satu</a:t>
            </a:r>
            <a:r>
              <a:rPr lang="en-US" dirty="0">
                <a:solidFill>
                  <a:schemeClr val="bg1"/>
                </a:solidFill>
              </a:rPr>
              <a:t> neuron </a:t>
            </a:r>
            <a:r>
              <a:rPr lang="en-US" dirty="0" err="1" smtClean="0">
                <a:solidFill>
                  <a:schemeClr val="bg1"/>
                </a:solidFill>
              </a:rPr>
              <a:t>ke</a:t>
            </a:r>
            <a:r>
              <a:rPr lang="en-US" dirty="0" smtClean="0">
                <a:solidFill>
                  <a:schemeClr val="bg1"/>
                </a:solidFill>
              </a:rPr>
              <a:t> yang </a:t>
            </a:r>
            <a:r>
              <a:rPr lang="en-US" dirty="0">
                <a:solidFill>
                  <a:schemeClr val="bg1"/>
                </a:solidFill>
              </a:rPr>
              <a:t>lain</a:t>
            </a:r>
          </a:p>
        </p:txBody>
      </p:sp>
    </p:spTree>
    <p:extLst>
      <p:ext uri="{BB962C8B-B14F-4D97-AF65-F5344CB8AC3E}">
        <p14:creationId xmlns:p14="http://schemas.microsoft.com/office/powerpoint/2010/main" val="6111652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167" y="0"/>
            <a:ext cx="9720072" cy="1499616"/>
          </a:xfrm>
        </p:spPr>
        <p:txBody>
          <a:bodyPr/>
          <a:lstStyle/>
          <a:p>
            <a:r>
              <a:rPr lang="en-US" dirty="0" err="1" smtClean="0"/>
              <a:t>Iterasi</a:t>
            </a:r>
            <a:endParaRPr lang="en-US" dirty="0"/>
          </a:p>
        </p:txBody>
      </p:sp>
      <p:sp>
        <p:nvSpPr>
          <p:cNvPr id="3" name="Content Placeholder 2"/>
          <p:cNvSpPr>
            <a:spLocks noGrp="1"/>
          </p:cNvSpPr>
          <p:nvPr>
            <p:ph idx="1"/>
          </p:nvPr>
        </p:nvSpPr>
        <p:spPr>
          <a:xfrm>
            <a:off x="1981200" y="1371601"/>
            <a:ext cx="8229600" cy="4754563"/>
          </a:xfrm>
        </p:spPr>
        <p:txBody>
          <a:bodyPr/>
          <a:lstStyle/>
          <a:p>
            <a:r>
              <a:rPr lang="en-US" dirty="0" smtClean="0"/>
              <a:t>Epoch 3</a:t>
            </a:r>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2424440415"/>
              </p:ext>
            </p:extLst>
          </p:nvPr>
        </p:nvGraphicFramePr>
        <p:xfrm>
          <a:off x="1752600" y="1981201"/>
          <a:ext cx="8763000" cy="4264119"/>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49130">
                  <a:extLst>
                    <a:ext uri="{9D8B030D-6E8A-4147-A177-3AD203B41FA5}">
                      <a16:colId xmlns:a16="http://schemas.microsoft.com/office/drawing/2014/main" val="20009"/>
                    </a:ext>
                  </a:extLst>
                </a:gridCol>
                <a:gridCol w="611370">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smtClean="0">
                          <a:solidFill>
                            <a:schemeClr val="bg1"/>
                          </a:solidFill>
                        </a:rPr>
                        <a:t>Input</a:t>
                      </a:r>
                      <a:endParaRPr lang="en-US" dirty="0">
                        <a:solidFill>
                          <a:schemeClr val="bg1"/>
                        </a:solidFill>
                      </a:endParaRP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smtClean="0">
                          <a:solidFill>
                            <a:schemeClr val="bg1"/>
                          </a:solidFill>
                        </a:rPr>
                        <a:t>Net</a:t>
                      </a:r>
                      <a:endParaRPr lang="en-US" dirty="0">
                        <a:solidFill>
                          <a:schemeClr val="bg1"/>
                        </a:solidFill>
                      </a:endParaRPr>
                    </a:p>
                  </a:txBody>
                  <a:tcPr anchor="ctr"/>
                </a:tc>
                <a:tc>
                  <a:txBody>
                    <a:bodyPr/>
                    <a:lstStyle/>
                    <a:p>
                      <a:pPr algn="ctr"/>
                      <a:r>
                        <a:rPr lang="en-US" dirty="0" smtClean="0">
                          <a:solidFill>
                            <a:schemeClr val="bg1"/>
                          </a:solidFill>
                        </a:rPr>
                        <a:t>Out</a:t>
                      </a:r>
                      <a:endParaRPr lang="en-US" dirty="0">
                        <a:solidFill>
                          <a:schemeClr val="bg1"/>
                        </a:solidFill>
                      </a:endParaRPr>
                    </a:p>
                  </a:txBody>
                  <a:tcPr anchor="ctr"/>
                </a:tc>
                <a:tc>
                  <a:txBody>
                    <a:bodyPr/>
                    <a:lstStyle/>
                    <a:p>
                      <a:pPr algn="ctr"/>
                      <a:r>
                        <a:rPr lang="en-US" b="1" dirty="0" smtClean="0">
                          <a:solidFill>
                            <a:schemeClr val="bg1"/>
                          </a:solidFill>
                        </a:rPr>
                        <a:t>Target</a:t>
                      </a:r>
                      <a:endParaRPr lang="en-US" b="1" dirty="0">
                        <a:solidFill>
                          <a:schemeClr val="bg1"/>
                        </a:solidFill>
                      </a:endParaRPr>
                    </a:p>
                  </a:txBody>
                  <a:tcPr anchor="ctr"/>
                </a:tc>
                <a:tc gridSpan="3">
                  <a:txBody>
                    <a:bodyPr/>
                    <a:lstStyle/>
                    <a:p>
                      <a:pPr algn="ctr"/>
                      <a:r>
                        <a:rPr lang="en-US" dirty="0" smtClean="0">
                          <a:solidFill>
                            <a:schemeClr val="bg1"/>
                          </a:solidFill>
                        </a:rPr>
                        <a:t>Weight</a:t>
                      </a:r>
                      <a:r>
                        <a:rPr lang="en-US" baseline="0" dirty="0" smtClean="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solidFill>
                            <a:schemeClr val="bg1"/>
                          </a:solidFill>
                        </a:rPr>
                        <a:t>Weight</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smtClean="0"/>
                        <a:t>(x1</a:t>
                      </a:r>
                      <a:endParaRPr lang="en-US" sz="2400" dirty="0"/>
                    </a:p>
                  </a:txBody>
                  <a:tcPr/>
                </a:tc>
                <a:tc>
                  <a:txBody>
                    <a:bodyPr/>
                    <a:lstStyle/>
                    <a:p>
                      <a:pPr algn="ctr"/>
                      <a:r>
                        <a:rPr lang="en-US" sz="2400" dirty="0" smtClean="0"/>
                        <a:t>x2</a:t>
                      </a:r>
                      <a:endParaRPr lang="en-US" sz="2400" dirty="0"/>
                    </a:p>
                  </a:txBody>
                  <a:tcPr/>
                </a:tc>
                <a:tc>
                  <a:txBody>
                    <a:bodyPr/>
                    <a:lstStyle/>
                    <a:p>
                      <a:pPr algn="ctr"/>
                      <a:r>
                        <a:rPr lang="en-US" sz="2400" dirty="0" smtClean="0"/>
                        <a:t>1)</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(W1</a:t>
                      </a:r>
                      <a:endParaRPr lang="en-US" sz="2400" dirty="0"/>
                    </a:p>
                  </a:txBody>
                  <a:tcPr/>
                </a:tc>
                <a:tc>
                  <a:txBody>
                    <a:bodyPr/>
                    <a:lstStyle/>
                    <a:p>
                      <a:pPr algn="ctr"/>
                      <a:r>
                        <a:rPr lang="en-US" sz="2400" dirty="0" smtClean="0"/>
                        <a:t>w2</a:t>
                      </a:r>
                      <a:endParaRPr lang="en-US" sz="2400" dirty="0"/>
                    </a:p>
                  </a:txBody>
                  <a:tcPr/>
                </a:tc>
                <a:tc>
                  <a:txBody>
                    <a:bodyPr/>
                    <a:lstStyle/>
                    <a:p>
                      <a:pPr algn="ctr"/>
                      <a:r>
                        <a:rPr lang="en-US" sz="2400" dirty="0" smtClean="0"/>
                        <a:t>b)</a:t>
                      </a:r>
                      <a:endParaRPr lang="en-US" sz="2400" dirty="0"/>
                    </a:p>
                  </a:txBody>
                  <a:tcPr/>
                </a:tc>
                <a:extLst>
                  <a:ext uri="{0D108BD9-81ED-4DB2-BD59-A6C34878D82A}">
                    <a16:rowId xmlns:a16="http://schemas.microsoft.com/office/drawing/2014/main" val="10001"/>
                  </a:ext>
                </a:extLst>
              </a:tr>
              <a:tr h="633973">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extLst>
                  <a:ext uri="{0D108BD9-81ED-4DB2-BD59-A6C34878D82A}">
                    <a16:rowId xmlns:a16="http://schemas.microsoft.com/office/drawing/2014/main" val="10002"/>
                  </a:ext>
                </a:extLst>
              </a:tr>
              <a:tr h="633973">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extLst>
                  <a:ext uri="{0D108BD9-81ED-4DB2-BD59-A6C34878D82A}">
                    <a16:rowId xmlns:a16="http://schemas.microsoft.com/office/drawing/2014/main" val="10003"/>
                  </a:ext>
                </a:extLst>
              </a:tr>
              <a:tr h="633973">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extLst>
                  <a:ext uri="{0D108BD9-81ED-4DB2-BD59-A6C34878D82A}">
                    <a16:rowId xmlns:a16="http://schemas.microsoft.com/office/drawing/2014/main" val="10004"/>
                  </a:ext>
                </a:extLst>
              </a:tr>
              <a:tr h="633973">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982900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137" y="0"/>
            <a:ext cx="9720072" cy="1499616"/>
          </a:xfrm>
        </p:spPr>
        <p:txBody>
          <a:bodyPr/>
          <a:lstStyle/>
          <a:p>
            <a:r>
              <a:rPr lang="en-US" dirty="0" err="1" smtClean="0"/>
              <a:t>Iterasi</a:t>
            </a:r>
            <a:endParaRPr lang="en-US" dirty="0"/>
          </a:p>
        </p:txBody>
      </p:sp>
      <p:sp>
        <p:nvSpPr>
          <p:cNvPr id="3" name="Content Placeholder 2"/>
          <p:cNvSpPr>
            <a:spLocks noGrp="1"/>
          </p:cNvSpPr>
          <p:nvPr>
            <p:ph idx="1"/>
          </p:nvPr>
        </p:nvSpPr>
        <p:spPr>
          <a:xfrm>
            <a:off x="1981200" y="1371601"/>
            <a:ext cx="8229600" cy="4754563"/>
          </a:xfrm>
        </p:spPr>
        <p:txBody>
          <a:bodyPr/>
          <a:lstStyle/>
          <a:p>
            <a:r>
              <a:rPr lang="en-US" dirty="0" smtClean="0"/>
              <a:t>Epoch 4</a:t>
            </a:r>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1517648273"/>
              </p:ext>
            </p:extLst>
          </p:nvPr>
        </p:nvGraphicFramePr>
        <p:xfrm>
          <a:off x="1752600" y="1981201"/>
          <a:ext cx="8763000" cy="4264119"/>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49130">
                  <a:extLst>
                    <a:ext uri="{9D8B030D-6E8A-4147-A177-3AD203B41FA5}">
                      <a16:colId xmlns:a16="http://schemas.microsoft.com/office/drawing/2014/main" val="20009"/>
                    </a:ext>
                  </a:extLst>
                </a:gridCol>
                <a:gridCol w="611370">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smtClean="0">
                          <a:solidFill>
                            <a:schemeClr val="bg1"/>
                          </a:solidFill>
                        </a:rPr>
                        <a:t>Input</a:t>
                      </a:r>
                      <a:endParaRPr lang="en-US" dirty="0">
                        <a:solidFill>
                          <a:schemeClr val="bg1"/>
                        </a:solidFill>
                      </a:endParaRP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smtClean="0">
                          <a:solidFill>
                            <a:schemeClr val="bg1"/>
                          </a:solidFill>
                        </a:rPr>
                        <a:t>Net</a:t>
                      </a:r>
                      <a:endParaRPr lang="en-US" dirty="0">
                        <a:solidFill>
                          <a:schemeClr val="bg1"/>
                        </a:solidFill>
                      </a:endParaRPr>
                    </a:p>
                  </a:txBody>
                  <a:tcPr anchor="ctr"/>
                </a:tc>
                <a:tc>
                  <a:txBody>
                    <a:bodyPr/>
                    <a:lstStyle/>
                    <a:p>
                      <a:pPr algn="ctr"/>
                      <a:r>
                        <a:rPr lang="en-US" dirty="0" smtClean="0">
                          <a:solidFill>
                            <a:schemeClr val="bg1"/>
                          </a:solidFill>
                        </a:rPr>
                        <a:t>Out</a:t>
                      </a:r>
                      <a:endParaRPr lang="en-US" dirty="0">
                        <a:solidFill>
                          <a:schemeClr val="bg1"/>
                        </a:solidFill>
                      </a:endParaRPr>
                    </a:p>
                  </a:txBody>
                  <a:tcPr anchor="ctr"/>
                </a:tc>
                <a:tc>
                  <a:txBody>
                    <a:bodyPr/>
                    <a:lstStyle/>
                    <a:p>
                      <a:pPr algn="ctr"/>
                      <a:r>
                        <a:rPr lang="en-US" b="1" dirty="0" smtClean="0">
                          <a:solidFill>
                            <a:schemeClr val="bg1"/>
                          </a:solidFill>
                        </a:rPr>
                        <a:t>Target</a:t>
                      </a:r>
                      <a:endParaRPr lang="en-US" b="1" dirty="0">
                        <a:solidFill>
                          <a:schemeClr val="bg1"/>
                        </a:solidFill>
                      </a:endParaRPr>
                    </a:p>
                  </a:txBody>
                  <a:tcPr anchor="ctr"/>
                </a:tc>
                <a:tc gridSpan="3">
                  <a:txBody>
                    <a:bodyPr/>
                    <a:lstStyle/>
                    <a:p>
                      <a:pPr algn="ctr"/>
                      <a:r>
                        <a:rPr lang="en-US" dirty="0" smtClean="0">
                          <a:solidFill>
                            <a:schemeClr val="bg1"/>
                          </a:solidFill>
                        </a:rPr>
                        <a:t>Weight</a:t>
                      </a:r>
                      <a:r>
                        <a:rPr lang="en-US" baseline="0" dirty="0" smtClean="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solidFill>
                            <a:schemeClr val="bg1"/>
                          </a:solidFill>
                        </a:rPr>
                        <a:t>Weight</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smtClean="0"/>
                        <a:t>(x1</a:t>
                      </a:r>
                      <a:endParaRPr lang="en-US" sz="2400" dirty="0"/>
                    </a:p>
                  </a:txBody>
                  <a:tcPr/>
                </a:tc>
                <a:tc>
                  <a:txBody>
                    <a:bodyPr/>
                    <a:lstStyle/>
                    <a:p>
                      <a:pPr algn="ctr"/>
                      <a:r>
                        <a:rPr lang="en-US" sz="2400" dirty="0" smtClean="0"/>
                        <a:t>x2</a:t>
                      </a:r>
                      <a:endParaRPr lang="en-US" sz="2400" dirty="0"/>
                    </a:p>
                  </a:txBody>
                  <a:tcPr/>
                </a:tc>
                <a:tc>
                  <a:txBody>
                    <a:bodyPr/>
                    <a:lstStyle/>
                    <a:p>
                      <a:pPr algn="ctr"/>
                      <a:r>
                        <a:rPr lang="en-US" sz="2400" dirty="0" smtClean="0"/>
                        <a:t>1)</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(W1</a:t>
                      </a:r>
                      <a:endParaRPr lang="en-US" sz="2400" dirty="0"/>
                    </a:p>
                  </a:txBody>
                  <a:tcPr/>
                </a:tc>
                <a:tc>
                  <a:txBody>
                    <a:bodyPr/>
                    <a:lstStyle/>
                    <a:p>
                      <a:pPr algn="ctr"/>
                      <a:r>
                        <a:rPr lang="en-US" sz="2400" dirty="0" smtClean="0"/>
                        <a:t>w2</a:t>
                      </a:r>
                      <a:endParaRPr lang="en-US" sz="2400" dirty="0"/>
                    </a:p>
                  </a:txBody>
                  <a:tcPr/>
                </a:tc>
                <a:tc>
                  <a:txBody>
                    <a:bodyPr/>
                    <a:lstStyle/>
                    <a:p>
                      <a:pPr algn="ctr"/>
                      <a:r>
                        <a:rPr lang="en-US" sz="2400" dirty="0" smtClean="0"/>
                        <a:t>b)</a:t>
                      </a:r>
                      <a:endParaRPr lang="en-US" sz="2400" dirty="0"/>
                    </a:p>
                  </a:txBody>
                  <a:tcPr/>
                </a:tc>
                <a:extLst>
                  <a:ext uri="{0D108BD9-81ED-4DB2-BD59-A6C34878D82A}">
                    <a16:rowId xmlns:a16="http://schemas.microsoft.com/office/drawing/2014/main" val="10001"/>
                  </a:ext>
                </a:extLst>
              </a:tr>
              <a:tr h="633973">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-1)</a:t>
                      </a:r>
                      <a:endParaRPr lang="en-US" sz="2400" dirty="0"/>
                    </a:p>
                  </a:txBody>
                  <a:tcPr/>
                </a:tc>
                <a:extLst>
                  <a:ext uri="{0D108BD9-81ED-4DB2-BD59-A6C34878D82A}">
                    <a16:rowId xmlns:a16="http://schemas.microsoft.com/office/drawing/2014/main" val="10002"/>
                  </a:ext>
                </a:extLst>
              </a:tr>
              <a:tr h="633973">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-2)</a:t>
                      </a:r>
                      <a:endParaRPr lang="en-US" sz="2400" dirty="0"/>
                    </a:p>
                  </a:txBody>
                  <a:tcPr/>
                </a:tc>
                <a:extLst>
                  <a:ext uri="{0D108BD9-81ED-4DB2-BD59-A6C34878D82A}">
                    <a16:rowId xmlns:a16="http://schemas.microsoft.com/office/drawing/2014/main" val="10003"/>
                  </a:ext>
                </a:extLst>
              </a:tr>
              <a:tr h="633973">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-3)</a:t>
                      </a:r>
                      <a:endParaRPr lang="en-US" sz="2400" dirty="0"/>
                    </a:p>
                  </a:txBody>
                  <a:tcPr/>
                </a:tc>
                <a:extLst>
                  <a:ext uri="{0D108BD9-81ED-4DB2-BD59-A6C34878D82A}">
                    <a16:rowId xmlns:a16="http://schemas.microsoft.com/office/drawing/2014/main" val="10004"/>
                  </a:ext>
                </a:extLst>
              </a:tr>
              <a:tr h="633973">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-3)</a:t>
                      </a:r>
                      <a:endParaRPr lang="en-US"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60425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9916"/>
            <a:ext cx="9720072" cy="1499616"/>
          </a:xfrm>
        </p:spPr>
        <p:txBody>
          <a:bodyPr/>
          <a:lstStyle/>
          <a:p>
            <a:r>
              <a:rPr lang="en-US" dirty="0" err="1" smtClean="0"/>
              <a:t>Iterasi</a:t>
            </a:r>
            <a:endParaRPr lang="en-US" dirty="0"/>
          </a:p>
        </p:txBody>
      </p:sp>
      <p:sp>
        <p:nvSpPr>
          <p:cNvPr id="3" name="Content Placeholder 2"/>
          <p:cNvSpPr>
            <a:spLocks noGrp="1"/>
          </p:cNvSpPr>
          <p:nvPr>
            <p:ph idx="1"/>
          </p:nvPr>
        </p:nvSpPr>
        <p:spPr>
          <a:xfrm>
            <a:off x="1981200" y="1371601"/>
            <a:ext cx="8229600" cy="4754563"/>
          </a:xfrm>
        </p:spPr>
        <p:txBody>
          <a:bodyPr/>
          <a:lstStyle/>
          <a:p>
            <a:r>
              <a:rPr lang="en-US" dirty="0" smtClean="0"/>
              <a:t>Epoch 5</a:t>
            </a:r>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1785860751"/>
              </p:ext>
            </p:extLst>
          </p:nvPr>
        </p:nvGraphicFramePr>
        <p:xfrm>
          <a:off x="1752600" y="1981201"/>
          <a:ext cx="8763000" cy="4453106"/>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730250">
                  <a:extLst>
                    <a:ext uri="{9D8B030D-6E8A-4147-A177-3AD203B41FA5}">
                      <a16:colId xmlns:a16="http://schemas.microsoft.com/office/drawing/2014/main" val="20009"/>
                    </a:ext>
                  </a:extLst>
                </a:gridCol>
                <a:gridCol w="730250">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smtClean="0">
                          <a:solidFill>
                            <a:schemeClr val="bg1"/>
                          </a:solidFill>
                        </a:rPr>
                        <a:t>Input</a:t>
                      </a:r>
                      <a:endParaRPr lang="en-US" dirty="0">
                        <a:solidFill>
                          <a:schemeClr val="bg1"/>
                        </a:solidFill>
                      </a:endParaRP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smtClean="0">
                          <a:solidFill>
                            <a:schemeClr val="bg1"/>
                          </a:solidFill>
                        </a:rPr>
                        <a:t>Net</a:t>
                      </a:r>
                      <a:endParaRPr lang="en-US" dirty="0">
                        <a:solidFill>
                          <a:schemeClr val="bg1"/>
                        </a:solidFill>
                      </a:endParaRPr>
                    </a:p>
                  </a:txBody>
                  <a:tcPr anchor="ctr"/>
                </a:tc>
                <a:tc>
                  <a:txBody>
                    <a:bodyPr/>
                    <a:lstStyle/>
                    <a:p>
                      <a:pPr algn="ctr"/>
                      <a:r>
                        <a:rPr lang="en-US" dirty="0" smtClean="0">
                          <a:solidFill>
                            <a:schemeClr val="bg1"/>
                          </a:solidFill>
                        </a:rPr>
                        <a:t>Out</a:t>
                      </a:r>
                      <a:endParaRPr lang="en-US" dirty="0">
                        <a:solidFill>
                          <a:schemeClr val="bg1"/>
                        </a:solidFill>
                      </a:endParaRPr>
                    </a:p>
                  </a:txBody>
                  <a:tcPr anchor="ctr"/>
                </a:tc>
                <a:tc>
                  <a:txBody>
                    <a:bodyPr/>
                    <a:lstStyle/>
                    <a:p>
                      <a:pPr algn="ctr"/>
                      <a:r>
                        <a:rPr lang="en-US" b="1" dirty="0" smtClean="0">
                          <a:solidFill>
                            <a:schemeClr val="bg1"/>
                          </a:solidFill>
                        </a:rPr>
                        <a:t>Target</a:t>
                      </a:r>
                      <a:endParaRPr lang="en-US" b="1" dirty="0">
                        <a:solidFill>
                          <a:schemeClr val="bg1"/>
                        </a:solidFill>
                      </a:endParaRPr>
                    </a:p>
                  </a:txBody>
                  <a:tcPr anchor="ctr"/>
                </a:tc>
                <a:tc gridSpan="3">
                  <a:txBody>
                    <a:bodyPr/>
                    <a:lstStyle/>
                    <a:p>
                      <a:pPr algn="ctr"/>
                      <a:r>
                        <a:rPr lang="en-US" dirty="0" smtClean="0">
                          <a:solidFill>
                            <a:schemeClr val="bg1"/>
                          </a:solidFill>
                        </a:rPr>
                        <a:t>Weight</a:t>
                      </a:r>
                      <a:r>
                        <a:rPr lang="en-US" baseline="0" dirty="0" smtClean="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solidFill>
                            <a:schemeClr val="bg1"/>
                          </a:solidFill>
                        </a:rPr>
                        <a:t>Weight</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smtClean="0"/>
                        <a:t>(x1</a:t>
                      </a:r>
                      <a:endParaRPr lang="en-US" sz="2400" dirty="0"/>
                    </a:p>
                  </a:txBody>
                  <a:tcPr/>
                </a:tc>
                <a:tc>
                  <a:txBody>
                    <a:bodyPr/>
                    <a:lstStyle/>
                    <a:p>
                      <a:pPr algn="ctr"/>
                      <a:r>
                        <a:rPr lang="en-US" sz="2400" dirty="0" smtClean="0"/>
                        <a:t>x2</a:t>
                      </a:r>
                      <a:endParaRPr lang="en-US" sz="2400" dirty="0"/>
                    </a:p>
                  </a:txBody>
                  <a:tcPr/>
                </a:tc>
                <a:tc>
                  <a:txBody>
                    <a:bodyPr/>
                    <a:lstStyle/>
                    <a:p>
                      <a:pPr algn="ctr"/>
                      <a:r>
                        <a:rPr lang="en-US" sz="2400" dirty="0" smtClean="0"/>
                        <a:t>1)</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(W1</a:t>
                      </a:r>
                      <a:endParaRPr lang="en-US" sz="2400" dirty="0"/>
                    </a:p>
                  </a:txBody>
                  <a:tcPr/>
                </a:tc>
                <a:tc>
                  <a:txBody>
                    <a:bodyPr/>
                    <a:lstStyle/>
                    <a:p>
                      <a:pPr algn="ctr"/>
                      <a:r>
                        <a:rPr lang="en-US" sz="2400" dirty="0" smtClean="0"/>
                        <a:t>w2</a:t>
                      </a:r>
                      <a:endParaRPr lang="en-US" sz="2400" dirty="0"/>
                    </a:p>
                  </a:txBody>
                  <a:tcPr/>
                </a:tc>
                <a:tc>
                  <a:txBody>
                    <a:bodyPr/>
                    <a:lstStyle/>
                    <a:p>
                      <a:pPr algn="ctr"/>
                      <a:r>
                        <a:rPr lang="en-US" sz="2400" dirty="0" smtClean="0"/>
                        <a:t>b)</a:t>
                      </a:r>
                      <a:endParaRPr lang="en-US" sz="2400" dirty="0"/>
                    </a:p>
                  </a:txBody>
                  <a:tcPr/>
                </a:tc>
                <a:extLst>
                  <a:ext uri="{0D108BD9-81ED-4DB2-BD59-A6C34878D82A}">
                    <a16:rowId xmlns:a16="http://schemas.microsoft.com/office/drawing/2014/main" val="10001"/>
                  </a:ext>
                </a:extLst>
              </a:tr>
              <a:tr h="633973">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-2)</a:t>
                      </a:r>
                      <a:endParaRPr lang="en-US" sz="2400" dirty="0"/>
                    </a:p>
                  </a:txBody>
                  <a:tcPr/>
                </a:tc>
                <a:extLst>
                  <a:ext uri="{0D108BD9-81ED-4DB2-BD59-A6C34878D82A}">
                    <a16:rowId xmlns:a16="http://schemas.microsoft.com/office/drawing/2014/main" val="10002"/>
                  </a:ext>
                </a:extLst>
              </a:tr>
              <a:tr h="633973">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-2)</a:t>
                      </a:r>
                      <a:endParaRPr lang="en-US" sz="2400" dirty="0"/>
                    </a:p>
                  </a:txBody>
                  <a:tcPr/>
                </a:tc>
                <a:extLst>
                  <a:ext uri="{0D108BD9-81ED-4DB2-BD59-A6C34878D82A}">
                    <a16:rowId xmlns:a16="http://schemas.microsoft.com/office/drawing/2014/main" val="10003"/>
                  </a:ext>
                </a:extLst>
              </a:tr>
              <a:tr h="633973">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-3)</a:t>
                      </a:r>
                      <a:endParaRPr lang="en-US" sz="2400" dirty="0"/>
                    </a:p>
                  </a:txBody>
                  <a:tcPr/>
                </a:tc>
                <a:extLst>
                  <a:ext uri="{0D108BD9-81ED-4DB2-BD59-A6C34878D82A}">
                    <a16:rowId xmlns:a16="http://schemas.microsoft.com/office/drawing/2014/main" val="10004"/>
                  </a:ext>
                </a:extLst>
              </a:tr>
              <a:tr h="633973">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-3)</a:t>
                      </a:r>
                      <a:endParaRPr lang="en-US"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942977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177" y="0"/>
            <a:ext cx="9720072" cy="1499616"/>
          </a:xfrm>
        </p:spPr>
        <p:txBody>
          <a:bodyPr/>
          <a:lstStyle/>
          <a:p>
            <a:r>
              <a:rPr lang="en-US" dirty="0" err="1" smtClean="0"/>
              <a:t>Iterasi</a:t>
            </a:r>
            <a:endParaRPr lang="en-US" dirty="0"/>
          </a:p>
        </p:txBody>
      </p:sp>
      <p:sp>
        <p:nvSpPr>
          <p:cNvPr id="3" name="Content Placeholder 2"/>
          <p:cNvSpPr>
            <a:spLocks noGrp="1"/>
          </p:cNvSpPr>
          <p:nvPr>
            <p:ph idx="1"/>
          </p:nvPr>
        </p:nvSpPr>
        <p:spPr>
          <a:xfrm>
            <a:off x="1981200" y="1371601"/>
            <a:ext cx="8229600" cy="4754563"/>
          </a:xfrm>
        </p:spPr>
        <p:txBody>
          <a:bodyPr/>
          <a:lstStyle/>
          <a:p>
            <a:r>
              <a:rPr lang="en-US" dirty="0" smtClean="0"/>
              <a:t>Epoch 6</a:t>
            </a:r>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3227558248"/>
              </p:ext>
            </p:extLst>
          </p:nvPr>
        </p:nvGraphicFramePr>
        <p:xfrm>
          <a:off x="1752600" y="1981201"/>
          <a:ext cx="8763000" cy="4264119"/>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79111">
                  <a:extLst>
                    <a:ext uri="{9D8B030D-6E8A-4147-A177-3AD203B41FA5}">
                      <a16:colId xmlns:a16="http://schemas.microsoft.com/office/drawing/2014/main" val="20009"/>
                    </a:ext>
                  </a:extLst>
                </a:gridCol>
                <a:gridCol w="581389">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smtClean="0">
                          <a:solidFill>
                            <a:schemeClr val="bg1"/>
                          </a:solidFill>
                        </a:rPr>
                        <a:t>Input</a:t>
                      </a:r>
                      <a:endParaRPr lang="en-US" dirty="0">
                        <a:solidFill>
                          <a:schemeClr val="bg1"/>
                        </a:solidFill>
                      </a:endParaRP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smtClean="0">
                          <a:solidFill>
                            <a:schemeClr val="bg1"/>
                          </a:solidFill>
                        </a:rPr>
                        <a:t>Net</a:t>
                      </a:r>
                      <a:endParaRPr lang="en-US" dirty="0">
                        <a:solidFill>
                          <a:schemeClr val="bg1"/>
                        </a:solidFill>
                      </a:endParaRPr>
                    </a:p>
                  </a:txBody>
                  <a:tcPr anchor="ctr"/>
                </a:tc>
                <a:tc>
                  <a:txBody>
                    <a:bodyPr/>
                    <a:lstStyle/>
                    <a:p>
                      <a:pPr algn="ctr"/>
                      <a:r>
                        <a:rPr lang="en-US" dirty="0" smtClean="0">
                          <a:solidFill>
                            <a:schemeClr val="bg1"/>
                          </a:solidFill>
                        </a:rPr>
                        <a:t>Out</a:t>
                      </a:r>
                      <a:endParaRPr lang="en-US" dirty="0">
                        <a:solidFill>
                          <a:schemeClr val="bg1"/>
                        </a:solidFill>
                      </a:endParaRPr>
                    </a:p>
                  </a:txBody>
                  <a:tcPr anchor="ctr"/>
                </a:tc>
                <a:tc>
                  <a:txBody>
                    <a:bodyPr/>
                    <a:lstStyle/>
                    <a:p>
                      <a:pPr algn="ctr"/>
                      <a:r>
                        <a:rPr lang="en-US" b="1" dirty="0" smtClean="0">
                          <a:solidFill>
                            <a:schemeClr val="bg1"/>
                          </a:solidFill>
                        </a:rPr>
                        <a:t>Target</a:t>
                      </a:r>
                      <a:endParaRPr lang="en-US" b="1" dirty="0">
                        <a:solidFill>
                          <a:schemeClr val="bg1"/>
                        </a:solidFill>
                      </a:endParaRPr>
                    </a:p>
                  </a:txBody>
                  <a:tcPr anchor="ctr"/>
                </a:tc>
                <a:tc gridSpan="3">
                  <a:txBody>
                    <a:bodyPr/>
                    <a:lstStyle/>
                    <a:p>
                      <a:pPr algn="ctr"/>
                      <a:r>
                        <a:rPr lang="en-US" dirty="0" smtClean="0">
                          <a:solidFill>
                            <a:schemeClr val="bg1"/>
                          </a:solidFill>
                        </a:rPr>
                        <a:t>Weight</a:t>
                      </a:r>
                      <a:r>
                        <a:rPr lang="en-US" baseline="0" dirty="0" smtClean="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solidFill>
                            <a:schemeClr val="bg1"/>
                          </a:solidFill>
                        </a:rPr>
                        <a:t>Weight</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smtClean="0"/>
                        <a:t>(x1</a:t>
                      </a:r>
                      <a:endParaRPr lang="en-US" sz="2400" dirty="0"/>
                    </a:p>
                  </a:txBody>
                  <a:tcPr/>
                </a:tc>
                <a:tc>
                  <a:txBody>
                    <a:bodyPr/>
                    <a:lstStyle/>
                    <a:p>
                      <a:pPr algn="ctr"/>
                      <a:r>
                        <a:rPr lang="en-US" sz="2400" dirty="0" smtClean="0"/>
                        <a:t>x2</a:t>
                      </a:r>
                      <a:endParaRPr lang="en-US" sz="2400" dirty="0"/>
                    </a:p>
                  </a:txBody>
                  <a:tcPr/>
                </a:tc>
                <a:tc>
                  <a:txBody>
                    <a:bodyPr/>
                    <a:lstStyle/>
                    <a:p>
                      <a:pPr algn="ctr"/>
                      <a:r>
                        <a:rPr lang="en-US" sz="2400" dirty="0" smtClean="0"/>
                        <a:t>1)</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(W1</a:t>
                      </a:r>
                      <a:endParaRPr lang="en-US" sz="2400" dirty="0"/>
                    </a:p>
                  </a:txBody>
                  <a:tcPr/>
                </a:tc>
                <a:tc>
                  <a:txBody>
                    <a:bodyPr/>
                    <a:lstStyle/>
                    <a:p>
                      <a:pPr algn="ctr"/>
                      <a:r>
                        <a:rPr lang="en-US" sz="2400" dirty="0" smtClean="0"/>
                        <a:t>w2</a:t>
                      </a:r>
                      <a:endParaRPr lang="en-US" sz="2400" dirty="0"/>
                    </a:p>
                  </a:txBody>
                  <a:tcPr/>
                </a:tc>
                <a:tc>
                  <a:txBody>
                    <a:bodyPr/>
                    <a:lstStyle/>
                    <a:p>
                      <a:pPr algn="ctr"/>
                      <a:r>
                        <a:rPr lang="en-US" sz="2400" dirty="0" smtClean="0"/>
                        <a:t>b)</a:t>
                      </a:r>
                      <a:endParaRPr lang="en-US" sz="2400" dirty="0"/>
                    </a:p>
                  </a:txBody>
                  <a:tcPr/>
                </a:tc>
                <a:extLst>
                  <a:ext uri="{0D108BD9-81ED-4DB2-BD59-A6C34878D82A}">
                    <a16:rowId xmlns:a16="http://schemas.microsoft.com/office/drawing/2014/main" val="10001"/>
                  </a:ext>
                </a:extLst>
              </a:tr>
              <a:tr h="633973">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-2)</a:t>
                      </a:r>
                      <a:endParaRPr lang="en-US" sz="2400" dirty="0"/>
                    </a:p>
                  </a:txBody>
                  <a:tcPr/>
                </a:tc>
                <a:extLst>
                  <a:ext uri="{0D108BD9-81ED-4DB2-BD59-A6C34878D82A}">
                    <a16:rowId xmlns:a16="http://schemas.microsoft.com/office/drawing/2014/main" val="10002"/>
                  </a:ext>
                </a:extLst>
              </a:tr>
              <a:tr h="633973">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-3)</a:t>
                      </a:r>
                      <a:endParaRPr lang="en-US" sz="2400" dirty="0"/>
                    </a:p>
                  </a:txBody>
                  <a:tcPr/>
                </a:tc>
                <a:extLst>
                  <a:ext uri="{0D108BD9-81ED-4DB2-BD59-A6C34878D82A}">
                    <a16:rowId xmlns:a16="http://schemas.microsoft.com/office/drawing/2014/main" val="10003"/>
                  </a:ext>
                </a:extLst>
              </a:tr>
              <a:tr h="633973">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-3)</a:t>
                      </a:r>
                      <a:endParaRPr lang="en-US" sz="2400" dirty="0"/>
                    </a:p>
                  </a:txBody>
                  <a:tcPr/>
                </a:tc>
                <a:extLst>
                  <a:ext uri="{0D108BD9-81ED-4DB2-BD59-A6C34878D82A}">
                    <a16:rowId xmlns:a16="http://schemas.microsoft.com/office/drawing/2014/main" val="10004"/>
                  </a:ext>
                </a:extLst>
              </a:tr>
              <a:tr h="633973">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-3)</a:t>
                      </a:r>
                      <a:endParaRPr lang="en-US"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703824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147" y="0"/>
            <a:ext cx="9720072" cy="1499616"/>
          </a:xfrm>
        </p:spPr>
        <p:txBody>
          <a:bodyPr/>
          <a:lstStyle/>
          <a:p>
            <a:r>
              <a:rPr lang="en-US" dirty="0" err="1" smtClean="0"/>
              <a:t>Iterasi</a:t>
            </a:r>
            <a:endParaRPr lang="en-US" dirty="0"/>
          </a:p>
        </p:txBody>
      </p:sp>
      <p:sp>
        <p:nvSpPr>
          <p:cNvPr id="3" name="Content Placeholder 2"/>
          <p:cNvSpPr>
            <a:spLocks noGrp="1"/>
          </p:cNvSpPr>
          <p:nvPr>
            <p:ph idx="1"/>
          </p:nvPr>
        </p:nvSpPr>
        <p:spPr>
          <a:xfrm>
            <a:off x="1981200" y="1371601"/>
            <a:ext cx="8229600" cy="4754563"/>
          </a:xfrm>
        </p:spPr>
        <p:txBody>
          <a:bodyPr/>
          <a:lstStyle/>
          <a:p>
            <a:r>
              <a:rPr lang="en-US" dirty="0" smtClean="0"/>
              <a:t>Epoch 7</a:t>
            </a:r>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2286444086"/>
              </p:ext>
            </p:extLst>
          </p:nvPr>
        </p:nvGraphicFramePr>
        <p:xfrm>
          <a:off x="1752600" y="1981201"/>
          <a:ext cx="8763000" cy="4264119"/>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94101">
                  <a:extLst>
                    <a:ext uri="{9D8B030D-6E8A-4147-A177-3AD203B41FA5}">
                      <a16:colId xmlns:a16="http://schemas.microsoft.com/office/drawing/2014/main" val="20009"/>
                    </a:ext>
                  </a:extLst>
                </a:gridCol>
                <a:gridCol w="566399">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smtClean="0">
                          <a:solidFill>
                            <a:schemeClr val="bg1"/>
                          </a:solidFill>
                        </a:rPr>
                        <a:t>Input</a:t>
                      </a:r>
                      <a:endParaRPr lang="en-US" dirty="0">
                        <a:solidFill>
                          <a:schemeClr val="bg1"/>
                        </a:solidFill>
                      </a:endParaRP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smtClean="0">
                          <a:solidFill>
                            <a:schemeClr val="bg1"/>
                          </a:solidFill>
                        </a:rPr>
                        <a:t>Net</a:t>
                      </a:r>
                      <a:endParaRPr lang="en-US" dirty="0">
                        <a:solidFill>
                          <a:schemeClr val="bg1"/>
                        </a:solidFill>
                      </a:endParaRPr>
                    </a:p>
                  </a:txBody>
                  <a:tcPr anchor="ctr"/>
                </a:tc>
                <a:tc>
                  <a:txBody>
                    <a:bodyPr/>
                    <a:lstStyle/>
                    <a:p>
                      <a:pPr algn="ctr"/>
                      <a:r>
                        <a:rPr lang="en-US" dirty="0" smtClean="0">
                          <a:solidFill>
                            <a:schemeClr val="bg1"/>
                          </a:solidFill>
                        </a:rPr>
                        <a:t>Out</a:t>
                      </a:r>
                      <a:endParaRPr lang="en-US" dirty="0">
                        <a:solidFill>
                          <a:schemeClr val="bg1"/>
                        </a:solidFill>
                      </a:endParaRPr>
                    </a:p>
                  </a:txBody>
                  <a:tcPr anchor="ctr"/>
                </a:tc>
                <a:tc>
                  <a:txBody>
                    <a:bodyPr/>
                    <a:lstStyle/>
                    <a:p>
                      <a:pPr algn="ctr"/>
                      <a:r>
                        <a:rPr lang="en-US" b="1" dirty="0" smtClean="0">
                          <a:solidFill>
                            <a:schemeClr val="bg1"/>
                          </a:solidFill>
                        </a:rPr>
                        <a:t>Target</a:t>
                      </a:r>
                      <a:endParaRPr lang="en-US" b="1" dirty="0">
                        <a:solidFill>
                          <a:schemeClr val="bg1"/>
                        </a:solidFill>
                      </a:endParaRPr>
                    </a:p>
                  </a:txBody>
                  <a:tcPr anchor="ctr"/>
                </a:tc>
                <a:tc gridSpan="3">
                  <a:txBody>
                    <a:bodyPr/>
                    <a:lstStyle/>
                    <a:p>
                      <a:pPr algn="ctr"/>
                      <a:r>
                        <a:rPr lang="en-US" dirty="0" smtClean="0">
                          <a:solidFill>
                            <a:schemeClr val="bg1"/>
                          </a:solidFill>
                        </a:rPr>
                        <a:t>Weight</a:t>
                      </a:r>
                      <a:r>
                        <a:rPr lang="en-US" baseline="0" dirty="0" smtClean="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solidFill>
                            <a:schemeClr val="bg1"/>
                          </a:solidFill>
                        </a:rPr>
                        <a:t>Weight</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smtClean="0"/>
                        <a:t>(x1</a:t>
                      </a:r>
                      <a:endParaRPr lang="en-US" sz="2400" dirty="0"/>
                    </a:p>
                  </a:txBody>
                  <a:tcPr/>
                </a:tc>
                <a:tc>
                  <a:txBody>
                    <a:bodyPr/>
                    <a:lstStyle/>
                    <a:p>
                      <a:pPr algn="ctr"/>
                      <a:r>
                        <a:rPr lang="en-US" sz="2400" dirty="0" smtClean="0"/>
                        <a:t>x2</a:t>
                      </a:r>
                      <a:endParaRPr lang="en-US" sz="2400" dirty="0"/>
                    </a:p>
                  </a:txBody>
                  <a:tcPr/>
                </a:tc>
                <a:tc>
                  <a:txBody>
                    <a:bodyPr/>
                    <a:lstStyle/>
                    <a:p>
                      <a:pPr algn="ctr"/>
                      <a:r>
                        <a:rPr lang="en-US" sz="2400" dirty="0" smtClean="0"/>
                        <a:t>1)</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(W1</a:t>
                      </a:r>
                      <a:endParaRPr lang="en-US" sz="2400" dirty="0"/>
                    </a:p>
                  </a:txBody>
                  <a:tcPr/>
                </a:tc>
                <a:tc>
                  <a:txBody>
                    <a:bodyPr/>
                    <a:lstStyle/>
                    <a:p>
                      <a:pPr algn="ctr"/>
                      <a:r>
                        <a:rPr lang="en-US" sz="2400" dirty="0" smtClean="0"/>
                        <a:t>w2</a:t>
                      </a:r>
                      <a:endParaRPr lang="en-US" sz="2400" dirty="0"/>
                    </a:p>
                  </a:txBody>
                  <a:tcPr/>
                </a:tc>
                <a:tc>
                  <a:txBody>
                    <a:bodyPr/>
                    <a:lstStyle/>
                    <a:p>
                      <a:pPr algn="ctr"/>
                      <a:r>
                        <a:rPr lang="en-US" sz="2400" dirty="0" smtClean="0"/>
                        <a:t>b)</a:t>
                      </a:r>
                      <a:endParaRPr lang="en-US" sz="2400" dirty="0"/>
                    </a:p>
                  </a:txBody>
                  <a:tcPr/>
                </a:tc>
                <a:extLst>
                  <a:ext uri="{0D108BD9-81ED-4DB2-BD59-A6C34878D82A}">
                    <a16:rowId xmlns:a16="http://schemas.microsoft.com/office/drawing/2014/main" val="10001"/>
                  </a:ext>
                </a:extLst>
              </a:tr>
              <a:tr h="633973">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-2)</a:t>
                      </a:r>
                      <a:endParaRPr lang="en-US" sz="2400" dirty="0"/>
                    </a:p>
                  </a:txBody>
                  <a:tcPr/>
                </a:tc>
                <a:extLst>
                  <a:ext uri="{0D108BD9-81ED-4DB2-BD59-A6C34878D82A}">
                    <a16:rowId xmlns:a16="http://schemas.microsoft.com/office/drawing/2014/main" val="10002"/>
                  </a:ext>
                </a:extLst>
              </a:tr>
              <a:tr h="633973">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-3)</a:t>
                      </a:r>
                      <a:endParaRPr lang="en-US" sz="2400" dirty="0"/>
                    </a:p>
                  </a:txBody>
                  <a:tcPr/>
                </a:tc>
                <a:extLst>
                  <a:ext uri="{0D108BD9-81ED-4DB2-BD59-A6C34878D82A}">
                    <a16:rowId xmlns:a16="http://schemas.microsoft.com/office/drawing/2014/main" val="10003"/>
                  </a:ext>
                </a:extLst>
              </a:tr>
              <a:tr h="633973">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-4)</a:t>
                      </a:r>
                      <a:endParaRPr lang="en-US" sz="2400" dirty="0"/>
                    </a:p>
                  </a:txBody>
                  <a:tcPr/>
                </a:tc>
                <a:extLst>
                  <a:ext uri="{0D108BD9-81ED-4DB2-BD59-A6C34878D82A}">
                    <a16:rowId xmlns:a16="http://schemas.microsoft.com/office/drawing/2014/main" val="10004"/>
                  </a:ext>
                </a:extLst>
              </a:tr>
              <a:tr h="633973">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-4</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-4)</a:t>
                      </a:r>
                      <a:endParaRPr lang="en-US"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845279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109" y="0"/>
            <a:ext cx="9720072" cy="1499616"/>
          </a:xfrm>
        </p:spPr>
        <p:txBody>
          <a:bodyPr/>
          <a:lstStyle/>
          <a:p>
            <a:r>
              <a:rPr lang="en-US" dirty="0" err="1" smtClean="0"/>
              <a:t>Iterasi</a:t>
            </a:r>
            <a:endParaRPr lang="en-US" dirty="0"/>
          </a:p>
        </p:txBody>
      </p:sp>
      <p:sp>
        <p:nvSpPr>
          <p:cNvPr id="3" name="Content Placeholder 2"/>
          <p:cNvSpPr>
            <a:spLocks noGrp="1"/>
          </p:cNvSpPr>
          <p:nvPr>
            <p:ph idx="1"/>
          </p:nvPr>
        </p:nvSpPr>
        <p:spPr>
          <a:xfrm>
            <a:off x="1981200" y="1371601"/>
            <a:ext cx="8229600" cy="4754563"/>
          </a:xfrm>
        </p:spPr>
        <p:txBody>
          <a:bodyPr/>
          <a:lstStyle/>
          <a:p>
            <a:r>
              <a:rPr lang="en-US" dirty="0" smtClean="0"/>
              <a:t>Epoch 8</a:t>
            </a:r>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1222777429"/>
              </p:ext>
            </p:extLst>
          </p:nvPr>
        </p:nvGraphicFramePr>
        <p:xfrm>
          <a:off x="1752600" y="1981201"/>
          <a:ext cx="8763000" cy="4264119"/>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34140">
                  <a:extLst>
                    <a:ext uri="{9D8B030D-6E8A-4147-A177-3AD203B41FA5}">
                      <a16:colId xmlns:a16="http://schemas.microsoft.com/office/drawing/2014/main" val="20009"/>
                    </a:ext>
                  </a:extLst>
                </a:gridCol>
                <a:gridCol w="626360">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smtClean="0">
                          <a:solidFill>
                            <a:schemeClr val="bg1"/>
                          </a:solidFill>
                        </a:rPr>
                        <a:t>Input</a:t>
                      </a:r>
                      <a:endParaRPr lang="en-US" dirty="0">
                        <a:solidFill>
                          <a:schemeClr val="bg1"/>
                        </a:solidFill>
                      </a:endParaRP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smtClean="0">
                          <a:solidFill>
                            <a:schemeClr val="bg1"/>
                          </a:solidFill>
                        </a:rPr>
                        <a:t>Net</a:t>
                      </a:r>
                      <a:endParaRPr lang="en-US" dirty="0">
                        <a:solidFill>
                          <a:schemeClr val="bg1"/>
                        </a:solidFill>
                      </a:endParaRPr>
                    </a:p>
                  </a:txBody>
                  <a:tcPr anchor="ctr"/>
                </a:tc>
                <a:tc>
                  <a:txBody>
                    <a:bodyPr/>
                    <a:lstStyle/>
                    <a:p>
                      <a:pPr algn="ctr"/>
                      <a:r>
                        <a:rPr lang="en-US" dirty="0" smtClean="0">
                          <a:solidFill>
                            <a:schemeClr val="bg1"/>
                          </a:solidFill>
                        </a:rPr>
                        <a:t>Out</a:t>
                      </a:r>
                      <a:endParaRPr lang="en-US" dirty="0">
                        <a:solidFill>
                          <a:schemeClr val="bg1"/>
                        </a:solidFill>
                      </a:endParaRPr>
                    </a:p>
                  </a:txBody>
                  <a:tcPr anchor="ctr"/>
                </a:tc>
                <a:tc>
                  <a:txBody>
                    <a:bodyPr/>
                    <a:lstStyle/>
                    <a:p>
                      <a:pPr algn="ctr"/>
                      <a:r>
                        <a:rPr lang="en-US" b="1" dirty="0" smtClean="0">
                          <a:solidFill>
                            <a:schemeClr val="bg1"/>
                          </a:solidFill>
                        </a:rPr>
                        <a:t>Target</a:t>
                      </a:r>
                      <a:endParaRPr lang="en-US" b="1" dirty="0">
                        <a:solidFill>
                          <a:schemeClr val="bg1"/>
                        </a:solidFill>
                      </a:endParaRPr>
                    </a:p>
                  </a:txBody>
                  <a:tcPr anchor="ctr"/>
                </a:tc>
                <a:tc gridSpan="3">
                  <a:txBody>
                    <a:bodyPr/>
                    <a:lstStyle/>
                    <a:p>
                      <a:pPr algn="ctr"/>
                      <a:r>
                        <a:rPr lang="en-US" dirty="0" smtClean="0">
                          <a:solidFill>
                            <a:schemeClr val="bg1"/>
                          </a:solidFill>
                        </a:rPr>
                        <a:t>Weight</a:t>
                      </a:r>
                      <a:r>
                        <a:rPr lang="en-US" baseline="0" dirty="0" smtClean="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solidFill>
                            <a:schemeClr val="bg1"/>
                          </a:solidFill>
                        </a:rPr>
                        <a:t>Weight</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smtClean="0"/>
                        <a:t>(x1</a:t>
                      </a:r>
                      <a:endParaRPr lang="en-US" sz="2400" dirty="0"/>
                    </a:p>
                  </a:txBody>
                  <a:tcPr/>
                </a:tc>
                <a:tc>
                  <a:txBody>
                    <a:bodyPr/>
                    <a:lstStyle/>
                    <a:p>
                      <a:pPr algn="ctr"/>
                      <a:r>
                        <a:rPr lang="en-US" sz="2400" dirty="0" smtClean="0"/>
                        <a:t>x2</a:t>
                      </a:r>
                      <a:endParaRPr lang="en-US" sz="2400" dirty="0"/>
                    </a:p>
                  </a:txBody>
                  <a:tcPr/>
                </a:tc>
                <a:tc>
                  <a:txBody>
                    <a:bodyPr/>
                    <a:lstStyle/>
                    <a:p>
                      <a:pPr algn="ctr"/>
                      <a:r>
                        <a:rPr lang="en-US" sz="2400" dirty="0" smtClean="0"/>
                        <a:t>1)</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(W1</a:t>
                      </a:r>
                      <a:endParaRPr lang="en-US" sz="2400" dirty="0"/>
                    </a:p>
                  </a:txBody>
                  <a:tcPr/>
                </a:tc>
                <a:tc>
                  <a:txBody>
                    <a:bodyPr/>
                    <a:lstStyle/>
                    <a:p>
                      <a:pPr algn="ctr"/>
                      <a:r>
                        <a:rPr lang="en-US" sz="2400" dirty="0" smtClean="0"/>
                        <a:t>w2</a:t>
                      </a:r>
                      <a:endParaRPr lang="en-US" sz="2400" dirty="0"/>
                    </a:p>
                  </a:txBody>
                  <a:tcPr/>
                </a:tc>
                <a:tc>
                  <a:txBody>
                    <a:bodyPr/>
                    <a:lstStyle/>
                    <a:p>
                      <a:pPr algn="ctr"/>
                      <a:r>
                        <a:rPr lang="en-US" sz="2400" dirty="0" smtClean="0"/>
                        <a:t>b)</a:t>
                      </a:r>
                      <a:endParaRPr lang="en-US" sz="2400" dirty="0"/>
                    </a:p>
                  </a:txBody>
                  <a:tcPr/>
                </a:tc>
                <a:extLst>
                  <a:ext uri="{0D108BD9-81ED-4DB2-BD59-A6C34878D82A}">
                    <a16:rowId xmlns:a16="http://schemas.microsoft.com/office/drawing/2014/main" val="10001"/>
                  </a:ext>
                </a:extLst>
              </a:tr>
              <a:tr h="633973">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-3)</a:t>
                      </a:r>
                      <a:endParaRPr lang="en-US" sz="2400" dirty="0"/>
                    </a:p>
                  </a:txBody>
                  <a:tcPr/>
                </a:tc>
                <a:extLst>
                  <a:ext uri="{0D108BD9-81ED-4DB2-BD59-A6C34878D82A}">
                    <a16:rowId xmlns:a16="http://schemas.microsoft.com/office/drawing/2014/main" val="10002"/>
                  </a:ext>
                </a:extLst>
              </a:tr>
              <a:tr h="633973">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-3)</a:t>
                      </a:r>
                      <a:endParaRPr lang="en-US" sz="2400" dirty="0"/>
                    </a:p>
                  </a:txBody>
                  <a:tcPr/>
                </a:tc>
                <a:extLst>
                  <a:ext uri="{0D108BD9-81ED-4DB2-BD59-A6C34878D82A}">
                    <a16:rowId xmlns:a16="http://schemas.microsoft.com/office/drawing/2014/main" val="10003"/>
                  </a:ext>
                </a:extLst>
              </a:tr>
              <a:tr h="633973">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-4)</a:t>
                      </a:r>
                      <a:endParaRPr lang="en-US" sz="2400" dirty="0"/>
                    </a:p>
                  </a:txBody>
                  <a:tcPr/>
                </a:tc>
                <a:extLst>
                  <a:ext uri="{0D108BD9-81ED-4DB2-BD59-A6C34878D82A}">
                    <a16:rowId xmlns:a16="http://schemas.microsoft.com/office/drawing/2014/main" val="10004"/>
                  </a:ext>
                </a:extLst>
              </a:tr>
              <a:tr h="633973">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-4</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-4)</a:t>
                      </a:r>
                      <a:endParaRPr lang="en-US"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130812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0"/>
            <a:ext cx="9720072" cy="1499616"/>
          </a:xfrm>
        </p:spPr>
        <p:txBody>
          <a:bodyPr/>
          <a:lstStyle/>
          <a:p>
            <a:r>
              <a:rPr lang="en-US" dirty="0" err="1" smtClean="0"/>
              <a:t>Iterasi</a:t>
            </a:r>
            <a:endParaRPr lang="en-US" dirty="0"/>
          </a:p>
        </p:txBody>
      </p:sp>
      <p:sp>
        <p:nvSpPr>
          <p:cNvPr id="3" name="Content Placeholder 2"/>
          <p:cNvSpPr>
            <a:spLocks noGrp="1"/>
          </p:cNvSpPr>
          <p:nvPr>
            <p:ph idx="1"/>
          </p:nvPr>
        </p:nvSpPr>
        <p:spPr>
          <a:xfrm>
            <a:off x="1981200" y="1371601"/>
            <a:ext cx="8229600" cy="4754563"/>
          </a:xfrm>
        </p:spPr>
        <p:txBody>
          <a:bodyPr/>
          <a:lstStyle/>
          <a:p>
            <a:r>
              <a:rPr lang="en-US" dirty="0" smtClean="0"/>
              <a:t>Epoch 9</a:t>
            </a:r>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2233062702"/>
              </p:ext>
            </p:extLst>
          </p:nvPr>
        </p:nvGraphicFramePr>
        <p:xfrm>
          <a:off x="1752600" y="1981201"/>
          <a:ext cx="8763000" cy="4264119"/>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79111">
                  <a:extLst>
                    <a:ext uri="{9D8B030D-6E8A-4147-A177-3AD203B41FA5}">
                      <a16:colId xmlns:a16="http://schemas.microsoft.com/office/drawing/2014/main" val="20009"/>
                    </a:ext>
                  </a:extLst>
                </a:gridCol>
                <a:gridCol w="581389">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smtClean="0">
                          <a:solidFill>
                            <a:schemeClr val="bg1"/>
                          </a:solidFill>
                        </a:rPr>
                        <a:t>Input</a:t>
                      </a:r>
                      <a:endParaRPr lang="en-US" dirty="0">
                        <a:solidFill>
                          <a:schemeClr val="bg1"/>
                        </a:solidFill>
                      </a:endParaRP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smtClean="0">
                          <a:solidFill>
                            <a:schemeClr val="bg1"/>
                          </a:solidFill>
                        </a:rPr>
                        <a:t>Net</a:t>
                      </a:r>
                      <a:endParaRPr lang="en-US" dirty="0">
                        <a:solidFill>
                          <a:schemeClr val="bg1"/>
                        </a:solidFill>
                      </a:endParaRPr>
                    </a:p>
                  </a:txBody>
                  <a:tcPr anchor="ctr"/>
                </a:tc>
                <a:tc>
                  <a:txBody>
                    <a:bodyPr/>
                    <a:lstStyle/>
                    <a:p>
                      <a:pPr algn="ctr"/>
                      <a:r>
                        <a:rPr lang="en-US" dirty="0" smtClean="0">
                          <a:solidFill>
                            <a:schemeClr val="bg1"/>
                          </a:solidFill>
                        </a:rPr>
                        <a:t>Out</a:t>
                      </a:r>
                      <a:endParaRPr lang="en-US" dirty="0">
                        <a:solidFill>
                          <a:schemeClr val="bg1"/>
                        </a:solidFill>
                      </a:endParaRPr>
                    </a:p>
                  </a:txBody>
                  <a:tcPr anchor="ctr"/>
                </a:tc>
                <a:tc>
                  <a:txBody>
                    <a:bodyPr/>
                    <a:lstStyle/>
                    <a:p>
                      <a:pPr algn="ctr"/>
                      <a:r>
                        <a:rPr lang="en-US" b="1" dirty="0" smtClean="0">
                          <a:solidFill>
                            <a:schemeClr val="bg1"/>
                          </a:solidFill>
                        </a:rPr>
                        <a:t>Target</a:t>
                      </a:r>
                      <a:endParaRPr lang="en-US" b="1" dirty="0">
                        <a:solidFill>
                          <a:schemeClr val="bg1"/>
                        </a:solidFill>
                      </a:endParaRPr>
                    </a:p>
                  </a:txBody>
                  <a:tcPr anchor="ctr"/>
                </a:tc>
                <a:tc gridSpan="3">
                  <a:txBody>
                    <a:bodyPr/>
                    <a:lstStyle/>
                    <a:p>
                      <a:pPr algn="ctr"/>
                      <a:r>
                        <a:rPr lang="en-US" dirty="0" smtClean="0">
                          <a:solidFill>
                            <a:schemeClr val="bg1"/>
                          </a:solidFill>
                        </a:rPr>
                        <a:t>Weight</a:t>
                      </a:r>
                      <a:r>
                        <a:rPr lang="en-US" baseline="0" dirty="0" smtClean="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solidFill>
                            <a:schemeClr val="bg1"/>
                          </a:solidFill>
                        </a:rPr>
                        <a:t>Weight</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smtClean="0"/>
                        <a:t>(x1</a:t>
                      </a:r>
                      <a:endParaRPr lang="en-US" sz="2400" dirty="0"/>
                    </a:p>
                  </a:txBody>
                  <a:tcPr/>
                </a:tc>
                <a:tc>
                  <a:txBody>
                    <a:bodyPr/>
                    <a:lstStyle/>
                    <a:p>
                      <a:pPr algn="ctr"/>
                      <a:r>
                        <a:rPr lang="en-US" sz="2400" dirty="0" smtClean="0"/>
                        <a:t>x2</a:t>
                      </a:r>
                      <a:endParaRPr lang="en-US" sz="2400" dirty="0"/>
                    </a:p>
                  </a:txBody>
                  <a:tcPr/>
                </a:tc>
                <a:tc>
                  <a:txBody>
                    <a:bodyPr/>
                    <a:lstStyle/>
                    <a:p>
                      <a:pPr algn="ctr"/>
                      <a:r>
                        <a:rPr lang="en-US" sz="2400" dirty="0" smtClean="0"/>
                        <a:t>1)</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(W1</a:t>
                      </a:r>
                      <a:endParaRPr lang="en-US" sz="2400" dirty="0"/>
                    </a:p>
                  </a:txBody>
                  <a:tcPr/>
                </a:tc>
                <a:tc>
                  <a:txBody>
                    <a:bodyPr/>
                    <a:lstStyle/>
                    <a:p>
                      <a:pPr algn="ctr"/>
                      <a:r>
                        <a:rPr lang="en-US" sz="2400" dirty="0" smtClean="0"/>
                        <a:t>w2</a:t>
                      </a:r>
                      <a:endParaRPr lang="en-US" sz="2400" dirty="0"/>
                    </a:p>
                  </a:txBody>
                  <a:tcPr/>
                </a:tc>
                <a:tc>
                  <a:txBody>
                    <a:bodyPr/>
                    <a:lstStyle/>
                    <a:p>
                      <a:pPr algn="ctr"/>
                      <a:r>
                        <a:rPr lang="en-US" sz="2400" dirty="0" smtClean="0"/>
                        <a:t>b)</a:t>
                      </a:r>
                      <a:endParaRPr lang="en-US" sz="2400" dirty="0"/>
                    </a:p>
                  </a:txBody>
                  <a:tcPr/>
                </a:tc>
                <a:extLst>
                  <a:ext uri="{0D108BD9-81ED-4DB2-BD59-A6C34878D82A}">
                    <a16:rowId xmlns:a16="http://schemas.microsoft.com/office/drawing/2014/main" val="10001"/>
                  </a:ext>
                </a:extLst>
              </a:tr>
              <a:tr h="633973">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-3</a:t>
                      </a:r>
                      <a:endParaRPr lang="en-US" sz="2400" dirty="0"/>
                    </a:p>
                  </a:txBody>
                  <a:tcPr/>
                </a:tc>
                <a:extLst>
                  <a:ext uri="{0D108BD9-81ED-4DB2-BD59-A6C34878D82A}">
                    <a16:rowId xmlns:a16="http://schemas.microsoft.com/office/drawing/2014/main" val="10002"/>
                  </a:ext>
                </a:extLst>
              </a:tr>
              <a:tr h="633973">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-4)</a:t>
                      </a:r>
                      <a:endParaRPr lang="en-US" sz="2400" dirty="0"/>
                    </a:p>
                  </a:txBody>
                  <a:tcPr/>
                </a:tc>
                <a:extLst>
                  <a:ext uri="{0D108BD9-81ED-4DB2-BD59-A6C34878D82A}">
                    <a16:rowId xmlns:a16="http://schemas.microsoft.com/office/drawing/2014/main" val="10003"/>
                  </a:ext>
                </a:extLst>
              </a:tr>
              <a:tr h="633973">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-4)</a:t>
                      </a:r>
                      <a:endParaRPr lang="en-US" sz="2400" dirty="0"/>
                    </a:p>
                  </a:txBody>
                  <a:tcPr/>
                </a:tc>
                <a:extLst>
                  <a:ext uri="{0D108BD9-81ED-4DB2-BD59-A6C34878D82A}">
                    <a16:rowId xmlns:a16="http://schemas.microsoft.com/office/drawing/2014/main" val="10004"/>
                  </a:ext>
                </a:extLst>
              </a:tr>
              <a:tr h="633973">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-4</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-4)</a:t>
                      </a:r>
                      <a:endParaRPr lang="en-US"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676770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138" y="0"/>
            <a:ext cx="9720072" cy="1499616"/>
          </a:xfrm>
        </p:spPr>
        <p:txBody>
          <a:bodyPr/>
          <a:lstStyle/>
          <a:p>
            <a:r>
              <a:rPr lang="en-US" dirty="0" err="1" smtClean="0"/>
              <a:t>Iterasi</a:t>
            </a:r>
            <a:endParaRPr lang="en-US" dirty="0"/>
          </a:p>
        </p:txBody>
      </p:sp>
      <p:sp>
        <p:nvSpPr>
          <p:cNvPr id="3" name="Content Placeholder 2"/>
          <p:cNvSpPr>
            <a:spLocks noGrp="1"/>
          </p:cNvSpPr>
          <p:nvPr>
            <p:ph idx="1"/>
          </p:nvPr>
        </p:nvSpPr>
        <p:spPr>
          <a:xfrm>
            <a:off x="1981200" y="1371601"/>
            <a:ext cx="8229600" cy="4754563"/>
          </a:xfrm>
        </p:spPr>
        <p:txBody>
          <a:bodyPr/>
          <a:lstStyle/>
          <a:p>
            <a:r>
              <a:rPr lang="en-US" dirty="0" smtClean="0"/>
              <a:t>Epoch 10</a:t>
            </a:r>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37452862"/>
              </p:ext>
            </p:extLst>
          </p:nvPr>
        </p:nvGraphicFramePr>
        <p:xfrm>
          <a:off x="1752600" y="1981201"/>
          <a:ext cx="8763000" cy="4264119"/>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64120">
                  <a:extLst>
                    <a:ext uri="{9D8B030D-6E8A-4147-A177-3AD203B41FA5}">
                      <a16:colId xmlns:a16="http://schemas.microsoft.com/office/drawing/2014/main" val="20009"/>
                    </a:ext>
                  </a:extLst>
                </a:gridCol>
                <a:gridCol w="596380">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smtClean="0">
                          <a:solidFill>
                            <a:schemeClr val="bg1"/>
                          </a:solidFill>
                        </a:rPr>
                        <a:t>Input</a:t>
                      </a:r>
                      <a:endParaRPr lang="en-US" dirty="0">
                        <a:solidFill>
                          <a:schemeClr val="bg1"/>
                        </a:solidFill>
                      </a:endParaRP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smtClean="0">
                          <a:solidFill>
                            <a:schemeClr val="bg1"/>
                          </a:solidFill>
                        </a:rPr>
                        <a:t>Net</a:t>
                      </a:r>
                      <a:endParaRPr lang="en-US" dirty="0">
                        <a:solidFill>
                          <a:schemeClr val="bg1"/>
                        </a:solidFill>
                      </a:endParaRPr>
                    </a:p>
                  </a:txBody>
                  <a:tcPr anchor="ctr"/>
                </a:tc>
                <a:tc>
                  <a:txBody>
                    <a:bodyPr/>
                    <a:lstStyle/>
                    <a:p>
                      <a:pPr algn="ctr"/>
                      <a:r>
                        <a:rPr lang="en-US" dirty="0" smtClean="0">
                          <a:solidFill>
                            <a:schemeClr val="bg1"/>
                          </a:solidFill>
                        </a:rPr>
                        <a:t>Out</a:t>
                      </a:r>
                      <a:endParaRPr lang="en-US" dirty="0">
                        <a:solidFill>
                          <a:schemeClr val="bg1"/>
                        </a:solidFill>
                      </a:endParaRPr>
                    </a:p>
                  </a:txBody>
                  <a:tcPr anchor="ctr"/>
                </a:tc>
                <a:tc>
                  <a:txBody>
                    <a:bodyPr/>
                    <a:lstStyle/>
                    <a:p>
                      <a:pPr algn="ctr"/>
                      <a:r>
                        <a:rPr lang="en-US" b="1" dirty="0" smtClean="0">
                          <a:solidFill>
                            <a:schemeClr val="bg1"/>
                          </a:solidFill>
                        </a:rPr>
                        <a:t>Target</a:t>
                      </a:r>
                      <a:endParaRPr lang="en-US" b="1" dirty="0">
                        <a:solidFill>
                          <a:schemeClr val="bg1"/>
                        </a:solidFill>
                      </a:endParaRPr>
                    </a:p>
                  </a:txBody>
                  <a:tcPr anchor="ctr"/>
                </a:tc>
                <a:tc gridSpan="3">
                  <a:txBody>
                    <a:bodyPr/>
                    <a:lstStyle/>
                    <a:p>
                      <a:pPr algn="ctr"/>
                      <a:r>
                        <a:rPr lang="en-US" dirty="0" smtClean="0">
                          <a:solidFill>
                            <a:schemeClr val="bg1"/>
                          </a:solidFill>
                        </a:rPr>
                        <a:t>Weight</a:t>
                      </a:r>
                      <a:r>
                        <a:rPr lang="en-US" baseline="0" dirty="0" smtClean="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solidFill>
                            <a:schemeClr val="bg1"/>
                          </a:solidFill>
                        </a:rPr>
                        <a:t>Weight</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smtClean="0"/>
                        <a:t>(x1</a:t>
                      </a:r>
                      <a:endParaRPr lang="en-US" sz="2400" dirty="0"/>
                    </a:p>
                  </a:txBody>
                  <a:tcPr/>
                </a:tc>
                <a:tc>
                  <a:txBody>
                    <a:bodyPr/>
                    <a:lstStyle/>
                    <a:p>
                      <a:pPr algn="ctr"/>
                      <a:r>
                        <a:rPr lang="en-US" sz="2400" dirty="0" smtClean="0"/>
                        <a:t>x2</a:t>
                      </a:r>
                      <a:endParaRPr lang="en-US" sz="2400" dirty="0"/>
                    </a:p>
                  </a:txBody>
                  <a:tcPr/>
                </a:tc>
                <a:tc>
                  <a:txBody>
                    <a:bodyPr/>
                    <a:lstStyle/>
                    <a:p>
                      <a:pPr algn="ctr"/>
                      <a:r>
                        <a:rPr lang="en-US" sz="2400" dirty="0" smtClean="0"/>
                        <a:t>1)</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(W1</a:t>
                      </a:r>
                      <a:endParaRPr lang="en-US" sz="2400" dirty="0"/>
                    </a:p>
                  </a:txBody>
                  <a:tcPr/>
                </a:tc>
                <a:tc>
                  <a:txBody>
                    <a:bodyPr/>
                    <a:lstStyle/>
                    <a:p>
                      <a:pPr algn="ctr"/>
                      <a:r>
                        <a:rPr lang="en-US" sz="2400" dirty="0" smtClean="0"/>
                        <a:t>w2</a:t>
                      </a:r>
                      <a:endParaRPr lang="en-US" sz="2400" dirty="0"/>
                    </a:p>
                  </a:txBody>
                  <a:tcPr/>
                </a:tc>
                <a:tc>
                  <a:txBody>
                    <a:bodyPr/>
                    <a:lstStyle/>
                    <a:p>
                      <a:pPr algn="ctr"/>
                      <a:r>
                        <a:rPr lang="en-US" sz="2400" dirty="0" smtClean="0"/>
                        <a:t>b)</a:t>
                      </a:r>
                      <a:endParaRPr lang="en-US" sz="2400" dirty="0"/>
                    </a:p>
                  </a:txBody>
                  <a:tcPr/>
                </a:tc>
                <a:extLst>
                  <a:ext uri="{0D108BD9-81ED-4DB2-BD59-A6C34878D82A}">
                    <a16:rowId xmlns:a16="http://schemas.microsoft.com/office/drawing/2014/main" val="10001"/>
                  </a:ext>
                </a:extLst>
              </a:tr>
              <a:tr h="633973">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-4)</a:t>
                      </a:r>
                      <a:endParaRPr lang="en-US" sz="2400" dirty="0"/>
                    </a:p>
                  </a:txBody>
                  <a:tcPr/>
                </a:tc>
                <a:extLst>
                  <a:ext uri="{0D108BD9-81ED-4DB2-BD59-A6C34878D82A}">
                    <a16:rowId xmlns:a16="http://schemas.microsoft.com/office/drawing/2014/main" val="10002"/>
                  </a:ext>
                </a:extLst>
              </a:tr>
              <a:tr h="633973">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-4)</a:t>
                      </a:r>
                      <a:endParaRPr lang="en-US" sz="2400" dirty="0"/>
                    </a:p>
                  </a:txBody>
                  <a:tcPr/>
                </a:tc>
                <a:extLst>
                  <a:ext uri="{0D108BD9-81ED-4DB2-BD59-A6C34878D82A}">
                    <a16:rowId xmlns:a16="http://schemas.microsoft.com/office/drawing/2014/main" val="10003"/>
                  </a:ext>
                </a:extLst>
              </a:tr>
              <a:tr h="633973">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-4)</a:t>
                      </a:r>
                      <a:endParaRPr lang="en-US" sz="2400" dirty="0"/>
                    </a:p>
                  </a:txBody>
                  <a:tcPr/>
                </a:tc>
                <a:extLst>
                  <a:ext uri="{0D108BD9-81ED-4DB2-BD59-A6C34878D82A}">
                    <a16:rowId xmlns:a16="http://schemas.microsoft.com/office/drawing/2014/main" val="10004"/>
                  </a:ext>
                </a:extLst>
              </a:tr>
              <a:tr h="633973">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-4</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-4)</a:t>
                      </a:r>
                      <a:endParaRPr lang="en-US"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385845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pattFill prst="pct5">
          <a:fgClr>
            <a:schemeClr val="accent6"/>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7330" y="1016000"/>
            <a:ext cx="9720073" cy="4930502"/>
          </a:xfrm>
          <a:solidFill>
            <a:schemeClr val="accent4">
              <a:alpha val="50000"/>
            </a:schemeClr>
          </a:solidFill>
        </p:spPr>
        <p:txBody>
          <a:bodyPr>
            <a:normAutofit/>
          </a:bodyPr>
          <a:lstStyle/>
          <a:p>
            <a:r>
              <a:rPr lang="id-ID" sz="3600" dirty="0" smtClean="0"/>
              <a:t>Coming Up</a:t>
            </a:r>
            <a:r>
              <a:rPr lang="id-ID" sz="3600" smtClean="0"/>
              <a:t>: </a:t>
            </a:r>
            <a:endParaRPr lang="id-ID" sz="3600" dirty="0" smtClean="0"/>
          </a:p>
          <a:p>
            <a:endParaRPr lang="id-ID" sz="3600" dirty="0"/>
          </a:p>
          <a:p>
            <a:pPr marL="0" indent="0">
              <a:buNone/>
            </a:pPr>
            <a:endParaRPr lang="id-ID" sz="3600" dirty="0" smtClean="0"/>
          </a:p>
          <a:p>
            <a:pPr marL="0" indent="0" algn="ctr">
              <a:buNone/>
            </a:pPr>
            <a:r>
              <a:rPr lang="en-US" sz="6000" dirty="0" smtClean="0"/>
              <a:t>ARTIFICIAL NEURAL NETWORK</a:t>
            </a:r>
          </a:p>
          <a:p>
            <a:pPr marL="0" indent="0" algn="ctr">
              <a:buNone/>
            </a:pPr>
            <a:r>
              <a:rPr lang="en-US" sz="6000" dirty="0" err="1" smtClean="0"/>
              <a:t>backpropagation</a:t>
            </a:r>
            <a:endParaRPr lang="id-ID" sz="6000" dirty="0"/>
          </a:p>
        </p:txBody>
      </p:sp>
    </p:spTree>
    <p:extLst>
      <p:ext uri="{BB962C8B-B14F-4D97-AF65-F5344CB8AC3E}">
        <p14:creationId xmlns:p14="http://schemas.microsoft.com/office/powerpoint/2010/main" val="30569658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REferences</a:t>
            </a:r>
            <a:endParaRPr lang="id-ID" dirty="0"/>
          </a:p>
        </p:txBody>
      </p:sp>
      <p:sp>
        <p:nvSpPr>
          <p:cNvPr id="3" name="Content Placeholder 2"/>
          <p:cNvSpPr>
            <a:spLocks noGrp="1"/>
          </p:cNvSpPr>
          <p:nvPr>
            <p:ph idx="1"/>
          </p:nvPr>
        </p:nvSpPr>
        <p:spPr/>
        <p:txBody>
          <a:bodyPr/>
          <a:lstStyle/>
          <a:p>
            <a:pPr lvl="0"/>
            <a:r>
              <a:rPr lang="id-ID" b="1" dirty="0" smtClean="0"/>
              <a:t>1. Stuart </a:t>
            </a:r>
            <a:r>
              <a:rPr lang="id-ID" b="1" dirty="0"/>
              <a:t>Russell,Peter Norvig. 2009. Artificial Intelligence: A Modern Approach (3rd Edition</a:t>
            </a:r>
            <a:r>
              <a:rPr lang="id-ID" b="1" dirty="0" smtClean="0"/>
              <a:t>)</a:t>
            </a:r>
            <a:endParaRPr lang="id-ID" b="1" dirty="0"/>
          </a:p>
          <a:p>
            <a:r>
              <a:rPr lang="id-ID" b="1" dirty="0" smtClean="0"/>
              <a:t>2. Dan Klein, Pieter Abbeel. 2013. </a:t>
            </a:r>
            <a:r>
              <a:rPr lang="id-ID" b="1" dirty="0"/>
              <a:t>Courseware edX Artificial Intelligence University of California at </a:t>
            </a:r>
            <a:r>
              <a:rPr lang="id-ID" b="1" dirty="0" smtClean="0"/>
              <a:t>Berkeley</a:t>
            </a:r>
          </a:p>
          <a:p>
            <a:r>
              <a:rPr lang="id-ID" b="1" dirty="0" smtClean="0"/>
              <a:t>3. </a:t>
            </a:r>
            <a:r>
              <a:rPr lang="id-ID" sz="2400" b="1" dirty="0"/>
              <a:t>D. Poole &amp; A. Mackworth. </a:t>
            </a:r>
            <a:r>
              <a:rPr lang="id-ID" sz="2400" b="1" dirty="0" smtClean="0"/>
              <a:t>2010. Artificial </a:t>
            </a:r>
            <a:r>
              <a:rPr lang="id-ID" sz="2400" b="1" dirty="0"/>
              <a:t>Intelligence: Foundations of Computational </a:t>
            </a:r>
            <a:r>
              <a:rPr lang="id-ID" sz="2400" b="1" dirty="0" smtClean="0"/>
              <a:t>Agents. </a:t>
            </a:r>
            <a:r>
              <a:rPr lang="id-ID" sz="2400" b="1" dirty="0"/>
              <a:t>Cambridge University </a:t>
            </a:r>
            <a:r>
              <a:rPr lang="id-ID" sz="2400" b="1" dirty="0" smtClean="0"/>
              <a:t>Press</a:t>
            </a:r>
            <a:endParaRPr lang="en-US" sz="2400" b="1" dirty="0" smtClean="0"/>
          </a:p>
          <a:p>
            <a:r>
              <a:rPr lang="en-US" sz="2400" b="1" dirty="0" smtClean="0"/>
              <a:t>4. Tom M Michele, 1997, Machine Learning</a:t>
            </a:r>
          </a:p>
          <a:p>
            <a:r>
              <a:rPr lang="en-US" sz="2400" b="1" dirty="0" smtClean="0"/>
              <a:t>5. </a:t>
            </a:r>
            <a:r>
              <a:rPr lang="en-US" sz="2400" b="1" dirty="0" err="1" smtClean="0"/>
              <a:t>Laurene</a:t>
            </a:r>
            <a:r>
              <a:rPr lang="en-US" sz="2400" b="1" dirty="0" smtClean="0"/>
              <a:t> </a:t>
            </a:r>
            <a:r>
              <a:rPr lang="en-US" sz="2400" b="1" dirty="0" err="1" smtClean="0"/>
              <a:t>Fausett</a:t>
            </a:r>
            <a:r>
              <a:rPr lang="en-US" sz="2400" b="1" dirty="0" smtClean="0"/>
              <a:t>, 1993, Fundamental of Neural Network : Architecture, Algorithm and Applications</a:t>
            </a:r>
            <a:endParaRPr lang="id-ID" sz="2400" b="1" dirty="0"/>
          </a:p>
          <a:p>
            <a:endParaRPr lang="id-ID" dirty="0"/>
          </a:p>
        </p:txBody>
      </p:sp>
    </p:spTree>
    <p:extLst>
      <p:ext uri="{BB962C8B-B14F-4D97-AF65-F5344CB8AC3E}">
        <p14:creationId xmlns:p14="http://schemas.microsoft.com/office/powerpoint/2010/main" val="3625126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Cara </a:t>
            </a:r>
            <a:r>
              <a:rPr lang="en-US" dirty="0" err="1" smtClean="0"/>
              <a:t>kerja</a:t>
            </a:r>
            <a:r>
              <a:rPr lang="en-US" dirty="0" smtClean="0"/>
              <a:t> </a:t>
            </a:r>
            <a:r>
              <a:rPr lang="en-US" dirty="0" err="1" smtClean="0"/>
              <a:t>sistem</a:t>
            </a:r>
            <a:r>
              <a:rPr lang="en-US" dirty="0" smtClean="0"/>
              <a:t> </a:t>
            </a:r>
            <a:r>
              <a:rPr lang="en-US" dirty="0" err="1" smtClean="0"/>
              <a:t>saraf</a:t>
            </a:r>
            <a:endParaRPr lang="id-ID" dirty="0"/>
          </a:p>
        </p:txBody>
      </p:sp>
      <p:sp>
        <p:nvSpPr>
          <p:cNvPr id="3" name="Content Placeholder 2"/>
          <p:cNvSpPr>
            <a:spLocks noGrp="1"/>
          </p:cNvSpPr>
          <p:nvPr>
            <p:ph idx="1"/>
          </p:nvPr>
        </p:nvSpPr>
        <p:spPr>
          <a:xfrm>
            <a:off x="1024128" y="2286000"/>
            <a:ext cx="10159687" cy="4023360"/>
          </a:xfrm>
          <a:solidFill>
            <a:schemeClr val="tx2"/>
          </a:solidFill>
        </p:spPr>
        <p:txBody>
          <a:bodyPr>
            <a:normAutofit fontScale="92500"/>
          </a:bodyPr>
          <a:lstStyle/>
          <a:p>
            <a:pPr marL="577850" indent="-577850"/>
            <a:r>
              <a:rPr lang="en-US" sz="2400" dirty="0" smtClean="0">
                <a:latin typeface="Bookman Old Style" panose="02050604050505020204" pitchFamily="18" charset="0"/>
              </a:rPr>
              <a:t>Neuron </a:t>
            </a:r>
            <a:r>
              <a:rPr lang="en-US" sz="2400" dirty="0" err="1">
                <a:latin typeface="Bookman Old Style" panose="02050604050505020204" pitchFamily="18" charset="0"/>
              </a:rPr>
              <a:t>sensorik</a:t>
            </a:r>
            <a:r>
              <a:rPr lang="en-US" sz="2400" dirty="0">
                <a:latin typeface="Bookman Old Style" panose="02050604050505020204" pitchFamily="18" charset="0"/>
              </a:rPr>
              <a:t> </a:t>
            </a:r>
            <a:r>
              <a:rPr lang="en-US" sz="2400" dirty="0" err="1">
                <a:latin typeface="Bookman Old Style" panose="02050604050505020204" pitchFamily="18" charset="0"/>
              </a:rPr>
              <a:t>mengirimkan</a:t>
            </a:r>
            <a:r>
              <a:rPr lang="en-US" sz="2400" dirty="0">
                <a:latin typeface="Bookman Old Style" panose="02050604050505020204" pitchFamily="18" charset="0"/>
              </a:rPr>
              <a:t> </a:t>
            </a:r>
            <a:r>
              <a:rPr lang="en-US" sz="2400" dirty="0" err="1">
                <a:latin typeface="Bookman Old Style" panose="02050604050505020204" pitchFamily="18" charset="0"/>
              </a:rPr>
              <a:t>rangsangan</a:t>
            </a:r>
            <a:r>
              <a:rPr lang="en-US" sz="2400" dirty="0">
                <a:latin typeface="Bookman Old Style" panose="02050604050505020204" pitchFamily="18" charset="0"/>
              </a:rPr>
              <a:t> </a:t>
            </a:r>
            <a:r>
              <a:rPr lang="en-US" sz="2400" dirty="0" err="1">
                <a:latin typeface="Bookman Old Style" panose="02050604050505020204" pitchFamily="18" charset="0"/>
              </a:rPr>
              <a:t>atau</a:t>
            </a:r>
            <a:r>
              <a:rPr lang="en-US" sz="2400" dirty="0">
                <a:latin typeface="Bookman Old Style" panose="02050604050505020204" pitchFamily="18" charset="0"/>
              </a:rPr>
              <a:t> </a:t>
            </a:r>
            <a:r>
              <a:rPr lang="en-US" sz="2400" dirty="0" err="1">
                <a:latin typeface="Bookman Old Style" panose="02050604050505020204" pitchFamily="18" charset="0"/>
              </a:rPr>
              <a:t>impuls</a:t>
            </a:r>
            <a:r>
              <a:rPr lang="en-US" sz="2400" dirty="0">
                <a:latin typeface="Bookman Old Style" panose="02050604050505020204" pitchFamily="18" charset="0"/>
              </a:rPr>
              <a:t> yang </a:t>
            </a:r>
            <a:r>
              <a:rPr lang="en-US" sz="2400" dirty="0" err="1">
                <a:latin typeface="Bookman Old Style" panose="02050604050505020204" pitchFamily="18" charset="0"/>
              </a:rPr>
              <a:t>diterima</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alat</a:t>
            </a:r>
            <a:r>
              <a:rPr lang="en-US" sz="2400" dirty="0">
                <a:latin typeface="Bookman Old Style" panose="02050604050505020204" pitchFamily="18" charset="0"/>
              </a:rPr>
              <a:t> </a:t>
            </a:r>
            <a:r>
              <a:rPr lang="en-US" sz="2400" dirty="0" err="1" smtClean="0">
                <a:latin typeface="Bookman Old Style" panose="02050604050505020204" pitchFamily="18" charset="0"/>
              </a:rPr>
              <a:t>indera</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mata</a:t>
            </a:r>
            <a:r>
              <a:rPr lang="en-US" sz="2400" dirty="0">
                <a:latin typeface="Bookman Old Style" panose="02050604050505020204" pitchFamily="18" charset="0"/>
              </a:rPr>
              <a:t>, </a:t>
            </a:r>
            <a:r>
              <a:rPr lang="en-US" sz="2400" dirty="0" err="1" smtClean="0">
                <a:latin typeface="Bookman Old Style" panose="02050604050505020204" pitchFamily="18" charset="0"/>
              </a:rPr>
              <a:t>hidung</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kulit</a:t>
            </a:r>
            <a:r>
              <a:rPr lang="en-US" sz="2400" dirty="0">
                <a:latin typeface="Bookman Old Style" panose="02050604050505020204" pitchFamily="18" charset="0"/>
              </a:rPr>
              <a:t>)</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ke</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sistem</a:t>
            </a:r>
            <a:r>
              <a:rPr lang="en-US" sz="2400" dirty="0" smtClean="0">
                <a:latin typeface="Bookman Old Style" panose="02050604050505020204" pitchFamily="18" charset="0"/>
              </a:rPr>
              <a:t> </a:t>
            </a:r>
            <a:r>
              <a:rPr lang="en-US" sz="2400" dirty="0" err="1">
                <a:latin typeface="Bookman Old Style" panose="02050604050505020204" pitchFamily="18" charset="0"/>
              </a:rPr>
              <a:t>saraf</a:t>
            </a:r>
            <a:r>
              <a:rPr lang="en-US" sz="2400" dirty="0">
                <a:latin typeface="Bookman Old Style" panose="02050604050505020204" pitchFamily="18" charset="0"/>
              </a:rPr>
              <a:t> </a:t>
            </a:r>
            <a:r>
              <a:rPr lang="en-US" sz="2400" dirty="0" err="1" smtClean="0">
                <a:latin typeface="Bookman Old Style" panose="02050604050505020204" pitchFamily="18" charset="0"/>
              </a:rPr>
              <a:t>pusat</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otak</a:t>
            </a:r>
            <a:r>
              <a:rPr lang="en-US" sz="2400" dirty="0" smtClean="0">
                <a:latin typeface="Bookman Old Style" panose="02050604050505020204" pitchFamily="18" charset="0"/>
              </a:rPr>
              <a:t> </a:t>
            </a:r>
            <a:r>
              <a:rPr lang="en-US" sz="2400" dirty="0" err="1">
                <a:latin typeface="Bookman Old Style" panose="02050604050505020204" pitchFamily="18" charset="0"/>
              </a:rPr>
              <a:t>dan</a:t>
            </a:r>
            <a:r>
              <a:rPr lang="en-US" sz="2400" dirty="0">
                <a:latin typeface="Bookman Old Style" panose="02050604050505020204" pitchFamily="18" charset="0"/>
              </a:rPr>
              <a:t> </a:t>
            </a:r>
            <a:r>
              <a:rPr lang="en-US" sz="2400" dirty="0" err="1">
                <a:latin typeface="Bookman Old Style" panose="02050604050505020204" pitchFamily="18" charset="0"/>
              </a:rPr>
              <a:t>sumsum</a:t>
            </a:r>
            <a:r>
              <a:rPr lang="en-US" sz="2400" dirty="0">
                <a:latin typeface="Bookman Old Style" panose="02050604050505020204" pitchFamily="18" charset="0"/>
              </a:rPr>
              <a:t> </a:t>
            </a:r>
            <a:r>
              <a:rPr lang="en-US" sz="2400" dirty="0" err="1">
                <a:latin typeface="Bookman Old Style" panose="02050604050505020204" pitchFamily="18" charset="0"/>
              </a:rPr>
              <a:t>tulang</a:t>
            </a:r>
            <a:r>
              <a:rPr lang="en-US" sz="2400" dirty="0">
                <a:latin typeface="Bookman Old Style" panose="02050604050505020204" pitchFamily="18" charset="0"/>
              </a:rPr>
              <a:t> </a:t>
            </a:r>
            <a:r>
              <a:rPr lang="en-US" sz="2400" dirty="0" err="1" smtClean="0">
                <a:latin typeface="Bookman Old Style" panose="02050604050505020204" pitchFamily="18" charset="0"/>
              </a:rPr>
              <a:t>belakang</a:t>
            </a:r>
            <a:r>
              <a:rPr lang="en-US" sz="2400" dirty="0" smtClean="0">
                <a:latin typeface="Bookman Old Style" panose="02050604050505020204" pitchFamily="18" charset="0"/>
              </a:rPr>
              <a:t>)</a:t>
            </a:r>
          </a:p>
          <a:p>
            <a:pPr marL="577850" indent="-577850"/>
            <a:r>
              <a:rPr lang="en-US" sz="2400" dirty="0">
                <a:latin typeface="Bookman Old Style" panose="02050604050505020204" pitchFamily="18" charset="0"/>
              </a:rPr>
              <a:t>I</a:t>
            </a:r>
            <a:r>
              <a:rPr lang="en-US" sz="2400" dirty="0" smtClean="0">
                <a:latin typeface="Bookman Old Style" panose="02050604050505020204" pitchFamily="18" charset="0"/>
              </a:rPr>
              <a:t>nterneuron </a:t>
            </a:r>
            <a:r>
              <a:rPr lang="en-US" sz="2400" dirty="0" err="1" smtClean="0">
                <a:latin typeface="Bookman Old Style" panose="02050604050505020204" pitchFamily="18" charset="0"/>
              </a:rPr>
              <a:t>berfungsi</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membaca</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impuls</a:t>
            </a:r>
            <a:r>
              <a:rPr lang="en-US" sz="2400" dirty="0" smtClean="0">
                <a:latin typeface="Bookman Old Style" panose="02050604050505020204" pitchFamily="18" charset="0"/>
              </a:rPr>
              <a:t> </a:t>
            </a:r>
            <a:r>
              <a:rPr lang="en-US" sz="2400" dirty="0">
                <a:latin typeface="Bookman Old Style" panose="02050604050505020204" pitchFamily="18" charset="0"/>
              </a:rPr>
              <a:t>yang </a:t>
            </a:r>
            <a:r>
              <a:rPr lang="en-US" sz="2400" dirty="0" err="1">
                <a:latin typeface="Bookman Old Style" panose="02050604050505020204" pitchFamily="18" charset="0"/>
              </a:rPr>
              <a:t>diterima</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neuron </a:t>
            </a:r>
            <a:r>
              <a:rPr lang="en-US" sz="2400" dirty="0" err="1">
                <a:latin typeface="Bookman Old Style" panose="02050604050505020204" pitchFamily="18" charset="0"/>
              </a:rPr>
              <a:t>sensorik</a:t>
            </a:r>
            <a:r>
              <a:rPr lang="en-US" sz="2400" dirty="0">
                <a:latin typeface="Bookman Old Style" panose="02050604050505020204" pitchFamily="18" charset="0"/>
              </a:rPr>
              <a:t> </a:t>
            </a:r>
            <a:r>
              <a:rPr lang="en-US" sz="2400" dirty="0" err="1">
                <a:latin typeface="Bookman Old Style" panose="02050604050505020204" pitchFamily="18" charset="0"/>
              </a:rPr>
              <a:t>dan</a:t>
            </a:r>
            <a:r>
              <a:rPr lang="en-US" sz="2400" dirty="0">
                <a:latin typeface="Bookman Old Style" panose="02050604050505020204" pitchFamily="18" charset="0"/>
              </a:rPr>
              <a:t> </a:t>
            </a:r>
            <a:r>
              <a:rPr lang="en-US" sz="2400" dirty="0" err="1">
                <a:latin typeface="Bookman Old Style" panose="02050604050505020204" pitchFamily="18" charset="0"/>
              </a:rPr>
              <a:t>memutuskan</a:t>
            </a:r>
            <a:r>
              <a:rPr lang="en-US" sz="2400" dirty="0">
                <a:latin typeface="Bookman Old Style" panose="02050604050505020204" pitchFamily="18" charset="0"/>
              </a:rPr>
              <a:t> </a:t>
            </a:r>
            <a:r>
              <a:rPr lang="en-US" sz="2400" dirty="0" err="1">
                <a:latin typeface="Bookman Old Style" panose="02050604050505020204" pitchFamily="18" charset="0"/>
              </a:rPr>
              <a:t>respon</a:t>
            </a:r>
            <a:r>
              <a:rPr lang="en-US" sz="2400" dirty="0">
                <a:latin typeface="Bookman Old Style" panose="02050604050505020204" pitchFamily="18" charset="0"/>
              </a:rPr>
              <a:t> yang </a:t>
            </a:r>
            <a:r>
              <a:rPr lang="en-US" sz="2400" dirty="0" err="1">
                <a:latin typeface="Bookman Old Style" panose="02050604050505020204" pitchFamily="18" charset="0"/>
              </a:rPr>
              <a:t>akan</a:t>
            </a:r>
            <a:r>
              <a:rPr lang="en-US" sz="2400" dirty="0">
                <a:latin typeface="Bookman Old Style" panose="02050604050505020204" pitchFamily="18" charset="0"/>
              </a:rPr>
              <a:t> </a:t>
            </a:r>
            <a:r>
              <a:rPr lang="en-US" sz="2400" dirty="0" err="1">
                <a:latin typeface="Bookman Old Style" panose="02050604050505020204" pitchFamily="18" charset="0"/>
              </a:rPr>
              <a:t>dihasilkan</a:t>
            </a:r>
            <a:r>
              <a:rPr lang="en-US" sz="2400" dirty="0">
                <a:latin typeface="Bookman Old Style" panose="02050604050505020204" pitchFamily="18" charset="0"/>
              </a:rPr>
              <a:t> </a:t>
            </a:r>
          </a:p>
          <a:p>
            <a:pPr marL="577850" indent="-577850"/>
            <a:r>
              <a:rPr lang="en-US" sz="2400" dirty="0" err="1" smtClean="0">
                <a:latin typeface="Bookman Old Style" panose="02050604050505020204" pitchFamily="18" charset="0"/>
              </a:rPr>
              <a:t>Otak</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memproses</a:t>
            </a:r>
            <a:r>
              <a:rPr lang="en-US" sz="2400" dirty="0" smtClean="0">
                <a:latin typeface="Bookman Old Style" panose="02050604050505020204" pitchFamily="18" charset="0"/>
              </a:rPr>
              <a:t> </a:t>
            </a:r>
            <a:r>
              <a:rPr lang="en-US" sz="2400" dirty="0" err="1">
                <a:latin typeface="Bookman Old Style" panose="02050604050505020204" pitchFamily="18" charset="0"/>
              </a:rPr>
              <a:t>rangsangan</a:t>
            </a:r>
            <a:r>
              <a:rPr lang="en-US" sz="2400" dirty="0">
                <a:latin typeface="Bookman Old Style" panose="02050604050505020204" pitchFamily="18" charset="0"/>
              </a:rPr>
              <a:t> </a:t>
            </a:r>
            <a:r>
              <a:rPr lang="en-US" sz="2400" dirty="0" err="1">
                <a:latin typeface="Bookman Old Style" panose="02050604050505020204" pitchFamily="18" charset="0"/>
              </a:rPr>
              <a:t>tersebut</a:t>
            </a:r>
            <a:r>
              <a:rPr lang="en-US" sz="2400" dirty="0">
                <a:latin typeface="Bookman Old Style" panose="02050604050505020204" pitchFamily="18" charset="0"/>
              </a:rPr>
              <a:t> </a:t>
            </a:r>
            <a:r>
              <a:rPr lang="en-US" sz="2400" dirty="0" err="1">
                <a:latin typeface="Bookman Old Style" panose="02050604050505020204" pitchFamily="18" charset="0"/>
              </a:rPr>
              <a:t>dan</a:t>
            </a:r>
            <a:r>
              <a:rPr lang="en-US" sz="2400" dirty="0">
                <a:latin typeface="Bookman Old Style" panose="02050604050505020204" pitchFamily="18" charset="0"/>
              </a:rPr>
              <a:t> </a:t>
            </a:r>
            <a:r>
              <a:rPr lang="en-US" sz="2400" dirty="0" err="1">
                <a:latin typeface="Bookman Old Style" panose="02050604050505020204" pitchFamily="18" charset="0"/>
              </a:rPr>
              <a:t>mengirimkannya</a:t>
            </a:r>
            <a:r>
              <a:rPr lang="en-US" sz="2400" dirty="0">
                <a:latin typeface="Bookman Old Style" panose="02050604050505020204" pitchFamily="18" charset="0"/>
              </a:rPr>
              <a:t> </a:t>
            </a:r>
            <a:r>
              <a:rPr lang="en-US" sz="2400" dirty="0" err="1">
                <a:latin typeface="Bookman Old Style" panose="02050604050505020204" pitchFamily="18" charset="0"/>
              </a:rPr>
              <a:t>kembali</a:t>
            </a:r>
            <a:r>
              <a:rPr lang="en-US" sz="2400" dirty="0">
                <a:latin typeface="Bookman Old Style" panose="02050604050505020204" pitchFamily="18" charset="0"/>
              </a:rPr>
              <a:t> </a:t>
            </a:r>
            <a:r>
              <a:rPr lang="en-US" sz="2400" dirty="0" err="1">
                <a:latin typeface="Bookman Old Style" panose="02050604050505020204" pitchFamily="18" charset="0"/>
              </a:rPr>
              <a:t>ke</a:t>
            </a:r>
            <a:r>
              <a:rPr lang="en-US" sz="2400" dirty="0">
                <a:latin typeface="Bookman Old Style" panose="02050604050505020204" pitchFamily="18" charset="0"/>
              </a:rPr>
              <a:t> </a:t>
            </a:r>
            <a:r>
              <a:rPr lang="en-US" sz="2400" dirty="0" err="1">
                <a:latin typeface="Bookman Old Style" panose="02050604050505020204" pitchFamily="18" charset="0"/>
              </a:rPr>
              <a:t>bagian</a:t>
            </a:r>
            <a:r>
              <a:rPr lang="en-US" sz="2400" dirty="0">
                <a:latin typeface="Bookman Old Style" panose="02050604050505020204" pitchFamily="18" charset="0"/>
              </a:rPr>
              <a:t> lain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tubuh</a:t>
            </a:r>
            <a:r>
              <a:rPr lang="en-US" sz="2400" dirty="0">
                <a:latin typeface="Bookman Old Style" panose="02050604050505020204" pitchFamily="18" charset="0"/>
              </a:rPr>
              <a:t>, </a:t>
            </a:r>
            <a:r>
              <a:rPr lang="en-US" sz="2400" dirty="0" err="1">
                <a:latin typeface="Bookman Old Style" panose="02050604050505020204" pitchFamily="18" charset="0"/>
              </a:rPr>
              <a:t>memberitahu</a:t>
            </a:r>
            <a:r>
              <a:rPr lang="en-US" sz="2400" dirty="0">
                <a:latin typeface="Bookman Old Style" panose="02050604050505020204" pitchFamily="18" charset="0"/>
              </a:rPr>
              <a:t> </a:t>
            </a:r>
            <a:r>
              <a:rPr lang="en-US" sz="2400" dirty="0" err="1">
                <a:latin typeface="Bookman Old Style" panose="02050604050505020204" pitchFamily="18" charset="0"/>
              </a:rPr>
              <a:t>mereka</a:t>
            </a:r>
            <a:r>
              <a:rPr lang="en-US" sz="2400" dirty="0">
                <a:latin typeface="Bookman Old Style" panose="02050604050505020204" pitchFamily="18" charset="0"/>
              </a:rPr>
              <a:t> </a:t>
            </a:r>
            <a:r>
              <a:rPr lang="en-US" sz="2400" dirty="0" err="1">
                <a:latin typeface="Bookman Old Style" panose="02050604050505020204" pitchFamily="18" charset="0"/>
              </a:rPr>
              <a:t>bagaimana</a:t>
            </a:r>
            <a:r>
              <a:rPr lang="en-US" sz="2400" dirty="0">
                <a:latin typeface="Bookman Old Style" panose="02050604050505020204" pitchFamily="18" charset="0"/>
              </a:rPr>
              <a:t> </a:t>
            </a:r>
            <a:r>
              <a:rPr lang="en-US" sz="2400" dirty="0" err="1">
                <a:latin typeface="Bookman Old Style" panose="02050604050505020204" pitchFamily="18" charset="0"/>
              </a:rPr>
              <a:t>bereaksi</a:t>
            </a:r>
            <a:r>
              <a:rPr lang="en-US" sz="2400" dirty="0">
                <a:latin typeface="Bookman Old Style" panose="02050604050505020204" pitchFamily="18" charset="0"/>
              </a:rPr>
              <a:t> </a:t>
            </a:r>
            <a:r>
              <a:rPr lang="en-US" sz="2400" dirty="0" err="1">
                <a:latin typeface="Bookman Old Style" panose="02050604050505020204" pitchFamily="18" charset="0"/>
              </a:rPr>
              <a:t>terhadap</a:t>
            </a:r>
            <a:r>
              <a:rPr lang="en-US" sz="2400" dirty="0">
                <a:latin typeface="Bookman Old Style" panose="02050604050505020204" pitchFamily="18" charset="0"/>
              </a:rPr>
              <a:t> </a:t>
            </a:r>
            <a:r>
              <a:rPr lang="en-US" sz="2400" dirty="0" err="1">
                <a:latin typeface="Bookman Old Style" panose="02050604050505020204" pitchFamily="18" charset="0"/>
              </a:rPr>
              <a:t>jenis</a:t>
            </a:r>
            <a:r>
              <a:rPr lang="en-US" sz="2400" dirty="0">
                <a:latin typeface="Bookman Old Style" panose="02050604050505020204" pitchFamily="18" charset="0"/>
              </a:rPr>
              <a:t> </a:t>
            </a:r>
            <a:r>
              <a:rPr lang="en-US" sz="2400" dirty="0" err="1">
                <a:latin typeface="Bookman Old Style" panose="02050604050505020204" pitchFamily="18" charset="0"/>
              </a:rPr>
              <a:t>tertentu</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stimulus. </a:t>
            </a:r>
            <a:endParaRPr lang="en-US" sz="2400" dirty="0" smtClean="0">
              <a:latin typeface="Bookman Old Style" panose="02050604050505020204" pitchFamily="18" charset="0"/>
            </a:endParaRPr>
          </a:p>
          <a:p>
            <a:pPr marL="577850" indent="-577850"/>
            <a:r>
              <a:rPr lang="en-US" sz="2400" dirty="0" smtClean="0">
                <a:latin typeface="Bookman Old Style" panose="02050604050505020204" pitchFamily="18" charset="0"/>
              </a:rPr>
              <a:t>Motor </a:t>
            </a:r>
            <a:r>
              <a:rPr lang="en-US" sz="2400" dirty="0">
                <a:latin typeface="Bookman Old Style" panose="02050604050505020204" pitchFamily="18" charset="0"/>
              </a:rPr>
              <a:t>neuron </a:t>
            </a:r>
            <a:r>
              <a:rPr lang="en-US" sz="2400" dirty="0" err="1">
                <a:latin typeface="Bookman Old Style" panose="02050604050505020204" pitchFamily="18" charset="0"/>
              </a:rPr>
              <a:t>bertanggung</a:t>
            </a:r>
            <a:r>
              <a:rPr lang="en-US" sz="2400" dirty="0">
                <a:latin typeface="Bookman Old Style" panose="02050604050505020204" pitchFamily="18" charset="0"/>
              </a:rPr>
              <a:t> </a:t>
            </a:r>
            <a:r>
              <a:rPr lang="en-US" sz="2400" dirty="0" err="1">
                <a:latin typeface="Bookman Old Style" panose="02050604050505020204" pitchFamily="18" charset="0"/>
              </a:rPr>
              <a:t>jawab</a:t>
            </a:r>
            <a:r>
              <a:rPr lang="en-US" sz="2400" dirty="0">
                <a:latin typeface="Bookman Old Style" panose="02050604050505020204" pitchFamily="18" charset="0"/>
              </a:rPr>
              <a:t> </a:t>
            </a:r>
            <a:r>
              <a:rPr lang="en-US" sz="2400" dirty="0" err="1">
                <a:latin typeface="Bookman Old Style" panose="02050604050505020204" pitchFamily="18" charset="0"/>
              </a:rPr>
              <a:t>untuk</a:t>
            </a:r>
            <a:r>
              <a:rPr lang="en-US" sz="2400" dirty="0">
                <a:latin typeface="Bookman Old Style" panose="02050604050505020204" pitchFamily="18" charset="0"/>
              </a:rPr>
              <a:t> </a:t>
            </a:r>
            <a:r>
              <a:rPr lang="en-US" sz="2400" dirty="0" err="1">
                <a:latin typeface="Bookman Old Style" panose="02050604050505020204" pitchFamily="18" charset="0"/>
              </a:rPr>
              <a:t>menerima</a:t>
            </a:r>
            <a:r>
              <a:rPr lang="en-US" sz="2400" dirty="0">
                <a:latin typeface="Bookman Old Style" panose="02050604050505020204" pitchFamily="18" charset="0"/>
              </a:rPr>
              <a:t> </a:t>
            </a:r>
            <a:r>
              <a:rPr lang="en-US" sz="2400" dirty="0" err="1">
                <a:latin typeface="Bookman Old Style" panose="02050604050505020204" pitchFamily="18" charset="0"/>
              </a:rPr>
              <a:t>sinyal</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saraf</a:t>
            </a:r>
            <a:r>
              <a:rPr lang="en-US" sz="2400" dirty="0">
                <a:latin typeface="Bookman Old Style" panose="02050604050505020204" pitchFamily="18" charset="0"/>
              </a:rPr>
              <a:t> </a:t>
            </a:r>
            <a:r>
              <a:rPr lang="en-US" sz="2400" dirty="0" err="1">
                <a:latin typeface="Bookman Old Style" panose="02050604050505020204" pitchFamily="18" charset="0"/>
              </a:rPr>
              <a:t>otak</a:t>
            </a:r>
            <a:r>
              <a:rPr lang="en-US" sz="2400" dirty="0">
                <a:latin typeface="Bookman Old Style" panose="02050604050505020204" pitchFamily="18" charset="0"/>
              </a:rPr>
              <a:t> </a:t>
            </a:r>
            <a:r>
              <a:rPr lang="en-US" sz="2400" dirty="0" err="1">
                <a:latin typeface="Bookman Old Style" panose="02050604050505020204" pitchFamily="18" charset="0"/>
              </a:rPr>
              <a:t>dan</a:t>
            </a:r>
            <a:r>
              <a:rPr lang="en-US" sz="2400" dirty="0">
                <a:latin typeface="Bookman Old Style" panose="02050604050505020204" pitchFamily="18" charset="0"/>
              </a:rPr>
              <a:t> </a:t>
            </a:r>
            <a:r>
              <a:rPr lang="en-US" sz="2400" dirty="0" err="1">
                <a:latin typeface="Bookman Old Style" panose="02050604050505020204" pitchFamily="18" charset="0"/>
              </a:rPr>
              <a:t>tulang</a:t>
            </a:r>
            <a:r>
              <a:rPr lang="en-US" sz="2400" dirty="0">
                <a:latin typeface="Bookman Old Style" panose="02050604050505020204" pitchFamily="18" charset="0"/>
              </a:rPr>
              <a:t> </a:t>
            </a:r>
            <a:r>
              <a:rPr lang="en-US" sz="2400" dirty="0" err="1">
                <a:latin typeface="Bookman Old Style" panose="02050604050505020204" pitchFamily="18" charset="0"/>
              </a:rPr>
              <a:t>belakang</a:t>
            </a:r>
            <a:r>
              <a:rPr lang="en-US" sz="2400" dirty="0">
                <a:latin typeface="Bookman Old Style" panose="02050604050505020204" pitchFamily="18" charset="0"/>
              </a:rPr>
              <a:t>, </a:t>
            </a:r>
            <a:r>
              <a:rPr lang="en-US" sz="2400" dirty="0" err="1">
                <a:latin typeface="Bookman Old Style" panose="02050604050505020204" pitchFamily="18" charset="0"/>
              </a:rPr>
              <a:t>dan</a:t>
            </a:r>
            <a:r>
              <a:rPr lang="en-US" sz="2400" dirty="0">
                <a:latin typeface="Bookman Old Style" panose="02050604050505020204" pitchFamily="18" charset="0"/>
              </a:rPr>
              <a:t> </a:t>
            </a:r>
            <a:r>
              <a:rPr lang="en-US" sz="2400" dirty="0" err="1">
                <a:latin typeface="Bookman Old Style" panose="02050604050505020204" pitchFamily="18" charset="0"/>
              </a:rPr>
              <a:t>mengirim</a:t>
            </a:r>
            <a:r>
              <a:rPr lang="en-US" sz="2400" dirty="0">
                <a:latin typeface="Bookman Old Style" panose="02050604050505020204" pitchFamily="18" charset="0"/>
              </a:rPr>
              <a:t> </a:t>
            </a:r>
            <a:r>
              <a:rPr lang="en-US" sz="2400" dirty="0" err="1">
                <a:latin typeface="Bookman Old Style" panose="02050604050505020204" pitchFamily="18" charset="0"/>
              </a:rPr>
              <a:t>mereka</a:t>
            </a:r>
            <a:r>
              <a:rPr lang="en-US" sz="2400" dirty="0">
                <a:latin typeface="Bookman Old Style" panose="02050604050505020204" pitchFamily="18" charset="0"/>
              </a:rPr>
              <a:t> </a:t>
            </a:r>
            <a:r>
              <a:rPr lang="en-US" sz="2400" dirty="0" err="1">
                <a:latin typeface="Bookman Old Style" panose="02050604050505020204" pitchFamily="18" charset="0"/>
              </a:rPr>
              <a:t>ke</a:t>
            </a:r>
            <a:r>
              <a:rPr lang="en-US" sz="2400" dirty="0">
                <a:latin typeface="Bookman Old Style" panose="02050604050505020204" pitchFamily="18" charset="0"/>
              </a:rPr>
              <a:t> </a:t>
            </a:r>
            <a:r>
              <a:rPr lang="en-US" sz="2400" dirty="0" err="1">
                <a:latin typeface="Bookman Old Style" panose="02050604050505020204" pitchFamily="18" charset="0"/>
              </a:rPr>
              <a:t>bagian</a:t>
            </a:r>
            <a:r>
              <a:rPr lang="en-US" sz="2400" dirty="0">
                <a:latin typeface="Bookman Old Style" panose="02050604050505020204" pitchFamily="18" charset="0"/>
              </a:rPr>
              <a:t> lain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tubuh</a:t>
            </a:r>
            <a:endParaRPr lang="id-ID" sz="2400" dirty="0">
              <a:latin typeface="Bookman Old Style" panose="02050604050505020204" pitchFamily="18" charset="0"/>
            </a:endParaRPr>
          </a:p>
        </p:txBody>
      </p:sp>
    </p:spTree>
    <p:extLst>
      <p:ext uri="{BB962C8B-B14F-4D97-AF65-F5344CB8AC3E}">
        <p14:creationId xmlns:p14="http://schemas.microsoft.com/office/powerpoint/2010/main" val="1365489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Cara </a:t>
            </a:r>
            <a:r>
              <a:rPr lang="en-US" dirty="0" err="1" smtClean="0"/>
              <a:t>kerja</a:t>
            </a:r>
            <a:r>
              <a:rPr lang="en-US" dirty="0" smtClean="0"/>
              <a:t> neuron</a:t>
            </a:r>
            <a:endParaRPr lang="id-ID" dirty="0"/>
          </a:p>
        </p:txBody>
      </p:sp>
      <p:sp>
        <p:nvSpPr>
          <p:cNvPr id="3" name="Content Placeholder 2"/>
          <p:cNvSpPr>
            <a:spLocks noGrp="1"/>
          </p:cNvSpPr>
          <p:nvPr>
            <p:ph idx="1"/>
          </p:nvPr>
        </p:nvSpPr>
        <p:spPr>
          <a:xfrm>
            <a:off x="1024128" y="3987384"/>
            <a:ext cx="10159687" cy="2683239"/>
          </a:xfrm>
          <a:solidFill>
            <a:schemeClr val="tx2"/>
          </a:solidFill>
        </p:spPr>
        <p:txBody>
          <a:bodyPr>
            <a:normAutofit lnSpcReduction="10000"/>
          </a:bodyPr>
          <a:lstStyle/>
          <a:p>
            <a:pPr marL="0" indent="0">
              <a:buNone/>
            </a:pPr>
            <a:r>
              <a:rPr lang="en-US" sz="2500" dirty="0" smtClean="0">
                <a:latin typeface="Bookman Old Style" panose="02050604050505020204" pitchFamily="18" charset="0"/>
              </a:rPr>
              <a:t>Cara </a:t>
            </a:r>
            <a:r>
              <a:rPr lang="en-US" sz="2500" dirty="0" err="1">
                <a:latin typeface="Bookman Old Style" panose="02050604050505020204" pitchFamily="18" charset="0"/>
              </a:rPr>
              <a:t>kerja</a:t>
            </a:r>
            <a:r>
              <a:rPr lang="en-US" sz="2500" dirty="0">
                <a:latin typeface="Bookman Old Style" panose="02050604050505020204" pitchFamily="18" charset="0"/>
              </a:rPr>
              <a:t> </a:t>
            </a:r>
            <a:r>
              <a:rPr lang="en-US" sz="2500" dirty="0" err="1">
                <a:latin typeface="Bookman Old Style" panose="02050604050505020204" pitchFamily="18" charset="0"/>
              </a:rPr>
              <a:t>dari</a:t>
            </a:r>
            <a:r>
              <a:rPr lang="en-US" sz="2500" dirty="0">
                <a:latin typeface="Bookman Old Style" panose="02050604050505020204" pitchFamily="18" charset="0"/>
              </a:rPr>
              <a:t> neuron </a:t>
            </a:r>
            <a:r>
              <a:rPr lang="en-US" sz="2500" dirty="0" err="1">
                <a:latin typeface="Bookman Old Style" panose="02050604050505020204" pitchFamily="18" charset="0"/>
              </a:rPr>
              <a:t>adalah</a:t>
            </a:r>
            <a:r>
              <a:rPr lang="en-US" sz="2500" dirty="0">
                <a:latin typeface="Bookman Old Style" panose="02050604050505020204" pitchFamily="18" charset="0"/>
              </a:rPr>
              <a:t> </a:t>
            </a:r>
            <a:r>
              <a:rPr lang="en-US" sz="2500" dirty="0" err="1">
                <a:latin typeface="Bookman Old Style" panose="02050604050505020204" pitchFamily="18" charset="0"/>
              </a:rPr>
              <a:t>menggabungkan</a:t>
            </a:r>
            <a:r>
              <a:rPr lang="en-US" sz="2500" dirty="0">
                <a:latin typeface="Bookman Old Style" panose="02050604050505020204" pitchFamily="18" charset="0"/>
              </a:rPr>
              <a:t> </a:t>
            </a:r>
            <a:r>
              <a:rPr lang="en-US" sz="2500" dirty="0" err="1">
                <a:latin typeface="Bookman Old Style" panose="02050604050505020204" pitchFamily="18" charset="0"/>
              </a:rPr>
              <a:t>pengaruh</a:t>
            </a:r>
            <a:r>
              <a:rPr lang="en-US" sz="2500" dirty="0">
                <a:latin typeface="Bookman Old Style" panose="02050604050505020204" pitchFamily="18" charset="0"/>
              </a:rPr>
              <a:t> </a:t>
            </a:r>
            <a:r>
              <a:rPr lang="en-US" sz="2500" dirty="0" err="1">
                <a:latin typeface="Bookman Old Style" panose="02050604050505020204" pitchFamily="18" charset="0"/>
              </a:rPr>
              <a:t>dari</a:t>
            </a:r>
            <a:r>
              <a:rPr lang="en-US" sz="2500" dirty="0">
                <a:latin typeface="Bookman Old Style" panose="02050604050505020204" pitchFamily="18" charset="0"/>
              </a:rPr>
              <a:t> </a:t>
            </a:r>
            <a:r>
              <a:rPr lang="en-US" sz="2500" dirty="0" err="1">
                <a:latin typeface="Bookman Old Style" panose="02050604050505020204" pitchFamily="18" charset="0"/>
              </a:rPr>
              <a:t>semua</a:t>
            </a:r>
            <a:r>
              <a:rPr lang="en-US" sz="2500" dirty="0">
                <a:latin typeface="Bookman Old Style" panose="02050604050505020204" pitchFamily="18" charset="0"/>
              </a:rPr>
              <a:t> </a:t>
            </a:r>
            <a:r>
              <a:rPr lang="en-US" sz="2500" dirty="0" err="1">
                <a:latin typeface="Bookman Old Style" panose="02050604050505020204" pitchFamily="18" charset="0"/>
              </a:rPr>
              <a:t>masukan</a:t>
            </a:r>
            <a:r>
              <a:rPr lang="en-US" sz="2500" dirty="0">
                <a:latin typeface="Bookman Old Style" panose="02050604050505020204" pitchFamily="18" charset="0"/>
              </a:rPr>
              <a:t> </a:t>
            </a:r>
            <a:r>
              <a:rPr lang="en-US" sz="2500" dirty="0" err="1">
                <a:latin typeface="Bookman Old Style" panose="02050604050505020204" pitchFamily="18" charset="0"/>
              </a:rPr>
              <a:t>dan</a:t>
            </a:r>
            <a:r>
              <a:rPr lang="en-US" sz="2500" dirty="0">
                <a:latin typeface="Bookman Old Style" panose="02050604050505020204" pitchFamily="18" charset="0"/>
              </a:rPr>
              <a:t> </a:t>
            </a:r>
            <a:r>
              <a:rPr lang="en-US" sz="2500" dirty="0" err="1">
                <a:latin typeface="Bookman Old Style" panose="02050604050505020204" pitchFamily="18" charset="0"/>
              </a:rPr>
              <a:t>mempertimbangkan</a:t>
            </a:r>
            <a:r>
              <a:rPr lang="en-US" sz="2500" dirty="0">
                <a:latin typeface="Bookman Old Style" panose="02050604050505020204" pitchFamily="18" charset="0"/>
              </a:rPr>
              <a:t> </a:t>
            </a:r>
            <a:r>
              <a:rPr lang="en-US" sz="2500" dirty="0" err="1">
                <a:latin typeface="Bookman Old Style" panose="02050604050505020204" pitchFamily="18" charset="0"/>
              </a:rPr>
              <a:t>apakah</a:t>
            </a:r>
            <a:r>
              <a:rPr lang="en-US" sz="2500" dirty="0">
                <a:latin typeface="Bookman Old Style" panose="02050604050505020204" pitchFamily="18" charset="0"/>
              </a:rPr>
              <a:t> </a:t>
            </a:r>
            <a:r>
              <a:rPr lang="en-US" sz="2500" dirty="0" err="1">
                <a:latin typeface="Bookman Old Style" panose="02050604050505020204" pitchFamily="18" charset="0"/>
              </a:rPr>
              <a:t>pengaruh</a:t>
            </a:r>
            <a:r>
              <a:rPr lang="en-US" sz="2500" dirty="0">
                <a:latin typeface="Bookman Old Style" panose="02050604050505020204" pitchFamily="18" charset="0"/>
              </a:rPr>
              <a:t> </a:t>
            </a:r>
            <a:r>
              <a:rPr lang="en-US" sz="2500" dirty="0" err="1">
                <a:latin typeface="Bookman Old Style" panose="02050604050505020204" pitchFamily="18" charset="0"/>
              </a:rPr>
              <a:t>dari</a:t>
            </a:r>
            <a:r>
              <a:rPr lang="en-US" sz="2500" dirty="0">
                <a:latin typeface="Bookman Old Style" panose="02050604050505020204" pitchFamily="18" charset="0"/>
              </a:rPr>
              <a:t> </a:t>
            </a:r>
            <a:r>
              <a:rPr lang="en-US" sz="2500" dirty="0" err="1">
                <a:latin typeface="Bookman Old Style" panose="02050604050505020204" pitchFamily="18" charset="0"/>
              </a:rPr>
              <a:t>masukan</a:t>
            </a:r>
            <a:r>
              <a:rPr lang="en-US" sz="2500" dirty="0">
                <a:latin typeface="Bookman Old Style" panose="02050604050505020204" pitchFamily="18" charset="0"/>
              </a:rPr>
              <a:t> </a:t>
            </a:r>
            <a:r>
              <a:rPr lang="en-US" sz="2500" dirty="0" err="1">
                <a:latin typeface="Bookman Old Style" panose="02050604050505020204" pitchFamily="18" charset="0"/>
              </a:rPr>
              <a:t>tadi</a:t>
            </a:r>
            <a:r>
              <a:rPr lang="en-US" sz="2500" dirty="0">
                <a:latin typeface="Bookman Old Style" panose="02050604050505020204" pitchFamily="18" charset="0"/>
              </a:rPr>
              <a:t> </a:t>
            </a:r>
            <a:r>
              <a:rPr lang="en-US" sz="2500" dirty="0" err="1">
                <a:latin typeface="Bookman Old Style" panose="02050604050505020204" pitchFamily="18" charset="0"/>
              </a:rPr>
              <a:t>dapat</a:t>
            </a:r>
            <a:r>
              <a:rPr lang="en-US" sz="2500" dirty="0">
                <a:latin typeface="Bookman Old Style" panose="02050604050505020204" pitchFamily="18" charset="0"/>
              </a:rPr>
              <a:t> </a:t>
            </a:r>
            <a:r>
              <a:rPr lang="en-US" sz="2500" dirty="0" err="1">
                <a:latin typeface="Bookman Old Style" panose="02050604050505020204" pitchFamily="18" charset="0"/>
              </a:rPr>
              <a:t>mencapai</a:t>
            </a:r>
            <a:r>
              <a:rPr lang="en-US" sz="2500" dirty="0">
                <a:latin typeface="Bookman Old Style" panose="02050604050505020204" pitchFamily="18" charset="0"/>
              </a:rPr>
              <a:t> threshold yang </a:t>
            </a:r>
            <a:r>
              <a:rPr lang="en-US" sz="2500" dirty="0" err="1">
                <a:latin typeface="Bookman Old Style" panose="02050604050505020204" pitchFamily="18" charset="0"/>
              </a:rPr>
              <a:t>telah</a:t>
            </a:r>
            <a:r>
              <a:rPr lang="en-US" sz="2500" dirty="0">
                <a:latin typeface="Bookman Old Style" panose="02050604050505020204" pitchFamily="18" charset="0"/>
              </a:rPr>
              <a:t> </a:t>
            </a:r>
            <a:r>
              <a:rPr lang="en-US" sz="2500" dirty="0" err="1">
                <a:latin typeface="Bookman Old Style" panose="02050604050505020204" pitchFamily="18" charset="0"/>
              </a:rPr>
              <a:t>ditetapkan</a:t>
            </a:r>
            <a:r>
              <a:rPr lang="en-US" sz="2500" dirty="0">
                <a:latin typeface="Bookman Old Style" panose="02050604050505020204" pitchFamily="18" charset="0"/>
              </a:rPr>
              <a:t> </a:t>
            </a:r>
            <a:r>
              <a:rPr lang="en-US" sz="2500" dirty="0" err="1">
                <a:latin typeface="Bookman Old Style" panose="02050604050505020204" pitchFamily="18" charset="0"/>
              </a:rPr>
              <a:t>atau</a:t>
            </a:r>
            <a:r>
              <a:rPr lang="en-US" sz="2500" dirty="0">
                <a:latin typeface="Bookman Old Style" panose="02050604050505020204" pitchFamily="18" charset="0"/>
              </a:rPr>
              <a:t> </a:t>
            </a:r>
            <a:r>
              <a:rPr lang="en-US" sz="2500" dirty="0" err="1">
                <a:latin typeface="Bookman Old Style" panose="02050604050505020204" pitchFamily="18" charset="0"/>
              </a:rPr>
              <a:t>tidak</a:t>
            </a:r>
            <a:r>
              <a:rPr lang="en-US" sz="2500" dirty="0">
                <a:latin typeface="Bookman Old Style" panose="02050604050505020204" pitchFamily="18" charset="0"/>
              </a:rPr>
              <a:t>. </a:t>
            </a:r>
            <a:r>
              <a:rPr lang="en-US" sz="2500" dirty="0" err="1">
                <a:latin typeface="Bookman Old Style" panose="02050604050505020204" pitchFamily="18" charset="0"/>
              </a:rPr>
              <a:t>Jika</a:t>
            </a:r>
            <a:r>
              <a:rPr lang="en-US" sz="2500" dirty="0">
                <a:latin typeface="Bookman Old Style" panose="02050604050505020204" pitchFamily="18" charset="0"/>
              </a:rPr>
              <a:t> </a:t>
            </a:r>
            <a:r>
              <a:rPr lang="en-US" sz="2500" dirty="0" err="1">
                <a:latin typeface="Bookman Old Style" panose="02050604050505020204" pitchFamily="18" charset="0"/>
              </a:rPr>
              <a:t>nilai</a:t>
            </a:r>
            <a:r>
              <a:rPr lang="en-US" sz="2500" dirty="0">
                <a:latin typeface="Bookman Old Style" panose="02050604050505020204" pitchFamily="18" charset="0"/>
              </a:rPr>
              <a:t> threshold </a:t>
            </a:r>
            <a:r>
              <a:rPr lang="en-US" sz="2500" dirty="0" err="1">
                <a:latin typeface="Bookman Old Style" panose="02050604050505020204" pitchFamily="18" charset="0"/>
              </a:rPr>
              <a:t>tadi</a:t>
            </a:r>
            <a:r>
              <a:rPr lang="en-US" sz="2500" dirty="0">
                <a:latin typeface="Bookman Old Style" panose="02050604050505020204" pitchFamily="18" charset="0"/>
              </a:rPr>
              <a:t> </a:t>
            </a:r>
            <a:r>
              <a:rPr lang="en-US" sz="2500" dirty="0" err="1">
                <a:latin typeface="Bookman Old Style" panose="02050604050505020204" pitchFamily="18" charset="0"/>
              </a:rPr>
              <a:t>tercapai</a:t>
            </a:r>
            <a:r>
              <a:rPr lang="en-US" sz="2500" dirty="0">
                <a:latin typeface="Bookman Old Style" panose="02050604050505020204" pitchFamily="18" charset="0"/>
              </a:rPr>
              <a:t>, </a:t>
            </a:r>
            <a:r>
              <a:rPr lang="en-US" sz="2500" dirty="0" err="1">
                <a:latin typeface="Bookman Old Style" panose="02050604050505020204" pitchFamily="18" charset="0"/>
              </a:rPr>
              <a:t>maka</a:t>
            </a:r>
            <a:r>
              <a:rPr lang="en-US" sz="2500" dirty="0">
                <a:latin typeface="Bookman Old Style" panose="02050604050505020204" pitchFamily="18" charset="0"/>
              </a:rPr>
              <a:t> neuron </a:t>
            </a:r>
            <a:r>
              <a:rPr lang="en-US" sz="2500" dirty="0" err="1">
                <a:latin typeface="Bookman Old Style" panose="02050604050505020204" pitchFamily="18" charset="0"/>
              </a:rPr>
              <a:t>akan</a:t>
            </a:r>
            <a:r>
              <a:rPr lang="en-US" sz="2500" dirty="0">
                <a:latin typeface="Bookman Old Style" panose="02050604050505020204" pitchFamily="18" charset="0"/>
              </a:rPr>
              <a:t> </a:t>
            </a:r>
            <a:r>
              <a:rPr lang="en-US" sz="2500" dirty="0" err="1">
                <a:latin typeface="Bookman Old Style" panose="02050604050505020204" pitchFamily="18" charset="0"/>
              </a:rPr>
              <a:t>memproduksi</a:t>
            </a:r>
            <a:r>
              <a:rPr lang="en-US" sz="2500" dirty="0">
                <a:latin typeface="Bookman Old Style" panose="02050604050505020204" pitchFamily="18" charset="0"/>
              </a:rPr>
              <a:t> </a:t>
            </a:r>
            <a:r>
              <a:rPr lang="en-US" sz="2500" dirty="0" err="1">
                <a:latin typeface="Bookman Old Style" panose="02050604050505020204" pitchFamily="18" charset="0"/>
              </a:rPr>
              <a:t>keluaran</a:t>
            </a:r>
            <a:r>
              <a:rPr lang="en-US" sz="2500" dirty="0">
                <a:latin typeface="Bookman Old Style" panose="02050604050505020204" pitchFamily="18" charset="0"/>
              </a:rPr>
              <a:t> </a:t>
            </a:r>
            <a:r>
              <a:rPr lang="en-US" sz="2500" dirty="0" err="1">
                <a:latin typeface="Bookman Old Style" panose="02050604050505020204" pitchFamily="18" charset="0"/>
              </a:rPr>
              <a:t>dalam</a:t>
            </a:r>
            <a:r>
              <a:rPr lang="en-US" sz="2500" dirty="0">
                <a:latin typeface="Bookman Old Style" panose="02050604050505020204" pitchFamily="18" charset="0"/>
              </a:rPr>
              <a:t> </a:t>
            </a:r>
            <a:r>
              <a:rPr lang="en-US" sz="2500" dirty="0" err="1">
                <a:latin typeface="Bookman Old Style" panose="02050604050505020204" pitchFamily="18" charset="0"/>
              </a:rPr>
              <a:t>bentuk</a:t>
            </a:r>
            <a:r>
              <a:rPr lang="en-US" sz="2500" dirty="0">
                <a:latin typeface="Bookman Old Style" panose="02050604050505020204" pitchFamily="18" charset="0"/>
              </a:rPr>
              <a:t> </a:t>
            </a:r>
            <a:r>
              <a:rPr lang="en-US" sz="2500" dirty="0" err="1">
                <a:latin typeface="Bookman Old Style" panose="02050604050505020204" pitchFamily="18" charset="0"/>
              </a:rPr>
              <a:t>suatu</a:t>
            </a:r>
            <a:r>
              <a:rPr lang="en-US" sz="2500" dirty="0">
                <a:latin typeface="Bookman Old Style" panose="02050604050505020204" pitchFamily="18" charset="0"/>
              </a:rPr>
              <a:t> </a:t>
            </a:r>
            <a:r>
              <a:rPr lang="en-US" sz="2500" dirty="0" err="1">
                <a:latin typeface="Bookman Old Style" panose="02050604050505020204" pitchFamily="18" charset="0"/>
              </a:rPr>
              <a:t>pulsa</a:t>
            </a:r>
            <a:r>
              <a:rPr lang="en-US" sz="2500" dirty="0">
                <a:latin typeface="Bookman Old Style" panose="02050604050505020204" pitchFamily="18" charset="0"/>
              </a:rPr>
              <a:t> </a:t>
            </a:r>
            <a:r>
              <a:rPr lang="en-US" sz="2500" dirty="0" err="1">
                <a:latin typeface="Bookman Old Style" panose="02050604050505020204" pitchFamily="18" charset="0"/>
              </a:rPr>
              <a:t>tertentu</a:t>
            </a:r>
            <a:r>
              <a:rPr lang="en-US" sz="2500" dirty="0">
                <a:latin typeface="Bookman Old Style" panose="02050604050505020204" pitchFamily="18" charset="0"/>
              </a:rPr>
              <a:t> yang </a:t>
            </a:r>
            <a:r>
              <a:rPr lang="en-US" sz="2500" dirty="0" err="1">
                <a:latin typeface="Bookman Old Style" panose="02050604050505020204" pitchFamily="18" charset="0"/>
              </a:rPr>
              <a:t>diproses</a:t>
            </a:r>
            <a:r>
              <a:rPr lang="en-US" sz="2500" dirty="0">
                <a:latin typeface="Bookman Old Style" panose="02050604050505020204" pitchFamily="18" charset="0"/>
              </a:rPr>
              <a:t> </a:t>
            </a:r>
            <a:r>
              <a:rPr lang="en-US" sz="2500" dirty="0" err="1">
                <a:latin typeface="Bookman Old Style" panose="02050604050505020204" pitchFamily="18" charset="0"/>
              </a:rPr>
              <a:t>dari</a:t>
            </a:r>
            <a:r>
              <a:rPr lang="en-US" sz="2500" dirty="0">
                <a:latin typeface="Bookman Old Style" panose="02050604050505020204" pitchFamily="18" charset="0"/>
              </a:rPr>
              <a:t> </a:t>
            </a:r>
            <a:r>
              <a:rPr lang="en-US" sz="2500" dirty="0" err="1">
                <a:latin typeface="Bookman Old Style" panose="02050604050505020204" pitchFamily="18" charset="0"/>
              </a:rPr>
              <a:t>sel</a:t>
            </a:r>
            <a:r>
              <a:rPr lang="en-US" sz="2500" dirty="0">
                <a:latin typeface="Bookman Old Style" panose="02050604050505020204" pitchFamily="18" charset="0"/>
              </a:rPr>
              <a:t> </a:t>
            </a:r>
            <a:r>
              <a:rPr lang="en-US" sz="2500" dirty="0" err="1">
                <a:latin typeface="Bookman Old Style" panose="02050604050505020204" pitchFamily="18" charset="0"/>
              </a:rPr>
              <a:t>hingga</a:t>
            </a:r>
            <a:r>
              <a:rPr lang="en-US" sz="2500" dirty="0">
                <a:latin typeface="Bookman Old Style" panose="02050604050505020204" pitchFamily="18" charset="0"/>
              </a:rPr>
              <a:t> </a:t>
            </a:r>
            <a:r>
              <a:rPr lang="en-US" sz="2500" dirty="0" err="1">
                <a:latin typeface="Bookman Old Style" panose="02050604050505020204" pitchFamily="18" charset="0"/>
              </a:rPr>
              <a:t>dikeluarkan</a:t>
            </a:r>
            <a:r>
              <a:rPr lang="en-US" sz="2500" dirty="0">
                <a:latin typeface="Bookman Old Style" panose="02050604050505020204" pitchFamily="18" charset="0"/>
              </a:rPr>
              <a:t> </a:t>
            </a:r>
            <a:r>
              <a:rPr lang="en-US" sz="2500" dirty="0" err="1">
                <a:latin typeface="Bookman Old Style" panose="02050604050505020204" pitchFamily="18" charset="0"/>
              </a:rPr>
              <a:t>melalui</a:t>
            </a:r>
            <a:r>
              <a:rPr lang="en-US" sz="2500" dirty="0">
                <a:latin typeface="Bookman Old Style" panose="02050604050505020204" pitchFamily="18" charset="0"/>
              </a:rPr>
              <a:t> axon. </a:t>
            </a:r>
            <a:r>
              <a:rPr lang="en-US" sz="2500" dirty="0" err="1">
                <a:latin typeface="Bookman Old Style" panose="02050604050505020204" pitchFamily="18" charset="0"/>
              </a:rPr>
              <a:t>Jika</a:t>
            </a:r>
            <a:r>
              <a:rPr lang="en-US" sz="2500" dirty="0">
                <a:latin typeface="Bookman Old Style" panose="02050604050505020204" pitchFamily="18" charset="0"/>
              </a:rPr>
              <a:t> </a:t>
            </a:r>
            <a:r>
              <a:rPr lang="en-US" sz="2500" dirty="0" err="1">
                <a:latin typeface="Bookman Old Style" panose="02050604050505020204" pitchFamily="18" charset="0"/>
              </a:rPr>
              <a:t>hal</a:t>
            </a:r>
            <a:r>
              <a:rPr lang="en-US" sz="2500" dirty="0">
                <a:latin typeface="Bookman Old Style" panose="02050604050505020204" pitchFamily="18" charset="0"/>
              </a:rPr>
              <a:t> </a:t>
            </a:r>
            <a:r>
              <a:rPr lang="en-US" sz="2500" dirty="0" err="1">
                <a:latin typeface="Bookman Old Style" panose="02050604050505020204" pitchFamily="18" charset="0"/>
              </a:rPr>
              <a:t>ini</a:t>
            </a:r>
            <a:r>
              <a:rPr lang="en-US" sz="2500" dirty="0">
                <a:latin typeface="Bookman Old Style" panose="02050604050505020204" pitchFamily="18" charset="0"/>
              </a:rPr>
              <a:t> </a:t>
            </a:r>
            <a:r>
              <a:rPr lang="en-US" sz="2500" dirty="0" err="1">
                <a:latin typeface="Bookman Old Style" panose="02050604050505020204" pitchFamily="18" charset="0"/>
              </a:rPr>
              <a:t>terjadi</a:t>
            </a:r>
            <a:r>
              <a:rPr lang="en-US" sz="2500" dirty="0">
                <a:latin typeface="Bookman Old Style" panose="02050604050505020204" pitchFamily="18" charset="0"/>
              </a:rPr>
              <a:t>, </a:t>
            </a:r>
            <a:r>
              <a:rPr lang="en-US" sz="2500" dirty="0" err="1">
                <a:latin typeface="Bookman Old Style" panose="02050604050505020204" pitchFamily="18" charset="0"/>
              </a:rPr>
              <a:t>maka</a:t>
            </a:r>
            <a:r>
              <a:rPr lang="en-US" sz="2500" dirty="0">
                <a:latin typeface="Bookman Old Style" panose="02050604050505020204" pitchFamily="18" charset="0"/>
              </a:rPr>
              <a:t> neuron </a:t>
            </a:r>
            <a:r>
              <a:rPr lang="en-US" sz="2500" dirty="0" err="1">
                <a:latin typeface="Bookman Old Style" panose="02050604050505020204" pitchFamily="18" charset="0"/>
              </a:rPr>
              <a:t>sedang</a:t>
            </a:r>
            <a:r>
              <a:rPr lang="en-US" sz="2500" dirty="0">
                <a:latin typeface="Bookman Old Style" panose="02050604050505020204" pitchFamily="18" charset="0"/>
              </a:rPr>
              <a:t> </a:t>
            </a:r>
            <a:r>
              <a:rPr lang="en-US" sz="2500" dirty="0" err="1">
                <a:latin typeface="Bookman Old Style" panose="02050604050505020204" pitchFamily="18" charset="0"/>
              </a:rPr>
              <a:t>dalam</a:t>
            </a:r>
            <a:r>
              <a:rPr lang="en-US" sz="2500" dirty="0">
                <a:latin typeface="Bookman Old Style" panose="02050604050505020204" pitchFamily="18" charset="0"/>
              </a:rPr>
              <a:t> </a:t>
            </a:r>
            <a:r>
              <a:rPr lang="en-US" sz="2500" dirty="0" err="1">
                <a:latin typeface="Bookman Old Style" panose="02050604050505020204" pitchFamily="18" charset="0"/>
              </a:rPr>
              <a:t>keadaan</a:t>
            </a:r>
            <a:r>
              <a:rPr lang="en-US" sz="2500" dirty="0">
                <a:latin typeface="Bookman Old Style" panose="02050604050505020204" pitchFamily="18" charset="0"/>
              </a:rPr>
              <a:t> </a:t>
            </a:r>
            <a:r>
              <a:rPr lang="en-US" sz="2500" dirty="0" err="1">
                <a:latin typeface="Bookman Old Style" panose="02050604050505020204" pitchFamily="18" charset="0"/>
              </a:rPr>
              <a:t>aktif</a:t>
            </a:r>
            <a:r>
              <a:rPr lang="en-US" sz="2500" dirty="0">
                <a:latin typeface="Bookman Old Style" panose="02050604050505020204" pitchFamily="18" charset="0"/>
              </a:rPr>
              <a:t>.</a:t>
            </a:r>
          </a:p>
          <a:p>
            <a:pPr marL="577850" indent="-577850"/>
            <a:endParaRPr lang="id-ID" dirty="0"/>
          </a:p>
        </p:txBody>
      </p:sp>
      <p:pic>
        <p:nvPicPr>
          <p:cNvPr id="4" name="Picture 4"/>
          <p:cNvPicPr>
            <a:picLocks noChangeAspect="1" noChangeArrowheads="1"/>
          </p:cNvPicPr>
          <p:nvPr/>
        </p:nvPicPr>
        <p:blipFill>
          <a:blip r:embed="rId2" cstate="print">
            <a:lum contrast="12000"/>
            <a:extLst>
              <a:ext uri="{28A0092B-C50C-407E-A947-70E740481C1C}">
                <a14:useLocalDpi xmlns:a14="http://schemas.microsoft.com/office/drawing/2010/main" val="0"/>
              </a:ext>
            </a:extLst>
          </a:blip>
          <a:srcRect/>
          <a:stretch>
            <a:fillRect/>
          </a:stretch>
        </p:blipFill>
        <p:spPr bwMode="auto">
          <a:xfrm>
            <a:off x="1024128" y="1707630"/>
            <a:ext cx="5562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693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Neural Network</a:t>
            </a:r>
            <a:endParaRPr lang="id-ID" dirty="0"/>
          </a:p>
        </p:txBody>
      </p:sp>
      <p:sp>
        <p:nvSpPr>
          <p:cNvPr id="3" name="Content Placeholder 2"/>
          <p:cNvSpPr>
            <a:spLocks noGrp="1"/>
          </p:cNvSpPr>
          <p:nvPr>
            <p:ph idx="1"/>
          </p:nvPr>
        </p:nvSpPr>
        <p:spPr>
          <a:xfrm>
            <a:off x="1024128" y="1791328"/>
            <a:ext cx="10159687" cy="1356610"/>
          </a:xfrm>
          <a:solidFill>
            <a:schemeClr val="tx2"/>
          </a:solidFill>
        </p:spPr>
        <p:txBody>
          <a:bodyPr>
            <a:normAutofit/>
          </a:bodyPr>
          <a:lstStyle/>
          <a:p>
            <a:pPr marL="0" indent="0">
              <a:buNone/>
            </a:pPr>
            <a:r>
              <a:rPr lang="en-US" sz="2400" dirty="0">
                <a:latin typeface="Bookman Old Style" panose="02050604050505020204" pitchFamily="18" charset="0"/>
              </a:rPr>
              <a:t>Artificial neural network (Neural Network) </a:t>
            </a:r>
            <a:r>
              <a:rPr lang="en-US" sz="2400" dirty="0" err="1">
                <a:latin typeface="Bookman Old Style" panose="02050604050505020204" pitchFamily="18" charset="0"/>
              </a:rPr>
              <a:t>adalah</a:t>
            </a:r>
            <a:r>
              <a:rPr lang="en-US" sz="2400" dirty="0">
                <a:latin typeface="Bookman Old Style" panose="02050604050505020204" pitchFamily="18" charset="0"/>
              </a:rPr>
              <a:t> </a:t>
            </a:r>
            <a:r>
              <a:rPr lang="en-US" sz="2400" dirty="0" err="1">
                <a:latin typeface="Bookman Old Style" panose="02050604050505020204" pitchFamily="18" charset="0"/>
              </a:rPr>
              <a:t>sebuah</a:t>
            </a:r>
            <a:r>
              <a:rPr lang="en-US" sz="2400" dirty="0">
                <a:latin typeface="Bookman Old Style" panose="02050604050505020204" pitchFamily="18" charset="0"/>
              </a:rPr>
              <a:t> </a:t>
            </a:r>
            <a:r>
              <a:rPr lang="en-US" sz="2400" dirty="0" err="1">
                <a:latin typeface="Bookman Old Style" panose="02050604050505020204" pitchFamily="18" charset="0"/>
              </a:rPr>
              <a:t>sistem</a:t>
            </a:r>
            <a:r>
              <a:rPr lang="en-US" sz="2400" dirty="0">
                <a:latin typeface="Bookman Old Style" panose="02050604050505020204" pitchFamily="18" charset="0"/>
              </a:rPr>
              <a:t> </a:t>
            </a:r>
            <a:r>
              <a:rPr lang="en-US" sz="2400" dirty="0" err="1">
                <a:latin typeface="Bookman Old Style" panose="02050604050505020204" pitchFamily="18" charset="0"/>
              </a:rPr>
              <a:t>untuk</a:t>
            </a:r>
            <a:r>
              <a:rPr lang="en-US" sz="2400" dirty="0">
                <a:latin typeface="Bookman Old Style" panose="02050604050505020204" pitchFamily="18" charset="0"/>
              </a:rPr>
              <a:t> </a:t>
            </a:r>
            <a:r>
              <a:rPr lang="en-US" sz="2400" dirty="0" err="1">
                <a:latin typeface="Bookman Old Style" panose="02050604050505020204" pitchFamily="18" charset="0"/>
              </a:rPr>
              <a:t>pemrosesan</a:t>
            </a:r>
            <a:r>
              <a:rPr lang="en-US" sz="2400" dirty="0">
                <a:latin typeface="Bookman Old Style" panose="02050604050505020204" pitchFamily="18" charset="0"/>
              </a:rPr>
              <a:t> </a:t>
            </a:r>
            <a:r>
              <a:rPr lang="en-US" sz="2400" dirty="0" err="1">
                <a:latin typeface="Bookman Old Style" panose="02050604050505020204" pitchFamily="18" charset="0"/>
              </a:rPr>
              <a:t>informasi</a:t>
            </a:r>
            <a:r>
              <a:rPr lang="en-US" sz="2400" dirty="0">
                <a:latin typeface="Bookman Old Style" panose="02050604050505020204" pitchFamily="18" charset="0"/>
              </a:rPr>
              <a:t> </a:t>
            </a:r>
            <a:r>
              <a:rPr lang="en-US" sz="2400" dirty="0" err="1" smtClean="0">
                <a:latin typeface="Bookman Old Style" panose="02050604050505020204" pitchFamily="18" charset="0"/>
              </a:rPr>
              <a:t>dengan</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meniru</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cara</a:t>
            </a:r>
            <a:r>
              <a:rPr lang="en-US" sz="2400" dirty="0" smtClean="0">
                <a:latin typeface="Bookman Old Style" panose="02050604050505020204" pitchFamily="18" charset="0"/>
              </a:rPr>
              <a:t> </a:t>
            </a:r>
            <a:r>
              <a:rPr lang="en-US" sz="2400" dirty="0" err="1" smtClean="0">
                <a:latin typeface="Bookman Old Style" panose="02050604050505020204" pitchFamily="18" charset="0"/>
              </a:rPr>
              <a:t>kerja</a:t>
            </a:r>
            <a:r>
              <a:rPr lang="en-US" sz="2400" dirty="0" smtClean="0">
                <a:latin typeface="Bookman Old Style" panose="02050604050505020204" pitchFamily="18" charset="0"/>
              </a:rPr>
              <a:t> </a:t>
            </a:r>
            <a:r>
              <a:rPr lang="en-US" sz="2400" dirty="0" err="1">
                <a:latin typeface="Bookman Old Style" panose="02050604050505020204" pitchFamily="18" charset="0"/>
              </a:rPr>
              <a:t>sistem</a:t>
            </a:r>
            <a:r>
              <a:rPr lang="en-US" sz="2400" dirty="0">
                <a:latin typeface="Bookman Old Style" panose="02050604050505020204" pitchFamily="18" charset="0"/>
              </a:rPr>
              <a:t> </a:t>
            </a:r>
            <a:r>
              <a:rPr lang="en-US" sz="2400" dirty="0" err="1">
                <a:latin typeface="Bookman Old Style" panose="02050604050505020204" pitchFamily="18" charset="0"/>
              </a:rPr>
              <a:t>saraf</a:t>
            </a:r>
            <a:r>
              <a:rPr lang="en-US" sz="2400" dirty="0">
                <a:latin typeface="Bookman Old Style" panose="02050604050505020204" pitchFamily="18" charset="0"/>
              </a:rPr>
              <a:t> </a:t>
            </a:r>
            <a:r>
              <a:rPr lang="en-US" sz="2400" dirty="0" err="1">
                <a:latin typeface="Bookman Old Style" panose="02050604050505020204" pitchFamily="18" charset="0"/>
              </a:rPr>
              <a:t>biologis</a:t>
            </a:r>
            <a:endParaRPr lang="id-ID" dirty="0"/>
          </a:p>
        </p:txBody>
      </p:sp>
      <p:pic>
        <p:nvPicPr>
          <p:cNvPr id="4" name="Picture 4"/>
          <p:cNvPicPr>
            <a:picLocks noChangeAspect="1" noChangeArrowheads="1"/>
          </p:cNvPicPr>
          <p:nvPr/>
        </p:nvPicPr>
        <p:blipFill>
          <a:blip r:embed="rId2" cstate="print">
            <a:lum contrast="12000"/>
            <a:extLst>
              <a:ext uri="{28A0092B-C50C-407E-A947-70E740481C1C}">
                <a14:useLocalDpi xmlns:a14="http://schemas.microsoft.com/office/drawing/2010/main" val="0"/>
              </a:ext>
            </a:extLst>
          </a:blip>
          <a:srcRect/>
          <a:stretch>
            <a:fillRect/>
          </a:stretch>
        </p:blipFill>
        <p:spPr bwMode="auto">
          <a:xfrm>
            <a:off x="306574" y="3518726"/>
            <a:ext cx="5029925" cy="257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6302" y="3518726"/>
            <a:ext cx="6328872"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755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 </a:t>
            </a:r>
            <a:r>
              <a:rPr lang="en-US" dirty="0" err="1" smtClean="0"/>
              <a:t>pada</a:t>
            </a:r>
            <a:r>
              <a:rPr lang="en-US" dirty="0" smtClean="0"/>
              <a:t> Artificial neural network</a:t>
            </a:r>
            <a:endParaRPr lang="id-ID" dirty="0"/>
          </a:p>
        </p:txBody>
      </p:sp>
      <p:sp>
        <p:nvSpPr>
          <p:cNvPr id="3" name="Content Placeholder 2"/>
          <p:cNvSpPr>
            <a:spLocks noGrp="1"/>
          </p:cNvSpPr>
          <p:nvPr>
            <p:ph idx="1"/>
          </p:nvPr>
        </p:nvSpPr>
        <p:spPr>
          <a:xfrm>
            <a:off x="1024128" y="2084832"/>
            <a:ext cx="10159687" cy="4585791"/>
          </a:xfrm>
          <a:solidFill>
            <a:schemeClr val="tx2"/>
          </a:solidFill>
        </p:spPr>
        <p:txBody>
          <a:bodyPr>
            <a:normAutofit/>
          </a:bodyPr>
          <a:lstStyle/>
          <a:p>
            <a:pPr marL="509588" indent="-509588" algn="just"/>
            <a:r>
              <a:rPr lang="en-US" sz="2400" dirty="0" err="1">
                <a:latin typeface="Bookman Old Style" panose="02050604050505020204" pitchFamily="18" charset="0"/>
              </a:rPr>
              <a:t>Tiap</a:t>
            </a:r>
            <a:r>
              <a:rPr lang="en-US" sz="2400" dirty="0">
                <a:latin typeface="Bookman Old Style" panose="02050604050505020204" pitchFamily="18" charset="0"/>
              </a:rPr>
              <a:t> </a:t>
            </a:r>
            <a:r>
              <a:rPr lang="en-US" sz="2400" dirty="0" err="1">
                <a:latin typeface="Bookman Old Style" panose="02050604050505020204" pitchFamily="18" charset="0"/>
              </a:rPr>
              <a:t>penghubung</a:t>
            </a:r>
            <a:r>
              <a:rPr lang="en-US" sz="2400" dirty="0">
                <a:latin typeface="Bookman Old Style" panose="02050604050505020204" pitchFamily="18" charset="0"/>
              </a:rPr>
              <a:t> </a:t>
            </a:r>
            <a:r>
              <a:rPr lang="en-US" sz="2400" dirty="0" err="1">
                <a:latin typeface="Bookman Old Style" panose="02050604050505020204" pitchFamily="18" charset="0"/>
              </a:rPr>
              <a:t>diasosiasikan</a:t>
            </a:r>
            <a:r>
              <a:rPr lang="en-US" sz="2400" dirty="0">
                <a:latin typeface="Bookman Old Style" panose="02050604050505020204" pitchFamily="18" charset="0"/>
              </a:rPr>
              <a:t> </a:t>
            </a:r>
            <a:r>
              <a:rPr lang="en-US" sz="2400" dirty="0" err="1">
                <a:latin typeface="Bookman Old Style" panose="02050604050505020204" pitchFamily="18" charset="0"/>
              </a:rPr>
              <a:t>dengan</a:t>
            </a:r>
            <a:r>
              <a:rPr lang="en-US" sz="2400" dirty="0">
                <a:latin typeface="Bookman Old Style" panose="02050604050505020204" pitchFamily="18" charset="0"/>
              </a:rPr>
              <a:t> </a:t>
            </a:r>
            <a:r>
              <a:rPr lang="en-US" sz="2400" dirty="0" err="1">
                <a:latin typeface="Bookman Old Style" panose="02050604050505020204" pitchFamily="18" charset="0"/>
              </a:rPr>
              <a:t>sebuah</a:t>
            </a:r>
            <a:r>
              <a:rPr lang="en-US" sz="2400" dirty="0">
                <a:latin typeface="Bookman Old Style" panose="02050604050505020204" pitchFamily="18" charset="0"/>
              </a:rPr>
              <a:t> </a:t>
            </a:r>
            <a:r>
              <a:rPr lang="en-US" sz="2400" dirty="0" err="1">
                <a:latin typeface="Bookman Old Style" panose="02050604050505020204" pitchFamily="18" charset="0"/>
              </a:rPr>
              <a:t>nilai</a:t>
            </a:r>
            <a:r>
              <a:rPr lang="en-US" sz="2400" dirty="0">
                <a:latin typeface="Bookman Old Style" panose="02050604050505020204" pitchFamily="18" charset="0"/>
              </a:rPr>
              <a:t> </a:t>
            </a:r>
            <a:r>
              <a:rPr lang="en-US" sz="2400" dirty="0" err="1">
                <a:latin typeface="Bookman Old Style" panose="02050604050505020204" pitchFamily="18" charset="0"/>
              </a:rPr>
              <a:t>bobot</a:t>
            </a:r>
            <a:r>
              <a:rPr lang="en-US" sz="2400" dirty="0">
                <a:latin typeface="Bookman Old Style" panose="02050604050505020204" pitchFamily="18" charset="0"/>
              </a:rPr>
              <a:t> (w). </a:t>
            </a:r>
            <a:r>
              <a:rPr lang="en-US" sz="2400" dirty="0" err="1">
                <a:latin typeface="Bookman Old Style" panose="02050604050505020204" pitchFamily="18" charset="0"/>
              </a:rPr>
              <a:t>Seperti</a:t>
            </a:r>
            <a:r>
              <a:rPr lang="en-US" sz="2400" dirty="0">
                <a:latin typeface="Bookman Old Style" panose="02050604050505020204" pitchFamily="18" charset="0"/>
              </a:rPr>
              <a:t> </a:t>
            </a:r>
            <a:r>
              <a:rPr lang="en-US" sz="2400" dirty="0" err="1">
                <a:latin typeface="Bookman Old Style" panose="02050604050505020204" pitchFamily="18" charset="0"/>
              </a:rPr>
              <a:t>pada</a:t>
            </a:r>
            <a:r>
              <a:rPr lang="en-US" sz="2400" dirty="0">
                <a:latin typeface="Bookman Old Style" panose="02050604050505020204" pitchFamily="18" charset="0"/>
              </a:rPr>
              <a:t> </a:t>
            </a:r>
            <a:r>
              <a:rPr lang="en-US" sz="2400" dirty="0" err="1">
                <a:latin typeface="Bookman Old Style" panose="02050604050505020204" pitchFamily="18" charset="0"/>
              </a:rPr>
              <a:t>sebuah</a:t>
            </a:r>
            <a:r>
              <a:rPr lang="en-US" sz="2400" dirty="0">
                <a:latin typeface="Bookman Old Style" panose="02050604050505020204" pitchFamily="18" charset="0"/>
              </a:rPr>
              <a:t> </a:t>
            </a:r>
            <a:r>
              <a:rPr lang="en-US" sz="2400" dirty="0" err="1">
                <a:latin typeface="Bookman Old Style" panose="02050604050505020204" pitchFamily="18" charset="0"/>
              </a:rPr>
              <a:t>sinapsis</a:t>
            </a:r>
            <a:r>
              <a:rPr lang="en-US" sz="2400" dirty="0">
                <a:latin typeface="Bookman Old Style" panose="02050604050505020204" pitchFamily="18" charset="0"/>
              </a:rPr>
              <a:t>, </a:t>
            </a:r>
            <a:r>
              <a:rPr lang="en-US" sz="2400" dirty="0" err="1">
                <a:latin typeface="Bookman Old Style" panose="02050604050505020204" pitchFamily="18" charset="0"/>
              </a:rPr>
              <a:t>nilai</a:t>
            </a:r>
            <a:r>
              <a:rPr lang="en-US" sz="2400" dirty="0">
                <a:latin typeface="Bookman Old Style" panose="02050604050505020204" pitchFamily="18" charset="0"/>
              </a:rPr>
              <a:t> </a:t>
            </a:r>
            <a:r>
              <a:rPr lang="en-US" sz="2400" dirty="0" err="1">
                <a:latin typeface="Bookman Old Style" panose="02050604050505020204" pitchFamily="18" charset="0"/>
              </a:rPr>
              <a:t>bobot</a:t>
            </a:r>
            <a:r>
              <a:rPr lang="en-US" sz="2400" dirty="0">
                <a:latin typeface="Bookman Old Style" panose="02050604050505020204" pitchFamily="18" charset="0"/>
              </a:rPr>
              <a:t> </a:t>
            </a:r>
            <a:r>
              <a:rPr lang="en-US" sz="2400" dirty="0" err="1">
                <a:latin typeface="Bookman Old Style" panose="02050604050505020204" pitchFamily="18" charset="0"/>
              </a:rPr>
              <a:t>menentukan</a:t>
            </a:r>
            <a:r>
              <a:rPr lang="en-US" sz="2400" dirty="0">
                <a:latin typeface="Bookman Old Style" panose="02050604050505020204" pitchFamily="18" charset="0"/>
              </a:rPr>
              <a:t> </a:t>
            </a:r>
            <a:r>
              <a:rPr lang="en-US" sz="2400" dirty="0" err="1">
                <a:latin typeface="Bookman Old Style" panose="02050604050505020204" pitchFamily="18" charset="0"/>
              </a:rPr>
              <a:t>derajat</a:t>
            </a:r>
            <a:r>
              <a:rPr lang="en-US" sz="2400" dirty="0">
                <a:latin typeface="Bookman Old Style" panose="02050604050505020204" pitchFamily="18" charset="0"/>
              </a:rPr>
              <a:t> </a:t>
            </a:r>
            <a:r>
              <a:rPr lang="en-US" sz="2400" dirty="0" err="1">
                <a:latin typeface="Bookman Old Style" panose="02050604050505020204" pitchFamily="18" charset="0"/>
              </a:rPr>
              <a:t>pengaruh</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sebuah</a:t>
            </a:r>
            <a:r>
              <a:rPr lang="en-US" sz="2400" dirty="0">
                <a:latin typeface="Bookman Old Style" panose="02050604050505020204" pitchFamily="18" charset="0"/>
              </a:rPr>
              <a:t> neuron </a:t>
            </a:r>
            <a:r>
              <a:rPr lang="en-US" sz="2400" dirty="0" err="1">
                <a:latin typeface="Bookman Old Style" panose="02050604050505020204" pitchFamily="18" charset="0"/>
              </a:rPr>
              <a:t>ke</a:t>
            </a:r>
            <a:r>
              <a:rPr lang="en-US" sz="2400" dirty="0">
                <a:latin typeface="Bookman Old Style" panose="02050604050505020204" pitchFamily="18" charset="0"/>
              </a:rPr>
              <a:t> neuron yang </a:t>
            </a:r>
            <a:r>
              <a:rPr lang="en-US" sz="2400" dirty="0" err="1">
                <a:latin typeface="Bookman Old Style" panose="02050604050505020204" pitchFamily="18" charset="0"/>
              </a:rPr>
              <a:t>lainnya</a:t>
            </a:r>
            <a:r>
              <a:rPr lang="en-US" sz="2400" dirty="0">
                <a:latin typeface="Bookman Old Style" panose="02050604050505020204" pitchFamily="18" charset="0"/>
              </a:rPr>
              <a:t>. </a:t>
            </a:r>
            <a:r>
              <a:rPr lang="en-US" sz="2400" dirty="0" err="1">
                <a:latin typeface="Bookman Old Style" panose="02050604050505020204" pitchFamily="18" charset="0"/>
              </a:rPr>
              <a:t>Pengaruh</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sebuah</a:t>
            </a:r>
            <a:r>
              <a:rPr lang="en-US" sz="2400" dirty="0">
                <a:latin typeface="Bookman Old Style" panose="02050604050505020204" pitchFamily="18" charset="0"/>
              </a:rPr>
              <a:t> neuron </a:t>
            </a:r>
            <a:r>
              <a:rPr lang="en-US" sz="2400" dirty="0" err="1">
                <a:latin typeface="Bookman Old Style" panose="02050604050505020204" pitchFamily="18" charset="0"/>
              </a:rPr>
              <a:t>ke</a:t>
            </a:r>
            <a:r>
              <a:rPr lang="en-US" sz="2400" dirty="0">
                <a:latin typeface="Bookman Old Style" panose="02050604050505020204" pitchFamily="18" charset="0"/>
              </a:rPr>
              <a:t> neuron yang </a:t>
            </a:r>
            <a:r>
              <a:rPr lang="en-US" sz="2400" dirty="0" err="1">
                <a:latin typeface="Bookman Old Style" panose="02050604050505020204" pitchFamily="18" charset="0"/>
              </a:rPr>
              <a:t>lainnya</a:t>
            </a:r>
            <a:r>
              <a:rPr lang="en-US" sz="2400" dirty="0">
                <a:latin typeface="Bookman Old Style" panose="02050604050505020204" pitchFamily="18" charset="0"/>
              </a:rPr>
              <a:t> </a:t>
            </a:r>
            <a:r>
              <a:rPr lang="en-US" sz="2400" dirty="0" err="1">
                <a:latin typeface="Bookman Old Style" panose="02050604050505020204" pitchFamily="18" charset="0"/>
              </a:rPr>
              <a:t>merupakan</a:t>
            </a:r>
            <a:r>
              <a:rPr lang="en-US" sz="2400" dirty="0">
                <a:latin typeface="Bookman Old Style" panose="02050604050505020204" pitchFamily="18" charset="0"/>
              </a:rPr>
              <a:t> </a:t>
            </a:r>
            <a:r>
              <a:rPr lang="en-US" sz="2400" dirty="0" err="1">
                <a:latin typeface="Bookman Old Style" panose="02050604050505020204" pitchFamily="18" charset="0"/>
              </a:rPr>
              <a:t>hasil</a:t>
            </a:r>
            <a:r>
              <a:rPr lang="en-US" sz="2400" dirty="0">
                <a:latin typeface="Bookman Old Style" panose="02050604050505020204" pitchFamily="18" charset="0"/>
              </a:rPr>
              <a:t> kali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nilai</a:t>
            </a:r>
            <a:r>
              <a:rPr lang="en-US" sz="2400" dirty="0">
                <a:latin typeface="Bookman Old Style" panose="02050604050505020204" pitchFamily="18" charset="0"/>
              </a:rPr>
              <a:t> </a:t>
            </a:r>
            <a:r>
              <a:rPr lang="en-US" sz="2400" dirty="0" err="1">
                <a:latin typeface="Bookman Old Style" panose="02050604050505020204" pitchFamily="18" charset="0"/>
              </a:rPr>
              <a:t>keluaran</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neuron-neuron yang </a:t>
            </a:r>
            <a:r>
              <a:rPr lang="en-US" sz="2400" dirty="0" err="1">
                <a:latin typeface="Bookman Old Style" panose="02050604050505020204" pitchFamily="18" charset="0"/>
              </a:rPr>
              <a:t>masuk</a:t>
            </a:r>
            <a:r>
              <a:rPr lang="en-US" sz="2400" dirty="0">
                <a:latin typeface="Bookman Old Style" panose="02050604050505020204" pitchFamily="18" charset="0"/>
              </a:rPr>
              <a:t> </a:t>
            </a:r>
            <a:r>
              <a:rPr lang="en-US" sz="2400" dirty="0" err="1">
                <a:latin typeface="Bookman Old Style" panose="02050604050505020204" pitchFamily="18" charset="0"/>
              </a:rPr>
              <a:t>ke</a:t>
            </a:r>
            <a:r>
              <a:rPr lang="en-US" sz="2400" dirty="0">
                <a:latin typeface="Bookman Old Style" panose="02050604050505020204" pitchFamily="18" charset="0"/>
              </a:rPr>
              <a:t> neuron (x) </a:t>
            </a:r>
            <a:r>
              <a:rPr lang="en-US" sz="2400" dirty="0" err="1">
                <a:latin typeface="Bookman Old Style" panose="02050604050505020204" pitchFamily="18" charset="0"/>
              </a:rPr>
              <a:t>dengan</a:t>
            </a:r>
            <a:r>
              <a:rPr lang="en-US" sz="2400" dirty="0">
                <a:latin typeface="Bookman Old Style" panose="02050604050505020204" pitchFamily="18" charset="0"/>
              </a:rPr>
              <a:t> </a:t>
            </a:r>
            <a:r>
              <a:rPr lang="en-US" sz="2400" dirty="0" err="1">
                <a:latin typeface="Bookman Old Style" panose="02050604050505020204" pitchFamily="18" charset="0"/>
              </a:rPr>
              <a:t>nilai</a:t>
            </a:r>
            <a:r>
              <a:rPr lang="en-US" sz="2400" dirty="0">
                <a:latin typeface="Bookman Old Style" panose="02050604050505020204" pitchFamily="18" charset="0"/>
              </a:rPr>
              <a:t> </a:t>
            </a:r>
            <a:r>
              <a:rPr lang="en-US" sz="2400" dirty="0" err="1">
                <a:latin typeface="Bookman Old Style" panose="02050604050505020204" pitchFamily="18" charset="0"/>
              </a:rPr>
              <a:t>bobot</a:t>
            </a:r>
            <a:r>
              <a:rPr lang="en-US" sz="2400" dirty="0">
                <a:latin typeface="Bookman Old Style" panose="02050604050505020204" pitchFamily="18" charset="0"/>
              </a:rPr>
              <a:t> (w) yang </a:t>
            </a:r>
            <a:r>
              <a:rPr lang="en-US" sz="2400" dirty="0" err="1">
                <a:latin typeface="Bookman Old Style" panose="02050604050505020204" pitchFamily="18" charset="0"/>
              </a:rPr>
              <a:t>menghubungkan</a:t>
            </a:r>
            <a:r>
              <a:rPr lang="en-US" sz="2400" dirty="0">
                <a:latin typeface="Bookman Old Style" panose="02050604050505020204" pitchFamily="18" charset="0"/>
              </a:rPr>
              <a:t> neuron-neuron </a:t>
            </a:r>
            <a:r>
              <a:rPr lang="en-US" sz="2400" dirty="0" err="1">
                <a:latin typeface="Bookman Old Style" panose="02050604050505020204" pitchFamily="18" charset="0"/>
              </a:rPr>
              <a:t>tadi</a:t>
            </a:r>
            <a:r>
              <a:rPr lang="en-US" sz="2400" dirty="0">
                <a:latin typeface="Bookman Old Style" panose="02050604050505020204" pitchFamily="18" charset="0"/>
              </a:rPr>
              <a:t>.</a:t>
            </a:r>
          </a:p>
          <a:p>
            <a:pPr marL="509588" indent="-509588" algn="just"/>
            <a:r>
              <a:rPr lang="en-US" sz="2400" dirty="0" err="1">
                <a:latin typeface="Bookman Old Style" panose="02050604050505020204" pitchFamily="18" charset="0"/>
              </a:rPr>
              <a:t>Tiap</a:t>
            </a:r>
            <a:r>
              <a:rPr lang="en-US" sz="2400" dirty="0">
                <a:latin typeface="Bookman Old Style" panose="02050604050505020204" pitchFamily="18" charset="0"/>
              </a:rPr>
              <a:t> neuron </a:t>
            </a:r>
            <a:r>
              <a:rPr lang="en-US" sz="2400" dirty="0" err="1">
                <a:latin typeface="Bookman Old Style" panose="02050604050505020204" pitchFamily="18" charset="0"/>
              </a:rPr>
              <a:t>dikombinasikan</a:t>
            </a:r>
            <a:r>
              <a:rPr lang="en-US" sz="2400" dirty="0">
                <a:latin typeface="Bookman Old Style" panose="02050604050505020204" pitchFamily="18" charset="0"/>
              </a:rPr>
              <a:t> </a:t>
            </a:r>
            <a:r>
              <a:rPr lang="en-US" sz="2400" dirty="0" err="1">
                <a:latin typeface="Bookman Old Style" panose="02050604050505020204" pitchFamily="18" charset="0"/>
              </a:rPr>
              <a:t>dengan</a:t>
            </a:r>
            <a:r>
              <a:rPr lang="en-US" sz="2400" dirty="0">
                <a:latin typeface="Bookman Old Style" panose="02050604050505020204" pitchFamily="18" charset="0"/>
              </a:rPr>
              <a:t> </a:t>
            </a:r>
            <a:r>
              <a:rPr lang="en-US" sz="2400" dirty="0" err="1">
                <a:latin typeface="Bookman Old Style" panose="02050604050505020204" pitchFamily="18" charset="0"/>
              </a:rPr>
              <a:t>sebuah</a:t>
            </a:r>
            <a:r>
              <a:rPr lang="en-US" sz="2400" dirty="0">
                <a:latin typeface="Bookman Old Style" panose="02050604050505020204" pitchFamily="18" charset="0"/>
              </a:rPr>
              <a:t> </a:t>
            </a:r>
            <a:r>
              <a:rPr lang="en-US" sz="2400" dirty="0" err="1">
                <a:latin typeface="Bookman Old Style" panose="02050604050505020204" pitchFamily="18" charset="0"/>
              </a:rPr>
              <a:t>fungsi</a:t>
            </a:r>
            <a:r>
              <a:rPr lang="en-US" sz="2400" dirty="0">
                <a:latin typeface="Bookman Old Style" panose="02050604050505020204" pitchFamily="18" charset="0"/>
              </a:rPr>
              <a:t> </a:t>
            </a:r>
            <a:r>
              <a:rPr lang="en-US" sz="2400" dirty="0" err="1">
                <a:latin typeface="Bookman Old Style" panose="02050604050505020204" pitchFamily="18" charset="0"/>
              </a:rPr>
              <a:t>aktivasi</a:t>
            </a:r>
            <a:r>
              <a:rPr lang="en-US" sz="2400" dirty="0">
                <a:latin typeface="Bookman Old Style" panose="02050604050505020204" pitchFamily="18" charset="0"/>
              </a:rPr>
              <a:t> yang </a:t>
            </a:r>
            <a:r>
              <a:rPr lang="en-US" sz="2400" dirty="0" err="1">
                <a:latin typeface="Bookman Old Style" panose="02050604050505020204" pitchFamily="18" charset="0"/>
              </a:rPr>
              <a:t>berfungsi</a:t>
            </a:r>
            <a:r>
              <a:rPr lang="en-US" sz="2400" dirty="0">
                <a:latin typeface="Bookman Old Style" panose="02050604050505020204" pitchFamily="18" charset="0"/>
              </a:rPr>
              <a:t> </a:t>
            </a:r>
            <a:r>
              <a:rPr lang="en-US" sz="2400" dirty="0" err="1">
                <a:latin typeface="Bookman Old Style" panose="02050604050505020204" pitchFamily="18" charset="0"/>
              </a:rPr>
              <a:t>sebagai</a:t>
            </a:r>
            <a:r>
              <a:rPr lang="en-US" sz="2400" dirty="0">
                <a:latin typeface="Bookman Old Style" panose="02050604050505020204" pitchFamily="18" charset="0"/>
              </a:rPr>
              <a:t> </a:t>
            </a:r>
            <a:r>
              <a:rPr lang="en-US" sz="2400" dirty="0" err="1">
                <a:latin typeface="Bookman Old Style" panose="02050604050505020204" pitchFamily="18" charset="0"/>
              </a:rPr>
              <a:t>penghubung</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penjumlahan</a:t>
            </a:r>
            <a:r>
              <a:rPr lang="en-US" sz="2400" dirty="0">
                <a:latin typeface="Bookman Old Style" panose="02050604050505020204" pitchFamily="18" charset="0"/>
              </a:rPr>
              <a:t> </a:t>
            </a:r>
            <a:r>
              <a:rPr lang="en-US" sz="2400" dirty="0" err="1">
                <a:latin typeface="Bookman Old Style" panose="02050604050505020204" pitchFamily="18" charset="0"/>
              </a:rPr>
              <a:t>semua</a:t>
            </a:r>
            <a:r>
              <a:rPr lang="en-US" sz="2400" dirty="0">
                <a:latin typeface="Bookman Old Style" panose="02050604050505020204" pitchFamily="18" charset="0"/>
              </a:rPr>
              <a:t> </a:t>
            </a:r>
            <a:r>
              <a:rPr lang="en-US" sz="2400" dirty="0" err="1">
                <a:latin typeface="Bookman Old Style" panose="02050604050505020204" pitchFamily="18" charset="0"/>
              </a:rPr>
              <a:t>nilai</a:t>
            </a:r>
            <a:r>
              <a:rPr lang="en-US" sz="2400" dirty="0">
                <a:latin typeface="Bookman Old Style" panose="02050604050505020204" pitchFamily="18" charset="0"/>
              </a:rPr>
              <a:t> </a:t>
            </a:r>
            <a:r>
              <a:rPr lang="en-US" sz="2400" dirty="0" err="1">
                <a:latin typeface="Bookman Old Style" panose="02050604050505020204" pitchFamily="18" charset="0"/>
              </a:rPr>
              <a:t>masukan</a:t>
            </a:r>
            <a:r>
              <a:rPr lang="en-US" sz="2400" dirty="0">
                <a:latin typeface="Bookman Old Style" panose="02050604050505020204" pitchFamily="18" charset="0"/>
              </a:rPr>
              <a:t> </a:t>
            </a:r>
            <a:r>
              <a:rPr lang="en-US" sz="2400" dirty="0" err="1">
                <a:latin typeface="Bookman Old Style" panose="02050604050505020204" pitchFamily="18" charset="0"/>
              </a:rPr>
              <a:t>dengan</a:t>
            </a:r>
            <a:r>
              <a:rPr lang="en-US" sz="2400" dirty="0">
                <a:latin typeface="Bookman Old Style" panose="02050604050505020204" pitchFamily="18" charset="0"/>
              </a:rPr>
              <a:t> </a:t>
            </a:r>
            <a:r>
              <a:rPr lang="en-US" sz="2400" dirty="0" err="1">
                <a:latin typeface="Bookman Old Style" panose="02050604050505020204" pitchFamily="18" charset="0"/>
              </a:rPr>
              <a:t>nilai</a:t>
            </a:r>
            <a:r>
              <a:rPr lang="en-US" sz="2400" dirty="0">
                <a:latin typeface="Bookman Old Style" panose="02050604050505020204" pitchFamily="18" charset="0"/>
              </a:rPr>
              <a:t> </a:t>
            </a:r>
            <a:r>
              <a:rPr lang="en-US" sz="2400" dirty="0" err="1">
                <a:latin typeface="Bookman Old Style" panose="02050604050505020204" pitchFamily="18" charset="0"/>
              </a:rPr>
              <a:t>keluarannya</a:t>
            </a:r>
            <a:r>
              <a:rPr lang="en-US" sz="2400" dirty="0">
                <a:latin typeface="Bookman Old Style" panose="02050604050505020204" pitchFamily="18" charset="0"/>
              </a:rPr>
              <a:t>. </a:t>
            </a:r>
            <a:r>
              <a:rPr lang="en-US" sz="2400" dirty="0" err="1">
                <a:latin typeface="Bookman Old Style" panose="02050604050505020204" pitchFamily="18" charset="0"/>
              </a:rPr>
              <a:t>Keluaran</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neuron </a:t>
            </a:r>
            <a:r>
              <a:rPr lang="en-US" sz="2400" dirty="0" err="1">
                <a:latin typeface="Bookman Old Style" panose="02050604050505020204" pitchFamily="18" charset="0"/>
              </a:rPr>
              <a:t>inilah</a:t>
            </a:r>
            <a:r>
              <a:rPr lang="en-US" sz="2400" dirty="0">
                <a:latin typeface="Bookman Old Style" panose="02050604050505020204" pitchFamily="18" charset="0"/>
              </a:rPr>
              <a:t> yang </a:t>
            </a:r>
            <a:r>
              <a:rPr lang="en-US" sz="2400" dirty="0" err="1">
                <a:latin typeface="Bookman Old Style" panose="02050604050505020204" pitchFamily="18" charset="0"/>
              </a:rPr>
              <a:t>nantinya</a:t>
            </a:r>
            <a:r>
              <a:rPr lang="en-US" sz="2400" dirty="0">
                <a:latin typeface="Bookman Old Style" panose="02050604050505020204" pitchFamily="18" charset="0"/>
              </a:rPr>
              <a:t> </a:t>
            </a:r>
            <a:r>
              <a:rPr lang="en-US" sz="2400" dirty="0" err="1">
                <a:latin typeface="Bookman Old Style" panose="02050604050505020204" pitchFamily="18" charset="0"/>
              </a:rPr>
              <a:t>akan</a:t>
            </a:r>
            <a:r>
              <a:rPr lang="en-US" sz="2400" dirty="0">
                <a:latin typeface="Bookman Old Style" panose="02050604050505020204" pitchFamily="18" charset="0"/>
              </a:rPr>
              <a:t> </a:t>
            </a:r>
            <a:r>
              <a:rPr lang="en-US" sz="2400" dirty="0" err="1">
                <a:latin typeface="Bookman Old Style" panose="02050604050505020204" pitchFamily="18" charset="0"/>
              </a:rPr>
              <a:t>menentukan</a:t>
            </a:r>
            <a:r>
              <a:rPr lang="en-US" sz="2400" dirty="0">
                <a:latin typeface="Bookman Old Style" panose="02050604050505020204" pitchFamily="18" charset="0"/>
              </a:rPr>
              <a:t> </a:t>
            </a:r>
            <a:r>
              <a:rPr lang="en-US" sz="2400" dirty="0" err="1">
                <a:latin typeface="Bookman Old Style" panose="02050604050505020204" pitchFamily="18" charset="0"/>
              </a:rPr>
              <a:t>apakah</a:t>
            </a:r>
            <a:r>
              <a:rPr lang="en-US" sz="2400" dirty="0">
                <a:latin typeface="Bookman Old Style" panose="02050604050505020204" pitchFamily="18" charset="0"/>
              </a:rPr>
              <a:t> </a:t>
            </a:r>
            <a:r>
              <a:rPr lang="en-US" sz="2400" dirty="0" err="1">
                <a:latin typeface="Bookman Old Style" panose="02050604050505020204" pitchFamily="18" charset="0"/>
              </a:rPr>
              <a:t>sebuah</a:t>
            </a:r>
            <a:r>
              <a:rPr lang="en-US" sz="2400" dirty="0">
                <a:latin typeface="Bookman Old Style" panose="02050604050505020204" pitchFamily="18" charset="0"/>
              </a:rPr>
              <a:t> neuron </a:t>
            </a:r>
            <a:r>
              <a:rPr lang="en-US" sz="2400" dirty="0" err="1">
                <a:latin typeface="Bookman Old Style" panose="02050604050505020204" pitchFamily="18" charset="0"/>
              </a:rPr>
              <a:t>itu</a:t>
            </a:r>
            <a:r>
              <a:rPr lang="en-US" sz="2400" dirty="0">
                <a:latin typeface="Bookman Old Style" panose="02050604050505020204" pitchFamily="18" charset="0"/>
              </a:rPr>
              <a:t> </a:t>
            </a:r>
            <a:r>
              <a:rPr lang="en-US" sz="2400" dirty="0" err="1">
                <a:latin typeface="Bookman Old Style" panose="02050604050505020204" pitchFamily="18" charset="0"/>
              </a:rPr>
              <a:t>aktif</a:t>
            </a:r>
            <a:r>
              <a:rPr lang="en-US" sz="2400" dirty="0">
                <a:latin typeface="Bookman Old Style" panose="02050604050505020204" pitchFamily="18" charset="0"/>
              </a:rPr>
              <a:t> </a:t>
            </a:r>
            <a:r>
              <a:rPr lang="en-US" sz="2400" dirty="0" err="1">
                <a:latin typeface="Bookman Old Style" panose="02050604050505020204" pitchFamily="18" charset="0"/>
              </a:rPr>
              <a:t>ataukah</a:t>
            </a:r>
            <a:r>
              <a:rPr lang="en-US" sz="2400" dirty="0">
                <a:latin typeface="Bookman Old Style" panose="02050604050505020204" pitchFamily="18" charset="0"/>
              </a:rPr>
              <a:t> </a:t>
            </a:r>
            <a:r>
              <a:rPr lang="en-US" sz="2400" dirty="0" err="1">
                <a:latin typeface="Bookman Old Style" panose="02050604050505020204" pitchFamily="18" charset="0"/>
              </a:rPr>
              <a:t>tidak</a:t>
            </a:r>
            <a:r>
              <a:rPr lang="en-US" sz="2400" dirty="0">
                <a:latin typeface="Bookman Old Style" panose="02050604050505020204" pitchFamily="18" charset="0"/>
              </a:rPr>
              <a:t>. </a:t>
            </a:r>
          </a:p>
        </p:txBody>
      </p:sp>
    </p:spTree>
    <p:extLst>
      <p:ext uri="{BB962C8B-B14F-4D97-AF65-F5344CB8AC3E}">
        <p14:creationId xmlns:p14="http://schemas.microsoft.com/office/powerpoint/2010/main" val="5500570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2.xml><?xml version="1.0" encoding="utf-8"?>
<a:theme xmlns:a="http://schemas.openxmlformats.org/drawingml/2006/main" name="1_Integr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3.xml><?xml version="1.0" encoding="utf-8"?>
<a:theme xmlns:a="http://schemas.openxmlformats.org/drawingml/2006/main" name="2_Integr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otalTime>4217</TotalTime>
  <Words>3128</Words>
  <Application>Microsoft Office PowerPoint</Application>
  <PresentationFormat>Widescreen</PresentationFormat>
  <Paragraphs>1169</Paragraphs>
  <Slides>59</Slides>
  <Notes>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2</vt:i4>
      </vt:variant>
      <vt:variant>
        <vt:lpstr>Slide Titles</vt:lpstr>
      </vt:variant>
      <vt:variant>
        <vt:i4>59</vt:i4>
      </vt:variant>
    </vt:vector>
  </HeadingPairs>
  <TitlesOfParts>
    <vt:vector size="71" baseType="lpstr">
      <vt:lpstr>Arial</vt:lpstr>
      <vt:lpstr>Bookman Old Style</vt:lpstr>
      <vt:lpstr>Symbol</vt:lpstr>
      <vt:lpstr>Tw Cen MT</vt:lpstr>
      <vt:lpstr>Tw Cen MT Condensed</vt:lpstr>
      <vt:lpstr>Wingdings</vt:lpstr>
      <vt:lpstr>Wingdings 3</vt:lpstr>
      <vt:lpstr>Integral</vt:lpstr>
      <vt:lpstr>1_Integral</vt:lpstr>
      <vt:lpstr>2_Integral</vt:lpstr>
      <vt:lpstr>Equation</vt:lpstr>
      <vt:lpstr>Bitmap Image</vt:lpstr>
      <vt:lpstr>Artificial neural netwok</vt:lpstr>
      <vt:lpstr>OUTLINE</vt:lpstr>
      <vt:lpstr>Artificial neural network</vt:lpstr>
      <vt:lpstr>Jaringan Saraf Manusia</vt:lpstr>
      <vt:lpstr>Struktur sel</vt:lpstr>
      <vt:lpstr>Cara kerja sistem saraf</vt:lpstr>
      <vt:lpstr>Cara kerja neuron</vt:lpstr>
      <vt:lpstr>Artificial Neural Network</vt:lpstr>
      <vt:lpstr>Neuron pada Artificial neural network</vt:lpstr>
      <vt:lpstr>Representasi neural network</vt:lpstr>
      <vt:lpstr>ALVINN</vt:lpstr>
      <vt:lpstr>ALVINN</vt:lpstr>
      <vt:lpstr>Karakteristik task untuk neural network</vt:lpstr>
      <vt:lpstr>Problem yang bisa diselesaikan dengan neural netWORK</vt:lpstr>
      <vt:lpstr>Karaktersitik problem neural netWORK</vt:lpstr>
      <vt:lpstr>PENGGUNAAN NEURAL NETWORK</vt:lpstr>
      <vt:lpstr>Pemrosesan sinyal</vt:lpstr>
      <vt:lpstr>Sistem kendali</vt:lpstr>
      <vt:lpstr>PENGenalan pola</vt:lpstr>
      <vt:lpstr>kedokteran</vt:lpstr>
      <vt:lpstr>Sintesa dan Pengenalan suara</vt:lpstr>
      <vt:lpstr>bisnis</vt:lpstr>
      <vt:lpstr>PERCEPTRON</vt:lpstr>
      <vt:lpstr>Struktur Artificial neural network</vt:lpstr>
      <vt:lpstr>perceptron</vt:lpstr>
      <vt:lpstr>Model Perceptron</vt:lpstr>
      <vt:lpstr>Pembelajaran perceptron</vt:lpstr>
      <vt:lpstr>Pembelajaran perceptron</vt:lpstr>
      <vt:lpstr>Pembelajaran perceptron</vt:lpstr>
      <vt:lpstr>Fungsi Aktivasi</vt:lpstr>
      <vt:lpstr>Contoh perhitungan</vt:lpstr>
      <vt:lpstr>Arsitektur</vt:lpstr>
      <vt:lpstr>EXAMPLE 1</vt:lpstr>
      <vt:lpstr>EXAMPLE 1</vt:lpstr>
      <vt:lpstr>EXAMPLE 1</vt:lpstr>
      <vt:lpstr>EXAMPLE 1</vt:lpstr>
      <vt:lpstr>Example 1</vt:lpstr>
      <vt:lpstr>EXAMPLE 2</vt:lpstr>
      <vt:lpstr>Example 2</vt:lpstr>
      <vt:lpstr>Example 2 </vt:lpstr>
      <vt:lpstr>Algoritma</vt:lpstr>
      <vt:lpstr>Formula</vt:lpstr>
      <vt:lpstr>Iterasi</vt:lpstr>
      <vt:lpstr>Iterasi</vt:lpstr>
      <vt:lpstr>Iterasi</vt:lpstr>
      <vt:lpstr>Iterasi</vt:lpstr>
      <vt:lpstr>Iterasi</vt:lpstr>
      <vt:lpstr>Iterasi</vt:lpstr>
      <vt:lpstr>Iterasi</vt:lpstr>
      <vt:lpstr>Iterasi</vt:lpstr>
      <vt:lpstr>Iterasi</vt:lpstr>
      <vt:lpstr>Iterasi</vt:lpstr>
      <vt:lpstr>Iterasi</vt:lpstr>
      <vt:lpstr>Iterasi</vt:lpstr>
      <vt:lpstr>Iterasi</vt:lpstr>
      <vt:lpstr>Iterasi</vt:lpstr>
      <vt:lpstr>Iterasi</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Renny</dc:creator>
  <cp:lastModifiedBy>ACER</cp:lastModifiedBy>
  <cp:revision>110</cp:revision>
  <dcterms:created xsi:type="dcterms:W3CDTF">2015-02-14T10:15:01Z</dcterms:created>
  <dcterms:modified xsi:type="dcterms:W3CDTF">2019-11-27T03:37:32Z</dcterms:modified>
</cp:coreProperties>
</file>