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289" r:id="rId32"/>
    <p:sldId id="290" r:id="rId33"/>
    <p:sldId id="292" r:id="rId34"/>
    <p:sldId id="293" r:id="rId35"/>
    <p:sldId id="294" r:id="rId36"/>
    <p:sldId id="295" r:id="rId37"/>
    <p:sldId id="296" r:id="rId38"/>
    <p:sldId id="297" r:id="rId39"/>
    <p:sldId id="298" r:id="rId40"/>
    <p:sldId id="299" r:id="rId41"/>
    <p:sldId id="300" r:id="rId42"/>
    <p:sldId id="301" r:id="rId43"/>
    <p:sldId id="303" r:id="rId44"/>
    <p:sldId id="304" r:id="rId45"/>
  </p:sldIdLst>
  <p:sldSz cx="18288000" cy="10287000"/>
  <p:notesSz cx="6858000" cy="9144000"/>
  <p:embeddedFontLst>
    <p:embeddedFont>
      <p:font typeface="Anca Coder" panose="020B0604020202020204" charset="0"/>
      <p:regular r:id="rId46"/>
    </p:embeddedFont>
    <p:embeddedFont>
      <p:font typeface="Arcade Gamer" panose="020B0604020202020204" charset="0"/>
      <p:regular r:id="rId47"/>
    </p:embeddedFont>
    <p:embeddedFont>
      <p:font typeface="Arial" panose="020B0604020202020204" pitchFamily="34" charset="0"/>
      <p:regular r:id="rId48"/>
    </p:embeddedFont>
    <p:embeddedFont>
      <p:font typeface="Calibri" panose="020F0502020204030204" pitchFamily="34" charset="0"/>
      <p:regular r:id="rId49"/>
      <p:bold r:id="rId50"/>
      <p:italic r:id="rId51"/>
      <p:boldItalic r:id="rId52"/>
    </p:embeddedFont>
    <p:embeddedFont>
      <p:font typeface="Cooper Hewitt" panose="020B0604020202020204" charset="0"/>
      <p:regular r:id="rId53"/>
    </p:embeddedFont>
    <p:embeddedFont>
      <p:font typeface="Poppins" panose="020B0604020202020204" charset="0"/>
      <p:regular r:id="rId54"/>
      <p:bold r:id="rId55"/>
      <p:italic r:id="rId56"/>
      <p:boldItalic r:id="rId57"/>
    </p:embeddedFont>
    <p:embeddedFont>
      <p:font typeface="Poppins Bold" panose="020B0604020202020204"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94F8D-670D-0802-2FBA-35C10B97B8AB}" v="4" dt="2023-11-02T02:07:11.759"/>
    <p1510:client id="{F8081BF0-A248-7964-8FD0-7793554D702F}" v="54" dt="2023-11-02T02:06:57.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IRA SANIANE" userId="S::5027201016@student.its.ac.id::7be57587-4d2f-46cd-b1a8-d4731494155b" providerId="AD" clId="Web-{F8081BF0-A248-7964-8FD0-7793554D702F}"/>
    <pc:docChg chg="addSld delSld modSld">
      <pc:chgData name="SHARIRA SANIANE" userId="S::5027201016@student.its.ac.id::7be57587-4d2f-46cd-b1a8-d4731494155b" providerId="AD" clId="Web-{F8081BF0-A248-7964-8FD0-7793554D702F}" dt="2023-11-02T02:06:57.359" v="45" actId="1076"/>
      <pc:docMkLst>
        <pc:docMk/>
      </pc:docMkLst>
      <pc:sldChg chg="del">
        <pc:chgData name="SHARIRA SANIANE" userId="S::5027201016@student.its.ac.id::7be57587-4d2f-46cd-b1a8-d4731494155b" providerId="AD" clId="Web-{F8081BF0-A248-7964-8FD0-7793554D702F}" dt="2023-11-02T01:57:52.925" v="0"/>
        <pc:sldMkLst>
          <pc:docMk/>
          <pc:sldMk cId="0" sldId="257"/>
        </pc:sldMkLst>
      </pc:sldChg>
      <pc:sldChg chg="delSp modSp add">
        <pc:chgData name="SHARIRA SANIANE" userId="S::5027201016@student.its.ac.id::7be57587-4d2f-46cd-b1a8-d4731494155b" providerId="AD" clId="Web-{F8081BF0-A248-7964-8FD0-7793554D702F}" dt="2023-11-02T02:06:57.359" v="45" actId="1076"/>
        <pc:sldMkLst>
          <pc:docMk/>
          <pc:sldMk cId="3653336838" sldId="304"/>
        </pc:sldMkLst>
        <pc:spChg chg="mod">
          <ac:chgData name="SHARIRA SANIANE" userId="S::5027201016@student.its.ac.id::7be57587-4d2f-46cd-b1a8-d4731494155b" providerId="AD" clId="Web-{F8081BF0-A248-7964-8FD0-7793554D702F}" dt="2023-11-02T02:02:51.822" v="17" actId="20577"/>
          <ac:spMkLst>
            <pc:docMk/>
            <pc:sldMk cId="3653336838" sldId="304"/>
            <ac:spMk id="18" creationId="{00000000-0000-0000-0000-000000000000}"/>
          </ac:spMkLst>
        </pc:spChg>
        <pc:spChg chg="mod">
          <ac:chgData name="SHARIRA SANIANE" userId="S::5027201016@student.its.ac.id::7be57587-4d2f-46cd-b1a8-d4731494155b" providerId="AD" clId="Web-{F8081BF0-A248-7964-8FD0-7793554D702F}" dt="2023-11-02T02:05:03.200" v="29" actId="1076"/>
          <ac:spMkLst>
            <pc:docMk/>
            <pc:sldMk cId="3653336838" sldId="304"/>
            <ac:spMk id="19" creationId="{00000000-0000-0000-0000-000000000000}"/>
          </ac:spMkLst>
        </pc:spChg>
        <pc:spChg chg="mod">
          <ac:chgData name="SHARIRA SANIANE" userId="S::5027201016@student.its.ac.id::7be57587-4d2f-46cd-b1a8-d4731494155b" providerId="AD" clId="Web-{F8081BF0-A248-7964-8FD0-7793554D702F}" dt="2023-11-02T02:05:03.200" v="30" actId="1076"/>
          <ac:spMkLst>
            <pc:docMk/>
            <pc:sldMk cId="3653336838" sldId="304"/>
            <ac:spMk id="33" creationId="{00000000-0000-0000-0000-000000000000}"/>
          </ac:spMkLst>
        </pc:spChg>
        <pc:spChg chg="mod">
          <ac:chgData name="SHARIRA SANIANE" userId="S::5027201016@student.its.ac.id::7be57587-4d2f-46cd-b1a8-d4731494155b" providerId="AD" clId="Web-{F8081BF0-A248-7964-8FD0-7793554D702F}" dt="2023-11-02T02:06:42.921" v="40" actId="1076"/>
          <ac:spMkLst>
            <pc:docMk/>
            <pc:sldMk cId="3653336838" sldId="304"/>
            <ac:spMk id="34" creationId="{00000000-0000-0000-0000-000000000000}"/>
          </ac:spMkLst>
        </pc:spChg>
        <pc:spChg chg="mod">
          <ac:chgData name="SHARIRA SANIANE" userId="S::5027201016@student.its.ac.id::7be57587-4d2f-46cd-b1a8-d4731494155b" providerId="AD" clId="Web-{F8081BF0-A248-7964-8FD0-7793554D702F}" dt="2023-11-02T02:06:13.577" v="37" actId="1076"/>
          <ac:spMkLst>
            <pc:docMk/>
            <pc:sldMk cId="3653336838" sldId="304"/>
            <ac:spMk id="35" creationId="{00000000-0000-0000-0000-000000000000}"/>
          </ac:spMkLst>
        </pc:spChg>
        <pc:spChg chg="mod">
          <ac:chgData name="SHARIRA SANIANE" userId="S::5027201016@student.its.ac.id::7be57587-4d2f-46cd-b1a8-d4731494155b" providerId="AD" clId="Web-{F8081BF0-A248-7964-8FD0-7793554D702F}" dt="2023-11-02T02:06:57.359" v="45" actId="1076"/>
          <ac:spMkLst>
            <pc:docMk/>
            <pc:sldMk cId="3653336838" sldId="304"/>
            <ac:spMk id="36" creationId="{00000000-0000-0000-0000-000000000000}"/>
          </ac:spMkLst>
        </pc:spChg>
        <pc:grpChg chg="del mod">
          <ac:chgData name="SHARIRA SANIANE" userId="S::5027201016@student.its.ac.id::7be57587-4d2f-46cd-b1a8-d4731494155b" providerId="AD" clId="Web-{F8081BF0-A248-7964-8FD0-7793554D702F}" dt="2023-11-02T02:02:09.196" v="11"/>
          <ac:grpSpMkLst>
            <pc:docMk/>
            <pc:sldMk cId="3653336838" sldId="304"/>
            <ac:grpSpMk id="21" creationId="{00000000-0000-0000-0000-000000000000}"/>
          </ac:grpSpMkLst>
        </pc:grpChg>
        <pc:grpChg chg="del">
          <ac:chgData name="SHARIRA SANIANE" userId="S::5027201016@student.its.ac.id::7be57587-4d2f-46cd-b1a8-d4731494155b" providerId="AD" clId="Web-{F8081BF0-A248-7964-8FD0-7793554D702F}" dt="2023-11-02T02:01:56.805" v="10"/>
          <ac:grpSpMkLst>
            <pc:docMk/>
            <pc:sldMk cId="3653336838" sldId="304"/>
            <ac:grpSpMk id="43" creationId="{00000000-0000-0000-0000-000000000000}"/>
          </ac:grpSpMkLst>
        </pc:grpChg>
        <pc:grpChg chg="del">
          <ac:chgData name="SHARIRA SANIANE" userId="S::5027201016@student.its.ac.id::7be57587-4d2f-46cd-b1a8-d4731494155b" providerId="AD" clId="Web-{F8081BF0-A248-7964-8FD0-7793554D702F}" dt="2023-11-02T02:01:43.930" v="9"/>
          <ac:grpSpMkLst>
            <pc:docMk/>
            <pc:sldMk cId="3653336838" sldId="304"/>
            <ac:grpSpMk id="55" creationId="{00000000-0000-0000-0000-000000000000}"/>
          </ac:grpSpMkLst>
        </pc:grpChg>
        <pc:grpChg chg="del">
          <ac:chgData name="SHARIRA SANIANE" userId="S::5027201016@student.its.ac.id::7be57587-4d2f-46cd-b1a8-d4731494155b" providerId="AD" clId="Web-{F8081BF0-A248-7964-8FD0-7793554D702F}" dt="2023-11-02T02:01:31.305" v="8"/>
          <ac:grpSpMkLst>
            <pc:docMk/>
            <pc:sldMk cId="3653336838" sldId="304"/>
            <ac:grpSpMk id="67" creationId="{00000000-0000-0000-0000-000000000000}"/>
          </ac:grpSpMkLst>
        </pc:grpChg>
        <pc:grpChg chg="del">
          <ac:chgData name="SHARIRA SANIANE" userId="S::5027201016@student.its.ac.id::7be57587-4d2f-46cd-b1a8-d4731494155b" providerId="AD" clId="Web-{F8081BF0-A248-7964-8FD0-7793554D702F}" dt="2023-11-02T02:01:19.148" v="7"/>
          <ac:grpSpMkLst>
            <pc:docMk/>
            <pc:sldMk cId="3653336838" sldId="304"/>
            <ac:grpSpMk id="86" creationId="{00000000-0000-0000-0000-000000000000}"/>
          </ac:grpSpMkLst>
        </pc:grpChg>
      </pc:sldChg>
      <pc:sldChg chg="addSp modSp new del mod modClrScheme chgLayout">
        <pc:chgData name="SHARIRA SANIANE" userId="S::5027201016@student.its.ac.id::7be57587-4d2f-46cd-b1a8-d4731494155b" providerId="AD" clId="Web-{F8081BF0-A248-7964-8FD0-7793554D702F}" dt="2023-11-02T02:00:51.960" v="4"/>
        <pc:sldMkLst>
          <pc:docMk/>
          <pc:sldMk cId="3436161553" sldId="305"/>
        </pc:sldMkLst>
        <pc:spChg chg="add mod">
          <ac:chgData name="SHARIRA SANIANE" userId="S::5027201016@student.its.ac.id::7be57587-4d2f-46cd-b1a8-d4731494155b" providerId="AD" clId="Web-{F8081BF0-A248-7964-8FD0-7793554D702F}" dt="2023-11-02T02:00:37.194" v="3"/>
          <ac:spMkLst>
            <pc:docMk/>
            <pc:sldMk cId="3436161553" sldId="305"/>
            <ac:spMk id="2" creationId="{726971B7-F2E0-1C56-5C24-5E0EB9FD6C89}"/>
          </ac:spMkLst>
        </pc:spChg>
        <pc:spChg chg="add mod">
          <ac:chgData name="SHARIRA SANIANE" userId="S::5027201016@student.its.ac.id::7be57587-4d2f-46cd-b1a8-d4731494155b" providerId="AD" clId="Web-{F8081BF0-A248-7964-8FD0-7793554D702F}" dt="2023-11-02T02:00:37.194" v="3"/>
          <ac:spMkLst>
            <pc:docMk/>
            <pc:sldMk cId="3436161553" sldId="305"/>
            <ac:spMk id="3" creationId="{A8DDF402-A20E-776F-58E9-C53462E9239B}"/>
          </ac:spMkLst>
        </pc:spChg>
      </pc:sldChg>
    </pc:docChg>
  </pc:docChgLst>
  <pc:docChgLst>
    <pc:chgData name="SHARIRA SANIANE" userId="S::5027201016@student.its.ac.id::7be57587-4d2f-46cd-b1a8-d4731494155b" providerId="AD" clId="Web-{72994F8D-670D-0802-2FBA-35C10B97B8AB}"/>
    <pc:docChg chg="delSld">
      <pc:chgData name="SHARIRA SANIANE" userId="S::5027201016@student.its.ac.id::7be57587-4d2f-46cd-b1a8-d4731494155b" providerId="AD" clId="Web-{72994F8D-670D-0802-2FBA-35C10B97B8AB}" dt="2023-11-02T02:07:11.759" v="3"/>
      <pc:docMkLst>
        <pc:docMk/>
      </pc:docMkLst>
      <pc:sldChg chg="del">
        <pc:chgData name="SHARIRA SANIANE" userId="S::5027201016@student.its.ac.id::7be57587-4d2f-46cd-b1a8-d4731494155b" providerId="AD" clId="Web-{72994F8D-670D-0802-2FBA-35C10B97B8AB}" dt="2023-11-02T02:06:54.289" v="0"/>
        <pc:sldMkLst>
          <pc:docMk/>
          <pc:sldMk cId="0" sldId="268"/>
        </pc:sldMkLst>
      </pc:sldChg>
      <pc:sldChg chg="del">
        <pc:chgData name="SHARIRA SANIANE" userId="S::5027201016@student.its.ac.id::7be57587-4d2f-46cd-b1a8-d4731494155b" providerId="AD" clId="Web-{72994F8D-670D-0802-2FBA-35C10B97B8AB}" dt="2023-11-02T02:06:58.336" v="1"/>
        <pc:sldMkLst>
          <pc:docMk/>
          <pc:sldMk cId="0" sldId="279"/>
        </pc:sldMkLst>
      </pc:sldChg>
      <pc:sldChg chg="del">
        <pc:chgData name="SHARIRA SANIANE" userId="S::5027201016@student.its.ac.id::7be57587-4d2f-46cd-b1a8-d4731494155b" providerId="AD" clId="Web-{72994F8D-670D-0802-2FBA-35C10B97B8AB}" dt="2023-11-02T02:07:07.008" v="2"/>
        <pc:sldMkLst>
          <pc:docMk/>
          <pc:sldMk cId="0" sldId="291"/>
        </pc:sldMkLst>
      </pc:sldChg>
      <pc:sldChg chg="del">
        <pc:chgData name="SHARIRA SANIANE" userId="S::5027201016@student.its.ac.id::7be57587-4d2f-46cd-b1a8-d4731494155b" providerId="AD" clId="Web-{72994F8D-670D-0802-2FBA-35C10B97B8AB}" dt="2023-11-02T02:07:11.759" v="3"/>
        <pc:sldMkLst>
          <pc:docMk/>
          <pc:sldMk cId="0" sldId="30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3.png"/><Relationship Id="rId5" Type="http://schemas.openxmlformats.org/officeDocument/2006/relationships/image" Target="../media/image23.svg"/><Relationship Id="rId15" Type="http://schemas.openxmlformats.org/officeDocument/2006/relationships/image" Target="../media/image65.png"/><Relationship Id="rId10" Type="http://schemas.openxmlformats.org/officeDocument/2006/relationships/image" Target="../media/image10.svg"/><Relationship Id="rId4" Type="http://schemas.openxmlformats.org/officeDocument/2006/relationships/image" Target="../media/image22.png"/><Relationship Id="rId9" Type="http://schemas.openxmlformats.org/officeDocument/2006/relationships/image" Target="../media/image9.pn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66.png"/><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image" Target="../media/image8.svg"/><Relationship Id="rId17" Type="http://schemas.openxmlformats.org/officeDocument/2006/relationships/image" Target="../media/image58.gif"/><Relationship Id="rId2" Type="http://schemas.openxmlformats.org/officeDocument/2006/relationships/image" Target="../media/image24.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7.png"/><Relationship Id="rId5" Type="http://schemas.openxmlformats.org/officeDocument/2006/relationships/image" Target="../media/image31.png"/><Relationship Id="rId1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26.svg"/><Relationship Id="rId9" Type="http://schemas.openxmlformats.org/officeDocument/2006/relationships/image" Target="../media/image35.png"/><Relationship Id="rId14" Type="http://schemas.openxmlformats.org/officeDocument/2006/relationships/image" Target="../media/image67.sv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0.svg"/><Relationship Id="rId2" Type="http://schemas.openxmlformats.org/officeDocument/2006/relationships/image" Target="../media/image2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38.gif"/><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3.jpeg"/><Relationship Id="rId5" Type="http://schemas.openxmlformats.org/officeDocument/2006/relationships/image" Target="../media/image9.png"/><Relationship Id="rId10" Type="http://schemas.openxmlformats.org/officeDocument/2006/relationships/image" Target="../media/image42.jpeg"/><Relationship Id="rId4" Type="http://schemas.openxmlformats.org/officeDocument/2006/relationships/image" Target="../media/image8.sv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0.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24.png"/><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2.png"/><Relationship Id="rId10" Type="http://schemas.openxmlformats.org/officeDocument/2006/relationships/image" Target="../media/image12.svg"/><Relationship Id="rId4" Type="http://schemas.openxmlformats.org/officeDocument/2006/relationships/image" Target="../media/image51.png"/><Relationship Id="rId9" Type="http://schemas.openxmlformats.org/officeDocument/2006/relationships/image" Target="../media/image11.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0.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24.png"/><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2.png"/><Relationship Id="rId10" Type="http://schemas.openxmlformats.org/officeDocument/2006/relationships/image" Target="../media/image12.svg"/><Relationship Id="rId4" Type="http://schemas.openxmlformats.org/officeDocument/2006/relationships/image" Target="../media/image51.png"/><Relationship Id="rId9" Type="http://schemas.openxmlformats.org/officeDocument/2006/relationships/image" Target="../media/image11.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12.svg"/><Relationship Id="rId12"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3.svg"/><Relationship Id="rId5" Type="http://schemas.openxmlformats.org/officeDocument/2006/relationships/image" Target="../media/image8.svg"/><Relationship Id="rId15" Type="http://schemas.openxmlformats.org/officeDocument/2006/relationships/image" Target="../media/image38.gif"/><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16.svg"/><Relationship Id="rId14"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12.svg"/><Relationship Id="rId12"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3.svg"/><Relationship Id="rId5" Type="http://schemas.openxmlformats.org/officeDocument/2006/relationships/image" Target="../media/image8.svg"/><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16.svg"/><Relationship Id="rId14"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3.jpeg"/><Relationship Id="rId5" Type="http://schemas.openxmlformats.org/officeDocument/2006/relationships/image" Target="../media/image9.png"/><Relationship Id="rId10" Type="http://schemas.openxmlformats.org/officeDocument/2006/relationships/image" Target="../media/image42.jpeg"/><Relationship Id="rId4" Type="http://schemas.openxmlformats.org/officeDocument/2006/relationships/image" Target="../media/image8.sv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gif"/><Relationship Id="rId2" Type="http://schemas.openxmlformats.org/officeDocument/2006/relationships/image" Target="../media/image6.pn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3.jpeg"/><Relationship Id="rId5" Type="http://schemas.openxmlformats.org/officeDocument/2006/relationships/image" Target="../media/image9.png"/><Relationship Id="rId10" Type="http://schemas.openxmlformats.org/officeDocument/2006/relationships/image" Target="../media/image42.jpeg"/><Relationship Id="rId4" Type="http://schemas.openxmlformats.org/officeDocument/2006/relationships/image" Target="../media/image8.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74.png"/><Relationship Id="rId18" Type="http://schemas.openxmlformats.org/officeDocument/2006/relationships/image" Target="../media/image8.svg"/><Relationship Id="rId3" Type="http://schemas.openxmlformats.org/officeDocument/2006/relationships/image" Target="../media/image25.png"/><Relationship Id="rId21"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73.svg"/><Relationship Id="rId17" Type="http://schemas.openxmlformats.org/officeDocument/2006/relationships/image" Target="../media/image7.png"/><Relationship Id="rId2" Type="http://schemas.openxmlformats.org/officeDocument/2006/relationships/image" Target="../media/image24.png"/><Relationship Id="rId16" Type="http://schemas.openxmlformats.org/officeDocument/2006/relationships/image" Target="../media/image23.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22.png"/><Relationship Id="rId10" Type="http://schemas.openxmlformats.org/officeDocument/2006/relationships/image" Target="../media/image71.svg"/><Relationship Id="rId19" Type="http://schemas.openxmlformats.org/officeDocument/2006/relationships/image" Target="../media/image31.png"/><Relationship Id="rId4" Type="http://schemas.openxmlformats.org/officeDocument/2006/relationships/image" Target="../media/image26.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38.gif"/><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1.pn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7.svg"/><Relationship Id="rId5" Type="http://schemas.openxmlformats.org/officeDocument/2006/relationships/image" Target="../media/image8.svg"/><Relationship Id="rId10" Type="http://schemas.openxmlformats.org/officeDocument/2006/relationships/image" Target="../media/image76.png"/><Relationship Id="rId4" Type="http://schemas.openxmlformats.org/officeDocument/2006/relationships/image" Target="../media/image7.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66.png"/><Relationship Id="rId18" Type="http://schemas.openxmlformats.org/officeDocument/2006/relationships/image" Target="../media/image79.png"/><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image" Target="../media/image8.svg"/><Relationship Id="rId17" Type="http://schemas.openxmlformats.org/officeDocument/2006/relationships/image" Target="../media/image78.png"/><Relationship Id="rId2" Type="http://schemas.openxmlformats.org/officeDocument/2006/relationships/image" Target="../media/image24.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7.png"/><Relationship Id="rId5" Type="http://schemas.openxmlformats.org/officeDocument/2006/relationships/image" Target="../media/image31.png"/><Relationship Id="rId15" Type="http://schemas.openxmlformats.org/officeDocument/2006/relationships/image" Target="../media/image22.png"/><Relationship Id="rId10" Type="http://schemas.openxmlformats.org/officeDocument/2006/relationships/image" Target="../media/image36.svg"/><Relationship Id="rId19" Type="http://schemas.openxmlformats.org/officeDocument/2006/relationships/image" Target="../media/image80.png"/><Relationship Id="rId4" Type="http://schemas.openxmlformats.org/officeDocument/2006/relationships/image" Target="../media/image26.svg"/><Relationship Id="rId9" Type="http://schemas.openxmlformats.org/officeDocument/2006/relationships/image" Target="../media/image35.png"/><Relationship Id="rId1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1.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3.png"/><Relationship Id="rId18" Type="http://schemas.openxmlformats.org/officeDocument/2006/relationships/image" Target="../media/image8.svg"/><Relationship Id="rId3" Type="http://schemas.openxmlformats.org/officeDocument/2006/relationships/image" Target="../media/image25.png"/><Relationship Id="rId7" Type="http://schemas.openxmlformats.org/officeDocument/2006/relationships/image" Target="../media/image29.gif"/><Relationship Id="rId12" Type="http://schemas.openxmlformats.org/officeDocument/2006/relationships/image" Target="../media/image32.svg"/><Relationship Id="rId17" Type="http://schemas.openxmlformats.org/officeDocument/2006/relationships/image" Target="../media/image7.png"/><Relationship Id="rId2" Type="http://schemas.openxmlformats.org/officeDocument/2006/relationships/image" Target="../media/image24.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8.gif"/><Relationship Id="rId11" Type="http://schemas.openxmlformats.org/officeDocument/2006/relationships/image" Target="../media/image31.png"/><Relationship Id="rId5" Type="http://schemas.openxmlformats.org/officeDocument/2006/relationships/image" Target="../media/image27.gif"/><Relationship Id="rId15" Type="http://schemas.openxmlformats.org/officeDocument/2006/relationships/image" Target="../media/image35.png"/><Relationship Id="rId10" Type="http://schemas.openxmlformats.org/officeDocument/2006/relationships/image" Target="../media/image23.svg"/><Relationship Id="rId19" Type="http://schemas.openxmlformats.org/officeDocument/2006/relationships/image" Target="../media/image37.gif"/><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83.svg"/><Relationship Id="rId2" Type="http://schemas.openxmlformats.org/officeDocument/2006/relationships/image" Target="../media/image24.png"/><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38.gif"/><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1.pn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4.png"/><Relationship Id="rId5" Type="http://schemas.openxmlformats.org/officeDocument/2006/relationships/image" Target="../media/image8.svg"/><Relationship Id="rId10" Type="http://schemas.openxmlformats.org/officeDocument/2006/relationships/image" Target="../media/image50.png"/><Relationship Id="rId4" Type="http://schemas.openxmlformats.org/officeDocument/2006/relationships/image" Target="../media/image7.png"/><Relationship Id="rId9" Type="http://schemas.openxmlformats.org/officeDocument/2006/relationships/image" Target="../media/image14.sv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1.png"/><Relationship Id="rId7" Type="http://schemas.openxmlformats.org/officeDocument/2006/relationships/image" Target="../media/image12.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3.svg"/><Relationship Id="rId5" Type="http://schemas.openxmlformats.org/officeDocument/2006/relationships/image" Target="../media/image8.svg"/><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16.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8.svg"/><Relationship Id="rId12"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3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0.svg"/><Relationship Id="rId2" Type="http://schemas.openxmlformats.org/officeDocument/2006/relationships/image" Target="../media/image2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38.gif"/><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4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4.png"/><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76.png"/><Relationship Id="rId10" Type="http://schemas.openxmlformats.org/officeDocument/2006/relationships/image" Target="../media/image34.svg"/><Relationship Id="rId4" Type="http://schemas.openxmlformats.org/officeDocument/2006/relationships/image" Target="../media/image23.svg"/><Relationship Id="rId9" Type="http://schemas.openxmlformats.org/officeDocument/2006/relationships/image" Target="../media/image33.png"/><Relationship Id="rId14" Type="http://schemas.openxmlformats.org/officeDocument/2006/relationships/image" Target="../media/image8.svg"/></Relationships>
</file>

<file path=ppt/slides/_rels/slide4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image" Target="../media/image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26.svg"/><Relationship Id="rId9" Type="http://schemas.openxmlformats.org/officeDocument/2006/relationships/image" Target="../media/image35.png"/><Relationship Id="rId14" Type="http://schemas.openxmlformats.org/officeDocument/2006/relationships/image" Target="../media/image2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3.jpeg"/><Relationship Id="rId5" Type="http://schemas.openxmlformats.org/officeDocument/2006/relationships/image" Target="../media/image9.png"/><Relationship Id="rId10" Type="http://schemas.openxmlformats.org/officeDocument/2006/relationships/image" Target="../media/image42.jpeg"/><Relationship Id="rId4" Type="http://schemas.openxmlformats.org/officeDocument/2006/relationships/image" Target="../media/image8.sv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hyperlink" Target="https://www.dewaweb.com/blog/private-cloud-adalah/" TargetMode="External"/><Relationship Id="rId5" Type="http://schemas.openxmlformats.org/officeDocument/2006/relationships/image" Target="../media/image48.png"/><Relationship Id="rId10" Type="http://schemas.openxmlformats.org/officeDocument/2006/relationships/hyperlink" Target="https://www.dewaweb.com/blog/aws-adalah-amazon-web-services/" TargetMode="External"/><Relationship Id="rId4" Type="http://schemas.openxmlformats.org/officeDocument/2006/relationships/image" Target="../media/image47.png"/><Relationship Id="rId9" Type="http://schemas.openxmlformats.org/officeDocument/2006/relationships/hyperlink" Target="https://www.dewacloud.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0.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24.png"/><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2.png"/><Relationship Id="rId10" Type="http://schemas.openxmlformats.org/officeDocument/2006/relationships/image" Target="../media/image12.svg"/><Relationship Id="rId4" Type="http://schemas.openxmlformats.org/officeDocument/2006/relationships/image" Target="../media/image51.png"/><Relationship Id="rId9" Type="http://schemas.openxmlformats.org/officeDocument/2006/relationships/image" Target="../media/image11.pn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55.svg"/><Relationship Id="rId3" Type="http://schemas.openxmlformats.org/officeDocument/2006/relationships/image" Target="../media/image51.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54.png"/><Relationship Id="rId2" Type="http://schemas.openxmlformats.org/officeDocument/2006/relationships/image" Target="../media/image24.png"/><Relationship Id="rId16" Type="http://schemas.openxmlformats.org/officeDocument/2006/relationships/image" Target="../media/image48.pn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53.svg"/><Relationship Id="rId10" Type="http://schemas.openxmlformats.org/officeDocument/2006/relationships/image" Target="../media/image13.png"/><Relationship Id="rId19"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1.png"/><Relationship Id="rId1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61.png"/><Relationship Id="rId2" Type="http://schemas.openxmlformats.org/officeDocument/2006/relationships/image" Target="../media/image24.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9.png"/><Relationship Id="rId10" Type="http://schemas.openxmlformats.org/officeDocument/2006/relationships/image" Target="../media/image14.svg"/><Relationship Id="rId19" Type="http://schemas.openxmlformats.org/officeDocument/2006/relationships/image" Target="../media/image45.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5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 b="-22"/>
            </a:stretch>
          </a:blipFill>
        </p:spPr>
      </p:sp>
      <p:grpSp>
        <p:nvGrpSpPr>
          <p:cNvPr id="3" name="Group 3"/>
          <p:cNvGrpSpPr/>
          <p:nvPr/>
        </p:nvGrpSpPr>
        <p:grpSpPr>
          <a:xfrm>
            <a:off x="702614" y="9098128"/>
            <a:ext cx="3244646" cy="770952"/>
            <a:chOff x="0" y="0"/>
            <a:chExt cx="4326195" cy="1027936"/>
          </a:xfrm>
        </p:grpSpPr>
        <p:grpSp>
          <p:nvGrpSpPr>
            <p:cNvPr id="4" name="Group 4"/>
            <p:cNvGrpSpPr/>
            <p:nvPr/>
          </p:nvGrpSpPr>
          <p:grpSpPr>
            <a:xfrm>
              <a:off x="0" y="0"/>
              <a:ext cx="4326195" cy="1027936"/>
              <a:chOff x="0" y="0"/>
              <a:chExt cx="1534409" cy="364587"/>
            </a:xfrm>
          </p:grpSpPr>
          <p:sp>
            <p:nvSpPr>
              <p:cNvPr id="5" name="Freeform 5"/>
              <p:cNvSpPr/>
              <p:nvPr/>
            </p:nvSpPr>
            <p:spPr>
              <a:xfrm>
                <a:off x="0" y="0"/>
                <a:ext cx="1534409" cy="364587"/>
              </a:xfrm>
              <a:custGeom>
                <a:avLst/>
                <a:gdLst/>
                <a:ahLst/>
                <a:cxnLst/>
                <a:rect l="l" t="t" r="r" b="b"/>
                <a:pathLst>
                  <a:path w="1534409" h="364587">
                    <a:moveTo>
                      <a:pt x="1331209" y="0"/>
                    </a:moveTo>
                    <a:cubicBezTo>
                      <a:pt x="1443433" y="0"/>
                      <a:pt x="1534409" y="81616"/>
                      <a:pt x="1534409" y="182293"/>
                    </a:cubicBezTo>
                    <a:cubicBezTo>
                      <a:pt x="1534409" y="282971"/>
                      <a:pt x="1443433" y="364587"/>
                      <a:pt x="1331209" y="364587"/>
                    </a:cubicBezTo>
                    <a:lnTo>
                      <a:pt x="203200" y="364587"/>
                    </a:lnTo>
                    <a:cubicBezTo>
                      <a:pt x="90976" y="364587"/>
                      <a:pt x="0" y="282971"/>
                      <a:pt x="0" y="182293"/>
                    </a:cubicBezTo>
                    <a:cubicBezTo>
                      <a:pt x="0" y="81616"/>
                      <a:pt x="90976" y="0"/>
                      <a:pt x="203200" y="0"/>
                    </a:cubicBezTo>
                    <a:close/>
                  </a:path>
                </a:pathLst>
              </a:custGeom>
              <a:solidFill>
                <a:srgbClr val="FFFFFF"/>
              </a:solidFill>
            </p:spPr>
          </p:sp>
          <p:sp>
            <p:nvSpPr>
              <p:cNvPr id="6" name="TextBox 6"/>
              <p:cNvSpPr txBox="1"/>
              <p:nvPr/>
            </p:nvSpPr>
            <p:spPr>
              <a:xfrm>
                <a:off x="0" y="-38100"/>
                <a:ext cx="812800" cy="444500"/>
              </a:xfrm>
              <a:prstGeom prst="rect">
                <a:avLst/>
              </a:prstGeom>
            </p:spPr>
            <p:txBody>
              <a:bodyPr lIns="50800" tIns="50800" rIns="50800" bIns="50800" rtlCol="0" anchor="ctr"/>
              <a:lstStyle/>
              <a:p>
                <a:pPr algn="ctr">
                  <a:lnSpc>
                    <a:spcPts val="2159"/>
                  </a:lnSpc>
                </a:pPr>
                <a:endParaRPr/>
              </a:p>
            </p:txBody>
          </p:sp>
        </p:grpSp>
        <p:sp>
          <p:nvSpPr>
            <p:cNvPr id="7" name="Freeform 7"/>
            <p:cNvSpPr/>
            <p:nvPr/>
          </p:nvSpPr>
          <p:spPr>
            <a:xfrm>
              <a:off x="3303460" y="118373"/>
              <a:ext cx="775135" cy="775135"/>
            </a:xfrm>
            <a:custGeom>
              <a:avLst/>
              <a:gdLst/>
              <a:ahLst/>
              <a:cxnLst/>
              <a:rect l="l" t="t" r="r" b="b"/>
              <a:pathLst>
                <a:path w="775135" h="775135">
                  <a:moveTo>
                    <a:pt x="0" y="0"/>
                  </a:moveTo>
                  <a:lnTo>
                    <a:pt x="775135" y="0"/>
                  </a:lnTo>
                  <a:lnTo>
                    <a:pt x="775135" y="775135"/>
                  </a:lnTo>
                  <a:lnTo>
                    <a:pt x="0" y="775135"/>
                  </a:lnTo>
                  <a:lnTo>
                    <a:pt x="0" y="0"/>
                  </a:lnTo>
                  <a:close/>
                </a:path>
              </a:pathLst>
            </a:custGeom>
            <a:blipFill>
              <a:blip r:embed="rId3"/>
              <a:stretch>
                <a:fillRect/>
              </a:stretch>
            </a:blipFill>
          </p:spPr>
        </p:sp>
        <p:sp>
          <p:nvSpPr>
            <p:cNvPr id="8" name="Freeform 8"/>
            <p:cNvSpPr/>
            <p:nvPr/>
          </p:nvSpPr>
          <p:spPr>
            <a:xfrm>
              <a:off x="152228" y="118373"/>
              <a:ext cx="788433" cy="788433"/>
            </a:xfrm>
            <a:custGeom>
              <a:avLst/>
              <a:gdLst/>
              <a:ahLst/>
              <a:cxnLst/>
              <a:rect l="l" t="t" r="r" b="b"/>
              <a:pathLst>
                <a:path w="788433" h="788433">
                  <a:moveTo>
                    <a:pt x="0" y="0"/>
                  </a:moveTo>
                  <a:lnTo>
                    <a:pt x="788433" y="0"/>
                  </a:lnTo>
                  <a:lnTo>
                    <a:pt x="788433" y="788433"/>
                  </a:lnTo>
                  <a:lnTo>
                    <a:pt x="0" y="788433"/>
                  </a:lnTo>
                  <a:lnTo>
                    <a:pt x="0" y="0"/>
                  </a:lnTo>
                  <a:close/>
                </a:path>
              </a:pathLst>
            </a:custGeom>
            <a:blipFill>
              <a:blip r:embed="rId4"/>
              <a:stretch>
                <a:fillRect/>
              </a:stretch>
            </a:blipFill>
          </p:spPr>
        </p:sp>
        <p:sp>
          <p:nvSpPr>
            <p:cNvPr id="9" name="Freeform 9"/>
            <p:cNvSpPr/>
            <p:nvPr/>
          </p:nvSpPr>
          <p:spPr>
            <a:xfrm>
              <a:off x="2335872" y="124427"/>
              <a:ext cx="819056" cy="819056"/>
            </a:xfrm>
            <a:custGeom>
              <a:avLst/>
              <a:gdLst/>
              <a:ahLst/>
              <a:cxnLst/>
              <a:rect l="l" t="t" r="r" b="b"/>
              <a:pathLst>
                <a:path w="819056" h="819056">
                  <a:moveTo>
                    <a:pt x="0" y="0"/>
                  </a:moveTo>
                  <a:lnTo>
                    <a:pt x="819055" y="0"/>
                  </a:lnTo>
                  <a:lnTo>
                    <a:pt x="819055" y="819056"/>
                  </a:lnTo>
                  <a:lnTo>
                    <a:pt x="0" y="819056"/>
                  </a:lnTo>
                  <a:lnTo>
                    <a:pt x="0" y="0"/>
                  </a:lnTo>
                  <a:close/>
                </a:path>
              </a:pathLst>
            </a:custGeom>
            <a:blipFill>
              <a:blip r:embed="rId5"/>
              <a:stretch>
                <a:fillRect/>
              </a:stretch>
            </a:blipFill>
          </p:spPr>
        </p:sp>
        <p:sp>
          <p:nvSpPr>
            <p:cNvPr id="10" name="Freeform 10"/>
            <p:cNvSpPr/>
            <p:nvPr/>
          </p:nvSpPr>
          <p:spPr>
            <a:xfrm>
              <a:off x="940661" y="176964"/>
              <a:ext cx="1246151" cy="671251"/>
            </a:xfrm>
            <a:custGeom>
              <a:avLst/>
              <a:gdLst/>
              <a:ahLst/>
              <a:cxnLst/>
              <a:rect l="l" t="t" r="r" b="b"/>
              <a:pathLst>
                <a:path w="1246151" h="671251">
                  <a:moveTo>
                    <a:pt x="0" y="0"/>
                  </a:moveTo>
                  <a:lnTo>
                    <a:pt x="1246150" y="0"/>
                  </a:lnTo>
                  <a:lnTo>
                    <a:pt x="1246150" y="671251"/>
                  </a:lnTo>
                  <a:lnTo>
                    <a:pt x="0" y="671251"/>
                  </a:lnTo>
                  <a:lnTo>
                    <a:pt x="0" y="0"/>
                  </a:lnTo>
                  <a:close/>
                </a:path>
              </a:pathLst>
            </a:custGeom>
            <a:blipFill>
              <a:blip r:embed="rId6"/>
              <a:stretch>
                <a:fillRect l="-30197" t="-49162" r="-35300" b="-55664"/>
              </a:stretch>
            </a:blipFill>
          </p:spPr>
        </p:sp>
      </p:grpSp>
      <p:sp>
        <p:nvSpPr>
          <p:cNvPr id="11" name="TextBox 11"/>
          <p:cNvSpPr txBox="1"/>
          <p:nvPr/>
        </p:nvSpPr>
        <p:spPr>
          <a:xfrm>
            <a:off x="1365430" y="536271"/>
            <a:ext cx="7219294" cy="4832350"/>
          </a:xfrm>
          <a:prstGeom prst="rect">
            <a:avLst/>
          </a:prstGeom>
        </p:spPr>
        <p:txBody>
          <a:bodyPr lIns="0" tIns="0" rIns="0" bIns="0" rtlCol="0" anchor="t">
            <a:spAutoFit/>
          </a:bodyPr>
          <a:lstStyle/>
          <a:p>
            <a:pPr>
              <a:lnSpc>
                <a:spcPts val="8400"/>
              </a:lnSpc>
            </a:pPr>
            <a:r>
              <a:rPr lang="en-US" sz="6000" spc="120">
                <a:solidFill>
                  <a:srgbClr val="FFFFFF"/>
                </a:solidFill>
                <a:latin typeface="Poppins Bold"/>
              </a:rPr>
              <a:t>MK Teknologi Komputasi Awan</a:t>
            </a:r>
          </a:p>
          <a:p>
            <a:pPr>
              <a:lnSpc>
                <a:spcPts val="7000"/>
              </a:lnSpc>
            </a:pPr>
            <a:r>
              <a:rPr lang="en-US" sz="5000" spc="100">
                <a:solidFill>
                  <a:srgbClr val="FFFFFF"/>
                </a:solidFill>
                <a:latin typeface="Poppins Bold"/>
              </a:rPr>
              <a:t>Technical Challenges Of Cloud Computing</a:t>
            </a:r>
          </a:p>
        </p:txBody>
      </p:sp>
      <p:sp>
        <p:nvSpPr>
          <p:cNvPr id="12" name="TextBox 12"/>
          <p:cNvSpPr txBox="1"/>
          <p:nvPr/>
        </p:nvSpPr>
        <p:spPr>
          <a:xfrm>
            <a:off x="1441630" y="5416246"/>
            <a:ext cx="7219294" cy="577517"/>
          </a:xfrm>
          <a:prstGeom prst="rect">
            <a:avLst/>
          </a:prstGeom>
        </p:spPr>
        <p:txBody>
          <a:bodyPr lIns="0" tIns="0" rIns="0" bIns="0" rtlCol="0" anchor="t">
            <a:spAutoFit/>
          </a:bodyPr>
          <a:lstStyle/>
          <a:p>
            <a:pPr>
              <a:lnSpc>
                <a:spcPts val="4114"/>
              </a:lnSpc>
            </a:pPr>
            <a:r>
              <a:rPr lang="en-US" sz="2939" spc="58">
                <a:solidFill>
                  <a:srgbClr val="FFFFFF"/>
                </a:solidFill>
                <a:latin typeface="Cooper Hewitt"/>
              </a:rPr>
              <a:t>Dosen: Henning Titi Ciptaningtyas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981075"/>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074457" y="4748972"/>
            <a:ext cx="3603310" cy="3031284"/>
          </a:xfrm>
          <a:custGeom>
            <a:avLst/>
            <a:gdLst/>
            <a:ahLst/>
            <a:cxnLst/>
            <a:rect l="l" t="t" r="r" b="b"/>
            <a:pathLst>
              <a:path w="3603310" h="3031284">
                <a:moveTo>
                  <a:pt x="0" y="0"/>
                </a:moveTo>
                <a:lnTo>
                  <a:pt x="3603310" y="0"/>
                </a:lnTo>
                <a:lnTo>
                  <a:pt x="3603310" y="3031285"/>
                </a:lnTo>
                <a:lnTo>
                  <a:pt x="0" y="3031285"/>
                </a:lnTo>
                <a:lnTo>
                  <a:pt x="0" y="0"/>
                </a:lnTo>
                <a:close/>
              </a:path>
            </a:pathLst>
          </a:custGeom>
          <a:blipFill>
            <a:blip r:embed="rId6"/>
            <a:stretch>
              <a:fillRect/>
            </a:stretch>
          </a:blipFill>
        </p:spPr>
      </p:sp>
      <p:sp>
        <p:nvSpPr>
          <p:cNvPr id="8" name="Freeform 8"/>
          <p:cNvSpPr/>
          <p:nvPr/>
        </p:nvSpPr>
        <p:spPr>
          <a:xfrm>
            <a:off x="7380542" y="4748972"/>
            <a:ext cx="3603310" cy="3031284"/>
          </a:xfrm>
          <a:custGeom>
            <a:avLst/>
            <a:gdLst/>
            <a:ahLst/>
            <a:cxnLst/>
            <a:rect l="l" t="t" r="r" b="b"/>
            <a:pathLst>
              <a:path w="3603310" h="3031284">
                <a:moveTo>
                  <a:pt x="0" y="0"/>
                </a:moveTo>
                <a:lnTo>
                  <a:pt x="3603310" y="0"/>
                </a:lnTo>
                <a:lnTo>
                  <a:pt x="3603310" y="3031285"/>
                </a:lnTo>
                <a:lnTo>
                  <a:pt x="0" y="3031285"/>
                </a:lnTo>
                <a:lnTo>
                  <a:pt x="0" y="0"/>
                </a:lnTo>
                <a:close/>
              </a:path>
            </a:pathLst>
          </a:custGeom>
          <a:blipFill>
            <a:blip r:embed="rId6"/>
            <a:stretch>
              <a:fillRect/>
            </a:stretch>
          </a:blipFill>
        </p:spPr>
      </p:sp>
      <p:sp>
        <p:nvSpPr>
          <p:cNvPr id="9" name="Freeform 9"/>
          <p:cNvSpPr/>
          <p:nvPr/>
        </p:nvSpPr>
        <p:spPr>
          <a:xfrm>
            <a:off x="2877387" y="7955251"/>
            <a:ext cx="3779402" cy="713362"/>
          </a:xfrm>
          <a:custGeom>
            <a:avLst/>
            <a:gdLst/>
            <a:ahLst/>
            <a:cxnLst/>
            <a:rect l="l" t="t" r="r" b="b"/>
            <a:pathLst>
              <a:path w="3779402" h="713362">
                <a:moveTo>
                  <a:pt x="0" y="0"/>
                </a:moveTo>
                <a:lnTo>
                  <a:pt x="3779401" y="0"/>
                </a:lnTo>
                <a:lnTo>
                  <a:pt x="3779401" y="713362"/>
                </a:lnTo>
                <a:lnTo>
                  <a:pt x="0" y="713362"/>
                </a:lnTo>
                <a:lnTo>
                  <a:pt x="0" y="0"/>
                </a:lnTo>
                <a:close/>
              </a:path>
            </a:pathLst>
          </a:custGeom>
          <a:blipFill>
            <a:blip r:embed="rId3"/>
            <a:stretch>
              <a:fillRect/>
            </a:stretch>
          </a:blipFill>
        </p:spPr>
      </p:sp>
      <p:sp>
        <p:nvSpPr>
          <p:cNvPr id="10" name="Freeform 10"/>
          <p:cNvSpPr/>
          <p:nvPr/>
        </p:nvSpPr>
        <p:spPr>
          <a:xfrm>
            <a:off x="7310140" y="7955251"/>
            <a:ext cx="3779402" cy="713362"/>
          </a:xfrm>
          <a:custGeom>
            <a:avLst/>
            <a:gdLst/>
            <a:ahLst/>
            <a:cxnLst/>
            <a:rect l="l" t="t" r="r" b="b"/>
            <a:pathLst>
              <a:path w="3779402" h="713362">
                <a:moveTo>
                  <a:pt x="0" y="0"/>
                </a:moveTo>
                <a:lnTo>
                  <a:pt x="3779401" y="0"/>
                </a:lnTo>
                <a:lnTo>
                  <a:pt x="3779401" y="713362"/>
                </a:lnTo>
                <a:lnTo>
                  <a:pt x="0" y="713362"/>
                </a:lnTo>
                <a:lnTo>
                  <a:pt x="0" y="0"/>
                </a:lnTo>
                <a:close/>
              </a:path>
            </a:pathLst>
          </a:custGeom>
          <a:blipFill>
            <a:blip r:embed="rId3"/>
            <a:stretch>
              <a:fillRect/>
            </a:stretch>
          </a:blipFill>
        </p:spPr>
      </p:sp>
      <p:sp>
        <p:nvSpPr>
          <p:cNvPr id="11" name="Freeform 11"/>
          <p:cNvSpPr/>
          <p:nvPr/>
        </p:nvSpPr>
        <p:spPr>
          <a:xfrm>
            <a:off x="11815450" y="4748972"/>
            <a:ext cx="3603310" cy="3031284"/>
          </a:xfrm>
          <a:custGeom>
            <a:avLst/>
            <a:gdLst/>
            <a:ahLst/>
            <a:cxnLst/>
            <a:rect l="l" t="t" r="r" b="b"/>
            <a:pathLst>
              <a:path w="3603310" h="3031284">
                <a:moveTo>
                  <a:pt x="0" y="0"/>
                </a:moveTo>
                <a:lnTo>
                  <a:pt x="3603310" y="0"/>
                </a:lnTo>
                <a:lnTo>
                  <a:pt x="3603310" y="3031285"/>
                </a:lnTo>
                <a:lnTo>
                  <a:pt x="0" y="3031285"/>
                </a:lnTo>
                <a:lnTo>
                  <a:pt x="0" y="0"/>
                </a:lnTo>
                <a:close/>
              </a:path>
            </a:pathLst>
          </a:custGeom>
          <a:blipFill>
            <a:blip r:embed="rId6"/>
            <a:stretch>
              <a:fillRect/>
            </a:stretch>
          </a:blipFill>
        </p:spPr>
      </p:sp>
      <p:sp>
        <p:nvSpPr>
          <p:cNvPr id="12" name="Freeform 12"/>
          <p:cNvSpPr/>
          <p:nvPr/>
        </p:nvSpPr>
        <p:spPr>
          <a:xfrm>
            <a:off x="11745047" y="7955251"/>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13" name="Freeform 13"/>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2369873" y="671481"/>
            <a:ext cx="2376098" cy="2162250"/>
          </a:xfrm>
          <a:custGeom>
            <a:avLst/>
            <a:gdLst/>
            <a:ahLst/>
            <a:cxnLst/>
            <a:rect l="l" t="t" r="r" b="b"/>
            <a:pathLst>
              <a:path w="2376098" h="2162250">
                <a:moveTo>
                  <a:pt x="0" y="0"/>
                </a:moveTo>
                <a:lnTo>
                  <a:pt x="2376098" y="0"/>
                </a:lnTo>
                <a:lnTo>
                  <a:pt x="2376098" y="2162249"/>
                </a:lnTo>
                <a:lnTo>
                  <a:pt x="0" y="2162249"/>
                </a:lnTo>
                <a:lnTo>
                  <a:pt x="0" y="0"/>
                </a:lnTo>
                <a:close/>
              </a:path>
            </a:pathLst>
          </a:custGeom>
          <a:blipFill>
            <a:blip r:embed="rId13"/>
            <a:stretch>
              <a:fillRect/>
            </a:stretch>
          </a:blipFill>
        </p:spPr>
      </p:sp>
      <p:sp>
        <p:nvSpPr>
          <p:cNvPr id="18" name="Freeform 18"/>
          <p:cNvSpPr/>
          <p:nvPr/>
        </p:nvSpPr>
        <p:spPr>
          <a:xfrm>
            <a:off x="150244" y="5761396"/>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4"/>
            <a:stretch>
              <a:fillRect/>
            </a:stretch>
          </a:blipFill>
        </p:spPr>
      </p:sp>
      <p:sp>
        <p:nvSpPr>
          <p:cNvPr id="19" name="Freeform 19"/>
          <p:cNvSpPr/>
          <p:nvPr/>
        </p:nvSpPr>
        <p:spPr>
          <a:xfrm>
            <a:off x="16123610" y="4230551"/>
            <a:ext cx="2006919" cy="2053114"/>
          </a:xfrm>
          <a:custGeom>
            <a:avLst/>
            <a:gdLst/>
            <a:ahLst/>
            <a:cxnLst/>
            <a:rect l="l" t="t" r="r" b="b"/>
            <a:pathLst>
              <a:path w="2006919" h="2053114">
                <a:moveTo>
                  <a:pt x="0" y="0"/>
                </a:moveTo>
                <a:lnTo>
                  <a:pt x="2006918" y="0"/>
                </a:lnTo>
                <a:lnTo>
                  <a:pt x="2006918" y="2053113"/>
                </a:lnTo>
                <a:lnTo>
                  <a:pt x="0" y="2053113"/>
                </a:lnTo>
                <a:lnTo>
                  <a:pt x="0" y="0"/>
                </a:lnTo>
                <a:close/>
              </a:path>
            </a:pathLst>
          </a:custGeom>
          <a:blipFill>
            <a:blip r:embed="rId15"/>
            <a:stretch>
              <a:fillRect/>
            </a:stretch>
          </a:blipFill>
        </p:spPr>
      </p:sp>
      <p:sp>
        <p:nvSpPr>
          <p:cNvPr id="20" name="TextBox 20"/>
          <p:cNvSpPr txBox="1"/>
          <p:nvPr/>
        </p:nvSpPr>
        <p:spPr>
          <a:xfrm>
            <a:off x="4264933" y="1498923"/>
            <a:ext cx="10028162" cy="554990"/>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cloud storage devIces</a:t>
            </a:r>
          </a:p>
        </p:txBody>
      </p:sp>
      <p:sp>
        <p:nvSpPr>
          <p:cNvPr id="21" name="TextBox 21"/>
          <p:cNvSpPr txBox="1"/>
          <p:nvPr/>
        </p:nvSpPr>
        <p:spPr>
          <a:xfrm>
            <a:off x="1489917" y="2761591"/>
            <a:ext cx="15308166" cy="1815931"/>
          </a:xfrm>
          <a:prstGeom prst="rect">
            <a:avLst/>
          </a:prstGeom>
        </p:spPr>
        <p:txBody>
          <a:bodyPr lIns="0" tIns="0" rIns="0" bIns="0" rtlCol="0" anchor="t">
            <a:spAutoFit/>
          </a:bodyPr>
          <a:lstStyle/>
          <a:p>
            <a:pPr algn="ctr">
              <a:lnSpc>
                <a:spcPts val="3637"/>
              </a:lnSpc>
            </a:pPr>
            <a:r>
              <a:rPr lang="en-US" sz="2259">
                <a:solidFill>
                  <a:srgbClr val="FFFFFF"/>
                </a:solidFill>
                <a:latin typeface="Anca Coder"/>
              </a:rPr>
              <a:t>Istilah "cloud storage device" merujuk pada perangkat keras atau infrastruktur yang digunakan untuk menyediakan penyimpanan data dalam layanan cloud. Perangkat ini berfungsi sebagai tempat fisik di mana data digital dapat disimpan dan diakses melalui jaringan internet.</a:t>
            </a:r>
          </a:p>
        </p:txBody>
      </p:sp>
      <p:sp>
        <p:nvSpPr>
          <p:cNvPr id="22" name="TextBox 22"/>
          <p:cNvSpPr txBox="1"/>
          <p:nvPr/>
        </p:nvSpPr>
        <p:spPr>
          <a:xfrm>
            <a:off x="2653319" y="8054122"/>
            <a:ext cx="4227536"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network storage Interfaces</a:t>
            </a:r>
          </a:p>
        </p:txBody>
      </p:sp>
      <p:sp>
        <p:nvSpPr>
          <p:cNvPr id="23" name="TextBox 23"/>
          <p:cNvSpPr txBox="1"/>
          <p:nvPr/>
        </p:nvSpPr>
        <p:spPr>
          <a:xfrm>
            <a:off x="7086072" y="8054122"/>
            <a:ext cx="4227536"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object storage Interfaces</a:t>
            </a:r>
          </a:p>
        </p:txBody>
      </p:sp>
      <p:sp>
        <p:nvSpPr>
          <p:cNvPr id="24" name="TextBox 24"/>
          <p:cNvSpPr txBox="1"/>
          <p:nvPr/>
        </p:nvSpPr>
        <p:spPr>
          <a:xfrm>
            <a:off x="11532684" y="8054122"/>
            <a:ext cx="4227536"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database storage Interfaces</a:t>
            </a:r>
          </a:p>
        </p:txBody>
      </p:sp>
      <p:sp>
        <p:nvSpPr>
          <p:cNvPr id="25" name="TextBox 25"/>
          <p:cNvSpPr txBox="1"/>
          <p:nvPr/>
        </p:nvSpPr>
        <p:spPr>
          <a:xfrm>
            <a:off x="2846883" y="5057775"/>
            <a:ext cx="4024448" cy="24638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Anca Coder"/>
              </a:rPr>
              <a:t> Berbagai metode atau protokol komunikasi yang digunakan untuk mengakses dan berinteraksi dengan penyimpanan data yang terhubung ke jaringan komputer.</a:t>
            </a:r>
          </a:p>
        </p:txBody>
      </p:sp>
      <p:sp>
        <p:nvSpPr>
          <p:cNvPr id="26" name="TextBox 26"/>
          <p:cNvSpPr txBox="1"/>
          <p:nvPr/>
        </p:nvSpPr>
        <p:spPr>
          <a:xfrm>
            <a:off x="7169973" y="5057775"/>
            <a:ext cx="4024448" cy="24638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Anca Coder"/>
              </a:rPr>
              <a:t>metode atau protokol yang digunakan untuk mengakses dan berinteraksi dengan penyimpanan objek dalam lingkungan cloud storage atau sistem penyimpanan objek.</a:t>
            </a:r>
          </a:p>
        </p:txBody>
      </p:sp>
      <p:sp>
        <p:nvSpPr>
          <p:cNvPr id="27" name="TextBox 27"/>
          <p:cNvSpPr txBox="1"/>
          <p:nvPr/>
        </p:nvSpPr>
        <p:spPr>
          <a:xfrm>
            <a:off x="11752585" y="5095875"/>
            <a:ext cx="3729038" cy="2111375"/>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Anca Coder"/>
              </a:rPr>
              <a:t>metode atau protokol yang digunakan untuk mengakses dan berinteraksi dengan penyimpanan data dalam sistem basis 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1655118" y="10287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flipH="1">
            <a:off x="12741389" y="1028700"/>
            <a:ext cx="3793097" cy="4114800"/>
          </a:xfrm>
          <a:custGeom>
            <a:avLst/>
            <a:gdLst/>
            <a:ahLst/>
            <a:cxnLst/>
            <a:rect l="l" t="t" r="r" b="b"/>
            <a:pathLst>
              <a:path w="3793097" h="4114800">
                <a:moveTo>
                  <a:pt x="3793097" y="0"/>
                </a:moveTo>
                <a:lnTo>
                  <a:pt x="0" y="0"/>
                </a:lnTo>
                <a:lnTo>
                  <a:pt x="0" y="4114800"/>
                </a:lnTo>
                <a:lnTo>
                  <a:pt x="3793097" y="4114800"/>
                </a:lnTo>
                <a:lnTo>
                  <a:pt x="379309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450637"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a:off x="16245763" y="779571"/>
            <a:ext cx="1427304" cy="498259"/>
          </a:xfrm>
          <a:custGeom>
            <a:avLst/>
            <a:gdLst/>
            <a:ahLst/>
            <a:cxnLst/>
            <a:rect l="l" t="t" r="r" b="b"/>
            <a:pathLst>
              <a:path w="1427304" h="498259">
                <a:moveTo>
                  <a:pt x="0" y="0"/>
                </a:moveTo>
                <a:lnTo>
                  <a:pt x="1427304" y="0"/>
                </a:lnTo>
                <a:lnTo>
                  <a:pt x="1427304" y="498258"/>
                </a:lnTo>
                <a:lnTo>
                  <a:pt x="0" y="4982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16658337" y="51435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23" name="Picture 23"/>
          <p:cNvPicPr>
            <a:picLocks noChangeAspect="1"/>
          </p:cNvPicPr>
          <p:nvPr/>
        </p:nvPicPr>
        <p:blipFill>
          <a:blip r:embed="rId17"/>
          <a:srcRect/>
          <a:stretch>
            <a:fillRect/>
          </a:stretch>
        </p:blipFill>
        <p:spPr>
          <a:xfrm>
            <a:off x="8352646" y="6917765"/>
            <a:ext cx="1582709" cy="1829721"/>
          </a:xfrm>
          <a:prstGeom prst="rect">
            <a:avLst/>
          </a:prstGeom>
        </p:spPr>
      </p:pic>
      <p:sp>
        <p:nvSpPr>
          <p:cNvPr id="24" name="TextBox 24"/>
          <p:cNvSpPr txBox="1"/>
          <p:nvPr/>
        </p:nvSpPr>
        <p:spPr>
          <a:xfrm>
            <a:off x="5448215" y="877670"/>
            <a:ext cx="7293174" cy="1365253"/>
          </a:xfrm>
          <a:prstGeom prst="rect">
            <a:avLst/>
          </a:prstGeom>
        </p:spPr>
        <p:txBody>
          <a:bodyPr lIns="0" tIns="0" rIns="0" bIns="0" rtlCol="0" anchor="t">
            <a:spAutoFit/>
          </a:bodyPr>
          <a:lstStyle/>
          <a:p>
            <a:pPr algn="ctr">
              <a:lnSpc>
                <a:spcPts val="5096"/>
              </a:lnSpc>
            </a:pPr>
            <a:r>
              <a:rPr lang="en-US" sz="5200" spc="-239">
                <a:solidFill>
                  <a:srgbClr val="FFFFFF"/>
                </a:solidFill>
                <a:latin typeface="Arcade Gamer Bold"/>
              </a:rPr>
              <a:t>MANFAAT DARI CLOUD STORAGE</a:t>
            </a:r>
          </a:p>
        </p:txBody>
      </p:sp>
      <p:sp>
        <p:nvSpPr>
          <p:cNvPr id="25" name="TextBox 25"/>
          <p:cNvSpPr txBox="1"/>
          <p:nvPr/>
        </p:nvSpPr>
        <p:spPr>
          <a:xfrm>
            <a:off x="3611314" y="2795373"/>
            <a:ext cx="10818652" cy="1820959"/>
          </a:xfrm>
          <a:prstGeom prst="rect">
            <a:avLst/>
          </a:prstGeom>
        </p:spPr>
        <p:txBody>
          <a:bodyPr lIns="0" tIns="0" rIns="0" bIns="0" rtlCol="0" anchor="t">
            <a:spAutoFit/>
          </a:bodyPr>
          <a:lstStyle/>
          <a:p>
            <a:pPr marL="528225" lvl="1" indent="-264113">
              <a:lnSpc>
                <a:spcPts val="2397"/>
              </a:lnSpc>
              <a:buFont typeface="Arial"/>
              <a:buChar char="•"/>
            </a:pPr>
            <a:r>
              <a:rPr lang="en-US" sz="2446" spc="-112">
                <a:solidFill>
                  <a:srgbClr val="FFFFFF"/>
                </a:solidFill>
                <a:latin typeface="Arcade Gamer Bold"/>
              </a:rPr>
              <a:t>UNTUK MENYIMPAN BERBAGAI DATA,</a:t>
            </a:r>
          </a:p>
          <a:p>
            <a:pPr marL="528225" lvl="1" indent="-264113">
              <a:lnSpc>
                <a:spcPts val="2397"/>
              </a:lnSpc>
              <a:buFont typeface="Arial"/>
              <a:buChar char="•"/>
            </a:pPr>
            <a:r>
              <a:rPr lang="en-US" sz="2446" spc="-112">
                <a:solidFill>
                  <a:srgbClr val="FFFFFF"/>
                </a:solidFill>
                <a:latin typeface="Arcade Gamer Bold"/>
              </a:rPr>
              <a:t>PENYIMPANAN YANG HEMAT DAN RAMAH LINGKUNGAN,</a:t>
            </a:r>
          </a:p>
          <a:p>
            <a:pPr marL="528225" lvl="1" indent="-264113">
              <a:lnSpc>
                <a:spcPts val="2397"/>
              </a:lnSpc>
              <a:buFont typeface="Arial"/>
              <a:buChar char="•"/>
            </a:pPr>
            <a:r>
              <a:rPr lang="en-US" sz="2446" spc="-112">
                <a:solidFill>
                  <a:srgbClr val="FFFFFF"/>
                </a:solidFill>
                <a:latin typeface="Arcade Gamer Bold"/>
              </a:rPr>
              <a:t>MUDAH UNTUK MENGONTROL DATA,</a:t>
            </a:r>
          </a:p>
          <a:p>
            <a:pPr marL="528225" lvl="1" indent="-264113">
              <a:lnSpc>
                <a:spcPts val="2397"/>
              </a:lnSpc>
              <a:buFont typeface="Arial"/>
              <a:buChar char="•"/>
            </a:pPr>
            <a:r>
              <a:rPr lang="en-US" sz="2446" spc="-112">
                <a:solidFill>
                  <a:srgbClr val="FFFFFF"/>
                </a:solidFill>
                <a:latin typeface="Arcade Gamer Bold"/>
              </a:rPr>
              <a:t>MENGELOLA FILE SECARA FLEKSIBEL,</a:t>
            </a:r>
          </a:p>
          <a:p>
            <a:pPr marL="528225" lvl="1" indent="-264113">
              <a:lnSpc>
                <a:spcPts val="2397"/>
              </a:lnSpc>
              <a:buFont typeface="Arial"/>
              <a:buChar char="•"/>
            </a:pPr>
            <a:r>
              <a:rPr lang="en-US" sz="2446" spc="-112">
                <a:solidFill>
                  <a:srgbClr val="FFFFFF"/>
                </a:solidFill>
                <a:latin typeface="Arcade Gamer Bold"/>
              </a:rPr>
              <a:t>PENGELOLA DAPAT MELAKUKAN AKSESIBILITAS PADA SUATU FILE. </a:t>
            </a:r>
          </a:p>
        </p:txBody>
      </p:sp>
      <p:pic>
        <p:nvPicPr>
          <p:cNvPr id="26" name="Picture 26"/>
          <p:cNvPicPr>
            <a:picLocks noChangeAspect="1"/>
          </p:cNvPicPr>
          <p:nvPr/>
        </p:nvPicPr>
        <p:blipFill>
          <a:blip r:embed="rId17"/>
          <a:srcRect/>
          <a:stretch>
            <a:fillRect/>
          </a:stretch>
        </p:blipFill>
        <p:spPr>
          <a:xfrm>
            <a:off x="13275468" y="7217883"/>
            <a:ext cx="1154498" cy="1334680"/>
          </a:xfrm>
          <a:prstGeom prst="rect">
            <a:avLst/>
          </a:prstGeom>
        </p:spPr>
      </p:pic>
      <p:pic>
        <p:nvPicPr>
          <p:cNvPr id="27" name="Picture 27"/>
          <p:cNvPicPr>
            <a:picLocks noChangeAspect="1"/>
          </p:cNvPicPr>
          <p:nvPr/>
        </p:nvPicPr>
        <p:blipFill>
          <a:blip r:embed="rId17"/>
          <a:srcRect/>
          <a:stretch>
            <a:fillRect/>
          </a:stretch>
        </p:blipFill>
        <p:spPr>
          <a:xfrm>
            <a:off x="4045603" y="7180818"/>
            <a:ext cx="1154498" cy="1334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1" name="Picture 21"/>
          <p:cNvPicPr>
            <a:picLocks noChangeAspect="1"/>
          </p:cNvPicPr>
          <p:nvPr/>
        </p:nvPicPr>
        <p:blipFill>
          <a:blip r:embed="rId15"/>
          <a:srcRect/>
          <a:stretch>
            <a:fillRect/>
          </a:stretch>
        </p:blipFill>
        <p:spPr>
          <a:xfrm rot="5400000">
            <a:off x="6734816" y="6025931"/>
            <a:ext cx="889847" cy="2579268"/>
          </a:xfrm>
          <a:prstGeom prst="rect">
            <a:avLst/>
          </a:prstGeom>
        </p:spPr>
      </p:pic>
      <p:pic>
        <p:nvPicPr>
          <p:cNvPr id="22" name="Picture 22"/>
          <p:cNvPicPr>
            <a:picLocks noChangeAspect="1"/>
          </p:cNvPicPr>
          <p:nvPr/>
        </p:nvPicPr>
        <p:blipFill>
          <a:blip r:embed="rId15"/>
          <a:srcRect/>
          <a:stretch>
            <a:fillRect/>
          </a:stretch>
        </p:blipFill>
        <p:spPr>
          <a:xfrm rot="5400000">
            <a:off x="8159441" y="7204227"/>
            <a:ext cx="889847" cy="2579268"/>
          </a:xfrm>
          <a:prstGeom prst="rect">
            <a:avLst/>
          </a:prstGeom>
        </p:spPr>
      </p:pic>
      <p:pic>
        <p:nvPicPr>
          <p:cNvPr id="23" name="Picture 23"/>
          <p:cNvPicPr>
            <a:picLocks noChangeAspect="1"/>
          </p:cNvPicPr>
          <p:nvPr/>
        </p:nvPicPr>
        <p:blipFill>
          <a:blip r:embed="rId15"/>
          <a:srcRect/>
          <a:stretch>
            <a:fillRect/>
          </a:stretch>
        </p:blipFill>
        <p:spPr>
          <a:xfrm rot="-5400000">
            <a:off x="11914327" y="5721044"/>
            <a:ext cx="889847" cy="2579268"/>
          </a:xfrm>
          <a:prstGeom prst="rect">
            <a:avLst/>
          </a:prstGeom>
        </p:spPr>
      </p:pic>
      <p:sp>
        <p:nvSpPr>
          <p:cNvPr id="24" name="Freeform 24"/>
          <p:cNvSpPr/>
          <p:nvPr/>
        </p:nvSpPr>
        <p:spPr>
          <a:xfrm>
            <a:off x="7314731" y="818829"/>
            <a:ext cx="3560142" cy="2492100"/>
          </a:xfrm>
          <a:custGeom>
            <a:avLst/>
            <a:gdLst/>
            <a:ahLst/>
            <a:cxnLst/>
            <a:rect l="l" t="t" r="r" b="b"/>
            <a:pathLst>
              <a:path w="3560142" h="2492100">
                <a:moveTo>
                  <a:pt x="0" y="0"/>
                </a:moveTo>
                <a:lnTo>
                  <a:pt x="3560142" y="0"/>
                </a:lnTo>
                <a:lnTo>
                  <a:pt x="3560142" y="2492099"/>
                </a:lnTo>
                <a:lnTo>
                  <a:pt x="0" y="24920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TextBox 25"/>
          <p:cNvSpPr txBox="1"/>
          <p:nvPr/>
        </p:nvSpPr>
        <p:spPr>
          <a:xfrm>
            <a:off x="1675380" y="4053878"/>
            <a:ext cx="14838844" cy="2130876"/>
          </a:xfrm>
          <a:prstGeom prst="rect">
            <a:avLst/>
          </a:prstGeom>
        </p:spPr>
        <p:txBody>
          <a:bodyPr lIns="0" tIns="0" rIns="0" bIns="0" rtlCol="0" anchor="t">
            <a:spAutoFit/>
          </a:bodyPr>
          <a:lstStyle/>
          <a:p>
            <a:pPr algn="ctr">
              <a:lnSpc>
                <a:spcPts val="7922"/>
              </a:lnSpc>
            </a:pPr>
            <a:r>
              <a:rPr lang="en-US" sz="8084" spc="-371">
                <a:solidFill>
                  <a:srgbClr val="FFFFFF"/>
                </a:solidFill>
                <a:latin typeface="Arcade Gamer Bold"/>
              </a:rPr>
              <a:t>APLICATION PERFORMANCE</a:t>
            </a:r>
          </a:p>
        </p:txBody>
      </p:sp>
      <p:pic>
        <p:nvPicPr>
          <p:cNvPr id="26" name="Picture 26"/>
          <p:cNvPicPr>
            <a:picLocks noChangeAspect="1"/>
          </p:cNvPicPr>
          <p:nvPr/>
        </p:nvPicPr>
        <p:blipFill>
          <a:blip r:embed="rId15"/>
          <a:srcRect/>
          <a:stretch>
            <a:fillRect/>
          </a:stretch>
        </p:blipFill>
        <p:spPr>
          <a:xfrm rot="5400000">
            <a:off x="5580173" y="6991345"/>
            <a:ext cx="889847" cy="25792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865948" y="7701097"/>
            <a:ext cx="2168268" cy="1971153"/>
          </a:xfrm>
          <a:custGeom>
            <a:avLst/>
            <a:gdLst/>
            <a:ahLst/>
            <a:cxnLst/>
            <a:rect l="l" t="t" r="r" b="b"/>
            <a:pathLst>
              <a:path w="2168268" h="1971153">
                <a:moveTo>
                  <a:pt x="0" y="0"/>
                </a:moveTo>
                <a:lnTo>
                  <a:pt x="2168269" y="0"/>
                </a:lnTo>
                <a:lnTo>
                  <a:pt x="2168269" y="1971153"/>
                </a:lnTo>
                <a:lnTo>
                  <a:pt x="0" y="1971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8655252" y="3107980"/>
            <a:ext cx="8604048" cy="4280484"/>
            <a:chOff x="0" y="0"/>
            <a:chExt cx="2266087" cy="1127370"/>
          </a:xfrm>
        </p:grpSpPr>
        <p:sp>
          <p:nvSpPr>
            <p:cNvPr id="7" name="Freeform 7"/>
            <p:cNvSpPr/>
            <p:nvPr/>
          </p:nvSpPr>
          <p:spPr>
            <a:xfrm>
              <a:off x="0" y="0"/>
              <a:ext cx="2266087" cy="1127370"/>
            </a:xfrm>
            <a:custGeom>
              <a:avLst/>
              <a:gdLst/>
              <a:ahLst/>
              <a:cxnLst/>
              <a:rect l="l" t="t" r="r" b="b"/>
              <a:pathLst>
                <a:path w="2266087" h="1127370">
                  <a:moveTo>
                    <a:pt x="45890" y="0"/>
                  </a:moveTo>
                  <a:lnTo>
                    <a:pt x="2220197" y="0"/>
                  </a:lnTo>
                  <a:cubicBezTo>
                    <a:pt x="2245541" y="0"/>
                    <a:pt x="2266087" y="20546"/>
                    <a:pt x="2266087" y="45890"/>
                  </a:cubicBezTo>
                  <a:lnTo>
                    <a:pt x="2266087" y="1081480"/>
                  </a:lnTo>
                  <a:cubicBezTo>
                    <a:pt x="2266087" y="1106825"/>
                    <a:pt x="2245541" y="1127370"/>
                    <a:pt x="2220197" y="1127370"/>
                  </a:cubicBezTo>
                  <a:lnTo>
                    <a:pt x="45890" y="1127370"/>
                  </a:lnTo>
                  <a:cubicBezTo>
                    <a:pt x="20546" y="1127370"/>
                    <a:pt x="0" y="1106825"/>
                    <a:pt x="0" y="1081480"/>
                  </a:cubicBezTo>
                  <a:lnTo>
                    <a:pt x="0" y="45890"/>
                  </a:lnTo>
                  <a:cubicBezTo>
                    <a:pt x="0" y="20546"/>
                    <a:pt x="20546" y="0"/>
                    <a:pt x="45890" y="0"/>
                  </a:cubicBezTo>
                  <a:close/>
                </a:path>
              </a:pathLst>
            </a:custGeom>
            <a:solidFill>
              <a:srgbClr val="000000">
                <a:alpha val="0"/>
              </a:srgbClr>
            </a:solidFill>
            <a:ln w="38100" cap="rnd">
              <a:solidFill>
                <a:srgbClr val="C238D3"/>
              </a:solidFill>
              <a:prstDash val="solid"/>
              <a:round/>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945636" y="6156907"/>
            <a:ext cx="1802412" cy="3515343"/>
          </a:xfrm>
          <a:custGeom>
            <a:avLst/>
            <a:gdLst/>
            <a:ahLst/>
            <a:cxnLst/>
            <a:rect l="l" t="t" r="r" b="b"/>
            <a:pathLst>
              <a:path w="1802412" h="3515343">
                <a:moveTo>
                  <a:pt x="0" y="0"/>
                </a:moveTo>
                <a:lnTo>
                  <a:pt x="1802412" y="0"/>
                </a:lnTo>
                <a:lnTo>
                  <a:pt x="1802412" y="3515343"/>
                </a:lnTo>
                <a:lnTo>
                  <a:pt x="0" y="3515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655252" y="1294628"/>
            <a:ext cx="8604048" cy="1624014"/>
          </a:xfrm>
          <a:custGeom>
            <a:avLst/>
            <a:gdLst/>
            <a:ahLst/>
            <a:cxnLst/>
            <a:rect l="l" t="t" r="r" b="b"/>
            <a:pathLst>
              <a:path w="8604048" h="1624014">
                <a:moveTo>
                  <a:pt x="0" y="0"/>
                </a:moveTo>
                <a:lnTo>
                  <a:pt x="8604048" y="0"/>
                </a:lnTo>
                <a:lnTo>
                  <a:pt x="8604048" y="1624014"/>
                </a:lnTo>
                <a:lnTo>
                  <a:pt x="0" y="1624014"/>
                </a:lnTo>
                <a:lnTo>
                  <a:pt x="0" y="0"/>
                </a:lnTo>
                <a:close/>
              </a:path>
            </a:pathLst>
          </a:custGeom>
          <a:blipFill>
            <a:blip r:embed="rId9"/>
            <a:stretch>
              <a:fillRect/>
            </a:stretch>
          </a:blipFill>
        </p:spPr>
      </p:sp>
      <p:grpSp>
        <p:nvGrpSpPr>
          <p:cNvPr id="11" name="Group 11"/>
          <p:cNvGrpSpPr>
            <a:grpSpLocks noChangeAspect="1"/>
          </p:cNvGrpSpPr>
          <p:nvPr/>
        </p:nvGrpSpPr>
        <p:grpSpPr>
          <a:xfrm>
            <a:off x="2702604" y="1322033"/>
            <a:ext cx="5543560" cy="4800473"/>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7730" r="-7730"/>
              </a:stretch>
            </a:blipFill>
          </p:spPr>
        </p:sp>
      </p:grpSp>
      <p:grpSp>
        <p:nvGrpSpPr>
          <p:cNvPr id="13" name="Group 13"/>
          <p:cNvGrpSpPr>
            <a:grpSpLocks noChangeAspect="1"/>
          </p:cNvGrpSpPr>
          <p:nvPr/>
        </p:nvGrpSpPr>
        <p:grpSpPr>
          <a:xfrm>
            <a:off x="-1759027" y="4085216"/>
            <a:ext cx="5543560" cy="4800473"/>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14946" r="-14946"/>
              </a:stretch>
            </a:blipFill>
          </p:spPr>
        </p:sp>
      </p:grpSp>
      <p:grpSp>
        <p:nvGrpSpPr>
          <p:cNvPr id="15" name="Group 15"/>
          <p:cNvGrpSpPr>
            <a:grpSpLocks noChangeAspect="1"/>
          </p:cNvGrpSpPr>
          <p:nvPr/>
        </p:nvGrpSpPr>
        <p:grpSpPr>
          <a:xfrm>
            <a:off x="-2028399" y="-1233196"/>
            <a:ext cx="5543560" cy="48004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14865" r="-14865"/>
              </a:stretch>
            </a:blipFill>
          </p:spPr>
        </p:sp>
      </p:grpSp>
      <p:sp>
        <p:nvSpPr>
          <p:cNvPr id="17" name="TextBox 17"/>
          <p:cNvSpPr txBox="1"/>
          <p:nvPr/>
        </p:nvSpPr>
        <p:spPr>
          <a:xfrm>
            <a:off x="8655252" y="1545612"/>
            <a:ext cx="8604048" cy="1179195"/>
          </a:xfrm>
          <a:prstGeom prst="rect">
            <a:avLst/>
          </a:prstGeom>
        </p:spPr>
        <p:txBody>
          <a:bodyPr lIns="0" tIns="0" rIns="0" bIns="0" rtlCol="0" anchor="t">
            <a:spAutoFit/>
          </a:bodyPr>
          <a:lstStyle/>
          <a:p>
            <a:pPr algn="ctr">
              <a:lnSpc>
                <a:spcPts val="4365"/>
              </a:lnSpc>
            </a:pPr>
            <a:r>
              <a:rPr lang="en-US" sz="4500">
                <a:solidFill>
                  <a:srgbClr val="FFFFFF"/>
                </a:solidFill>
                <a:latin typeface="Arcade Gamer"/>
              </a:rPr>
              <a:t>cloud Performance dan the network</a:t>
            </a:r>
          </a:p>
        </p:txBody>
      </p:sp>
      <p:sp>
        <p:nvSpPr>
          <p:cNvPr id="18" name="TextBox 18"/>
          <p:cNvSpPr txBox="1"/>
          <p:nvPr/>
        </p:nvSpPr>
        <p:spPr>
          <a:xfrm>
            <a:off x="8861481" y="3195711"/>
            <a:ext cx="8191590" cy="4009771"/>
          </a:xfrm>
          <a:prstGeom prst="rect">
            <a:avLst/>
          </a:prstGeom>
        </p:spPr>
        <p:txBody>
          <a:bodyPr lIns="0" tIns="0" rIns="0" bIns="0" rtlCol="0" anchor="t">
            <a:spAutoFit/>
          </a:bodyPr>
          <a:lstStyle/>
          <a:p>
            <a:pPr algn="ctr">
              <a:lnSpc>
                <a:spcPts val="3541"/>
              </a:lnSpc>
            </a:pPr>
            <a:r>
              <a:rPr lang="en-US" sz="2199">
                <a:solidFill>
                  <a:srgbClr val="FFFFFF"/>
                </a:solidFill>
                <a:latin typeface="Anca Coder"/>
              </a:rPr>
              <a:t>Cloud performance mengacu pada seberapa baik server-server di cloud bekerja dalam hal penggunaan prosesor, memori, dan penyimpanan, serta bagaimana aplikasi-aplikasi berbasis cloud tersebut berjalan. Pemantauan kinerja cloud membantu para administrator melacak berbagai jenis tugas yang diberikan kepada aplikasi-aplikasi cloud, termasuk saat aplikasi tersebut harus menangani beban yang sangat tinggi</a:t>
            </a:r>
          </a:p>
        </p:txBody>
      </p:sp>
      <p:sp>
        <p:nvSpPr>
          <p:cNvPr id="19" name="Freeform 19"/>
          <p:cNvSpPr/>
          <p:nvPr/>
        </p:nvSpPr>
        <p:spPr>
          <a:xfrm>
            <a:off x="4684549" y="6982621"/>
            <a:ext cx="1579669" cy="1863916"/>
          </a:xfrm>
          <a:custGeom>
            <a:avLst/>
            <a:gdLst/>
            <a:ahLst/>
            <a:cxnLst/>
            <a:rect l="l" t="t" r="r" b="b"/>
            <a:pathLst>
              <a:path w="1579669" h="1863916">
                <a:moveTo>
                  <a:pt x="0" y="0"/>
                </a:moveTo>
                <a:lnTo>
                  <a:pt x="1579669" y="0"/>
                </a:lnTo>
                <a:lnTo>
                  <a:pt x="1579669" y="1863916"/>
                </a:lnTo>
                <a:lnTo>
                  <a:pt x="0" y="1863916"/>
                </a:lnTo>
                <a:lnTo>
                  <a:pt x="0" y="0"/>
                </a:lnTo>
                <a:close/>
              </a:path>
            </a:pathLst>
          </a:custGeom>
          <a:blipFill>
            <a:blip r:embed="rId1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11820717" y="2528827"/>
            <a:ext cx="5356213" cy="4505914"/>
          </a:xfrm>
          <a:custGeom>
            <a:avLst/>
            <a:gdLst/>
            <a:ahLst/>
            <a:cxnLst/>
            <a:rect l="l" t="t" r="r" b="b"/>
            <a:pathLst>
              <a:path w="5356213" h="4505914">
                <a:moveTo>
                  <a:pt x="0" y="0"/>
                </a:moveTo>
                <a:lnTo>
                  <a:pt x="5356212" y="0"/>
                </a:lnTo>
                <a:lnTo>
                  <a:pt x="5356212" y="4505914"/>
                </a:lnTo>
                <a:lnTo>
                  <a:pt x="0" y="4505914"/>
                </a:lnTo>
                <a:lnTo>
                  <a:pt x="0" y="0"/>
                </a:lnTo>
                <a:close/>
              </a:path>
            </a:pathLst>
          </a:custGeom>
          <a:blipFill>
            <a:blip r:embed="rId3"/>
            <a:stretch>
              <a:fillRect/>
            </a:stretch>
          </a:blipFill>
        </p:spPr>
      </p:sp>
      <p:sp>
        <p:nvSpPr>
          <p:cNvPr id="4" name="Freeform 4"/>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4"/>
            <a:stretch>
              <a:fillRect/>
            </a:stretch>
          </a:blipFill>
        </p:spPr>
      </p:sp>
      <p:sp>
        <p:nvSpPr>
          <p:cNvPr id="5" name="Freeform 5"/>
          <p:cNvSpPr/>
          <p:nvPr/>
        </p:nvSpPr>
        <p:spPr>
          <a:xfrm>
            <a:off x="1111071" y="2528827"/>
            <a:ext cx="5356213" cy="4505914"/>
          </a:xfrm>
          <a:custGeom>
            <a:avLst/>
            <a:gdLst/>
            <a:ahLst/>
            <a:cxnLst/>
            <a:rect l="l" t="t" r="r" b="b"/>
            <a:pathLst>
              <a:path w="5356213" h="4505914">
                <a:moveTo>
                  <a:pt x="0" y="0"/>
                </a:moveTo>
                <a:lnTo>
                  <a:pt x="5356212" y="0"/>
                </a:lnTo>
                <a:lnTo>
                  <a:pt x="5356212" y="4505914"/>
                </a:lnTo>
                <a:lnTo>
                  <a:pt x="0" y="4505914"/>
                </a:lnTo>
                <a:lnTo>
                  <a:pt x="0" y="0"/>
                </a:lnTo>
                <a:close/>
              </a:path>
            </a:pathLst>
          </a:custGeom>
          <a:blipFill>
            <a:blip r:embed="rId3"/>
            <a:stretch>
              <a:fillRect/>
            </a:stretch>
          </a:blipFill>
        </p:spPr>
      </p:sp>
      <p:sp>
        <p:nvSpPr>
          <p:cNvPr id="6" name="Freeform 6"/>
          <p:cNvSpPr/>
          <p:nvPr/>
        </p:nvSpPr>
        <p:spPr>
          <a:xfrm>
            <a:off x="6467283" y="2528827"/>
            <a:ext cx="5356213" cy="4505914"/>
          </a:xfrm>
          <a:custGeom>
            <a:avLst/>
            <a:gdLst/>
            <a:ahLst/>
            <a:cxnLst/>
            <a:rect l="l" t="t" r="r" b="b"/>
            <a:pathLst>
              <a:path w="5356213" h="4505914">
                <a:moveTo>
                  <a:pt x="0" y="0"/>
                </a:moveTo>
                <a:lnTo>
                  <a:pt x="5356213" y="0"/>
                </a:lnTo>
                <a:lnTo>
                  <a:pt x="5356213" y="4505914"/>
                </a:lnTo>
                <a:lnTo>
                  <a:pt x="0" y="4505914"/>
                </a:lnTo>
                <a:lnTo>
                  <a:pt x="0" y="0"/>
                </a:lnTo>
                <a:close/>
              </a:path>
            </a:pathLst>
          </a:custGeom>
          <a:blipFill>
            <a:blip r:embed="rId3"/>
            <a:stretch>
              <a:fillRect/>
            </a:stretch>
          </a:blipFill>
        </p:spPr>
      </p:sp>
      <p:sp>
        <p:nvSpPr>
          <p:cNvPr id="7" name="Freeform 7"/>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818995" y="8133297"/>
            <a:ext cx="1598436" cy="1453124"/>
          </a:xfrm>
          <a:custGeom>
            <a:avLst/>
            <a:gdLst/>
            <a:ahLst/>
            <a:cxnLst/>
            <a:rect l="l" t="t" r="r" b="b"/>
            <a:pathLst>
              <a:path w="1598436" h="1453124">
                <a:moveTo>
                  <a:pt x="0" y="0"/>
                </a:moveTo>
                <a:lnTo>
                  <a:pt x="1598436" y="0"/>
                </a:lnTo>
                <a:lnTo>
                  <a:pt x="1598436" y="1453124"/>
                </a:lnTo>
                <a:lnTo>
                  <a:pt x="0" y="14531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402116" y="7157528"/>
            <a:ext cx="1328729" cy="2591493"/>
          </a:xfrm>
          <a:custGeom>
            <a:avLst/>
            <a:gdLst/>
            <a:ahLst/>
            <a:cxnLst/>
            <a:rect l="l" t="t" r="r" b="b"/>
            <a:pathLst>
              <a:path w="1328729" h="2591493">
                <a:moveTo>
                  <a:pt x="0" y="0"/>
                </a:moveTo>
                <a:lnTo>
                  <a:pt x="1328729" y="0"/>
                </a:lnTo>
                <a:lnTo>
                  <a:pt x="1328729" y="2591492"/>
                </a:lnTo>
                <a:lnTo>
                  <a:pt x="0" y="25914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7830745" y="7531491"/>
            <a:ext cx="2912710" cy="2439394"/>
          </a:xfrm>
          <a:custGeom>
            <a:avLst/>
            <a:gdLst/>
            <a:ahLst/>
            <a:cxnLst/>
            <a:rect l="l" t="t" r="r" b="b"/>
            <a:pathLst>
              <a:path w="2912710" h="2439394">
                <a:moveTo>
                  <a:pt x="0" y="0"/>
                </a:moveTo>
                <a:lnTo>
                  <a:pt x="2912709" y="0"/>
                </a:lnTo>
                <a:lnTo>
                  <a:pt x="2912709" y="2439394"/>
                </a:lnTo>
                <a:lnTo>
                  <a:pt x="0" y="2439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5086034" y="266238"/>
            <a:ext cx="8115931"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Tantangan stabIlItas layanan cloud</a:t>
            </a:r>
          </a:p>
        </p:txBody>
      </p:sp>
      <p:sp>
        <p:nvSpPr>
          <p:cNvPr id="15" name="TextBox 15"/>
          <p:cNvSpPr txBox="1"/>
          <p:nvPr/>
        </p:nvSpPr>
        <p:spPr>
          <a:xfrm>
            <a:off x="11941619" y="3038924"/>
            <a:ext cx="5235310" cy="3243343"/>
          </a:xfrm>
          <a:prstGeom prst="rect">
            <a:avLst/>
          </a:prstGeom>
        </p:spPr>
        <p:txBody>
          <a:bodyPr lIns="0" tIns="0" rIns="0" bIns="0" rtlCol="0" anchor="t">
            <a:spAutoFit/>
          </a:bodyPr>
          <a:lstStyle/>
          <a:p>
            <a:pPr marL="444612" lvl="1" indent="-222306">
              <a:lnSpc>
                <a:spcPts val="2883"/>
              </a:lnSpc>
              <a:buFont typeface="Arial"/>
              <a:buChar char="•"/>
            </a:pPr>
            <a:r>
              <a:rPr lang="en-US" sz="2059">
                <a:solidFill>
                  <a:srgbClr val="FFFFFF"/>
                </a:solidFill>
                <a:latin typeface="Anca Coder"/>
              </a:rPr>
              <a:t>Sangat bergantung pada internet sehingga rawan terhadap masalah pemadaman listrik</a:t>
            </a:r>
          </a:p>
          <a:p>
            <a:pPr marL="444612" lvl="1" indent="-222306">
              <a:lnSpc>
                <a:spcPts val="2883"/>
              </a:lnSpc>
              <a:buFont typeface="Arial"/>
              <a:buChar char="•"/>
            </a:pPr>
            <a:r>
              <a:rPr lang="en-US" sz="2059">
                <a:solidFill>
                  <a:srgbClr val="FFFFFF"/>
                </a:solidFill>
                <a:latin typeface="Anca Coder"/>
              </a:rPr>
              <a:t>Paparan informasi penting kepada vendor dan lebih banyak kemungkinan vendor lock-in</a:t>
            </a:r>
          </a:p>
          <a:p>
            <a:pPr marL="444612" lvl="1" indent="-222306">
              <a:lnSpc>
                <a:spcPts val="2883"/>
              </a:lnSpc>
              <a:spcBef>
                <a:spcPct val="0"/>
              </a:spcBef>
              <a:buFont typeface="Arial"/>
              <a:buChar char="•"/>
            </a:pPr>
            <a:r>
              <a:rPr lang="en-US" sz="2059">
                <a:solidFill>
                  <a:srgbClr val="FFFFFF"/>
                </a:solidFill>
                <a:latin typeface="Anca Coder"/>
              </a:rPr>
              <a:t>Opsi privasi dan penyesuaian pengguna sangat dibatasi</a:t>
            </a:r>
          </a:p>
        </p:txBody>
      </p:sp>
      <p:sp>
        <p:nvSpPr>
          <p:cNvPr id="16" name="TextBox 16"/>
          <p:cNvSpPr txBox="1"/>
          <p:nvPr/>
        </p:nvSpPr>
        <p:spPr>
          <a:xfrm>
            <a:off x="12824857" y="7053791"/>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Bold"/>
              </a:rPr>
              <a:t>Iaas</a:t>
            </a:r>
          </a:p>
        </p:txBody>
      </p:sp>
      <p:sp>
        <p:nvSpPr>
          <p:cNvPr id="17" name="TextBox 17"/>
          <p:cNvSpPr txBox="1"/>
          <p:nvPr/>
        </p:nvSpPr>
        <p:spPr>
          <a:xfrm>
            <a:off x="1703871" y="3386673"/>
            <a:ext cx="4727591" cy="2594610"/>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Anca Coder"/>
              </a:rPr>
              <a:t>Masalah yang muncul adalah ketika terlalu banyak lisensi perangkat lunak diberikan kepada banyak pengguna. Hal ini bisa mengakibatkan masalah kinerja dan keamanan data di cloud.</a:t>
            </a:r>
          </a:p>
        </p:txBody>
      </p:sp>
      <p:sp>
        <p:nvSpPr>
          <p:cNvPr id="18" name="TextBox 18"/>
          <p:cNvSpPr txBox="1"/>
          <p:nvPr/>
        </p:nvSpPr>
        <p:spPr>
          <a:xfrm>
            <a:off x="7351070" y="2963361"/>
            <a:ext cx="3732896" cy="3431708"/>
          </a:xfrm>
          <a:prstGeom prst="rect">
            <a:avLst/>
          </a:prstGeom>
        </p:spPr>
        <p:txBody>
          <a:bodyPr lIns="0" tIns="0" rIns="0" bIns="0" rtlCol="0" anchor="t">
            <a:spAutoFit/>
          </a:bodyPr>
          <a:lstStyle/>
          <a:p>
            <a:pPr marL="462754" lvl="1" indent="-231377">
              <a:lnSpc>
                <a:spcPts val="3000"/>
              </a:lnSpc>
              <a:buFont typeface="Arial"/>
              <a:buChar char="•"/>
            </a:pPr>
            <a:r>
              <a:rPr lang="en-US" sz="2143">
                <a:solidFill>
                  <a:srgbClr val="FFFFFF"/>
                </a:solidFill>
                <a:latin typeface="Anca Coder"/>
              </a:rPr>
              <a:t>Cost of performance</a:t>
            </a:r>
          </a:p>
          <a:p>
            <a:pPr marL="462754" lvl="1" indent="-231377">
              <a:lnSpc>
                <a:spcPts val="3000"/>
              </a:lnSpc>
              <a:buFont typeface="Arial"/>
              <a:buChar char="•"/>
            </a:pPr>
            <a:r>
              <a:rPr lang="en-US" sz="2143">
                <a:solidFill>
                  <a:srgbClr val="FFFFFF"/>
                </a:solidFill>
                <a:latin typeface="Anca Coder"/>
              </a:rPr>
              <a:t>Load balancing</a:t>
            </a:r>
          </a:p>
          <a:p>
            <a:pPr marL="462754" lvl="1" indent="-231377">
              <a:lnSpc>
                <a:spcPts val="3000"/>
              </a:lnSpc>
              <a:buFont typeface="Arial"/>
              <a:buChar char="•"/>
            </a:pPr>
            <a:r>
              <a:rPr lang="en-US" sz="2143">
                <a:solidFill>
                  <a:srgbClr val="FFFFFF"/>
                </a:solidFill>
                <a:latin typeface="Anca Coder"/>
              </a:rPr>
              <a:t>Database management</a:t>
            </a:r>
          </a:p>
          <a:p>
            <a:pPr marL="462754" lvl="1" indent="-231377">
              <a:lnSpc>
                <a:spcPts val="3000"/>
              </a:lnSpc>
              <a:spcBef>
                <a:spcPct val="0"/>
              </a:spcBef>
              <a:buFont typeface="Arial"/>
              <a:buChar char="•"/>
            </a:pPr>
            <a:r>
              <a:rPr lang="en-US" sz="2143">
                <a:solidFill>
                  <a:srgbClr val="FFFFFF"/>
                </a:solidFill>
                <a:latin typeface="Anca Coder"/>
              </a:rPr>
              <a:t>memastikan staf memiliki pelatihan yang cukup untuk menggunakan berbagai aplikasi di cloud dengan efektif</a:t>
            </a:r>
          </a:p>
        </p:txBody>
      </p:sp>
      <p:sp>
        <p:nvSpPr>
          <p:cNvPr id="19" name="TextBox 19"/>
          <p:cNvSpPr txBox="1"/>
          <p:nvPr/>
        </p:nvSpPr>
        <p:spPr>
          <a:xfrm>
            <a:off x="1850601" y="7005330"/>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Saas</a:t>
            </a:r>
          </a:p>
        </p:txBody>
      </p:sp>
      <p:sp>
        <p:nvSpPr>
          <p:cNvPr id="20" name="TextBox 20"/>
          <p:cNvSpPr txBox="1"/>
          <p:nvPr/>
        </p:nvSpPr>
        <p:spPr>
          <a:xfrm>
            <a:off x="7206814" y="700847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paas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11820717" y="2528827"/>
            <a:ext cx="5356213" cy="4505914"/>
          </a:xfrm>
          <a:custGeom>
            <a:avLst/>
            <a:gdLst/>
            <a:ahLst/>
            <a:cxnLst/>
            <a:rect l="l" t="t" r="r" b="b"/>
            <a:pathLst>
              <a:path w="5356213" h="4505914">
                <a:moveTo>
                  <a:pt x="0" y="0"/>
                </a:moveTo>
                <a:lnTo>
                  <a:pt x="5356212" y="0"/>
                </a:lnTo>
                <a:lnTo>
                  <a:pt x="5356212" y="4505914"/>
                </a:lnTo>
                <a:lnTo>
                  <a:pt x="0" y="4505914"/>
                </a:lnTo>
                <a:lnTo>
                  <a:pt x="0" y="0"/>
                </a:lnTo>
                <a:close/>
              </a:path>
            </a:pathLst>
          </a:custGeom>
          <a:blipFill>
            <a:blip r:embed="rId3"/>
            <a:stretch>
              <a:fillRect/>
            </a:stretch>
          </a:blipFill>
        </p:spPr>
      </p:sp>
      <p:sp>
        <p:nvSpPr>
          <p:cNvPr id="4" name="Freeform 4"/>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4"/>
            <a:stretch>
              <a:fillRect/>
            </a:stretch>
          </a:blipFill>
        </p:spPr>
      </p:sp>
      <p:sp>
        <p:nvSpPr>
          <p:cNvPr id="5" name="Freeform 5"/>
          <p:cNvSpPr/>
          <p:nvPr/>
        </p:nvSpPr>
        <p:spPr>
          <a:xfrm rot="6000">
            <a:off x="1107143" y="2524156"/>
            <a:ext cx="5364069" cy="4515255"/>
          </a:xfrm>
          <a:custGeom>
            <a:avLst/>
            <a:gdLst/>
            <a:ahLst/>
            <a:cxnLst/>
            <a:rect l="l" t="t" r="r" b="b"/>
            <a:pathLst>
              <a:path w="5364069" h="4515255">
                <a:moveTo>
                  <a:pt x="0" y="9349"/>
                </a:moveTo>
                <a:lnTo>
                  <a:pt x="5356204" y="0"/>
                </a:lnTo>
                <a:lnTo>
                  <a:pt x="5364069" y="4505908"/>
                </a:lnTo>
                <a:lnTo>
                  <a:pt x="7864" y="4515256"/>
                </a:lnTo>
                <a:lnTo>
                  <a:pt x="0" y="9349"/>
                </a:lnTo>
                <a:close/>
              </a:path>
            </a:pathLst>
          </a:custGeom>
          <a:blipFill>
            <a:blip r:embed="rId3"/>
            <a:stretch>
              <a:fillRect l="-53" t="-1055" r="-1108" b="-45"/>
            </a:stretch>
          </a:blipFill>
        </p:spPr>
      </p:sp>
      <p:sp>
        <p:nvSpPr>
          <p:cNvPr id="6" name="Freeform 6"/>
          <p:cNvSpPr/>
          <p:nvPr/>
        </p:nvSpPr>
        <p:spPr>
          <a:xfrm>
            <a:off x="6467283" y="2528827"/>
            <a:ext cx="5356213" cy="4505914"/>
          </a:xfrm>
          <a:custGeom>
            <a:avLst/>
            <a:gdLst/>
            <a:ahLst/>
            <a:cxnLst/>
            <a:rect l="l" t="t" r="r" b="b"/>
            <a:pathLst>
              <a:path w="5356213" h="4505914">
                <a:moveTo>
                  <a:pt x="0" y="0"/>
                </a:moveTo>
                <a:lnTo>
                  <a:pt x="5356213" y="0"/>
                </a:lnTo>
                <a:lnTo>
                  <a:pt x="5356213" y="4505914"/>
                </a:lnTo>
                <a:lnTo>
                  <a:pt x="0" y="4505914"/>
                </a:lnTo>
                <a:lnTo>
                  <a:pt x="0" y="0"/>
                </a:lnTo>
                <a:close/>
              </a:path>
            </a:pathLst>
          </a:custGeom>
          <a:blipFill>
            <a:blip r:embed="rId3"/>
            <a:stretch>
              <a:fillRect/>
            </a:stretch>
          </a:blipFill>
        </p:spPr>
      </p:sp>
      <p:sp>
        <p:nvSpPr>
          <p:cNvPr id="7" name="Freeform 7"/>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818995" y="8133297"/>
            <a:ext cx="1598436" cy="1453124"/>
          </a:xfrm>
          <a:custGeom>
            <a:avLst/>
            <a:gdLst/>
            <a:ahLst/>
            <a:cxnLst/>
            <a:rect l="l" t="t" r="r" b="b"/>
            <a:pathLst>
              <a:path w="1598436" h="1453124">
                <a:moveTo>
                  <a:pt x="0" y="0"/>
                </a:moveTo>
                <a:lnTo>
                  <a:pt x="1598436" y="0"/>
                </a:lnTo>
                <a:lnTo>
                  <a:pt x="1598436" y="1453124"/>
                </a:lnTo>
                <a:lnTo>
                  <a:pt x="0" y="14531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402116" y="7157528"/>
            <a:ext cx="1328729" cy="2591493"/>
          </a:xfrm>
          <a:custGeom>
            <a:avLst/>
            <a:gdLst/>
            <a:ahLst/>
            <a:cxnLst/>
            <a:rect l="l" t="t" r="r" b="b"/>
            <a:pathLst>
              <a:path w="1328729" h="2591493">
                <a:moveTo>
                  <a:pt x="0" y="0"/>
                </a:moveTo>
                <a:lnTo>
                  <a:pt x="1328729" y="0"/>
                </a:lnTo>
                <a:lnTo>
                  <a:pt x="1328729" y="2591492"/>
                </a:lnTo>
                <a:lnTo>
                  <a:pt x="0" y="25914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7830745" y="7531491"/>
            <a:ext cx="2912710" cy="2439394"/>
          </a:xfrm>
          <a:custGeom>
            <a:avLst/>
            <a:gdLst/>
            <a:ahLst/>
            <a:cxnLst/>
            <a:rect l="l" t="t" r="r" b="b"/>
            <a:pathLst>
              <a:path w="2912710" h="2439394">
                <a:moveTo>
                  <a:pt x="0" y="0"/>
                </a:moveTo>
                <a:lnTo>
                  <a:pt x="2912709" y="0"/>
                </a:lnTo>
                <a:lnTo>
                  <a:pt x="2912709" y="2439394"/>
                </a:lnTo>
                <a:lnTo>
                  <a:pt x="0" y="24393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5086034" y="266238"/>
            <a:ext cx="8115931"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MonITORING CLOUD USAGE</a:t>
            </a:r>
          </a:p>
        </p:txBody>
      </p:sp>
      <p:sp>
        <p:nvSpPr>
          <p:cNvPr id="15" name="TextBox 15"/>
          <p:cNvSpPr txBox="1"/>
          <p:nvPr/>
        </p:nvSpPr>
        <p:spPr>
          <a:xfrm>
            <a:off x="11631693" y="3052573"/>
            <a:ext cx="5627607" cy="3434477"/>
          </a:xfrm>
          <a:prstGeom prst="rect">
            <a:avLst/>
          </a:prstGeom>
        </p:spPr>
        <p:txBody>
          <a:bodyPr lIns="0" tIns="0" rIns="0" bIns="0" rtlCol="0" anchor="t">
            <a:spAutoFit/>
          </a:bodyPr>
          <a:lstStyle/>
          <a:p>
            <a:pPr marL="358254" lvl="1" indent="-179127">
              <a:lnSpc>
                <a:spcPts val="2323"/>
              </a:lnSpc>
              <a:buFont typeface="Arial"/>
              <a:buChar char="•"/>
            </a:pPr>
            <a:r>
              <a:rPr lang="en-US" sz="1659">
                <a:solidFill>
                  <a:srgbClr val="FFFFFF"/>
                </a:solidFill>
                <a:latin typeface="Anca Coder"/>
              </a:rPr>
              <a:t>Virtualized Resource Pool : menggunakan teknologi virtualisasi untuk mengendalikan dan memonitor sumberdaya sehingga lebih mudah dalam mengelola</a:t>
            </a:r>
          </a:p>
          <a:p>
            <a:pPr marL="358254" lvl="1" indent="-179127">
              <a:lnSpc>
                <a:spcPts val="2323"/>
              </a:lnSpc>
              <a:spcBef>
                <a:spcPct val="0"/>
              </a:spcBef>
              <a:buFont typeface="Arial"/>
              <a:buChar char="•"/>
            </a:pPr>
            <a:r>
              <a:rPr lang="en-US" sz="1659">
                <a:solidFill>
                  <a:srgbClr val="FFFFFF"/>
                </a:solidFill>
                <a:latin typeface="Anca Coder"/>
              </a:rPr>
              <a:t>Load Testing : , menguji beban dan memantau lalu lintas jaringan bisa menjadi pekerjaan yang sulit dan melelahkan karena lalu lintas internet bisa sangat tidak terduga. Jadi, sulit untuk merencanakan dengan pasti berapa besar beban yang harus diantisipasi dan dihadapi oleh penyedia layanan cloud.</a:t>
            </a:r>
          </a:p>
        </p:txBody>
      </p:sp>
      <p:sp>
        <p:nvSpPr>
          <p:cNvPr id="16" name="TextBox 16"/>
          <p:cNvSpPr txBox="1"/>
          <p:nvPr/>
        </p:nvSpPr>
        <p:spPr>
          <a:xfrm>
            <a:off x="12824857" y="7053791"/>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Bold"/>
              </a:rPr>
              <a:t>Iaas</a:t>
            </a:r>
          </a:p>
        </p:txBody>
      </p:sp>
      <p:sp>
        <p:nvSpPr>
          <p:cNvPr id="17" name="TextBox 17"/>
          <p:cNvSpPr txBox="1"/>
          <p:nvPr/>
        </p:nvSpPr>
        <p:spPr>
          <a:xfrm>
            <a:off x="1524939" y="2915295"/>
            <a:ext cx="5102900" cy="37090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FFFFFF"/>
                </a:solidFill>
                <a:latin typeface="Anca Coder"/>
              </a:rPr>
              <a:t>Multi-tenant : karena menggunakan satu aplikasi dengan banyak pengguna, pemantauannya menjadi sulit</a:t>
            </a:r>
          </a:p>
          <a:p>
            <a:pPr marL="453390" lvl="1" indent="-226695">
              <a:lnSpc>
                <a:spcPts val="2940"/>
              </a:lnSpc>
              <a:spcBef>
                <a:spcPct val="0"/>
              </a:spcBef>
              <a:buFont typeface="Arial"/>
              <a:buChar char="•"/>
            </a:pPr>
            <a:r>
              <a:rPr lang="en-US" sz="2100">
                <a:solidFill>
                  <a:srgbClr val="FFFFFF"/>
                </a:solidFill>
                <a:latin typeface="Anca Coder"/>
              </a:rPr>
              <a:t>Application end to end latelancy : karena tidak bergantung pada lokasi, sehingga sulit untuk memantauwaktu respons aplikasi</a:t>
            </a:r>
          </a:p>
        </p:txBody>
      </p:sp>
      <p:sp>
        <p:nvSpPr>
          <p:cNvPr id="18" name="TextBox 18"/>
          <p:cNvSpPr txBox="1"/>
          <p:nvPr/>
        </p:nvSpPr>
        <p:spPr>
          <a:xfrm>
            <a:off x="7351070" y="2963361"/>
            <a:ext cx="3732896" cy="3050708"/>
          </a:xfrm>
          <a:prstGeom prst="rect">
            <a:avLst/>
          </a:prstGeom>
        </p:spPr>
        <p:txBody>
          <a:bodyPr lIns="0" tIns="0" rIns="0" bIns="0" rtlCol="0" anchor="t">
            <a:spAutoFit/>
          </a:bodyPr>
          <a:lstStyle/>
          <a:p>
            <a:pPr>
              <a:lnSpc>
                <a:spcPts val="3000"/>
              </a:lnSpc>
              <a:spcBef>
                <a:spcPct val="0"/>
              </a:spcBef>
            </a:pPr>
            <a:r>
              <a:rPr lang="en-US" sz="2143">
                <a:solidFill>
                  <a:srgbClr val="FFFFFF"/>
                </a:solidFill>
                <a:latin typeface="Anca Coder"/>
              </a:rPr>
              <a:t>tidak tahu pasti bagaimana komputer atau perangkat mengolah data di sisi klien dan perangkat yang digunakan untuk memantaunya memiliki keterbatasan</a:t>
            </a:r>
          </a:p>
        </p:txBody>
      </p:sp>
      <p:sp>
        <p:nvSpPr>
          <p:cNvPr id="19" name="TextBox 19"/>
          <p:cNvSpPr txBox="1"/>
          <p:nvPr/>
        </p:nvSpPr>
        <p:spPr>
          <a:xfrm>
            <a:off x="1850601" y="7005330"/>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Saas</a:t>
            </a:r>
          </a:p>
        </p:txBody>
      </p:sp>
      <p:sp>
        <p:nvSpPr>
          <p:cNvPr id="20" name="TextBox 20"/>
          <p:cNvSpPr txBox="1"/>
          <p:nvPr/>
        </p:nvSpPr>
        <p:spPr>
          <a:xfrm>
            <a:off x="7206814" y="700847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paas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3"/>
            <a:stretch>
              <a:fillRect/>
            </a:stretch>
          </a:blipFill>
        </p:spPr>
      </p:sp>
      <p:sp>
        <p:nvSpPr>
          <p:cNvPr id="4" name="Freeform 4"/>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9111" y="4255687"/>
            <a:ext cx="2912710" cy="2439394"/>
          </a:xfrm>
          <a:custGeom>
            <a:avLst/>
            <a:gdLst/>
            <a:ahLst/>
            <a:cxnLst/>
            <a:rect l="l" t="t" r="r" b="b"/>
            <a:pathLst>
              <a:path w="2912710" h="2439394">
                <a:moveTo>
                  <a:pt x="0" y="0"/>
                </a:moveTo>
                <a:lnTo>
                  <a:pt x="2912710" y="0"/>
                </a:lnTo>
                <a:lnTo>
                  <a:pt x="2912710" y="2439394"/>
                </a:lnTo>
                <a:lnTo>
                  <a:pt x="0" y="2439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4294326" y="2351407"/>
            <a:ext cx="5421132" cy="1592458"/>
          </a:xfrm>
          <a:custGeom>
            <a:avLst/>
            <a:gdLst/>
            <a:ahLst/>
            <a:cxnLst/>
            <a:rect l="l" t="t" r="r" b="b"/>
            <a:pathLst>
              <a:path w="5421132" h="1592458">
                <a:moveTo>
                  <a:pt x="0" y="0"/>
                </a:moveTo>
                <a:lnTo>
                  <a:pt x="5421133" y="0"/>
                </a:lnTo>
                <a:lnTo>
                  <a:pt x="5421133" y="1592458"/>
                </a:lnTo>
                <a:lnTo>
                  <a:pt x="0" y="1592458"/>
                </a:lnTo>
                <a:lnTo>
                  <a:pt x="0" y="0"/>
                </a:lnTo>
                <a:close/>
              </a:path>
            </a:pathLst>
          </a:custGeom>
          <a:blipFill>
            <a:blip r:embed="rId12"/>
            <a:stretch>
              <a:fillRect/>
            </a:stretch>
          </a:blipFill>
        </p:spPr>
      </p:sp>
      <p:sp>
        <p:nvSpPr>
          <p:cNvPr id="10" name="Freeform 10"/>
          <p:cNvSpPr/>
          <p:nvPr/>
        </p:nvSpPr>
        <p:spPr>
          <a:xfrm>
            <a:off x="5163363" y="6164711"/>
            <a:ext cx="5379440" cy="1580211"/>
          </a:xfrm>
          <a:custGeom>
            <a:avLst/>
            <a:gdLst/>
            <a:ahLst/>
            <a:cxnLst/>
            <a:rect l="l" t="t" r="r" b="b"/>
            <a:pathLst>
              <a:path w="5379440" h="1580211">
                <a:moveTo>
                  <a:pt x="0" y="0"/>
                </a:moveTo>
                <a:lnTo>
                  <a:pt x="5379440" y="0"/>
                </a:lnTo>
                <a:lnTo>
                  <a:pt x="5379440" y="1580211"/>
                </a:lnTo>
                <a:lnTo>
                  <a:pt x="0" y="1580211"/>
                </a:lnTo>
                <a:lnTo>
                  <a:pt x="0" y="0"/>
                </a:lnTo>
                <a:close/>
              </a:path>
            </a:pathLst>
          </a:custGeom>
          <a:blipFill>
            <a:blip r:embed="rId12"/>
            <a:stretch>
              <a:fillRect/>
            </a:stretch>
          </a:blipFill>
        </p:spPr>
      </p:sp>
      <p:sp>
        <p:nvSpPr>
          <p:cNvPr id="11" name="Freeform 11"/>
          <p:cNvSpPr/>
          <p:nvPr/>
        </p:nvSpPr>
        <p:spPr>
          <a:xfrm rot="-2075254">
            <a:off x="1861131" y="3530387"/>
            <a:ext cx="2361379" cy="721294"/>
          </a:xfrm>
          <a:custGeom>
            <a:avLst/>
            <a:gdLst/>
            <a:ahLst/>
            <a:cxnLst/>
            <a:rect l="l" t="t" r="r" b="b"/>
            <a:pathLst>
              <a:path w="2361379" h="721294">
                <a:moveTo>
                  <a:pt x="0" y="0"/>
                </a:moveTo>
                <a:lnTo>
                  <a:pt x="2361380" y="0"/>
                </a:lnTo>
                <a:lnTo>
                  <a:pt x="2361380" y="721295"/>
                </a:lnTo>
                <a:lnTo>
                  <a:pt x="0" y="721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1553520">
            <a:off x="2896903" y="5895137"/>
            <a:ext cx="2084088" cy="636594"/>
          </a:xfrm>
          <a:custGeom>
            <a:avLst/>
            <a:gdLst/>
            <a:ahLst/>
            <a:cxnLst/>
            <a:rect l="l" t="t" r="r" b="b"/>
            <a:pathLst>
              <a:path w="2084088" h="636594">
                <a:moveTo>
                  <a:pt x="0" y="0"/>
                </a:moveTo>
                <a:lnTo>
                  <a:pt x="2084089" y="0"/>
                </a:lnTo>
                <a:lnTo>
                  <a:pt x="2084089" y="636595"/>
                </a:lnTo>
                <a:lnTo>
                  <a:pt x="0" y="6365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4028972" y="409113"/>
            <a:ext cx="10790022"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Tantangan performance management</a:t>
            </a:r>
          </a:p>
        </p:txBody>
      </p:sp>
      <p:sp>
        <p:nvSpPr>
          <p:cNvPr id="14" name="TextBox 14"/>
          <p:cNvSpPr txBox="1"/>
          <p:nvPr/>
        </p:nvSpPr>
        <p:spPr>
          <a:xfrm>
            <a:off x="4585802" y="2749512"/>
            <a:ext cx="4838182" cy="795835"/>
          </a:xfrm>
          <a:prstGeom prst="rect">
            <a:avLst/>
          </a:prstGeom>
        </p:spPr>
        <p:txBody>
          <a:bodyPr lIns="0" tIns="0" rIns="0" bIns="0" rtlCol="0" anchor="t">
            <a:spAutoFit/>
          </a:bodyPr>
          <a:lstStyle/>
          <a:p>
            <a:pPr algn="ctr">
              <a:lnSpc>
                <a:spcPts val="2905"/>
              </a:lnSpc>
            </a:pPr>
            <a:r>
              <a:rPr lang="en-US" sz="2994">
                <a:solidFill>
                  <a:srgbClr val="FFFFFF"/>
                </a:solidFill>
                <a:latin typeface="Arcade Gamer Bold"/>
              </a:rPr>
              <a:t>choosING APM TOOLS</a:t>
            </a:r>
          </a:p>
        </p:txBody>
      </p:sp>
      <p:sp>
        <p:nvSpPr>
          <p:cNvPr id="15" name="TextBox 15"/>
          <p:cNvSpPr txBox="1"/>
          <p:nvPr/>
        </p:nvSpPr>
        <p:spPr>
          <a:xfrm>
            <a:off x="6142784" y="6629690"/>
            <a:ext cx="3272619" cy="688352"/>
          </a:xfrm>
          <a:prstGeom prst="rect">
            <a:avLst/>
          </a:prstGeom>
        </p:spPr>
        <p:txBody>
          <a:bodyPr lIns="0" tIns="0" rIns="0" bIns="0" rtlCol="0" anchor="t">
            <a:spAutoFit/>
          </a:bodyPr>
          <a:lstStyle/>
          <a:p>
            <a:pPr algn="ctr">
              <a:lnSpc>
                <a:spcPts val="2559"/>
              </a:lnSpc>
            </a:pPr>
            <a:r>
              <a:rPr lang="en-US" sz="2639">
                <a:solidFill>
                  <a:srgbClr val="FFFFFF"/>
                </a:solidFill>
                <a:latin typeface="Arcade Gamer Bold"/>
              </a:rPr>
              <a:t>MONITORING OS</a:t>
            </a:r>
          </a:p>
        </p:txBody>
      </p:sp>
      <p:grpSp>
        <p:nvGrpSpPr>
          <p:cNvPr id="16" name="Group 16"/>
          <p:cNvGrpSpPr/>
          <p:nvPr/>
        </p:nvGrpSpPr>
        <p:grpSpPr>
          <a:xfrm>
            <a:off x="9715459" y="2351407"/>
            <a:ext cx="8417643" cy="1656620"/>
            <a:chOff x="0" y="0"/>
            <a:chExt cx="11223523" cy="2208827"/>
          </a:xfrm>
        </p:grpSpPr>
        <p:grpSp>
          <p:nvGrpSpPr>
            <p:cNvPr id="17" name="Group 17"/>
            <p:cNvGrpSpPr/>
            <p:nvPr/>
          </p:nvGrpSpPr>
          <p:grpSpPr>
            <a:xfrm>
              <a:off x="0" y="0"/>
              <a:ext cx="11223523" cy="2208827"/>
              <a:chOff x="0" y="0"/>
              <a:chExt cx="2216992" cy="436311"/>
            </a:xfrm>
          </p:grpSpPr>
          <p:sp>
            <p:nvSpPr>
              <p:cNvPr id="18" name="Freeform 18"/>
              <p:cNvSpPr/>
              <p:nvPr/>
            </p:nvSpPr>
            <p:spPr>
              <a:xfrm>
                <a:off x="0" y="0"/>
                <a:ext cx="2216992" cy="436311"/>
              </a:xfrm>
              <a:custGeom>
                <a:avLst/>
                <a:gdLst/>
                <a:ahLst/>
                <a:cxnLst/>
                <a:rect l="l" t="t" r="r" b="b"/>
                <a:pathLst>
                  <a:path w="2216992" h="436311">
                    <a:moveTo>
                      <a:pt x="46906" y="0"/>
                    </a:moveTo>
                    <a:lnTo>
                      <a:pt x="2170086" y="0"/>
                    </a:lnTo>
                    <a:cubicBezTo>
                      <a:pt x="2182526" y="0"/>
                      <a:pt x="2194457" y="4942"/>
                      <a:pt x="2203254" y="13738"/>
                    </a:cubicBezTo>
                    <a:cubicBezTo>
                      <a:pt x="2212050" y="22535"/>
                      <a:pt x="2216992" y="34466"/>
                      <a:pt x="2216992" y="46906"/>
                    </a:cubicBezTo>
                    <a:lnTo>
                      <a:pt x="2216992" y="389405"/>
                    </a:lnTo>
                    <a:cubicBezTo>
                      <a:pt x="2216992" y="401846"/>
                      <a:pt x="2212050" y="413776"/>
                      <a:pt x="2203254" y="422573"/>
                    </a:cubicBezTo>
                    <a:cubicBezTo>
                      <a:pt x="2194457" y="431370"/>
                      <a:pt x="2182526" y="436311"/>
                      <a:pt x="2170086" y="436311"/>
                    </a:cubicBezTo>
                    <a:lnTo>
                      <a:pt x="46906" y="436311"/>
                    </a:lnTo>
                    <a:cubicBezTo>
                      <a:pt x="34466" y="436311"/>
                      <a:pt x="22535" y="431370"/>
                      <a:pt x="13738" y="422573"/>
                    </a:cubicBezTo>
                    <a:cubicBezTo>
                      <a:pt x="4942" y="413776"/>
                      <a:pt x="0" y="401846"/>
                      <a:pt x="0" y="389405"/>
                    </a:cubicBezTo>
                    <a:lnTo>
                      <a:pt x="0" y="46906"/>
                    </a:lnTo>
                    <a:cubicBezTo>
                      <a:pt x="0" y="34466"/>
                      <a:pt x="4942" y="22535"/>
                      <a:pt x="13738" y="13738"/>
                    </a:cubicBezTo>
                    <a:cubicBezTo>
                      <a:pt x="22535" y="4942"/>
                      <a:pt x="34466" y="0"/>
                      <a:pt x="46906" y="0"/>
                    </a:cubicBezTo>
                    <a:close/>
                  </a:path>
                </a:pathLst>
              </a:custGeom>
              <a:solidFill>
                <a:srgbClr val="000000">
                  <a:alpha val="0"/>
                </a:srgbClr>
              </a:solidFill>
              <a:ln w="38100" cap="rnd">
                <a:solidFill>
                  <a:srgbClr val="C238D3"/>
                </a:solidFill>
                <a:prstDash val="solid"/>
                <a:round/>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560951" y="22977"/>
              <a:ext cx="10217281" cy="2016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Application Performance Management (APM) merupakan alat yang dapat memungkinkan pengguna untuk memanfaatkan fitur layanan awan secara maksimal.</a:t>
              </a:r>
            </a:p>
          </p:txBody>
        </p:sp>
      </p:grpSp>
      <p:grpSp>
        <p:nvGrpSpPr>
          <p:cNvPr id="21" name="Group 21"/>
          <p:cNvGrpSpPr/>
          <p:nvPr/>
        </p:nvGrpSpPr>
        <p:grpSpPr>
          <a:xfrm>
            <a:off x="10542803" y="5326291"/>
            <a:ext cx="7522010" cy="2994565"/>
            <a:chOff x="0" y="0"/>
            <a:chExt cx="10029346" cy="3992754"/>
          </a:xfrm>
        </p:grpSpPr>
        <p:grpSp>
          <p:nvGrpSpPr>
            <p:cNvPr id="22" name="Group 22"/>
            <p:cNvGrpSpPr/>
            <p:nvPr/>
          </p:nvGrpSpPr>
          <p:grpSpPr>
            <a:xfrm>
              <a:off x="0" y="0"/>
              <a:ext cx="10029346" cy="3992754"/>
              <a:chOff x="0" y="0"/>
              <a:chExt cx="1981105" cy="788692"/>
            </a:xfrm>
          </p:grpSpPr>
          <p:sp>
            <p:nvSpPr>
              <p:cNvPr id="23" name="Freeform 23"/>
              <p:cNvSpPr/>
              <p:nvPr/>
            </p:nvSpPr>
            <p:spPr>
              <a:xfrm>
                <a:off x="0" y="0"/>
                <a:ext cx="1981105" cy="788692"/>
              </a:xfrm>
              <a:custGeom>
                <a:avLst/>
                <a:gdLst/>
                <a:ahLst/>
                <a:cxnLst/>
                <a:rect l="l" t="t" r="r" b="b"/>
                <a:pathLst>
                  <a:path w="1981105" h="788692">
                    <a:moveTo>
                      <a:pt x="52491" y="0"/>
                    </a:moveTo>
                    <a:lnTo>
                      <a:pt x="1928614" y="0"/>
                    </a:lnTo>
                    <a:cubicBezTo>
                      <a:pt x="1957604" y="0"/>
                      <a:pt x="1981105" y="23501"/>
                      <a:pt x="1981105" y="52491"/>
                    </a:cubicBezTo>
                    <a:lnTo>
                      <a:pt x="1981105" y="736201"/>
                    </a:lnTo>
                    <a:cubicBezTo>
                      <a:pt x="1981105" y="750123"/>
                      <a:pt x="1975575" y="763474"/>
                      <a:pt x="1965731" y="773318"/>
                    </a:cubicBezTo>
                    <a:cubicBezTo>
                      <a:pt x="1955887" y="783162"/>
                      <a:pt x="1942536" y="788692"/>
                      <a:pt x="1928614" y="788692"/>
                    </a:cubicBezTo>
                    <a:lnTo>
                      <a:pt x="52491" y="788692"/>
                    </a:lnTo>
                    <a:cubicBezTo>
                      <a:pt x="23501" y="788692"/>
                      <a:pt x="0" y="765191"/>
                      <a:pt x="0" y="736201"/>
                    </a:cubicBezTo>
                    <a:lnTo>
                      <a:pt x="0" y="52491"/>
                    </a:lnTo>
                    <a:cubicBezTo>
                      <a:pt x="0" y="23501"/>
                      <a:pt x="23501" y="0"/>
                      <a:pt x="52491" y="0"/>
                    </a:cubicBezTo>
                    <a:close/>
                  </a:path>
                </a:pathLst>
              </a:custGeom>
              <a:solidFill>
                <a:srgbClr val="000000">
                  <a:alpha val="0"/>
                </a:srgbClr>
              </a:solidFill>
              <a:ln w="38100" cap="rnd">
                <a:solidFill>
                  <a:srgbClr val="C238D3"/>
                </a:solidFill>
                <a:prstDash val="solid"/>
                <a:round/>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501266" y="32502"/>
              <a:ext cx="9130168" cy="3790963"/>
            </a:xfrm>
            <a:prstGeom prst="rect">
              <a:avLst/>
            </a:prstGeom>
          </p:spPr>
          <p:txBody>
            <a:bodyPr lIns="0" tIns="0" rIns="0" bIns="0" rtlCol="0" anchor="t">
              <a:spAutoFit/>
            </a:bodyPr>
            <a:lstStyle/>
            <a:p>
              <a:pPr algn="ctr">
                <a:lnSpc>
                  <a:spcPts val="3280"/>
                </a:lnSpc>
                <a:spcBef>
                  <a:spcPct val="0"/>
                </a:spcBef>
              </a:pPr>
              <a:r>
                <a:rPr lang="en-US" sz="2343">
                  <a:solidFill>
                    <a:srgbClr val="FFFFFF"/>
                  </a:solidFill>
                  <a:latin typeface="Anca Coder"/>
                </a:rPr>
                <a:t>Karena semuanya berjalan di sistem operasi, bahkan cloud sekalipun, sehingga penting untuk memahami bahwa proses OS sama sekali tidak terkait dengan aplikasi yang dihosting dapat menurunkan kinerja dan merusak pengalaman end-users</a:t>
              </a:r>
            </a:p>
          </p:txBody>
        </p:sp>
      </p:grpSp>
      <p:pic>
        <p:nvPicPr>
          <p:cNvPr id="26" name="Picture 26"/>
          <p:cNvPicPr>
            <a:picLocks noChangeAspect="1"/>
          </p:cNvPicPr>
          <p:nvPr/>
        </p:nvPicPr>
        <p:blipFill>
          <a:blip r:embed="rId15"/>
          <a:srcRect/>
          <a:stretch>
            <a:fillRect/>
          </a:stretch>
        </p:blipFill>
        <p:spPr>
          <a:xfrm rot="5400000">
            <a:off x="8549128" y="4300824"/>
            <a:ext cx="889847" cy="2579268"/>
          </a:xfrm>
          <a:prstGeom prst="rect">
            <a:avLst/>
          </a:prstGeom>
        </p:spPr>
      </p:pic>
      <p:pic>
        <p:nvPicPr>
          <p:cNvPr id="27" name="Picture 27"/>
          <p:cNvPicPr>
            <a:picLocks noChangeAspect="1"/>
          </p:cNvPicPr>
          <p:nvPr/>
        </p:nvPicPr>
        <p:blipFill>
          <a:blip r:embed="rId15"/>
          <a:srcRect/>
          <a:stretch>
            <a:fillRect/>
          </a:stretch>
        </p:blipFill>
        <p:spPr>
          <a:xfrm rot="5400000">
            <a:off x="7129529" y="3410977"/>
            <a:ext cx="889847" cy="25792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3"/>
            <a:stretch>
              <a:fillRect/>
            </a:stretch>
          </a:blipFill>
        </p:spPr>
      </p:sp>
      <p:sp>
        <p:nvSpPr>
          <p:cNvPr id="4" name="Freeform 4"/>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9111" y="4255687"/>
            <a:ext cx="2912710" cy="2439394"/>
          </a:xfrm>
          <a:custGeom>
            <a:avLst/>
            <a:gdLst/>
            <a:ahLst/>
            <a:cxnLst/>
            <a:rect l="l" t="t" r="r" b="b"/>
            <a:pathLst>
              <a:path w="2912710" h="2439394">
                <a:moveTo>
                  <a:pt x="0" y="0"/>
                </a:moveTo>
                <a:lnTo>
                  <a:pt x="2912710" y="0"/>
                </a:lnTo>
                <a:lnTo>
                  <a:pt x="2912710" y="2439394"/>
                </a:lnTo>
                <a:lnTo>
                  <a:pt x="0" y="2439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4294326" y="2351407"/>
            <a:ext cx="5421132" cy="1592458"/>
          </a:xfrm>
          <a:custGeom>
            <a:avLst/>
            <a:gdLst/>
            <a:ahLst/>
            <a:cxnLst/>
            <a:rect l="l" t="t" r="r" b="b"/>
            <a:pathLst>
              <a:path w="5421132" h="1592458">
                <a:moveTo>
                  <a:pt x="0" y="0"/>
                </a:moveTo>
                <a:lnTo>
                  <a:pt x="5421133" y="0"/>
                </a:lnTo>
                <a:lnTo>
                  <a:pt x="5421133" y="1592458"/>
                </a:lnTo>
                <a:lnTo>
                  <a:pt x="0" y="1592458"/>
                </a:lnTo>
                <a:lnTo>
                  <a:pt x="0" y="0"/>
                </a:lnTo>
                <a:close/>
              </a:path>
            </a:pathLst>
          </a:custGeom>
          <a:blipFill>
            <a:blip r:embed="rId12"/>
            <a:stretch>
              <a:fillRect/>
            </a:stretch>
          </a:blipFill>
        </p:spPr>
      </p:sp>
      <p:sp>
        <p:nvSpPr>
          <p:cNvPr id="10" name="Freeform 10"/>
          <p:cNvSpPr/>
          <p:nvPr/>
        </p:nvSpPr>
        <p:spPr>
          <a:xfrm>
            <a:off x="5087163" y="4353395"/>
            <a:ext cx="5379440" cy="1580211"/>
          </a:xfrm>
          <a:custGeom>
            <a:avLst/>
            <a:gdLst/>
            <a:ahLst/>
            <a:cxnLst/>
            <a:rect l="l" t="t" r="r" b="b"/>
            <a:pathLst>
              <a:path w="5379440" h="1580211">
                <a:moveTo>
                  <a:pt x="0" y="0"/>
                </a:moveTo>
                <a:lnTo>
                  <a:pt x="5379440" y="0"/>
                </a:lnTo>
                <a:lnTo>
                  <a:pt x="5379440" y="1580210"/>
                </a:lnTo>
                <a:lnTo>
                  <a:pt x="0" y="1580210"/>
                </a:lnTo>
                <a:lnTo>
                  <a:pt x="0" y="0"/>
                </a:lnTo>
                <a:close/>
              </a:path>
            </a:pathLst>
          </a:custGeom>
          <a:blipFill>
            <a:blip r:embed="rId12"/>
            <a:stretch>
              <a:fillRect/>
            </a:stretch>
          </a:blipFill>
        </p:spPr>
      </p:sp>
      <p:sp>
        <p:nvSpPr>
          <p:cNvPr id="11" name="Freeform 11"/>
          <p:cNvSpPr/>
          <p:nvPr/>
        </p:nvSpPr>
        <p:spPr>
          <a:xfrm>
            <a:off x="5645233" y="6438430"/>
            <a:ext cx="5268545" cy="1547635"/>
          </a:xfrm>
          <a:custGeom>
            <a:avLst/>
            <a:gdLst/>
            <a:ahLst/>
            <a:cxnLst/>
            <a:rect l="l" t="t" r="r" b="b"/>
            <a:pathLst>
              <a:path w="5268545" h="1547635">
                <a:moveTo>
                  <a:pt x="0" y="0"/>
                </a:moveTo>
                <a:lnTo>
                  <a:pt x="5268545" y="0"/>
                </a:lnTo>
                <a:lnTo>
                  <a:pt x="5268545" y="1547635"/>
                </a:lnTo>
                <a:lnTo>
                  <a:pt x="0" y="1547635"/>
                </a:lnTo>
                <a:lnTo>
                  <a:pt x="0" y="0"/>
                </a:lnTo>
                <a:close/>
              </a:path>
            </a:pathLst>
          </a:custGeom>
          <a:blipFill>
            <a:blip r:embed="rId12"/>
            <a:stretch>
              <a:fillRect/>
            </a:stretch>
          </a:blipFill>
        </p:spPr>
      </p:sp>
      <p:sp>
        <p:nvSpPr>
          <p:cNvPr id="12" name="Freeform 12"/>
          <p:cNvSpPr/>
          <p:nvPr/>
        </p:nvSpPr>
        <p:spPr>
          <a:xfrm rot="-2075254">
            <a:off x="1581517" y="3300915"/>
            <a:ext cx="2361379" cy="721294"/>
          </a:xfrm>
          <a:custGeom>
            <a:avLst/>
            <a:gdLst/>
            <a:ahLst/>
            <a:cxnLst/>
            <a:rect l="l" t="t" r="r" b="b"/>
            <a:pathLst>
              <a:path w="2361379" h="721294">
                <a:moveTo>
                  <a:pt x="0" y="0"/>
                </a:moveTo>
                <a:lnTo>
                  <a:pt x="2361380" y="0"/>
                </a:lnTo>
                <a:lnTo>
                  <a:pt x="2361380" y="721294"/>
                </a:lnTo>
                <a:lnTo>
                  <a:pt x="0" y="7212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353282">
            <a:off x="2896903" y="4733571"/>
            <a:ext cx="2084088" cy="636594"/>
          </a:xfrm>
          <a:custGeom>
            <a:avLst/>
            <a:gdLst/>
            <a:ahLst/>
            <a:cxnLst/>
            <a:rect l="l" t="t" r="r" b="b"/>
            <a:pathLst>
              <a:path w="2084088" h="636594">
                <a:moveTo>
                  <a:pt x="0" y="0"/>
                </a:moveTo>
                <a:lnTo>
                  <a:pt x="2084089" y="0"/>
                </a:lnTo>
                <a:lnTo>
                  <a:pt x="2084089" y="636594"/>
                </a:lnTo>
                <a:lnTo>
                  <a:pt x="0" y="636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4028972" y="409113"/>
            <a:ext cx="10790022"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Tantangan performance management</a:t>
            </a:r>
          </a:p>
        </p:txBody>
      </p:sp>
      <p:sp>
        <p:nvSpPr>
          <p:cNvPr id="15" name="TextBox 15"/>
          <p:cNvSpPr txBox="1"/>
          <p:nvPr/>
        </p:nvSpPr>
        <p:spPr>
          <a:xfrm>
            <a:off x="4585802" y="2749512"/>
            <a:ext cx="4838182" cy="795835"/>
          </a:xfrm>
          <a:prstGeom prst="rect">
            <a:avLst/>
          </a:prstGeom>
        </p:spPr>
        <p:txBody>
          <a:bodyPr lIns="0" tIns="0" rIns="0" bIns="0" rtlCol="0" anchor="t">
            <a:spAutoFit/>
          </a:bodyPr>
          <a:lstStyle/>
          <a:p>
            <a:pPr algn="ctr">
              <a:lnSpc>
                <a:spcPts val="2905"/>
              </a:lnSpc>
            </a:pPr>
            <a:r>
              <a:rPr lang="en-US" sz="2994">
                <a:solidFill>
                  <a:srgbClr val="FFFFFF"/>
                </a:solidFill>
                <a:latin typeface="Arcade Gamer Bold"/>
              </a:rPr>
              <a:t>monITORING SERVERS</a:t>
            </a:r>
          </a:p>
        </p:txBody>
      </p:sp>
      <p:sp>
        <p:nvSpPr>
          <p:cNvPr id="16" name="TextBox 16"/>
          <p:cNvSpPr txBox="1"/>
          <p:nvPr/>
        </p:nvSpPr>
        <p:spPr>
          <a:xfrm>
            <a:off x="5645233" y="4656032"/>
            <a:ext cx="4263300" cy="1013036"/>
          </a:xfrm>
          <a:prstGeom prst="rect">
            <a:avLst/>
          </a:prstGeom>
        </p:spPr>
        <p:txBody>
          <a:bodyPr lIns="0" tIns="0" rIns="0" bIns="0" rtlCol="0" anchor="t">
            <a:spAutoFit/>
          </a:bodyPr>
          <a:lstStyle/>
          <a:p>
            <a:pPr algn="ctr">
              <a:lnSpc>
                <a:spcPts val="2559"/>
              </a:lnSpc>
            </a:pPr>
            <a:r>
              <a:rPr lang="en-US" sz="2639">
                <a:solidFill>
                  <a:srgbClr val="FFFFFF"/>
                </a:solidFill>
                <a:latin typeface="Arcade Gamer Bold"/>
              </a:rPr>
              <a:t>INSTALLING os pATCHES AND UPDATES</a:t>
            </a:r>
          </a:p>
        </p:txBody>
      </p:sp>
      <p:sp>
        <p:nvSpPr>
          <p:cNvPr id="17" name="TextBox 17"/>
          <p:cNvSpPr txBox="1"/>
          <p:nvPr/>
        </p:nvSpPr>
        <p:spPr>
          <a:xfrm>
            <a:off x="5859108" y="6723656"/>
            <a:ext cx="4840795" cy="796281"/>
          </a:xfrm>
          <a:prstGeom prst="rect">
            <a:avLst/>
          </a:prstGeom>
        </p:spPr>
        <p:txBody>
          <a:bodyPr lIns="0" tIns="0" rIns="0" bIns="0" rtlCol="0" anchor="t">
            <a:spAutoFit/>
          </a:bodyPr>
          <a:lstStyle/>
          <a:p>
            <a:pPr algn="ctr">
              <a:lnSpc>
                <a:spcPts val="2906"/>
              </a:lnSpc>
            </a:pPr>
            <a:r>
              <a:rPr lang="en-US" sz="2996">
                <a:solidFill>
                  <a:srgbClr val="FFFFFF"/>
                </a:solidFill>
                <a:latin typeface="Arcade Gamer"/>
              </a:rPr>
              <a:t>monITORING DATABASES</a:t>
            </a:r>
          </a:p>
        </p:txBody>
      </p:sp>
      <p:sp>
        <p:nvSpPr>
          <p:cNvPr id="18" name="Freeform 18"/>
          <p:cNvSpPr/>
          <p:nvPr/>
        </p:nvSpPr>
        <p:spPr>
          <a:xfrm rot="1844176">
            <a:off x="3300221" y="6424227"/>
            <a:ext cx="1988211" cy="607308"/>
          </a:xfrm>
          <a:custGeom>
            <a:avLst/>
            <a:gdLst/>
            <a:ahLst/>
            <a:cxnLst/>
            <a:rect l="l" t="t" r="r" b="b"/>
            <a:pathLst>
              <a:path w="1988211" h="607308">
                <a:moveTo>
                  <a:pt x="0" y="0"/>
                </a:moveTo>
                <a:lnTo>
                  <a:pt x="1988211" y="0"/>
                </a:lnTo>
                <a:lnTo>
                  <a:pt x="1988211" y="607308"/>
                </a:lnTo>
                <a:lnTo>
                  <a:pt x="0" y="6073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9647171" y="2234414"/>
            <a:ext cx="8417643" cy="1656620"/>
            <a:chOff x="0" y="0"/>
            <a:chExt cx="11223523" cy="2208827"/>
          </a:xfrm>
        </p:grpSpPr>
        <p:grpSp>
          <p:nvGrpSpPr>
            <p:cNvPr id="20" name="Group 20"/>
            <p:cNvGrpSpPr/>
            <p:nvPr/>
          </p:nvGrpSpPr>
          <p:grpSpPr>
            <a:xfrm>
              <a:off x="0" y="0"/>
              <a:ext cx="11223523" cy="2208827"/>
              <a:chOff x="0" y="0"/>
              <a:chExt cx="2216992" cy="436311"/>
            </a:xfrm>
          </p:grpSpPr>
          <p:sp>
            <p:nvSpPr>
              <p:cNvPr id="21" name="Freeform 21"/>
              <p:cNvSpPr/>
              <p:nvPr/>
            </p:nvSpPr>
            <p:spPr>
              <a:xfrm>
                <a:off x="0" y="0"/>
                <a:ext cx="2216992" cy="436311"/>
              </a:xfrm>
              <a:custGeom>
                <a:avLst/>
                <a:gdLst/>
                <a:ahLst/>
                <a:cxnLst/>
                <a:rect l="l" t="t" r="r" b="b"/>
                <a:pathLst>
                  <a:path w="2216992" h="436311">
                    <a:moveTo>
                      <a:pt x="46906" y="0"/>
                    </a:moveTo>
                    <a:lnTo>
                      <a:pt x="2170086" y="0"/>
                    </a:lnTo>
                    <a:cubicBezTo>
                      <a:pt x="2182526" y="0"/>
                      <a:pt x="2194457" y="4942"/>
                      <a:pt x="2203254" y="13738"/>
                    </a:cubicBezTo>
                    <a:cubicBezTo>
                      <a:pt x="2212050" y="22535"/>
                      <a:pt x="2216992" y="34466"/>
                      <a:pt x="2216992" y="46906"/>
                    </a:cubicBezTo>
                    <a:lnTo>
                      <a:pt x="2216992" y="389405"/>
                    </a:lnTo>
                    <a:cubicBezTo>
                      <a:pt x="2216992" y="401846"/>
                      <a:pt x="2212050" y="413776"/>
                      <a:pt x="2203254" y="422573"/>
                    </a:cubicBezTo>
                    <a:cubicBezTo>
                      <a:pt x="2194457" y="431370"/>
                      <a:pt x="2182526" y="436311"/>
                      <a:pt x="2170086" y="436311"/>
                    </a:cubicBezTo>
                    <a:lnTo>
                      <a:pt x="46906" y="436311"/>
                    </a:lnTo>
                    <a:cubicBezTo>
                      <a:pt x="34466" y="436311"/>
                      <a:pt x="22535" y="431370"/>
                      <a:pt x="13738" y="422573"/>
                    </a:cubicBezTo>
                    <a:cubicBezTo>
                      <a:pt x="4942" y="413776"/>
                      <a:pt x="0" y="401846"/>
                      <a:pt x="0" y="389405"/>
                    </a:cubicBezTo>
                    <a:lnTo>
                      <a:pt x="0" y="46906"/>
                    </a:lnTo>
                    <a:cubicBezTo>
                      <a:pt x="0" y="34466"/>
                      <a:pt x="4942" y="22535"/>
                      <a:pt x="13738" y="13738"/>
                    </a:cubicBezTo>
                    <a:cubicBezTo>
                      <a:pt x="22535" y="4942"/>
                      <a:pt x="34466" y="0"/>
                      <a:pt x="46906" y="0"/>
                    </a:cubicBezTo>
                    <a:close/>
                  </a:path>
                </a:pathLst>
              </a:custGeom>
              <a:solidFill>
                <a:srgbClr val="000000">
                  <a:alpha val="0"/>
                </a:srgbClr>
              </a:solidFill>
              <a:ln w="38100" cap="rnd">
                <a:solidFill>
                  <a:srgbClr val="C238D3"/>
                </a:solidFill>
                <a:prstDash val="solid"/>
                <a:round/>
              </a:ln>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560951" y="22977"/>
              <a:ext cx="10217281" cy="2016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Jika tidak tahu dengan baik bagaimana aplikasi bekerja dengan server-server virtual di cloud, maka tidak dapat secara efektif memantau dan menjaga infrastruktur cloud tersebut.</a:t>
              </a:r>
            </a:p>
          </p:txBody>
        </p:sp>
      </p:grpSp>
      <p:grpSp>
        <p:nvGrpSpPr>
          <p:cNvPr id="24" name="Group 24"/>
          <p:cNvGrpSpPr/>
          <p:nvPr/>
        </p:nvGrpSpPr>
        <p:grpSpPr>
          <a:xfrm>
            <a:off x="10542803" y="4393448"/>
            <a:ext cx="7522010" cy="1356265"/>
            <a:chOff x="0" y="0"/>
            <a:chExt cx="10029346" cy="1808354"/>
          </a:xfrm>
        </p:grpSpPr>
        <p:grpSp>
          <p:nvGrpSpPr>
            <p:cNvPr id="25" name="Group 25"/>
            <p:cNvGrpSpPr/>
            <p:nvPr/>
          </p:nvGrpSpPr>
          <p:grpSpPr>
            <a:xfrm>
              <a:off x="0" y="0"/>
              <a:ext cx="10029346" cy="1808354"/>
              <a:chOff x="0" y="0"/>
              <a:chExt cx="1981105" cy="357206"/>
            </a:xfrm>
          </p:grpSpPr>
          <p:sp>
            <p:nvSpPr>
              <p:cNvPr id="26" name="Freeform 26"/>
              <p:cNvSpPr/>
              <p:nvPr/>
            </p:nvSpPr>
            <p:spPr>
              <a:xfrm>
                <a:off x="0" y="0"/>
                <a:ext cx="1981105" cy="357206"/>
              </a:xfrm>
              <a:custGeom>
                <a:avLst/>
                <a:gdLst/>
                <a:ahLst/>
                <a:cxnLst/>
                <a:rect l="l" t="t" r="r" b="b"/>
                <a:pathLst>
                  <a:path w="1981105" h="357206">
                    <a:moveTo>
                      <a:pt x="52491" y="0"/>
                    </a:moveTo>
                    <a:lnTo>
                      <a:pt x="1928614" y="0"/>
                    </a:lnTo>
                    <a:cubicBezTo>
                      <a:pt x="1957604" y="0"/>
                      <a:pt x="1981105" y="23501"/>
                      <a:pt x="1981105" y="52491"/>
                    </a:cubicBezTo>
                    <a:lnTo>
                      <a:pt x="1981105" y="304715"/>
                    </a:lnTo>
                    <a:cubicBezTo>
                      <a:pt x="1981105" y="333705"/>
                      <a:pt x="1957604" y="357206"/>
                      <a:pt x="1928614" y="357206"/>
                    </a:cubicBezTo>
                    <a:lnTo>
                      <a:pt x="52491" y="357206"/>
                    </a:lnTo>
                    <a:cubicBezTo>
                      <a:pt x="38570" y="357206"/>
                      <a:pt x="25218" y="351675"/>
                      <a:pt x="15374" y="341831"/>
                    </a:cubicBezTo>
                    <a:cubicBezTo>
                      <a:pt x="5530" y="331987"/>
                      <a:pt x="0" y="318636"/>
                      <a:pt x="0" y="304715"/>
                    </a:cubicBezTo>
                    <a:lnTo>
                      <a:pt x="0" y="52491"/>
                    </a:lnTo>
                    <a:cubicBezTo>
                      <a:pt x="0" y="23501"/>
                      <a:pt x="23501" y="0"/>
                      <a:pt x="52491" y="0"/>
                    </a:cubicBezTo>
                    <a:close/>
                  </a:path>
                </a:pathLst>
              </a:custGeom>
              <a:solidFill>
                <a:srgbClr val="000000">
                  <a:alpha val="0"/>
                </a:srgbClr>
              </a:solidFill>
              <a:ln w="38100" cap="rnd">
                <a:solidFill>
                  <a:srgbClr val="C238D3"/>
                </a:solidFill>
                <a:prstDash val="solid"/>
                <a:round/>
              </a:ln>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501266" y="32502"/>
              <a:ext cx="9130168" cy="1606563"/>
            </a:xfrm>
            <a:prstGeom prst="rect">
              <a:avLst/>
            </a:prstGeom>
          </p:spPr>
          <p:txBody>
            <a:bodyPr lIns="0" tIns="0" rIns="0" bIns="0" rtlCol="0" anchor="t">
              <a:spAutoFit/>
            </a:bodyPr>
            <a:lstStyle/>
            <a:p>
              <a:pPr algn="ctr">
                <a:lnSpc>
                  <a:spcPts val="3280"/>
                </a:lnSpc>
                <a:spcBef>
                  <a:spcPct val="0"/>
                </a:spcBef>
              </a:pPr>
              <a:r>
                <a:rPr lang="en-US" sz="2343">
                  <a:solidFill>
                    <a:srgbClr val="FFFFFF"/>
                  </a:solidFill>
                  <a:latin typeface="Anca Coder"/>
                </a:rPr>
                <a:t>me-install patches dan update dari OS sangatlah penting untuk memastikan stabilitas dan keamanan sistem</a:t>
              </a:r>
            </a:p>
          </p:txBody>
        </p:sp>
      </p:grpSp>
      <p:grpSp>
        <p:nvGrpSpPr>
          <p:cNvPr id="29" name="Group 29"/>
          <p:cNvGrpSpPr/>
          <p:nvPr/>
        </p:nvGrpSpPr>
        <p:grpSpPr>
          <a:xfrm>
            <a:off x="10890403" y="6438430"/>
            <a:ext cx="7174410" cy="1681266"/>
            <a:chOff x="0" y="0"/>
            <a:chExt cx="9565880" cy="2241688"/>
          </a:xfrm>
        </p:grpSpPr>
        <p:grpSp>
          <p:nvGrpSpPr>
            <p:cNvPr id="30" name="Group 30"/>
            <p:cNvGrpSpPr/>
            <p:nvPr/>
          </p:nvGrpSpPr>
          <p:grpSpPr>
            <a:xfrm>
              <a:off x="0" y="0"/>
              <a:ext cx="9565880" cy="2241688"/>
              <a:chOff x="0" y="0"/>
              <a:chExt cx="2016916" cy="472648"/>
            </a:xfrm>
          </p:grpSpPr>
          <p:sp>
            <p:nvSpPr>
              <p:cNvPr id="31" name="Freeform 31"/>
              <p:cNvSpPr/>
              <p:nvPr/>
            </p:nvSpPr>
            <p:spPr>
              <a:xfrm>
                <a:off x="0" y="0"/>
                <a:ext cx="2016915" cy="472648"/>
              </a:xfrm>
              <a:custGeom>
                <a:avLst/>
                <a:gdLst/>
                <a:ahLst/>
                <a:cxnLst/>
                <a:rect l="l" t="t" r="r" b="b"/>
                <a:pathLst>
                  <a:path w="2016915" h="472648">
                    <a:moveTo>
                      <a:pt x="51559" y="0"/>
                    </a:moveTo>
                    <a:lnTo>
                      <a:pt x="1965356" y="0"/>
                    </a:lnTo>
                    <a:cubicBezTo>
                      <a:pt x="1993832" y="0"/>
                      <a:pt x="2016915" y="23084"/>
                      <a:pt x="2016915" y="51559"/>
                    </a:cubicBezTo>
                    <a:lnTo>
                      <a:pt x="2016915" y="421089"/>
                    </a:lnTo>
                    <a:cubicBezTo>
                      <a:pt x="2016915" y="449564"/>
                      <a:pt x="1993832" y="472648"/>
                      <a:pt x="1965356" y="472648"/>
                    </a:cubicBezTo>
                    <a:lnTo>
                      <a:pt x="51559" y="472648"/>
                    </a:lnTo>
                    <a:cubicBezTo>
                      <a:pt x="23084" y="472648"/>
                      <a:pt x="0" y="449564"/>
                      <a:pt x="0" y="421089"/>
                    </a:cubicBezTo>
                    <a:lnTo>
                      <a:pt x="0" y="51559"/>
                    </a:lnTo>
                    <a:cubicBezTo>
                      <a:pt x="0" y="23084"/>
                      <a:pt x="23084" y="0"/>
                      <a:pt x="51559" y="0"/>
                    </a:cubicBezTo>
                    <a:close/>
                  </a:path>
                </a:pathLst>
              </a:custGeom>
              <a:solidFill>
                <a:srgbClr val="000000">
                  <a:alpha val="0"/>
                </a:srgbClr>
              </a:solidFill>
              <a:ln w="38100" cap="rnd">
                <a:solidFill>
                  <a:srgbClr val="C238D3"/>
                </a:solidFill>
                <a:prstDash val="solid"/>
                <a:round/>
              </a:ln>
            </p:spPr>
          </p:sp>
          <p:sp>
            <p:nvSpPr>
              <p:cNvPr id="32" name="TextBox 3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478102" y="27442"/>
              <a:ext cx="8708254" cy="2055647"/>
            </a:xfrm>
            <a:prstGeom prst="rect">
              <a:avLst/>
            </a:prstGeom>
          </p:spPr>
          <p:txBody>
            <a:bodyPr lIns="0" tIns="0" rIns="0" bIns="0" rtlCol="0" anchor="t">
              <a:spAutoFit/>
            </a:bodyPr>
            <a:lstStyle/>
            <a:p>
              <a:pPr algn="ctr">
                <a:lnSpc>
                  <a:spcPts val="3091"/>
                </a:lnSpc>
                <a:spcBef>
                  <a:spcPct val="0"/>
                </a:spcBef>
              </a:pPr>
              <a:r>
                <a:rPr lang="en-US" sz="2208">
                  <a:solidFill>
                    <a:srgbClr val="FFFFFF"/>
                  </a:solidFill>
                  <a:latin typeface="Anca Coder"/>
                </a:rPr>
                <a:t>Database sangatlah oentung sehingga jika tidak di-maintained dan dioptimalkan akan berefek pada kinerja aplikasi</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199" b="-27578"/>
            </a:stretch>
          </a:blipFill>
        </p:spPr>
      </p:sp>
      <p:sp>
        <p:nvSpPr>
          <p:cNvPr id="3" name="Freeform 3"/>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865948" y="7701097"/>
            <a:ext cx="2168268" cy="1971153"/>
          </a:xfrm>
          <a:custGeom>
            <a:avLst/>
            <a:gdLst/>
            <a:ahLst/>
            <a:cxnLst/>
            <a:rect l="l" t="t" r="r" b="b"/>
            <a:pathLst>
              <a:path w="2168268" h="1971153">
                <a:moveTo>
                  <a:pt x="0" y="0"/>
                </a:moveTo>
                <a:lnTo>
                  <a:pt x="2168269" y="0"/>
                </a:lnTo>
                <a:lnTo>
                  <a:pt x="2168269" y="1971153"/>
                </a:lnTo>
                <a:lnTo>
                  <a:pt x="0" y="1971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8655252" y="3107980"/>
            <a:ext cx="8604048" cy="3999163"/>
            <a:chOff x="0" y="0"/>
            <a:chExt cx="2266087" cy="1053278"/>
          </a:xfrm>
        </p:grpSpPr>
        <p:sp>
          <p:nvSpPr>
            <p:cNvPr id="7" name="Freeform 7"/>
            <p:cNvSpPr/>
            <p:nvPr/>
          </p:nvSpPr>
          <p:spPr>
            <a:xfrm>
              <a:off x="0" y="0"/>
              <a:ext cx="2266087" cy="1053278"/>
            </a:xfrm>
            <a:custGeom>
              <a:avLst/>
              <a:gdLst/>
              <a:ahLst/>
              <a:cxnLst/>
              <a:rect l="l" t="t" r="r" b="b"/>
              <a:pathLst>
                <a:path w="2266087" h="1053278">
                  <a:moveTo>
                    <a:pt x="45890" y="0"/>
                  </a:moveTo>
                  <a:lnTo>
                    <a:pt x="2220197" y="0"/>
                  </a:lnTo>
                  <a:cubicBezTo>
                    <a:pt x="2245541" y="0"/>
                    <a:pt x="2266087" y="20546"/>
                    <a:pt x="2266087" y="45890"/>
                  </a:cubicBezTo>
                  <a:lnTo>
                    <a:pt x="2266087" y="1007388"/>
                  </a:lnTo>
                  <a:cubicBezTo>
                    <a:pt x="2266087" y="1032732"/>
                    <a:pt x="2245541" y="1053278"/>
                    <a:pt x="2220197" y="1053278"/>
                  </a:cubicBezTo>
                  <a:lnTo>
                    <a:pt x="45890" y="1053278"/>
                  </a:lnTo>
                  <a:cubicBezTo>
                    <a:pt x="20546" y="1053278"/>
                    <a:pt x="0" y="1032732"/>
                    <a:pt x="0" y="1007388"/>
                  </a:cubicBezTo>
                  <a:lnTo>
                    <a:pt x="0" y="45890"/>
                  </a:lnTo>
                  <a:cubicBezTo>
                    <a:pt x="0" y="20546"/>
                    <a:pt x="20546" y="0"/>
                    <a:pt x="45890" y="0"/>
                  </a:cubicBezTo>
                  <a:close/>
                </a:path>
              </a:pathLst>
            </a:custGeom>
            <a:solidFill>
              <a:srgbClr val="000000">
                <a:alpha val="0"/>
              </a:srgbClr>
            </a:solidFill>
            <a:ln w="38100" cap="rnd">
              <a:solidFill>
                <a:srgbClr val="C238D3"/>
              </a:solidFill>
              <a:prstDash val="solid"/>
              <a:round/>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945636" y="6156907"/>
            <a:ext cx="1802412" cy="3515343"/>
          </a:xfrm>
          <a:custGeom>
            <a:avLst/>
            <a:gdLst/>
            <a:ahLst/>
            <a:cxnLst/>
            <a:rect l="l" t="t" r="r" b="b"/>
            <a:pathLst>
              <a:path w="1802412" h="3515343">
                <a:moveTo>
                  <a:pt x="0" y="0"/>
                </a:moveTo>
                <a:lnTo>
                  <a:pt x="1802412" y="0"/>
                </a:lnTo>
                <a:lnTo>
                  <a:pt x="1802412" y="3515343"/>
                </a:lnTo>
                <a:lnTo>
                  <a:pt x="0" y="3515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655252" y="1294628"/>
            <a:ext cx="8604048" cy="1624014"/>
          </a:xfrm>
          <a:custGeom>
            <a:avLst/>
            <a:gdLst/>
            <a:ahLst/>
            <a:cxnLst/>
            <a:rect l="l" t="t" r="r" b="b"/>
            <a:pathLst>
              <a:path w="8604048" h="1624014">
                <a:moveTo>
                  <a:pt x="0" y="0"/>
                </a:moveTo>
                <a:lnTo>
                  <a:pt x="8604048" y="0"/>
                </a:lnTo>
                <a:lnTo>
                  <a:pt x="8604048" y="1624014"/>
                </a:lnTo>
                <a:lnTo>
                  <a:pt x="0" y="1624014"/>
                </a:lnTo>
                <a:lnTo>
                  <a:pt x="0" y="0"/>
                </a:lnTo>
                <a:close/>
              </a:path>
            </a:pathLst>
          </a:custGeom>
          <a:blipFill>
            <a:blip r:embed="rId9"/>
            <a:stretch>
              <a:fillRect/>
            </a:stretch>
          </a:blipFill>
        </p:spPr>
      </p:sp>
      <p:grpSp>
        <p:nvGrpSpPr>
          <p:cNvPr id="11" name="Group 11"/>
          <p:cNvGrpSpPr>
            <a:grpSpLocks noChangeAspect="1"/>
          </p:cNvGrpSpPr>
          <p:nvPr/>
        </p:nvGrpSpPr>
        <p:grpSpPr>
          <a:xfrm>
            <a:off x="2702604" y="1322033"/>
            <a:ext cx="5543560" cy="4800473"/>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7730" r="-7730"/>
              </a:stretch>
            </a:blipFill>
          </p:spPr>
        </p:sp>
      </p:grpSp>
      <p:grpSp>
        <p:nvGrpSpPr>
          <p:cNvPr id="13" name="Group 13"/>
          <p:cNvGrpSpPr>
            <a:grpSpLocks noChangeAspect="1"/>
          </p:cNvGrpSpPr>
          <p:nvPr/>
        </p:nvGrpSpPr>
        <p:grpSpPr>
          <a:xfrm>
            <a:off x="-1759027" y="4085216"/>
            <a:ext cx="5543560" cy="4800473"/>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14946" r="-14946"/>
              </a:stretch>
            </a:blipFill>
          </p:spPr>
        </p:sp>
      </p:grpSp>
      <p:grpSp>
        <p:nvGrpSpPr>
          <p:cNvPr id="15" name="Group 15"/>
          <p:cNvGrpSpPr>
            <a:grpSpLocks noChangeAspect="1"/>
          </p:cNvGrpSpPr>
          <p:nvPr/>
        </p:nvGrpSpPr>
        <p:grpSpPr>
          <a:xfrm>
            <a:off x="-2028399" y="-1233196"/>
            <a:ext cx="5543560" cy="48004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14865" r="-14865"/>
              </a:stretch>
            </a:blipFill>
          </p:spPr>
        </p:sp>
      </p:grpSp>
      <p:sp>
        <p:nvSpPr>
          <p:cNvPr id="17" name="TextBox 17"/>
          <p:cNvSpPr txBox="1"/>
          <p:nvPr/>
        </p:nvSpPr>
        <p:spPr>
          <a:xfrm>
            <a:off x="8466517" y="1481160"/>
            <a:ext cx="8604048" cy="1308100"/>
          </a:xfrm>
          <a:prstGeom prst="rect">
            <a:avLst/>
          </a:prstGeom>
        </p:spPr>
        <p:txBody>
          <a:bodyPr lIns="0" tIns="0" rIns="0" bIns="0" rtlCol="0" anchor="t">
            <a:spAutoFit/>
          </a:bodyPr>
          <a:lstStyle/>
          <a:p>
            <a:pPr algn="ctr">
              <a:lnSpc>
                <a:spcPts val="4850"/>
              </a:lnSpc>
            </a:pPr>
            <a:r>
              <a:rPr lang="en-US" sz="5000">
                <a:solidFill>
                  <a:srgbClr val="FFFFFF"/>
                </a:solidFill>
                <a:latin typeface="Arcade Gamer"/>
              </a:rPr>
              <a:t>aPPLICATION RESPONSE TIME</a:t>
            </a:r>
          </a:p>
        </p:txBody>
      </p:sp>
      <p:sp>
        <p:nvSpPr>
          <p:cNvPr id="18" name="TextBox 18"/>
          <p:cNvSpPr txBox="1"/>
          <p:nvPr/>
        </p:nvSpPr>
        <p:spPr>
          <a:xfrm>
            <a:off x="8840696" y="3469837"/>
            <a:ext cx="8229869" cy="3015616"/>
          </a:xfrm>
          <a:prstGeom prst="rect">
            <a:avLst/>
          </a:prstGeom>
        </p:spPr>
        <p:txBody>
          <a:bodyPr lIns="0" tIns="0" rIns="0" bIns="0" rtlCol="0" anchor="t">
            <a:spAutoFit/>
          </a:bodyPr>
          <a:lstStyle/>
          <a:p>
            <a:pPr algn="ctr">
              <a:lnSpc>
                <a:spcPts val="4829"/>
              </a:lnSpc>
            </a:pPr>
            <a:r>
              <a:rPr lang="en-US" sz="2999">
                <a:solidFill>
                  <a:srgbClr val="FFFFFF"/>
                </a:solidFill>
                <a:latin typeface="Anca Coder"/>
              </a:rPr>
              <a:t>Application response tima adalah selang waktu antara saat diberikan perintah kepada suatu aplikasi dan saat aplikasi itu merespons atau melakukan tindakan yang diminta</a:t>
            </a:r>
          </a:p>
        </p:txBody>
      </p:sp>
      <p:sp>
        <p:nvSpPr>
          <p:cNvPr id="19" name="Freeform 19"/>
          <p:cNvSpPr/>
          <p:nvPr/>
        </p:nvSpPr>
        <p:spPr>
          <a:xfrm>
            <a:off x="4684549" y="6982621"/>
            <a:ext cx="1579669" cy="1863916"/>
          </a:xfrm>
          <a:custGeom>
            <a:avLst/>
            <a:gdLst/>
            <a:ahLst/>
            <a:cxnLst/>
            <a:rect l="l" t="t" r="r" b="b"/>
            <a:pathLst>
              <a:path w="1579669" h="1863916">
                <a:moveTo>
                  <a:pt x="0" y="0"/>
                </a:moveTo>
                <a:lnTo>
                  <a:pt x="1579669" y="0"/>
                </a:lnTo>
                <a:lnTo>
                  <a:pt x="1579669" y="1863916"/>
                </a:lnTo>
                <a:lnTo>
                  <a:pt x="0" y="1863916"/>
                </a:lnTo>
                <a:lnTo>
                  <a:pt x="0" y="0"/>
                </a:lnTo>
                <a:close/>
              </a:path>
            </a:pathLst>
          </a:custGeom>
          <a:blipFill>
            <a:blip r:embed="rId1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27847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110627" y="4786819"/>
            <a:ext cx="4372736" cy="825354"/>
          </a:xfrm>
          <a:custGeom>
            <a:avLst/>
            <a:gdLst/>
            <a:ahLst/>
            <a:cxnLst/>
            <a:rect l="l" t="t" r="r" b="b"/>
            <a:pathLst>
              <a:path w="4372736" h="825354">
                <a:moveTo>
                  <a:pt x="0" y="0"/>
                </a:moveTo>
                <a:lnTo>
                  <a:pt x="4372736" y="0"/>
                </a:lnTo>
                <a:lnTo>
                  <a:pt x="4372736" y="825354"/>
                </a:lnTo>
                <a:lnTo>
                  <a:pt x="0" y="825354"/>
                </a:lnTo>
                <a:lnTo>
                  <a:pt x="0" y="0"/>
                </a:lnTo>
                <a:close/>
              </a:path>
            </a:pathLst>
          </a:custGeom>
          <a:blipFill>
            <a:blip r:embed="rId3"/>
            <a:stretch>
              <a:fillRect/>
            </a:stretch>
          </a:blipFill>
        </p:spPr>
      </p:sp>
      <p:sp>
        <p:nvSpPr>
          <p:cNvPr id="8" name="Freeform 8"/>
          <p:cNvSpPr/>
          <p:nvPr/>
        </p:nvSpPr>
        <p:spPr>
          <a:xfrm>
            <a:off x="11872949" y="4786819"/>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9" name="Freeform 9"/>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2789" y="2795726"/>
            <a:ext cx="2376098" cy="2162250"/>
          </a:xfrm>
          <a:custGeom>
            <a:avLst/>
            <a:gdLst/>
            <a:ahLst/>
            <a:cxnLst/>
            <a:rect l="l" t="t" r="r" b="b"/>
            <a:pathLst>
              <a:path w="2376098" h="2162250">
                <a:moveTo>
                  <a:pt x="0" y="0"/>
                </a:moveTo>
                <a:lnTo>
                  <a:pt x="2376098" y="0"/>
                </a:lnTo>
                <a:lnTo>
                  <a:pt x="2376098" y="2162249"/>
                </a:lnTo>
                <a:lnTo>
                  <a:pt x="0" y="2162249"/>
                </a:lnTo>
                <a:lnTo>
                  <a:pt x="0" y="0"/>
                </a:lnTo>
                <a:close/>
              </a:path>
            </a:pathLst>
          </a:custGeom>
          <a:blipFill>
            <a:blip r:embed="rId12"/>
            <a:stretch>
              <a:fillRect/>
            </a:stretch>
          </a:blipFill>
        </p:spPr>
      </p:sp>
      <p:sp>
        <p:nvSpPr>
          <p:cNvPr id="14" name="Freeform 14"/>
          <p:cNvSpPr/>
          <p:nvPr/>
        </p:nvSpPr>
        <p:spPr>
          <a:xfrm>
            <a:off x="8175875" y="6858324"/>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5" name="Freeform 15"/>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6" name="TextBox 16"/>
          <p:cNvSpPr txBox="1"/>
          <p:nvPr/>
        </p:nvSpPr>
        <p:spPr>
          <a:xfrm>
            <a:off x="4264933" y="775058"/>
            <a:ext cx="10028162" cy="554990"/>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server memory usage</a:t>
            </a:r>
          </a:p>
        </p:txBody>
      </p:sp>
      <p:sp>
        <p:nvSpPr>
          <p:cNvPr id="17" name="TextBox 17"/>
          <p:cNvSpPr txBox="1"/>
          <p:nvPr/>
        </p:nvSpPr>
        <p:spPr>
          <a:xfrm>
            <a:off x="5095293" y="2690951"/>
            <a:ext cx="8125587" cy="901531"/>
          </a:xfrm>
          <a:prstGeom prst="rect">
            <a:avLst/>
          </a:prstGeom>
        </p:spPr>
        <p:txBody>
          <a:bodyPr lIns="0" tIns="0" rIns="0" bIns="0" rtlCol="0" anchor="t">
            <a:spAutoFit/>
          </a:bodyPr>
          <a:lstStyle/>
          <a:p>
            <a:pPr algn="ctr">
              <a:lnSpc>
                <a:spcPts val="3637"/>
              </a:lnSpc>
            </a:pPr>
            <a:r>
              <a:rPr lang="en-US" sz="2259">
                <a:solidFill>
                  <a:srgbClr val="FFFFFF"/>
                </a:solidFill>
                <a:latin typeface="Anca Coder"/>
              </a:rPr>
              <a:t>Komputasi awan memberikan tekanan besar pada memori server karena beberapa alasan</a:t>
            </a:r>
          </a:p>
        </p:txBody>
      </p:sp>
      <p:sp>
        <p:nvSpPr>
          <p:cNvPr id="18" name="TextBox 18"/>
          <p:cNvSpPr txBox="1"/>
          <p:nvPr/>
        </p:nvSpPr>
        <p:spPr>
          <a:xfrm>
            <a:off x="2183227" y="5004752"/>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server storage space</a:t>
            </a:r>
          </a:p>
        </p:txBody>
      </p:sp>
      <p:sp>
        <p:nvSpPr>
          <p:cNvPr id="19" name="TextBox 19"/>
          <p:cNvSpPr txBox="1"/>
          <p:nvPr/>
        </p:nvSpPr>
        <p:spPr>
          <a:xfrm>
            <a:off x="11941379" y="4885690"/>
            <a:ext cx="3642542"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MORE MEMORY </a:t>
            </a:r>
          </a:p>
          <a:p>
            <a:pPr algn="ctr">
              <a:lnSpc>
                <a:spcPts val="1940"/>
              </a:lnSpc>
            </a:pPr>
            <a:r>
              <a:rPr lang="en-US" sz="2000">
                <a:solidFill>
                  <a:srgbClr val="FFFFFF"/>
                </a:solidFill>
                <a:latin typeface="Arcade Gamer"/>
              </a:rPr>
              <a:t>SPACE</a:t>
            </a:r>
          </a:p>
        </p:txBody>
      </p:sp>
      <p:sp>
        <p:nvSpPr>
          <p:cNvPr id="20" name="Freeform 20"/>
          <p:cNvSpPr/>
          <p:nvPr/>
        </p:nvSpPr>
        <p:spPr>
          <a:xfrm>
            <a:off x="4095420" y="6144961"/>
            <a:ext cx="3779402" cy="713362"/>
          </a:xfrm>
          <a:custGeom>
            <a:avLst/>
            <a:gdLst/>
            <a:ahLst/>
            <a:cxnLst/>
            <a:rect l="l" t="t" r="r" b="b"/>
            <a:pathLst>
              <a:path w="3779402" h="713362">
                <a:moveTo>
                  <a:pt x="0" y="0"/>
                </a:moveTo>
                <a:lnTo>
                  <a:pt x="3779402" y="0"/>
                </a:lnTo>
                <a:lnTo>
                  <a:pt x="3779402" y="713363"/>
                </a:lnTo>
                <a:lnTo>
                  <a:pt x="0" y="713363"/>
                </a:lnTo>
                <a:lnTo>
                  <a:pt x="0" y="0"/>
                </a:lnTo>
                <a:close/>
              </a:path>
            </a:pathLst>
          </a:custGeom>
          <a:blipFill>
            <a:blip r:embed="rId3"/>
            <a:stretch>
              <a:fillRect/>
            </a:stretch>
          </a:blipFill>
        </p:spPr>
      </p:sp>
      <p:sp>
        <p:nvSpPr>
          <p:cNvPr id="21" name="Freeform 21"/>
          <p:cNvSpPr/>
          <p:nvPr/>
        </p:nvSpPr>
        <p:spPr>
          <a:xfrm>
            <a:off x="10666872" y="6144961"/>
            <a:ext cx="3779402" cy="713362"/>
          </a:xfrm>
          <a:custGeom>
            <a:avLst/>
            <a:gdLst/>
            <a:ahLst/>
            <a:cxnLst/>
            <a:rect l="l" t="t" r="r" b="b"/>
            <a:pathLst>
              <a:path w="3779402" h="713362">
                <a:moveTo>
                  <a:pt x="0" y="0"/>
                </a:moveTo>
                <a:lnTo>
                  <a:pt x="3779401" y="0"/>
                </a:lnTo>
                <a:lnTo>
                  <a:pt x="3779401" y="713363"/>
                </a:lnTo>
                <a:lnTo>
                  <a:pt x="0" y="713363"/>
                </a:lnTo>
                <a:lnTo>
                  <a:pt x="0" y="0"/>
                </a:lnTo>
                <a:close/>
              </a:path>
            </a:pathLst>
          </a:custGeom>
          <a:blipFill>
            <a:blip r:embed="rId3"/>
            <a:stretch>
              <a:fillRect/>
            </a:stretch>
          </a:blipFill>
        </p:spPr>
      </p:sp>
      <p:sp>
        <p:nvSpPr>
          <p:cNvPr id="22" name="TextBox 22"/>
          <p:cNvSpPr txBox="1"/>
          <p:nvPr/>
        </p:nvSpPr>
        <p:spPr>
          <a:xfrm>
            <a:off x="3871353" y="6362912"/>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cost saving</a:t>
            </a:r>
          </a:p>
        </p:txBody>
      </p:sp>
      <p:sp>
        <p:nvSpPr>
          <p:cNvPr id="23" name="TextBox 23"/>
          <p:cNvSpPr txBox="1"/>
          <p:nvPr/>
        </p:nvSpPr>
        <p:spPr>
          <a:xfrm>
            <a:off x="10442804" y="6362912"/>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elastICITY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477" t="-47996" r="-5123" b="-55737"/>
            </a:stretch>
          </a:blipFill>
        </p:spPr>
      </p:sp>
      <p:sp>
        <p:nvSpPr>
          <p:cNvPr id="3" name="Freeform 3"/>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989286" y="7644957"/>
            <a:ext cx="2081551" cy="1892319"/>
          </a:xfrm>
          <a:custGeom>
            <a:avLst/>
            <a:gdLst/>
            <a:ahLst/>
            <a:cxnLst/>
            <a:rect l="l" t="t" r="r" b="b"/>
            <a:pathLst>
              <a:path w="2081551" h="1892319">
                <a:moveTo>
                  <a:pt x="0" y="0"/>
                </a:moveTo>
                <a:lnTo>
                  <a:pt x="2081551" y="0"/>
                </a:lnTo>
                <a:lnTo>
                  <a:pt x="2081551" y="1892319"/>
                </a:lnTo>
                <a:lnTo>
                  <a:pt x="0" y="1892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3152301" y="7098892"/>
            <a:ext cx="1148797" cy="2871993"/>
          </a:xfrm>
          <a:custGeom>
            <a:avLst/>
            <a:gdLst/>
            <a:ahLst/>
            <a:cxnLst/>
            <a:rect l="l" t="t" r="r" b="b"/>
            <a:pathLst>
              <a:path w="1148797" h="2871993">
                <a:moveTo>
                  <a:pt x="0" y="0"/>
                </a:moveTo>
                <a:lnTo>
                  <a:pt x="1148797" y="0"/>
                </a:lnTo>
                <a:lnTo>
                  <a:pt x="1148797" y="2871993"/>
                </a:lnTo>
                <a:lnTo>
                  <a:pt x="0" y="28719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5833847" y="6374269"/>
            <a:ext cx="1730327" cy="3374751"/>
          </a:xfrm>
          <a:custGeom>
            <a:avLst/>
            <a:gdLst/>
            <a:ahLst/>
            <a:cxnLst/>
            <a:rect l="l" t="t" r="r" b="b"/>
            <a:pathLst>
              <a:path w="1730327" h="3374751">
                <a:moveTo>
                  <a:pt x="0" y="0"/>
                </a:moveTo>
                <a:lnTo>
                  <a:pt x="1730327" y="0"/>
                </a:lnTo>
                <a:lnTo>
                  <a:pt x="1730327" y="3374751"/>
                </a:lnTo>
                <a:lnTo>
                  <a:pt x="0" y="3374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693300" y="6944038"/>
            <a:ext cx="2208824" cy="2871993"/>
          </a:xfrm>
          <a:custGeom>
            <a:avLst/>
            <a:gdLst/>
            <a:ahLst/>
            <a:cxnLst/>
            <a:rect l="l" t="t" r="r" b="b"/>
            <a:pathLst>
              <a:path w="2208824" h="2871993">
                <a:moveTo>
                  <a:pt x="0" y="0"/>
                </a:moveTo>
                <a:lnTo>
                  <a:pt x="2208823" y="0"/>
                </a:lnTo>
                <a:lnTo>
                  <a:pt x="2208823" y="2871993"/>
                </a:lnTo>
                <a:lnTo>
                  <a:pt x="0" y="28719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5134467" y="3124699"/>
            <a:ext cx="10699381" cy="2673704"/>
          </a:xfrm>
          <a:prstGeom prst="rect">
            <a:avLst/>
          </a:prstGeom>
        </p:spPr>
        <p:txBody>
          <a:bodyPr lIns="0" tIns="0" rIns="0" bIns="0" rtlCol="0" anchor="t">
            <a:spAutoFit/>
          </a:bodyPr>
          <a:lstStyle/>
          <a:p>
            <a:pPr>
              <a:lnSpc>
                <a:spcPts val="9935"/>
              </a:lnSpc>
            </a:pPr>
            <a:r>
              <a:rPr lang="en-US" sz="10242">
                <a:solidFill>
                  <a:srgbClr val="FFFFFF"/>
                </a:solidFill>
                <a:latin typeface="Arcade Gamer"/>
              </a:rPr>
              <a:t>start</a:t>
            </a:r>
          </a:p>
          <a:p>
            <a:pPr>
              <a:lnSpc>
                <a:spcPts val="9935"/>
              </a:lnSpc>
            </a:pPr>
            <a:r>
              <a:rPr lang="en-US" sz="10242">
                <a:solidFill>
                  <a:srgbClr val="FFFFFF"/>
                </a:solidFill>
                <a:latin typeface="Arcade Gamer"/>
              </a:rPr>
              <a:t>the games</a:t>
            </a:r>
          </a:p>
        </p:txBody>
      </p:sp>
      <p:sp>
        <p:nvSpPr>
          <p:cNvPr id="10" name="Freeform 10"/>
          <p:cNvSpPr/>
          <p:nvPr/>
        </p:nvSpPr>
        <p:spPr>
          <a:xfrm>
            <a:off x="10704300" y="3352598"/>
            <a:ext cx="3575737" cy="591622"/>
          </a:xfrm>
          <a:custGeom>
            <a:avLst/>
            <a:gdLst/>
            <a:ahLst/>
            <a:cxnLst/>
            <a:rect l="l" t="t" r="r" b="b"/>
            <a:pathLst>
              <a:path w="3575737" h="591622">
                <a:moveTo>
                  <a:pt x="0" y="0"/>
                </a:moveTo>
                <a:lnTo>
                  <a:pt x="3575737" y="0"/>
                </a:lnTo>
                <a:lnTo>
                  <a:pt x="3575737" y="591622"/>
                </a:lnTo>
                <a:lnTo>
                  <a:pt x="0" y="5916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7655095" y="7008279"/>
            <a:ext cx="2980194" cy="1273356"/>
          </a:xfrm>
          <a:custGeom>
            <a:avLst/>
            <a:gdLst/>
            <a:ahLst/>
            <a:cxnLst/>
            <a:rect l="l" t="t" r="r" b="b"/>
            <a:pathLst>
              <a:path w="2980194" h="1273356">
                <a:moveTo>
                  <a:pt x="0" y="0"/>
                </a:moveTo>
                <a:lnTo>
                  <a:pt x="2980194" y="0"/>
                </a:lnTo>
                <a:lnTo>
                  <a:pt x="2980194" y="1273356"/>
                </a:lnTo>
                <a:lnTo>
                  <a:pt x="0" y="12733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2" name="Picture 12"/>
          <p:cNvPicPr>
            <a:picLocks noChangeAspect="1"/>
          </p:cNvPicPr>
          <p:nvPr/>
        </p:nvPicPr>
        <p:blipFill>
          <a:blip r:embed="rId17"/>
          <a:srcRect/>
          <a:stretch>
            <a:fillRect/>
          </a:stretch>
        </p:blipFill>
        <p:spPr>
          <a:xfrm>
            <a:off x="2793395" y="2981824"/>
            <a:ext cx="2149448" cy="2558867"/>
          </a:xfrm>
          <a:prstGeom prst="rect">
            <a:avLst/>
          </a:prstGeom>
        </p:spPr>
      </p:pic>
      <p:sp>
        <p:nvSpPr>
          <p:cNvPr id="13" name="Freeform 13"/>
          <p:cNvSpPr/>
          <p:nvPr/>
        </p:nvSpPr>
        <p:spPr>
          <a:xfrm>
            <a:off x="-682320" y="1028700"/>
            <a:ext cx="2930618" cy="1023052"/>
          </a:xfrm>
          <a:custGeom>
            <a:avLst/>
            <a:gdLst/>
            <a:ahLst/>
            <a:cxnLst/>
            <a:rect l="l" t="t" r="r" b="b"/>
            <a:pathLst>
              <a:path w="2930618" h="1023052">
                <a:moveTo>
                  <a:pt x="0" y="0"/>
                </a:moveTo>
                <a:lnTo>
                  <a:pt x="2930618" y="0"/>
                </a:lnTo>
                <a:lnTo>
                  <a:pt x="2930618" y="1023052"/>
                </a:lnTo>
                <a:lnTo>
                  <a:pt x="0" y="10230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15833847" y="1309050"/>
            <a:ext cx="3369367" cy="1176215"/>
          </a:xfrm>
          <a:custGeom>
            <a:avLst/>
            <a:gdLst/>
            <a:ahLst/>
            <a:cxnLst/>
            <a:rect l="l" t="t" r="r" b="b"/>
            <a:pathLst>
              <a:path w="3369367" h="1176215">
                <a:moveTo>
                  <a:pt x="0" y="0"/>
                </a:moveTo>
                <a:lnTo>
                  <a:pt x="3369367" y="0"/>
                </a:lnTo>
                <a:lnTo>
                  <a:pt x="3369367" y="1176216"/>
                </a:lnTo>
                <a:lnTo>
                  <a:pt x="0" y="11762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865948" y="7701097"/>
            <a:ext cx="2168268" cy="1971153"/>
          </a:xfrm>
          <a:custGeom>
            <a:avLst/>
            <a:gdLst/>
            <a:ahLst/>
            <a:cxnLst/>
            <a:rect l="l" t="t" r="r" b="b"/>
            <a:pathLst>
              <a:path w="2168268" h="1971153">
                <a:moveTo>
                  <a:pt x="0" y="0"/>
                </a:moveTo>
                <a:lnTo>
                  <a:pt x="2168269" y="0"/>
                </a:lnTo>
                <a:lnTo>
                  <a:pt x="2168269" y="1971153"/>
                </a:lnTo>
                <a:lnTo>
                  <a:pt x="0" y="1971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8655252" y="3107980"/>
            <a:ext cx="8604048" cy="4280484"/>
            <a:chOff x="0" y="0"/>
            <a:chExt cx="2266087" cy="1127370"/>
          </a:xfrm>
        </p:grpSpPr>
        <p:sp>
          <p:nvSpPr>
            <p:cNvPr id="7" name="Freeform 7"/>
            <p:cNvSpPr/>
            <p:nvPr/>
          </p:nvSpPr>
          <p:spPr>
            <a:xfrm>
              <a:off x="0" y="0"/>
              <a:ext cx="2266087" cy="1127370"/>
            </a:xfrm>
            <a:custGeom>
              <a:avLst/>
              <a:gdLst/>
              <a:ahLst/>
              <a:cxnLst/>
              <a:rect l="l" t="t" r="r" b="b"/>
              <a:pathLst>
                <a:path w="2266087" h="1127370">
                  <a:moveTo>
                    <a:pt x="45890" y="0"/>
                  </a:moveTo>
                  <a:lnTo>
                    <a:pt x="2220197" y="0"/>
                  </a:lnTo>
                  <a:cubicBezTo>
                    <a:pt x="2245541" y="0"/>
                    <a:pt x="2266087" y="20546"/>
                    <a:pt x="2266087" y="45890"/>
                  </a:cubicBezTo>
                  <a:lnTo>
                    <a:pt x="2266087" y="1081480"/>
                  </a:lnTo>
                  <a:cubicBezTo>
                    <a:pt x="2266087" y="1106825"/>
                    <a:pt x="2245541" y="1127370"/>
                    <a:pt x="2220197" y="1127370"/>
                  </a:cubicBezTo>
                  <a:lnTo>
                    <a:pt x="45890" y="1127370"/>
                  </a:lnTo>
                  <a:cubicBezTo>
                    <a:pt x="20546" y="1127370"/>
                    <a:pt x="0" y="1106825"/>
                    <a:pt x="0" y="1081480"/>
                  </a:cubicBezTo>
                  <a:lnTo>
                    <a:pt x="0" y="45890"/>
                  </a:lnTo>
                  <a:cubicBezTo>
                    <a:pt x="0" y="20546"/>
                    <a:pt x="20546" y="0"/>
                    <a:pt x="45890" y="0"/>
                  </a:cubicBezTo>
                  <a:close/>
                </a:path>
              </a:pathLst>
            </a:custGeom>
            <a:solidFill>
              <a:srgbClr val="000000">
                <a:alpha val="0"/>
              </a:srgbClr>
            </a:solidFill>
            <a:ln w="38100" cap="rnd">
              <a:solidFill>
                <a:srgbClr val="C238D3"/>
              </a:solidFill>
              <a:prstDash val="solid"/>
              <a:round/>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945636" y="6156907"/>
            <a:ext cx="1802412" cy="3515343"/>
          </a:xfrm>
          <a:custGeom>
            <a:avLst/>
            <a:gdLst/>
            <a:ahLst/>
            <a:cxnLst/>
            <a:rect l="l" t="t" r="r" b="b"/>
            <a:pathLst>
              <a:path w="1802412" h="3515343">
                <a:moveTo>
                  <a:pt x="0" y="0"/>
                </a:moveTo>
                <a:lnTo>
                  <a:pt x="1802412" y="0"/>
                </a:lnTo>
                <a:lnTo>
                  <a:pt x="1802412" y="3515343"/>
                </a:lnTo>
                <a:lnTo>
                  <a:pt x="0" y="3515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655252" y="1294628"/>
            <a:ext cx="8604048" cy="1624014"/>
          </a:xfrm>
          <a:custGeom>
            <a:avLst/>
            <a:gdLst/>
            <a:ahLst/>
            <a:cxnLst/>
            <a:rect l="l" t="t" r="r" b="b"/>
            <a:pathLst>
              <a:path w="8604048" h="1624014">
                <a:moveTo>
                  <a:pt x="0" y="0"/>
                </a:moveTo>
                <a:lnTo>
                  <a:pt x="8604048" y="0"/>
                </a:lnTo>
                <a:lnTo>
                  <a:pt x="8604048" y="1624014"/>
                </a:lnTo>
                <a:lnTo>
                  <a:pt x="0" y="1624014"/>
                </a:lnTo>
                <a:lnTo>
                  <a:pt x="0" y="0"/>
                </a:lnTo>
                <a:close/>
              </a:path>
            </a:pathLst>
          </a:custGeom>
          <a:blipFill>
            <a:blip r:embed="rId9"/>
            <a:stretch>
              <a:fillRect/>
            </a:stretch>
          </a:blipFill>
        </p:spPr>
      </p:sp>
      <p:grpSp>
        <p:nvGrpSpPr>
          <p:cNvPr id="11" name="Group 11"/>
          <p:cNvGrpSpPr>
            <a:grpSpLocks noChangeAspect="1"/>
          </p:cNvGrpSpPr>
          <p:nvPr/>
        </p:nvGrpSpPr>
        <p:grpSpPr>
          <a:xfrm>
            <a:off x="2702604" y="1322033"/>
            <a:ext cx="5543560" cy="4800473"/>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7730" r="-7730"/>
              </a:stretch>
            </a:blipFill>
          </p:spPr>
        </p:sp>
      </p:grpSp>
      <p:grpSp>
        <p:nvGrpSpPr>
          <p:cNvPr id="13" name="Group 13"/>
          <p:cNvGrpSpPr>
            <a:grpSpLocks noChangeAspect="1"/>
          </p:cNvGrpSpPr>
          <p:nvPr/>
        </p:nvGrpSpPr>
        <p:grpSpPr>
          <a:xfrm>
            <a:off x="-1759027" y="4085216"/>
            <a:ext cx="5543560" cy="4800473"/>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14946" r="-14946"/>
              </a:stretch>
            </a:blipFill>
          </p:spPr>
        </p:sp>
      </p:grpSp>
      <p:grpSp>
        <p:nvGrpSpPr>
          <p:cNvPr id="15" name="Group 15"/>
          <p:cNvGrpSpPr>
            <a:grpSpLocks noChangeAspect="1"/>
          </p:cNvGrpSpPr>
          <p:nvPr/>
        </p:nvGrpSpPr>
        <p:grpSpPr>
          <a:xfrm>
            <a:off x="-2028399" y="-1233196"/>
            <a:ext cx="5543560" cy="48004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14865" r="-14865"/>
              </a:stretch>
            </a:blipFill>
          </p:spPr>
        </p:sp>
      </p:grpSp>
      <p:sp>
        <p:nvSpPr>
          <p:cNvPr id="17" name="TextBox 17"/>
          <p:cNvSpPr txBox="1"/>
          <p:nvPr/>
        </p:nvSpPr>
        <p:spPr>
          <a:xfrm>
            <a:off x="8655252" y="1691385"/>
            <a:ext cx="8604048" cy="626745"/>
          </a:xfrm>
          <a:prstGeom prst="rect">
            <a:avLst/>
          </a:prstGeom>
        </p:spPr>
        <p:txBody>
          <a:bodyPr lIns="0" tIns="0" rIns="0" bIns="0" rtlCol="0" anchor="t">
            <a:spAutoFit/>
          </a:bodyPr>
          <a:lstStyle/>
          <a:p>
            <a:pPr algn="ctr">
              <a:lnSpc>
                <a:spcPts val="4365"/>
              </a:lnSpc>
            </a:pPr>
            <a:r>
              <a:rPr lang="en-US" sz="4500">
                <a:solidFill>
                  <a:srgbClr val="FFFFFF"/>
                </a:solidFill>
                <a:latin typeface="Arcade Gamer"/>
              </a:rPr>
              <a:t>MEMORY LEAKS</a:t>
            </a:r>
          </a:p>
        </p:txBody>
      </p:sp>
      <p:sp>
        <p:nvSpPr>
          <p:cNvPr id="18" name="TextBox 18"/>
          <p:cNvSpPr txBox="1"/>
          <p:nvPr/>
        </p:nvSpPr>
        <p:spPr>
          <a:xfrm>
            <a:off x="8861481" y="3314827"/>
            <a:ext cx="8191590" cy="3562096"/>
          </a:xfrm>
          <a:prstGeom prst="rect">
            <a:avLst/>
          </a:prstGeom>
        </p:spPr>
        <p:txBody>
          <a:bodyPr lIns="0" tIns="0" rIns="0" bIns="0" rtlCol="0" anchor="t">
            <a:spAutoFit/>
          </a:bodyPr>
          <a:lstStyle/>
          <a:p>
            <a:pPr algn="ctr">
              <a:lnSpc>
                <a:spcPts val="3541"/>
              </a:lnSpc>
            </a:pPr>
            <a:r>
              <a:rPr lang="en-US" sz="2199">
                <a:solidFill>
                  <a:srgbClr val="FFFFFF"/>
                </a:solidFill>
                <a:latin typeface="Anca Coder"/>
              </a:rPr>
              <a:t>Memory leaks adalah masalah yang terjadi dalam komputer ketika suatu program atau aplikasi mengambil sebagian memori untuk digunakan sementara, tetapi setelah selesai digunakan, program tersebut tidak mengembalikan memori tersebut. Akibatnya, memori yang digunakan oleh program tersebut tetap terpakai dan tidak bisa digunakan lagi oleh program lain.</a:t>
            </a:r>
          </a:p>
        </p:txBody>
      </p:sp>
      <p:sp>
        <p:nvSpPr>
          <p:cNvPr id="19" name="Freeform 19"/>
          <p:cNvSpPr/>
          <p:nvPr/>
        </p:nvSpPr>
        <p:spPr>
          <a:xfrm>
            <a:off x="4684549" y="6982621"/>
            <a:ext cx="1579669" cy="1863916"/>
          </a:xfrm>
          <a:custGeom>
            <a:avLst/>
            <a:gdLst/>
            <a:ahLst/>
            <a:cxnLst/>
            <a:rect l="l" t="t" r="r" b="b"/>
            <a:pathLst>
              <a:path w="1579669" h="1863916">
                <a:moveTo>
                  <a:pt x="0" y="0"/>
                </a:moveTo>
                <a:lnTo>
                  <a:pt x="1579669" y="0"/>
                </a:lnTo>
                <a:lnTo>
                  <a:pt x="1579669" y="1863916"/>
                </a:lnTo>
                <a:lnTo>
                  <a:pt x="0" y="1863916"/>
                </a:lnTo>
                <a:lnTo>
                  <a:pt x="0" y="0"/>
                </a:lnTo>
                <a:close/>
              </a:path>
            </a:pathLst>
          </a:custGeom>
          <a:blipFill>
            <a:blip r:embed="rId13"/>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231337" y="6619452"/>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2387022" y="1724475"/>
            <a:ext cx="13513955" cy="6838049"/>
            <a:chOff x="0" y="0"/>
            <a:chExt cx="3559231" cy="1800968"/>
          </a:xfrm>
        </p:grpSpPr>
        <p:sp>
          <p:nvSpPr>
            <p:cNvPr id="6" name="Freeform 6"/>
            <p:cNvSpPr/>
            <p:nvPr/>
          </p:nvSpPr>
          <p:spPr>
            <a:xfrm>
              <a:off x="0" y="0"/>
              <a:ext cx="3559231" cy="1800968"/>
            </a:xfrm>
            <a:custGeom>
              <a:avLst/>
              <a:gdLst/>
              <a:ahLst/>
              <a:cxnLst/>
              <a:rect l="l" t="t" r="r" b="b"/>
              <a:pathLst>
                <a:path w="3559231" h="1800968">
                  <a:moveTo>
                    <a:pt x="29217" y="0"/>
                  </a:moveTo>
                  <a:lnTo>
                    <a:pt x="3530014" y="0"/>
                  </a:lnTo>
                  <a:cubicBezTo>
                    <a:pt x="3537763" y="0"/>
                    <a:pt x="3545194" y="3078"/>
                    <a:pt x="3550673" y="8557"/>
                  </a:cubicBezTo>
                  <a:cubicBezTo>
                    <a:pt x="3556153" y="14037"/>
                    <a:pt x="3559231" y="21468"/>
                    <a:pt x="3559231" y="29217"/>
                  </a:cubicBezTo>
                  <a:lnTo>
                    <a:pt x="3559231" y="1771751"/>
                  </a:lnTo>
                  <a:cubicBezTo>
                    <a:pt x="3559231" y="1779499"/>
                    <a:pt x="3556153" y="1786931"/>
                    <a:pt x="3550673" y="1792410"/>
                  </a:cubicBezTo>
                  <a:cubicBezTo>
                    <a:pt x="3545194" y="1797889"/>
                    <a:pt x="3537763" y="1800968"/>
                    <a:pt x="3530014" y="1800968"/>
                  </a:cubicBezTo>
                  <a:lnTo>
                    <a:pt x="29217" y="1800968"/>
                  </a:lnTo>
                  <a:cubicBezTo>
                    <a:pt x="21468" y="1800968"/>
                    <a:pt x="14037" y="1797889"/>
                    <a:pt x="8557" y="1792410"/>
                  </a:cubicBezTo>
                  <a:cubicBezTo>
                    <a:pt x="3078" y="1786931"/>
                    <a:pt x="0" y="1779499"/>
                    <a:pt x="0" y="1771751"/>
                  </a:cubicBezTo>
                  <a:lnTo>
                    <a:pt x="0" y="29217"/>
                  </a:lnTo>
                  <a:cubicBezTo>
                    <a:pt x="0" y="21468"/>
                    <a:pt x="3078" y="14037"/>
                    <a:pt x="8557" y="8557"/>
                  </a:cubicBezTo>
                  <a:cubicBezTo>
                    <a:pt x="14037" y="3078"/>
                    <a:pt x="21468" y="0"/>
                    <a:pt x="29217" y="0"/>
                  </a:cubicBezTo>
                  <a:close/>
                </a:path>
              </a:pathLst>
            </a:custGeom>
            <a:solidFill>
              <a:srgbClr val="000000">
                <a:alpha val="0"/>
              </a:srgbClr>
            </a:solidFill>
            <a:ln w="38100" cap="rnd">
              <a:solidFill>
                <a:srgbClr val="FFFFFF"/>
              </a:solidFill>
              <a:prstDash val="solid"/>
              <a:round/>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5174213" y="7174554"/>
            <a:ext cx="1757056" cy="744353"/>
          </a:xfrm>
          <a:custGeom>
            <a:avLst/>
            <a:gdLst/>
            <a:ahLst/>
            <a:cxnLst/>
            <a:rect l="l" t="t" r="r" b="b"/>
            <a:pathLst>
              <a:path w="1757056" h="744353">
                <a:moveTo>
                  <a:pt x="0" y="0"/>
                </a:moveTo>
                <a:lnTo>
                  <a:pt x="1757056" y="0"/>
                </a:lnTo>
                <a:lnTo>
                  <a:pt x="1757056" y="744353"/>
                </a:lnTo>
                <a:lnTo>
                  <a:pt x="0" y="744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1355326" y="7174554"/>
            <a:ext cx="1757056" cy="744353"/>
          </a:xfrm>
          <a:custGeom>
            <a:avLst/>
            <a:gdLst/>
            <a:ahLst/>
            <a:cxnLst/>
            <a:rect l="l" t="t" r="r" b="b"/>
            <a:pathLst>
              <a:path w="1757056" h="744353">
                <a:moveTo>
                  <a:pt x="0" y="0"/>
                </a:moveTo>
                <a:lnTo>
                  <a:pt x="1757056" y="0"/>
                </a:lnTo>
                <a:lnTo>
                  <a:pt x="1757056" y="744353"/>
                </a:lnTo>
                <a:lnTo>
                  <a:pt x="0" y="744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748191" y="2669945"/>
            <a:ext cx="791618" cy="884939"/>
          </a:xfrm>
          <a:custGeom>
            <a:avLst/>
            <a:gdLst/>
            <a:ahLst/>
            <a:cxnLst/>
            <a:rect l="l" t="t" r="r" b="b"/>
            <a:pathLst>
              <a:path w="791618" h="884939">
                <a:moveTo>
                  <a:pt x="0" y="0"/>
                </a:moveTo>
                <a:lnTo>
                  <a:pt x="791618" y="0"/>
                </a:lnTo>
                <a:lnTo>
                  <a:pt x="791618" y="884939"/>
                </a:lnTo>
                <a:lnTo>
                  <a:pt x="0" y="88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8264769" y="7098354"/>
            <a:ext cx="1757056" cy="744353"/>
          </a:xfrm>
          <a:custGeom>
            <a:avLst/>
            <a:gdLst/>
            <a:ahLst/>
            <a:cxnLst/>
            <a:rect l="l" t="t" r="r" b="b"/>
            <a:pathLst>
              <a:path w="1757056" h="744353">
                <a:moveTo>
                  <a:pt x="0" y="0"/>
                </a:moveTo>
                <a:lnTo>
                  <a:pt x="1757057" y="0"/>
                </a:lnTo>
                <a:lnTo>
                  <a:pt x="1757057" y="744353"/>
                </a:lnTo>
                <a:lnTo>
                  <a:pt x="0" y="7443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5390137" y="5888870"/>
            <a:ext cx="7507727" cy="464114"/>
          </a:xfrm>
          <a:custGeom>
            <a:avLst/>
            <a:gdLst/>
            <a:ahLst/>
            <a:cxnLst/>
            <a:rect l="l" t="t" r="r" b="b"/>
            <a:pathLst>
              <a:path w="7507727" h="464114">
                <a:moveTo>
                  <a:pt x="0" y="0"/>
                </a:moveTo>
                <a:lnTo>
                  <a:pt x="7507726" y="0"/>
                </a:lnTo>
                <a:lnTo>
                  <a:pt x="7507726" y="464114"/>
                </a:lnTo>
                <a:lnTo>
                  <a:pt x="0" y="4641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2041535" y="3824120"/>
            <a:ext cx="14204931" cy="1655175"/>
          </a:xfrm>
          <a:prstGeom prst="rect">
            <a:avLst/>
          </a:prstGeom>
        </p:spPr>
        <p:txBody>
          <a:bodyPr lIns="0" tIns="0" rIns="0" bIns="0" rtlCol="0" anchor="t">
            <a:spAutoFit/>
          </a:bodyPr>
          <a:lstStyle/>
          <a:p>
            <a:pPr algn="ctr">
              <a:lnSpc>
                <a:spcPts val="11616"/>
              </a:lnSpc>
            </a:pPr>
            <a:r>
              <a:rPr lang="en-US" sz="11853" spc="-545">
                <a:solidFill>
                  <a:srgbClr val="FFFFFF"/>
                </a:solidFill>
                <a:latin typeface="Arcade Gamer Bold"/>
              </a:rPr>
              <a:t>GAME START</a:t>
            </a:r>
          </a:p>
        </p:txBody>
      </p:sp>
      <p:sp>
        <p:nvSpPr>
          <p:cNvPr id="15" name="Freeform 15"/>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Freeform 17"/>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Freeform 18"/>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20"/>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2" name="Freeform 22"/>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3" name="Freeform 2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4" name="Freeform 2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5" name="Freeform 2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6" name="Freeform 2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7" name="Freeform 2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8" name="Freeform 28"/>
          <p:cNvSpPr/>
          <p:nvPr/>
        </p:nvSpPr>
        <p:spPr>
          <a:xfrm>
            <a:off x="10021826" y="2669945"/>
            <a:ext cx="791618" cy="884939"/>
          </a:xfrm>
          <a:custGeom>
            <a:avLst/>
            <a:gdLst/>
            <a:ahLst/>
            <a:cxnLst/>
            <a:rect l="l" t="t" r="r" b="b"/>
            <a:pathLst>
              <a:path w="791618" h="884939">
                <a:moveTo>
                  <a:pt x="0" y="0"/>
                </a:moveTo>
                <a:lnTo>
                  <a:pt x="791618" y="0"/>
                </a:lnTo>
                <a:lnTo>
                  <a:pt x="791618" y="884939"/>
                </a:lnTo>
                <a:lnTo>
                  <a:pt x="0" y="88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7470798" y="2669945"/>
            <a:ext cx="791618" cy="884939"/>
          </a:xfrm>
          <a:custGeom>
            <a:avLst/>
            <a:gdLst/>
            <a:ahLst/>
            <a:cxnLst/>
            <a:rect l="l" t="t" r="r" b="b"/>
            <a:pathLst>
              <a:path w="791618" h="884939">
                <a:moveTo>
                  <a:pt x="0" y="0"/>
                </a:moveTo>
                <a:lnTo>
                  <a:pt x="791618" y="0"/>
                </a:lnTo>
                <a:lnTo>
                  <a:pt x="791618" y="884939"/>
                </a:lnTo>
                <a:lnTo>
                  <a:pt x="0" y="88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1" name="Picture 21"/>
          <p:cNvPicPr>
            <a:picLocks noChangeAspect="1"/>
          </p:cNvPicPr>
          <p:nvPr/>
        </p:nvPicPr>
        <p:blipFill>
          <a:blip r:embed="rId15"/>
          <a:srcRect/>
          <a:stretch>
            <a:fillRect/>
          </a:stretch>
        </p:blipFill>
        <p:spPr>
          <a:xfrm rot="5400000">
            <a:off x="4322674" y="6073054"/>
            <a:ext cx="889847" cy="2579268"/>
          </a:xfrm>
          <a:prstGeom prst="rect">
            <a:avLst/>
          </a:prstGeom>
        </p:spPr>
      </p:pic>
      <p:pic>
        <p:nvPicPr>
          <p:cNvPr id="22" name="Picture 22"/>
          <p:cNvPicPr>
            <a:picLocks noChangeAspect="1"/>
          </p:cNvPicPr>
          <p:nvPr/>
        </p:nvPicPr>
        <p:blipFill>
          <a:blip r:embed="rId15"/>
          <a:srcRect/>
          <a:stretch>
            <a:fillRect/>
          </a:stretch>
        </p:blipFill>
        <p:spPr>
          <a:xfrm rot="-5400000">
            <a:off x="15336354" y="-260934"/>
            <a:ext cx="889847" cy="2579268"/>
          </a:xfrm>
          <a:prstGeom prst="rect">
            <a:avLst/>
          </a:prstGeom>
        </p:spPr>
      </p:pic>
      <p:sp>
        <p:nvSpPr>
          <p:cNvPr id="23" name="TextBox 23"/>
          <p:cNvSpPr txBox="1"/>
          <p:nvPr/>
        </p:nvSpPr>
        <p:spPr>
          <a:xfrm>
            <a:off x="2971989" y="3616050"/>
            <a:ext cx="12344021" cy="1130751"/>
          </a:xfrm>
          <a:prstGeom prst="rect">
            <a:avLst/>
          </a:prstGeom>
        </p:spPr>
        <p:txBody>
          <a:bodyPr lIns="0" tIns="0" rIns="0" bIns="0" rtlCol="0" anchor="t">
            <a:spAutoFit/>
          </a:bodyPr>
          <a:lstStyle/>
          <a:p>
            <a:pPr algn="ctr">
              <a:lnSpc>
                <a:spcPts val="7922"/>
              </a:lnSpc>
            </a:pPr>
            <a:r>
              <a:rPr lang="en-US" sz="8084" spc="-371">
                <a:solidFill>
                  <a:srgbClr val="FFFFFF"/>
                </a:solidFill>
                <a:latin typeface="Arcade Gamer Bold"/>
              </a:rPr>
              <a:t>DATA INTEGRATION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27847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457377" y="4786819"/>
            <a:ext cx="3779402" cy="713362"/>
          </a:xfrm>
          <a:custGeom>
            <a:avLst/>
            <a:gdLst/>
            <a:ahLst/>
            <a:cxnLst/>
            <a:rect l="l" t="t" r="r" b="b"/>
            <a:pathLst>
              <a:path w="3779402" h="713362">
                <a:moveTo>
                  <a:pt x="0" y="0"/>
                </a:moveTo>
                <a:lnTo>
                  <a:pt x="3779401" y="0"/>
                </a:lnTo>
                <a:lnTo>
                  <a:pt x="3779401" y="713362"/>
                </a:lnTo>
                <a:lnTo>
                  <a:pt x="0" y="713362"/>
                </a:lnTo>
                <a:lnTo>
                  <a:pt x="0" y="0"/>
                </a:lnTo>
                <a:close/>
              </a:path>
            </a:pathLst>
          </a:custGeom>
          <a:blipFill>
            <a:blip r:embed="rId3"/>
            <a:stretch>
              <a:fillRect/>
            </a:stretch>
          </a:blipFill>
        </p:spPr>
      </p:sp>
      <p:sp>
        <p:nvSpPr>
          <p:cNvPr id="8" name="Freeform 8"/>
          <p:cNvSpPr/>
          <p:nvPr/>
        </p:nvSpPr>
        <p:spPr>
          <a:xfrm>
            <a:off x="7164630" y="4786819"/>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9" name="Freeform 9"/>
          <p:cNvSpPr/>
          <p:nvPr/>
        </p:nvSpPr>
        <p:spPr>
          <a:xfrm>
            <a:off x="11872949" y="4786819"/>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10" name="Freeform 10"/>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42789" y="2795726"/>
            <a:ext cx="2376098" cy="2162250"/>
          </a:xfrm>
          <a:custGeom>
            <a:avLst/>
            <a:gdLst/>
            <a:ahLst/>
            <a:cxnLst/>
            <a:rect l="l" t="t" r="r" b="b"/>
            <a:pathLst>
              <a:path w="2376098" h="2162250">
                <a:moveTo>
                  <a:pt x="0" y="0"/>
                </a:moveTo>
                <a:lnTo>
                  <a:pt x="2376098" y="0"/>
                </a:lnTo>
                <a:lnTo>
                  <a:pt x="2376098" y="2162249"/>
                </a:lnTo>
                <a:lnTo>
                  <a:pt x="0" y="2162249"/>
                </a:lnTo>
                <a:lnTo>
                  <a:pt x="0" y="0"/>
                </a:lnTo>
                <a:close/>
              </a:path>
            </a:pathLst>
          </a:custGeom>
          <a:blipFill>
            <a:blip r:embed="rId12"/>
            <a:stretch>
              <a:fillRect/>
            </a:stretch>
          </a:blipFill>
        </p:spPr>
      </p:sp>
      <p:sp>
        <p:nvSpPr>
          <p:cNvPr id="15" name="Freeform 15"/>
          <p:cNvSpPr/>
          <p:nvPr/>
        </p:nvSpPr>
        <p:spPr>
          <a:xfrm>
            <a:off x="8175875" y="6858324"/>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6" name="Freeform 16"/>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7" name="TextBox 17"/>
          <p:cNvSpPr txBox="1"/>
          <p:nvPr/>
        </p:nvSpPr>
        <p:spPr>
          <a:xfrm>
            <a:off x="4264933" y="775058"/>
            <a:ext cx="10028162" cy="554908"/>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data IntegratION</a:t>
            </a:r>
          </a:p>
        </p:txBody>
      </p:sp>
      <p:sp>
        <p:nvSpPr>
          <p:cNvPr id="18" name="TextBox 18"/>
          <p:cNvSpPr txBox="1"/>
          <p:nvPr/>
        </p:nvSpPr>
        <p:spPr>
          <a:xfrm>
            <a:off x="5658748" y="2690951"/>
            <a:ext cx="6970504" cy="901449"/>
          </a:xfrm>
          <a:prstGeom prst="rect">
            <a:avLst/>
          </a:prstGeom>
        </p:spPr>
        <p:txBody>
          <a:bodyPr lIns="0" tIns="0" rIns="0" bIns="0" rtlCol="0" anchor="t">
            <a:spAutoFit/>
          </a:bodyPr>
          <a:lstStyle/>
          <a:p>
            <a:pPr algn="ctr">
              <a:lnSpc>
                <a:spcPts val="3637"/>
              </a:lnSpc>
            </a:pPr>
            <a:r>
              <a:rPr lang="en-US" sz="2259">
                <a:solidFill>
                  <a:srgbClr val="FFFFFF"/>
                </a:solidFill>
                <a:latin typeface="Anca Coder"/>
              </a:rPr>
              <a:t>Dalam Integrasi Data terdapat beberapa tantangan yang terlibat. </a:t>
            </a:r>
          </a:p>
        </p:txBody>
      </p:sp>
      <p:sp>
        <p:nvSpPr>
          <p:cNvPr id="19" name="TextBox 19"/>
          <p:cNvSpPr txBox="1"/>
          <p:nvPr/>
        </p:nvSpPr>
        <p:spPr>
          <a:xfrm>
            <a:off x="2233309" y="4967500"/>
            <a:ext cx="4227536" cy="286986"/>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Data DIStrIBUTION</a:t>
            </a:r>
          </a:p>
        </p:txBody>
      </p:sp>
      <p:sp>
        <p:nvSpPr>
          <p:cNvPr id="20" name="TextBox 20"/>
          <p:cNvSpPr txBox="1"/>
          <p:nvPr/>
        </p:nvSpPr>
        <p:spPr>
          <a:xfrm>
            <a:off x="6940563" y="4967500"/>
            <a:ext cx="4227536" cy="286986"/>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SPEED OF CHANGES</a:t>
            </a:r>
          </a:p>
        </p:txBody>
      </p:sp>
      <p:sp>
        <p:nvSpPr>
          <p:cNvPr id="21" name="TextBox 21"/>
          <p:cNvSpPr txBox="1"/>
          <p:nvPr/>
        </p:nvSpPr>
        <p:spPr>
          <a:xfrm>
            <a:off x="12025349" y="4885690"/>
            <a:ext cx="3642542" cy="525077"/>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DISTRIBUTED CONTROL</a:t>
            </a:r>
          </a:p>
        </p:txBody>
      </p:sp>
      <p:sp>
        <p:nvSpPr>
          <p:cNvPr id="22" name="Freeform 22"/>
          <p:cNvSpPr/>
          <p:nvPr/>
        </p:nvSpPr>
        <p:spPr>
          <a:xfrm>
            <a:off x="4095420" y="6144961"/>
            <a:ext cx="3779402" cy="713362"/>
          </a:xfrm>
          <a:custGeom>
            <a:avLst/>
            <a:gdLst/>
            <a:ahLst/>
            <a:cxnLst/>
            <a:rect l="l" t="t" r="r" b="b"/>
            <a:pathLst>
              <a:path w="3779402" h="713362">
                <a:moveTo>
                  <a:pt x="0" y="0"/>
                </a:moveTo>
                <a:lnTo>
                  <a:pt x="3779402" y="0"/>
                </a:lnTo>
                <a:lnTo>
                  <a:pt x="3779402" y="713363"/>
                </a:lnTo>
                <a:lnTo>
                  <a:pt x="0" y="713363"/>
                </a:lnTo>
                <a:lnTo>
                  <a:pt x="0" y="0"/>
                </a:lnTo>
                <a:close/>
              </a:path>
            </a:pathLst>
          </a:custGeom>
          <a:blipFill>
            <a:blip r:embed="rId3"/>
            <a:stretch>
              <a:fillRect/>
            </a:stretch>
          </a:blipFill>
        </p:spPr>
      </p:sp>
      <p:sp>
        <p:nvSpPr>
          <p:cNvPr id="23" name="Freeform 23"/>
          <p:cNvSpPr/>
          <p:nvPr/>
        </p:nvSpPr>
        <p:spPr>
          <a:xfrm>
            <a:off x="10666872" y="6144961"/>
            <a:ext cx="3779402" cy="713362"/>
          </a:xfrm>
          <a:custGeom>
            <a:avLst/>
            <a:gdLst/>
            <a:ahLst/>
            <a:cxnLst/>
            <a:rect l="l" t="t" r="r" b="b"/>
            <a:pathLst>
              <a:path w="3779402" h="713362">
                <a:moveTo>
                  <a:pt x="0" y="0"/>
                </a:moveTo>
                <a:lnTo>
                  <a:pt x="3779401" y="0"/>
                </a:lnTo>
                <a:lnTo>
                  <a:pt x="3779401" y="713363"/>
                </a:lnTo>
                <a:lnTo>
                  <a:pt x="0" y="713363"/>
                </a:lnTo>
                <a:lnTo>
                  <a:pt x="0" y="0"/>
                </a:lnTo>
                <a:close/>
              </a:path>
            </a:pathLst>
          </a:custGeom>
          <a:blipFill>
            <a:blip r:embed="rId3"/>
            <a:stretch>
              <a:fillRect/>
            </a:stretch>
          </a:blipFill>
        </p:spPr>
      </p:sp>
      <p:sp>
        <p:nvSpPr>
          <p:cNvPr id="24" name="TextBox 24"/>
          <p:cNvSpPr txBox="1"/>
          <p:nvPr/>
        </p:nvSpPr>
        <p:spPr>
          <a:xfrm>
            <a:off x="3871353" y="6362912"/>
            <a:ext cx="4227536" cy="286986"/>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CONNECTIVITY</a:t>
            </a:r>
          </a:p>
        </p:txBody>
      </p:sp>
      <p:sp>
        <p:nvSpPr>
          <p:cNvPr id="25" name="TextBox 25"/>
          <p:cNvSpPr txBox="1"/>
          <p:nvPr/>
        </p:nvSpPr>
        <p:spPr>
          <a:xfrm>
            <a:off x="10442804" y="6362912"/>
            <a:ext cx="4227536" cy="286986"/>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DATA VOLUMES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199" b="-27578"/>
            </a:stretch>
          </a:blipFill>
        </p:spPr>
      </p:sp>
      <p:grpSp>
        <p:nvGrpSpPr>
          <p:cNvPr id="3" name="Group 3"/>
          <p:cNvGrpSpPr/>
          <p:nvPr/>
        </p:nvGrpSpPr>
        <p:grpSpPr>
          <a:xfrm>
            <a:off x="6394612" y="4081667"/>
            <a:ext cx="11188356" cy="3999163"/>
            <a:chOff x="0" y="0"/>
            <a:chExt cx="2946727" cy="1053278"/>
          </a:xfrm>
        </p:grpSpPr>
        <p:sp>
          <p:nvSpPr>
            <p:cNvPr id="4" name="Freeform 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394612" y="2066007"/>
            <a:ext cx="11188356" cy="1624014"/>
          </a:xfrm>
          <a:custGeom>
            <a:avLst/>
            <a:gdLst/>
            <a:ahLst/>
            <a:cxnLst/>
            <a:rect l="l" t="t" r="r" b="b"/>
            <a:pathLst>
              <a:path w="11188356" h="1624014">
                <a:moveTo>
                  <a:pt x="0" y="0"/>
                </a:moveTo>
                <a:lnTo>
                  <a:pt x="11188356" y="0"/>
                </a:lnTo>
                <a:lnTo>
                  <a:pt x="11188356" y="1624014"/>
                </a:lnTo>
                <a:lnTo>
                  <a:pt x="0" y="1624014"/>
                </a:lnTo>
                <a:lnTo>
                  <a:pt x="0" y="0"/>
                </a:lnTo>
                <a:close/>
              </a:path>
            </a:pathLst>
          </a:custGeom>
          <a:blipFill>
            <a:blip r:embed="rId3"/>
            <a:stretch>
              <a:fillRect t="-15017" b="-15017"/>
            </a:stretch>
          </a:blipFill>
        </p:spPr>
      </p:sp>
      <p:sp>
        <p:nvSpPr>
          <p:cNvPr id="7" name="Freeform 7"/>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613858" y="8359126"/>
            <a:ext cx="1658336" cy="1507578"/>
          </a:xfrm>
          <a:custGeom>
            <a:avLst/>
            <a:gdLst/>
            <a:ahLst/>
            <a:cxnLst/>
            <a:rect l="l" t="t" r="r" b="b"/>
            <a:pathLst>
              <a:path w="1658336" h="1507578">
                <a:moveTo>
                  <a:pt x="0" y="0"/>
                </a:moveTo>
                <a:lnTo>
                  <a:pt x="1658337" y="0"/>
                </a:lnTo>
                <a:lnTo>
                  <a:pt x="1658337" y="1507578"/>
                </a:lnTo>
                <a:lnTo>
                  <a:pt x="0" y="1507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6204446" y="7178098"/>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028700" y="3038802"/>
            <a:ext cx="4047467" cy="4114800"/>
          </a:xfrm>
          <a:custGeom>
            <a:avLst/>
            <a:gdLst/>
            <a:ahLst/>
            <a:cxnLst/>
            <a:rect l="l" t="t" r="r" b="b"/>
            <a:pathLst>
              <a:path w="4047467" h="4114800">
                <a:moveTo>
                  <a:pt x="0" y="0"/>
                </a:moveTo>
                <a:lnTo>
                  <a:pt x="4047467" y="0"/>
                </a:lnTo>
                <a:lnTo>
                  <a:pt x="404746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6798141" y="2589424"/>
            <a:ext cx="10095566" cy="554153"/>
          </a:xfrm>
          <a:prstGeom prst="rect">
            <a:avLst/>
          </a:prstGeom>
        </p:spPr>
        <p:txBody>
          <a:bodyPr lIns="0" tIns="0" rIns="0" bIns="0" rtlCol="0" anchor="t">
            <a:spAutoFit/>
          </a:bodyPr>
          <a:lstStyle/>
          <a:p>
            <a:pPr algn="ctr">
              <a:lnSpc>
                <a:spcPts val="3854"/>
              </a:lnSpc>
            </a:pPr>
            <a:r>
              <a:rPr lang="en-US" sz="3973">
                <a:solidFill>
                  <a:srgbClr val="FFFFFF"/>
                </a:solidFill>
                <a:latin typeface="Arcade Gamer"/>
              </a:rPr>
              <a:t>Data SYNCHRONIZATION</a:t>
            </a:r>
          </a:p>
        </p:txBody>
      </p:sp>
      <p:sp>
        <p:nvSpPr>
          <p:cNvPr id="13" name="TextBox 13"/>
          <p:cNvSpPr txBox="1"/>
          <p:nvPr/>
        </p:nvSpPr>
        <p:spPr>
          <a:xfrm>
            <a:off x="6798141" y="5152210"/>
            <a:ext cx="10221912" cy="1877127"/>
          </a:xfrm>
          <a:prstGeom prst="rect">
            <a:avLst/>
          </a:prstGeom>
        </p:spPr>
        <p:txBody>
          <a:bodyPr lIns="0" tIns="0" rIns="0" bIns="0" rtlCol="0" anchor="t">
            <a:spAutoFit/>
          </a:bodyPr>
          <a:lstStyle/>
          <a:p>
            <a:pPr algn="ctr">
              <a:lnSpc>
                <a:spcPts val="3798"/>
              </a:lnSpc>
            </a:pPr>
            <a:r>
              <a:rPr lang="en-US" sz="2359">
                <a:solidFill>
                  <a:srgbClr val="FFFFFF"/>
                </a:solidFill>
                <a:latin typeface="Anca Coder"/>
              </a:rPr>
              <a:t>Sinkronisasi data adalah proses membangun konsistensi antara dari sumber data ke target data dan sebaliknya. Hal ini membangun keselarasan data seiring waktu perubahan data.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86234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522159" y="6077853"/>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8" name="Freeform 8"/>
          <p:cNvSpPr/>
          <p:nvPr/>
        </p:nvSpPr>
        <p:spPr>
          <a:xfrm>
            <a:off x="7229413" y="6077853"/>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9" name="Freeform 9"/>
          <p:cNvSpPr/>
          <p:nvPr/>
        </p:nvSpPr>
        <p:spPr>
          <a:xfrm>
            <a:off x="11953272" y="6089815"/>
            <a:ext cx="3779402" cy="713362"/>
          </a:xfrm>
          <a:custGeom>
            <a:avLst/>
            <a:gdLst/>
            <a:ahLst/>
            <a:cxnLst/>
            <a:rect l="l" t="t" r="r" b="b"/>
            <a:pathLst>
              <a:path w="3779402" h="713362">
                <a:moveTo>
                  <a:pt x="0" y="0"/>
                </a:moveTo>
                <a:lnTo>
                  <a:pt x="3779402" y="0"/>
                </a:lnTo>
                <a:lnTo>
                  <a:pt x="3779402" y="713363"/>
                </a:lnTo>
                <a:lnTo>
                  <a:pt x="0" y="713363"/>
                </a:lnTo>
                <a:lnTo>
                  <a:pt x="0" y="0"/>
                </a:lnTo>
                <a:close/>
              </a:path>
            </a:pathLst>
          </a:custGeom>
          <a:blipFill>
            <a:blip r:embed="rId3"/>
            <a:stretch>
              <a:fillRect/>
            </a:stretch>
          </a:blipFill>
        </p:spPr>
      </p:sp>
      <p:sp>
        <p:nvSpPr>
          <p:cNvPr id="10" name="Freeform 10"/>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93410" y="2785058"/>
            <a:ext cx="2376098" cy="2162250"/>
          </a:xfrm>
          <a:custGeom>
            <a:avLst/>
            <a:gdLst/>
            <a:ahLst/>
            <a:cxnLst/>
            <a:rect l="l" t="t" r="r" b="b"/>
            <a:pathLst>
              <a:path w="2376098" h="2162250">
                <a:moveTo>
                  <a:pt x="0" y="0"/>
                </a:moveTo>
                <a:lnTo>
                  <a:pt x="2376098" y="0"/>
                </a:lnTo>
                <a:lnTo>
                  <a:pt x="2376098" y="2162250"/>
                </a:lnTo>
                <a:lnTo>
                  <a:pt x="0" y="2162250"/>
                </a:lnTo>
                <a:lnTo>
                  <a:pt x="0" y="0"/>
                </a:lnTo>
                <a:close/>
              </a:path>
            </a:pathLst>
          </a:custGeom>
          <a:blipFill>
            <a:blip r:embed="rId12"/>
            <a:stretch>
              <a:fillRect/>
            </a:stretch>
          </a:blipFill>
        </p:spPr>
      </p:sp>
      <p:sp>
        <p:nvSpPr>
          <p:cNvPr id="15" name="Freeform 15"/>
          <p:cNvSpPr/>
          <p:nvPr/>
        </p:nvSpPr>
        <p:spPr>
          <a:xfrm>
            <a:off x="150244" y="5761396"/>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6" name="Freeform 16"/>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7" name="TextBox 17"/>
          <p:cNvSpPr txBox="1"/>
          <p:nvPr/>
        </p:nvSpPr>
        <p:spPr>
          <a:xfrm>
            <a:off x="4264933" y="1358928"/>
            <a:ext cx="10028162" cy="554908"/>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data TRANSFORMATION</a:t>
            </a:r>
          </a:p>
        </p:txBody>
      </p:sp>
      <p:sp>
        <p:nvSpPr>
          <p:cNvPr id="18" name="TextBox 18"/>
          <p:cNvSpPr txBox="1"/>
          <p:nvPr/>
        </p:nvSpPr>
        <p:spPr>
          <a:xfrm>
            <a:off x="4347077" y="3500710"/>
            <a:ext cx="10133673" cy="1358608"/>
          </a:xfrm>
          <a:prstGeom prst="rect">
            <a:avLst/>
          </a:prstGeom>
        </p:spPr>
        <p:txBody>
          <a:bodyPr lIns="0" tIns="0" rIns="0" bIns="0" rtlCol="0" anchor="t">
            <a:spAutoFit/>
          </a:bodyPr>
          <a:lstStyle/>
          <a:p>
            <a:pPr algn="ctr">
              <a:lnSpc>
                <a:spcPts val="3637"/>
              </a:lnSpc>
            </a:pPr>
            <a:r>
              <a:rPr lang="en-US" sz="2259">
                <a:solidFill>
                  <a:srgbClr val="FFFFFF"/>
                </a:solidFill>
                <a:latin typeface="Anca Coder"/>
              </a:rPr>
              <a:t>Transformasi data adalah konversi informasi atau data dari satu format ke format lainnya, sehingga memungkinkan penggunaan data diproses oleh banyak aplikasi.</a:t>
            </a:r>
          </a:p>
        </p:txBody>
      </p:sp>
      <p:sp>
        <p:nvSpPr>
          <p:cNvPr id="19" name="TextBox 19"/>
          <p:cNvSpPr txBox="1"/>
          <p:nvPr/>
        </p:nvSpPr>
        <p:spPr>
          <a:xfrm>
            <a:off x="2522159" y="6138428"/>
            <a:ext cx="3916679" cy="525077"/>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RUN-TIME ENVIRONMENT</a:t>
            </a:r>
          </a:p>
        </p:txBody>
      </p:sp>
      <p:sp>
        <p:nvSpPr>
          <p:cNvPr id="20" name="TextBox 20"/>
          <p:cNvSpPr txBox="1"/>
          <p:nvPr/>
        </p:nvSpPr>
        <p:spPr>
          <a:xfrm>
            <a:off x="7005346" y="6307766"/>
            <a:ext cx="4227536" cy="286986"/>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DATA REDUNDANCY</a:t>
            </a:r>
          </a:p>
        </p:txBody>
      </p:sp>
      <p:sp>
        <p:nvSpPr>
          <p:cNvPr id="21" name="TextBox 21"/>
          <p:cNvSpPr txBox="1"/>
          <p:nvPr/>
        </p:nvSpPr>
        <p:spPr>
          <a:xfrm>
            <a:off x="12012177" y="6188721"/>
            <a:ext cx="3642542" cy="525077"/>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IMPLEMENTATION COST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1655118" y="1028700"/>
            <a:ext cx="3793097" cy="4114800"/>
          </a:xfrm>
          <a:custGeom>
            <a:avLst/>
            <a:gdLst/>
            <a:ahLst/>
            <a:cxnLst/>
            <a:rect l="l" t="t" r="r" b="b"/>
            <a:pathLst>
              <a:path w="3793097" h="4114800">
                <a:moveTo>
                  <a:pt x="0" y="0"/>
                </a:moveTo>
                <a:lnTo>
                  <a:pt x="3793097" y="0"/>
                </a:lnTo>
                <a:lnTo>
                  <a:pt x="379309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flipH="1">
            <a:off x="12741389" y="1028700"/>
            <a:ext cx="3793097" cy="4114800"/>
          </a:xfrm>
          <a:custGeom>
            <a:avLst/>
            <a:gdLst/>
            <a:ahLst/>
            <a:cxnLst/>
            <a:rect l="l" t="t" r="r" b="b"/>
            <a:pathLst>
              <a:path w="3793097" h="4114800">
                <a:moveTo>
                  <a:pt x="3793097" y="0"/>
                </a:moveTo>
                <a:lnTo>
                  <a:pt x="0" y="0"/>
                </a:lnTo>
                <a:lnTo>
                  <a:pt x="0" y="4114800"/>
                </a:lnTo>
                <a:lnTo>
                  <a:pt x="3793097" y="4114800"/>
                </a:lnTo>
                <a:lnTo>
                  <a:pt x="379309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450637"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a:off x="16245763" y="779571"/>
            <a:ext cx="1427304" cy="498259"/>
          </a:xfrm>
          <a:custGeom>
            <a:avLst/>
            <a:gdLst/>
            <a:ahLst/>
            <a:cxnLst/>
            <a:rect l="l" t="t" r="r" b="b"/>
            <a:pathLst>
              <a:path w="1427304" h="498259">
                <a:moveTo>
                  <a:pt x="0" y="0"/>
                </a:moveTo>
                <a:lnTo>
                  <a:pt x="1427304" y="0"/>
                </a:lnTo>
                <a:lnTo>
                  <a:pt x="1427304" y="498258"/>
                </a:lnTo>
                <a:lnTo>
                  <a:pt x="0" y="4982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16658337" y="51435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a:grpSpLocks noChangeAspect="1"/>
          </p:cNvGrpSpPr>
          <p:nvPr/>
        </p:nvGrpSpPr>
        <p:grpSpPr>
          <a:xfrm>
            <a:off x="3486653" y="3294826"/>
            <a:ext cx="2272398" cy="2346933"/>
            <a:chOff x="0" y="0"/>
            <a:chExt cx="6350000" cy="6558280"/>
          </a:xfrm>
        </p:grpSpPr>
        <p:sp>
          <p:nvSpPr>
            <p:cNvPr id="24" name="Freeform 2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7"/>
              <a:stretch>
                <a:fillRect l="-27660" r="-27660"/>
              </a:stretch>
            </a:blipFill>
          </p:spPr>
        </p:sp>
        <p:sp>
          <p:nvSpPr>
            <p:cNvPr id="25" name="Freeform 2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4795"/>
            </a:solidFill>
          </p:spPr>
        </p:sp>
      </p:grpSp>
      <p:grpSp>
        <p:nvGrpSpPr>
          <p:cNvPr id="26" name="Group 26"/>
          <p:cNvGrpSpPr>
            <a:grpSpLocks noChangeAspect="1"/>
          </p:cNvGrpSpPr>
          <p:nvPr/>
        </p:nvGrpSpPr>
        <p:grpSpPr>
          <a:xfrm>
            <a:off x="7988137" y="3294826"/>
            <a:ext cx="2272398" cy="2346933"/>
            <a:chOff x="0" y="0"/>
            <a:chExt cx="6350000" cy="6558280"/>
          </a:xfrm>
        </p:grpSpPr>
        <p:sp>
          <p:nvSpPr>
            <p:cNvPr id="27" name="Freeform 2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8"/>
              <a:stretch>
                <a:fillRect l="-16296" r="-16296"/>
              </a:stretch>
            </a:blipFill>
          </p:spPr>
        </p:sp>
        <p:sp>
          <p:nvSpPr>
            <p:cNvPr id="28" name="Freeform 2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4795"/>
            </a:solidFill>
          </p:spPr>
        </p:sp>
      </p:grpSp>
      <p:grpSp>
        <p:nvGrpSpPr>
          <p:cNvPr id="29" name="Group 29"/>
          <p:cNvGrpSpPr>
            <a:grpSpLocks noChangeAspect="1"/>
          </p:cNvGrpSpPr>
          <p:nvPr/>
        </p:nvGrpSpPr>
        <p:grpSpPr>
          <a:xfrm>
            <a:off x="12528949" y="3294826"/>
            <a:ext cx="2272398" cy="2346933"/>
            <a:chOff x="0" y="0"/>
            <a:chExt cx="6350000" cy="6558280"/>
          </a:xfrm>
        </p:grpSpPr>
        <p:sp>
          <p:nvSpPr>
            <p:cNvPr id="30" name="Freeform 3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9"/>
              <a:stretch>
                <a:fillRect l="-30677" r="-30677"/>
              </a:stretch>
            </a:blipFill>
          </p:spPr>
        </p:sp>
        <p:sp>
          <p:nvSpPr>
            <p:cNvPr id="31" name="Freeform 3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24795"/>
            </a:solidFill>
          </p:spPr>
        </p:sp>
      </p:grpSp>
      <p:sp>
        <p:nvSpPr>
          <p:cNvPr id="32" name="TextBox 32"/>
          <p:cNvSpPr txBox="1"/>
          <p:nvPr/>
        </p:nvSpPr>
        <p:spPr>
          <a:xfrm>
            <a:off x="5594003" y="950200"/>
            <a:ext cx="7060665" cy="721935"/>
          </a:xfrm>
          <a:prstGeom prst="rect">
            <a:avLst/>
          </a:prstGeom>
        </p:spPr>
        <p:txBody>
          <a:bodyPr lIns="0" tIns="0" rIns="0" bIns="0" rtlCol="0" anchor="t">
            <a:spAutoFit/>
          </a:bodyPr>
          <a:lstStyle/>
          <a:p>
            <a:pPr algn="ctr">
              <a:lnSpc>
                <a:spcPts val="5096"/>
              </a:lnSpc>
            </a:pPr>
            <a:r>
              <a:rPr lang="en-US" sz="5200" spc="-239">
                <a:solidFill>
                  <a:srgbClr val="FFFFFF"/>
                </a:solidFill>
                <a:latin typeface="Arcade Gamer Bold"/>
              </a:rPr>
              <a:t>DATA MIGRATION</a:t>
            </a:r>
          </a:p>
        </p:txBody>
      </p:sp>
      <p:sp>
        <p:nvSpPr>
          <p:cNvPr id="33" name="TextBox 33"/>
          <p:cNvSpPr txBox="1"/>
          <p:nvPr/>
        </p:nvSpPr>
        <p:spPr>
          <a:xfrm>
            <a:off x="2577939" y="6093440"/>
            <a:ext cx="4089826" cy="344570"/>
          </a:xfrm>
          <a:prstGeom prst="rect">
            <a:avLst/>
          </a:prstGeom>
        </p:spPr>
        <p:txBody>
          <a:bodyPr lIns="0" tIns="0" rIns="0" bIns="0" rtlCol="0" anchor="t">
            <a:spAutoFit/>
          </a:bodyPr>
          <a:lstStyle/>
          <a:p>
            <a:pPr algn="ctr">
              <a:lnSpc>
                <a:spcPts val="2397"/>
              </a:lnSpc>
            </a:pPr>
            <a:r>
              <a:rPr lang="en-US" sz="2446" spc="-112">
                <a:solidFill>
                  <a:srgbClr val="FFFFFF"/>
                </a:solidFill>
                <a:latin typeface="Arcade Gamer Bold"/>
              </a:rPr>
              <a:t>DATA PROTECTION</a:t>
            </a:r>
          </a:p>
        </p:txBody>
      </p:sp>
      <p:sp>
        <p:nvSpPr>
          <p:cNvPr id="34" name="TextBox 34"/>
          <p:cNvSpPr txBox="1"/>
          <p:nvPr/>
        </p:nvSpPr>
        <p:spPr>
          <a:xfrm>
            <a:off x="7099087" y="6093440"/>
            <a:ext cx="4089826" cy="344570"/>
          </a:xfrm>
          <a:prstGeom prst="rect">
            <a:avLst/>
          </a:prstGeom>
        </p:spPr>
        <p:txBody>
          <a:bodyPr lIns="0" tIns="0" rIns="0" bIns="0" rtlCol="0" anchor="t">
            <a:spAutoFit/>
          </a:bodyPr>
          <a:lstStyle/>
          <a:p>
            <a:pPr algn="ctr">
              <a:lnSpc>
                <a:spcPts val="2397"/>
              </a:lnSpc>
            </a:pPr>
            <a:r>
              <a:rPr lang="en-US" sz="2446" spc="-112">
                <a:solidFill>
                  <a:srgbClr val="FFFFFF"/>
                </a:solidFill>
                <a:latin typeface="Arcade Gamer Bold"/>
              </a:rPr>
              <a:t>DATA INTERRUPTION</a:t>
            </a:r>
          </a:p>
        </p:txBody>
      </p:sp>
      <p:sp>
        <p:nvSpPr>
          <p:cNvPr id="35" name="TextBox 35"/>
          <p:cNvSpPr txBox="1"/>
          <p:nvPr/>
        </p:nvSpPr>
        <p:spPr>
          <a:xfrm>
            <a:off x="11510074" y="5945809"/>
            <a:ext cx="4089826" cy="639831"/>
          </a:xfrm>
          <a:prstGeom prst="rect">
            <a:avLst/>
          </a:prstGeom>
        </p:spPr>
        <p:txBody>
          <a:bodyPr lIns="0" tIns="0" rIns="0" bIns="0" rtlCol="0" anchor="t">
            <a:spAutoFit/>
          </a:bodyPr>
          <a:lstStyle/>
          <a:p>
            <a:pPr algn="ctr">
              <a:lnSpc>
                <a:spcPts val="2397"/>
              </a:lnSpc>
            </a:pPr>
            <a:r>
              <a:rPr lang="en-US" sz="2446" spc="-112">
                <a:solidFill>
                  <a:srgbClr val="FFFFFF"/>
                </a:solidFill>
                <a:latin typeface="Arcade Gamer Bold"/>
              </a:rPr>
              <a:t>LIABILITY IMPLICATIONS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199" b="-27578"/>
            </a:stretch>
          </a:blipFill>
        </p:spPr>
      </p:sp>
      <p:grpSp>
        <p:nvGrpSpPr>
          <p:cNvPr id="3" name="Group 3"/>
          <p:cNvGrpSpPr/>
          <p:nvPr/>
        </p:nvGrpSpPr>
        <p:grpSpPr>
          <a:xfrm>
            <a:off x="530190" y="3803648"/>
            <a:ext cx="8604048" cy="3999163"/>
            <a:chOff x="0" y="0"/>
            <a:chExt cx="2266087" cy="1053278"/>
          </a:xfrm>
        </p:grpSpPr>
        <p:sp>
          <p:nvSpPr>
            <p:cNvPr id="4" name="Freeform 4"/>
            <p:cNvSpPr/>
            <p:nvPr/>
          </p:nvSpPr>
          <p:spPr>
            <a:xfrm>
              <a:off x="0" y="0"/>
              <a:ext cx="2266087" cy="1053278"/>
            </a:xfrm>
            <a:custGeom>
              <a:avLst/>
              <a:gdLst/>
              <a:ahLst/>
              <a:cxnLst/>
              <a:rect l="l" t="t" r="r" b="b"/>
              <a:pathLst>
                <a:path w="2266087" h="1053278">
                  <a:moveTo>
                    <a:pt x="45890" y="0"/>
                  </a:moveTo>
                  <a:lnTo>
                    <a:pt x="2220197" y="0"/>
                  </a:lnTo>
                  <a:cubicBezTo>
                    <a:pt x="2245541" y="0"/>
                    <a:pt x="2266087" y="20546"/>
                    <a:pt x="2266087" y="45890"/>
                  </a:cubicBezTo>
                  <a:lnTo>
                    <a:pt x="2266087" y="1007388"/>
                  </a:lnTo>
                  <a:cubicBezTo>
                    <a:pt x="2266087" y="1032732"/>
                    <a:pt x="2245541" y="1053278"/>
                    <a:pt x="2220197" y="1053278"/>
                  </a:cubicBezTo>
                  <a:lnTo>
                    <a:pt x="45890" y="1053278"/>
                  </a:lnTo>
                  <a:cubicBezTo>
                    <a:pt x="20546" y="1053278"/>
                    <a:pt x="0" y="1032732"/>
                    <a:pt x="0" y="1007388"/>
                  </a:cubicBezTo>
                  <a:lnTo>
                    <a:pt x="0" y="45890"/>
                  </a:lnTo>
                  <a:cubicBezTo>
                    <a:pt x="0" y="20546"/>
                    <a:pt x="20546" y="0"/>
                    <a:pt x="45890" y="0"/>
                  </a:cubicBezTo>
                  <a:close/>
                </a:path>
              </a:pathLst>
            </a:custGeom>
            <a:solidFill>
              <a:srgbClr val="000000">
                <a:alpha val="0"/>
              </a:srgbClr>
            </a:solidFill>
            <a:ln w="38100" cap="rnd">
              <a:solidFill>
                <a:srgbClr val="C238D3"/>
              </a:solid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530190" y="1787988"/>
            <a:ext cx="8604048" cy="1624014"/>
          </a:xfrm>
          <a:custGeom>
            <a:avLst/>
            <a:gdLst/>
            <a:ahLst/>
            <a:cxnLst/>
            <a:rect l="l" t="t" r="r" b="b"/>
            <a:pathLst>
              <a:path w="8604048" h="1624014">
                <a:moveTo>
                  <a:pt x="0" y="0"/>
                </a:moveTo>
                <a:lnTo>
                  <a:pt x="8604048" y="0"/>
                </a:lnTo>
                <a:lnTo>
                  <a:pt x="8604048" y="1624014"/>
                </a:lnTo>
                <a:lnTo>
                  <a:pt x="0" y="1624014"/>
                </a:lnTo>
                <a:lnTo>
                  <a:pt x="0" y="0"/>
                </a:lnTo>
                <a:close/>
              </a:path>
            </a:pathLst>
          </a:custGeom>
          <a:blipFill>
            <a:blip r:embed="rId3"/>
            <a:stretch>
              <a:fillRect/>
            </a:stretch>
          </a:blipFill>
        </p:spPr>
      </p:sp>
      <p:sp>
        <p:nvSpPr>
          <p:cNvPr id="7" name="Freeform 7"/>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0500654" y="1647825"/>
            <a:ext cx="7316477" cy="6154986"/>
          </a:xfrm>
          <a:custGeom>
            <a:avLst/>
            <a:gdLst/>
            <a:ahLst/>
            <a:cxnLst/>
            <a:rect l="l" t="t" r="r" b="b"/>
            <a:pathLst>
              <a:path w="7316477" h="6154986">
                <a:moveTo>
                  <a:pt x="0" y="0"/>
                </a:moveTo>
                <a:lnTo>
                  <a:pt x="7316477" y="0"/>
                </a:lnTo>
                <a:lnTo>
                  <a:pt x="7316477" y="6154986"/>
                </a:lnTo>
                <a:lnTo>
                  <a:pt x="0" y="6154986"/>
                </a:lnTo>
                <a:lnTo>
                  <a:pt x="0" y="0"/>
                </a:lnTo>
                <a:close/>
              </a:path>
            </a:pathLst>
          </a:custGeom>
          <a:blipFill>
            <a:blip r:embed="rId6"/>
            <a:stretch>
              <a:fillRect/>
            </a:stretch>
          </a:blipFill>
        </p:spPr>
      </p:sp>
      <p:grpSp>
        <p:nvGrpSpPr>
          <p:cNvPr id="10" name="Group 10"/>
          <p:cNvGrpSpPr>
            <a:grpSpLocks noChangeAspect="1"/>
          </p:cNvGrpSpPr>
          <p:nvPr/>
        </p:nvGrpSpPr>
        <p:grpSpPr>
          <a:xfrm>
            <a:off x="11786500" y="2328400"/>
            <a:ext cx="4744784" cy="4744784"/>
            <a:chOff x="0" y="0"/>
            <a:chExt cx="6350000" cy="6350000"/>
          </a:xfrm>
        </p:grpSpPr>
        <p:sp>
          <p:nvSpPr>
            <p:cNvPr id="11" name="Freeform 11"/>
            <p:cNvSpPr/>
            <p:nvPr/>
          </p:nvSpPr>
          <p:spPr>
            <a:xfrm>
              <a:off x="0" y="0"/>
              <a:ext cx="6350000" cy="6350000"/>
            </a:xfrm>
            <a:custGeom>
              <a:avLst/>
              <a:gdLst/>
              <a:ahLst/>
              <a:cxnLst/>
              <a:rect l="l" t="t" r="r" b="b"/>
              <a:pathLst>
                <a:path w="6350000" h="6350000">
                  <a:moveTo>
                    <a:pt x="5619750" y="0"/>
                  </a:moveTo>
                  <a:lnTo>
                    <a:pt x="730250" y="0"/>
                  </a:lnTo>
                  <a:lnTo>
                    <a:pt x="0" y="728980"/>
                  </a:lnTo>
                  <a:lnTo>
                    <a:pt x="0" y="5619750"/>
                  </a:lnTo>
                  <a:lnTo>
                    <a:pt x="730250" y="6350000"/>
                  </a:lnTo>
                  <a:lnTo>
                    <a:pt x="5619750" y="6350000"/>
                  </a:lnTo>
                  <a:lnTo>
                    <a:pt x="6350000" y="5619750"/>
                  </a:lnTo>
                  <a:lnTo>
                    <a:pt x="6350000" y="728980"/>
                  </a:lnTo>
                  <a:close/>
                </a:path>
              </a:pathLst>
            </a:custGeom>
            <a:blipFill>
              <a:blip r:embed="rId7"/>
              <a:stretch>
                <a:fillRect l="-32360" r="-45417"/>
              </a:stretch>
            </a:blipFill>
          </p:spPr>
        </p:sp>
      </p:grpSp>
      <p:sp>
        <p:nvSpPr>
          <p:cNvPr id="12" name="TextBox 12"/>
          <p:cNvSpPr txBox="1"/>
          <p:nvPr/>
        </p:nvSpPr>
        <p:spPr>
          <a:xfrm>
            <a:off x="1489835" y="2106696"/>
            <a:ext cx="6955141" cy="1039862"/>
          </a:xfrm>
          <a:prstGeom prst="rect">
            <a:avLst/>
          </a:prstGeom>
        </p:spPr>
        <p:txBody>
          <a:bodyPr lIns="0" tIns="0" rIns="0" bIns="0" rtlCol="0" anchor="t">
            <a:spAutoFit/>
          </a:bodyPr>
          <a:lstStyle/>
          <a:p>
            <a:pPr algn="ctr">
              <a:lnSpc>
                <a:spcPts val="3854"/>
              </a:lnSpc>
            </a:pPr>
            <a:r>
              <a:rPr lang="en-US" sz="3973">
                <a:solidFill>
                  <a:srgbClr val="FFFFFF"/>
                </a:solidFill>
                <a:latin typeface="Arcade Gamer"/>
              </a:rPr>
              <a:t>Data SYNCHRONIZATION</a:t>
            </a:r>
          </a:p>
        </p:txBody>
      </p:sp>
      <p:sp>
        <p:nvSpPr>
          <p:cNvPr id="13" name="TextBox 13"/>
          <p:cNvSpPr txBox="1"/>
          <p:nvPr/>
        </p:nvSpPr>
        <p:spPr>
          <a:xfrm>
            <a:off x="1093104" y="4553686"/>
            <a:ext cx="7478218" cy="2353308"/>
          </a:xfrm>
          <a:prstGeom prst="rect">
            <a:avLst/>
          </a:prstGeom>
        </p:spPr>
        <p:txBody>
          <a:bodyPr lIns="0" tIns="0" rIns="0" bIns="0" rtlCol="0" anchor="t">
            <a:spAutoFit/>
          </a:bodyPr>
          <a:lstStyle/>
          <a:p>
            <a:pPr algn="ctr">
              <a:lnSpc>
                <a:spcPts val="3798"/>
              </a:lnSpc>
            </a:pPr>
            <a:r>
              <a:rPr lang="en-US" sz="2359">
                <a:solidFill>
                  <a:srgbClr val="FFFFFF"/>
                </a:solidFill>
                <a:latin typeface="Anca Coder"/>
              </a:rPr>
              <a:t>Sinkronisasi data adalah proses membangun konsistensi antara dari sumber data ke target data dan sebaliknya. Hal ini membangun keselarasan data seiring waktu perubahan data.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3556956" y="936876"/>
            <a:ext cx="11174088" cy="158686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SECURITY RISK AND MITIGATIONS</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2971989" y="766864"/>
            <a:ext cx="12344021" cy="158686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BEBERAPA RISIKO KETIKA PENERAPAN CLOUD</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326798"/>
            <a:ext cx="10221912" cy="3625215"/>
          </a:xfrm>
          <a:prstGeom prst="rect">
            <a:avLst/>
          </a:prstGeom>
        </p:spPr>
        <p:txBody>
          <a:bodyPr lIns="0" tIns="0" rIns="0" bIns="0" rtlCol="0" anchor="t">
            <a:spAutoFit/>
          </a:bodyPr>
          <a:lstStyle/>
          <a:p>
            <a:pPr marL="647700" lvl="1" indent="-323850">
              <a:lnSpc>
                <a:spcPts val="4830"/>
              </a:lnSpc>
              <a:buFont typeface="Arial"/>
              <a:buChar char="•"/>
            </a:pPr>
            <a:r>
              <a:rPr lang="en-US" sz="3000">
                <a:solidFill>
                  <a:srgbClr val="FFFFFF"/>
                </a:solidFill>
                <a:latin typeface="Anca Coder"/>
              </a:rPr>
              <a:t>Kurangnya visibilitas (Lack of Visibility) </a:t>
            </a:r>
          </a:p>
          <a:p>
            <a:pPr marL="647700" lvl="1" indent="-323850">
              <a:lnSpc>
                <a:spcPts val="4830"/>
              </a:lnSpc>
              <a:buFont typeface="Arial"/>
              <a:buChar char="•"/>
            </a:pPr>
            <a:r>
              <a:rPr lang="en-US" sz="3000">
                <a:solidFill>
                  <a:srgbClr val="FFFFFF"/>
                </a:solidFill>
                <a:latin typeface="Anca Coder"/>
              </a:rPr>
              <a:t>Massive sharing (berbagi dalam skala yang besar)</a:t>
            </a:r>
          </a:p>
          <a:p>
            <a:pPr marL="647700" lvl="1" indent="-323850">
              <a:lnSpc>
                <a:spcPts val="4830"/>
              </a:lnSpc>
              <a:buFont typeface="Arial"/>
              <a:buChar char="•"/>
            </a:pPr>
            <a:r>
              <a:rPr lang="en-US" sz="3000">
                <a:solidFill>
                  <a:srgbClr val="FFFFFF"/>
                </a:solidFill>
                <a:latin typeface="Anca Coder"/>
              </a:rPr>
              <a:t>Pengungkapan data yang tidak diinginkan</a:t>
            </a:r>
          </a:p>
          <a:p>
            <a:pPr marL="647700" lvl="1" indent="-323850">
              <a:lnSpc>
                <a:spcPts val="4830"/>
              </a:lnSpc>
              <a:buFont typeface="Arial"/>
              <a:buChar char="•"/>
            </a:pPr>
            <a:r>
              <a:rPr lang="en-US" sz="3000">
                <a:solidFill>
                  <a:srgbClr val="FFFFFF"/>
                </a:solidFill>
                <a:latin typeface="Anca Coder"/>
              </a:rPr>
              <a:t>Perubahan dalam segi hukum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231337" y="6619452"/>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2387022" y="1724475"/>
            <a:ext cx="13513955" cy="6838049"/>
            <a:chOff x="0" y="0"/>
            <a:chExt cx="3559231" cy="1800968"/>
          </a:xfrm>
        </p:grpSpPr>
        <p:sp>
          <p:nvSpPr>
            <p:cNvPr id="6" name="Freeform 6"/>
            <p:cNvSpPr/>
            <p:nvPr/>
          </p:nvSpPr>
          <p:spPr>
            <a:xfrm>
              <a:off x="0" y="0"/>
              <a:ext cx="3559231" cy="1800968"/>
            </a:xfrm>
            <a:custGeom>
              <a:avLst/>
              <a:gdLst/>
              <a:ahLst/>
              <a:cxnLst/>
              <a:rect l="l" t="t" r="r" b="b"/>
              <a:pathLst>
                <a:path w="3559231" h="1800968">
                  <a:moveTo>
                    <a:pt x="29217" y="0"/>
                  </a:moveTo>
                  <a:lnTo>
                    <a:pt x="3530014" y="0"/>
                  </a:lnTo>
                  <a:cubicBezTo>
                    <a:pt x="3537763" y="0"/>
                    <a:pt x="3545194" y="3078"/>
                    <a:pt x="3550673" y="8557"/>
                  </a:cubicBezTo>
                  <a:cubicBezTo>
                    <a:pt x="3556153" y="14037"/>
                    <a:pt x="3559231" y="21468"/>
                    <a:pt x="3559231" y="29217"/>
                  </a:cubicBezTo>
                  <a:lnTo>
                    <a:pt x="3559231" y="1771751"/>
                  </a:lnTo>
                  <a:cubicBezTo>
                    <a:pt x="3559231" y="1779499"/>
                    <a:pt x="3556153" y="1786931"/>
                    <a:pt x="3550673" y="1792410"/>
                  </a:cubicBezTo>
                  <a:cubicBezTo>
                    <a:pt x="3545194" y="1797889"/>
                    <a:pt x="3537763" y="1800968"/>
                    <a:pt x="3530014" y="1800968"/>
                  </a:cubicBezTo>
                  <a:lnTo>
                    <a:pt x="29217" y="1800968"/>
                  </a:lnTo>
                  <a:cubicBezTo>
                    <a:pt x="21468" y="1800968"/>
                    <a:pt x="14037" y="1797889"/>
                    <a:pt x="8557" y="1792410"/>
                  </a:cubicBezTo>
                  <a:cubicBezTo>
                    <a:pt x="3078" y="1786931"/>
                    <a:pt x="0" y="1779499"/>
                    <a:pt x="0" y="1771751"/>
                  </a:cubicBezTo>
                  <a:lnTo>
                    <a:pt x="0" y="29217"/>
                  </a:lnTo>
                  <a:cubicBezTo>
                    <a:pt x="0" y="21468"/>
                    <a:pt x="3078" y="14037"/>
                    <a:pt x="8557" y="8557"/>
                  </a:cubicBezTo>
                  <a:cubicBezTo>
                    <a:pt x="14037" y="3078"/>
                    <a:pt x="21468" y="0"/>
                    <a:pt x="29217" y="0"/>
                  </a:cubicBezTo>
                  <a:close/>
                </a:path>
              </a:pathLst>
            </a:custGeom>
            <a:solidFill>
              <a:srgbClr val="000000">
                <a:alpha val="0"/>
              </a:srgbClr>
            </a:solidFill>
            <a:ln w="38100" cap="rnd">
              <a:solidFill>
                <a:srgbClr val="FFFFFF"/>
              </a:solidFill>
              <a:prstDash val="solid"/>
              <a:round/>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426782" y="5940838"/>
            <a:ext cx="1539496" cy="153949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1B5B"/>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5"/>
          <a:srcRect/>
          <a:stretch>
            <a:fillRect/>
          </a:stretch>
        </p:blipFill>
        <p:spPr>
          <a:xfrm>
            <a:off x="3752469" y="6205972"/>
            <a:ext cx="888122" cy="1009229"/>
          </a:xfrm>
          <a:prstGeom prst="rect">
            <a:avLst/>
          </a:prstGeom>
        </p:spPr>
      </p:pic>
      <p:grpSp>
        <p:nvGrpSpPr>
          <p:cNvPr id="12" name="Group 12"/>
          <p:cNvGrpSpPr/>
          <p:nvPr/>
        </p:nvGrpSpPr>
        <p:grpSpPr>
          <a:xfrm>
            <a:off x="5823528" y="5940838"/>
            <a:ext cx="1539496" cy="153949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1B5B"/>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5" name="Picture 15"/>
          <p:cNvPicPr>
            <a:picLocks noChangeAspect="1"/>
          </p:cNvPicPr>
          <p:nvPr/>
        </p:nvPicPr>
        <p:blipFill>
          <a:blip r:embed="rId6"/>
          <a:srcRect/>
          <a:stretch>
            <a:fillRect/>
          </a:stretch>
        </p:blipFill>
        <p:spPr>
          <a:xfrm>
            <a:off x="6286842" y="5892210"/>
            <a:ext cx="612867" cy="1225735"/>
          </a:xfrm>
          <a:prstGeom prst="rect">
            <a:avLst/>
          </a:prstGeom>
        </p:spPr>
      </p:pic>
      <p:grpSp>
        <p:nvGrpSpPr>
          <p:cNvPr id="16" name="Group 16"/>
          <p:cNvGrpSpPr/>
          <p:nvPr/>
        </p:nvGrpSpPr>
        <p:grpSpPr>
          <a:xfrm>
            <a:off x="8220274" y="5940838"/>
            <a:ext cx="1539496" cy="153949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1B5B"/>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7"/>
          <a:srcRect/>
          <a:stretch>
            <a:fillRect/>
          </a:stretch>
        </p:blipFill>
        <p:spPr>
          <a:xfrm>
            <a:off x="8633173" y="6205972"/>
            <a:ext cx="713698" cy="1009229"/>
          </a:xfrm>
          <a:prstGeom prst="rect">
            <a:avLst/>
          </a:prstGeom>
        </p:spPr>
      </p:pic>
      <p:grpSp>
        <p:nvGrpSpPr>
          <p:cNvPr id="20" name="Group 20"/>
          <p:cNvGrpSpPr/>
          <p:nvPr/>
        </p:nvGrpSpPr>
        <p:grpSpPr>
          <a:xfrm>
            <a:off x="10617020" y="5940838"/>
            <a:ext cx="1539496" cy="153949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1B5B"/>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8"/>
          <a:srcRect/>
          <a:stretch>
            <a:fillRect/>
          </a:stretch>
        </p:blipFill>
        <p:spPr>
          <a:xfrm>
            <a:off x="11029919" y="6445453"/>
            <a:ext cx="713698" cy="530267"/>
          </a:xfrm>
          <a:prstGeom prst="rect">
            <a:avLst/>
          </a:prstGeom>
        </p:spPr>
      </p:pic>
      <p:sp>
        <p:nvSpPr>
          <p:cNvPr id="24" name="TextBox 24"/>
          <p:cNvSpPr txBox="1"/>
          <p:nvPr/>
        </p:nvSpPr>
        <p:spPr>
          <a:xfrm>
            <a:off x="2076071" y="2799608"/>
            <a:ext cx="14135857" cy="2343892"/>
          </a:xfrm>
          <a:prstGeom prst="rect">
            <a:avLst/>
          </a:prstGeom>
        </p:spPr>
        <p:txBody>
          <a:bodyPr lIns="0" tIns="0" rIns="0" bIns="0" rtlCol="0" anchor="t">
            <a:spAutoFit/>
          </a:bodyPr>
          <a:lstStyle/>
          <a:p>
            <a:pPr algn="ctr">
              <a:lnSpc>
                <a:spcPts val="7922"/>
              </a:lnSpc>
            </a:pPr>
            <a:r>
              <a:rPr lang="en-US" sz="8084" spc="-371">
                <a:solidFill>
                  <a:srgbClr val="FFFFFF"/>
                </a:solidFill>
                <a:latin typeface="Arcade Gamer Bold"/>
              </a:rPr>
              <a:t>CHOOSE YOUR </a:t>
            </a:r>
          </a:p>
          <a:p>
            <a:pPr algn="ctr">
              <a:lnSpc>
                <a:spcPts val="11318"/>
              </a:lnSpc>
            </a:pPr>
            <a:r>
              <a:rPr lang="en-US" sz="8084" spc="-371">
                <a:solidFill>
                  <a:srgbClr val="FFFFFF"/>
                </a:solidFill>
                <a:latin typeface="Arcade Gamer Bold"/>
              </a:rPr>
              <a:t>GAME</a:t>
            </a:r>
          </a:p>
        </p:txBody>
      </p:sp>
      <p:sp>
        <p:nvSpPr>
          <p:cNvPr id="25" name="TextBox 25"/>
          <p:cNvSpPr txBox="1"/>
          <p:nvPr/>
        </p:nvSpPr>
        <p:spPr>
          <a:xfrm>
            <a:off x="3256863" y="7656108"/>
            <a:ext cx="1879334" cy="68516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ade Gamer"/>
              </a:rPr>
              <a:t>cloud storage</a:t>
            </a:r>
          </a:p>
        </p:txBody>
      </p:sp>
      <p:sp>
        <p:nvSpPr>
          <p:cNvPr id="26" name="TextBox 26"/>
          <p:cNvSpPr txBox="1"/>
          <p:nvPr/>
        </p:nvSpPr>
        <p:spPr>
          <a:xfrm>
            <a:off x="5394903" y="7656108"/>
            <a:ext cx="2396746" cy="68516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ade Gamer"/>
              </a:rPr>
              <a:t>application performance</a:t>
            </a:r>
          </a:p>
        </p:txBody>
      </p:sp>
      <p:sp>
        <p:nvSpPr>
          <p:cNvPr id="27" name="TextBox 27"/>
          <p:cNvSpPr txBox="1"/>
          <p:nvPr/>
        </p:nvSpPr>
        <p:spPr>
          <a:xfrm>
            <a:off x="7660282" y="7656108"/>
            <a:ext cx="2659480" cy="68516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ade Gamer"/>
              </a:rPr>
              <a:t>data Integration</a:t>
            </a:r>
          </a:p>
        </p:txBody>
      </p:sp>
      <p:sp>
        <p:nvSpPr>
          <p:cNvPr id="28" name="TextBox 28"/>
          <p:cNvSpPr txBox="1"/>
          <p:nvPr/>
        </p:nvSpPr>
        <p:spPr>
          <a:xfrm>
            <a:off x="10117665" y="7656108"/>
            <a:ext cx="2766807" cy="68516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ade Gamer"/>
              </a:rPr>
              <a:t>security risks and mitigation</a:t>
            </a:r>
          </a:p>
        </p:txBody>
      </p:sp>
      <p:sp>
        <p:nvSpPr>
          <p:cNvPr id="29" name="Freeform 29"/>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32"/>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Freeform 33"/>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34"/>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Freeform 35"/>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36"/>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9" name="Freeform 39"/>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0" name="Freeform 40"/>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Freeform 41"/>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2" name="Freeform 42"/>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3" name="Freeform 43"/>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4" name="Freeform 44"/>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45" name="Group 45"/>
          <p:cNvGrpSpPr/>
          <p:nvPr/>
        </p:nvGrpSpPr>
        <p:grpSpPr>
          <a:xfrm>
            <a:off x="13245446" y="5940838"/>
            <a:ext cx="1539496" cy="1539496"/>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1B5B"/>
            </a:solidFill>
          </p:spPr>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48" name="Picture 48"/>
          <p:cNvPicPr>
            <a:picLocks noChangeAspect="1"/>
          </p:cNvPicPr>
          <p:nvPr/>
        </p:nvPicPr>
        <p:blipFill>
          <a:blip r:embed="rId19"/>
          <a:srcRect/>
          <a:stretch>
            <a:fillRect/>
          </a:stretch>
        </p:blipFill>
        <p:spPr>
          <a:xfrm>
            <a:off x="13638694" y="6304806"/>
            <a:ext cx="791272" cy="811561"/>
          </a:xfrm>
          <a:prstGeom prst="rect">
            <a:avLst/>
          </a:prstGeom>
        </p:spPr>
      </p:pic>
      <p:sp>
        <p:nvSpPr>
          <p:cNvPr id="49" name="TextBox 49"/>
          <p:cNvSpPr txBox="1"/>
          <p:nvPr/>
        </p:nvSpPr>
        <p:spPr>
          <a:xfrm>
            <a:off x="12843887" y="7656108"/>
            <a:ext cx="2766807" cy="68516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rcade Gamer"/>
              </a:rPr>
              <a:t>Application Architecture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27847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110627" y="4786819"/>
            <a:ext cx="4372736" cy="825354"/>
          </a:xfrm>
          <a:custGeom>
            <a:avLst/>
            <a:gdLst/>
            <a:ahLst/>
            <a:cxnLst/>
            <a:rect l="l" t="t" r="r" b="b"/>
            <a:pathLst>
              <a:path w="4372736" h="825354">
                <a:moveTo>
                  <a:pt x="0" y="0"/>
                </a:moveTo>
                <a:lnTo>
                  <a:pt x="4372736" y="0"/>
                </a:lnTo>
                <a:lnTo>
                  <a:pt x="4372736" y="825354"/>
                </a:lnTo>
                <a:lnTo>
                  <a:pt x="0" y="825354"/>
                </a:lnTo>
                <a:lnTo>
                  <a:pt x="0" y="0"/>
                </a:lnTo>
                <a:close/>
              </a:path>
            </a:pathLst>
          </a:custGeom>
          <a:blipFill>
            <a:blip r:embed="rId3"/>
            <a:stretch>
              <a:fillRect/>
            </a:stretch>
          </a:blipFill>
        </p:spPr>
      </p:sp>
      <p:sp>
        <p:nvSpPr>
          <p:cNvPr id="8" name="Freeform 8"/>
          <p:cNvSpPr/>
          <p:nvPr/>
        </p:nvSpPr>
        <p:spPr>
          <a:xfrm>
            <a:off x="11872949" y="4786819"/>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9" name="Freeform 9"/>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2789" y="2795726"/>
            <a:ext cx="2376098" cy="2162250"/>
          </a:xfrm>
          <a:custGeom>
            <a:avLst/>
            <a:gdLst/>
            <a:ahLst/>
            <a:cxnLst/>
            <a:rect l="l" t="t" r="r" b="b"/>
            <a:pathLst>
              <a:path w="2376098" h="2162250">
                <a:moveTo>
                  <a:pt x="0" y="0"/>
                </a:moveTo>
                <a:lnTo>
                  <a:pt x="2376098" y="0"/>
                </a:lnTo>
                <a:lnTo>
                  <a:pt x="2376098" y="2162249"/>
                </a:lnTo>
                <a:lnTo>
                  <a:pt x="0" y="2162249"/>
                </a:lnTo>
                <a:lnTo>
                  <a:pt x="0" y="0"/>
                </a:lnTo>
                <a:close/>
              </a:path>
            </a:pathLst>
          </a:custGeom>
          <a:blipFill>
            <a:blip r:embed="rId12"/>
            <a:stretch>
              <a:fillRect/>
            </a:stretch>
          </a:blipFill>
        </p:spPr>
      </p:sp>
      <p:sp>
        <p:nvSpPr>
          <p:cNvPr id="14" name="Freeform 14"/>
          <p:cNvSpPr/>
          <p:nvPr/>
        </p:nvSpPr>
        <p:spPr>
          <a:xfrm>
            <a:off x="8175875" y="6858324"/>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5" name="Freeform 15"/>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6" name="TextBox 16"/>
          <p:cNvSpPr txBox="1"/>
          <p:nvPr/>
        </p:nvSpPr>
        <p:spPr>
          <a:xfrm>
            <a:off x="4264933" y="798449"/>
            <a:ext cx="10028162" cy="508127"/>
          </a:xfrm>
          <a:prstGeom prst="rect">
            <a:avLst/>
          </a:prstGeom>
        </p:spPr>
        <p:txBody>
          <a:bodyPr lIns="0" tIns="0" rIns="0" bIns="0" rtlCol="0" anchor="t">
            <a:spAutoFit/>
          </a:bodyPr>
          <a:lstStyle/>
          <a:p>
            <a:pPr algn="ctr">
              <a:lnSpc>
                <a:spcPts val="3589"/>
              </a:lnSpc>
            </a:pPr>
            <a:r>
              <a:rPr lang="en-US" sz="3700">
                <a:solidFill>
                  <a:srgbClr val="FFFFFF"/>
                </a:solidFill>
                <a:latin typeface="Arcade Gamer"/>
              </a:rPr>
              <a:t>IMPLEMENTASI PADA SAAS</a:t>
            </a:r>
          </a:p>
        </p:txBody>
      </p:sp>
      <p:sp>
        <p:nvSpPr>
          <p:cNvPr id="17" name="TextBox 17"/>
          <p:cNvSpPr txBox="1"/>
          <p:nvPr/>
        </p:nvSpPr>
        <p:spPr>
          <a:xfrm>
            <a:off x="3584306" y="2536419"/>
            <a:ext cx="11119388" cy="1358731"/>
          </a:xfrm>
          <a:prstGeom prst="rect">
            <a:avLst/>
          </a:prstGeom>
        </p:spPr>
        <p:txBody>
          <a:bodyPr lIns="0" tIns="0" rIns="0" bIns="0" rtlCol="0" anchor="t">
            <a:spAutoFit/>
          </a:bodyPr>
          <a:lstStyle/>
          <a:p>
            <a:pPr algn="ctr">
              <a:lnSpc>
                <a:spcPts val="3637"/>
              </a:lnSpc>
            </a:pPr>
            <a:r>
              <a:rPr lang="en-US" sz="2259">
                <a:solidFill>
                  <a:srgbClr val="FFFFFF"/>
                </a:solidFill>
                <a:latin typeface="Anca Coder"/>
              </a:rPr>
              <a:t>Dalam SaaS, tugas manajemen keamanan di cloud berada di tangan penyedia layanan. Penyedia layanan mengadopsi berbagai langkah kontrol untuk membatasi akses data di cloud seperti:</a:t>
            </a:r>
          </a:p>
        </p:txBody>
      </p:sp>
      <p:sp>
        <p:nvSpPr>
          <p:cNvPr id="18" name="TextBox 18"/>
          <p:cNvSpPr txBox="1"/>
          <p:nvPr/>
        </p:nvSpPr>
        <p:spPr>
          <a:xfrm>
            <a:off x="2151165" y="5032173"/>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manajemen identitas</a:t>
            </a:r>
          </a:p>
        </p:txBody>
      </p:sp>
      <p:sp>
        <p:nvSpPr>
          <p:cNvPr id="19" name="TextBox 19"/>
          <p:cNvSpPr txBox="1"/>
          <p:nvPr/>
        </p:nvSpPr>
        <p:spPr>
          <a:xfrm>
            <a:off x="11940314" y="4885690"/>
            <a:ext cx="3642542"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konfigurasi tingkat aplikasi</a:t>
            </a:r>
          </a:p>
        </p:txBody>
      </p:sp>
      <p:sp>
        <p:nvSpPr>
          <p:cNvPr id="20" name="Freeform 20"/>
          <p:cNvSpPr/>
          <p:nvPr/>
        </p:nvSpPr>
        <p:spPr>
          <a:xfrm>
            <a:off x="7254299" y="5723951"/>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21" name="TextBox 21"/>
          <p:cNvSpPr txBox="1"/>
          <p:nvPr/>
        </p:nvSpPr>
        <p:spPr>
          <a:xfrm>
            <a:off x="7030232" y="5941901"/>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akses data dibatasi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27847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110627" y="4786819"/>
            <a:ext cx="4372736" cy="1145557"/>
          </a:xfrm>
          <a:custGeom>
            <a:avLst/>
            <a:gdLst/>
            <a:ahLst/>
            <a:cxnLst/>
            <a:rect l="l" t="t" r="r" b="b"/>
            <a:pathLst>
              <a:path w="4372736" h="1145557">
                <a:moveTo>
                  <a:pt x="0" y="0"/>
                </a:moveTo>
                <a:lnTo>
                  <a:pt x="4372736" y="0"/>
                </a:lnTo>
                <a:lnTo>
                  <a:pt x="4372736" y="1145557"/>
                </a:lnTo>
                <a:lnTo>
                  <a:pt x="0" y="1145557"/>
                </a:lnTo>
                <a:lnTo>
                  <a:pt x="0" y="0"/>
                </a:lnTo>
                <a:close/>
              </a:path>
            </a:pathLst>
          </a:custGeom>
          <a:blipFill>
            <a:blip r:embed="rId3"/>
            <a:stretch>
              <a:fillRect l="-19397" r="-19397"/>
            </a:stretch>
          </a:blipFill>
        </p:spPr>
      </p:sp>
      <p:sp>
        <p:nvSpPr>
          <p:cNvPr id="8" name="Freeform 8"/>
          <p:cNvSpPr/>
          <p:nvPr/>
        </p:nvSpPr>
        <p:spPr>
          <a:xfrm>
            <a:off x="11872949" y="4786819"/>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9" name="Freeform 9"/>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2789" y="2795726"/>
            <a:ext cx="2376098" cy="2162250"/>
          </a:xfrm>
          <a:custGeom>
            <a:avLst/>
            <a:gdLst/>
            <a:ahLst/>
            <a:cxnLst/>
            <a:rect l="l" t="t" r="r" b="b"/>
            <a:pathLst>
              <a:path w="2376098" h="2162250">
                <a:moveTo>
                  <a:pt x="0" y="0"/>
                </a:moveTo>
                <a:lnTo>
                  <a:pt x="2376098" y="0"/>
                </a:lnTo>
                <a:lnTo>
                  <a:pt x="2376098" y="2162249"/>
                </a:lnTo>
                <a:lnTo>
                  <a:pt x="0" y="2162249"/>
                </a:lnTo>
                <a:lnTo>
                  <a:pt x="0" y="0"/>
                </a:lnTo>
                <a:close/>
              </a:path>
            </a:pathLst>
          </a:custGeom>
          <a:blipFill>
            <a:blip r:embed="rId12"/>
            <a:stretch>
              <a:fillRect/>
            </a:stretch>
          </a:blipFill>
        </p:spPr>
      </p:sp>
      <p:sp>
        <p:nvSpPr>
          <p:cNvPr id="14" name="Freeform 14"/>
          <p:cNvSpPr/>
          <p:nvPr/>
        </p:nvSpPr>
        <p:spPr>
          <a:xfrm>
            <a:off x="8175875" y="6858324"/>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5" name="Freeform 15"/>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6" name="TextBox 16"/>
          <p:cNvSpPr txBox="1"/>
          <p:nvPr/>
        </p:nvSpPr>
        <p:spPr>
          <a:xfrm>
            <a:off x="4264933" y="798449"/>
            <a:ext cx="10028162" cy="508127"/>
          </a:xfrm>
          <a:prstGeom prst="rect">
            <a:avLst/>
          </a:prstGeom>
        </p:spPr>
        <p:txBody>
          <a:bodyPr lIns="0" tIns="0" rIns="0" bIns="0" rtlCol="0" anchor="t">
            <a:spAutoFit/>
          </a:bodyPr>
          <a:lstStyle/>
          <a:p>
            <a:pPr algn="ctr">
              <a:lnSpc>
                <a:spcPts val="3589"/>
              </a:lnSpc>
            </a:pPr>
            <a:r>
              <a:rPr lang="en-US" sz="3700">
                <a:solidFill>
                  <a:srgbClr val="FFFFFF"/>
                </a:solidFill>
                <a:latin typeface="Arcade Gamer"/>
              </a:rPr>
              <a:t>IMPLEMENTASI PADA PAAS</a:t>
            </a:r>
          </a:p>
        </p:txBody>
      </p:sp>
      <p:sp>
        <p:nvSpPr>
          <p:cNvPr id="17" name="TextBox 17"/>
          <p:cNvSpPr txBox="1"/>
          <p:nvPr/>
        </p:nvSpPr>
        <p:spPr>
          <a:xfrm>
            <a:off x="3584306" y="2526894"/>
            <a:ext cx="11119388" cy="1026668"/>
          </a:xfrm>
          <a:prstGeom prst="rect">
            <a:avLst/>
          </a:prstGeom>
        </p:spPr>
        <p:txBody>
          <a:bodyPr lIns="0" tIns="0" rIns="0" bIns="0" rtlCol="0" anchor="t">
            <a:spAutoFit/>
          </a:bodyPr>
          <a:lstStyle/>
          <a:p>
            <a:pPr algn="ctr">
              <a:lnSpc>
                <a:spcPts val="4186"/>
              </a:lnSpc>
            </a:pPr>
            <a:r>
              <a:rPr lang="en-US" sz="2600">
                <a:solidFill>
                  <a:srgbClr val="FFFFFF"/>
                </a:solidFill>
                <a:latin typeface="Anca Coder"/>
              </a:rPr>
              <a:t>Pada paas konsumen atau klien bertanggung jawab untuk mengadopsi langkah-langkah keamanan seperti</a:t>
            </a:r>
          </a:p>
        </p:txBody>
      </p:sp>
      <p:sp>
        <p:nvSpPr>
          <p:cNvPr id="18" name="TextBox 18"/>
          <p:cNvSpPr txBox="1"/>
          <p:nvPr/>
        </p:nvSpPr>
        <p:spPr>
          <a:xfrm>
            <a:off x="1810761" y="4982725"/>
            <a:ext cx="4908344" cy="76327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mengelola konfigurasi dan keamanan untuk middleware</a:t>
            </a:r>
          </a:p>
        </p:txBody>
      </p:sp>
      <p:sp>
        <p:nvSpPr>
          <p:cNvPr id="19" name="TextBox 19"/>
          <p:cNvSpPr txBox="1"/>
          <p:nvPr/>
        </p:nvSpPr>
        <p:spPr>
          <a:xfrm>
            <a:off x="11940314" y="4885690"/>
            <a:ext cx="3642542"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lingkungan aplikasi</a:t>
            </a:r>
          </a:p>
        </p:txBody>
      </p:sp>
      <p:sp>
        <p:nvSpPr>
          <p:cNvPr id="20" name="Freeform 20"/>
          <p:cNvSpPr/>
          <p:nvPr/>
        </p:nvSpPr>
        <p:spPr>
          <a:xfrm>
            <a:off x="7254299" y="5723951"/>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21" name="TextBox 21"/>
          <p:cNvSpPr txBox="1"/>
          <p:nvPr/>
        </p:nvSpPr>
        <p:spPr>
          <a:xfrm>
            <a:off x="7030232" y="5941901"/>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basis data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27847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110627" y="4786819"/>
            <a:ext cx="4372736" cy="1145557"/>
          </a:xfrm>
          <a:custGeom>
            <a:avLst/>
            <a:gdLst/>
            <a:ahLst/>
            <a:cxnLst/>
            <a:rect l="l" t="t" r="r" b="b"/>
            <a:pathLst>
              <a:path w="4372736" h="1145557">
                <a:moveTo>
                  <a:pt x="0" y="0"/>
                </a:moveTo>
                <a:lnTo>
                  <a:pt x="4372736" y="0"/>
                </a:lnTo>
                <a:lnTo>
                  <a:pt x="4372736" y="1145557"/>
                </a:lnTo>
                <a:lnTo>
                  <a:pt x="0" y="1145557"/>
                </a:lnTo>
                <a:lnTo>
                  <a:pt x="0" y="0"/>
                </a:lnTo>
                <a:close/>
              </a:path>
            </a:pathLst>
          </a:custGeom>
          <a:blipFill>
            <a:blip r:embed="rId3"/>
            <a:stretch>
              <a:fillRect l="-19397" r="-19397"/>
            </a:stretch>
          </a:blipFill>
        </p:spPr>
      </p:sp>
      <p:sp>
        <p:nvSpPr>
          <p:cNvPr id="8" name="Freeform 8"/>
          <p:cNvSpPr/>
          <p:nvPr/>
        </p:nvSpPr>
        <p:spPr>
          <a:xfrm>
            <a:off x="11872949" y="4786819"/>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9" name="Freeform 9"/>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2789" y="2795726"/>
            <a:ext cx="2376098" cy="2162250"/>
          </a:xfrm>
          <a:custGeom>
            <a:avLst/>
            <a:gdLst/>
            <a:ahLst/>
            <a:cxnLst/>
            <a:rect l="l" t="t" r="r" b="b"/>
            <a:pathLst>
              <a:path w="2376098" h="2162250">
                <a:moveTo>
                  <a:pt x="0" y="0"/>
                </a:moveTo>
                <a:lnTo>
                  <a:pt x="2376098" y="0"/>
                </a:lnTo>
                <a:lnTo>
                  <a:pt x="2376098" y="2162249"/>
                </a:lnTo>
                <a:lnTo>
                  <a:pt x="0" y="2162249"/>
                </a:lnTo>
                <a:lnTo>
                  <a:pt x="0" y="0"/>
                </a:lnTo>
                <a:close/>
              </a:path>
            </a:pathLst>
          </a:custGeom>
          <a:blipFill>
            <a:blip r:embed="rId12"/>
            <a:stretch>
              <a:fillRect/>
            </a:stretch>
          </a:blipFill>
        </p:spPr>
      </p:sp>
      <p:sp>
        <p:nvSpPr>
          <p:cNvPr id="14" name="Freeform 14"/>
          <p:cNvSpPr/>
          <p:nvPr/>
        </p:nvSpPr>
        <p:spPr>
          <a:xfrm>
            <a:off x="8175875" y="6858324"/>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5" name="Freeform 15"/>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6" name="TextBox 16"/>
          <p:cNvSpPr txBox="1"/>
          <p:nvPr/>
        </p:nvSpPr>
        <p:spPr>
          <a:xfrm>
            <a:off x="4264933" y="798449"/>
            <a:ext cx="10028162" cy="508127"/>
          </a:xfrm>
          <a:prstGeom prst="rect">
            <a:avLst/>
          </a:prstGeom>
        </p:spPr>
        <p:txBody>
          <a:bodyPr lIns="0" tIns="0" rIns="0" bIns="0" rtlCol="0" anchor="t">
            <a:spAutoFit/>
          </a:bodyPr>
          <a:lstStyle/>
          <a:p>
            <a:pPr algn="ctr">
              <a:lnSpc>
                <a:spcPts val="3589"/>
              </a:lnSpc>
            </a:pPr>
            <a:r>
              <a:rPr lang="en-US" sz="3700">
                <a:solidFill>
                  <a:srgbClr val="FFFFFF"/>
                </a:solidFill>
                <a:latin typeface="Arcade Gamer"/>
              </a:rPr>
              <a:t>IMPLEMENTASI PADA Iaas</a:t>
            </a:r>
          </a:p>
        </p:txBody>
      </p:sp>
      <p:sp>
        <p:nvSpPr>
          <p:cNvPr id="17" name="TextBox 17"/>
          <p:cNvSpPr txBox="1"/>
          <p:nvPr/>
        </p:nvSpPr>
        <p:spPr>
          <a:xfrm>
            <a:off x="3584306" y="2526894"/>
            <a:ext cx="11119388" cy="1026668"/>
          </a:xfrm>
          <a:prstGeom prst="rect">
            <a:avLst/>
          </a:prstGeom>
        </p:spPr>
        <p:txBody>
          <a:bodyPr lIns="0" tIns="0" rIns="0" bIns="0" rtlCol="0" anchor="t">
            <a:spAutoFit/>
          </a:bodyPr>
          <a:lstStyle/>
          <a:p>
            <a:pPr algn="ctr">
              <a:lnSpc>
                <a:spcPts val="4186"/>
              </a:lnSpc>
            </a:pPr>
            <a:r>
              <a:rPr lang="en-US" sz="2600">
                <a:solidFill>
                  <a:srgbClr val="FFFFFF"/>
                </a:solidFill>
                <a:latin typeface="Anca Coder"/>
              </a:rPr>
              <a:t>Dalam IAAS, tanggung jawab untuk memastikan keamanan berada di tangan klien karena aksesnya tersedia pada</a:t>
            </a:r>
          </a:p>
        </p:txBody>
      </p:sp>
      <p:sp>
        <p:nvSpPr>
          <p:cNvPr id="18" name="TextBox 18"/>
          <p:cNvSpPr txBox="1"/>
          <p:nvPr/>
        </p:nvSpPr>
        <p:spPr>
          <a:xfrm>
            <a:off x="2027663" y="4951156"/>
            <a:ext cx="4538663" cy="76327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sistem operasi yang mendukung gambar virtual</a:t>
            </a:r>
          </a:p>
        </p:txBody>
      </p:sp>
      <p:sp>
        <p:nvSpPr>
          <p:cNvPr id="19" name="TextBox 19"/>
          <p:cNvSpPr txBox="1"/>
          <p:nvPr/>
        </p:nvSpPr>
        <p:spPr>
          <a:xfrm>
            <a:off x="11940314" y="4885690"/>
            <a:ext cx="3642542" cy="525145"/>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penyimpanan pada cloud</a:t>
            </a:r>
          </a:p>
        </p:txBody>
      </p:sp>
      <p:sp>
        <p:nvSpPr>
          <p:cNvPr id="20" name="Freeform 20"/>
          <p:cNvSpPr/>
          <p:nvPr/>
        </p:nvSpPr>
        <p:spPr>
          <a:xfrm>
            <a:off x="7254299" y="5723951"/>
            <a:ext cx="3779402" cy="713362"/>
          </a:xfrm>
          <a:custGeom>
            <a:avLst/>
            <a:gdLst/>
            <a:ahLst/>
            <a:cxnLst/>
            <a:rect l="l" t="t" r="r" b="b"/>
            <a:pathLst>
              <a:path w="3779402" h="713362">
                <a:moveTo>
                  <a:pt x="0" y="0"/>
                </a:moveTo>
                <a:lnTo>
                  <a:pt x="3779402" y="0"/>
                </a:lnTo>
                <a:lnTo>
                  <a:pt x="3779402" y="713362"/>
                </a:lnTo>
                <a:lnTo>
                  <a:pt x="0" y="713362"/>
                </a:lnTo>
                <a:lnTo>
                  <a:pt x="0" y="0"/>
                </a:lnTo>
                <a:close/>
              </a:path>
            </a:pathLst>
          </a:custGeom>
          <a:blipFill>
            <a:blip r:embed="rId3"/>
            <a:stretch>
              <a:fillRect/>
            </a:stretch>
          </a:blipFill>
        </p:spPr>
      </p:sp>
      <p:sp>
        <p:nvSpPr>
          <p:cNvPr id="21" name="TextBox 21"/>
          <p:cNvSpPr txBox="1"/>
          <p:nvPr/>
        </p:nvSpPr>
        <p:spPr>
          <a:xfrm>
            <a:off x="7030232" y="5941901"/>
            <a:ext cx="4227536" cy="287020"/>
          </a:xfrm>
          <a:prstGeom prst="rect">
            <a:avLst/>
          </a:prstGeom>
        </p:spPr>
        <p:txBody>
          <a:bodyPr lIns="0" tIns="0" rIns="0" bIns="0" rtlCol="0" anchor="t">
            <a:spAutoFit/>
          </a:bodyPr>
          <a:lstStyle/>
          <a:p>
            <a:pPr algn="ctr">
              <a:lnSpc>
                <a:spcPts val="1940"/>
              </a:lnSpc>
            </a:pPr>
            <a:r>
              <a:rPr lang="en-US" sz="2000">
                <a:solidFill>
                  <a:srgbClr val="FFFFFF"/>
                </a:solidFill>
                <a:latin typeface="Arcade Gamer"/>
              </a:rPr>
              <a:t>jaringan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1" name="Picture 21"/>
          <p:cNvPicPr>
            <a:picLocks noChangeAspect="1"/>
          </p:cNvPicPr>
          <p:nvPr/>
        </p:nvPicPr>
        <p:blipFill>
          <a:blip r:embed="rId15"/>
          <a:srcRect/>
          <a:stretch>
            <a:fillRect/>
          </a:stretch>
        </p:blipFill>
        <p:spPr>
          <a:xfrm rot="5400000">
            <a:off x="4748632" y="6213593"/>
            <a:ext cx="889847" cy="2579268"/>
          </a:xfrm>
          <a:prstGeom prst="rect">
            <a:avLst/>
          </a:prstGeom>
        </p:spPr>
      </p:pic>
      <p:pic>
        <p:nvPicPr>
          <p:cNvPr id="22" name="Picture 22"/>
          <p:cNvPicPr>
            <a:picLocks noChangeAspect="1"/>
          </p:cNvPicPr>
          <p:nvPr/>
        </p:nvPicPr>
        <p:blipFill>
          <a:blip r:embed="rId15"/>
          <a:srcRect/>
          <a:stretch>
            <a:fillRect/>
          </a:stretch>
        </p:blipFill>
        <p:spPr>
          <a:xfrm rot="5400000">
            <a:off x="6536258" y="6658517"/>
            <a:ext cx="889847" cy="2579268"/>
          </a:xfrm>
          <a:prstGeom prst="rect">
            <a:avLst/>
          </a:prstGeom>
        </p:spPr>
      </p:pic>
      <p:pic>
        <p:nvPicPr>
          <p:cNvPr id="23" name="Picture 23"/>
          <p:cNvPicPr>
            <a:picLocks noChangeAspect="1"/>
          </p:cNvPicPr>
          <p:nvPr/>
        </p:nvPicPr>
        <p:blipFill>
          <a:blip r:embed="rId15"/>
          <a:srcRect/>
          <a:stretch>
            <a:fillRect/>
          </a:stretch>
        </p:blipFill>
        <p:spPr>
          <a:xfrm rot="5400000">
            <a:off x="7753909" y="5581007"/>
            <a:ext cx="889847" cy="2579268"/>
          </a:xfrm>
          <a:prstGeom prst="rect">
            <a:avLst/>
          </a:prstGeom>
        </p:spPr>
      </p:pic>
      <p:pic>
        <p:nvPicPr>
          <p:cNvPr id="24" name="Picture 24"/>
          <p:cNvPicPr>
            <a:picLocks noChangeAspect="1"/>
          </p:cNvPicPr>
          <p:nvPr/>
        </p:nvPicPr>
        <p:blipFill>
          <a:blip r:embed="rId15"/>
          <a:srcRect/>
          <a:stretch>
            <a:fillRect/>
          </a:stretch>
        </p:blipFill>
        <p:spPr>
          <a:xfrm rot="-5400000">
            <a:off x="11342827" y="6213593"/>
            <a:ext cx="889847" cy="2579268"/>
          </a:xfrm>
          <a:prstGeom prst="rect">
            <a:avLst/>
          </a:prstGeom>
        </p:spPr>
      </p:pic>
      <p:sp>
        <p:nvSpPr>
          <p:cNvPr id="25" name="Freeform 25"/>
          <p:cNvSpPr/>
          <p:nvPr/>
        </p:nvSpPr>
        <p:spPr>
          <a:xfrm>
            <a:off x="7858736" y="1028700"/>
            <a:ext cx="2570528" cy="2554462"/>
          </a:xfrm>
          <a:custGeom>
            <a:avLst/>
            <a:gdLst/>
            <a:ahLst/>
            <a:cxnLst/>
            <a:rect l="l" t="t" r="r" b="b"/>
            <a:pathLst>
              <a:path w="2570528" h="2554462">
                <a:moveTo>
                  <a:pt x="0" y="0"/>
                </a:moveTo>
                <a:lnTo>
                  <a:pt x="2570528" y="0"/>
                </a:lnTo>
                <a:lnTo>
                  <a:pt x="2570528" y="2554462"/>
                </a:lnTo>
                <a:lnTo>
                  <a:pt x="0" y="25544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TextBox 26"/>
          <p:cNvSpPr txBox="1"/>
          <p:nvPr/>
        </p:nvSpPr>
        <p:spPr>
          <a:xfrm>
            <a:off x="2146524" y="3347870"/>
            <a:ext cx="13994952" cy="2863797"/>
          </a:xfrm>
          <a:prstGeom prst="rect">
            <a:avLst/>
          </a:prstGeom>
        </p:spPr>
        <p:txBody>
          <a:bodyPr lIns="0" tIns="0" rIns="0" bIns="0" rtlCol="0" anchor="t">
            <a:spAutoFit/>
          </a:bodyPr>
          <a:lstStyle/>
          <a:p>
            <a:pPr algn="ctr">
              <a:lnSpc>
                <a:spcPts val="7236"/>
              </a:lnSpc>
            </a:pPr>
            <a:r>
              <a:rPr lang="en-US" sz="7384" spc="-339">
                <a:solidFill>
                  <a:srgbClr val="FFFFFF"/>
                </a:solidFill>
                <a:latin typeface="Arcade Gamer Bold"/>
              </a:rPr>
              <a:t>APPLICATION ARCHITECTURE AND</a:t>
            </a:r>
          </a:p>
          <a:p>
            <a:pPr algn="ctr">
              <a:lnSpc>
                <a:spcPts val="7236"/>
              </a:lnSpc>
            </a:pPr>
            <a:r>
              <a:rPr lang="en-US" sz="7384" spc="-339">
                <a:solidFill>
                  <a:srgbClr val="FFFFFF"/>
                </a:solidFill>
                <a:latin typeface="Arcade Gamer Bold"/>
              </a:rPr>
              <a:t>DEVELOPMENT PROCESS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199" b="-27578"/>
            </a:stretch>
          </a:blipFill>
        </p:spPr>
      </p:sp>
      <p:grpSp>
        <p:nvGrpSpPr>
          <p:cNvPr id="3" name="Group 3"/>
          <p:cNvGrpSpPr/>
          <p:nvPr/>
        </p:nvGrpSpPr>
        <p:grpSpPr>
          <a:xfrm>
            <a:off x="8978920" y="4081667"/>
            <a:ext cx="8604048" cy="3999163"/>
            <a:chOff x="0" y="0"/>
            <a:chExt cx="2266087" cy="1053278"/>
          </a:xfrm>
        </p:grpSpPr>
        <p:sp>
          <p:nvSpPr>
            <p:cNvPr id="4" name="Freeform 4"/>
            <p:cNvSpPr/>
            <p:nvPr/>
          </p:nvSpPr>
          <p:spPr>
            <a:xfrm>
              <a:off x="0" y="0"/>
              <a:ext cx="2266087" cy="1053278"/>
            </a:xfrm>
            <a:custGeom>
              <a:avLst/>
              <a:gdLst/>
              <a:ahLst/>
              <a:cxnLst/>
              <a:rect l="l" t="t" r="r" b="b"/>
              <a:pathLst>
                <a:path w="2266087" h="1053278">
                  <a:moveTo>
                    <a:pt x="45890" y="0"/>
                  </a:moveTo>
                  <a:lnTo>
                    <a:pt x="2220197" y="0"/>
                  </a:lnTo>
                  <a:cubicBezTo>
                    <a:pt x="2245541" y="0"/>
                    <a:pt x="2266087" y="20546"/>
                    <a:pt x="2266087" y="45890"/>
                  </a:cubicBezTo>
                  <a:lnTo>
                    <a:pt x="2266087" y="1007388"/>
                  </a:lnTo>
                  <a:cubicBezTo>
                    <a:pt x="2266087" y="1032732"/>
                    <a:pt x="2245541" y="1053278"/>
                    <a:pt x="2220197" y="1053278"/>
                  </a:cubicBezTo>
                  <a:lnTo>
                    <a:pt x="45890" y="1053278"/>
                  </a:lnTo>
                  <a:cubicBezTo>
                    <a:pt x="20546" y="1053278"/>
                    <a:pt x="0" y="1032732"/>
                    <a:pt x="0" y="1007388"/>
                  </a:cubicBezTo>
                  <a:lnTo>
                    <a:pt x="0" y="45890"/>
                  </a:lnTo>
                  <a:cubicBezTo>
                    <a:pt x="0" y="20546"/>
                    <a:pt x="20546" y="0"/>
                    <a:pt x="45890" y="0"/>
                  </a:cubicBezTo>
                  <a:close/>
                </a:path>
              </a:pathLst>
            </a:custGeom>
            <a:solidFill>
              <a:srgbClr val="000000">
                <a:alpha val="0"/>
              </a:srgbClr>
            </a:solidFill>
            <a:ln w="38100" cap="rnd">
              <a:solidFill>
                <a:srgbClr val="C238D3"/>
              </a:solid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8978920" y="2066007"/>
            <a:ext cx="8604048" cy="1624014"/>
          </a:xfrm>
          <a:custGeom>
            <a:avLst/>
            <a:gdLst/>
            <a:ahLst/>
            <a:cxnLst/>
            <a:rect l="l" t="t" r="r" b="b"/>
            <a:pathLst>
              <a:path w="8604048" h="1624014">
                <a:moveTo>
                  <a:pt x="0" y="0"/>
                </a:moveTo>
                <a:lnTo>
                  <a:pt x="8604048" y="0"/>
                </a:lnTo>
                <a:lnTo>
                  <a:pt x="8604048" y="1624014"/>
                </a:lnTo>
                <a:lnTo>
                  <a:pt x="0" y="1624014"/>
                </a:lnTo>
                <a:lnTo>
                  <a:pt x="0" y="0"/>
                </a:lnTo>
                <a:close/>
              </a:path>
            </a:pathLst>
          </a:custGeom>
          <a:blipFill>
            <a:blip r:embed="rId3"/>
            <a:stretch>
              <a:fillRect/>
            </a:stretch>
          </a:blipFill>
        </p:spPr>
      </p:sp>
      <p:sp>
        <p:nvSpPr>
          <p:cNvPr id="7" name="Freeform 7"/>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613858" y="8359126"/>
            <a:ext cx="1658336" cy="1507578"/>
          </a:xfrm>
          <a:custGeom>
            <a:avLst/>
            <a:gdLst/>
            <a:ahLst/>
            <a:cxnLst/>
            <a:rect l="l" t="t" r="r" b="b"/>
            <a:pathLst>
              <a:path w="1658336" h="1507578">
                <a:moveTo>
                  <a:pt x="0" y="0"/>
                </a:moveTo>
                <a:lnTo>
                  <a:pt x="1658337" y="0"/>
                </a:lnTo>
                <a:lnTo>
                  <a:pt x="1658337" y="1507578"/>
                </a:lnTo>
                <a:lnTo>
                  <a:pt x="0" y="1507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6204446" y="7178098"/>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028700" y="2066007"/>
            <a:ext cx="7316477" cy="6154986"/>
          </a:xfrm>
          <a:custGeom>
            <a:avLst/>
            <a:gdLst/>
            <a:ahLst/>
            <a:cxnLst/>
            <a:rect l="l" t="t" r="r" b="b"/>
            <a:pathLst>
              <a:path w="7316477" h="6154986">
                <a:moveTo>
                  <a:pt x="0" y="0"/>
                </a:moveTo>
                <a:lnTo>
                  <a:pt x="7316477" y="0"/>
                </a:lnTo>
                <a:lnTo>
                  <a:pt x="7316477" y="6154986"/>
                </a:lnTo>
                <a:lnTo>
                  <a:pt x="0" y="6154986"/>
                </a:lnTo>
                <a:lnTo>
                  <a:pt x="0" y="0"/>
                </a:lnTo>
                <a:close/>
              </a:path>
            </a:pathLst>
          </a:custGeom>
          <a:blipFill>
            <a:blip r:embed="rId10"/>
            <a:stretch>
              <a:fillRect/>
            </a:stretch>
          </a:blipFill>
        </p:spPr>
      </p:sp>
      <p:sp>
        <p:nvSpPr>
          <p:cNvPr id="12" name="Freeform 12"/>
          <p:cNvSpPr/>
          <p:nvPr/>
        </p:nvSpPr>
        <p:spPr>
          <a:xfrm>
            <a:off x="1574408" y="2501367"/>
            <a:ext cx="6225061" cy="5221270"/>
          </a:xfrm>
          <a:custGeom>
            <a:avLst/>
            <a:gdLst/>
            <a:ahLst/>
            <a:cxnLst/>
            <a:rect l="l" t="t" r="r" b="b"/>
            <a:pathLst>
              <a:path w="6225061" h="5221270">
                <a:moveTo>
                  <a:pt x="0" y="0"/>
                </a:moveTo>
                <a:lnTo>
                  <a:pt x="6225061" y="0"/>
                </a:lnTo>
                <a:lnTo>
                  <a:pt x="6225061" y="5221270"/>
                </a:lnTo>
                <a:lnTo>
                  <a:pt x="0" y="5221270"/>
                </a:lnTo>
                <a:lnTo>
                  <a:pt x="0" y="0"/>
                </a:lnTo>
                <a:close/>
              </a:path>
            </a:pathLst>
          </a:custGeom>
          <a:blipFill>
            <a:blip r:embed="rId11"/>
            <a:stretch>
              <a:fillRect/>
            </a:stretch>
          </a:blipFill>
        </p:spPr>
      </p:sp>
      <p:sp>
        <p:nvSpPr>
          <p:cNvPr id="13" name="TextBox 13"/>
          <p:cNvSpPr txBox="1"/>
          <p:nvPr/>
        </p:nvSpPr>
        <p:spPr>
          <a:xfrm>
            <a:off x="9938566" y="2353305"/>
            <a:ext cx="6955141" cy="554214"/>
          </a:xfrm>
          <a:prstGeom prst="rect">
            <a:avLst/>
          </a:prstGeom>
        </p:spPr>
        <p:txBody>
          <a:bodyPr lIns="0" tIns="0" rIns="0" bIns="0" rtlCol="0" anchor="t">
            <a:spAutoFit/>
          </a:bodyPr>
          <a:lstStyle/>
          <a:p>
            <a:pPr algn="ctr">
              <a:lnSpc>
                <a:spcPts val="3854"/>
              </a:lnSpc>
            </a:pPr>
            <a:r>
              <a:rPr lang="en-US" sz="3973">
                <a:solidFill>
                  <a:srgbClr val="FFFFFF"/>
                </a:solidFill>
                <a:latin typeface="Arcade Gamer Bold"/>
              </a:rPr>
              <a:t>.</a:t>
            </a:r>
          </a:p>
        </p:txBody>
      </p:sp>
      <p:sp>
        <p:nvSpPr>
          <p:cNvPr id="14" name="TextBox 14"/>
          <p:cNvSpPr txBox="1"/>
          <p:nvPr/>
        </p:nvSpPr>
        <p:spPr>
          <a:xfrm>
            <a:off x="9541835" y="4416488"/>
            <a:ext cx="7478218" cy="3306149"/>
          </a:xfrm>
          <a:prstGeom prst="rect">
            <a:avLst/>
          </a:prstGeom>
        </p:spPr>
        <p:txBody>
          <a:bodyPr lIns="0" tIns="0" rIns="0" bIns="0" rtlCol="0" anchor="t">
            <a:spAutoFit/>
          </a:bodyPr>
          <a:lstStyle/>
          <a:p>
            <a:pPr algn="ctr">
              <a:lnSpc>
                <a:spcPts val="3798"/>
              </a:lnSpc>
            </a:pPr>
            <a:r>
              <a:rPr lang="en-US" sz="2359">
                <a:solidFill>
                  <a:srgbClr val="FFFFFF"/>
                </a:solidFill>
                <a:latin typeface="Anca Coder"/>
              </a:rPr>
              <a:t>Arsitektur Aplikasi menggambarkan pola dan tehnik untuk merancang dan membangun sebuah aplikasi. Arsitektur memberikan roadmap dan best practice yang harus diikuti untuk membuat sebuah aplikasi, sehingga kita bisa membuat sebuah aplikasi yang terstruktur.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3"/>
            <a:stretch>
              <a:fillRect/>
            </a:stretch>
          </a:blipFill>
        </p:spPr>
      </p:sp>
      <p:sp>
        <p:nvSpPr>
          <p:cNvPr id="4" name="Freeform 4"/>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71800" y="4184699"/>
            <a:ext cx="2912710" cy="2439394"/>
          </a:xfrm>
          <a:custGeom>
            <a:avLst/>
            <a:gdLst/>
            <a:ahLst/>
            <a:cxnLst/>
            <a:rect l="l" t="t" r="r" b="b"/>
            <a:pathLst>
              <a:path w="2912710" h="2439394">
                <a:moveTo>
                  <a:pt x="0" y="0"/>
                </a:moveTo>
                <a:lnTo>
                  <a:pt x="2912709" y="0"/>
                </a:lnTo>
                <a:lnTo>
                  <a:pt x="2912709" y="2439394"/>
                </a:lnTo>
                <a:lnTo>
                  <a:pt x="0" y="2439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028972" y="409113"/>
            <a:ext cx="10790022"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application development process</a:t>
            </a:r>
          </a:p>
        </p:txBody>
      </p:sp>
      <p:grpSp>
        <p:nvGrpSpPr>
          <p:cNvPr id="10" name="Group 10"/>
          <p:cNvGrpSpPr/>
          <p:nvPr/>
        </p:nvGrpSpPr>
        <p:grpSpPr>
          <a:xfrm>
            <a:off x="5742929" y="2020325"/>
            <a:ext cx="9772138" cy="1275620"/>
            <a:chOff x="0" y="0"/>
            <a:chExt cx="13029517" cy="1700827"/>
          </a:xfrm>
        </p:grpSpPr>
        <p:grpSp>
          <p:nvGrpSpPr>
            <p:cNvPr id="11" name="Group 11"/>
            <p:cNvGrpSpPr/>
            <p:nvPr/>
          </p:nvGrpSpPr>
          <p:grpSpPr>
            <a:xfrm>
              <a:off x="0" y="0"/>
              <a:ext cx="13029517" cy="1700827"/>
              <a:chOff x="0" y="0"/>
              <a:chExt cx="2573732" cy="335966"/>
            </a:xfrm>
          </p:grpSpPr>
          <p:sp>
            <p:nvSpPr>
              <p:cNvPr id="12" name="Freeform 12"/>
              <p:cNvSpPr/>
              <p:nvPr/>
            </p:nvSpPr>
            <p:spPr>
              <a:xfrm>
                <a:off x="0" y="0"/>
                <a:ext cx="2573732" cy="335966"/>
              </a:xfrm>
              <a:custGeom>
                <a:avLst/>
                <a:gdLst/>
                <a:ahLst/>
                <a:cxnLst/>
                <a:rect l="l" t="t" r="r" b="b"/>
                <a:pathLst>
                  <a:path w="2573732" h="335966">
                    <a:moveTo>
                      <a:pt x="40404" y="0"/>
                    </a:moveTo>
                    <a:lnTo>
                      <a:pt x="2533327" y="0"/>
                    </a:lnTo>
                    <a:cubicBezTo>
                      <a:pt x="2544043" y="0"/>
                      <a:pt x="2554320" y="4257"/>
                      <a:pt x="2561898" y="11834"/>
                    </a:cubicBezTo>
                    <a:cubicBezTo>
                      <a:pt x="2569475" y="19411"/>
                      <a:pt x="2573732" y="29689"/>
                      <a:pt x="2573732" y="40404"/>
                    </a:cubicBezTo>
                    <a:lnTo>
                      <a:pt x="2573732" y="295561"/>
                    </a:lnTo>
                    <a:cubicBezTo>
                      <a:pt x="2573732" y="317876"/>
                      <a:pt x="2555642" y="335966"/>
                      <a:pt x="2533327" y="335966"/>
                    </a:cubicBezTo>
                    <a:lnTo>
                      <a:pt x="40404" y="335966"/>
                    </a:lnTo>
                    <a:cubicBezTo>
                      <a:pt x="18090" y="335966"/>
                      <a:pt x="0" y="317876"/>
                      <a:pt x="0" y="295561"/>
                    </a:cubicBezTo>
                    <a:lnTo>
                      <a:pt x="0" y="40404"/>
                    </a:lnTo>
                    <a:cubicBezTo>
                      <a:pt x="0" y="18090"/>
                      <a:pt x="18090" y="0"/>
                      <a:pt x="40404" y="0"/>
                    </a:cubicBezTo>
                    <a:close/>
                  </a:path>
                </a:pathLst>
              </a:custGeom>
              <a:solidFill>
                <a:srgbClr val="000000">
                  <a:alpha val="0"/>
                </a:srgbClr>
              </a:solidFill>
              <a:ln w="38100" cap="rnd">
                <a:solidFill>
                  <a:srgbClr val="C238D3"/>
                </a:solidFill>
                <a:prstDash val="solid"/>
                <a:round/>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651215" y="22977"/>
              <a:ext cx="11861359" cy="1508561"/>
            </a:xfrm>
            <a:prstGeom prst="rect">
              <a:avLst/>
            </a:prstGeom>
          </p:spPr>
          <p:txBody>
            <a:bodyPr lIns="0" tIns="0" rIns="0" bIns="0" rtlCol="0" anchor="t">
              <a:spAutoFit/>
            </a:bodyPr>
            <a:lstStyle/>
            <a:p>
              <a:pPr>
                <a:lnSpc>
                  <a:spcPts val="3000"/>
                </a:lnSpc>
                <a:spcBef>
                  <a:spcPct val="0"/>
                </a:spcBef>
              </a:pPr>
              <a:r>
                <a:rPr lang="en-US" sz="2143">
                  <a:solidFill>
                    <a:srgbClr val="FFFFFF"/>
                  </a:solidFill>
                  <a:latin typeface="Anca Coder"/>
                </a:rPr>
                <a:t>buat sebuah roadmap dokumen dimana kamu menjelaskan tentang tujuan yang ingin dicapai, alasan dibuat, dan arah dari sebuah web application.</a:t>
              </a:r>
            </a:p>
          </p:txBody>
        </p:sp>
      </p:grpSp>
      <p:grpSp>
        <p:nvGrpSpPr>
          <p:cNvPr id="15" name="Group 15"/>
          <p:cNvGrpSpPr/>
          <p:nvPr/>
        </p:nvGrpSpPr>
        <p:grpSpPr>
          <a:xfrm>
            <a:off x="5742929" y="3543596"/>
            <a:ext cx="9772138" cy="537115"/>
            <a:chOff x="0" y="0"/>
            <a:chExt cx="13029517" cy="716154"/>
          </a:xfrm>
        </p:grpSpPr>
        <p:grpSp>
          <p:nvGrpSpPr>
            <p:cNvPr id="16" name="Group 16"/>
            <p:cNvGrpSpPr/>
            <p:nvPr/>
          </p:nvGrpSpPr>
          <p:grpSpPr>
            <a:xfrm>
              <a:off x="0" y="0"/>
              <a:ext cx="13029517" cy="716154"/>
              <a:chOff x="0" y="0"/>
              <a:chExt cx="2573732" cy="141462"/>
            </a:xfrm>
          </p:grpSpPr>
          <p:sp>
            <p:nvSpPr>
              <p:cNvPr id="17" name="Freeform 17"/>
              <p:cNvSpPr/>
              <p:nvPr/>
            </p:nvSpPr>
            <p:spPr>
              <a:xfrm>
                <a:off x="0" y="0"/>
                <a:ext cx="2573732" cy="141462"/>
              </a:xfrm>
              <a:custGeom>
                <a:avLst/>
                <a:gdLst/>
                <a:ahLst/>
                <a:cxnLst/>
                <a:rect l="l" t="t" r="r" b="b"/>
                <a:pathLst>
                  <a:path w="2573732" h="141462">
                    <a:moveTo>
                      <a:pt x="40404" y="0"/>
                    </a:moveTo>
                    <a:lnTo>
                      <a:pt x="2533327" y="0"/>
                    </a:lnTo>
                    <a:cubicBezTo>
                      <a:pt x="2544043" y="0"/>
                      <a:pt x="2554320" y="4257"/>
                      <a:pt x="2561898" y="11834"/>
                    </a:cubicBezTo>
                    <a:cubicBezTo>
                      <a:pt x="2569475" y="19411"/>
                      <a:pt x="2573732" y="29689"/>
                      <a:pt x="2573732" y="40404"/>
                    </a:cubicBezTo>
                    <a:lnTo>
                      <a:pt x="2573732" y="101058"/>
                    </a:lnTo>
                    <a:cubicBezTo>
                      <a:pt x="2573732" y="123373"/>
                      <a:pt x="2555642" y="141462"/>
                      <a:pt x="2533327" y="141462"/>
                    </a:cubicBezTo>
                    <a:lnTo>
                      <a:pt x="40404" y="141462"/>
                    </a:lnTo>
                    <a:cubicBezTo>
                      <a:pt x="18090" y="141462"/>
                      <a:pt x="0" y="123373"/>
                      <a:pt x="0" y="101058"/>
                    </a:cubicBezTo>
                    <a:lnTo>
                      <a:pt x="0" y="40404"/>
                    </a:lnTo>
                    <a:cubicBezTo>
                      <a:pt x="0" y="18090"/>
                      <a:pt x="18090" y="0"/>
                      <a:pt x="40404" y="0"/>
                    </a:cubicBezTo>
                    <a:close/>
                  </a:path>
                </a:pathLst>
              </a:custGeom>
              <a:solidFill>
                <a:srgbClr val="000000">
                  <a:alpha val="0"/>
                </a:srgbClr>
              </a:solidFill>
              <a:ln w="38100" cap="rnd">
                <a:solidFill>
                  <a:srgbClr val="C238D3"/>
                </a:solidFill>
                <a:prstDash val="solid"/>
                <a:round/>
              </a:ln>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651215" y="32502"/>
              <a:ext cx="11861359" cy="514363"/>
            </a:xfrm>
            <a:prstGeom prst="rect">
              <a:avLst/>
            </a:prstGeom>
          </p:spPr>
          <p:txBody>
            <a:bodyPr lIns="0" tIns="0" rIns="0" bIns="0" rtlCol="0" anchor="t">
              <a:spAutoFit/>
            </a:bodyPr>
            <a:lstStyle/>
            <a:p>
              <a:pPr>
                <a:lnSpc>
                  <a:spcPts val="3280"/>
                </a:lnSpc>
                <a:spcBef>
                  <a:spcPct val="0"/>
                </a:spcBef>
              </a:pPr>
              <a:r>
                <a:rPr lang="en-US" sz="2343">
                  <a:solidFill>
                    <a:srgbClr val="FFFFFF"/>
                  </a:solidFill>
                  <a:latin typeface="Anca Coder"/>
                </a:rPr>
                <a:t>menentukan ruang lingkup dan level akses. </a:t>
              </a:r>
            </a:p>
          </p:txBody>
        </p:sp>
      </p:grpSp>
      <p:grpSp>
        <p:nvGrpSpPr>
          <p:cNvPr id="20" name="Group 20"/>
          <p:cNvGrpSpPr/>
          <p:nvPr/>
        </p:nvGrpSpPr>
        <p:grpSpPr>
          <a:xfrm>
            <a:off x="5742929" y="4328361"/>
            <a:ext cx="9772138" cy="509691"/>
            <a:chOff x="0" y="0"/>
            <a:chExt cx="13029517" cy="679588"/>
          </a:xfrm>
        </p:grpSpPr>
        <p:grpSp>
          <p:nvGrpSpPr>
            <p:cNvPr id="21" name="Group 21"/>
            <p:cNvGrpSpPr/>
            <p:nvPr/>
          </p:nvGrpSpPr>
          <p:grpSpPr>
            <a:xfrm>
              <a:off x="0" y="0"/>
              <a:ext cx="13029517" cy="679588"/>
              <a:chOff x="0" y="0"/>
              <a:chExt cx="2747205" cy="143288"/>
            </a:xfrm>
          </p:grpSpPr>
          <p:sp>
            <p:nvSpPr>
              <p:cNvPr id="22" name="Freeform 22"/>
              <p:cNvSpPr/>
              <p:nvPr/>
            </p:nvSpPr>
            <p:spPr>
              <a:xfrm>
                <a:off x="0" y="0"/>
                <a:ext cx="2747205" cy="143288"/>
              </a:xfrm>
              <a:custGeom>
                <a:avLst/>
                <a:gdLst/>
                <a:ahLst/>
                <a:cxnLst/>
                <a:rect l="l" t="t" r="r" b="b"/>
                <a:pathLst>
                  <a:path w="2747205" h="143288">
                    <a:moveTo>
                      <a:pt x="37853" y="0"/>
                    </a:moveTo>
                    <a:lnTo>
                      <a:pt x="2709352" y="0"/>
                    </a:lnTo>
                    <a:cubicBezTo>
                      <a:pt x="2730258" y="0"/>
                      <a:pt x="2747205" y="16947"/>
                      <a:pt x="2747205" y="37853"/>
                    </a:cubicBezTo>
                    <a:lnTo>
                      <a:pt x="2747205" y="105434"/>
                    </a:lnTo>
                    <a:cubicBezTo>
                      <a:pt x="2747205" y="126340"/>
                      <a:pt x="2730258" y="143288"/>
                      <a:pt x="2709352" y="143288"/>
                    </a:cubicBezTo>
                    <a:lnTo>
                      <a:pt x="37853" y="143288"/>
                    </a:lnTo>
                    <a:cubicBezTo>
                      <a:pt x="16947" y="143288"/>
                      <a:pt x="0" y="126340"/>
                      <a:pt x="0" y="105434"/>
                    </a:cubicBezTo>
                    <a:lnTo>
                      <a:pt x="0" y="37853"/>
                    </a:lnTo>
                    <a:cubicBezTo>
                      <a:pt x="0" y="16947"/>
                      <a:pt x="16947" y="0"/>
                      <a:pt x="37853" y="0"/>
                    </a:cubicBezTo>
                    <a:close/>
                  </a:path>
                </a:pathLst>
              </a:custGeom>
              <a:solidFill>
                <a:srgbClr val="000000">
                  <a:alpha val="0"/>
                </a:srgbClr>
              </a:solidFill>
              <a:ln w="38100" cap="rnd">
                <a:solidFill>
                  <a:srgbClr val="C238D3"/>
                </a:solidFill>
                <a:prstDash val="solid"/>
                <a:round/>
              </a:ln>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651215" y="27442"/>
              <a:ext cx="11861359" cy="493547"/>
            </a:xfrm>
            <a:prstGeom prst="rect">
              <a:avLst/>
            </a:prstGeom>
          </p:spPr>
          <p:txBody>
            <a:bodyPr lIns="0" tIns="0" rIns="0" bIns="0" rtlCol="0" anchor="t">
              <a:spAutoFit/>
            </a:bodyPr>
            <a:lstStyle/>
            <a:p>
              <a:pPr>
                <a:lnSpc>
                  <a:spcPts val="3091"/>
                </a:lnSpc>
                <a:spcBef>
                  <a:spcPct val="0"/>
                </a:spcBef>
              </a:pPr>
              <a:r>
                <a:rPr lang="en-US" sz="2208">
                  <a:solidFill>
                    <a:srgbClr val="FFFFFF"/>
                  </a:solidFill>
                  <a:latin typeface="Anca Coder"/>
                </a:rPr>
                <a:t>identifikasi fitur dari sebuah aplikasi.</a:t>
              </a:r>
            </a:p>
          </p:txBody>
        </p:sp>
      </p:grpSp>
      <p:grpSp>
        <p:nvGrpSpPr>
          <p:cNvPr id="25" name="Group 25"/>
          <p:cNvGrpSpPr/>
          <p:nvPr/>
        </p:nvGrpSpPr>
        <p:grpSpPr>
          <a:xfrm>
            <a:off x="5742929" y="5085702"/>
            <a:ext cx="9772138" cy="1290741"/>
            <a:chOff x="0" y="0"/>
            <a:chExt cx="13029517" cy="1720988"/>
          </a:xfrm>
        </p:grpSpPr>
        <p:grpSp>
          <p:nvGrpSpPr>
            <p:cNvPr id="26" name="Group 26"/>
            <p:cNvGrpSpPr/>
            <p:nvPr/>
          </p:nvGrpSpPr>
          <p:grpSpPr>
            <a:xfrm>
              <a:off x="0" y="0"/>
              <a:ext cx="13029517" cy="1720988"/>
              <a:chOff x="0" y="0"/>
              <a:chExt cx="2747205" cy="362861"/>
            </a:xfrm>
          </p:grpSpPr>
          <p:sp>
            <p:nvSpPr>
              <p:cNvPr id="27" name="Freeform 27"/>
              <p:cNvSpPr/>
              <p:nvPr/>
            </p:nvSpPr>
            <p:spPr>
              <a:xfrm>
                <a:off x="0" y="0"/>
                <a:ext cx="2747205" cy="362861"/>
              </a:xfrm>
              <a:custGeom>
                <a:avLst/>
                <a:gdLst/>
                <a:ahLst/>
                <a:cxnLst/>
                <a:rect l="l" t="t" r="r" b="b"/>
                <a:pathLst>
                  <a:path w="2747205" h="362861">
                    <a:moveTo>
                      <a:pt x="37853" y="0"/>
                    </a:moveTo>
                    <a:lnTo>
                      <a:pt x="2709352" y="0"/>
                    </a:lnTo>
                    <a:cubicBezTo>
                      <a:pt x="2730258" y="0"/>
                      <a:pt x="2747205" y="16947"/>
                      <a:pt x="2747205" y="37853"/>
                    </a:cubicBezTo>
                    <a:lnTo>
                      <a:pt x="2747205" y="325008"/>
                    </a:lnTo>
                    <a:cubicBezTo>
                      <a:pt x="2747205" y="345914"/>
                      <a:pt x="2730258" y="362861"/>
                      <a:pt x="2709352" y="362861"/>
                    </a:cubicBezTo>
                    <a:lnTo>
                      <a:pt x="37853" y="362861"/>
                    </a:lnTo>
                    <a:cubicBezTo>
                      <a:pt x="16947" y="362861"/>
                      <a:pt x="0" y="345914"/>
                      <a:pt x="0" y="325008"/>
                    </a:cubicBezTo>
                    <a:lnTo>
                      <a:pt x="0" y="37853"/>
                    </a:lnTo>
                    <a:cubicBezTo>
                      <a:pt x="0" y="16947"/>
                      <a:pt x="16947" y="0"/>
                      <a:pt x="37853" y="0"/>
                    </a:cubicBezTo>
                    <a:close/>
                  </a:path>
                </a:pathLst>
              </a:custGeom>
              <a:solidFill>
                <a:srgbClr val="000000">
                  <a:alpha val="0"/>
                </a:srgbClr>
              </a:solidFill>
              <a:ln w="38100" cap="rnd">
                <a:solidFill>
                  <a:srgbClr val="C238D3"/>
                </a:solidFill>
                <a:prstDash val="solid"/>
                <a:round/>
              </a:ln>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651215" y="27442"/>
              <a:ext cx="11861359" cy="1534947"/>
            </a:xfrm>
            <a:prstGeom prst="rect">
              <a:avLst/>
            </a:prstGeom>
          </p:spPr>
          <p:txBody>
            <a:bodyPr lIns="0" tIns="0" rIns="0" bIns="0" rtlCol="0" anchor="t">
              <a:spAutoFit/>
            </a:bodyPr>
            <a:lstStyle/>
            <a:p>
              <a:pPr>
                <a:lnSpc>
                  <a:spcPts val="3091"/>
                </a:lnSpc>
                <a:spcBef>
                  <a:spcPct val="0"/>
                </a:spcBef>
              </a:pPr>
              <a:r>
                <a:rPr lang="en-US" sz="2208">
                  <a:solidFill>
                    <a:srgbClr val="FFFFFF"/>
                  </a:solidFill>
                  <a:latin typeface="Anca Coder"/>
                </a:rPr>
                <a:t>menjelaskan spesifikasi teknologi dari sebuah platform, development environment, dan application development framework.</a:t>
              </a:r>
            </a:p>
          </p:txBody>
        </p:sp>
      </p:grpSp>
      <p:grpSp>
        <p:nvGrpSpPr>
          <p:cNvPr id="30" name="Group 30"/>
          <p:cNvGrpSpPr/>
          <p:nvPr/>
        </p:nvGrpSpPr>
        <p:grpSpPr>
          <a:xfrm>
            <a:off x="5742929" y="6624093"/>
            <a:ext cx="9772138" cy="509691"/>
            <a:chOff x="0" y="0"/>
            <a:chExt cx="13029517" cy="679588"/>
          </a:xfrm>
        </p:grpSpPr>
        <p:grpSp>
          <p:nvGrpSpPr>
            <p:cNvPr id="31" name="Group 31"/>
            <p:cNvGrpSpPr/>
            <p:nvPr/>
          </p:nvGrpSpPr>
          <p:grpSpPr>
            <a:xfrm>
              <a:off x="0" y="0"/>
              <a:ext cx="13029517" cy="679588"/>
              <a:chOff x="0" y="0"/>
              <a:chExt cx="2747205" cy="143288"/>
            </a:xfrm>
          </p:grpSpPr>
          <p:sp>
            <p:nvSpPr>
              <p:cNvPr id="32" name="Freeform 32"/>
              <p:cNvSpPr/>
              <p:nvPr/>
            </p:nvSpPr>
            <p:spPr>
              <a:xfrm>
                <a:off x="0" y="0"/>
                <a:ext cx="2747205" cy="143288"/>
              </a:xfrm>
              <a:custGeom>
                <a:avLst/>
                <a:gdLst/>
                <a:ahLst/>
                <a:cxnLst/>
                <a:rect l="l" t="t" r="r" b="b"/>
                <a:pathLst>
                  <a:path w="2747205" h="143288">
                    <a:moveTo>
                      <a:pt x="37853" y="0"/>
                    </a:moveTo>
                    <a:lnTo>
                      <a:pt x="2709352" y="0"/>
                    </a:lnTo>
                    <a:cubicBezTo>
                      <a:pt x="2730258" y="0"/>
                      <a:pt x="2747205" y="16947"/>
                      <a:pt x="2747205" y="37853"/>
                    </a:cubicBezTo>
                    <a:lnTo>
                      <a:pt x="2747205" y="105434"/>
                    </a:lnTo>
                    <a:cubicBezTo>
                      <a:pt x="2747205" y="126340"/>
                      <a:pt x="2730258" y="143288"/>
                      <a:pt x="2709352" y="143288"/>
                    </a:cubicBezTo>
                    <a:lnTo>
                      <a:pt x="37853" y="143288"/>
                    </a:lnTo>
                    <a:cubicBezTo>
                      <a:pt x="16947" y="143288"/>
                      <a:pt x="0" y="126340"/>
                      <a:pt x="0" y="105434"/>
                    </a:cubicBezTo>
                    <a:lnTo>
                      <a:pt x="0" y="37853"/>
                    </a:lnTo>
                    <a:cubicBezTo>
                      <a:pt x="0" y="16947"/>
                      <a:pt x="16947" y="0"/>
                      <a:pt x="37853" y="0"/>
                    </a:cubicBezTo>
                    <a:close/>
                  </a:path>
                </a:pathLst>
              </a:custGeom>
              <a:solidFill>
                <a:srgbClr val="000000">
                  <a:alpha val="0"/>
                </a:srgbClr>
              </a:solidFill>
              <a:ln w="38100" cap="rnd">
                <a:solidFill>
                  <a:srgbClr val="C238D3"/>
                </a:solidFill>
                <a:prstDash val="solid"/>
                <a:round/>
              </a:ln>
            </p:spPr>
          </p:sp>
          <p:sp>
            <p:nvSpPr>
              <p:cNvPr id="33" name="TextBox 3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651215" y="27442"/>
              <a:ext cx="11861359" cy="493547"/>
            </a:xfrm>
            <a:prstGeom prst="rect">
              <a:avLst/>
            </a:prstGeom>
          </p:spPr>
          <p:txBody>
            <a:bodyPr lIns="0" tIns="0" rIns="0" bIns="0" rtlCol="0" anchor="t">
              <a:spAutoFit/>
            </a:bodyPr>
            <a:lstStyle/>
            <a:p>
              <a:pPr>
                <a:lnSpc>
                  <a:spcPts val="3091"/>
                </a:lnSpc>
                <a:spcBef>
                  <a:spcPct val="0"/>
                </a:spcBef>
              </a:pPr>
              <a:r>
                <a:rPr lang="en-US" sz="2208">
                  <a:solidFill>
                    <a:srgbClr val="FFFFFF"/>
                  </a:solidFill>
                  <a:latin typeface="Anca Coder"/>
                </a:rPr>
                <a:t>mengembangkan application visual guide.</a:t>
              </a:r>
            </a:p>
          </p:txBody>
        </p:sp>
      </p:grpSp>
      <p:grpSp>
        <p:nvGrpSpPr>
          <p:cNvPr id="35" name="Group 35"/>
          <p:cNvGrpSpPr/>
          <p:nvPr/>
        </p:nvGrpSpPr>
        <p:grpSpPr>
          <a:xfrm>
            <a:off x="5742929" y="7381434"/>
            <a:ext cx="9772138" cy="900216"/>
            <a:chOff x="0" y="0"/>
            <a:chExt cx="13029517" cy="1200288"/>
          </a:xfrm>
        </p:grpSpPr>
        <p:grpSp>
          <p:nvGrpSpPr>
            <p:cNvPr id="36" name="Group 36"/>
            <p:cNvGrpSpPr/>
            <p:nvPr/>
          </p:nvGrpSpPr>
          <p:grpSpPr>
            <a:xfrm>
              <a:off x="0" y="0"/>
              <a:ext cx="13029517" cy="1200288"/>
              <a:chOff x="0" y="0"/>
              <a:chExt cx="2747205" cy="253074"/>
            </a:xfrm>
          </p:grpSpPr>
          <p:sp>
            <p:nvSpPr>
              <p:cNvPr id="37" name="Freeform 37"/>
              <p:cNvSpPr/>
              <p:nvPr/>
            </p:nvSpPr>
            <p:spPr>
              <a:xfrm>
                <a:off x="0" y="0"/>
                <a:ext cx="2747205" cy="253074"/>
              </a:xfrm>
              <a:custGeom>
                <a:avLst/>
                <a:gdLst/>
                <a:ahLst/>
                <a:cxnLst/>
                <a:rect l="l" t="t" r="r" b="b"/>
                <a:pathLst>
                  <a:path w="2747205" h="253074">
                    <a:moveTo>
                      <a:pt x="37853" y="0"/>
                    </a:moveTo>
                    <a:lnTo>
                      <a:pt x="2709352" y="0"/>
                    </a:lnTo>
                    <a:cubicBezTo>
                      <a:pt x="2730258" y="0"/>
                      <a:pt x="2747205" y="16947"/>
                      <a:pt x="2747205" y="37853"/>
                    </a:cubicBezTo>
                    <a:lnTo>
                      <a:pt x="2747205" y="215221"/>
                    </a:lnTo>
                    <a:cubicBezTo>
                      <a:pt x="2747205" y="236127"/>
                      <a:pt x="2730258" y="253074"/>
                      <a:pt x="2709352" y="253074"/>
                    </a:cubicBezTo>
                    <a:lnTo>
                      <a:pt x="37853" y="253074"/>
                    </a:lnTo>
                    <a:cubicBezTo>
                      <a:pt x="16947" y="253074"/>
                      <a:pt x="0" y="236127"/>
                      <a:pt x="0" y="215221"/>
                    </a:cubicBezTo>
                    <a:lnTo>
                      <a:pt x="0" y="37853"/>
                    </a:lnTo>
                    <a:cubicBezTo>
                      <a:pt x="0" y="16947"/>
                      <a:pt x="16947" y="0"/>
                      <a:pt x="37853" y="0"/>
                    </a:cubicBezTo>
                    <a:close/>
                  </a:path>
                </a:pathLst>
              </a:custGeom>
              <a:solidFill>
                <a:srgbClr val="000000">
                  <a:alpha val="0"/>
                </a:srgbClr>
              </a:solidFill>
              <a:ln w="38100" cap="rnd">
                <a:solidFill>
                  <a:srgbClr val="C238D3"/>
                </a:solidFill>
                <a:prstDash val="solid"/>
                <a:round/>
              </a:ln>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9" name="TextBox 39"/>
            <p:cNvSpPr txBox="1"/>
            <p:nvPr/>
          </p:nvSpPr>
          <p:spPr>
            <a:xfrm>
              <a:off x="651215" y="27442"/>
              <a:ext cx="11861359" cy="1014247"/>
            </a:xfrm>
            <a:prstGeom prst="rect">
              <a:avLst/>
            </a:prstGeom>
          </p:spPr>
          <p:txBody>
            <a:bodyPr lIns="0" tIns="0" rIns="0" bIns="0" rtlCol="0" anchor="t">
              <a:spAutoFit/>
            </a:bodyPr>
            <a:lstStyle/>
            <a:p>
              <a:pPr>
                <a:lnSpc>
                  <a:spcPts val="3091"/>
                </a:lnSpc>
                <a:spcBef>
                  <a:spcPct val="0"/>
                </a:spcBef>
              </a:pPr>
              <a:r>
                <a:rPr lang="en-US" sz="2208">
                  <a:solidFill>
                    <a:srgbClr val="FFFFFF"/>
                  </a:solidFill>
                  <a:latin typeface="Anca Coder"/>
                </a:rPr>
                <a:t>mengembangkan web aplikasi dengan membuat arsitektur aplikasi, struktur databse, dan modul aplikasi.</a:t>
              </a:r>
            </a:p>
          </p:txBody>
        </p:sp>
      </p:grpSp>
      <p:grpSp>
        <p:nvGrpSpPr>
          <p:cNvPr id="40" name="Group 40"/>
          <p:cNvGrpSpPr/>
          <p:nvPr/>
        </p:nvGrpSpPr>
        <p:grpSpPr>
          <a:xfrm>
            <a:off x="5742929" y="8529300"/>
            <a:ext cx="9772138" cy="509691"/>
            <a:chOff x="0" y="0"/>
            <a:chExt cx="13029517" cy="679588"/>
          </a:xfrm>
        </p:grpSpPr>
        <p:grpSp>
          <p:nvGrpSpPr>
            <p:cNvPr id="41" name="Group 41"/>
            <p:cNvGrpSpPr/>
            <p:nvPr/>
          </p:nvGrpSpPr>
          <p:grpSpPr>
            <a:xfrm>
              <a:off x="0" y="0"/>
              <a:ext cx="13029517" cy="679588"/>
              <a:chOff x="0" y="0"/>
              <a:chExt cx="2747205" cy="143288"/>
            </a:xfrm>
          </p:grpSpPr>
          <p:sp>
            <p:nvSpPr>
              <p:cNvPr id="42" name="Freeform 42"/>
              <p:cNvSpPr/>
              <p:nvPr/>
            </p:nvSpPr>
            <p:spPr>
              <a:xfrm>
                <a:off x="0" y="0"/>
                <a:ext cx="2747205" cy="143288"/>
              </a:xfrm>
              <a:custGeom>
                <a:avLst/>
                <a:gdLst/>
                <a:ahLst/>
                <a:cxnLst/>
                <a:rect l="l" t="t" r="r" b="b"/>
                <a:pathLst>
                  <a:path w="2747205" h="143288">
                    <a:moveTo>
                      <a:pt x="37853" y="0"/>
                    </a:moveTo>
                    <a:lnTo>
                      <a:pt x="2709352" y="0"/>
                    </a:lnTo>
                    <a:cubicBezTo>
                      <a:pt x="2730258" y="0"/>
                      <a:pt x="2747205" y="16947"/>
                      <a:pt x="2747205" y="37853"/>
                    </a:cubicBezTo>
                    <a:lnTo>
                      <a:pt x="2747205" y="105434"/>
                    </a:lnTo>
                    <a:cubicBezTo>
                      <a:pt x="2747205" y="126340"/>
                      <a:pt x="2730258" y="143288"/>
                      <a:pt x="2709352" y="143288"/>
                    </a:cubicBezTo>
                    <a:lnTo>
                      <a:pt x="37853" y="143288"/>
                    </a:lnTo>
                    <a:cubicBezTo>
                      <a:pt x="16947" y="143288"/>
                      <a:pt x="0" y="126340"/>
                      <a:pt x="0" y="105434"/>
                    </a:cubicBezTo>
                    <a:lnTo>
                      <a:pt x="0" y="37853"/>
                    </a:lnTo>
                    <a:cubicBezTo>
                      <a:pt x="0" y="16947"/>
                      <a:pt x="16947" y="0"/>
                      <a:pt x="37853" y="0"/>
                    </a:cubicBezTo>
                    <a:close/>
                  </a:path>
                </a:pathLst>
              </a:custGeom>
              <a:solidFill>
                <a:srgbClr val="000000">
                  <a:alpha val="0"/>
                </a:srgbClr>
              </a:solidFill>
              <a:ln w="38100" cap="rnd">
                <a:solidFill>
                  <a:srgbClr val="C238D3"/>
                </a:solidFill>
                <a:prstDash val="solid"/>
                <a:round/>
              </a:ln>
            </p:spPr>
          </p:sp>
          <p:sp>
            <p:nvSpPr>
              <p:cNvPr id="43" name="TextBox 4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651215" y="27442"/>
              <a:ext cx="11861359" cy="493547"/>
            </a:xfrm>
            <a:prstGeom prst="rect">
              <a:avLst/>
            </a:prstGeom>
          </p:spPr>
          <p:txBody>
            <a:bodyPr lIns="0" tIns="0" rIns="0" bIns="0" rtlCol="0" anchor="t">
              <a:spAutoFit/>
            </a:bodyPr>
            <a:lstStyle/>
            <a:p>
              <a:pPr>
                <a:lnSpc>
                  <a:spcPts val="3091"/>
                </a:lnSpc>
                <a:spcBef>
                  <a:spcPct val="0"/>
                </a:spcBef>
              </a:pPr>
              <a:r>
                <a:rPr lang="en-US" sz="2208">
                  <a:solidFill>
                    <a:srgbClr val="FFFFFF"/>
                  </a:solidFill>
                  <a:latin typeface="Anca Coder"/>
                </a:rPr>
                <a:t>menjalankan beta testing</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a:off x="4796445" y="862347"/>
            <a:ext cx="8965140" cy="1692170"/>
          </a:xfrm>
          <a:custGeom>
            <a:avLst/>
            <a:gdLst/>
            <a:ahLst/>
            <a:cxnLst/>
            <a:rect l="l" t="t" r="r" b="b"/>
            <a:pathLst>
              <a:path w="8965140" h="1692170">
                <a:moveTo>
                  <a:pt x="0" y="0"/>
                </a:moveTo>
                <a:lnTo>
                  <a:pt x="8965139" y="0"/>
                </a:lnTo>
                <a:lnTo>
                  <a:pt x="8965139" y="1692170"/>
                </a:lnTo>
                <a:lnTo>
                  <a:pt x="0" y="1692170"/>
                </a:lnTo>
                <a:lnTo>
                  <a:pt x="0" y="0"/>
                </a:lnTo>
                <a:close/>
              </a:path>
            </a:pathLst>
          </a:custGeom>
          <a:blipFill>
            <a:blip r:embed="rId3"/>
            <a:stretch>
              <a:fillRect/>
            </a:stretch>
          </a:blipFill>
        </p:spPr>
      </p:sp>
      <p:sp>
        <p:nvSpPr>
          <p:cNvPr id="4" name="Freeform 4"/>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52291" y="8286769"/>
            <a:ext cx="1658336" cy="1507578"/>
          </a:xfrm>
          <a:custGeom>
            <a:avLst/>
            <a:gdLst/>
            <a:ahLst/>
            <a:cxnLst/>
            <a:rect l="l" t="t" r="r" b="b"/>
            <a:pathLst>
              <a:path w="1658336" h="1507578">
                <a:moveTo>
                  <a:pt x="0" y="0"/>
                </a:moveTo>
                <a:lnTo>
                  <a:pt x="1658336" y="0"/>
                </a:lnTo>
                <a:lnTo>
                  <a:pt x="1658336" y="1507579"/>
                </a:lnTo>
                <a:lnTo>
                  <a:pt x="0" y="1507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6253573" y="7293593"/>
            <a:ext cx="1378522" cy="2688606"/>
          </a:xfrm>
          <a:custGeom>
            <a:avLst/>
            <a:gdLst/>
            <a:ahLst/>
            <a:cxnLst/>
            <a:rect l="l" t="t" r="r" b="b"/>
            <a:pathLst>
              <a:path w="1378522" h="2688606">
                <a:moveTo>
                  <a:pt x="0" y="0"/>
                </a:moveTo>
                <a:lnTo>
                  <a:pt x="1378522" y="0"/>
                </a:lnTo>
                <a:lnTo>
                  <a:pt x="1378522" y="2688606"/>
                </a:lnTo>
                <a:lnTo>
                  <a:pt x="0" y="2688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93410" y="2785058"/>
            <a:ext cx="2376098" cy="2162250"/>
          </a:xfrm>
          <a:custGeom>
            <a:avLst/>
            <a:gdLst/>
            <a:ahLst/>
            <a:cxnLst/>
            <a:rect l="l" t="t" r="r" b="b"/>
            <a:pathLst>
              <a:path w="2376098" h="2162250">
                <a:moveTo>
                  <a:pt x="0" y="0"/>
                </a:moveTo>
                <a:lnTo>
                  <a:pt x="2376098" y="0"/>
                </a:lnTo>
                <a:lnTo>
                  <a:pt x="2376098" y="2162250"/>
                </a:lnTo>
                <a:lnTo>
                  <a:pt x="0" y="2162250"/>
                </a:lnTo>
                <a:lnTo>
                  <a:pt x="0" y="0"/>
                </a:lnTo>
                <a:close/>
              </a:path>
            </a:pathLst>
          </a:custGeom>
          <a:blipFill>
            <a:blip r:embed="rId12"/>
            <a:stretch>
              <a:fillRect/>
            </a:stretch>
          </a:blipFill>
        </p:spPr>
      </p:sp>
      <p:sp>
        <p:nvSpPr>
          <p:cNvPr id="12" name="Freeform 12"/>
          <p:cNvSpPr/>
          <p:nvPr/>
        </p:nvSpPr>
        <p:spPr>
          <a:xfrm>
            <a:off x="150244" y="5761396"/>
            <a:ext cx="1756913" cy="2193856"/>
          </a:xfrm>
          <a:custGeom>
            <a:avLst/>
            <a:gdLst/>
            <a:ahLst/>
            <a:cxnLst/>
            <a:rect l="l" t="t" r="r" b="b"/>
            <a:pathLst>
              <a:path w="1756913" h="2193856">
                <a:moveTo>
                  <a:pt x="0" y="0"/>
                </a:moveTo>
                <a:lnTo>
                  <a:pt x="1756912" y="0"/>
                </a:lnTo>
                <a:lnTo>
                  <a:pt x="1756912" y="2193855"/>
                </a:lnTo>
                <a:lnTo>
                  <a:pt x="0" y="2193855"/>
                </a:lnTo>
                <a:lnTo>
                  <a:pt x="0" y="0"/>
                </a:lnTo>
                <a:close/>
              </a:path>
            </a:pathLst>
          </a:custGeom>
          <a:blipFill>
            <a:blip r:embed="rId13"/>
            <a:stretch>
              <a:fillRect/>
            </a:stretch>
          </a:blipFill>
        </p:spPr>
      </p:sp>
      <p:sp>
        <p:nvSpPr>
          <p:cNvPr id="13" name="Freeform 13"/>
          <p:cNvSpPr/>
          <p:nvPr/>
        </p:nvSpPr>
        <p:spPr>
          <a:xfrm>
            <a:off x="16123610" y="3670837"/>
            <a:ext cx="2006919" cy="2053114"/>
          </a:xfrm>
          <a:custGeom>
            <a:avLst/>
            <a:gdLst/>
            <a:ahLst/>
            <a:cxnLst/>
            <a:rect l="l" t="t" r="r" b="b"/>
            <a:pathLst>
              <a:path w="2006919" h="2053114">
                <a:moveTo>
                  <a:pt x="0" y="0"/>
                </a:moveTo>
                <a:lnTo>
                  <a:pt x="2006918" y="0"/>
                </a:lnTo>
                <a:lnTo>
                  <a:pt x="2006918" y="2053114"/>
                </a:lnTo>
                <a:lnTo>
                  <a:pt x="0" y="2053114"/>
                </a:lnTo>
                <a:lnTo>
                  <a:pt x="0" y="0"/>
                </a:lnTo>
                <a:close/>
              </a:path>
            </a:pathLst>
          </a:custGeom>
          <a:blipFill>
            <a:blip r:embed="rId14"/>
            <a:stretch>
              <a:fillRect/>
            </a:stretch>
          </a:blipFill>
        </p:spPr>
      </p:sp>
      <p:sp>
        <p:nvSpPr>
          <p:cNvPr id="14" name="TextBox 14"/>
          <p:cNvSpPr txBox="1"/>
          <p:nvPr/>
        </p:nvSpPr>
        <p:spPr>
          <a:xfrm>
            <a:off x="4264933" y="1358928"/>
            <a:ext cx="10028162"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applIcatIon lIfecycle management</a:t>
            </a:r>
          </a:p>
        </p:txBody>
      </p:sp>
      <p:sp>
        <p:nvSpPr>
          <p:cNvPr id="15" name="TextBox 15"/>
          <p:cNvSpPr txBox="1"/>
          <p:nvPr/>
        </p:nvSpPr>
        <p:spPr>
          <a:xfrm>
            <a:off x="4077163" y="2449742"/>
            <a:ext cx="10133673" cy="444331"/>
          </a:xfrm>
          <a:prstGeom prst="rect">
            <a:avLst/>
          </a:prstGeom>
        </p:spPr>
        <p:txBody>
          <a:bodyPr lIns="0" tIns="0" rIns="0" bIns="0" rtlCol="0" anchor="t">
            <a:spAutoFit/>
          </a:bodyPr>
          <a:lstStyle/>
          <a:p>
            <a:pPr algn="ctr">
              <a:lnSpc>
                <a:spcPts val="3637"/>
              </a:lnSpc>
            </a:pPr>
            <a:r>
              <a:rPr lang="en-US" sz="2259">
                <a:solidFill>
                  <a:srgbClr val="FFFFFF"/>
                </a:solidFill>
                <a:latin typeface="Anca Coder"/>
              </a:rPr>
              <a:t>.</a:t>
            </a:r>
          </a:p>
        </p:txBody>
      </p:sp>
      <p:grpSp>
        <p:nvGrpSpPr>
          <p:cNvPr id="16" name="Group 16"/>
          <p:cNvGrpSpPr/>
          <p:nvPr/>
        </p:nvGrpSpPr>
        <p:grpSpPr>
          <a:xfrm>
            <a:off x="3423088" y="3414027"/>
            <a:ext cx="11441825" cy="513620"/>
            <a:chOff x="0" y="0"/>
            <a:chExt cx="15255766" cy="684827"/>
          </a:xfrm>
        </p:grpSpPr>
        <p:grpSp>
          <p:nvGrpSpPr>
            <p:cNvPr id="17" name="Group 17"/>
            <p:cNvGrpSpPr/>
            <p:nvPr/>
          </p:nvGrpSpPr>
          <p:grpSpPr>
            <a:xfrm>
              <a:off x="0" y="0"/>
              <a:ext cx="15255766" cy="684827"/>
              <a:chOff x="0" y="0"/>
              <a:chExt cx="3013485" cy="135274"/>
            </a:xfrm>
          </p:grpSpPr>
          <p:sp>
            <p:nvSpPr>
              <p:cNvPr id="18" name="Freeform 18"/>
              <p:cNvSpPr/>
              <p:nvPr/>
            </p:nvSpPr>
            <p:spPr>
              <a:xfrm>
                <a:off x="0" y="0"/>
                <a:ext cx="3013485" cy="135274"/>
              </a:xfrm>
              <a:custGeom>
                <a:avLst/>
                <a:gdLst/>
                <a:ahLst/>
                <a:cxnLst/>
                <a:rect l="l" t="t" r="r" b="b"/>
                <a:pathLst>
                  <a:path w="3013485" h="135274">
                    <a:moveTo>
                      <a:pt x="34508" y="0"/>
                    </a:moveTo>
                    <a:lnTo>
                      <a:pt x="2978976" y="0"/>
                    </a:lnTo>
                    <a:cubicBezTo>
                      <a:pt x="2998035" y="0"/>
                      <a:pt x="3013485" y="15450"/>
                      <a:pt x="3013485" y="34508"/>
                    </a:cubicBezTo>
                    <a:lnTo>
                      <a:pt x="3013485" y="100766"/>
                    </a:lnTo>
                    <a:cubicBezTo>
                      <a:pt x="3013485" y="109918"/>
                      <a:pt x="3009849" y="118696"/>
                      <a:pt x="3003377" y="125167"/>
                    </a:cubicBezTo>
                    <a:cubicBezTo>
                      <a:pt x="2996906" y="131639"/>
                      <a:pt x="2988128" y="135274"/>
                      <a:pt x="2978976" y="135274"/>
                    </a:cubicBezTo>
                    <a:lnTo>
                      <a:pt x="34508" y="135274"/>
                    </a:lnTo>
                    <a:cubicBezTo>
                      <a:pt x="15450" y="135274"/>
                      <a:pt x="0" y="119825"/>
                      <a:pt x="0" y="100766"/>
                    </a:cubicBezTo>
                    <a:lnTo>
                      <a:pt x="0" y="34508"/>
                    </a:lnTo>
                    <a:cubicBezTo>
                      <a:pt x="0" y="15450"/>
                      <a:pt x="15450" y="0"/>
                      <a:pt x="34508" y="0"/>
                    </a:cubicBezTo>
                    <a:close/>
                  </a:path>
                </a:pathLst>
              </a:custGeom>
              <a:solidFill>
                <a:srgbClr val="000000">
                  <a:alpha val="0"/>
                </a:srgbClr>
              </a:solidFill>
              <a:ln w="38100" cap="rnd">
                <a:solidFill>
                  <a:srgbClr val="C238D3"/>
                </a:solidFill>
                <a:prstDash val="solid"/>
                <a:round/>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762482" y="22977"/>
              <a:ext cx="13888014" cy="492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melakukan perencanaan secara real-time</a:t>
              </a:r>
            </a:p>
          </p:txBody>
        </p:sp>
      </p:grpSp>
      <p:grpSp>
        <p:nvGrpSpPr>
          <p:cNvPr id="21" name="Group 21"/>
          <p:cNvGrpSpPr/>
          <p:nvPr/>
        </p:nvGrpSpPr>
        <p:grpSpPr>
          <a:xfrm>
            <a:off x="3423088" y="4183774"/>
            <a:ext cx="11441825" cy="513620"/>
            <a:chOff x="0" y="0"/>
            <a:chExt cx="15255766" cy="684827"/>
          </a:xfrm>
        </p:grpSpPr>
        <p:grpSp>
          <p:nvGrpSpPr>
            <p:cNvPr id="22" name="Group 22"/>
            <p:cNvGrpSpPr/>
            <p:nvPr/>
          </p:nvGrpSpPr>
          <p:grpSpPr>
            <a:xfrm>
              <a:off x="0" y="0"/>
              <a:ext cx="15255766" cy="684827"/>
              <a:chOff x="0" y="0"/>
              <a:chExt cx="3013485" cy="135274"/>
            </a:xfrm>
          </p:grpSpPr>
          <p:sp>
            <p:nvSpPr>
              <p:cNvPr id="23" name="Freeform 23"/>
              <p:cNvSpPr/>
              <p:nvPr/>
            </p:nvSpPr>
            <p:spPr>
              <a:xfrm>
                <a:off x="0" y="0"/>
                <a:ext cx="3013485" cy="135274"/>
              </a:xfrm>
              <a:custGeom>
                <a:avLst/>
                <a:gdLst/>
                <a:ahLst/>
                <a:cxnLst/>
                <a:rect l="l" t="t" r="r" b="b"/>
                <a:pathLst>
                  <a:path w="3013485" h="135274">
                    <a:moveTo>
                      <a:pt x="34508" y="0"/>
                    </a:moveTo>
                    <a:lnTo>
                      <a:pt x="2978976" y="0"/>
                    </a:lnTo>
                    <a:cubicBezTo>
                      <a:pt x="2998035" y="0"/>
                      <a:pt x="3013485" y="15450"/>
                      <a:pt x="3013485" y="34508"/>
                    </a:cubicBezTo>
                    <a:lnTo>
                      <a:pt x="3013485" y="100766"/>
                    </a:lnTo>
                    <a:cubicBezTo>
                      <a:pt x="3013485" y="109918"/>
                      <a:pt x="3009849" y="118696"/>
                      <a:pt x="3003377" y="125167"/>
                    </a:cubicBezTo>
                    <a:cubicBezTo>
                      <a:pt x="2996906" y="131639"/>
                      <a:pt x="2988128" y="135274"/>
                      <a:pt x="2978976" y="135274"/>
                    </a:cubicBezTo>
                    <a:lnTo>
                      <a:pt x="34508" y="135274"/>
                    </a:lnTo>
                    <a:cubicBezTo>
                      <a:pt x="15450" y="135274"/>
                      <a:pt x="0" y="119825"/>
                      <a:pt x="0" y="100766"/>
                    </a:cubicBezTo>
                    <a:lnTo>
                      <a:pt x="0" y="34508"/>
                    </a:lnTo>
                    <a:cubicBezTo>
                      <a:pt x="0" y="15450"/>
                      <a:pt x="15450" y="0"/>
                      <a:pt x="34508" y="0"/>
                    </a:cubicBezTo>
                    <a:close/>
                  </a:path>
                </a:pathLst>
              </a:custGeom>
              <a:solidFill>
                <a:srgbClr val="000000">
                  <a:alpha val="0"/>
                </a:srgbClr>
              </a:solidFill>
              <a:ln w="38100" cap="rnd">
                <a:solidFill>
                  <a:srgbClr val="C238D3"/>
                </a:solidFill>
                <a:prstDash val="solid"/>
                <a:round/>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762482" y="22977"/>
              <a:ext cx="13888014" cy="492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menerapkan lifecycle traceability</a:t>
              </a:r>
            </a:p>
          </p:txBody>
        </p:sp>
      </p:grpSp>
      <p:grpSp>
        <p:nvGrpSpPr>
          <p:cNvPr id="26" name="Group 26"/>
          <p:cNvGrpSpPr/>
          <p:nvPr/>
        </p:nvGrpSpPr>
        <p:grpSpPr>
          <a:xfrm>
            <a:off x="3423088" y="4954569"/>
            <a:ext cx="11441825" cy="513620"/>
            <a:chOff x="0" y="0"/>
            <a:chExt cx="15255766" cy="684827"/>
          </a:xfrm>
        </p:grpSpPr>
        <p:grpSp>
          <p:nvGrpSpPr>
            <p:cNvPr id="27" name="Group 27"/>
            <p:cNvGrpSpPr/>
            <p:nvPr/>
          </p:nvGrpSpPr>
          <p:grpSpPr>
            <a:xfrm>
              <a:off x="0" y="0"/>
              <a:ext cx="15255766" cy="684827"/>
              <a:chOff x="0" y="0"/>
              <a:chExt cx="3013485" cy="135274"/>
            </a:xfrm>
          </p:grpSpPr>
          <p:sp>
            <p:nvSpPr>
              <p:cNvPr id="28" name="Freeform 28"/>
              <p:cNvSpPr/>
              <p:nvPr/>
            </p:nvSpPr>
            <p:spPr>
              <a:xfrm>
                <a:off x="0" y="0"/>
                <a:ext cx="3013485" cy="135274"/>
              </a:xfrm>
              <a:custGeom>
                <a:avLst/>
                <a:gdLst/>
                <a:ahLst/>
                <a:cxnLst/>
                <a:rect l="l" t="t" r="r" b="b"/>
                <a:pathLst>
                  <a:path w="3013485" h="135274">
                    <a:moveTo>
                      <a:pt x="34508" y="0"/>
                    </a:moveTo>
                    <a:lnTo>
                      <a:pt x="2978976" y="0"/>
                    </a:lnTo>
                    <a:cubicBezTo>
                      <a:pt x="2998035" y="0"/>
                      <a:pt x="3013485" y="15450"/>
                      <a:pt x="3013485" y="34508"/>
                    </a:cubicBezTo>
                    <a:lnTo>
                      <a:pt x="3013485" y="100766"/>
                    </a:lnTo>
                    <a:cubicBezTo>
                      <a:pt x="3013485" y="109918"/>
                      <a:pt x="3009849" y="118696"/>
                      <a:pt x="3003377" y="125167"/>
                    </a:cubicBezTo>
                    <a:cubicBezTo>
                      <a:pt x="2996906" y="131639"/>
                      <a:pt x="2988128" y="135274"/>
                      <a:pt x="2978976" y="135274"/>
                    </a:cubicBezTo>
                    <a:lnTo>
                      <a:pt x="34508" y="135274"/>
                    </a:lnTo>
                    <a:cubicBezTo>
                      <a:pt x="15450" y="135274"/>
                      <a:pt x="0" y="119825"/>
                      <a:pt x="0" y="100766"/>
                    </a:cubicBezTo>
                    <a:lnTo>
                      <a:pt x="0" y="34508"/>
                    </a:lnTo>
                    <a:cubicBezTo>
                      <a:pt x="0" y="15450"/>
                      <a:pt x="15450" y="0"/>
                      <a:pt x="34508" y="0"/>
                    </a:cubicBezTo>
                    <a:close/>
                  </a:path>
                </a:pathLst>
              </a:custGeom>
              <a:solidFill>
                <a:srgbClr val="000000">
                  <a:alpha val="0"/>
                </a:srgbClr>
              </a:solidFill>
              <a:ln w="38100" cap="rnd">
                <a:solidFill>
                  <a:srgbClr val="C238D3"/>
                </a:solidFill>
                <a:prstDash val="solid"/>
                <a:round/>
              </a:ln>
            </p:spPr>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762482" y="22977"/>
              <a:ext cx="13888014" cy="492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mendorong kolaborasi</a:t>
              </a:r>
            </a:p>
          </p:txBody>
        </p:sp>
      </p:grpSp>
      <p:grpSp>
        <p:nvGrpSpPr>
          <p:cNvPr id="31" name="Group 31"/>
          <p:cNvGrpSpPr/>
          <p:nvPr/>
        </p:nvGrpSpPr>
        <p:grpSpPr>
          <a:xfrm>
            <a:off x="3423088" y="5724316"/>
            <a:ext cx="11441825" cy="513620"/>
            <a:chOff x="0" y="0"/>
            <a:chExt cx="15255766" cy="684827"/>
          </a:xfrm>
        </p:grpSpPr>
        <p:grpSp>
          <p:nvGrpSpPr>
            <p:cNvPr id="32" name="Group 32"/>
            <p:cNvGrpSpPr/>
            <p:nvPr/>
          </p:nvGrpSpPr>
          <p:grpSpPr>
            <a:xfrm>
              <a:off x="0" y="0"/>
              <a:ext cx="15255766" cy="684827"/>
              <a:chOff x="0" y="0"/>
              <a:chExt cx="3013485" cy="135274"/>
            </a:xfrm>
          </p:grpSpPr>
          <p:sp>
            <p:nvSpPr>
              <p:cNvPr id="33" name="Freeform 33"/>
              <p:cNvSpPr/>
              <p:nvPr/>
            </p:nvSpPr>
            <p:spPr>
              <a:xfrm>
                <a:off x="0" y="0"/>
                <a:ext cx="3013485" cy="135274"/>
              </a:xfrm>
              <a:custGeom>
                <a:avLst/>
                <a:gdLst/>
                <a:ahLst/>
                <a:cxnLst/>
                <a:rect l="l" t="t" r="r" b="b"/>
                <a:pathLst>
                  <a:path w="3013485" h="135274">
                    <a:moveTo>
                      <a:pt x="34508" y="0"/>
                    </a:moveTo>
                    <a:lnTo>
                      <a:pt x="2978976" y="0"/>
                    </a:lnTo>
                    <a:cubicBezTo>
                      <a:pt x="2998035" y="0"/>
                      <a:pt x="3013485" y="15450"/>
                      <a:pt x="3013485" y="34508"/>
                    </a:cubicBezTo>
                    <a:lnTo>
                      <a:pt x="3013485" y="100766"/>
                    </a:lnTo>
                    <a:cubicBezTo>
                      <a:pt x="3013485" y="109918"/>
                      <a:pt x="3009849" y="118696"/>
                      <a:pt x="3003377" y="125167"/>
                    </a:cubicBezTo>
                    <a:cubicBezTo>
                      <a:pt x="2996906" y="131639"/>
                      <a:pt x="2988128" y="135274"/>
                      <a:pt x="2978976" y="135274"/>
                    </a:cubicBezTo>
                    <a:lnTo>
                      <a:pt x="34508" y="135274"/>
                    </a:lnTo>
                    <a:cubicBezTo>
                      <a:pt x="15450" y="135274"/>
                      <a:pt x="0" y="119825"/>
                      <a:pt x="0" y="100766"/>
                    </a:cubicBezTo>
                    <a:lnTo>
                      <a:pt x="0" y="34508"/>
                    </a:lnTo>
                    <a:cubicBezTo>
                      <a:pt x="0" y="15450"/>
                      <a:pt x="15450" y="0"/>
                      <a:pt x="34508" y="0"/>
                    </a:cubicBezTo>
                    <a:close/>
                  </a:path>
                </a:pathLst>
              </a:custGeom>
              <a:solidFill>
                <a:srgbClr val="000000">
                  <a:alpha val="0"/>
                </a:srgbClr>
              </a:solidFill>
              <a:ln w="38100" cap="rnd">
                <a:solidFill>
                  <a:srgbClr val="C238D3"/>
                </a:solidFill>
                <a:prstDash val="solid"/>
                <a:round/>
              </a:ln>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5"/>
            <p:cNvSpPr txBox="1"/>
            <p:nvPr/>
          </p:nvSpPr>
          <p:spPr>
            <a:xfrm>
              <a:off x="762482" y="22977"/>
              <a:ext cx="13888014" cy="492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menerapkan development intelegence</a:t>
              </a:r>
            </a:p>
          </p:txBody>
        </p:sp>
      </p:grpSp>
      <p:grpSp>
        <p:nvGrpSpPr>
          <p:cNvPr id="36" name="Group 36"/>
          <p:cNvGrpSpPr/>
          <p:nvPr/>
        </p:nvGrpSpPr>
        <p:grpSpPr>
          <a:xfrm>
            <a:off x="3423088" y="6495111"/>
            <a:ext cx="11441825" cy="513620"/>
            <a:chOff x="0" y="0"/>
            <a:chExt cx="15255766" cy="684827"/>
          </a:xfrm>
        </p:grpSpPr>
        <p:grpSp>
          <p:nvGrpSpPr>
            <p:cNvPr id="37" name="Group 37"/>
            <p:cNvGrpSpPr/>
            <p:nvPr/>
          </p:nvGrpSpPr>
          <p:grpSpPr>
            <a:xfrm>
              <a:off x="0" y="0"/>
              <a:ext cx="15255766" cy="684827"/>
              <a:chOff x="0" y="0"/>
              <a:chExt cx="3013485" cy="135274"/>
            </a:xfrm>
          </p:grpSpPr>
          <p:sp>
            <p:nvSpPr>
              <p:cNvPr id="38" name="Freeform 38"/>
              <p:cNvSpPr/>
              <p:nvPr/>
            </p:nvSpPr>
            <p:spPr>
              <a:xfrm>
                <a:off x="0" y="0"/>
                <a:ext cx="3013485" cy="135274"/>
              </a:xfrm>
              <a:custGeom>
                <a:avLst/>
                <a:gdLst/>
                <a:ahLst/>
                <a:cxnLst/>
                <a:rect l="l" t="t" r="r" b="b"/>
                <a:pathLst>
                  <a:path w="3013485" h="135274">
                    <a:moveTo>
                      <a:pt x="34508" y="0"/>
                    </a:moveTo>
                    <a:lnTo>
                      <a:pt x="2978976" y="0"/>
                    </a:lnTo>
                    <a:cubicBezTo>
                      <a:pt x="2998035" y="0"/>
                      <a:pt x="3013485" y="15450"/>
                      <a:pt x="3013485" y="34508"/>
                    </a:cubicBezTo>
                    <a:lnTo>
                      <a:pt x="3013485" y="100766"/>
                    </a:lnTo>
                    <a:cubicBezTo>
                      <a:pt x="3013485" y="109918"/>
                      <a:pt x="3009849" y="118696"/>
                      <a:pt x="3003377" y="125167"/>
                    </a:cubicBezTo>
                    <a:cubicBezTo>
                      <a:pt x="2996906" y="131639"/>
                      <a:pt x="2988128" y="135274"/>
                      <a:pt x="2978976" y="135274"/>
                    </a:cubicBezTo>
                    <a:lnTo>
                      <a:pt x="34508" y="135274"/>
                    </a:lnTo>
                    <a:cubicBezTo>
                      <a:pt x="15450" y="135274"/>
                      <a:pt x="0" y="119825"/>
                      <a:pt x="0" y="100766"/>
                    </a:cubicBezTo>
                    <a:lnTo>
                      <a:pt x="0" y="34508"/>
                    </a:lnTo>
                    <a:cubicBezTo>
                      <a:pt x="0" y="15450"/>
                      <a:pt x="15450" y="0"/>
                      <a:pt x="34508" y="0"/>
                    </a:cubicBezTo>
                    <a:close/>
                  </a:path>
                </a:pathLst>
              </a:custGeom>
              <a:solidFill>
                <a:srgbClr val="000000">
                  <a:alpha val="0"/>
                </a:srgbClr>
              </a:solidFill>
              <a:ln w="38100" cap="rnd">
                <a:solidFill>
                  <a:srgbClr val="C238D3"/>
                </a:solidFill>
                <a:prstDash val="solid"/>
                <a:round/>
              </a:ln>
            </p:spPr>
          </p:sp>
          <p:sp>
            <p:nvSpPr>
              <p:cNvPr id="39" name="TextBox 3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0" name="TextBox 40"/>
            <p:cNvSpPr txBox="1"/>
            <p:nvPr/>
          </p:nvSpPr>
          <p:spPr>
            <a:xfrm>
              <a:off x="762482" y="22977"/>
              <a:ext cx="13888014" cy="492561"/>
            </a:xfrm>
            <a:prstGeom prst="rect">
              <a:avLst/>
            </a:prstGeom>
          </p:spPr>
          <p:txBody>
            <a:bodyPr lIns="0" tIns="0" rIns="0" bIns="0" rtlCol="0" anchor="t">
              <a:spAutoFit/>
            </a:bodyPr>
            <a:lstStyle/>
            <a:p>
              <a:pPr algn="ctr">
                <a:lnSpc>
                  <a:spcPts val="3000"/>
                </a:lnSpc>
                <a:spcBef>
                  <a:spcPct val="0"/>
                </a:spcBef>
              </a:pPr>
              <a:r>
                <a:rPr lang="en-US" sz="2143">
                  <a:solidFill>
                    <a:srgbClr val="FFFFFF"/>
                  </a:solidFill>
                  <a:latin typeface="Anca Coder"/>
                </a:rPr>
                <a:t>menerapkan proses improvisasi berkelanjutan</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3556956" y="936876"/>
            <a:ext cx="11174088" cy="158686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TRADITIONAL ARCHITECTURE</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3556956" y="936876"/>
            <a:ext cx="11174088" cy="158686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MULTI-TIER ARCHITECTURE</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2971989" y="937260"/>
            <a:ext cx="12344021" cy="158686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SCALE UP AND SCALE OUT ARCHITECTURE</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1" name="Picture 21"/>
          <p:cNvPicPr>
            <a:picLocks noChangeAspect="1"/>
          </p:cNvPicPr>
          <p:nvPr/>
        </p:nvPicPr>
        <p:blipFill>
          <a:blip r:embed="rId15"/>
          <a:srcRect/>
          <a:stretch>
            <a:fillRect/>
          </a:stretch>
        </p:blipFill>
        <p:spPr>
          <a:xfrm rot="5400000">
            <a:off x="5067615" y="4298790"/>
            <a:ext cx="889847" cy="2579268"/>
          </a:xfrm>
          <a:prstGeom prst="rect">
            <a:avLst/>
          </a:prstGeom>
        </p:spPr>
      </p:pic>
      <p:pic>
        <p:nvPicPr>
          <p:cNvPr id="22" name="Picture 22"/>
          <p:cNvPicPr>
            <a:picLocks noChangeAspect="1"/>
          </p:cNvPicPr>
          <p:nvPr/>
        </p:nvPicPr>
        <p:blipFill>
          <a:blip r:embed="rId15"/>
          <a:srcRect/>
          <a:stretch>
            <a:fillRect/>
          </a:stretch>
        </p:blipFill>
        <p:spPr>
          <a:xfrm rot="5400000">
            <a:off x="6734816" y="6025931"/>
            <a:ext cx="889847" cy="2579268"/>
          </a:xfrm>
          <a:prstGeom prst="rect">
            <a:avLst/>
          </a:prstGeom>
        </p:spPr>
      </p:pic>
      <p:pic>
        <p:nvPicPr>
          <p:cNvPr id="23" name="Picture 23"/>
          <p:cNvPicPr>
            <a:picLocks noChangeAspect="1"/>
          </p:cNvPicPr>
          <p:nvPr/>
        </p:nvPicPr>
        <p:blipFill>
          <a:blip r:embed="rId15"/>
          <a:srcRect/>
          <a:stretch>
            <a:fillRect/>
          </a:stretch>
        </p:blipFill>
        <p:spPr>
          <a:xfrm rot="5400000">
            <a:off x="8649878" y="5102556"/>
            <a:ext cx="889847" cy="2579268"/>
          </a:xfrm>
          <a:prstGeom prst="rect">
            <a:avLst/>
          </a:prstGeom>
        </p:spPr>
      </p:pic>
      <p:pic>
        <p:nvPicPr>
          <p:cNvPr id="24" name="Picture 24"/>
          <p:cNvPicPr>
            <a:picLocks noChangeAspect="1"/>
          </p:cNvPicPr>
          <p:nvPr/>
        </p:nvPicPr>
        <p:blipFill>
          <a:blip r:embed="rId15"/>
          <a:srcRect/>
          <a:stretch>
            <a:fillRect/>
          </a:stretch>
        </p:blipFill>
        <p:spPr>
          <a:xfrm rot="-5400000">
            <a:off x="11914327" y="5721044"/>
            <a:ext cx="889847" cy="2579268"/>
          </a:xfrm>
          <a:prstGeom prst="rect">
            <a:avLst/>
          </a:prstGeom>
        </p:spPr>
      </p:pic>
      <p:sp>
        <p:nvSpPr>
          <p:cNvPr id="25" name="Freeform 25"/>
          <p:cNvSpPr/>
          <p:nvPr/>
        </p:nvSpPr>
        <p:spPr>
          <a:xfrm>
            <a:off x="7314731" y="818829"/>
            <a:ext cx="3560142" cy="2492100"/>
          </a:xfrm>
          <a:custGeom>
            <a:avLst/>
            <a:gdLst/>
            <a:ahLst/>
            <a:cxnLst/>
            <a:rect l="l" t="t" r="r" b="b"/>
            <a:pathLst>
              <a:path w="3560142" h="2492100">
                <a:moveTo>
                  <a:pt x="0" y="0"/>
                </a:moveTo>
                <a:lnTo>
                  <a:pt x="3560142" y="0"/>
                </a:lnTo>
                <a:lnTo>
                  <a:pt x="3560142" y="2492099"/>
                </a:lnTo>
                <a:lnTo>
                  <a:pt x="0" y="24920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TextBox 26"/>
          <p:cNvSpPr txBox="1"/>
          <p:nvPr/>
        </p:nvSpPr>
        <p:spPr>
          <a:xfrm>
            <a:off x="3556956" y="3406178"/>
            <a:ext cx="11174088" cy="1130751"/>
          </a:xfrm>
          <a:prstGeom prst="rect">
            <a:avLst/>
          </a:prstGeom>
        </p:spPr>
        <p:txBody>
          <a:bodyPr lIns="0" tIns="0" rIns="0" bIns="0" rtlCol="0" anchor="t">
            <a:spAutoFit/>
          </a:bodyPr>
          <a:lstStyle/>
          <a:p>
            <a:pPr algn="ctr">
              <a:lnSpc>
                <a:spcPts val="7922"/>
              </a:lnSpc>
            </a:pPr>
            <a:r>
              <a:rPr lang="en-US" sz="8084" spc="-371">
                <a:solidFill>
                  <a:srgbClr val="FFFFFF"/>
                </a:solidFill>
                <a:latin typeface="Arcade Gamer Bold"/>
              </a:rPr>
              <a:t>CLOUD STORAGE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3556956" y="565401"/>
            <a:ext cx="11174088" cy="232981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SYNCRONOUS AND ASYNCRONOUS ARCHITECTURE</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2971989" y="937260"/>
            <a:ext cx="12344021" cy="158686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OPEN SECURITY ARCHITECTURE</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5833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2971989" y="1308735"/>
            <a:ext cx="12344021" cy="843915"/>
          </a:xfrm>
          <a:prstGeom prst="rect">
            <a:avLst/>
          </a:prstGeom>
        </p:spPr>
        <p:txBody>
          <a:bodyPr lIns="0" tIns="0" rIns="0" bIns="0" rtlCol="0" anchor="t">
            <a:spAutoFit/>
          </a:bodyPr>
          <a:lstStyle/>
          <a:p>
            <a:pPr algn="ctr">
              <a:lnSpc>
                <a:spcPts val="5880"/>
              </a:lnSpc>
            </a:pPr>
            <a:r>
              <a:rPr lang="en-US" sz="6000" spc="-276">
                <a:solidFill>
                  <a:srgbClr val="FFFFFF"/>
                </a:solidFill>
                <a:latin typeface="Arcade Gamer Bold"/>
              </a:rPr>
              <a:t>CLOUD EMULATOR</a:t>
            </a:r>
          </a:p>
        </p:txBody>
      </p:sp>
      <p:sp>
        <p:nvSpPr>
          <p:cNvPr id="20" name="Freeform 20"/>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54231" y="3086100"/>
            <a:ext cx="4047467" cy="411480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3" name="Group 23"/>
          <p:cNvGrpSpPr/>
          <p:nvPr/>
        </p:nvGrpSpPr>
        <p:grpSpPr>
          <a:xfrm>
            <a:off x="6183633" y="3201737"/>
            <a:ext cx="11188356" cy="3999163"/>
            <a:chOff x="0" y="0"/>
            <a:chExt cx="2946727" cy="1053278"/>
          </a:xfrm>
        </p:grpSpPr>
        <p:sp>
          <p:nvSpPr>
            <p:cNvPr id="24" name="Freeform 24"/>
            <p:cNvSpPr/>
            <p:nvPr/>
          </p:nvSpPr>
          <p:spPr>
            <a:xfrm>
              <a:off x="0" y="0"/>
              <a:ext cx="2946727" cy="1053278"/>
            </a:xfrm>
            <a:custGeom>
              <a:avLst/>
              <a:gdLst/>
              <a:ahLst/>
              <a:cxnLst/>
              <a:rect l="l" t="t" r="r" b="b"/>
              <a:pathLst>
                <a:path w="2946727" h="1053278">
                  <a:moveTo>
                    <a:pt x="35290" y="0"/>
                  </a:moveTo>
                  <a:lnTo>
                    <a:pt x="2911437" y="0"/>
                  </a:lnTo>
                  <a:cubicBezTo>
                    <a:pt x="2930928" y="0"/>
                    <a:pt x="2946727" y="15800"/>
                    <a:pt x="2946727" y="35290"/>
                  </a:cubicBezTo>
                  <a:lnTo>
                    <a:pt x="2946727" y="1017987"/>
                  </a:lnTo>
                  <a:cubicBezTo>
                    <a:pt x="2946727" y="1037478"/>
                    <a:pt x="2930928" y="1053278"/>
                    <a:pt x="2911437" y="1053278"/>
                  </a:cubicBezTo>
                  <a:lnTo>
                    <a:pt x="35290" y="1053278"/>
                  </a:lnTo>
                  <a:cubicBezTo>
                    <a:pt x="15800" y="1053278"/>
                    <a:pt x="0" y="1037478"/>
                    <a:pt x="0" y="1017987"/>
                  </a:cubicBezTo>
                  <a:lnTo>
                    <a:pt x="0" y="35290"/>
                  </a:lnTo>
                  <a:cubicBezTo>
                    <a:pt x="0" y="15800"/>
                    <a:pt x="15800" y="0"/>
                    <a:pt x="35290" y="0"/>
                  </a:cubicBezTo>
                  <a:close/>
                </a:path>
              </a:pathLst>
            </a:custGeom>
            <a:solidFill>
              <a:srgbClr val="000000">
                <a:alpha val="0"/>
              </a:srgbClr>
            </a:solidFill>
            <a:ln w="38100" cap="rnd">
              <a:solidFill>
                <a:srgbClr val="C238D3"/>
              </a:solidFill>
              <a:prstDash val="solid"/>
              <a:round/>
            </a:ln>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6666855" y="3855880"/>
            <a:ext cx="10221912" cy="2557526"/>
          </a:xfrm>
          <a:prstGeom prst="rect">
            <a:avLst/>
          </a:prstGeom>
        </p:spPr>
        <p:txBody>
          <a:bodyPr lIns="0" tIns="0" rIns="0" bIns="0" rtlCol="0" anchor="t">
            <a:spAutoFit/>
          </a:bodyPr>
          <a:lstStyle/>
          <a:p>
            <a:pPr algn="ctr">
              <a:lnSpc>
                <a:spcPts val="5152"/>
              </a:lnSpc>
            </a:pPr>
            <a:r>
              <a:rPr lang="en-US" sz="3200">
                <a:solidFill>
                  <a:srgbClr val="FFFFFF"/>
                </a:solidFill>
                <a:latin typeface="Anca Coder"/>
              </a:rPr>
              <a:t>Keamanan merupakan perhatian utama bagi setiap organisasi yang ingin menerapkan komputasi awan. Ada beberapa risiko ketika menerapkan layanan cloud.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5231337" y="6917765"/>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1465444" y="1480409"/>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5231033" y="98215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13437090" y="6372382"/>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1" name="Group 21"/>
          <p:cNvGrpSpPr/>
          <p:nvPr/>
        </p:nvGrpSpPr>
        <p:grpSpPr>
          <a:xfrm>
            <a:off x="4850910" y="3228564"/>
            <a:ext cx="8586179" cy="3086100"/>
            <a:chOff x="0" y="0"/>
            <a:chExt cx="2261380" cy="812800"/>
          </a:xfrm>
        </p:grpSpPr>
        <p:sp>
          <p:nvSpPr>
            <p:cNvPr id="22" name="Freeform 22"/>
            <p:cNvSpPr/>
            <p:nvPr/>
          </p:nvSpPr>
          <p:spPr>
            <a:xfrm>
              <a:off x="0" y="0"/>
              <a:ext cx="2261381" cy="812800"/>
            </a:xfrm>
            <a:custGeom>
              <a:avLst/>
              <a:gdLst/>
              <a:ahLst/>
              <a:cxnLst/>
              <a:rect l="l" t="t" r="r" b="b"/>
              <a:pathLst>
                <a:path w="2261381" h="812800">
                  <a:moveTo>
                    <a:pt x="44182" y="0"/>
                  </a:moveTo>
                  <a:lnTo>
                    <a:pt x="2217199" y="0"/>
                  </a:lnTo>
                  <a:cubicBezTo>
                    <a:pt x="2241600" y="0"/>
                    <a:pt x="2261381" y="19781"/>
                    <a:pt x="2261381" y="44182"/>
                  </a:cubicBezTo>
                  <a:lnTo>
                    <a:pt x="2261381" y="768618"/>
                  </a:lnTo>
                  <a:cubicBezTo>
                    <a:pt x="2261381" y="793019"/>
                    <a:pt x="2241600" y="812800"/>
                    <a:pt x="2217199" y="812800"/>
                  </a:cubicBezTo>
                  <a:lnTo>
                    <a:pt x="44182" y="812800"/>
                  </a:lnTo>
                  <a:cubicBezTo>
                    <a:pt x="19781" y="812800"/>
                    <a:pt x="0" y="793019"/>
                    <a:pt x="0" y="768618"/>
                  </a:cubicBezTo>
                  <a:lnTo>
                    <a:pt x="0" y="44182"/>
                  </a:lnTo>
                  <a:cubicBezTo>
                    <a:pt x="0" y="19781"/>
                    <a:pt x="19781" y="0"/>
                    <a:pt x="44182" y="0"/>
                  </a:cubicBezTo>
                  <a:close/>
                </a:path>
              </a:pathLst>
            </a:custGeom>
            <a:solidFill>
              <a:srgbClr val="000000">
                <a:alpha val="0"/>
              </a:srgbClr>
            </a:solidFill>
            <a:ln w="38100" cap="rnd">
              <a:solidFill>
                <a:srgbClr val="E24795"/>
              </a:solidFill>
              <a:prstDash val="solid"/>
              <a:round/>
            </a:ln>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4752514" y="3980276"/>
            <a:ext cx="8684575" cy="1563625"/>
          </a:xfrm>
          <a:prstGeom prst="rect">
            <a:avLst/>
          </a:prstGeom>
        </p:spPr>
        <p:txBody>
          <a:bodyPr lIns="0" tIns="0" rIns="0" bIns="0" rtlCol="0" anchor="t">
            <a:spAutoFit/>
          </a:bodyPr>
          <a:lstStyle/>
          <a:p>
            <a:pPr algn="ctr">
              <a:lnSpc>
                <a:spcPts val="5928"/>
              </a:lnSpc>
            </a:pPr>
            <a:r>
              <a:rPr lang="en-US" sz="5200" spc="-239">
                <a:solidFill>
                  <a:srgbClr val="FFFFFF"/>
                </a:solidFill>
                <a:latin typeface="Arcade Gamer Bold"/>
              </a:rPr>
              <a:t>THANK YOU FOR PLAYING WITH US!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8355" y="6975185"/>
            <a:ext cx="2912988" cy="803672"/>
            <a:chOff x="0" y="0"/>
            <a:chExt cx="4176000" cy="1152128"/>
          </a:xfrm>
        </p:grpSpPr>
        <p:sp>
          <p:nvSpPr>
            <p:cNvPr id="3" name="Freeform 3"/>
            <p:cNvSpPr/>
            <p:nvPr/>
          </p:nvSpPr>
          <p:spPr>
            <a:xfrm>
              <a:off x="0" y="0"/>
              <a:ext cx="4176014" cy="1152144"/>
            </a:xfrm>
            <a:custGeom>
              <a:avLst/>
              <a:gdLst/>
              <a:ahLst/>
              <a:cxnLst/>
              <a:rect l="l" t="t" r="r" b="b"/>
              <a:pathLst>
                <a:path w="4176014" h="1152144">
                  <a:moveTo>
                    <a:pt x="0" y="1152144"/>
                  </a:moveTo>
                  <a:lnTo>
                    <a:pt x="4176014" y="1152144"/>
                  </a:lnTo>
                  <a:lnTo>
                    <a:pt x="4176014" y="576072"/>
                  </a:lnTo>
                  <a:lnTo>
                    <a:pt x="3599942" y="0"/>
                  </a:lnTo>
                  <a:lnTo>
                    <a:pt x="0" y="0"/>
                  </a:lnTo>
                  <a:close/>
                </a:path>
              </a:pathLst>
            </a:custGeom>
            <a:solidFill>
              <a:srgbClr val="F0D23F"/>
            </a:solidFill>
          </p:spPr>
        </p:sp>
        <p:sp>
          <p:nvSpPr>
            <p:cNvPr id="4" name="Freeform 4"/>
            <p:cNvSpPr/>
            <p:nvPr/>
          </p:nvSpPr>
          <p:spPr>
            <a:xfrm>
              <a:off x="3599942" y="0"/>
              <a:ext cx="576072" cy="576072"/>
            </a:xfrm>
            <a:custGeom>
              <a:avLst/>
              <a:gdLst/>
              <a:ahLst/>
              <a:cxnLst/>
              <a:rect l="l" t="t" r="r" b="b"/>
              <a:pathLst>
                <a:path w="576072" h="576072">
                  <a:moveTo>
                    <a:pt x="0" y="0"/>
                  </a:moveTo>
                  <a:lnTo>
                    <a:pt x="115189" y="460883"/>
                  </a:lnTo>
                  <a:lnTo>
                    <a:pt x="576072" y="576072"/>
                  </a:lnTo>
                  <a:close/>
                </a:path>
              </a:pathLst>
            </a:custGeom>
            <a:solidFill>
              <a:srgbClr val="C0A832"/>
            </a:solidFill>
          </p:spPr>
        </p:sp>
        <p:sp>
          <p:nvSpPr>
            <p:cNvPr id="5" name="Freeform 5"/>
            <p:cNvSpPr/>
            <p:nvPr/>
          </p:nvSpPr>
          <p:spPr>
            <a:xfrm>
              <a:off x="0" y="0"/>
              <a:ext cx="4176014" cy="1152144"/>
            </a:xfrm>
            <a:custGeom>
              <a:avLst/>
              <a:gdLst/>
              <a:ahLst/>
              <a:cxnLst/>
              <a:rect l="l" t="t" r="r" b="b"/>
              <a:pathLst>
                <a:path w="4176014" h="1152144">
                  <a:moveTo>
                    <a:pt x="3599942" y="0"/>
                  </a:moveTo>
                  <a:lnTo>
                    <a:pt x="3715131" y="460883"/>
                  </a:lnTo>
                  <a:lnTo>
                    <a:pt x="4176014" y="576072"/>
                  </a:lnTo>
                  <a:lnTo>
                    <a:pt x="3599942" y="0"/>
                  </a:lnTo>
                  <a:lnTo>
                    <a:pt x="0" y="0"/>
                  </a:lnTo>
                  <a:lnTo>
                    <a:pt x="0" y="1152144"/>
                  </a:lnTo>
                  <a:lnTo>
                    <a:pt x="4176014" y="1152144"/>
                  </a:lnTo>
                  <a:lnTo>
                    <a:pt x="4176014" y="576072"/>
                  </a:lnTo>
                </a:path>
              </a:pathLst>
            </a:custGeom>
            <a:solidFill>
              <a:srgbClr val="000000">
                <a:alpha val="0"/>
              </a:srgbClr>
            </a:solidFill>
          </p:spPr>
        </p:sp>
      </p:grpSp>
      <p:grpSp>
        <p:nvGrpSpPr>
          <p:cNvPr id="6" name="Group 6"/>
          <p:cNvGrpSpPr/>
          <p:nvPr/>
        </p:nvGrpSpPr>
        <p:grpSpPr>
          <a:xfrm>
            <a:off x="4048920" y="7148108"/>
            <a:ext cx="2912988" cy="803672"/>
            <a:chOff x="0" y="0"/>
            <a:chExt cx="4176000" cy="1152128"/>
          </a:xfrm>
        </p:grpSpPr>
        <p:sp>
          <p:nvSpPr>
            <p:cNvPr id="7" name="Freeform 7"/>
            <p:cNvSpPr/>
            <p:nvPr/>
          </p:nvSpPr>
          <p:spPr>
            <a:xfrm>
              <a:off x="0" y="0"/>
              <a:ext cx="4176014" cy="1152144"/>
            </a:xfrm>
            <a:custGeom>
              <a:avLst/>
              <a:gdLst/>
              <a:ahLst/>
              <a:cxnLst/>
              <a:rect l="l" t="t" r="r" b="b"/>
              <a:pathLst>
                <a:path w="4176014" h="1152144">
                  <a:moveTo>
                    <a:pt x="0" y="1152144"/>
                  </a:moveTo>
                  <a:lnTo>
                    <a:pt x="4176014" y="1152144"/>
                  </a:lnTo>
                  <a:lnTo>
                    <a:pt x="4176014" y="505587"/>
                  </a:lnTo>
                  <a:lnTo>
                    <a:pt x="3670427" y="0"/>
                  </a:lnTo>
                  <a:lnTo>
                    <a:pt x="0" y="0"/>
                  </a:lnTo>
                  <a:close/>
                </a:path>
              </a:pathLst>
            </a:custGeom>
            <a:solidFill>
              <a:srgbClr val="F79465"/>
            </a:solidFill>
          </p:spPr>
        </p:sp>
        <p:sp>
          <p:nvSpPr>
            <p:cNvPr id="8" name="Freeform 8"/>
            <p:cNvSpPr/>
            <p:nvPr/>
          </p:nvSpPr>
          <p:spPr>
            <a:xfrm>
              <a:off x="3670427" y="0"/>
              <a:ext cx="505460" cy="505460"/>
            </a:xfrm>
            <a:custGeom>
              <a:avLst/>
              <a:gdLst/>
              <a:ahLst/>
              <a:cxnLst/>
              <a:rect l="l" t="t" r="r" b="b"/>
              <a:pathLst>
                <a:path w="505460" h="505460">
                  <a:moveTo>
                    <a:pt x="0" y="0"/>
                  </a:moveTo>
                  <a:lnTo>
                    <a:pt x="101092" y="404368"/>
                  </a:lnTo>
                  <a:lnTo>
                    <a:pt x="505460" y="505460"/>
                  </a:lnTo>
                  <a:close/>
                </a:path>
              </a:pathLst>
            </a:custGeom>
            <a:solidFill>
              <a:srgbClr val="C57650"/>
            </a:solidFill>
          </p:spPr>
        </p:sp>
        <p:sp>
          <p:nvSpPr>
            <p:cNvPr id="9" name="Freeform 9"/>
            <p:cNvSpPr/>
            <p:nvPr/>
          </p:nvSpPr>
          <p:spPr>
            <a:xfrm>
              <a:off x="0" y="0"/>
              <a:ext cx="4176014" cy="1152144"/>
            </a:xfrm>
            <a:custGeom>
              <a:avLst/>
              <a:gdLst/>
              <a:ahLst/>
              <a:cxnLst/>
              <a:rect l="l" t="t" r="r" b="b"/>
              <a:pathLst>
                <a:path w="4176014" h="1152144">
                  <a:moveTo>
                    <a:pt x="3670427" y="0"/>
                  </a:moveTo>
                  <a:lnTo>
                    <a:pt x="3771519" y="404368"/>
                  </a:lnTo>
                  <a:lnTo>
                    <a:pt x="4175887" y="505460"/>
                  </a:lnTo>
                  <a:lnTo>
                    <a:pt x="3670427" y="0"/>
                  </a:lnTo>
                  <a:lnTo>
                    <a:pt x="0" y="0"/>
                  </a:lnTo>
                  <a:lnTo>
                    <a:pt x="0" y="1152144"/>
                  </a:lnTo>
                  <a:lnTo>
                    <a:pt x="4176014" y="1152144"/>
                  </a:lnTo>
                  <a:lnTo>
                    <a:pt x="4176014" y="505587"/>
                  </a:lnTo>
                </a:path>
              </a:pathLst>
            </a:custGeom>
            <a:solidFill>
              <a:srgbClr val="000000">
                <a:alpha val="0"/>
              </a:srgbClr>
            </a:solidFill>
          </p:spPr>
        </p:sp>
      </p:grpSp>
      <p:grpSp>
        <p:nvGrpSpPr>
          <p:cNvPr id="10" name="Group 10"/>
          <p:cNvGrpSpPr/>
          <p:nvPr/>
        </p:nvGrpSpPr>
        <p:grpSpPr>
          <a:xfrm>
            <a:off x="7504832" y="7104826"/>
            <a:ext cx="2912988" cy="803672"/>
            <a:chOff x="0" y="0"/>
            <a:chExt cx="4176000" cy="1152128"/>
          </a:xfrm>
        </p:grpSpPr>
        <p:sp>
          <p:nvSpPr>
            <p:cNvPr id="11" name="Freeform 11"/>
            <p:cNvSpPr/>
            <p:nvPr/>
          </p:nvSpPr>
          <p:spPr>
            <a:xfrm>
              <a:off x="0" y="0"/>
              <a:ext cx="4176014" cy="1152144"/>
            </a:xfrm>
            <a:custGeom>
              <a:avLst/>
              <a:gdLst/>
              <a:ahLst/>
              <a:cxnLst/>
              <a:rect l="l" t="t" r="r" b="b"/>
              <a:pathLst>
                <a:path w="4176014" h="1152144">
                  <a:moveTo>
                    <a:pt x="0" y="1152144"/>
                  </a:moveTo>
                  <a:lnTo>
                    <a:pt x="4176014" y="1152144"/>
                  </a:lnTo>
                  <a:lnTo>
                    <a:pt x="4176014" y="522986"/>
                  </a:lnTo>
                  <a:lnTo>
                    <a:pt x="3653028" y="0"/>
                  </a:lnTo>
                  <a:lnTo>
                    <a:pt x="0" y="0"/>
                  </a:lnTo>
                  <a:close/>
                </a:path>
              </a:pathLst>
            </a:custGeom>
            <a:solidFill>
              <a:srgbClr val="ED3B55"/>
            </a:solidFill>
          </p:spPr>
        </p:sp>
        <p:sp>
          <p:nvSpPr>
            <p:cNvPr id="12" name="Freeform 12"/>
            <p:cNvSpPr/>
            <p:nvPr/>
          </p:nvSpPr>
          <p:spPr>
            <a:xfrm>
              <a:off x="3653028" y="0"/>
              <a:ext cx="522986" cy="522986"/>
            </a:xfrm>
            <a:custGeom>
              <a:avLst/>
              <a:gdLst/>
              <a:ahLst/>
              <a:cxnLst/>
              <a:rect l="l" t="t" r="r" b="b"/>
              <a:pathLst>
                <a:path w="522986" h="522986">
                  <a:moveTo>
                    <a:pt x="0" y="0"/>
                  </a:moveTo>
                  <a:lnTo>
                    <a:pt x="104648" y="418338"/>
                  </a:lnTo>
                  <a:lnTo>
                    <a:pt x="522986" y="522986"/>
                  </a:lnTo>
                  <a:close/>
                </a:path>
              </a:pathLst>
            </a:custGeom>
            <a:solidFill>
              <a:srgbClr val="BD2F44"/>
            </a:solidFill>
          </p:spPr>
        </p:sp>
        <p:sp>
          <p:nvSpPr>
            <p:cNvPr id="13" name="Freeform 13"/>
            <p:cNvSpPr/>
            <p:nvPr/>
          </p:nvSpPr>
          <p:spPr>
            <a:xfrm>
              <a:off x="0" y="0"/>
              <a:ext cx="4176014" cy="1152144"/>
            </a:xfrm>
            <a:custGeom>
              <a:avLst/>
              <a:gdLst/>
              <a:ahLst/>
              <a:cxnLst/>
              <a:rect l="l" t="t" r="r" b="b"/>
              <a:pathLst>
                <a:path w="4176014" h="1152144">
                  <a:moveTo>
                    <a:pt x="3653028" y="0"/>
                  </a:moveTo>
                  <a:lnTo>
                    <a:pt x="3757676" y="418338"/>
                  </a:lnTo>
                  <a:lnTo>
                    <a:pt x="4176014" y="522986"/>
                  </a:lnTo>
                  <a:lnTo>
                    <a:pt x="3653028" y="0"/>
                  </a:lnTo>
                  <a:lnTo>
                    <a:pt x="0" y="0"/>
                  </a:lnTo>
                  <a:lnTo>
                    <a:pt x="0" y="1152144"/>
                  </a:lnTo>
                  <a:lnTo>
                    <a:pt x="4176014" y="1152144"/>
                  </a:lnTo>
                  <a:lnTo>
                    <a:pt x="4176014" y="522986"/>
                  </a:lnTo>
                </a:path>
              </a:pathLst>
            </a:custGeom>
            <a:solidFill>
              <a:srgbClr val="000000">
                <a:alpha val="0"/>
              </a:srgbClr>
            </a:solidFill>
          </p:spPr>
        </p:sp>
      </p:grpSp>
      <p:grpSp>
        <p:nvGrpSpPr>
          <p:cNvPr id="14" name="Group 14"/>
          <p:cNvGrpSpPr/>
          <p:nvPr/>
        </p:nvGrpSpPr>
        <p:grpSpPr>
          <a:xfrm>
            <a:off x="10960745" y="7104826"/>
            <a:ext cx="2912988" cy="803672"/>
            <a:chOff x="0" y="0"/>
            <a:chExt cx="4176000" cy="1152128"/>
          </a:xfrm>
        </p:grpSpPr>
        <p:sp>
          <p:nvSpPr>
            <p:cNvPr id="15" name="Freeform 15"/>
            <p:cNvSpPr/>
            <p:nvPr/>
          </p:nvSpPr>
          <p:spPr>
            <a:xfrm>
              <a:off x="0" y="0"/>
              <a:ext cx="4176014" cy="1152144"/>
            </a:xfrm>
            <a:custGeom>
              <a:avLst/>
              <a:gdLst/>
              <a:ahLst/>
              <a:cxnLst/>
              <a:rect l="l" t="t" r="r" b="b"/>
              <a:pathLst>
                <a:path w="4176014" h="1152144">
                  <a:moveTo>
                    <a:pt x="0" y="1152144"/>
                  </a:moveTo>
                  <a:lnTo>
                    <a:pt x="4176014" y="1152144"/>
                  </a:lnTo>
                  <a:lnTo>
                    <a:pt x="4176014" y="522986"/>
                  </a:lnTo>
                  <a:lnTo>
                    <a:pt x="3653028" y="0"/>
                  </a:lnTo>
                  <a:lnTo>
                    <a:pt x="0" y="0"/>
                  </a:lnTo>
                  <a:close/>
                </a:path>
              </a:pathLst>
            </a:custGeom>
            <a:solidFill>
              <a:srgbClr val="54CBA0"/>
            </a:solidFill>
          </p:spPr>
        </p:sp>
        <p:sp>
          <p:nvSpPr>
            <p:cNvPr id="16" name="Freeform 16"/>
            <p:cNvSpPr/>
            <p:nvPr/>
          </p:nvSpPr>
          <p:spPr>
            <a:xfrm>
              <a:off x="3653028" y="0"/>
              <a:ext cx="522986" cy="522986"/>
            </a:xfrm>
            <a:custGeom>
              <a:avLst/>
              <a:gdLst/>
              <a:ahLst/>
              <a:cxnLst/>
              <a:rect l="l" t="t" r="r" b="b"/>
              <a:pathLst>
                <a:path w="522986" h="522986">
                  <a:moveTo>
                    <a:pt x="0" y="0"/>
                  </a:moveTo>
                  <a:lnTo>
                    <a:pt x="104648" y="418338"/>
                  </a:lnTo>
                  <a:lnTo>
                    <a:pt x="522986" y="522986"/>
                  </a:lnTo>
                  <a:close/>
                </a:path>
              </a:pathLst>
            </a:custGeom>
            <a:solidFill>
              <a:srgbClr val="43A280"/>
            </a:solidFill>
          </p:spPr>
        </p:sp>
        <p:sp>
          <p:nvSpPr>
            <p:cNvPr id="17" name="Freeform 17"/>
            <p:cNvSpPr/>
            <p:nvPr/>
          </p:nvSpPr>
          <p:spPr>
            <a:xfrm>
              <a:off x="0" y="0"/>
              <a:ext cx="4176014" cy="1152144"/>
            </a:xfrm>
            <a:custGeom>
              <a:avLst/>
              <a:gdLst/>
              <a:ahLst/>
              <a:cxnLst/>
              <a:rect l="l" t="t" r="r" b="b"/>
              <a:pathLst>
                <a:path w="4176014" h="1152144">
                  <a:moveTo>
                    <a:pt x="3653028" y="0"/>
                  </a:moveTo>
                  <a:lnTo>
                    <a:pt x="3757676" y="418338"/>
                  </a:lnTo>
                  <a:lnTo>
                    <a:pt x="4176014" y="522986"/>
                  </a:lnTo>
                  <a:lnTo>
                    <a:pt x="3653028" y="0"/>
                  </a:lnTo>
                  <a:lnTo>
                    <a:pt x="0" y="0"/>
                  </a:lnTo>
                  <a:lnTo>
                    <a:pt x="0" y="1152144"/>
                  </a:lnTo>
                  <a:lnTo>
                    <a:pt x="4176014" y="1152144"/>
                  </a:lnTo>
                  <a:lnTo>
                    <a:pt x="4176014" y="522986"/>
                  </a:lnTo>
                </a:path>
              </a:pathLst>
            </a:custGeom>
            <a:solidFill>
              <a:srgbClr val="000000">
                <a:alpha val="0"/>
              </a:srgbClr>
            </a:solidFill>
          </p:spPr>
        </p:sp>
      </p:grpSp>
      <p:sp>
        <p:nvSpPr>
          <p:cNvPr id="18" name="TextBox 18"/>
          <p:cNvSpPr txBox="1"/>
          <p:nvPr/>
        </p:nvSpPr>
        <p:spPr>
          <a:xfrm>
            <a:off x="555542" y="760350"/>
            <a:ext cx="17176916" cy="1127616"/>
          </a:xfrm>
          <a:prstGeom prst="rect">
            <a:avLst/>
          </a:prstGeom>
        </p:spPr>
        <p:txBody>
          <a:bodyPr lIns="0" tIns="0" rIns="0" bIns="0" rtlCol="0" anchor="t">
            <a:spAutoFit/>
          </a:bodyPr>
          <a:lstStyle/>
          <a:p>
            <a:pPr algn="ctr">
              <a:lnSpc>
                <a:spcPts val="8748"/>
              </a:lnSpc>
            </a:pPr>
            <a:r>
              <a:rPr lang="en-US" sz="8100">
                <a:solidFill>
                  <a:srgbClr val="000000"/>
                </a:solidFill>
                <a:latin typeface="Poppins"/>
              </a:rPr>
              <a:t>Slide </a:t>
            </a:r>
            <a:r>
              <a:rPr lang="en-US" sz="8100" err="1">
                <a:solidFill>
                  <a:srgbClr val="000000"/>
                </a:solidFill>
                <a:latin typeface="Poppins"/>
              </a:rPr>
              <a:t>kontributor</a:t>
            </a:r>
            <a:endParaRPr lang="en-US" sz="8100" err="1">
              <a:solidFill>
                <a:srgbClr val="000000"/>
              </a:solidFill>
              <a:latin typeface="Poppins"/>
              <a:cs typeface="Poppins"/>
            </a:endParaRPr>
          </a:p>
        </p:txBody>
      </p:sp>
      <p:sp>
        <p:nvSpPr>
          <p:cNvPr id="19" name="TextBox 19"/>
          <p:cNvSpPr txBox="1"/>
          <p:nvPr/>
        </p:nvSpPr>
        <p:spPr>
          <a:xfrm>
            <a:off x="10052770" y="2424545"/>
            <a:ext cx="2341105" cy="266037"/>
          </a:xfrm>
          <a:prstGeom prst="rect">
            <a:avLst/>
          </a:prstGeom>
        </p:spPr>
        <p:txBody>
          <a:bodyPr lIns="0" tIns="0" rIns="0" bIns="0" rtlCol="0" anchor="t">
            <a:spAutoFit/>
          </a:bodyPr>
          <a:lstStyle/>
          <a:p>
            <a:pPr algn="ctr">
              <a:lnSpc>
                <a:spcPts val="1808"/>
              </a:lnSpc>
            </a:pPr>
            <a:r>
              <a:rPr lang="en-US" sz="3200">
                <a:latin typeface="Arial"/>
              </a:rPr>
              <a:t>5027221005</a:t>
            </a:r>
            <a:endParaRPr lang="en-US" sz="3200">
              <a:latin typeface="Arial"/>
              <a:cs typeface="Arial"/>
            </a:endParaRPr>
          </a:p>
        </p:txBody>
      </p:sp>
      <p:sp>
        <p:nvSpPr>
          <p:cNvPr id="20" name="TextBox 20"/>
          <p:cNvSpPr txBox="1"/>
          <p:nvPr/>
        </p:nvSpPr>
        <p:spPr>
          <a:xfrm>
            <a:off x="1060576" y="7971089"/>
            <a:ext cx="2708545" cy="782251"/>
          </a:xfrm>
          <a:prstGeom prst="rect">
            <a:avLst/>
          </a:prstGeom>
        </p:spPr>
        <p:txBody>
          <a:bodyPr lIns="0" tIns="0" rIns="0" bIns="0" rtlCol="0" anchor="t">
            <a:spAutoFit/>
          </a:bodyPr>
          <a:lstStyle/>
          <a:p>
            <a:pPr algn="ctr">
              <a:lnSpc>
                <a:spcPts val="2008"/>
              </a:lnSpc>
            </a:pPr>
            <a:r>
              <a:rPr lang="en-US" sz="1674">
                <a:solidFill>
                  <a:srgbClr val="000000"/>
                </a:solidFill>
                <a:latin typeface="Arial"/>
              </a:rPr>
              <a:t>“Langit itu pandangilah sebagai langit, jangan ada rasa ingin memeluknya.”</a:t>
            </a:r>
          </a:p>
        </p:txBody>
      </p:sp>
      <p:sp>
        <p:nvSpPr>
          <p:cNvPr id="33" name="TextBox 33"/>
          <p:cNvSpPr txBox="1"/>
          <p:nvPr/>
        </p:nvSpPr>
        <p:spPr>
          <a:xfrm>
            <a:off x="5142699" y="2418564"/>
            <a:ext cx="3934865" cy="285784"/>
          </a:xfrm>
          <a:prstGeom prst="rect">
            <a:avLst/>
          </a:prstGeom>
        </p:spPr>
        <p:txBody>
          <a:bodyPr wrap="square" lIns="0" tIns="0" rIns="0" bIns="0" rtlCol="0" anchor="t">
            <a:spAutoFit/>
          </a:bodyPr>
          <a:lstStyle/>
          <a:p>
            <a:pPr algn="ctr">
              <a:lnSpc>
                <a:spcPts val="2008"/>
              </a:lnSpc>
            </a:pPr>
            <a:r>
              <a:rPr lang="en-US" sz="3200">
                <a:latin typeface="Arial"/>
              </a:rPr>
              <a:t>Bhisma Elki Pratama</a:t>
            </a:r>
            <a:endParaRPr lang="en-US" sz="3200">
              <a:latin typeface="Arial"/>
              <a:cs typeface="Arial"/>
            </a:endParaRPr>
          </a:p>
        </p:txBody>
      </p:sp>
      <p:sp>
        <p:nvSpPr>
          <p:cNvPr id="34" name="TextBox 34"/>
          <p:cNvSpPr txBox="1"/>
          <p:nvPr/>
        </p:nvSpPr>
        <p:spPr>
          <a:xfrm flipV="1">
            <a:off x="5136362" y="3138839"/>
            <a:ext cx="3950964" cy="285784"/>
          </a:xfrm>
          <a:prstGeom prst="rect">
            <a:avLst/>
          </a:prstGeom>
        </p:spPr>
        <p:txBody>
          <a:bodyPr wrap="square" lIns="0" tIns="0" rIns="0" bIns="0" rtlCol="0" anchor="t">
            <a:spAutoFit/>
          </a:bodyPr>
          <a:lstStyle/>
          <a:p>
            <a:pPr algn="ctr">
              <a:lnSpc>
                <a:spcPts val="2008"/>
              </a:lnSpc>
            </a:pPr>
            <a:r>
              <a:rPr lang="en-US" sz="3200">
                <a:latin typeface="Arial"/>
              </a:rPr>
              <a:t>M. </a:t>
            </a:r>
            <a:r>
              <a:rPr lang="en-US" sz="3200" err="1">
                <a:latin typeface="Arial"/>
              </a:rPr>
              <a:t>Januar</a:t>
            </a:r>
            <a:r>
              <a:rPr lang="en-US" sz="3200">
                <a:latin typeface="Arial"/>
              </a:rPr>
              <a:t> Eko W.</a:t>
            </a:r>
            <a:endParaRPr lang="en-US" sz="3200">
              <a:latin typeface="Arial"/>
              <a:cs typeface="Arial"/>
            </a:endParaRPr>
          </a:p>
        </p:txBody>
      </p:sp>
      <p:sp>
        <p:nvSpPr>
          <p:cNvPr id="35" name="TextBox 35"/>
          <p:cNvSpPr txBox="1"/>
          <p:nvPr/>
        </p:nvSpPr>
        <p:spPr>
          <a:xfrm>
            <a:off x="10062531" y="3144820"/>
            <a:ext cx="2341105" cy="266037"/>
          </a:xfrm>
          <a:prstGeom prst="rect">
            <a:avLst/>
          </a:prstGeom>
        </p:spPr>
        <p:txBody>
          <a:bodyPr lIns="0" tIns="0" rIns="0" bIns="0" rtlCol="0" anchor="t">
            <a:spAutoFit/>
          </a:bodyPr>
          <a:lstStyle/>
          <a:p>
            <a:pPr algn="ctr">
              <a:lnSpc>
                <a:spcPts val="1808"/>
              </a:lnSpc>
            </a:pPr>
            <a:r>
              <a:rPr lang="en-US" sz="3200">
                <a:latin typeface="Arial"/>
              </a:rPr>
              <a:t>5027221006</a:t>
            </a:r>
            <a:endParaRPr lang="en-US" sz="3200">
              <a:latin typeface="Arial"/>
              <a:cs typeface="Arial"/>
            </a:endParaRPr>
          </a:p>
        </p:txBody>
      </p:sp>
      <p:sp>
        <p:nvSpPr>
          <p:cNvPr id="36" name="TextBox 36"/>
          <p:cNvSpPr txBox="1"/>
          <p:nvPr/>
        </p:nvSpPr>
        <p:spPr>
          <a:xfrm>
            <a:off x="7781372" y="7200699"/>
            <a:ext cx="2341105" cy="256480"/>
          </a:xfrm>
          <a:prstGeom prst="rect">
            <a:avLst/>
          </a:prstGeom>
        </p:spPr>
        <p:txBody>
          <a:bodyPr wrap="square" lIns="0" tIns="0" rIns="0" bIns="0" rtlCol="0" anchor="t">
            <a:spAutoFit/>
          </a:bodyPr>
          <a:lstStyle/>
          <a:p>
            <a:pPr algn="ctr">
              <a:lnSpc>
                <a:spcPts val="2008"/>
              </a:lnSpc>
            </a:pPr>
            <a:r>
              <a:rPr lang="en-US" sz="3200">
                <a:latin typeface="Arial"/>
              </a:rPr>
              <a:t>Jeany Aurelia P.D.</a:t>
            </a:r>
            <a:endParaRPr lang="en-US" sz="3200">
              <a:latin typeface="Arial"/>
              <a:cs typeface="Arial"/>
            </a:endParaRPr>
          </a:p>
        </p:txBody>
      </p:sp>
      <p:sp>
        <p:nvSpPr>
          <p:cNvPr id="37" name="TextBox 37"/>
          <p:cNvSpPr txBox="1"/>
          <p:nvPr/>
        </p:nvSpPr>
        <p:spPr>
          <a:xfrm>
            <a:off x="7781372" y="7544750"/>
            <a:ext cx="2341105" cy="266037"/>
          </a:xfrm>
          <a:prstGeom prst="rect">
            <a:avLst/>
          </a:prstGeom>
        </p:spPr>
        <p:txBody>
          <a:bodyPr lIns="0" tIns="0" rIns="0" bIns="0" rtlCol="0" anchor="t">
            <a:spAutoFit/>
          </a:bodyPr>
          <a:lstStyle/>
          <a:p>
            <a:pPr algn="ctr">
              <a:lnSpc>
                <a:spcPts val="1808"/>
              </a:lnSpc>
            </a:pPr>
            <a:r>
              <a:rPr lang="en-US" sz="1674">
                <a:solidFill>
                  <a:srgbClr val="FFFFFF"/>
                </a:solidFill>
                <a:latin typeface="Arial"/>
              </a:rPr>
              <a:t>5027221008</a:t>
            </a:r>
          </a:p>
        </p:txBody>
      </p:sp>
      <p:sp>
        <p:nvSpPr>
          <p:cNvPr id="38" name="TextBox 38"/>
          <p:cNvSpPr txBox="1"/>
          <p:nvPr/>
        </p:nvSpPr>
        <p:spPr>
          <a:xfrm>
            <a:off x="11247413" y="7200699"/>
            <a:ext cx="2341105" cy="295449"/>
          </a:xfrm>
          <a:prstGeom prst="rect">
            <a:avLst/>
          </a:prstGeom>
        </p:spPr>
        <p:txBody>
          <a:bodyPr lIns="0" tIns="0" rIns="0" bIns="0" rtlCol="0" anchor="t">
            <a:spAutoFit/>
          </a:bodyPr>
          <a:lstStyle/>
          <a:p>
            <a:pPr algn="ctr">
              <a:lnSpc>
                <a:spcPts val="2008"/>
              </a:lnSpc>
            </a:pPr>
            <a:r>
              <a:rPr lang="en-US" sz="1860">
                <a:solidFill>
                  <a:srgbClr val="FFFFFF"/>
                </a:solidFill>
                <a:latin typeface="Arial"/>
              </a:rPr>
              <a:t>Siti Nur Ellyzah</a:t>
            </a:r>
          </a:p>
        </p:txBody>
      </p:sp>
      <p:sp>
        <p:nvSpPr>
          <p:cNvPr id="39" name="TextBox 39"/>
          <p:cNvSpPr txBox="1"/>
          <p:nvPr/>
        </p:nvSpPr>
        <p:spPr>
          <a:xfrm>
            <a:off x="11247413" y="7544750"/>
            <a:ext cx="2341105" cy="266037"/>
          </a:xfrm>
          <a:prstGeom prst="rect">
            <a:avLst/>
          </a:prstGeom>
        </p:spPr>
        <p:txBody>
          <a:bodyPr lIns="0" tIns="0" rIns="0" bIns="0" rtlCol="0" anchor="t">
            <a:spAutoFit/>
          </a:bodyPr>
          <a:lstStyle/>
          <a:p>
            <a:pPr algn="ctr">
              <a:lnSpc>
                <a:spcPts val="1808"/>
              </a:lnSpc>
            </a:pPr>
            <a:r>
              <a:rPr lang="en-US" sz="1674">
                <a:solidFill>
                  <a:srgbClr val="FFFFFF"/>
                </a:solidFill>
                <a:latin typeface="Arial"/>
              </a:rPr>
              <a:t>5027221014</a:t>
            </a:r>
          </a:p>
        </p:txBody>
      </p:sp>
      <p:sp>
        <p:nvSpPr>
          <p:cNvPr id="40" name="TextBox 40"/>
          <p:cNvSpPr txBox="1"/>
          <p:nvPr/>
        </p:nvSpPr>
        <p:spPr>
          <a:xfrm>
            <a:off x="4315334" y="8152871"/>
            <a:ext cx="2341105" cy="534201"/>
          </a:xfrm>
          <a:prstGeom prst="rect">
            <a:avLst/>
          </a:prstGeom>
        </p:spPr>
        <p:txBody>
          <a:bodyPr lIns="0" tIns="0" rIns="0" bIns="0" rtlCol="0" anchor="t">
            <a:spAutoFit/>
          </a:bodyPr>
          <a:lstStyle/>
          <a:p>
            <a:pPr algn="ctr">
              <a:lnSpc>
                <a:spcPts val="2008"/>
              </a:lnSpc>
            </a:pPr>
            <a:r>
              <a:rPr lang="en-US" sz="1674">
                <a:solidFill>
                  <a:srgbClr val="000000"/>
                </a:solidFill>
                <a:latin typeface="Arial"/>
              </a:rPr>
              <a:t>“Tertawalah sebelum tertawa itu dilarang.”</a:t>
            </a:r>
          </a:p>
        </p:txBody>
      </p:sp>
      <p:sp>
        <p:nvSpPr>
          <p:cNvPr id="41" name="TextBox 41"/>
          <p:cNvSpPr txBox="1"/>
          <p:nvPr/>
        </p:nvSpPr>
        <p:spPr>
          <a:xfrm>
            <a:off x="7665522" y="8109590"/>
            <a:ext cx="2341105" cy="1030302"/>
          </a:xfrm>
          <a:prstGeom prst="rect">
            <a:avLst/>
          </a:prstGeom>
        </p:spPr>
        <p:txBody>
          <a:bodyPr lIns="0" tIns="0" rIns="0" bIns="0" rtlCol="0" anchor="t">
            <a:spAutoFit/>
          </a:bodyPr>
          <a:lstStyle/>
          <a:p>
            <a:pPr algn="ctr">
              <a:lnSpc>
                <a:spcPts val="2008"/>
              </a:lnSpc>
            </a:pPr>
            <a:r>
              <a:rPr lang="en-US" sz="1674">
                <a:solidFill>
                  <a:srgbClr val="000000"/>
                </a:solidFill>
                <a:latin typeface="Arial"/>
              </a:rPr>
              <a:t>“Bertahan hidup itu mudah, yang sulit itu memenuhi ekspetasimu dan orang sekitarmu”</a:t>
            </a:r>
          </a:p>
        </p:txBody>
      </p:sp>
      <p:sp>
        <p:nvSpPr>
          <p:cNvPr id="42" name="TextBox 42"/>
          <p:cNvSpPr txBox="1"/>
          <p:nvPr/>
        </p:nvSpPr>
        <p:spPr>
          <a:xfrm>
            <a:off x="11185745" y="8109590"/>
            <a:ext cx="2462987" cy="534201"/>
          </a:xfrm>
          <a:prstGeom prst="rect">
            <a:avLst/>
          </a:prstGeom>
        </p:spPr>
        <p:txBody>
          <a:bodyPr lIns="0" tIns="0" rIns="0" bIns="0" rtlCol="0" anchor="t">
            <a:spAutoFit/>
          </a:bodyPr>
          <a:lstStyle/>
          <a:p>
            <a:pPr algn="ctr">
              <a:lnSpc>
                <a:spcPts val="2008"/>
              </a:lnSpc>
            </a:pPr>
            <a:r>
              <a:rPr lang="en-US" sz="1674">
                <a:solidFill>
                  <a:srgbClr val="000000"/>
                </a:solidFill>
                <a:latin typeface="Arial"/>
              </a:rPr>
              <a:t>“YAUDAHLAH YA JALANIN AJA”</a:t>
            </a:r>
          </a:p>
        </p:txBody>
      </p:sp>
      <p:grpSp>
        <p:nvGrpSpPr>
          <p:cNvPr id="79" name="Group 79"/>
          <p:cNvGrpSpPr/>
          <p:nvPr/>
        </p:nvGrpSpPr>
        <p:grpSpPr>
          <a:xfrm>
            <a:off x="14416658" y="7148108"/>
            <a:ext cx="2912988" cy="803672"/>
            <a:chOff x="0" y="0"/>
            <a:chExt cx="4176000" cy="1152128"/>
          </a:xfrm>
        </p:grpSpPr>
        <p:sp>
          <p:nvSpPr>
            <p:cNvPr id="80" name="Freeform 80"/>
            <p:cNvSpPr/>
            <p:nvPr/>
          </p:nvSpPr>
          <p:spPr>
            <a:xfrm>
              <a:off x="0" y="0"/>
              <a:ext cx="4176014" cy="1152144"/>
            </a:xfrm>
            <a:custGeom>
              <a:avLst/>
              <a:gdLst/>
              <a:ahLst/>
              <a:cxnLst/>
              <a:rect l="l" t="t" r="r" b="b"/>
              <a:pathLst>
                <a:path w="4176014" h="1152144">
                  <a:moveTo>
                    <a:pt x="0" y="1152144"/>
                  </a:moveTo>
                  <a:lnTo>
                    <a:pt x="4176014" y="1152144"/>
                  </a:lnTo>
                  <a:lnTo>
                    <a:pt x="4176014" y="505587"/>
                  </a:lnTo>
                  <a:lnTo>
                    <a:pt x="3670427" y="0"/>
                  </a:lnTo>
                  <a:lnTo>
                    <a:pt x="0" y="0"/>
                  </a:lnTo>
                  <a:close/>
                </a:path>
              </a:pathLst>
            </a:custGeom>
            <a:solidFill>
              <a:srgbClr val="1279C6"/>
            </a:solidFill>
          </p:spPr>
        </p:sp>
        <p:sp>
          <p:nvSpPr>
            <p:cNvPr id="81" name="Freeform 81"/>
            <p:cNvSpPr/>
            <p:nvPr/>
          </p:nvSpPr>
          <p:spPr>
            <a:xfrm>
              <a:off x="3670427" y="0"/>
              <a:ext cx="505460" cy="505460"/>
            </a:xfrm>
            <a:custGeom>
              <a:avLst/>
              <a:gdLst/>
              <a:ahLst/>
              <a:cxnLst/>
              <a:rect l="l" t="t" r="r" b="b"/>
              <a:pathLst>
                <a:path w="505460" h="505460">
                  <a:moveTo>
                    <a:pt x="0" y="0"/>
                  </a:moveTo>
                  <a:lnTo>
                    <a:pt x="101092" y="404368"/>
                  </a:lnTo>
                  <a:lnTo>
                    <a:pt x="505460" y="505460"/>
                  </a:lnTo>
                  <a:close/>
                </a:path>
              </a:pathLst>
            </a:custGeom>
            <a:solidFill>
              <a:srgbClr val="160059"/>
            </a:solidFill>
          </p:spPr>
        </p:sp>
        <p:sp>
          <p:nvSpPr>
            <p:cNvPr id="82" name="Freeform 82"/>
            <p:cNvSpPr/>
            <p:nvPr/>
          </p:nvSpPr>
          <p:spPr>
            <a:xfrm>
              <a:off x="0" y="0"/>
              <a:ext cx="4176014" cy="1152144"/>
            </a:xfrm>
            <a:custGeom>
              <a:avLst/>
              <a:gdLst/>
              <a:ahLst/>
              <a:cxnLst/>
              <a:rect l="l" t="t" r="r" b="b"/>
              <a:pathLst>
                <a:path w="4176014" h="1152144">
                  <a:moveTo>
                    <a:pt x="3670427" y="0"/>
                  </a:moveTo>
                  <a:lnTo>
                    <a:pt x="3771519" y="404368"/>
                  </a:lnTo>
                  <a:lnTo>
                    <a:pt x="4175887" y="505460"/>
                  </a:lnTo>
                  <a:lnTo>
                    <a:pt x="3670427" y="0"/>
                  </a:lnTo>
                  <a:lnTo>
                    <a:pt x="0" y="0"/>
                  </a:lnTo>
                  <a:lnTo>
                    <a:pt x="0" y="1152144"/>
                  </a:lnTo>
                  <a:lnTo>
                    <a:pt x="4176014" y="1152144"/>
                  </a:lnTo>
                  <a:lnTo>
                    <a:pt x="4176014" y="505587"/>
                  </a:lnTo>
                </a:path>
              </a:pathLst>
            </a:custGeom>
            <a:solidFill>
              <a:srgbClr val="000000">
                <a:alpha val="0"/>
              </a:srgbClr>
            </a:solidFill>
          </p:spPr>
        </p:sp>
      </p:grpSp>
      <p:sp>
        <p:nvSpPr>
          <p:cNvPr id="83" name="TextBox 83"/>
          <p:cNvSpPr txBox="1"/>
          <p:nvPr/>
        </p:nvSpPr>
        <p:spPr>
          <a:xfrm>
            <a:off x="14683072" y="7243980"/>
            <a:ext cx="2341105" cy="295449"/>
          </a:xfrm>
          <a:prstGeom prst="rect">
            <a:avLst/>
          </a:prstGeom>
        </p:spPr>
        <p:txBody>
          <a:bodyPr lIns="0" tIns="0" rIns="0" bIns="0" rtlCol="0" anchor="t">
            <a:spAutoFit/>
          </a:bodyPr>
          <a:lstStyle/>
          <a:p>
            <a:pPr algn="ctr">
              <a:lnSpc>
                <a:spcPts val="2008"/>
              </a:lnSpc>
            </a:pPr>
            <a:r>
              <a:rPr lang="en-US" sz="1860">
                <a:solidFill>
                  <a:srgbClr val="FFFFFF"/>
                </a:solidFill>
                <a:latin typeface="Arial"/>
              </a:rPr>
              <a:t>Hendri Irawan</a:t>
            </a:r>
          </a:p>
        </p:txBody>
      </p:sp>
      <p:sp>
        <p:nvSpPr>
          <p:cNvPr id="84" name="TextBox 84"/>
          <p:cNvSpPr txBox="1"/>
          <p:nvPr/>
        </p:nvSpPr>
        <p:spPr>
          <a:xfrm>
            <a:off x="14683072" y="7588031"/>
            <a:ext cx="2341105" cy="266037"/>
          </a:xfrm>
          <a:prstGeom prst="rect">
            <a:avLst/>
          </a:prstGeom>
        </p:spPr>
        <p:txBody>
          <a:bodyPr lIns="0" tIns="0" rIns="0" bIns="0" rtlCol="0" anchor="t">
            <a:spAutoFit/>
          </a:bodyPr>
          <a:lstStyle/>
          <a:p>
            <a:pPr algn="ctr">
              <a:lnSpc>
                <a:spcPts val="1808"/>
              </a:lnSpc>
            </a:pPr>
            <a:r>
              <a:rPr lang="en-US" sz="1674">
                <a:solidFill>
                  <a:srgbClr val="FFFFFF"/>
                </a:solidFill>
                <a:latin typeface="Arial"/>
              </a:rPr>
              <a:t>05311940000015</a:t>
            </a:r>
          </a:p>
        </p:txBody>
      </p:sp>
      <p:sp>
        <p:nvSpPr>
          <p:cNvPr id="85" name="TextBox 85"/>
          <p:cNvSpPr txBox="1"/>
          <p:nvPr/>
        </p:nvSpPr>
        <p:spPr>
          <a:xfrm>
            <a:off x="14683072" y="8152871"/>
            <a:ext cx="2341105" cy="286150"/>
          </a:xfrm>
          <a:prstGeom prst="rect">
            <a:avLst/>
          </a:prstGeom>
        </p:spPr>
        <p:txBody>
          <a:bodyPr lIns="0" tIns="0" rIns="0" bIns="0" rtlCol="0" anchor="t">
            <a:spAutoFit/>
          </a:bodyPr>
          <a:lstStyle/>
          <a:p>
            <a:pPr algn="ctr">
              <a:lnSpc>
                <a:spcPts val="2008"/>
              </a:lnSpc>
            </a:pPr>
            <a:r>
              <a:rPr lang="en-US" sz="1674">
                <a:solidFill>
                  <a:srgbClr val="000000"/>
                </a:solidFill>
                <a:latin typeface="Arial"/>
              </a:rPr>
              <a:t>“kalau lapar makanlah”</a:t>
            </a:r>
          </a:p>
        </p:txBody>
      </p:sp>
    </p:spTree>
    <p:extLst>
      <p:ext uri="{BB962C8B-B14F-4D97-AF65-F5344CB8AC3E}">
        <p14:creationId xmlns:p14="http://schemas.microsoft.com/office/powerpoint/2010/main" val="365333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199" b="-27578"/>
            </a:stretch>
          </a:blipFill>
        </p:spPr>
      </p:sp>
      <p:sp>
        <p:nvSpPr>
          <p:cNvPr id="3" name="Freeform 3"/>
          <p:cNvSpPr/>
          <p:nvPr/>
        </p:nvSpPr>
        <p:spPr>
          <a:xfrm>
            <a:off x="-299897"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144000" y="9258300"/>
            <a:ext cx="9443897" cy="1425170"/>
          </a:xfrm>
          <a:custGeom>
            <a:avLst/>
            <a:gdLst/>
            <a:ahLst/>
            <a:cxnLst/>
            <a:rect l="l" t="t" r="r" b="b"/>
            <a:pathLst>
              <a:path w="9443897" h="1425170">
                <a:moveTo>
                  <a:pt x="0" y="0"/>
                </a:moveTo>
                <a:lnTo>
                  <a:pt x="9443897" y="0"/>
                </a:lnTo>
                <a:lnTo>
                  <a:pt x="9443897" y="1425170"/>
                </a:lnTo>
                <a:lnTo>
                  <a:pt x="0" y="14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865948" y="7701097"/>
            <a:ext cx="2168268" cy="1971153"/>
          </a:xfrm>
          <a:custGeom>
            <a:avLst/>
            <a:gdLst/>
            <a:ahLst/>
            <a:cxnLst/>
            <a:rect l="l" t="t" r="r" b="b"/>
            <a:pathLst>
              <a:path w="2168268" h="1971153">
                <a:moveTo>
                  <a:pt x="0" y="0"/>
                </a:moveTo>
                <a:lnTo>
                  <a:pt x="2168269" y="0"/>
                </a:lnTo>
                <a:lnTo>
                  <a:pt x="2168269" y="1971153"/>
                </a:lnTo>
                <a:lnTo>
                  <a:pt x="0" y="1971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8655252" y="3107980"/>
            <a:ext cx="8604048" cy="3999163"/>
            <a:chOff x="0" y="0"/>
            <a:chExt cx="2266087" cy="1053278"/>
          </a:xfrm>
        </p:grpSpPr>
        <p:sp>
          <p:nvSpPr>
            <p:cNvPr id="7" name="Freeform 7"/>
            <p:cNvSpPr/>
            <p:nvPr/>
          </p:nvSpPr>
          <p:spPr>
            <a:xfrm>
              <a:off x="0" y="0"/>
              <a:ext cx="2266087" cy="1053278"/>
            </a:xfrm>
            <a:custGeom>
              <a:avLst/>
              <a:gdLst/>
              <a:ahLst/>
              <a:cxnLst/>
              <a:rect l="l" t="t" r="r" b="b"/>
              <a:pathLst>
                <a:path w="2266087" h="1053278">
                  <a:moveTo>
                    <a:pt x="45890" y="0"/>
                  </a:moveTo>
                  <a:lnTo>
                    <a:pt x="2220197" y="0"/>
                  </a:lnTo>
                  <a:cubicBezTo>
                    <a:pt x="2245541" y="0"/>
                    <a:pt x="2266087" y="20546"/>
                    <a:pt x="2266087" y="45890"/>
                  </a:cubicBezTo>
                  <a:lnTo>
                    <a:pt x="2266087" y="1007388"/>
                  </a:lnTo>
                  <a:cubicBezTo>
                    <a:pt x="2266087" y="1032732"/>
                    <a:pt x="2245541" y="1053278"/>
                    <a:pt x="2220197" y="1053278"/>
                  </a:cubicBezTo>
                  <a:lnTo>
                    <a:pt x="45890" y="1053278"/>
                  </a:lnTo>
                  <a:cubicBezTo>
                    <a:pt x="20546" y="1053278"/>
                    <a:pt x="0" y="1032732"/>
                    <a:pt x="0" y="1007388"/>
                  </a:cubicBezTo>
                  <a:lnTo>
                    <a:pt x="0" y="45890"/>
                  </a:lnTo>
                  <a:cubicBezTo>
                    <a:pt x="0" y="20546"/>
                    <a:pt x="20546" y="0"/>
                    <a:pt x="45890" y="0"/>
                  </a:cubicBezTo>
                  <a:close/>
                </a:path>
              </a:pathLst>
            </a:custGeom>
            <a:solidFill>
              <a:srgbClr val="000000">
                <a:alpha val="0"/>
              </a:srgbClr>
            </a:solidFill>
            <a:ln w="38100" cap="rnd">
              <a:solidFill>
                <a:srgbClr val="C238D3"/>
              </a:solidFill>
              <a:prstDash val="solid"/>
              <a:round/>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945636" y="6156907"/>
            <a:ext cx="1802412" cy="3515343"/>
          </a:xfrm>
          <a:custGeom>
            <a:avLst/>
            <a:gdLst/>
            <a:ahLst/>
            <a:cxnLst/>
            <a:rect l="l" t="t" r="r" b="b"/>
            <a:pathLst>
              <a:path w="1802412" h="3515343">
                <a:moveTo>
                  <a:pt x="0" y="0"/>
                </a:moveTo>
                <a:lnTo>
                  <a:pt x="1802412" y="0"/>
                </a:lnTo>
                <a:lnTo>
                  <a:pt x="1802412" y="3515343"/>
                </a:lnTo>
                <a:lnTo>
                  <a:pt x="0" y="3515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655252" y="1294628"/>
            <a:ext cx="8604048" cy="1624014"/>
          </a:xfrm>
          <a:custGeom>
            <a:avLst/>
            <a:gdLst/>
            <a:ahLst/>
            <a:cxnLst/>
            <a:rect l="l" t="t" r="r" b="b"/>
            <a:pathLst>
              <a:path w="8604048" h="1624014">
                <a:moveTo>
                  <a:pt x="0" y="0"/>
                </a:moveTo>
                <a:lnTo>
                  <a:pt x="8604048" y="0"/>
                </a:lnTo>
                <a:lnTo>
                  <a:pt x="8604048" y="1624014"/>
                </a:lnTo>
                <a:lnTo>
                  <a:pt x="0" y="1624014"/>
                </a:lnTo>
                <a:lnTo>
                  <a:pt x="0" y="0"/>
                </a:lnTo>
                <a:close/>
              </a:path>
            </a:pathLst>
          </a:custGeom>
          <a:blipFill>
            <a:blip r:embed="rId9"/>
            <a:stretch>
              <a:fillRect/>
            </a:stretch>
          </a:blipFill>
        </p:spPr>
      </p:sp>
      <p:grpSp>
        <p:nvGrpSpPr>
          <p:cNvPr id="11" name="Group 11"/>
          <p:cNvGrpSpPr>
            <a:grpSpLocks noChangeAspect="1"/>
          </p:cNvGrpSpPr>
          <p:nvPr/>
        </p:nvGrpSpPr>
        <p:grpSpPr>
          <a:xfrm>
            <a:off x="2702604" y="1322033"/>
            <a:ext cx="5543560" cy="4800473"/>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7730" r="-7730"/>
              </a:stretch>
            </a:blipFill>
          </p:spPr>
        </p:sp>
      </p:grpSp>
      <p:grpSp>
        <p:nvGrpSpPr>
          <p:cNvPr id="13" name="Group 13"/>
          <p:cNvGrpSpPr>
            <a:grpSpLocks noChangeAspect="1"/>
          </p:cNvGrpSpPr>
          <p:nvPr/>
        </p:nvGrpSpPr>
        <p:grpSpPr>
          <a:xfrm>
            <a:off x="-1759027" y="4085216"/>
            <a:ext cx="5543560" cy="4800473"/>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14946" r="-14946"/>
              </a:stretch>
            </a:blipFill>
          </p:spPr>
        </p:sp>
      </p:grpSp>
      <p:grpSp>
        <p:nvGrpSpPr>
          <p:cNvPr id="15" name="Group 15"/>
          <p:cNvGrpSpPr>
            <a:grpSpLocks noChangeAspect="1"/>
          </p:cNvGrpSpPr>
          <p:nvPr/>
        </p:nvGrpSpPr>
        <p:grpSpPr>
          <a:xfrm>
            <a:off x="-2028399" y="-1233196"/>
            <a:ext cx="5543560" cy="48004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14865" r="-14865"/>
              </a:stretch>
            </a:blipFill>
          </p:spPr>
        </p:sp>
      </p:grpSp>
      <p:sp>
        <p:nvSpPr>
          <p:cNvPr id="17" name="TextBox 17"/>
          <p:cNvSpPr txBox="1"/>
          <p:nvPr/>
        </p:nvSpPr>
        <p:spPr>
          <a:xfrm>
            <a:off x="8550477" y="1782435"/>
            <a:ext cx="8604048" cy="698500"/>
          </a:xfrm>
          <a:prstGeom prst="rect">
            <a:avLst/>
          </a:prstGeom>
        </p:spPr>
        <p:txBody>
          <a:bodyPr lIns="0" tIns="0" rIns="0" bIns="0" rtlCol="0" anchor="t">
            <a:spAutoFit/>
          </a:bodyPr>
          <a:lstStyle/>
          <a:p>
            <a:pPr algn="ctr">
              <a:lnSpc>
                <a:spcPts val="4850"/>
              </a:lnSpc>
            </a:pPr>
            <a:r>
              <a:rPr lang="en-US" sz="5000">
                <a:solidFill>
                  <a:srgbClr val="FFFFFF"/>
                </a:solidFill>
                <a:latin typeface="Arcade Gamer"/>
              </a:rPr>
              <a:t>cloud storage</a:t>
            </a:r>
          </a:p>
        </p:txBody>
      </p:sp>
      <p:sp>
        <p:nvSpPr>
          <p:cNvPr id="18" name="TextBox 18"/>
          <p:cNvSpPr txBox="1"/>
          <p:nvPr/>
        </p:nvSpPr>
        <p:spPr>
          <a:xfrm>
            <a:off x="9218167" y="3281526"/>
            <a:ext cx="7478218" cy="4009771"/>
          </a:xfrm>
          <a:prstGeom prst="rect">
            <a:avLst/>
          </a:prstGeom>
        </p:spPr>
        <p:txBody>
          <a:bodyPr lIns="0" tIns="0" rIns="0" bIns="0" rtlCol="0" anchor="t">
            <a:spAutoFit/>
          </a:bodyPr>
          <a:lstStyle/>
          <a:p>
            <a:pPr algn="ctr">
              <a:lnSpc>
                <a:spcPts val="3541"/>
              </a:lnSpc>
            </a:pPr>
            <a:r>
              <a:rPr lang="en-US" sz="2199">
                <a:solidFill>
                  <a:srgbClr val="FFFFFF"/>
                </a:solidFill>
                <a:latin typeface="Anca Coder"/>
              </a:rPr>
              <a:t>Cloud storage adalah media penyimpanan berbasis online atau digital yang terhubung langsung dengan internet. </a:t>
            </a:r>
          </a:p>
          <a:p>
            <a:pPr algn="ctr">
              <a:lnSpc>
                <a:spcPts val="3541"/>
              </a:lnSpc>
            </a:pPr>
            <a:r>
              <a:rPr lang="en-US" sz="2199">
                <a:solidFill>
                  <a:srgbClr val="FFFFFF"/>
                </a:solidFill>
                <a:latin typeface="Anca Coder"/>
              </a:rPr>
              <a:t>Secara teknis, cloud storage memiliki cara kerja yang sama dengan penyimpanan pada umumnya. Hanya saja pada cloud storage, kita bisa mengelola file dari mana saja dan kapan saja selama kita terhubung ke internet.</a:t>
            </a:r>
          </a:p>
          <a:p>
            <a:pPr algn="ctr">
              <a:lnSpc>
                <a:spcPts val="3541"/>
              </a:lnSpc>
            </a:pPr>
            <a:endParaRPr lang="en-US" sz="2199">
              <a:solidFill>
                <a:srgbClr val="FFFFFF"/>
              </a:solidFill>
              <a:latin typeface="Anca Coder"/>
            </a:endParaRPr>
          </a:p>
        </p:txBody>
      </p:sp>
      <p:sp>
        <p:nvSpPr>
          <p:cNvPr id="19" name="Freeform 19"/>
          <p:cNvSpPr/>
          <p:nvPr/>
        </p:nvSpPr>
        <p:spPr>
          <a:xfrm>
            <a:off x="4684549" y="6982621"/>
            <a:ext cx="1579669" cy="1863916"/>
          </a:xfrm>
          <a:custGeom>
            <a:avLst/>
            <a:gdLst/>
            <a:ahLst/>
            <a:cxnLst/>
            <a:rect l="l" t="t" r="r" b="b"/>
            <a:pathLst>
              <a:path w="1579669" h="1863916">
                <a:moveTo>
                  <a:pt x="0" y="0"/>
                </a:moveTo>
                <a:lnTo>
                  <a:pt x="1579669" y="0"/>
                </a:lnTo>
                <a:lnTo>
                  <a:pt x="1579669" y="1863916"/>
                </a:lnTo>
                <a:lnTo>
                  <a:pt x="0" y="1863916"/>
                </a:lnTo>
                <a:lnTo>
                  <a:pt x="0" y="0"/>
                </a:lnTo>
                <a:close/>
              </a:path>
            </a:pathLst>
          </a:custGeom>
          <a:blipFill>
            <a:blip r:embed="rId13"/>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949" b="-15828"/>
            </a:stretch>
          </a:blipFill>
        </p:spPr>
      </p:sp>
      <p:sp>
        <p:nvSpPr>
          <p:cNvPr id="3" name="Freeform 3"/>
          <p:cNvSpPr/>
          <p:nvPr/>
        </p:nvSpPr>
        <p:spPr>
          <a:xfrm rot="-5400000">
            <a:off x="-277824" y="7102911"/>
            <a:ext cx="2147429" cy="1591782"/>
          </a:xfrm>
          <a:custGeom>
            <a:avLst/>
            <a:gdLst/>
            <a:ahLst/>
            <a:cxnLst/>
            <a:rect l="l" t="t" r="r" b="b"/>
            <a:pathLst>
              <a:path w="2147429" h="1591782">
                <a:moveTo>
                  <a:pt x="0" y="0"/>
                </a:moveTo>
                <a:lnTo>
                  <a:pt x="2147429" y="0"/>
                </a:lnTo>
                <a:lnTo>
                  <a:pt x="2147429" y="1591782"/>
                </a:lnTo>
                <a:lnTo>
                  <a:pt x="0" y="1591782"/>
                </a:lnTo>
                <a:lnTo>
                  <a:pt x="0" y="0"/>
                </a:lnTo>
                <a:close/>
              </a:path>
            </a:pathLst>
          </a:custGeom>
          <a:blipFill>
            <a:blip r:embed="rId3"/>
            <a:stretch>
              <a:fillRect/>
            </a:stretch>
          </a:blipFill>
        </p:spPr>
      </p:sp>
      <p:sp>
        <p:nvSpPr>
          <p:cNvPr id="4" name="Freeform 4"/>
          <p:cNvSpPr/>
          <p:nvPr/>
        </p:nvSpPr>
        <p:spPr>
          <a:xfrm rot="5400000" flipH="1">
            <a:off x="16690001" y="6321413"/>
            <a:ext cx="2147429" cy="1591782"/>
          </a:xfrm>
          <a:custGeom>
            <a:avLst/>
            <a:gdLst/>
            <a:ahLst/>
            <a:cxnLst/>
            <a:rect l="l" t="t" r="r" b="b"/>
            <a:pathLst>
              <a:path w="2147429" h="1591782">
                <a:moveTo>
                  <a:pt x="2147429" y="0"/>
                </a:moveTo>
                <a:lnTo>
                  <a:pt x="0" y="0"/>
                </a:lnTo>
                <a:lnTo>
                  <a:pt x="0" y="1591782"/>
                </a:lnTo>
                <a:lnTo>
                  <a:pt x="2147429" y="1591782"/>
                </a:lnTo>
                <a:lnTo>
                  <a:pt x="2147429" y="0"/>
                </a:lnTo>
                <a:close/>
              </a:path>
            </a:pathLst>
          </a:custGeom>
          <a:blipFill>
            <a:blip r:embed="rId3"/>
            <a:stretch>
              <a:fillRect/>
            </a:stretch>
          </a:blipFill>
        </p:spPr>
      </p:sp>
      <p:sp>
        <p:nvSpPr>
          <p:cNvPr id="5" name="Freeform 5"/>
          <p:cNvSpPr/>
          <p:nvPr/>
        </p:nvSpPr>
        <p:spPr>
          <a:xfrm>
            <a:off x="4019365" y="545704"/>
            <a:ext cx="9945328" cy="2424174"/>
          </a:xfrm>
          <a:custGeom>
            <a:avLst/>
            <a:gdLst/>
            <a:ahLst/>
            <a:cxnLst/>
            <a:rect l="l" t="t" r="r" b="b"/>
            <a:pathLst>
              <a:path w="9945328" h="2424174">
                <a:moveTo>
                  <a:pt x="0" y="0"/>
                </a:moveTo>
                <a:lnTo>
                  <a:pt x="9945329" y="0"/>
                </a:lnTo>
                <a:lnTo>
                  <a:pt x="9945329" y="2424174"/>
                </a:lnTo>
                <a:lnTo>
                  <a:pt x="0" y="2424174"/>
                </a:lnTo>
                <a:lnTo>
                  <a:pt x="0" y="0"/>
                </a:lnTo>
                <a:close/>
              </a:path>
            </a:pathLst>
          </a:custGeom>
          <a:blipFill>
            <a:blip r:embed="rId4"/>
            <a:stretch>
              <a:fillRect/>
            </a:stretch>
          </a:blipFill>
        </p:spPr>
      </p:sp>
      <p:sp>
        <p:nvSpPr>
          <p:cNvPr id="6" name="Freeform 6"/>
          <p:cNvSpPr/>
          <p:nvPr/>
        </p:nvSpPr>
        <p:spPr>
          <a:xfrm>
            <a:off x="795891" y="2969878"/>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5"/>
            <a:stretch>
              <a:fillRect/>
            </a:stretch>
          </a:blipFill>
        </p:spPr>
      </p:sp>
      <p:sp>
        <p:nvSpPr>
          <p:cNvPr id="7" name="Freeform 7"/>
          <p:cNvSpPr/>
          <p:nvPr/>
        </p:nvSpPr>
        <p:spPr>
          <a:xfrm>
            <a:off x="12799198" y="2969878"/>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5"/>
            <a:stretch>
              <a:fillRect/>
            </a:stretch>
          </a:blipFill>
        </p:spPr>
      </p:sp>
      <p:sp>
        <p:nvSpPr>
          <p:cNvPr id="8" name="Freeform 8"/>
          <p:cNvSpPr/>
          <p:nvPr/>
        </p:nvSpPr>
        <p:spPr>
          <a:xfrm>
            <a:off x="10830256" y="6880863"/>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5"/>
            <a:stretch>
              <a:fillRect/>
            </a:stretch>
          </a:blipFill>
        </p:spPr>
      </p:sp>
      <p:sp>
        <p:nvSpPr>
          <p:cNvPr id="9" name="Freeform 9"/>
          <p:cNvSpPr/>
          <p:nvPr/>
        </p:nvSpPr>
        <p:spPr>
          <a:xfrm>
            <a:off x="-609794" y="1124562"/>
            <a:ext cx="2979667" cy="1040175"/>
          </a:xfrm>
          <a:custGeom>
            <a:avLst/>
            <a:gdLst/>
            <a:ahLst/>
            <a:cxnLst/>
            <a:rect l="l" t="t" r="r" b="b"/>
            <a:pathLst>
              <a:path w="2979667" h="1040175">
                <a:moveTo>
                  <a:pt x="0" y="0"/>
                </a:moveTo>
                <a:lnTo>
                  <a:pt x="2979667" y="0"/>
                </a:lnTo>
                <a:lnTo>
                  <a:pt x="2979667" y="1040175"/>
                </a:lnTo>
                <a:lnTo>
                  <a:pt x="0" y="10401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6435806" y="2164737"/>
            <a:ext cx="2547760" cy="889400"/>
          </a:xfrm>
          <a:custGeom>
            <a:avLst/>
            <a:gdLst/>
            <a:ahLst/>
            <a:cxnLst/>
            <a:rect l="l" t="t" r="r" b="b"/>
            <a:pathLst>
              <a:path w="2547760" h="889400">
                <a:moveTo>
                  <a:pt x="0" y="0"/>
                </a:moveTo>
                <a:lnTo>
                  <a:pt x="2547761" y="0"/>
                </a:lnTo>
                <a:lnTo>
                  <a:pt x="2547761" y="889400"/>
                </a:lnTo>
                <a:lnTo>
                  <a:pt x="0" y="889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4366035" y="584000"/>
            <a:ext cx="1848646" cy="645345"/>
          </a:xfrm>
          <a:custGeom>
            <a:avLst/>
            <a:gdLst/>
            <a:ahLst/>
            <a:cxnLst/>
            <a:rect l="l" t="t" r="r" b="b"/>
            <a:pathLst>
              <a:path w="1848646" h="645345">
                <a:moveTo>
                  <a:pt x="0" y="0"/>
                </a:moveTo>
                <a:lnTo>
                  <a:pt x="1848646" y="0"/>
                </a:lnTo>
                <a:lnTo>
                  <a:pt x="1848646" y="645345"/>
                </a:lnTo>
                <a:lnTo>
                  <a:pt x="0" y="645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496746" y="6880863"/>
            <a:ext cx="4460102" cy="1310155"/>
          </a:xfrm>
          <a:custGeom>
            <a:avLst/>
            <a:gdLst/>
            <a:ahLst/>
            <a:cxnLst/>
            <a:rect l="l" t="t" r="r" b="b"/>
            <a:pathLst>
              <a:path w="4460102" h="1310155">
                <a:moveTo>
                  <a:pt x="0" y="0"/>
                </a:moveTo>
                <a:lnTo>
                  <a:pt x="4460103" y="0"/>
                </a:lnTo>
                <a:lnTo>
                  <a:pt x="4460103" y="1310155"/>
                </a:lnTo>
                <a:lnTo>
                  <a:pt x="0" y="1310155"/>
                </a:lnTo>
                <a:lnTo>
                  <a:pt x="0" y="0"/>
                </a:lnTo>
                <a:close/>
              </a:path>
            </a:pathLst>
          </a:custGeom>
          <a:blipFill>
            <a:blip r:embed="rId5"/>
            <a:stretch>
              <a:fillRect/>
            </a:stretch>
          </a:blipFill>
        </p:spPr>
      </p:sp>
      <p:sp>
        <p:nvSpPr>
          <p:cNvPr id="13" name="Freeform 13"/>
          <p:cNvSpPr/>
          <p:nvPr/>
        </p:nvSpPr>
        <p:spPr>
          <a:xfrm>
            <a:off x="6577717" y="3054137"/>
            <a:ext cx="4544015" cy="4038493"/>
          </a:xfrm>
          <a:custGeom>
            <a:avLst/>
            <a:gdLst/>
            <a:ahLst/>
            <a:cxnLst/>
            <a:rect l="l" t="t" r="r" b="b"/>
            <a:pathLst>
              <a:path w="4544015" h="4038493">
                <a:moveTo>
                  <a:pt x="0" y="0"/>
                </a:moveTo>
                <a:lnTo>
                  <a:pt x="4544015" y="0"/>
                </a:lnTo>
                <a:lnTo>
                  <a:pt x="4544015" y="4038493"/>
                </a:lnTo>
                <a:lnTo>
                  <a:pt x="0" y="4038493"/>
                </a:lnTo>
                <a:lnTo>
                  <a:pt x="0" y="0"/>
                </a:lnTo>
                <a:close/>
              </a:path>
            </a:pathLst>
          </a:custGeom>
          <a:blipFill>
            <a:blip r:embed="rId8"/>
            <a:stretch>
              <a:fillRect/>
            </a:stretch>
          </a:blipFill>
        </p:spPr>
      </p:sp>
      <p:sp>
        <p:nvSpPr>
          <p:cNvPr id="14" name="TextBox 14"/>
          <p:cNvSpPr txBox="1"/>
          <p:nvPr/>
        </p:nvSpPr>
        <p:spPr>
          <a:xfrm>
            <a:off x="4726798" y="1463469"/>
            <a:ext cx="8566761" cy="626745"/>
          </a:xfrm>
          <a:prstGeom prst="rect">
            <a:avLst/>
          </a:prstGeom>
        </p:spPr>
        <p:txBody>
          <a:bodyPr lIns="0" tIns="0" rIns="0" bIns="0" rtlCol="0" anchor="t">
            <a:spAutoFit/>
          </a:bodyPr>
          <a:lstStyle/>
          <a:p>
            <a:pPr algn="ctr">
              <a:lnSpc>
                <a:spcPts val="4365"/>
              </a:lnSpc>
            </a:pPr>
            <a:r>
              <a:rPr lang="en-US" sz="4500">
                <a:solidFill>
                  <a:srgbClr val="FFFFFF"/>
                </a:solidFill>
                <a:latin typeface="Arcade Gamer"/>
              </a:rPr>
              <a:t>JenIs Cloud storage</a:t>
            </a:r>
          </a:p>
        </p:txBody>
      </p:sp>
      <p:sp>
        <p:nvSpPr>
          <p:cNvPr id="15" name="TextBox 15"/>
          <p:cNvSpPr txBox="1"/>
          <p:nvPr/>
        </p:nvSpPr>
        <p:spPr>
          <a:xfrm>
            <a:off x="203968" y="4308608"/>
            <a:ext cx="5662998" cy="1758950"/>
          </a:xfrm>
          <a:prstGeom prst="rect">
            <a:avLst/>
          </a:prstGeom>
        </p:spPr>
        <p:txBody>
          <a:bodyPr lIns="0" tIns="0" rIns="0" bIns="0" rtlCol="0" anchor="t">
            <a:spAutoFit/>
          </a:bodyPr>
          <a:lstStyle/>
          <a:p>
            <a:pPr>
              <a:lnSpc>
                <a:spcPts val="2800"/>
              </a:lnSpc>
              <a:spcBef>
                <a:spcPct val="0"/>
              </a:spcBef>
            </a:pPr>
            <a:r>
              <a:rPr lang="en-US" sz="2000">
                <a:solidFill>
                  <a:srgbClr val="FFFFFF"/>
                </a:solidFill>
                <a:latin typeface="Anca Coder"/>
              </a:rPr>
              <a:t>Penyimpanan berbasis online yang isinya dapat diakses oleh siapa saja. contohnya </a:t>
            </a:r>
            <a:r>
              <a:rPr lang="en-US" sz="2000" u="sng">
                <a:solidFill>
                  <a:srgbClr val="FFFFFF"/>
                </a:solidFill>
                <a:latin typeface="Anca Coder"/>
                <a:hlinkClick r:id="rId9" tooltip="https://www.dewacloud.com/"/>
              </a:rPr>
              <a:t>Dewacloud</a:t>
            </a:r>
            <a:r>
              <a:rPr lang="en-US" sz="2000">
                <a:solidFill>
                  <a:srgbClr val="FFFFFF"/>
                </a:solidFill>
                <a:latin typeface="Anca Coder"/>
              </a:rPr>
              <a:t>, </a:t>
            </a:r>
            <a:r>
              <a:rPr lang="en-US" sz="2000" u="sng">
                <a:solidFill>
                  <a:srgbClr val="FFFFFF"/>
                </a:solidFill>
                <a:latin typeface="Anca Coder"/>
                <a:hlinkClick r:id="rId10" tooltip="https://www.dewaweb.com/blog/aws-adalah-amazon-web-services/"/>
              </a:rPr>
              <a:t>Amazon AWS Cloud Storage</a:t>
            </a:r>
            <a:r>
              <a:rPr lang="en-US" sz="2000">
                <a:solidFill>
                  <a:srgbClr val="FFFFFF"/>
                </a:solidFill>
                <a:latin typeface="Anca Coder"/>
              </a:rPr>
              <a:t>, Microsoft Azure Cloud Storage, and Google Cloud Storage.</a:t>
            </a:r>
          </a:p>
        </p:txBody>
      </p:sp>
      <p:sp>
        <p:nvSpPr>
          <p:cNvPr id="16" name="TextBox 16"/>
          <p:cNvSpPr txBox="1"/>
          <p:nvPr/>
        </p:nvSpPr>
        <p:spPr>
          <a:xfrm>
            <a:off x="11410466" y="4308608"/>
            <a:ext cx="6353250" cy="2111375"/>
          </a:xfrm>
          <a:prstGeom prst="rect">
            <a:avLst/>
          </a:prstGeom>
        </p:spPr>
        <p:txBody>
          <a:bodyPr lIns="0" tIns="0" rIns="0" bIns="0" rtlCol="0" anchor="t">
            <a:spAutoFit/>
          </a:bodyPr>
          <a:lstStyle/>
          <a:p>
            <a:pPr algn="r">
              <a:lnSpc>
                <a:spcPts val="2800"/>
              </a:lnSpc>
              <a:spcBef>
                <a:spcPct val="0"/>
              </a:spcBef>
            </a:pPr>
            <a:r>
              <a:rPr lang="en-US" sz="2000">
                <a:solidFill>
                  <a:srgbClr val="FFFFFF"/>
                </a:solidFill>
                <a:latin typeface="Anca Coder"/>
              </a:rPr>
              <a:t> layanan yang memungkinkan pengguna untuk menyimpan, mengelola, dan mengakses file mereka sendiri melalui internet, seringkali menggunakan server atau infrastruktur cloud yang disediakan oleh penyedia layanan tertentu.</a:t>
            </a:r>
          </a:p>
        </p:txBody>
      </p:sp>
      <p:sp>
        <p:nvSpPr>
          <p:cNvPr id="17" name="TextBox 17"/>
          <p:cNvSpPr txBox="1"/>
          <p:nvPr/>
        </p:nvSpPr>
        <p:spPr>
          <a:xfrm>
            <a:off x="9414413" y="8219593"/>
            <a:ext cx="7553412" cy="1054100"/>
          </a:xfrm>
          <a:prstGeom prst="rect">
            <a:avLst/>
          </a:prstGeom>
        </p:spPr>
        <p:txBody>
          <a:bodyPr lIns="0" tIns="0" rIns="0" bIns="0" rtlCol="0" anchor="t">
            <a:spAutoFit/>
          </a:bodyPr>
          <a:lstStyle/>
          <a:p>
            <a:pPr algn="ctr">
              <a:lnSpc>
                <a:spcPts val="2800"/>
              </a:lnSpc>
              <a:spcBef>
                <a:spcPct val="0"/>
              </a:spcBef>
            </a:pPr>
            <a:r>
              <a:rPr lang="en-US" sz="2000" u="sng">
                <a:solidFill>
                  <a:srgbClr val="FFFFFF"/>
                </a:solidFill>
                <a:latin typeface="Anca Coder"/>
                <a:hlinkClick r:id="rId11" tooltip="https://www.dewaweb.com/blog/private-cloud-adalah/"/>
              </a:rPr>
              <a:t>P</a:t>
            </a:r>
            <a:r>
              <a:rPr lang="en-US" sz="2000">
                <a:solidFill>
                  <a:srgbClr val="FFFFFF"/>
                </a:solidFill>
                <a:latin typeface="Anca Coder"/>
              </a:rPr>
              <a:t>enyimpanan berbasis online yang bersifat rahasia. Hanya beberapa orang saja (organisasi atau perusahaan) yang dapat mengaksesnya.</a:t>
            </a:r>
          </a:p>
        </p:txBody>
      </p:sp>
      <p:sp>
        <p:nvSpPr>
          <p:cNvPr id="18" name="TextBox 18"/>
          <p:cNvSpPr txBox="1"/>
          <p:nvPr/>
        </p:nvSpPr>
        <p:spPr>
          <a:xfrm>
            <a:off x="1087366" y="347275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publIc cloud</a:t>
            </a:r>
          </a:p>
        </p:txBody>
      </p:sp>
      <p:sp>
        <p:nvSpPr>
          <p:cNvPr id="19" name="TextBox 19"/>
          <p:cNvSpPr txBox="1"/>
          <p:nvPr/>
        </p:nvSpPr>
        <p:spPr>
          <a:xfrm>
            <a:off x="13090673" y="347275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personal cloud</a:t>
            </a:r>
          </a:p>
        </p:txBody>
      </p:sp>
      <p:sp>
        <p:nvSpPr>
          <p:cNvPr id="20" name="TextBox 20"/>
          <p:cNvSpPr txBox="1"/>
          <p:nvPr/>
        </p:nvSpPr>
        <p:spPr>
          <a:xfrm>
            <a:off x="11121732" y="7383743"/>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prIvate cloud</a:t>
            </a:r>
          </a:p>
        </p:txBody>
      </p:sp>
      <p:sp>
        <p:nvSpPr>
          <p:cNvPr id="21" name="TextBox 21"/>
          <p:cNvSpPr txBox="1"/>
          <p:nvPr/>
        </p:nvSpPr>
        <p:spPr>
          <a:xfrm>
            <a:off x="2788222" y="7383743"/>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hybrId Cloud</a:t>
            </a:r>
          </a:p>
        </p:txBody>
      </p:sp>
      <p:sp>
        <p:nvSpPr>
          <p:cNvPr id="22" name="TextBox 22"/>
          <p:cNvSpPr txBox="1"/>
          <p:nvPr/>
        </p:nvSpPr>
        <p:spPr>
          <a:xfrm>
            <a:off x="1650811" y="8219593"/>
            <a:ext cx="6627413" cy="1406525"/>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Anca Coder"/>
              </a:rPr>
              <a:t>kombinasi antara public dan private cloud storage. Hal ini supaya organisasi atau perusahaan dapat lebih leluasa dalam menentukan penyimpanan.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9219386" y="2764327"/>
            <a:ext cx="4620417" cy="3886926"/>
          </a:xfrm>
          <a:custGeom>
            <a:avLst/>
            <a:gdLst/>
            <a:ahLst/>
            <a:cxnLst/>
            <a:rect l="l" t="t" r="r" b="b"/>
            <a:pathLst>
              <a:path w="4620417" h="3886926">
                <a:moveTo>
                  <a:pt x="0" y="0"/>
                </a:moveTo>
                <a:lnTo>
                  <a:pt x="4620416" y="0"/>
                </a:lnTo>
                <a:lnTo>
                  <a:pt x="4620416" y="3886926"/>
                </a:lnTo>
                <a:lnTo>
                  <a:pt x="0" y="3886926"/>
                </a:lnTo>
                <a:lnTo>
                  <a:pt x="0" y="0"/>
                </a:lnTo>
                <a:close/>
              </a:path>
            </a:pathLst>
          </a:custGeom>
          <a:blipFill>
            <a:blip r:embed="rId3"/>
            <a:stretch>
              <a:fillRect/>
            </a:stretch>
          </a:blipFill>
        </p:spPr>
      </p:sp>
      <p:sp>
        <p:nvSpPr>
          <p:cNvPr id="4" name="Freeform 4"/>
          <p:cNvSpPr/>
          <p:nvPr/>
        </p:nvSpPr>
        <p:spPr>
          <a:xfrm>
            <a:off x="13827880" y="2764327"/>
            <a:ext cx="4620417" cy="3886926"/>
          </a:xfrm>
          <a:custGeom>
            <a:avLst/>
            <a:gdLst/>
            <a:ahLst/>
            <a:cxnLst/>
            <a:rect l="l" t="t" r="r" b="b"/>
            <a:pathLst>
              <a:path w="4620417" h="3886926">
                <a:moveTo>
                  <a:pt x="0" y="0"/>
                </a:moveTo>
                <a:lnTo>
                  <a:pt x="4620416" y="0"/>
                </a:lnTo>
                <a:lnTo>
                  <a:pt x="4620416" y="3886926"/>
                </a:lnTo>
                <a:lnTo>
                  <a:pt x="0" y="3886926"/>
                </a:lnTo>
                <a:lnTo>
                  <a:pt x="0" y="0"/>
                </a:lnTo>
                <a:close/>
              </a:path>
            </a:pathLst>
          </a:custGeom>
          <a:blipFill>
            <a:blip r:embed="rId3"/>
            <a:stretch>
              <a:fillRect/>
            </a:stretch>
          </a:blipFill>
        </p:spPr>
      </p:sp>
      <p:sp>
        <p:nvSpPr>
          <p:cNvPr id="5" name="Freeform 5"/>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4"/>
            <a:stretch>
              <a:fillRect/>
            </a:stretch>
          </a:blipFill>
        </p:spPr>
      </p:sp>
      <p:sp>
        <p:nvSpPr>
          <p:cNvPr id="6" name="TextBox 6"/>
          <p:cNvSpPr txBox="1"/>
          <p:nvPr/>
        </p:nvSpPr>
        <p:spPr>
          <a:xfrm>
            <a:off x="14199512" y="700847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objects</a:t>
            </a:r>
          </a:p>
        </p:txBody>
      </p:sp>
      <p:sp>
        <p:nvSpPr>
          <p:cNvPr id="7" name="Freeform 7"/>
          <p:cNvSpPr/>
          <p:nvPr/>
        </p:nvSpPr>
        <p:spPr>
          <a:xfrm>
            <a:off x="-19050" y="2764327"/>
            <a:ext cx="4620417" cy="3886926"/>
          </a:xfrm>
          <a:custGeom>
            <a:avLst/>
            <a:gdLst/>
            <a:ahLst/>
            <a:cxnLst/>
            <a:rect l="l" t="t" r="r" b="b"/>
            <a:pathLst>
              <a:path w="4620417" h="3886926">
                <a:moveTo>
                  <a:pt x="0" y="0"/>
                </a:moveTo>
                <a:lnTo>
                  <a:pt x="4620417" y="0"/>
                </a:lnTo>
                <a:lnTo>
                  <a:pt x="4620417" y="3886926"/>
                </a:lnTo>
                <a:lnTo>
                  <a:pt x="0" y="3886926"/>
                </a:lnTo>
                <a:lnTo>
                  <a:pt x="0" y="0"/>
                </a:lnTo>
                <a:close/>
              </a:path>
            </a:pathLst>
          </a:custGeom>
          <a:blipFill>
            <a:blip r:embed="rId3"/>
            <a:stretch>
              <a:fillRect/>
            </a:stretch>
          </a:blipFill>
        </p:spPr>
      </p:sp>
      <p:sp>
        <p:nvSpPr>
          <p:cNvPr id="8" name="Freeform 8"/>
          <p:cNvSpPr/>
          <p:nvPr/>
        </p:nvSpPr>
        <p:spPr>
          <a:xfrm>
            <a:off x="4601367" y="2764327"/>
            <a:ext cx="4620417" cy="3886926"/>
          </a:xfrm>
          <a:custGeom>
            <a:avLst/>
            <a:gdLst/>
            <a:ahLst/>
            <a:cxnLst/>
            <a:rect l="l" t="t" r="r" b="b"/>
            <a:pathLst>
              <a:path w="4620417" h="3886926">
                <a:moveTo>
                  <a:pt x="0" y="0"/>
                </a:moveTo>
                <a:lnTo>
                  <a:pt x="4620417" y="0"/>
                </a:lnTo>
                <a:lnTo>
                  <a:pt x="4620417" y="3886926"/>
                </a:lnTo>
                <a:lnTo>
                  <a:pt x="0" y="3886926"/>
                </a:lnTo>
                <a:lnTo>
                  <a:pt x="0" y="0"/>
                </a:lnTo>
                <a:close/>
              </a:path>
            </a:pathLst>
          </a:custGeom>
          <a:blipFill>
            <a:blip r:embed="rId3"/>
            <a:stretch>
              <a:fillRect/>
            </a:stretch>
          </a:blipFill>
        </p:spPr>
      </p:sp>
      <p:sp>
        <p:nvSpPr>
          <p:cNvPr id="9" name="Freeform 9"/>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4818995" y="8133297"/>
            <a:ext cx="1598436" cy="1453124"/>
          </a:xfrm>
          <a:custGeom>
            <a:avLst/>
            <a:gdLst/>
            <a:ahLst/>
            <a:cxnLst/>
            <a:rect l="l" t="t" r="r" b="b"/>
            <a:pathLst>
              <a:path w="1598436" h="1453124">
                <a:moveTo>
                  <a:pt x="0" y="0"/>
                </a:moveTo>
                <a:lnTo>
                  <a:pt x="1598436" y="0"/>
                </a:lnTo>
                <a:lnTo>
                  <a:pt x="1598436" y="1453124"/>
                </a:lnTo>
                <a:lnTo>
                  <a:pt x="0" y="14531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402116" y="7157528"/>
            <a:ext cx="1328729" cy="2591493"/>
          </a:xfrm>
          <a:custGeom>
            <a:avLst/>
            <a:gdLst/>
            <a:ahLst/>
            <a:cxnLst/>
            <a:rect l="l" t="t" r="r" b="b"/>
            <a:pathLst>
              <a:path w="1328729" h="2591493">
                <a:moveTo>
                  <a:pt x="0" y="0"/>
                </a:moveTo>
                <a:lnTo>
                  <a:pt x="1328729" y="0"/>
                </a:lnTo>
                <a:lnTo>
                  <a:pt x="1328729" y="2591492"/>
                </a:lnTo>
                <a:lnTo>
                  <a:pt x="0" y="25914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7830745" y="7331923"/>
            <a:ext cx="2912710" cy="2439394"/>
          </a:xfrm>
          <a:custGeom>
            <a:avLst/>
            <a:gdLst/>
            <a:ahLst/>
            <a:cxnLst/>
            <a:rect l="l" t="t" r="r" b="b"/>
            <a:pathLst>
              <a:path w="2912710" h="2439394">
                <a:moveTo>
                  <a:pt x="0" y="0"/>
                </a:moveTo>
                <a:lnTo>
                  <a:pt x="2912709" y="0"/>
                </a:lnTo>
                <a:lnTo>
                  <a:pt x="2912709" y="2439395"/>
                </a:lnTo>
                <a:lnTo>
                  <a:pt x="0" y="24393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TextBox 16"/>
          <p:cNvSpPr txBox="1"/>
          <p:nvPr/>
        </p:nvSpPr>
        <p:spPr>
          <a:xfrm>
            <a:off x="5229134" y="585112"/>
            <a:ext cx="8115931" cy="554990"/>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Cloud Storage levels</a:t>
            </a:r>
          </a:p>
        </p:txBody>
      </p:sp>
      <p:sp>
        <p:nvSpPr>
          <p:cNvPr id="17" name="TextBox 17"/>
          <p:cNvSpPr txBox="1"/>
          <p:nvPr/>
        </p:nvSpPr>
        <p:spPr>
          <a:xfrm>
            <a:off x="9221784" y="3679209"/>
            <a:ext cx="4606096" cy="2400063"/>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Anca Coder"/>
              </a:rPr>
              <a:t>Penyimpanan basis data adalah tingkat penyimpanan yang digunakan untuk menyimpan dan mengelola data dalam format basis data.</a:t>
            </a:r>
          </a:p>
        </p:txBody>
      </p:sp>
      <p:sp>
        <p:nvSpPr>
          <p:cNvPr id="18" name="TextBox 18"/>
          <p:cNvSpPr txBox="1"/>
          <p:nvPr/>
        </p:nvSpPr>
        <p:spPr>
          <a:xfrm>
            <a:off x="13827880" y="3079134"/>
            <a:ext cx="4460120" cy="3200163"/>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Anca Coder"/>
              </a:rPr>
              <a:t> Penyimpanan objek adalah tingkat penyimpanan yang mengelola data sebagai objek tunggal, termasuk data itu sendiri dan metadata yang menggambarkan objek tersebut.</a:t>
            </a:r>
          </a:p>
        </p:txBody>
      </p:sp>
      <p:sp>
        <p:nvSpPr>
          <p:cNvPr id="19" name="TextBox 19"/>
          <p:cNvSpPr txBox="1"/>
          <p:nvPr/>
        </p:nvSpPr>
        <p:spPr>
          <a:xfrm>
            <a:off x="9591018" y="700847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dataset</a:t>
            </a:r>
          </a:p>
        </p:txBody>
      </p:sp>
      <p:sp>
        <p:nvSpPr>
          <p:cNvPr id="20" name="TextBox 20"/>
          <p:cNvSpPr txBox="1"/>
          <p:nvPr/>
        </p:nvSpPr>
        <p:spPr>
          <a:xfrm>
            <a:off x="-19050" y="3068913"/>
            <a:ext cx="4727591" cy="3337560"/>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Anca Coder"/>
              </a:rPr>
              <a:t>Penyimpanan berkas adalah tingkat penyimpanan yang mengelola data dalam bentuk berkas seperti yang terjadi dalam sistem file tradisional. Ini memungkinkan pengguna untuk menyimpan, mengatur, dan berbagi berkas dalam jaringan. </a:t>
            </a:r>
          </a:p>
        </p:txBody>
      </p:sp>
      <p:sp>
        <p:nvSpPr>
          <p:cNvPr id="21" name="TextBox 21"/>
          <p:cNvSpPr txBox="1"/>
          <p:nvPr/>
        </p:nvSpPr>
        <p:spPr>
          <a:xfrm>
            <a:off x="4708541" y="3479184"/>
            <a:ext cx="4375320" cy="2400063"/>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Anca Coder"/>
              </a:rPr>
              <a:t>Penyimpanan berkas adalah tingkat penyimpanan yang mengelola data dalam bentuk berkas seperti yang terjadi dalam sistem file tradisional. </a:t>
            </a:r>
          </a:p>
        </p:txBody>
      </p:sp>
      <p:sp>
        <p:nvSpPr>
          <p:cNvPr id="22" name="TextBox 22"/>
          <p:cNvSpPr txBox="1"/>
          <p:nvPr/>
        </p:nvSpPr>
        <p:spPr>
          <a:xfrm>
            <a:off x="432031" y="700847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FILES</a:t>
            </a:r>
          </a:p>
        </p:txBody>
      </p:sp>
      <p:sp>
        <p:nvSpPr>
          <p:cNvPr id="23" name="TextBox 23"/>
          <p:cNvSpPr txBox="1"/>
          <p:nvPr/>
        </p:nvSpPr>
        <p:spPr>
          <a:xfrm>
            <a:off x="4972999" y="7008477"/>
            <a:ext cx="3877151" cy="323446"/>
          </a:xfrm>
          <a:prstGeom prst="rect">
            <a:avLst/>
          </a:prstGeom>
        </p:spPr>
        <p:txBody>
          <a:bodyPr lIns="0" tIns="0" rIns="0" bIns="0" rtlCol="0" anchor="t">
            <a:spAutoFit/>
          </a:bodyPr>
          <a:lstStyle/>
          <a:p>
            <a:pPr algn="ctr">
              <a:lnSpc>
                <a:spcPts val="2200"/>
              </a:lnSpc>
            </a:pPr>
            <a:r>
              <a:rPr lang="en-US" sz="2268">
                <a:solidFill>
                  <a:srgbClr val="FFFFFF"/>
                </a:solidFill>
                <a:latin typeface="Arcade Gamer"/>
              </a:rPr>
              <a:t>Blocks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23" b="-21154"/>
            </a:stretch>
          </a:blipFill>
        </p:spPr>
      </p:sp>
      <p:sp>
        <p:nvSpPr>
          <p:cNvPr id="3" name="Freeform 3"/>
          <p:cNvSpPr/>
          <p:nvPr/>
        </p:nvSpPr>
        <p:spPr>
          <a:xfrm>
            <a:off x="1171800" y="-94465"/>
            <a:ext cx="16230600" cy="1866519"/>
          </a:xfrm>
          <a:custGeom>
            <a:avLst/>
            <a:gdLst/>
            <a:ahLst/>
            <a:cxnLst/>
            <a:rect l="l" t="t" r="r" b="b"/>
            <a:pathLst>
              <a:path w="16230600" h="1866519">
                <a:moveTo>
                  <a:pt x="0" y="0"/>
                </a:moveTo>
                <a:lnTo>
                  <a:pt x="16230600" y="0"/>
                </a:lnTo>
                <a:lnTo>
                  <a:pt x="16230600" y="1866519"/>
                </a:lnTo>
                <a:lnTo>
                  <a:pt x="0" y="1866519"/>
                </a:lnTo>
                <a:lnTo>
                  <a:pt x="0" y="0"/>
                </a:lnTo>
                <a:close/>
              </a:path>
            </a:pathLst>
          </a:custGeom>
          <a:blipFill>
            <a:blip r:embed="rId3"/>
            <a:stretch>
              <a:fillRect/>
            </a:stretch>
          </a:blipFill>
        </p:spPr>
      </p:sp>
      <p:sp>
        <p:nvSpPr>
          <p:cNvPr id="4" name="Freeform 4"/>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818995" y="8133297"/>
            <a:ext cx="1598436" cy="1453124"/>
          </a:xfrm>
          <a:custGeom>
            <a:avLst/>
            <a:gdLst/>
            <a:ahLst/>
            <a:cxnLst/>
            <a:rect l="l" t="t" r="r" b="b"/>
            <a:pathLst>
              <a:path w="1598436" h="1453124">
                <a:moveTo>
                  <a:pt x="0" y="0"/>
                </a:moveTo>
                <a:lnTo>
                  <a:pt x="1598436" y="0"/>
                </a:lnTo>
                <a:lnTo>
                  <a:pt x="1598436" y="1453124"/>
                </a:lnTo>
                <a:lnTo>
                  <a:pt x="0" y="1453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6402116" y="7157528"/>
            <a:ext cx="1328729" cy="2591493"/>
          </a:xfrm>
          <a:custGeom>
            <a:avLst/>
            <a:gdLst/>
            <a:ahLst/>
            <a:cxnLst/>
            <a:rect l="l" t="t" r="r" b="b"/>
            <a:pathLst>
              <a:path w="1328729" h="2591493">
                <a:moveTo>
                  <a:pt x="0" y="0"/>
                </a:moveTo>
                <a:lnTo>
                  <a:pt x="1328729" y="0"/>
                </a:lnTo>
                <a:lnTo>
                  <a:pt x="1328729" y="2591492"/>
                </a:lnTo>
                <a:lnTo>
                  <a:pt x="0" y="25914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87645" y="1772054"/>
            <a:ext cx="2912710" cy="2439394"/>
          </a:xfrm>
          <a:custGeom>
            <a:avLst/>
            <a:gdLst/>
            <a:ahLst/>
            <a:cxnLst/>
            <a:rect l="l" t="t" r="r" b="b"/>
            <a:pathLst>
              <a:path w="2912710" h="2439394">
                <a:moveTo>
                  <a:pt x="0" y="0"/>
                </a:moveTo>
                <a:lnTo>
                  <a:pt x="2912710" y="0"/>
                </a:lnTo>
                <a:lnTo>
                  <a:pt x="2912710" y="2439394"/>
                </a:lnTo>
                <a:lnTo>
                  <a:pt x="0" y="24393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452987" y="2005462"/>
            <a:ext cx="4460102" cy="1310155"/>
          </a:xfrm>
          <a:custGeom>
            <a:avLst/>
            <a:gdLst/>
            <a:ahLst/>
            <a:cxnLst/>
            <a:rect l="l" t="t" r="r" b="b"/>
            <a:pathLst>
              <a:path w="4460102" h="1310155">
                <a:moveTo>
                  <a:pt x="0" y="0"/>
                </a:moveTo>
                <a:lnTo>
                  <a:pt x="4460103" y="0"/>
                </a:lnTo>
                <a:lnTo>
                  <a:pt x="4460103" y="1310155"/>
                </a:lnTo>
                <a:lnTo>
                  <a:pt x="0" y="1310155"/>
                </a:lnTo>
                <a:lnTo>
                  <a:pt x="0" y="0"/>
                </a:lnTo>
                <a:close/>
              </a:path>
            </a:pathLst>
          </a:custGeom>
          <a:blipFill>
            <a:blip r:embed="rId16"/>
            <a:stretch>
              <a:fillRect/>
            </a:stretch>
          </a:blipFill>
        </p:spPr>
      </p:sp>
      <p:sp>
        <p:nvSpPr>
          <p:cNvPr id="12" name="Freeform 12"/>
          <p:cNvSpPr/>
          <p:nvPr/>
        </p:nvSpPr>
        <p:spPr>
          <a:xfrm>
            <a:off x="1313243" y="3553742"/>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16"/>
            <a:stretch>
              <a:fillRect/>
            </a:stretch>
          </a:blipFill>
        </p:spPr>
      </p:sp>
      <p:sp>
        <p:nvSpPr>
          <p:cNvPr id="13" name="Freeform 13"/>
          <p:cNvSpPr/>
          <p:nvPr/>
        </p:nvSpPr>
        <p:spPr>
          <a:xfrm>
            <a:off x="2117026" y="5102022"/>
            <a:ext cx="4460102" cy="1310155"/>
          </a:xfrm>
          <a:custGeom>
            <a:avLst/>
            <a:gdLst/>
            <a:ahLst/>
            <a:cxnLst/>
            <a:rect l="l" t="t" r="r" b="b"/>
            <a:pathLst>
              <a:path w="4460102" h="1310155">
                <a:moveTo>
                  <a:pt x="0" y="0"/>
                </a:moveTo>
                <a:lnTo>
                  <a:pt x="4460103" y="0"/>
                </a:lnTo>
                <a:lnTo>
                  <a:pt x="4460103" y="1310155"/>
                </a:lnTo>
                <a:lnTo>
                  <a:pt x="0" y="1310155"/>
                </a:lnTo>
                <a:lnTo>
                  <a:pt x="0" y="0"/>
                </a:lnTo>
                <a:close/>
              </a:path>
            </a:pathLst>
          </a:custGeom>
          <a:blipFill>
            <a:blip r:embed="rId16"/>
            <a:stretch>
              <a:fillRect/>
            </a:stretch>
          </a:blipFill>
        </p:spPr>
      </p:sp>
      <p:sp>
        <p:nvSpPr>
          <p:cNvPr id="14" name="Freeform 14"/>
          <p:cNvSpPr/>
          <p:nvPr/>
        </p:nvSpPr>
        <p:spPr>
          <a:xfrm>
            <a:off x="4621614" y="6650302"/>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16"/>
            <a:stretch>
              <a:fillRect/>
            </a:stretch>
          </a:blipFill>
        </p:spPr>
      </p:sp>
      <p:sp>
        <p:nvSpPr>
          <p:cNvPr id="15" name="Freeform 15"/>
          <p:cNvSpPr/>
          <p:nvPr/>
        </p:nvSpPr>
        <p:spPr>
          <a:xfrm>
            <a:off x="9180924" y="6695081"/>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16"/>
            <a:stretch>
              <a:fillRect/>
            </a:stretch>
          </a:blipFill>
        </p:spPr>
      </p:sp>
      <p:sp>
        <p:nvSpPr>
          <p:cNvPr id="16" name="Freeform 16"/>
          <p:cNvSpPr/>
          <p:nvPr/>
        </p:nvSpPr>
        <p:spPr>
          <a:xfrm>
            <a:off x="12069573" y="5102022"/>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16"/>
            <a:stretch>
              <a:fillRect/>
            </a:stretch>
          </a:blipFill>
        </p:spPr>
      </p:sp>
      <p:sp>
        <p:nvSpPr>
          <p:cNvPr id="17" name="Freeform 17"/>
          <p:cNvSpPr/>
          <p:nvPr/>
        </p:nvSpPr>
        <p:spPr>
          <a:xfrm>
            <a:off x="12799198" y="3598521"/>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16"/>
            <a:stretch>
              <a:fillRect/>
            </a:stretch>
          </a:blipFill>
        </p:spPr>
      </p:sp>
      <p:sp>
        <p:nvSpPr>
          <p:cNvPr id="18" name="Freeform 18"/>
          <p:cNvSpPr/>
          <p:nvPr/>
        </p:nvSpPr>
        <p:spPr>
          <a:xfrm>
            <a:off x="13270743" y="2050241"/>
            <a:ext cx="4460102" cy="1310155"/>
          </a:xfrm>
          <a:custGeom>
            <a:avLst/>
            <a:gdLst/>
            <a:ahLst/>
            <a:cxnLst/>
            <a:rect l="l" t="t" r="r" b="b"/>
            <a:pathLst>
              <a:path w="4460102" h="1310155">
                <a:moveTo>
                  <a:pt x="0" y="0"/>
                </a:moveTo>
                <a:lnTo>
                  <a:pt x="4460102" y="0"/>
                </a:lnTo>
                <a:lnTo>
                  <a:pt x="4460102" y="1310155"/>
                </a:lnTo>
                <a:lnTo>
                  <a:pt x="0" y="1310155"/>
                </a:lnTo>
                <a:lnTo>
                  <a:pt x="0" y="0"/>
                </a:lnTo>
                <a:close/>
              </a:path>
            </a:pathLst>
          </a:custGeom>
          <a:blipFill>
            <a:blip r:embed="rId16"/>
            <a:stretch>
              <a:fillRect/>
            </a:stretch>
          </a:blipFill>
        </p:spPr>
      </p:sp>
      <p:sp>
        <p:nvSpPr>
          <p:cNvPr id="19" name="Freeform 19"/>
          <p:cNvSpPr/>
          <p:nvPr/>
        </p:nvSpPr>
        <p:spPr>
          <a:xfrm rot="-9593223">
            <a:off x="5097765" y="2540840"/>
            <a:ext cx="2361379" cy="721294"/>
          </a:xfrm>
          <a:custGeom>
            <a:avLst/>
            <a:gdLst/>
            <a:ahLst/>
            <a:cxnLst/>
            <a:rect l="l" t="t" r="r" b="b"/>
            <a:pathLst>
              <a:path w="2361379" h="721294">
                <a:moveTo>
                  <a:pt x="0" y="0"/>
                </a:moveTo>
                <a:lnTo>
                  <a:pt x="2361379" y="0"/>
                </a:lnTo>
                <a:lnTo>
                  <a:pt x="2361379" y="721294"/>
                </a:lnTo>
                <a:lnTo>
                  <a:pt x="0" y="7212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rot="-353282">
            <a:off x="10961708" y="2452982"/>
            <a:ext cx="2084088" cy="636594"/>
          </a:xfrm>
          <a:custGeom>
            <a:avLst/>
            <a:gdLst/>
            <a:ahLst/>
            <a:cxnLst/>
            <a:rect l="l" t="t" r="r" b="b"/>
            <a:pathLst>
              <a:path w="2084088" h="636594">
                <a:moveTo>
                  <a:pt x="0" y="0"/>
                </a:moveTo>
                <a:lnTo>
                  <a:pt x="2084088" y="0"/>
                </a:lnTo>
                <a:lnTo>
                  <a:pt x="2084088" y="636594"/>
                </a:lnTo>
                <a:lnTo>
                  <a:pt x="0" y="6365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 name="Freeform 21"/>
          <p:cNvSpPr/>
          <p:nvPr/>
        </p:nvSpPr>
        <p:spPr>
          <a:xfrm rot="9974358">
            <a:off x="5811318" y="3815489"/>
            <a:ext cx="1727786" cy="527760"/>
          </a:xfrm>
          <a:custGeom>
            <a:avLst/>
            <a:gdLst/>
            <a:ahLst/>
            <a:cxnLst/>
            <a:rect l="l" t="t" r="r" b="b"/>
            <a:pathLst>
              <a:path w="1727786" h="527760">
                <a:moveTo>
                  <a:pt x="0" y="0"/>
                </a:moveTo>
                <a:lnTo>
                  <a:pt x="1727785" y="0"/>
                </a:lnTo>
                <a:lnTo>
                  <a:pt x="1727785" y="527760"/>
                </a:lnTo>
                <a:lnTo>
                  <a:pt x="0" y="5277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rot="9658569">
            <a:off x="6602968" y="4758874"/>
            <a:ext cx="1997340" cy="610097"/>
          </a:xfrm>
          <a:custGeom>
            <a:avLst/>
            <a:gdLst/>
            <a:ahLst/>
            <a:cxnLst/>
            <a:rect l="l" t="t" r="r" b="b"/>
            <a:pathLst>
              <a:path w="1997340" h="610097">
                <a:moveTo>
                  <a:pt x="0" y="0"/>
                </a:moveTo>
                <a:lnTo>
                  <a:pt x="1997340" y="0"/>
                </a:lnTo>
                <a:lnTo>
                  <a:pt x="1997340" y="610097"/>
                </a:lnTo>
                <a:lnTo>
                  <a:pt x="0" y="6100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a:off x="7835076" y="4908676"/>
            <a:ext cx="1588908" cy="1645761"/>
          </a:xfrm>
          <a:custGeom>
            <a:avLst/>
            <a:gdLst/>
            <a:ahLst/>
            <a:cxnLst/>
            <a:rect l="l" t="t" r="r" b="b"/>
            <a:pathLst>
              <a:path w="1588908" h="1645761">
                <a:moveTo>
                  <a:pt x="0" y="0"/>
                </a:moveTo>
                <a:lnTo>
                  <a:pt x="1588908" y="0"/>
                </a:lnTo>
                <a:lnTo>
                  <a:pt x="1588908" y="1645761"/>
                </a:lnTo>
                <a:lnTo>
                  <a:pt x="0" y="164576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TextBox 24"/>
          <p:cNvSpPr txBox="1"/>
          <p:nvPr/>
        </p:nvSpPr>
        <p:spPr>
          <a:xfrm>
            <a:off x="4028972" y="409113"/>
            <a:ext cx="10790022" cy="1040765"/>
          </a:xfrm>
          <a:prstGeom prst="rect">
            <a:avLst/>
          </a:prstGeom>
        </p:spPr>
        <p:txBody>
          <a:bodyPr lIns="0" tIns="0" rIns="0" bIns="0" rtlCol="0" anchor="t">
            <a:spAutoFit/>
          </a:bodyPr>
          <a:lstStyle/>
          <a:p>
            <a:pPr algn="ctr">
              <a:lnSpc>
                <a:spcPts val="3879"/>
              </a:lnSpc>
            </a:pPr>
            <a:r>
              <a:rPr lang="en-US" sz="3999">
                <a:solidFill>
                  <a:srgbClr val="FFFFFF"/>
                </a:solidFill>
                <a:latin typeface="Arcade Gamer"/>
              </a:rPr>
              <a:t>cara kerja darI cloud Storage</a:t>
            </a:r>
          </a:p>
        </p:txBody>
      </p:sp>
      <p:sp>
        <p:nvSpPr>
          <p:cNvPr id="25" name="TextBox 25"/>
          <p:cNvSpPr txBox="1"/>
          <p:nvPr/>
        </p:nvSpPr>
        <p:spPr>
          <a:xfrm>
            <a:off x="744463" y="2394042"/>
            <a:ext cx="3877151" cy="641604"/>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penYImpanan data</a:t>
            </a:r>
          </a:p>
        </p:txBody>
      </p:sp>
      <p:sp>
        <p:nvSpPr>
          <p:cNvPr id="26" name="TextBox 26"/>
          <p:cNvSpPr txBox="1"/>
          <p:nvPr/>
        </p:nvSpPr>
        <p:spPr>
          <a:xfrm>
            <a:off x="1604718" y="3752534"/>
            <a:ext cx="3877151" cy="936879"/>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penYImpanan dalam format object</a:t>
            </a:r>
          </a:p>
        </p:txBody>
      </p:sp>
      <p:sp>
        <p:nvSpPr>
          <p:cNvPr id="27" name="TextBox 27"/>
          <p:cNvSpPr txBox="1"/>
          <p:nvPr/>
        </p:nvSpPr>
        <p:spPr>
          <a:xfrm>
            <a:off x="2408502" y="5321097"/>
            <a:ext cx="3877151" cy="936879"/>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pengIndeksan dan pengaturan metadata</a:t>
            </a:r>
          </a:p>
        </p:txBody>
      </p:sp>
      <p:sp>
        <p:nvSpPr>
          <p:cNvPr id="28" name="TextBox 28"/>
          <p:cNvSpPr txBox="1"/>
          <p:nvPr/>
        </p:nvSpPr>
        <p:spPr>
          <a:xfrm>
            <a:off x="5075015" y="6881719"/>
            <a:ext cx="3515410" cy="936879"/>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replIkasI dan ReduNdansI Data</a:t>
            </a:r>
          </a:p>
        </p:txBody>
      </p:sp>
      <p:sp>
        <p:nvSpPr>
          <p:cNvPr id="29" name="TextBox 29"/>
          <p:cNvSpPr txBox="1"/>
          <p:nvPr/>
        </p:nvSpPr>
        <p:spPr>
          <a:xfrm>
            <a:off x="9472399" y="7083661"/>
            <a:ext cx="3877151" cy="641604"/>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akses melaluI JarIngan</a:t>
            </a:r>
          </a:p>
        </p:txBody>
      </p:sp>
      <p:sp>
        <p:nvSpPr>
          <p:cNvPr id="30" name="TextBox 30"/>
          <p:cNvSpPr txBox="1"/>
          <p:nvPr/>
        </p:nvSpPr>
        <p:spPr>
          <a:xfrm>
            <a:off x="12612748" y="5490602"/>
            <a:ext cx="3454002" cy="641604"/>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Manajemen Data</a:t>
            </a:r>
          </a:p>
        </p:txBody>
      </p:sp>
      <p:sp>
        <p:nvSpPr>
          <p:cNvPr id="31" name="TextBox 31"/>
          <p:cNvSpPr txBox="1"/>
          <p:nvPr/>
        </p:nvSpPr>
        <p:spPr>
          <a:xfrm>
            <a:off x="13090673" y="3987101"/>
            <a:ext cx="3877151" cy="641604"/>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penYImpanan data</a:t>
            </a:r>
          </a:p>
        </p:txBody>
      </p:sp>
      <p:sp>
        <p:nvSpPr>
          <p:cNvPr id="32" name="TextBox 32"/>
          <p:cNvSpPr txBox="1"/>
          <p:nvPr/>
        </p:nvSpPr>
        <p:spPr>
          <a:xfrm>
            <a:off x="13562218" y="2438821"/>
            <a:ext cx="3877151" cy="641604"/>
          </a:xfrm>
          <a:prstGeom prst="rect">
            <a:avLst/>
          </a:prstGeom>
        </p:spPr>
        <p:txBody>
          <a:bodyPr lIns="0" tIns="0" rIns="0" bIns="0" rtlCol="0" anchor="t">
            <a:spAutoFit/>
          </a:bodyPr>
          <a:lstStyle/>
          <a:p>
            <a:pPr algn="ctr">
              <a:lnSpc>
                <a:spcPts val="2328"/>
              </a:lnSpc>
            </a:pPr>
            <a:r>
              <a:rPr lang="en-US" sz="2400">
                <a:solidFill>
                  <a:srgbClr val="FFFFFF"/>
                </a:solidFill>
                <a:latin typeface="Arcade Gamer"/>
              </a:rPr>
              <a:t>penYImpanan data</a:t>
            </a:r>
          </a:p>
        </p:txBody>
      </p:sp>
      <p:sp>
        <p:nvSpPr>
          <p:cNvPr id="33" name="Freeform 33"/>
          <p:cNvSpPr/>
          <p:nvPr/>
        </p:nvSpPr>
        <p:spPr>
          <a:xfrm rot="-4151304">
            <a:off x="9680987" y="4763862"/>
            <a:ext cx="1588908" cy="1645761"/>
          </a:xfrm>
          <a:custGeom>
            <a:avLst/>
            <a:gdLst/>
            <a:ahLst/>
            <a:cxnLst/>
            <a:rect l="l" t="t" r="r" b="b"/>
            <a:pathLst>
              <a:path w="1588908" h="1645761">
                <a:moveTo>
                  <a:pt x="0" y="0"/>
                </a:moveTo>
                <a:lnTo>
                  <a:pt x="1588907" y="0"/>
                </a:lnTo>
                <a:lnTo>
                  <a:pt x="1588907" y="1645761"/>
                </a:lnTo>
                <a:lnTo>
                  <a:pt x="0" y="164576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rot="1401061">
            <a:off x="10820264" y="3564703"/>
            <a:ext cx="1988211" cy="607308"/>
          </a:xfrm>
          <a:custGeom>
            <a:avLst/>
            <a:gdLst/>
            <a:ahLst/>
            <a:cxnLst/>
            <a:rect l="l" t="t" r="r" b="b"/>
            <a:pathLst>
              <a:path w="1988211" h="607308">
                <a:moveTo>
                  <a:pt x="0" y="0"/>
                </a:moveTo>
                <a:lnTo>
                  <a:pt x="1988210" y="0"/>
                </a:lnTo>
                <a:lnTo>
                  <a:pt x="1988210" y="607308"/>
                </a:lnTo>
                <a:lnTo>
                  <a:pt x="0" y="6073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rot="2353472">
            <a:off x="10487380" y="4353626"/>
            <a:ext cx="1988211" cy="607308"/>
          </a:xfrm>
          <a:custGeom>
            <a:avLst/>
            <a:gdLst/>
            <a:ahLst/>
            <a:cxnLst/>
            <a:rect l="l" t="t" r="r" b="b"/>
            <a:pathLst>
              <a:path w="1988211" h="607308">
                <a:moveTo>
                  <a:pt x="0" y="0"/>
                </a:moveTo>
                <a:lnTo>
                  <a:pt x="1988210" y="0"/>
                </a:lnTo>
                <a:lnTo>
                  <a:pt x="1988210" y="607308"/>
                </a:lnTo>
                <a:lnTo>
                  <a:pt x="0" y="6073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649" b="-14127"/>
            </a:stretch>
          </a:blipFill>
        </p:spPr>
      </p:sp>
      <p:sp>
        <p:nvSpPr>
          <p:cNvPr id="3" name="Freeform 3"/>
          <p:cNvSpPr/>
          <p:nvPr/>
        </p:nvSpPr>
        <p:spPr>
          <a:xfrm>
            <a:off x="-299897" y="9280929"/>
            <a:ext cx="9293948" cy="1402541"/>
          </a:xfrm>
          <a:custGeom>
            <a:avLst/>
            <a:gdLst/>
            <a:ahLst/>
            <a:cxnLst/>
            <a:rect l="l" t="t" r="r" b="b"/>
            <a:pathLst>
              <a:path w="9293948" h="1402541">
                <a:moveTo>
                  <a:pt x="0" y="0"/>
                </a:moveTo>
                <a:lnTo>
                  <a:pt x="9293949" y="0"/>
                </a:lnTo>
                <a:lnTo>
                  <a:pt x="9293949" y="1402541"/>
                </a:lnTo>
                <a:lnTo>
                  <a:pt x="0" y="1402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994052" y="9280929"/>
            <a:ext cx="9293948" cy="1402541"/>
          </a:xfrm>
          <a:custGeom>
            <a:avLst/>
            <a:gdLst/>
            <a:ahLst/>
            <a:cxnLst/>
            <a:rect l="l" t="t" r="r" b="b"/>
            <a:pathLst>
              <a:path w="9293948" h="1402541">
                <a:moveTo>
                  <a:pt x="0" y="0"/>
                </a:moveTo>
                <a:lnTo>
                  <a:pt x="9293948" y="0"/>
                </a:lnTo>
                <a:lnTo>
                  <a:pt x="9293948" y="1402541"/>
                </a:lnTo>
                <a:lnTo>
                  <a:pt x="0" y="1402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818995" y="8133297"/>
            <a:ext cx="1598436" cy="1453124"/>
          </a:xfrm>
          <a:custGeom>
            <a:avLst/>
            <a:gdLst/>
            <a:ahLst/>
            <a:cxnLst/>
            <a:rect l="l" t="t" r="r" b="b"/>
            <a:pathLst>
              <a:path w="1598436" h="1453124">
                <a:moveTo>
                  <a:pt x="0" y="0"/>
                </a:moveTo>
                <a:lnTo>
                  <a:pt x="1598436" y="0"/>
                </a:lnTo>
                <a:lnTo>
                  <a:pt x="1598436" y="1453124"/>
                </a:lnTo>
                <a:lnTo>
                  <a:pt x="0" y="14531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544967" y="7808228"/>
            <a:ext cx="865063" cy="2162657"/>
          </a:xfrm>
          <a:custGeom>
            <a:avLst/>
            <a:gdLst/>
            <a:ahLst/>
            <a:cxnLst/>
            <a:rect l="l" t="t" r="r" b="b"/>
            <a:pathLst>
              <a:path w="865063" h="2162657">
                <a:moveTo>
                  <a:pt x="0" y="0"/>
                </a:moveTo>
                <a:lnTo>
                  <a:pt x="865063" y="0"/>
                </a:lnTo>
                <a:lnTo>
                  <a:pt x="865063" y="2162657"/>
                </a:lnTo>
                <a:lnTo>
                  <a:pt x="0" y="2162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402116" y="7157528"/>
            <a:ext cx="1328729" cy="2591493"/>
          </a:xfrm>
          <a:custGeom>
            <a:avLst/>
            <a:gdLst/>
            <a:ahLst/>
            <a:cxnLst/>
            <a:rect l="l" t="t" r="r" b="b"/>
            <a:pathLst>
              <a:path w="1328729" h="2591493">
                <a:moveTo>
                  <a:pt x="0" y="0"/>
                </a:moveTo>
                <a:lnTo>
                  <a:pt x="1328729" y="0"/>
                </a:lnTo>
                <a:lnTo>
                  <a:pt x="1328729" y="2591492"/>
                </a:lnTo>
                <a:lnTo>
                  <a:pt x="0" y="25914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693300" y="7691620"/>
            <a:ext cx="1663280" cy="2162657"/>
          </a:xfrm>
          <a:custGeom>
            <a:avLst/>
            <a:gdLst/>
            <a:ahLst/>
            <a:cxnLst/>
            <a:rect l="l" t="t" r="r" b="b"/>
            <a:pathLst>
              <a:path w="1663280" h="2162657">
                <a:moveTo>
                  <a:pt x="0" y="0"/>
                </a:moveTo>
                <a:lnTo>
                  <a:pt x="1663279" y="0"/>
                </a:lnTo>
                <a:lnTo>
                  <a:pt x="1663279" y="2162657"/>
                </a:lnTo>
                <a:lnTo>
                  <a:pt x="0" y="21626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4129919" y="1028700"/>
            <a:ext cx="10028162" cy="1892816"/>
          </a:xfrm>
          <a:custGeom>
            <a:avLst/>
            <a:gdLst/>
            <a:ahLst/>
            <a:cxnLst/>
            <a:rect l="l" t="t" r="r" b="b"/>
            <a:pathLst>
              <a:path w="10028162" h="1892816">
                <a:moveTo>
                  <a:pt x="0" y="0"/>
                </a:moveTo>
                <a:lnTo>
                  <a:pt x="10028162" y="0"/>
                </a:lnTo>
                <a:lnTo>
                  <a:pt x="10028162" y="1892816"/>
                </a:lnTo>
                <a:lnTo>
                  <a:pt x="0" y="1892816"/>
                </a:lnTo>
                <a:lnTo>
                  <a:pt x="0" y="0"/>
                </a:lnTo>
                <a:close/>
              </a:path>
            </a:pathLst>
          </a:custGeom>
          <a:blipFill>
            <a:blip r:embed="rId13"/>
            <a:stretch>
              <a:fillRect/>
            </a:stretch>
          </a:blipFill>
        </p:spPr>
      </p:sp>
      <p:pic>
        <p:nvPicPr>
          <p:cNvPr id="10" name="Picture 10"/>
          <p:cNvPicPr>
            <a:picLocks noChangeAspect="1"/>
          </p:cNvPicPr>
          <p:nvPr/>
        </p:nvPicPr>
        <p:blipFill>
          <a:blip r:embed="rId14"/>
          <a:srcRect/>
          <a:stretch>
            <a:fillRect/>
          </a:stretch>
        </p:blipFill>
        <p:spPr>
          <a:xfrm>
            <a:off x="1218576" y="1212972"/>
            <a:ext cx="1136749" cy="1314161"/>
          </a:xfrm>
          <a:prstGeom prst="rect">
            <a:avLst/>
          </a:prstGeom>
        </p:spPr>
      </p:pic>
      <p:pic>
        <p:nvPicPr>
          <p:cNvPr id="11" name="Picture 11"/>
          <p:cNvPicPr>
            <a:picLocks noChangeAspect="1"/>
          </p:cNvPicPr>
          <p:nvPr/>
        </p:nvPicPr>
        <p:blipFill>
          <a:blip r:embed="rId14"/>
          <a:srcRect/>
          <a:stretch>
            <a:fillRect/>
          </a:stretch>
        </p:blipFill>
        <p:spPr>
          <a:xfrm>
            <a:off x="15929731" y="1212972"/>
            <a:ext cx="1136749" cy="1314161"/>
          </a:xfrm>
          <a:prstGeom prst="rect">
            <a:avLst/>
          </a:prstGeom>
        </p:spPr>
      </p:pic>
      <p:sp>
        <p:nvSpPr>
          <p:cNvPr id="12" name="Freeform 12"/>
          <p:cNvSpPr/>
          <p:nvPr/>
        </p:nvSpPr>
        <p:spPr>
          <a:xfrm>
            <a:off x="3655783" y="5415977"/>
            <a:ext cx="4302478" cy="1640320"/>
          </a:xfrm>
          <a:custGeom>
            <a:avLst/>
            <a:gdLst/>
            <a:ahLst/>
            <a:cxnLst/>
            <a:rect l="l" t="t" r="r" b="b"/>
            <a:pathLst>
              <a:path w="4302478" h="1640320">
                <a:moveTo>
                  <a:pt x="0" y="0"/>
                </a:moveTo>
                <a:lnTo>
                  <a:pt x="4302478" y="0"/>
                </a:lnTo>
                <a:lnTo>
                  <a:pt x="4302478" y="1640320"/>
                </a:lnTo>
                <a:lnTo>
                  <a:pt x="0" y="1640320"/>
                </a:lnTo>
                <a:lnTo>
                  <a:pt x="0" y="0"/>
                </a:lnTo>
                <a:close/>
              </a:path>
            </a:pathLst>
          </a:custGeom>
          <a:blipFill>
            <a:blip r:embed="rId15"/>
            <a:stretch>
              <a:fillRect/>
            </a:stretch>
          </a:blipFill>
        </p:spPr>
      </p:sp>
      <p:sp>
        <p:nvSpPr>
          <p:cNvPr id="13" name="Freeform 13"/>
          <p:cNvSpPr/>
          <p:nvPr/>
        </p:nvSpPr>
        <p:spPr>
          <a:xfrm>
            <a:off x="10467777" y="5415977"/>
            <a:ext cx="4302478" cy="1640320"/>
          </a:xfrm>
          <a:custGeom>
            <a:avLst/>
            <a:gdLst/>
            <a:ahLst/>
            <a:cxnLst/>
            <a:rect l="l" t="t" r="r" b="b"/>
            <a:pathLst>
              <a:path w="4302478" h="1640320">
                <a:moveTo>
                  <a:pt x="0" y="0"/>
                </a:moveTo>
                <a:lnTo>
                  <a:pt x="4302478" y="0"/>
                </a:lnTo>
                <a:lnTo>
                  <a:pt x="4302478" y="1640320"/>
                </a:lnTo>
                <a:lnTo>
                  <a:pt x="0" y="1640320"/>
                </a:lnTo>
                <a:lnTo>
                  <a:pt x="0" y="0"/>
                </a:lnTo>
                <a:close/>
              </a:path>
            </a:pathLst>
          </a:custGeom>
          <a:blipFill>
            <a:blip r:embed="rId15"/>
            <a:stretch>
              <a:fillRect/>
            </a:stretch>
          </a:blipFill>
        </p:spPr>
      </p:sp>
      <p:sp>
        <p:nvSpPr>
          <p:cNvPr id="14" name="Freeform 14"/>
          <p:cNvSpPr/>
          <p:nvPr/>
        </p:nvSpPr>
        <p:spPr>
          <a:xfrm>
            <a:off x="4769185" y="3408815"/>
            <a:ext cx="1799598" cy="1800348"/>
          </a:xfrm>
          <a:custGeom>
            <a:avLst/>
            <a:gdLst/>
            <a:ahLst/>
            <a:cxnLst/>
            <a:rect l="l" t="t" r="r" b="b"/>
            <a:pathLst>
              <a:path w="1799598" h="1800348">
                <a:moveTo>
                  <a:pt x="0" y="0"/>
                </a:moveTo>
                <a:lnTo>
                  <a:pt x="1799598" y="0"/>
                </a:lnTo>
                <a:lnTo>
                  <a:pt x="1799598" y="1800349"/>
                </a:lnTo>
                <a:lnTo>
                  <a:pt x="0" y="1800349"/>
                </a:lnTo>
                <a:lnTo>
                  <a:pt x="0" y="0"/>
                </a:lnTo>
                <a:close/>
              </a:path>
            </a:pathLst>
          </a:custGeom>
          <a:blipFill>
            <a:blip r:embed="rId16"/>
            <a:stretch>
              <a:fillRect/>
            </a:stretch>
          </a:blipFill>
        </p:spPr>
      </p:sp>
      <p:sp>
        <p:nvSpPr>
          <p:cNvPr id="15" name="Freeform 15"/>
          <p:cNvSpPr/>
          <p:nvPr/>
        </p:nvSpPr>
        <p:spPr>
          <a:xfrm>
            <a:off x="11751305" y="3408815"/>
            <a:ext cx="1799598" cy="1800348"/>
          </a:xfrm>
          <a:custGeom>
            <a:avLst/>
            <a:gdLst/>
            <a:ahLst/>
            <a:cxnLst/>
            <a:rect l="l" t="t" r="r" b="b"/>
            <a:pathLst>
              <a:path w="1799598" h="1800348">
                <a:moveTo>
                  <a:pt x="0" y="0"/>
                </a:moveTo>
                <a:lnTo>
                  <a:pt x="1799598" y="0"/>
                </a:lnTo>
                <a:lnTo>
                  <a:pt x="1799598" y="1800349"/>
                </a:lnTo>
                <a:lnTo>
                  <a:pt x="0" y="1800349"/>
                </a:lnTo>
                <a:lnTo>
                  <a:pt x="0" y="0"/>
                </a:lnTo>
                <a:close/>
              </a:path>
            </a:pathLst>
          </a:custGeom>
          <a:blipFill>
            <a:blip r:embed="rId16"/>
            <a:stretch>
              <a:fillRect/>
            </a:stretch>
          </a:blipFill>
        </p:spPr>
      </p:sp>
      <p:sp>
        <p:nvSpPr>
          <p:cNvPr id="16" name="Freeform 16"/>
          <p:cNvSpPr/>
          <p:nvPr/>
        </p:nvSpPr>
        <p:spPr>
          <a:xfrm>
            <a:off x="5077436" y="3967617"/>
            <a:ext cx="1183096" cy="682745"/>
          </a:xfrm>
          <a:custGeom>
            <a:avLst/>
            <a:gdLst/>
            <a:ahLst/>
            <a:cxnLst/>
            <a:rect l="l" t="t" r="r" b="b"/>
            <a:pathLst>
              <a:path w="1183096" h="682745">
                <a:moveTo>
                  <a:pt x="0" y="0"/>
                </a:moveTo>
                <a:lnTo>
                  <a:pt x="1183096" y="0"/>
                </a:lnTo>
                <a:lnTo>
                  <a:pt x="1183096" y="682745"/>
                </a:lnTo>
                <a:lnTo>
                  <a:pt x="0" y="682745"/>
                </a:lnTo>
                <a:lnTo>
                  <a:pt x="0" y="0"/>
                </a:lnTo>
                <a:close/>
              </a:path>
            </a:pathLst>
          </a:custGeom>
          <a:blipFill>
            <a:blip r:embed="rId17"/>
            <a:stretch>
              <a:fillRect/>
            </a:stretch>
          </a:blipFill>
        </p:spPr>
      </p:sp>
      <p:sp>
        <p:nvSpPr>
          <p:cNvPr id="17" name="Freeform 17"/>
          <p:cNvSpPr/>
          <p:nvPr/>
        </p:nvSpPr>
        <p:spPr>
          <a:xfrm>
            <a:off x="12034892" y="3888313"/>
            <a:ext cx="1232424" cy="762049"/>
          </a:xfrm>
          <a:custGeom>
            <a:avLst/>
            <a:gdLst/>
            <a:ahLst/>
            <a:cxnLst/>
            <a:rect l="l" t="t" r="r" b="b"/>
            <a:pathLst>
              <a:path w="1232424" h="762049">
                <a:moveTo>
                  <a:pt x="0" y="0"/>
                </a:moveTo>
                <a:lnTo>
                  <a:pt x="1232424" y="0"/>
                </a:lnTo>
                <a:lnTo>
                  <a:pt x="1232424" y="762049"/>
                </a:lnTo>
                <a:lnTo>
                  <a:pt x="0" y="762049"/>
                </a:lnTo>
                <a:lnTo>
                  <a:pt x="0" y="0"/>
                </a:lnTo>
                <a:close/>
              </a:path>
            </a:pathLst>
          </a:custGeom>
          <a:blipFill>
            <a:blip r:embed="rId18"/>
            <a:stretch>
              <a:fillRect/>
            </a:stretch>
          </a:blipFill>
        </p:spPr>
      </p:sp>
      <p:sp>
        <p:nvSpPr>
          <p:cNvPr id="18" name="TextBox 18"/>
          <p:cNvSpPr txBox="1"/>
          <p:nvPr/>
        </p:nvSpPr>
        <p:spPr>
          <a:xfrm>
            <a:off x="4129919" y="1365908"/>
            <a:ext cx="10028162" cy="1214233"/>
          </a:xfrm>
          <a:prstGeom prst="rect">
            <a:avLst/>
          </a:prstGeom>
        </p:spPr>
        <p:txBody>
          <a:bodyPr lIns="0" tIns="0" rIns="0" bIns="0" rtlCol="0" anchor="t">
            <a:spAutoFit/>
          </a:bodyPr>
          <a:lstStyle/>
          <a:p>
            <a:pPr algn="ctr">
              <a:lnSpc>
                <a:spcPts val="4505"/>
              </a:lnSpc>
            </a:pPr>
            <a:r>
              <a:rPr lang="en-US" sz="4645">
                <a:solidFill>
                  <a:srgbClr val="FFFFFF"/>
                </a:solidFill>
                <a:latin typeface="Arcade Gamer"/>
              </a:rPr>
              <a:t>Cara kerja cloud storage</a:t>
            </a:r>
          </a:p>
        </p:txBody>
      </p:sp>
      <p:sp>
        <p:nvSpPr>
          <p:cNvPr id="19" name="TextBox 19"/>
          <p:cNvSpPr txBox="1"/>
          <p:nvPr/>
        </p:nvSpPr>
        <p:spPr>
          <a:xfrm>
            <a:off x="3223252" y="6999147"/>
            <a:ext cx="4891465" cy="1199814"/>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Anca Coder"/>
              </a:rPr>
              <a:t>Lorem ipsum dolor</a:t>
            </a:r>
          </a:p>
          <a:p>
            <a:pPr algn="ctr">
              <a:lnSpc>
                <a:spcPts val="3163"/>
              </a:lnSpc>
              <a:spcBef>
                <a:spcPct val="0"/>
              </a:spcBef>
            </a:pPr>
            <a:r>
              <a:rPr lang="en-US" sz="2259">
                <a:solidFill>
                  <a:srgbClr val="FFFFFF"/>
                </a:solidFill>
                <a:latin typeface="Anca Coder"/>
              </a:rPr>
              <a:t>sit amet, consectetur adipiscing elit</a:t>
            </a:r>
          </a:p>
        </p:txBody>
      </p:sp>
      <p:sp>
        <p:nvSpPr>
          <p:cNvPr id="20" name="TextBox 20"/>
          <p:cNvSpPr txBox="1"/>
          <p:nvPr/>
        </p:nvSpPr>
        <p:spPr>
          <a:xfrm>
            <a:off x="10173283" y="6999147"/>
            <a:ext cx="4891465" cy="1199814"/>
          </a:xfrm>
          <a:prstGeom prst="rect">
            <a:avLst/>
          </a:prstGeom>
        </p:spPr>
        <p:txBody>
          <a:bodyPr lIns="0" tIns="0" rIns="0" bIns="0" rtlCol="0" anchor="t">
            <a:spAutoFit/>
          </a:bodyPr>
          <a:lstStyle/>
          <a:p>
            <a:pPr algn="ctr">
              <a:lnSpc>
                <a:spcPts val="3163"/>
              </a:lnSpc>
              <a:spcBef>
                <a:spcPct val="0"/>
              </a:spcBef>
            </a:pPr>
            <a:r>
              <a:rPr lang="en-US" sz="2259">
                <a:solidFill>
                  <a:srgbClr val="FFFFFF"/>
                </a:solidFill>
                <a:latin typeface="Anca Coder"/>
              </a:rPr>
              <a:t>Lorem ipsum dolor</a:t>
            </a:r>
          </a:p>
          <a:p>
            <a:pPr algn="ctr">
              <a:lnSpc>
                <a:spcPts val="3163"/>
              </a:lnSpc>
              <a:spcBef>
                <a:spcPct val="0"/>
              </a:spcBef>
            </a:pPr>
            <a:r>
              <a:rPr lang="en-US" sz="2259">
                <a:solidFill>
                  <a:srgbClr val="FFFFFF"/>
                </a:solidFill>
                <a:latin typeface="Anca Coder"/>
              </a:rPr>
              <a:t>sit amet, consectetur adipiscing elit</a:t>
            </a:r>
          </a:p>
        </p:txBody>
      </p:sp>
      <p:sp>
        <p:nvSpPr>
          <p:cNvPr id="21" name="TextBox 21"/>
          <p:cNvSpPr txBox="1"/>
          <p:nvPr/>
        </p:nvSpPr>
        <p:spPr>
          <a:xfrm>
            <a:off x="3745570" y="5813360"/>
            <a:ext cx="4122904" cy="441827"/>
          </a:xfrm>
          <a:prstGeom prst="rect">
            <a:avLst/>
          </a:prstGeom>
        </p:spPr>
        <p:txBody>
          <a:bodyPr lIns="0" tIns="0" rIns="0" bIns="0" rtlCol="0" anchor="t">
            <a:spAutoFit/>
          </a:bodyPr>
          <a:lstStyle/>
          <a:p>
            <a:pPr algn="ctr">
              <a:lnSpc>
                <a:spcPts val="3073"/>
              </a:lnSpc>
            </a:pPr>
            <a:r>
              <a:rPr lang="en-US" sz="3168">
                <a:solidFill>
                  <a:srgbClr val="FFFFFF"/>
                </a:solidFill>
                <a:latin typeface="Arcade Gamer"/>
              </a:rPr>
              <a:t>service 01</a:t>
            </a:r>
          </a:p>
        </p:txBody>
      </p:sp>
      <p:sp>
        <p:nvSpPr>
          <p:cNvPr id="22" name="TextBox 22"/>
          <p:cNvSpPr txBox="1"/>
          <p:nvPr/>
        </p:nvSpPr>
        <p:spPr>
          <a:xfrm>
            <a:off x="10647350" y="5813360"/>
            <a:ext cx="4122904" cy="441827"/>
          </a:xfrm>
          <a:prstGeom prst="rect">
            <a:avLst/>
          </a:prstGeom>
        </p:spPr>
        <p:txBody>
          <a:bodyPr lIns="0" tIns="0" rIns="0" bIns="0" rtlCol="0" anchor="t">
            <a:spAutoFit/>
          </a:bodyPr>
          <a:lstStyle/>
          <a:p>
            <a:pPr algn="ctr">
              <a:lnSpc>
                <a:spcPts val="3073"/>
              </a:lnSpc>
            </a:pPr>
            <a:r>
              <a:rPr lang="en-US" sz="3168">
                <a:solidFill>
                  <a:srgbClr val="FFFFFF"/>
                </a:solidFill>
                <a:latin typeface="Arcade Gamer"/>
              </a:rPr>
              <a:t>service 02</a:t>
            </a:r>
          </a:p>
        </p:txBody>
      </p:sp>
      <p:sp>
        <p:nvSpPr>
          <p:cNvPr id="23" name="Freeform 23"/>
          <p:cNvSpPr/>
          <p:nvPr/>
        </p:nvSpPr>
        <p:spPr>
          <a:xfrm>
            <a:off x="33170" y="4996345"/>
            <a:ext cx="1320260" cy="1557828"/>
          </a:xfrm>
          <a:custGeom>
            <a:avLst/>
            <a:gdLst/>
            <a:ahLst/>
            <a:cxnLst/>
            <a:rect l="l" t="t" r="r" b="b"/>
            <a:pathLst>
              <a:path w="1320260" h="1557828">
                <a:moveTo>
                  <a:pt x="0" y="0"/>
                </a:moveTo>
                <a:lnTo>
                  <a:pt x="1320259" y="0"/>
                </a:lnTo>
                <a:lnTo>
                  <a:pt x="1320259" y="1557829"/>
                </a:lnTo>
                <a:lnTo>
                  <a:pt x="0" y="1557829"/>
                </a:lnTo>
                <a:lnTo>
                  <a:pt x="0" y="0"/>
                </a:lnTo>
                <a:close/>
              </a:path>
            </a:pathLst>
          </a:custGeom>
          <a:blipFill>
            <a:blip r:embed="rId19"/>
            <a:stretch>
              <a:fillRect/>
            </a:stretch>
          </a:blipFill>
        </p:spPr>
      </p:sp>
      <p:sp>
        <p:nvSpPr>
          <p:cNvPr id="24" name="Freeform 24"/>
          <p:cNvSpPr/>
          <p:nvPr/>
        </p:nvSpPr>
        <p:spPr>
          <a:xfrm flipH="1">
            <a:off x="16679134" y="3245133"/>
            <a:ext cx="1608866" cy="1898367"/>
          </a:xfrm>
          <a:custGeom>
            <a:avLst/>
            <a:gdLst/>
            <a:ahLst/>
            <a:cxnLst/>
            <a:rect l="l" t="t" r="r" b="b"/>
            <a:pathLst>
              <a:path w="1608866" h="1898367">
                <a:moveTo>
                  <a:pt x="1608866" y="0"/>
                </a:moveTo>
                <a:lnTo>
                  <a:pt x="0" y="0"/>
                </a:lnTo>
                <a:lnTo>
                  <a:pt x="0" y="1898367"/>
                </a:lnTo>
                <a:lnTo>
                  <a:pt x="1608866" y="1898367"/>
                </a:lnTo>
                <a:lnTo>
                  <a:pt x="1608866" y="0"/>
                </a:lnTo>
                <a:close/>
              </a:path>
            </a:pathLst>
          </a:custGeom>
          <a:blipFill>
            <a:blip r:embed="rId19"/>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44</Slides>
  <Notes>0</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Kelompok 1_Technical Challenges Of Cloud Computing</dc:title>
  <cp:revision>1</cp:revision>
  <dcterms:created xsi:type="dcterms:W3CDTF">2006-08-16T00:00:00Z</dcterms:created>
  <dcterms:modified xsi:type="dcterms:W3CDTF">2023-11-02T02:07:46Z</dcterms:modified>
  <dc:identifier>DAFwKTAY3GA</dc:identifier>
</cp:coreProperties>
</file>