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24"/>
  </p:handoutMasterIdLst>
  <p:sldIdLst>
    <p:sldId id="257" r:id="rId2"/>
    <p:sldId id="258" r:id="rId3"/>
    <p:sldId id="260" r:id="rId4"/>
    <p:sldId id="259" r:id="rId5"/>
    <p:sldId id="261" r:id="rId6"/>
    <p:sldId id="274" r:id="rId7"/>
    <p:sldId id="276" r:id="rId8"/>
    <p:sldId id="277" r:id="rId9"/>
    <p:sldId id="275" r:id="rId10"/>
    <p:sldId id="262" r:id="rId11"/>
    <p:sldId id="263" r:id="rId12"/>
    <p:sldId id="264" r:id="rId13"/>
    <p:sldId id="265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32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9736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1916" y="0"/>
            <a:ext cx="2969736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1E260-4AA2-40A5-96E6-32E6430412C5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69736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1916" y="8772668"/>
            <a:ext cx="2969736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3A981-F505-4013-B6F4-361F7F2DA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06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6861-23F8-4CE6-BEE5-C9B58D32FDC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D12-D893-4320-869F-0F6552B90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6861-23F8-4CE6-BEE5-C9B58D32FDC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D12-D893-4320-869F-0F6552B90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6861-23F8-4CE6-BEE5-C9B58D32FDC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D12-D893-4320-869F-0F6552B90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5EBEB-45BF-4738-A54F-53AFED087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6861-23F8-4CE6-BEE5-C9B58D32FDC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D12-D893-4320-869F-0F6552B90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6861-23F8-4CE6-BEE5-C9B58D32FDC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D12-D893-4320-869F-0F6552B90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6861-23F8-4CE6-BEE5-C9B58D32FDC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D12-D893-4320-869F-0F6552B90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6861-23F8-4CE6-BEE5-C9B58D32FDC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D12-D893-4320-869F-0F6552B90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6861-23F8-4CE6-BEE5-C9B58D32FDC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D12-D893-4320-869F-0F6552B90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6861-23F8-4CE6-BEE5-C9B58D32FDC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D12-D893-4320-869F-0F6552B90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6861-23F8-4CE6-BEE5-C9B58D32FDC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D12-D893-4320-869F-0F6552B90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6861-23F8-4CE6-BEE5-C9B58D32FDC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006D12-D893-4320-869F-0F6552B90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BF6861-23F8-4CE6-BEE5-C9B58D32FDC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006D12-D893-4320-869F-0F6552B9032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Sifat Partikel pada Gelombang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(Efek </a:t>
            </a:r>
            <a:r>
              <a:rPr lang="en-US" b="1" dirty="0" err="1" smtClean="0">
                <a:solidFill>
                  <a:srgbClr val="7030A0"/>
                </a:solidFill>
              </a:rPr>
              <a:t>Fotolistrik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28194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A.Halim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Pendidikan </a:t>
            </a:r>
            <a:r>
              <a:rPr lang="en-US" sz="36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Fisika</a:t>
            </a:r>
            <a:endParaRPr lang="en-US" sz="36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FKIP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Unsyiah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0B52-AAE6-401C-9342-CF10F3040F69}" type="datetime3">
              <a:rPr lang="en-US" smtClean="0"/>
              <a:pPr/>
              <a:t>18 March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38DA-721F-4546-8F3C-57866E45E96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9914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EE01-D98E-40B6-826E-D810B6BF16F2}" type="datetime3">
              <a:rPr lang="en-US" smtClean="0"/>
              <a:pPr/>
              <a:t>18 March 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38DA-721F-4546-8F3C-57866E45E96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5289"/>
            <a:ext cx="8382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EE01-D98E-40B6-826E-D810B6BF16F2}" type="datetime3">
              <a:rPr lang="en-US" smtClean="0"/>
              <a:pPr/>
              <a:t>18 March 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38DA-721F-4546-8F3C-57866E45E96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1819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EE01-D98E-40B6-826E-D810B6BF16F2}" type="datetime3">
              <a:rPr lang="en-US" smtClean="0"/>
              <a:pPr/>
              <a:t>18 March 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38DA-721F-4546-8F3C-57866E45E96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534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382000" cy="434340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43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…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8153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percobaan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membuktikan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cahaya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berkelakuan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partikel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dikenal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percobaan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fotolistrik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36000" contrast="72000"/>
          </a:blip>
          <a:srcRect/>
          <a:stretch>
            <a:fillRect/>
          </a:stretch>
        </p:blipFill>
        <p:spPr bwMode="auto">
          <a:xfrm>
            <a:off x="533400" y="2286000"/>
            <a:ext cx="5867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553200" y="3505200"/>
            <a:ext cx="2362200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Fenomena efek fotolistrik hanya dapat dijelaskan dengan anggapan bahwa cahaya dapat berprilaku seperti partikel yang disebut dengan foton. 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81000" y="1066800"/>
            <a:ext cx="8382000" cy="31700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tahun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1905 Einstein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mempostulatkan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bahwa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elektron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partikel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menerima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gelombang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elektromagnetik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berupa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chaya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foton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hanya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diskrit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kuanta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sebesar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Italic"/>
              </a:rPr>
              <a:t>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mbol" pitchFamily="18" charset="2"/>
              </a:rPr>
              <a:t>=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Italic"/>
              </a:rPr>
              <a:t>hf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dimana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Italic"/>
              </a:rPr>
              <a:t>h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= 6,626 x 10-34 Joule/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detik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konstanta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Planck)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frekuensi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cahaya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foton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. Einstein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melakukan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eksperimen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menembakkan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cahaya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permukaan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logam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Natrium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(Sodium)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mengamati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partikel-partikel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elektron-elektron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permukaan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logam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terhambur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kecepatan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tertentu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seperti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diilustrasikan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diatas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81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…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19200"/>
            <a:ext cx="8305800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seorang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muda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Universitas</a:t>
            </a:r>
            <a:r>
              <a:rPr lang="en-US" sz="2000" dirty="0"/>
              <a:t> Paris, Louis De Broglie (1923)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terpengaruh</a:t>
            </a:r>
            <a:r>
              <a:rPr lang="en-US" sz="2000" dirty="0"/>
              <a:t> </a:t>
            </a:r>
            <a:r>
              <a:rPr lang="en-US" sz="2000" dirty="0" err="1"/>
              <a:t>pikirannya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kerelatifan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fotoelektrik</a:t>
            </a:r>
            <a:r>
              <a:rPr lang="en-US" sz="2000" dirty="0"/>
              <a:t>.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, </a:t>
            </a:r>
            <a:r>
              <a:rPr lang="en-US" sz="2000" dirty="0" err="1"/>
              <a:t>sebagian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hidupnya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dihabiskan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mempelajari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 </a:t>
            </a:r>
            <a:r>
              <a:rPr lang="en-US" sz="2000" dirty="0" err="1"/>
              <a:t>alamiah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 </a:t>
            </a:r>
            <a:r>
              <a:rPr lang="en-US" sz="2000" dirty="0" err="1"/>
              <a:t>Pemahaman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disimpulkan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fotoelektrik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memperlihatkan</a:t>
            </a:r>
            <a:r>
              <a:rPr lang="en-US" sz="2000" dirty="0"/>
              <a:t> </a:t>
            </a:r>
            <a:r>
              <a:rPr lang="en-US" sz="2000" dirty="0" err="1"/>
              <a:t>sifat-sifat</a:t>
            </a:r>
            <a:r>
              <a:rPr lang="en-US" sz="2000" dirty="0"/>
              <a:t> </a:t>
            </a:r>
            <a:r>
              <a:rPr lang="en-US" sz="2000" dirty="0" err="1"/>
              <a:t>partikel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energinya</a:t>
            </a:r>
            <a:r>
              <a:rPr lang="en-US" sz="2000" dirty="0"/>
              <a:t> </a:t>
            </a:r>
            <a:r>
              <a:rPr lang="en-US" sz="2000" dirty="0" err="1"/>
              <a:t>terkuantum</a:t>
            </a:r>
            <a:r>
              <a:rPr lang="en-US" sz="2000" dirty="0"/>
              <a:t>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malar</a:t>
            </a:r>
            <a:r>
              <a:rPr lang="en-US" sz="2000" dirty="0"/>
              <a:t>. </a:t>
            </a:r>
            <a:r>
              <a:rPr lang="en-US" sz="2000" dirty="0" err="1"/>
              <a:t>Kemudian</a:t>
            </a:r>
            <a:r>
              <a:rPr lang="en-US" sz="2000" dirty="0"/>
              <a:t> de Broglie </a:t>
            </a:r>
            <a:r>
              <a:rPr lang="en-US" sz="2000" dirty="0" err="1"/>
              <a:t>mengemukakan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argumen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elektron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partikel-partikel</a:t>
            </a:r>
            <a:r>
              <a:rPr lang="en-US" sz="2000" dirty="0"/>
              <a:t> yang lain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memperlihatkan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 yang </a:t>
            </a:r>
            <a:r>
              <a:rPr lang="en-US" sz="2000" dirty="0" err="1"/>
              <a:t>sebaliknya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. </a:t>
            </a:r>
            <a:r>
              <a:rPr lang="en-US" sz="2000" dirty="0" err="1"/>
              <a:t>Argumen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diturunkan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kerelatifan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fotoelektrik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 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59436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Sifat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cahaya-partikel-Cahaya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vpar"/>
          <p:cNvPicPr/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533400" y="1219200"/>
            <a:ext cx="82296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381000"/>
            <a:ext cx="7242048" cy="51816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Sifat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cahaya-partikel-Cahaya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1066800"/>
            <a:ext cx="8382000" cy="22159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tahun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1924,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Lous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de Broglie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mengemukan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ide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simentris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kebalikan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fenomena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diperlihatkan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percobaan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fotolistrik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atas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fotolistrik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diperlihatkan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bahwa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cahaya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berprilaku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partikel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sebaliknya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seharusnya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setiap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partikel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juga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memperlihatkan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fenomena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gelombang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Hipotesis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rumuskan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persamaan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yaitu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Picture 1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533400" y="3429000"/>
            <a:ext cx="2667000" cy="12954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5029200"/>
            <a:ext cx="83058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dimana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Italic" charset="0"/>
              </a:rPr>
              <a:t>p =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Italic" charset="0"/>
              </a:rPr>
              <a:t>mv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Italic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momentum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merupakan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sifat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materi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mbol" pitchFamily="18" charset="2"/>
              </a:rPr>
              <a:t>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panjang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gelombang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Gelombang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mekanika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klasik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memiliki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sifat-sifat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seperti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interferensi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difraksi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polarisasi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81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cahaya-partikel-Cahaya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028343"/>
            <a:ext cx="8305800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perumusan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de Broglie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menulis</a:t>
            </a:r>
            <a:r>
              <a:rPr lang="en-US" sz="2000" dirty="0"/>
              <a:t> formula; </a:t>
            </a:r>
            <a:r>
              <a:rPr lang="en-US" sz="2000" dirty="0">
                <a:sym typeface="Symbol"/>
              </a:rPr>
              <a:t></a:t>
            </a:r>
            <a:r>
              <a:rPr lang="en-US" sz="2000" dirty="0"/>
              <a:t> = h/p = h/</a:t>
            </a:r>
            <a:r>
              <a:rPr lang="en-US" sz="2000" dirty="0" err="1"/>
              <a:t>mv</a:t>
            </a:r>
            <a:r>
              <a:rPr lang="en-US" sz="2000" dirty="0"/>
              <a:t>. </a:t>
            </a:r>
            <a:r>
              <a:rPr lang="en-US" sz="2000" dirty="0" err="1"/>
              <a:t>Makna</a:t>
            </a:r>
            <a:r>
              <a:rPr lang="en-US" sz="2000" dirty="0"/>
              <a:t> </a:t>
            </a:r>
            <a:r>
              <a:rPr lang="en-US" sz="2000" dirty="0" err="1"/>
              <a:t>fisika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,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partikel</a:t>
            </a:r>
            <a:r>
              <a:rPr lang="en-US" sz="2000" dirty="0"/>
              <a:t> yang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bergerak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kecepatan</a:t>
            </a:r>
            <a:r>
              <a:rPr lang="en-US" sz="2000" dirty="0"/>
              <a:t> v,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memperlihatkan</a:t>
            </a:r>
            <a:r>
              <a:rPr lang="en-US" sz="2000" dirty="0"/>
              <a:t> </a:t>
            </a:r>
            <a:r>
              <a:rPr lang="en-US" sz="2000" dirty="0" err="1"/>
              <a:t>fenomena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ditentukan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gelombangnya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</a:t>
            </a:r>
            <a:r>
              <a:rPr lang="en-US" sz="2000" dirty="0"/>
              <a:t>.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hanyalah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hipotesis</a:t>
            </a:r>
            <a:r>
              <a:rPr lang="en-US" sz="2000" dirty="0"/>
              <a:t> yang </a:t>
            </a:r>
            <a:r>
              <a:rPr lang="en-US" sz="2000" dirty="0" err="1"/>
              <a:t>diusulkan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de Broglie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1923.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pakar</a:t>
            </a:r>
            <a:r>
              <a:rPr lang="en-US" sz="2000" dirty="0"/>
              <a:t> </a:t>
            </a:r>
            <a:r>
              <a:rPr lang="en-US" sz="2000" dirty="0" err="1"/>
              <a:t>fisika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penggemar</a:t>
            </a:r>
            <a:r>
              <a:rPr lang="en-US" sz="2000" dirty="0"/>
              <a:t> </a:t>
            </a:r>
            <a:r>
              <a:rPr lang="en-US" sz="2000" dirty="0" err="1"/>
              <a:t>fisika</a:t>
            </a:r>
            <a:r>
              <a:rPr lang="en-US" sz="2000" dirty="0"/>
              <a:t> </a:t>
            </a:r>
            <a:r>
              <a:rPr lang="en-US" sz="2000" dirty="0" err="1"/>
              <a:t>memberi</a:t>
            </a:r>
            <a:r>
              <a:rPr lang="en-US" sz="2000" dirty="0"/>
              <a:t> </a:t>
            </a:r>
            <a:r>
              <a:rPr lang="en-US" sz="2000" dirty="0" err="1"/>
              <a:t>nama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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”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deBroglie</a:t>
            </a:r>
            <a:r>
              <a:rPr lang="en-US" sz="2000" dirty="0"/>
              <a:t>”. </a:t>
            </a: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mikrometer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de Broglie </a:t>
            </a:r>
            <a:r>
              <a:rPr lang="en-US" sz="2000" dirty="0" err="1"/>
              <a:t>tersebut</a:t>
            </a:r>
            <a:r>
              <a:rPr lang="en-US" sz="2000" dirty="0"/>
              <a:t>?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ditunjukkan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81000"/>
            <a:ext cx="7242048" cy="51816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Sifat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cahaya-partikel-Cahaya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" y="3810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mapq\Desktop\DATA ABI\Files Akademik\Kegiatan Kuliah\Mata Kuliah\Fisika Kuantum\Original data\Hyperphysic Quantum\Wave-Particle Duality_files\wp.gif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1219200"/>
            <a:ext cx="85344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00200" y="45720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Bukti</a:t>
            </a:r>
            <a:r>
              <a:rPr lang="en-US" sz="2000" dirty="0"/>
              <a:t> </a:t>
            </a:r>
            <a:r>
              <a:rPr lang="en-US" sz="2000" dirty="0" err="1"/>
              <a:t>eksperimen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partikel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81000"/>
            <a:ext cx="7242048" cy="51816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Sifat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cahaya-partikel-Cahaya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1000" y="1143000"/>
            <a:ext cx="8458200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Sifat-sifat partikel pada sistem kuantum (sebagai contoh elektron) dengan mudah kita dapat memahaminya, yaitu melalui percobaan Millikan telah diukur masanya (m</a:t>
            </a:r>
            <a:r>
              <a:rPr kumimoji="0" lang="sv-SE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9.1 x 10</a:t>
            </a:r>
            <a:r>
              <a:rPr kumimoji="0" lang="sv-SE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-28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gram) dan muatannya (q = 1.6 x 10</a:t>
            </a:r>
            <a:r>
              <a:rPr kumimoji="0" lang="sv-SE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-19 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C) serta dalam percobaan sinar katoda elektron dapat dipercepat seperti halnya sebuah partikel yang sudah lazim kita kenal dipercepat dalam fisika klasik. Ini merupakan peubah-peubah fisis yang memperbolehkan kita untuk mengatakan bahwa elektron dapat memperlihatkan sifat-sifat seperti partikel. 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81000"/>
            <a:ext cx="7242048" cy="51816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Sifat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cahaya-partikel-Cahaya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6.WAVE NATURE OF LIGHT </a:t>
            </a:r>
            <a:endParaRPr lang="en-US" dirty="0"/>
          </a:p>
        </p:txBody>
      </p:sp>
      <p:pic>
        <p:nvPicPr>
          <p:cNvPr id="33794" name="Picture 2" descr="http://www.essential-physics.com/samples/Images/SB/26/LR/ComptonEffe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057400"/>
            <a:ext cx="3911441" cy="3276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143000"/>
            <a:ext cx="754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>
            <a:normAutofit fontScale="92500"/>
          </a:bodyPr>
          <a:lstStyle/>
          <a:p>
            <a:pPr algn="ctr"/>
            <a:r>
              <a:rPr lang="en-US" sz="2800" dirty="0" smtClean="0"/>
              <a:t>There is no interaction between </a:t>
            </a:r>
            <a:r>
              <a:rPr lang="en-US" sz="2800" dirty="0" smtClean="0">
                <a:solidFill>
                  <a:srgbClr val="FFFF00"/>
                </a:solidFill>
              </a:rPr>
              <a:t>light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FF00"/>
                </a:solidFill>
              </a:rPr>
              <a:t>matter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33796" name="Picture 4" descr="https://encrypted-tbn3.gstatic.com/images?q=tbn:ANd9GcSVJArbk7YL9pxuDtKKsbI8Qkd3YkAE21uf5kA-relcvrVl41lW-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8160" y="3352800"/>
            <a:ext cx="4587240" cy="3276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A65-7606-4575-9790-B69DD2E2CED6}" type="datetime3">
              <a:rPr lang="en-US" smtClean="0"/>
              <a:pPr/>
              <a:t>18 March 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7699-C1D4-421F-A03D-57AB89AF313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PLPG Guru Fisika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Konsep Kuantum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Radiasi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Elektromagnetik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625" y="1676400"/>
            <a:ext cx="8342341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Teori Foton</a:t>
            </a:r>
          </a:p>
          <a:p>
            <a:pPr marL="684213" eaLnBrk="1" hangingPunct="1">
              <a:buFont typeface="Wingdings" pitchFamily="2" charset="2"/>
              <a:buChar char="v"/>
            </a:pPr>
            <a:r>
              <a:rPr lang="en-US" sz="1800" dirty="0" smtClean="0"/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Foton atau kuanta merupakan paket-paket </a:t>
            </a:r>
            <a:r>
              <a:rPr lang="en-US" sz="2000" dirty="0" err="1" smtClean="0">
                <a:solidFill>
                  <a:srgbClr val="000000"/>
                </a:solidFill>
              </a:rPr>
              <a:t>energi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diskrit</a:t>
            </a:r>
            <a:r>
              <a:rPr lang="en-US" sz="2000" dirty="0" smtClean="0">
                <a:solidFill>
                  <a:srgbClr val="000000"/>
                </a:solidFill>
              </a:rPr>
              <a:t> pada </a:t>
            </a:r>
            <a:r>
              <a:rPr lang="en-US" sz="2000" dirty="0" err="1" smtClean="0">
                <a:solidFill>
                  <a:srgbClr val="000000"/>
                </a:solidFill>
              </a:rPr>
              <a:t>radiasi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elektromagnetik</a:t>
            </a:r>
            <a:r>
              <a:rPr lang="en-US" sz="2000" dirty="0" smtClean="0">
                <a:solidFill>
                  <a:srgbClr val="000000"/>
                </a:solidFill>
              </a:rPr>
              <a:t>. Tiap </a:t>
            </a:r>
            <a:r>
              <a:rPr lang="en-US" sz="2000" dirty="0" err="1" smtClean="0">
                <a:solidFill>
                  <a:srgbClr val="000000"/>
                </a:solidFill>
              </a:rPr>
              <a:t>energi</a:t>
            </a:r>
            <a:r>
              <a:rPr lang="en-US" sz="2000" dirty="0" smtClean="0">
                <a:solidFill>
                  <a:srgbClr val="000000"/>
                </a:solidFill>
              </a:rPr>
              <a:t> pada foton tergantung pada frekuensi </a:t>
            </a:r>
            <a:r>
              <a:rPr lang="en-US" sz="2000" i="1" dirty="0" smtClean="0">
                <a:solidFill>
                  <a:srgbClr val="000000"/>
                </a:solidFill>
              </a:rPr>
              <a:t>f</a:t>
            </a:r>
            <a:r>
              <a:rPr lang="en-US" sz="2000" dirty="0" smtClean="0">
                <a:solidFill>
                  <a:srgbClr val="000000"/>
                </a:solidFill>
              </a:rPr>
              <a:t> . </a:t>
            </a:r>
          </a:p>
          <a:p>
            <a:pPr marL="684213" eaLnBrk="1" hangingPunct="1">
              <a:buFont typeface="Wingdings" pitchFamily="2" charset="2"/>
              <a:buChar char="v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684213"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684213" eaLnBrk="1" hangingPunct="1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</a:rPr>
              <a:t> Sebuah foton akan bergerak dengan kecepatan cahaya, jika foton bergerak </a:t>
            </a:r>
            <a:r>
              <a:rPr lang="en-US" sz="2000" dirty="0" err="1" smtClean="0">
                <a:solidFill>
                  <a:srgbClr val="000000"/>
                </a:solidFill>
              </a:rPr>
              <a:t>dibawah</a:t>
            </a:r>
            <a:r>
              <a:rPr lang="en-US" sz="2000" dirty="0" smtClean="0">
                <a:solidFill>
                  <a:srgbClr val="000000"/>
                </a:solidFill>
              </a:rPr>
              <a:t> kecepatan tersebut maka foton tidak ada. Foton hanya memiliki </a:t>
            </a:r>
            <a:r>
              <a:rPr lang="en-US" sz="2000" dirty="0" err="1" smtClean="0">
                <a:solidFill>
                  <a:srgbClr val="000000"/>
                </a:solidFill>
              </a:rPr>
              <a:t>energi</a:t>
            </a:r>
            <a:r>
              <a:rPr lang="en-US" sz="2000" dirty="0" smtClean="0">
                <a:solidFill>
                  <a:srgbClr val="000000"/>
                </a:solidFill>
              </a:rPr>
              <a:t> kinetik dan massa diamnya adalah nol. Sedangkan </a:t>
            </a:r>
            <a:r>
              <a:rPr lang="en-US" sz="2000" dirty="0" err="1" smtClean="0">
                <a:solidFill>
                  <a:srgbClr val="000000"/>
                </a:solidFill>
              </a:rPr>
              <a:t>momentumnya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00425" y="3048000"/>
          <a:ext cx="14128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787320" imgH="393480" progId="Equation.3">
                  <p:embed/>
                </p:oleObj>
              </mc:Choice>
              <mc:Fallback>
                <p:oleObj name="Equation" r:id="rId3" imgW="7873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3048000"/>
                        <a:ext cx="1412875" cy="7064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76600" y="5181600"/>
          <a:ext cx="20891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1041120" imgH="393480" progId="Equation.3">
                  <p:embed/>
                </p:oleObj>
              </mc:Choice>
              <mc:Fallback>
                <p:oleObj name="Equation" r:id="rId5" imgW="10411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81600"/>
                        <a:ext cx="2089150" cy="7905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B143-4DB9-4D80-915D-F8B788481737}" type="datetime3">
              <a:rPr lang="en-US" smtClean="0"/>
              <a:pPr/>
              <a:t>18 March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38DA-721F-4546-8F3C-57866E45E96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133600"/>
            <a:ext cx="640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20000" cy="97536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Analisis</a:t>
            </a:r>
            <a:r>
              <a:rPr lang="en-US" sz="3200" dirty="0" smtClean="0"/>
              <a:t> </a:t>
            </a:r>
            <a:r>
              <a:rPr lang="en-US" sz="3200" dirty="0" err="1" smtClean="0"/>
              <a:t>kesimpulan</a:t>
            </a:r>
            <a:r>
              <a:rPr lang="en-US" sz="3200" dirty="0" smtClean="0"/>
              <a:t> </a:t>
            </a:r>
            <a:r>
              <a:rPr lang="en-US" sz="3200" dirty="0" err="1" smtClean="0"/>
              <a:t>efek</a:t>
            </a:r>
            <a:r>
              <a:rPr lang="en-US" sz="3200" dirty="0" smtClean="0"/>
              <a:t> </a:t>
            </a:r>
            <a:r>
              <a:rPr lang="en-US" sz="3200" dirty="0" err="1" smtClean="0"/>
              <a:t>fotolistrik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533400"/>
          </a:xfrm>
        </p:spPr>
        <p:txBody>
          <a:bodyPr/>
          <a:lstStyle/>
          <a:p>
            <a:pPr marL="282575" indent="-282575">
              <a:buClrTx/>
              <a:buSzPct val="76000"/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Apa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itu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energi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ambang</a:t>
            </a:r>
            <a:r>
              <a:rPr lang="en-US" dirty="0" smtClean="0">
                <a:solidFill>
                  <a:srgbClr val="002060"/>
                </a:solidFill>
              </a:rPr>
              <a:t> (work function)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upload.wikimedia.org/wikipedia/en/e/e0/Work.function.define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44196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http://upload.wikimedia.org/wikipedia/commons/thumb/6/68/Simple_Band_Diagram.png/220px-Simple_Band_Diagr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90800"/>
            <a:ext cx="2590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Energi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ambang</a:t>
            </a:r>
            <a:r>
              <a:rPr lang="en-US" dirty="0" smtClean="0">
                <a:solidFill>
                  <a:srgbClr val="002060"/>
                </a:solidFill>
              </a:rPr>
              <a:t> (work function)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0480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0"/>
            <a:ext cx="4210050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7724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Energi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ambang</a:t>
            </a:r>
            <a:r>
              <a:rPr lang="en-US" dirty="0" smtClean="0">
                <a:solidFill>
                  <a:srgbClr val="002060"/>
                </a:solidFill>
              </a:rPr>
              <a:t> (work function)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5791200" cy="533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Aplikasi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efekfoto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listrik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sel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surya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2050" name="Picture 2" descr="http://static.ddmcdn.com/gif/solar-light-ce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914400"/>
            <a:ext cx="4876800" cy="3505200"/>
          </a:xfrm>
          <a:prstGeom prst="rect">
            <a:avLst/>
          </a:prstGeom>
          <a:noFill/>
        </p:spPr>
      </p:pic>
      <p:pic>
        <p:nvPicPr>
          <p:cNvPr id="2052" name="Picture 4" descr="http://www.solarcell.net.in/wp-content/uploads/2011/09/solar_ce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466974"/>
            <a:ext cx="3886200" cy="4391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</TotalTime>
  <Words>561</Words>
  <Application>Microsoft Office PowerPoint</Application>
  <PresentationFormat>On-screen Show (4:3)</PresentationFormat>
  <Paragraphs>49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Equation</vt:lpstr>
      <vt:lpstr>Sifat Partikel pada Gelombang (Efek Fotolistrik)</vt:lpstr>
      <vt:lpstr>PowerPoint Presentation</vt:lpstr>
      <vt:lpstr>Konsep Kuantum Radiasi Elektromagnetik</vt:lpstr>
      <vt:lpstr>PowerPoint Presentation</vt:lpstr>
      <vt:lpstr>PowerPoint Presentation</vt:lpstr>
      <vt:lpstr>Analisis kesimpulan efek fotolistrik</vt:lpstr>
      <vt:lpstr>Energi ambang (work function)</vt:lpstr>
      <vt:lpstr>Energi ambang (work function)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Sifat cahaya…sbg partikel</vt:lpstr>
      <vt:lpstr>Sifat cahaya…sbg partikel</vt:lpstr>
      <vt:lpstr>Sifat cahaya-partikel-Cahaya</vt:lpstr>
      <vt:lpstr>PowerPoint Presentation</vt:lpstr>
      <vt:lpstr>Sifat cahaya-partikel-Cahaya</vt:lpstr>
      <vt:lpstr>PowerPoint Presentation</vt:lpstr>
      <vt:lpstr>PowerPoint Presentation</vt:lpstr>
      <vt:lpstr>PowerPoint Presentation</vt:lpstr>
      <vt:lpstr>6.WAVE NATURE OF LIGHT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Sifat Partikel pada Gelombang (Efek Fotolistrik)</dc:title>
  <dc:creator>comapq</dc:creator>
  <cp:lastModifiedBy>ThinkPad</cp:lastModifiedBy>
  <cp:revision>8</cp:revision>
  <dcterms:created xsi:type="dcterms:W3CDTF">2010-09-06T03:21:43Z</dcterms:created>
  <dcterms:modified xsi:type="dcterms:W3CDTF">2019-03-18T14:07:46Z</dcterms:modified>
</cp:coreProperties>
</file>