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1" r:id="rId5"/>
    <p:sldId id="282" r:id="rId6"/>
    <p:sldId id="280" r:id="rId7"/>
    <p:sldId id="283" r:id="rId8"/>
    <p:sldId id="259" r:id="rId9"/>
    <p:sldId id="284" r:id="rId10"/>
    <p:sldId id="285" r:id="rId11"/>
    <p:sldId id="286" r:id="rId12"/>
    <p:sldId id="287" r:id="rId13"/>
    <p:sldId id="261" r:id="rId14"/>
    <p:sldId id="288" r:id="rId15"/>
    <p:sldId id="289" r:id="rId16"/>
    <p:sldId id="267" r:id="rId17"/>
  </p:sldIdLst>
  <p:sldSz cx="18288000" cy="10287000"/>
  <p:notesSz cx="6858000" cy="9144000"/>
  <p:embeddedFontLst>
    <p:embeddedFont>
      <p:font typeface="Annai MN" pitchFamily="2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morant Garamond Bold Italics" pitchFamily="2" charset="77"/>
      <p:regular r:id="rId24"/>
      <p:bold r:id="rId25"/>
      <p:italic r:id="rId26"/>
      <p:boldItalic r:id="rId27"/>
    </p:embeddedFont>
    <p:embeddedFont>
      <p:font typeface="Quicksand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1" autoAdjust="0"/>
    <p:restoredTop sz="74472" autoAdjust="0"/>
  </p:normalViewPr>
  <p:slideViewPr>
    <p:cSldViewPr>
      <p:cViewPr varScale="1">
        <p:scale>
          <a:sx n="61" d="100"/>
          <a:sy n="61" d="100"/>
        </p:scale>
        <p:origin x="154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08C8-30F5-1C48-83EC-272282AE4F2C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A4A5-9FD6-EA40-957D-46B82CEB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hive.ics.uci.edu/ml/datasets/adul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hive.ics.uci.edu/ml/datasets/heart+Diseas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hive.ics.uci.edu/ml/datasets/Student+Performanc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65524"/>
            <a:ext cx="1579643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b="1" u="sng" dirty="0">
                <a:solidFill>
                  <a:srgbClr val="0F4662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ormorant Garamond Bold Italics"/>
              </a:rPr>
              <a:t>Dataset</a:t>
            </a:r>
            <a:endParaRPr lang="en-US" sz="5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9896" y="7382110"/>
            <a:ext cx="15011399" cy="1714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4"/>
              </a:lnSpc>
              <a:spcBef>
                <a:spcPct val="0"/>
              </a:spcBef>
            </a:pP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Pembelajaran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Daring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Kolaboratif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2024</a:t>
            </a:r>
            <a:b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</a:b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ITG dan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Undana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 b="1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Pertemuan</a:t>
            </a:r>
            <a:r>
              <a:rPr lang="en-US" sz="3141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2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804A3-9D49-73C2-9A44-DE55E657C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397796"/>
            <a:ext cx="1454897" cy="1479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38D02-4684-CB36-8DE0-0CCADD48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03" y="7429500"/>
            <a:ext cx="1454897" cy="1454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FE7239-9157-B78A-EED1-E23893053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38626"/>
            <a:ext cx="1522137" cy="154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4B130-B74F-33AA-62B5-2AF534D06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8" y="296577"/>
            <a:ext cx="3106384" cy="164926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837F80C6-2BCB-5C64-DB80-B1024B073332}"/>
              </a:ext>
            </a:extLst>
          </p:cNvPr>
          <p:cNvSpPr txBox="1"/>
          <p:nvPr/>
        </p:nvSpPr>
        <p:spPr>
          <a:xfrm>
            <a:off x="1260517" y="4373571"/>
            <a:ext cx="157964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Dosen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: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Nelci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Dessy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Rumlaklak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S.Kom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M.Kom</a:t>
            </a:r>
            <a:endParaRPr lang="en-US" sz="4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Persiapan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12186"/>
            <a:ext cx="163449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Normalisasi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Konversi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kategorikal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numerik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Penggabungan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Fitur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Kombinasikan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mendalam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E810E-351F-1034-465D-9560A966C82F}"/>
              </a:ext>
            </a:extLst>
          </p:cNvPr>
          <p:cNvGrpSpPr/>
          <p:nvPr/>
        </p:nvGrpSpPr>
        <p:grpSpPr>
          <a:xfrm>
            <a:off x="13327892" y="8659415"/>
            <a:ext cx="4142404" cy="914400"/>
            <a:chOff x="918462" y="8496300"/>
            <a:chExt cx="4142404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2FAF4F-823D-B4C6-E6EC-6008D7CC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E10F4-F715-DF58-CAB1-37F1F945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87D997-1336-14B1-3698-7590AE23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50A627-AEA3-D61F-A7F8-5E0E2E76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34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Persiapan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12186"/>
            <a:ext cx="163449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4.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Pembagian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Pelatihan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Pengujian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Pisahkan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menjadi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set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pelatihan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set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pengujian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untuk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evaluasi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model.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ID" sz="4800" b="1" kern="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Times New Roman" panose="02020603050405020304" pitchFamily="18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Cross-Validation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Gunakan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teknik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validasi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silang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untuk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memastikan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keandalan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model.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E810E-351F-1034-465D-9560A966C82F}"/>
              </a:ext>
            </a:extLst>
          </p:cNvPr>
          <p:cNvGrpSpPr/>
          <p:nvPr/>
        </p:nvGrpSpPr>
        <p:grpSpPr>
          <a:xfrm>
            <a:off x="13327892" y="8659415"/>
            <a:ext cx="4142404" cy="914400"/>
            <a:chOff x="918462" y="8496300"/>
            <a:chExt cx="4142404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2FAF4F-823D-B4C6-E6EC-6008D7CC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E10F4-F715-DF58-CAB1-37F1F945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87D997-1336-14B1-3698-7590AE23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50A627-AEA3-D61F-A7F8-5E0E2E76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3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Persiapan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12186"/>
            <a:ext cx="163449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5.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Analisis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Visualisasi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Eksplorasi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Gunakan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teknik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eksplorasi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untuk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memahami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pola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hubungan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dalam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ID" sz="4800" b="1" kern="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Times New Roman" panose="02020603050405020304" pitchFamily="18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Visualisasi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Buat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grafik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visualisasi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untuk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menggambarkan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dan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hasil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analisis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E810E-351F-1034-465D-9560A966C82F}"/>
              </a:ext>
            </a:extLst>
          </p:cNvPr>
          <p:cNvGrpSpPr/>
          <p:nvPr/>
        </p:nvGrpSpPr>
        <p:grpSpPr>
          <a:xfrm>
            <a:off x="13327892" y="8659415"/>
            <a:ext cx="4142404" cy="914400"/>
            <a:chOff x="918462" y="8496300"/>
            <a:chExt cx="4142404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2FAF4F-823D-B4C6-E6EC-6008D7CC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E10F4-F715-DF58-CAB1-37F1F945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87D997-1336-14B1-3698-7590AE23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50A627-AEA3-D61F-A7F8-5E0E2E76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18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609600" y="533411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027" y="1873749"/>
            <a:ext cx="13069173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4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 Income Dataset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Deskripsi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Dataset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memprediksi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$50,000. Dataset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klasifikasi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UCI Machine Learning Repository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Workclass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fnlwgt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Bobot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Pendidikan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Education-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Marital-status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Status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pernikahan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Ras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Hours-per-week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Jam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Native-country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Negara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&lt;=50K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&gt;50K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 Income Dataset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3395F5-6769-E86B-A79D-106AD3C43677}"/>
              </a:ext>
            </a:extLst>
          </p:cNvPr>
          <p:cNvGrpSpPr/>
          <p:nvPr/>
        </p:nvGrpSpPr>
        <p:grpSpPr>
          <a:xfrm>
            <a:off x="13749694" y="9105900"/>
            <a:ext cx="3852506" cy="816486"/>
            <a:chOff x="918462" y="8496300"/>
            <a:chExt cx="4142404" cy="914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3112B2-4A68-964F-D1B2-8B37B58C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D8762F-3171-41BD-89CC-1A33DC54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9E7BEA-0673-58DE-17BD-D0E38D4F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F717C6-EF9C-C205-F0A9-679FE364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609600" y="533411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027" y="1873749"/>
            <a:ext cx="13069173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4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Disease Dataset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Deskripsi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Dataset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memprediksi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UCI Machine Learning Repository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ChestPainType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dada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RestingBP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istirahat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Kadar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kolesterol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serum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FastingBS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Kadar gula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puasa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RestingECG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Hasil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elektrokardiogram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istirahat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MaxHR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ExerciseAngina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Angina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berolahraga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Oldpeak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Depresi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Kemiringan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Thal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Thalassemia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HeartDisease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Status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4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400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Heart Disease Dataset</a:t>
            </a:r>
            <a:endParaRPr lang="en-ID" sz="2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3395F5-6769-E86B-A79D-106AD3C43677}"/>
              </a:ext>
            </a:extLst>
          </p:cNvPr>
          <p:cNvGrpSpPr/>
          <p:nvPr/>
        </p:nvGrpSpPr>
        <p:grpSpPr>
          <a:xfrm>
            <a:off x="13749694" y="9105900"/>
            <a:ext cx="3852506" cy="816486"/>
            <a:chOff x="918462" y="8496300"/>
            <a:chExt cx="4142404" cy="914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3112B2-4A68-964F-D1B2-8B37B58C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D8762F-3171-41BD-89CC-1A33DC54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9E7BEA-0673-58DE-17BD-D0E38D4F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F717C6-EF9C-C205-F0A9-679FE364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7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609600" y="533411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5156" y="2019300"/>
            <a:ext cx="13983573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2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Student Performance Dataset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Deskripsi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Dataset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ini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berisi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tentang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kinerja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siswa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,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termasuk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nilai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atribut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lain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seperti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demografi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perilaku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belajar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. Dataset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ini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sering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digunakan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untuk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analisis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kinerja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siswa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prediksi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hasil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akademik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.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Fitur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StudentID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ID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siswa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Gender: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Jenis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kelamin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Age: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Usia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StudyTime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Waktu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belajar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per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minggu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Failures: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Jumlah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kegagalan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sebelumnya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Absences: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Jumlah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ketidakhadiran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G1: Nilai pada semester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pertama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G2: Nilai pada semester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kedua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G3: Nilai </a:t>
            </a:r>
            <a:r>
              <a:rPr lang="en-ID" sz="2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akhir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Sumber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UCI Machine Learning Repository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2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Link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 </a:t>
            </a:r>
            <a:r>
              <a:rPr lang="en-ID" sz="2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Performance Dataset</a:t>
            </a:r>
            <a:endParaRPr lang="en-ID" sz="2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3395F5-6769-E86B-A79D-106AD3C43677}"/>
              </a:ext>
            </a:extLst>
          </p:cNvPr>
          <p:cNvGrpSpPr/>
          <p:nvPr/>
        </p:nvGrpSpPr>
        <p:grpSpPr>
          <a:xfrm>
            <a:off x="13749694" y="9105900"/>
            <a:ext cx="3852506" cy="816486"/>
            <a:chOff x="918462" y="8496300"/>
            <a:chExt cx="4142404" cy="914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3112B2-4A68-964F-D1B2-8B37B58C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D8762F-3171-41BD-89CC-1A33DC54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9E7BEA-0673-58DE-17BD-D0E38D4F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F717C6-EF9C-C205-F0A9-679FE364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45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Terimakasih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5195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48000" y="2985619"/>
            <a:ext cx="1189348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Kemampuan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akhir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yang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diharapkan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9781" y="4915507"/>
            <a:ext cx="13868400" cy="1198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Mahasiswa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mampu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menjelaskan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</a:p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definisi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set,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jenis-jenis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atribut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, dan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jenis-jenis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set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0C66B-5CE0-F102-8074-9B27E5BC7043}"/>
              </a:ext>
            </a:extLst>
          </p:cNvPr>
          <p:cNvGrpSpPr/>
          <p:nvPr/>
        </p:nvGrpSpPr>
        <p:grpSpPr>
          <a:xfrm>
            <a:off x="13411200" y="8758572"/>
            <a:ext cx="4142404" cy="914400"/>
            <a:chOff x="918462" y="8496300"/>
            <a:chExt cx="4142404" cy="91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4235F-3010-8190-D46D-ABF12668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67DD6B-93E9-83EF-6389-36061CBE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7BDDDC-7E04-1915-FC72-F6FD9AFC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469815-870F-D8BF-64FA-EA3752D0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2324100"/>
            <a:ext cx="11963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Dataset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digambarkan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sebagai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sebuah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berisi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terstruktur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terdiri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baris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kolom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masing-masing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menggambarkan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observasi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(instance)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variabel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(feature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atribut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).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sederhana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sebuah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dataset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nilai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mahasiswa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eirut" pitchFamily="2" charset="-78"/>
              <a:cs typeface="Beirut" pitchFamily="2" charset="-78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6E95664-DE90-516E-B5C3-E8E4C5B8E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18104"/>
              </p:ext>
            </p:extLst>
          </p:nvPr>
        </p:nvGraphicFramePr>
        <p:xfrm>
          <a:off x="1460201" y="4381500"/>
          <a:ext cx="1156635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67">
                  <a:extLst>
                    <a:ext uri="{9D8B030D-6E8A-4147-A177-3AD203B41FA5}">
                      <a16:colId xmlns:a16="http://schemas.microsoft.com/office/drawing/2014/main" val="3828546713"/>
                    </a:ext>
                  </a:extLst>
                </a:gridCol>
                <a:gridCol w="4300312">
                  <a:extLst>
                    <a:ext uri="{9D8B030D-6E8A-4147-A177-3AD203B41FA5}">
                      <a16:colId xmlns:a16="http://schemas.microsoft.com/office/drawing/2014/main" val="1255014484"/>
                    </a:ext>
                  </a:extLst>
                </a:gridCol>
                <a:gridCol w="1408723">
                  <a:extLst>
                    <a:ext uri="{9D8B030D-6E8A-4147-A177-3AD203B41FA5}">
                      <a16:colId xmlns:a16="http://schemas.microsoft.com/office/drawing/2014/main" val="265441691"/>
                    </a:ext>
                  </a:extLst>
                </a:gridCol>
                <a:gridCol w="1408723">
                  <a:extLst>
                    <a:ext uri="{9D8B030D-6E8A-4147-A177-3AD203B41FA5}">
                      <a16:colId xmlns:a16="http://schemas.microsoft.com/office/drawing/2014/main" val="968539568"/>
                    </a:ext>
                  </a:extLst>
                </a:gridCol>
                <a:gridCol w="1408723">
                  <a:extLst>
                    <a:ext uri="{9D8B030D-6E8A-4147-A177-3AD203B41FA5}">
                      <a16:colId xmlns:a16="http://schemas.microsoft.com/office/drawing/2014/main" val="1989321189"/>
                    </a:ext>
                  </a:extLst>
                </a:gridCol>
                <a:gridCol w="1557010">
                  <a:extLst>
                    <a:ext uri="{9D8B030D-6E8A-4147-A177-3AD203B41FA5}">
                      <a16:colId xmlns:a16="http://schemas.microsoft.com/office/drawing/2014/main" val="2020335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Mahasiwa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JenisKelamin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Nilai Data Mining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Nilai </a:t>
                      </a:r>
                      <a:r>
                        <a:rPr lang="en-US" dirty="0" err="1"/>
                        <a:t>Sistem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3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2006080021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CAROLINA ELGA RETNASARI NUHAN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7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2006080025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 ANTONIUS OEMATAN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60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2006080027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THOMSON OKTAVIAN TAYEB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2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2106080022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ANDREAS DAUD WIWI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2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2106080029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ANTONIUS MARIO CLARES DOY NONIS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6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2106080035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 ASTRIA HALENTINA EBY KAWA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76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Elemen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6E95664-DE90-516E-B5C3-E8E4C5B8E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05324"/>
              </p:ext>
            </p:extLst>
          </p:nvPr>
        </p:nvGraphicFramePr>
        <p:xfrm>
          <a:off x="1873195" y="3238500"/>
          <a:ext cx="11566358" cy="44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67">
                  <a:extLst>
                    <a:ext uri="{9D8B030D-6E8A-4147-A177-3AD203B41FA5}">
                      <a16:colId xmlns:a16="http://schemas.microsoft.com/office/drawing/2014/main" val="3828546713"/>
                    </a:ext>
                  </a:extLst>
                </a:gridCol>
                <a:gridCol w="4187738">
                  <a:extLst>
                    <a:ext uri="{9D8B030D-6E8A-4147-A177-3AD203B41FA5}">
                      <a16:colId xmlns:a16="http://schemas.microsoft.com/office/drawing/2014/main" val="1255014484"/>
                    </a:ext>
                  </a:extLst>
                </a:gridCol>
                <a:gridCol w="1521297">
                  <a:extLst>
                    <a:ext uri="{9D8B030D-6E8A-4147-A177-3AD203B41FA5}">
                      <a16:colId xmlns:a16="http://schemas.microsoft.com/office/drawing/2014/main" val="265441691"/>
                    </a:ext>
                  </a:extLst>
                </a:gridCol>
                <a:gridCol w="1408723">
                  <a:extLst>
                    <a:ext uri="{9D8B030D-6E8A-4147-A177-3AD203B41FA5}">
                      <a16:colId xmlns:a16="http://schemas.microsoft.com/office/drawing/2014/main" val="968539568"/>
                    </a:ext>
                  </a:extLst>
                </a:gridCol>
                <a:gridCol w="1408723">
                  <a:extLst>
                    <a:ext uri="{9D8B030D-6E8A-4147-A177-3AD203B41FA5}">
                      <a16:colId xmlns:a16="http://schemas.microsoft.com/office/drawing/2014/main" val="1989321189"/>
                    </a:ext>
                  </a:extLst>
                </a:gridCol>
                <a:gridCol w="1557010">
                  <a:extLst>
                    <a:ext uri="{9D8B030D-6E8A-4147-A177-3AD203B41FA5}">
                      <a16:colId xmlns:a16="http://schemas.microsoft.com/office/drawing/2014/main" val="2020335183"/>
                    </a:ext>
                  </a:extLst>
                </a:gridCol>
              </a:tblGrid>
              <a:tr h="831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Mahasiwa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JenisKelamin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Nilai Data Mining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Nilai </a:t>
                      </a:r>
                      <a:r>
                        <a:rPr lang="en-US" dirty="0" err="1"/>
                        <a:t>Sistem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32964"/>
                  </a:ext>
                </a:extLst>
              </a:tr>
              <a:tr h="481539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2006080021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CAROLINA ELGA RETNASARI NUHAN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72043"/>
                  </a:ext>
                </a:extLst>
              </a:tr>
              <a:tr h="831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2006080025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 ANTONIUS OEMATAN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609634"/>
                  </a:ext>
                </a:extLst>
              </a:tr>
              <a:tr h="831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2006080027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THOMSON OKTAVIAN TAYEB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27363"/>
                  </a:ext>
                </a:extLst>
              </a:tr>
              <a:tr h="481539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2106080022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ANDREAS DAUD WIWI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29334"/>
                  </a:ext>
                </a:extLst>
              </a:tr>
              <a:tr h="481539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2106080029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ANTONIUS MARIO CLARES DOY NONIS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65503"/>
                  </a:ext>
                </a:extLst>
              </a:tr>
              <a:tr h="481539"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2106080035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 ASTRIA HALENTINA EBY KAWA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7698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155C4CFA-FF93-AE83-FBB4-3F896742D58B}"/>
              </a:ext>
            </a:extLst>
          </p:cNvPr>
          <p:cNvSpPr/>
          <p:nvPr/>
        </p:nvSpPr>
        <p:spPr>
          <a:xfrm>
            <a:off x="13655431" y="3238500"/>
            <a:ext cx="1066800" cy="434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A7376-85F3-0399-407F-91A5BF6F6947}"/>
              </a:ext>
            </a:extLst>
          </p:cNvPr>
          <p:cNvSpPr txBox="1"/>
          <p:nvPr/>
        </p:nvSpPr>
        <p:spPr>
          <a:xfrm>
            <a:off x="15002425" y="5143500"/>
            <a:ext cx="117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Objek</a:t>
            </a:r>
            <a:endParaRPr lang="en-US" sz="2400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A9E306CD-24FE-D1BB-4EF2-81A7C03DFB01}"/>
              </a:ext>
            </a:extLst>
          </p:cNvPr>
          <p:cNvSpPr/>
          <p:nvPr/>
        </p:nvSpPr>
        <p:spPr>
          <a:xfrm rot="5400000">
            <a:off x="7323361" y="-3001741"/>
            <a:ext cx="637674" cy="11538008"/>
          </a:xfrm>
          <a:prstGeom prst="leftBrace">
            <a:avLst>
              <a:gd name="adj1" fmla="val 54089"/>
              <a:gd name="adj2" fmla="val 523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8AE301-9CC9-23FE-2C53-91381B1B1858}"/>
              </a:ext>
            </a:extLst>
          </p:cNvPr>
          <p:cNvSpPr txBox="1"/>
          <p:nvPr/>
        </p:nvSpPr>
        <p:spPr>
          <a:xfrm>
            <a:off x="7973210" y="2296027"/>
            <a:ext cx="162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Atribut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04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Jenis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Atribut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4E4614-AB5F-44FE-D96B-CD1A4F0014F0}"/>
              </a:ext>
            </a:extLst>
          </p:cNvPr>
          <p:cNvSpPr txBox="1"/>
          <p:nvPr/>
        </p:nvSpPr>
        <p:spPr>
          <a:xfrm>
            <a:off x="1844431" y="2095500"/>
            <a:ext cx="13847469" cy="582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Nominal</a:t>
            </a:r>
          </a:p>
          <a:p>
            <a:pPr algn="just">
              <a:tabLst>
                <a:tab pos="561975" algn="l"/>
              </a:tabLs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	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Contoh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Nomor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ID,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warna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mata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kode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pos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Ordinal</a:t>
            </a:r>
          </a:p>
          <a:p>
            <a:pPr marL="539750" lvl="2" algn="just">
              <a:spcBef>
                <a:spcPts val="300"/>
              </a:spcBef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Contoh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peringkat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misalnya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rasa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keripik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kentang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skala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1-10),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nilai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tinggi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badan {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tinggi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sedang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pendek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}</a:t>
            </a:r>
          </a:p>
          <a:p>
            <a:pPr marL="539750" lvl="2" indent="-477838" algn="just">
              <a:spcBef>
                <a:spcPts val="300"/>
              </a:spcBef>
              <a:buFont typeface="+mj-lt"/>
              <a:buAutoNum type="arabicPeriod" startAt="3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Interval</a:t>
            </a:r>
          </a:p>
          <a:p>
            <a:pPr marL="582613" lvl="2" algn="just">
              <a:spcBef>
                <a:spcPts val="300"/>
              </a:spcBef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Contoh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tanggal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kalender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suhu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Celcius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atau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Fahrenheit.</a:t>
            </a:r>
          </a:p>
          <a:p>
            <a:pPr marL="582613" lvl="1" indent="-479425" algn="just">
              <a:spcBef>
                <a:spcPts val="300"/>
              </a:spcBef>
              <a:buFont typeface="+mj-lt"/>
              <a:buAutoNum type="arabicPeriod" startAt="4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Rasio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Beirut" pitchFamily="2" charset="-78"/>
              <a:cs typeface="Beirut" pitchFamily="2" charset="-78"/>
            </a:endParaRPr>
          </a:p>
          <a:p>
            <a:pPr marL="539750" lvl="2" algn="just">
              <a:spcBef>
                <a:spcPts val="300"/>
              </a:spcBef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Contoh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suhu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Kelvin,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panjang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hitungan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waktu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yang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telah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berlalu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misalnya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waktu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untuk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berlari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perlombaan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128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Kategori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Atribut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graphicFrame>
        <p:nvGraphicFramePr>
          <p:cNvPr id="13" name="Object 1033">
            <a:extLst>
              <a:ext uri="{FF2B5EF4-FFF2-40B4-BE49-F238E27FC236}">
                <a16:creationId xmlns:a16="http://schemas.microsoft.com/office/drawing/2014/main" id="{3F1D3C83-7BC7-E415-0F96-0EB17260B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22925"/>
              </p:ext>
            </p:extLst>
          </p:nvPr>
        </p:nvGraphicFramePr>
        <p:xfrm>
          <a:off x="1028700" y="1875705"/>
          <a:ext cx="11815970" cy="653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8572080" imgH="5375817" progId="Word.Document.8">
                  <p:embed/>
                </p:oleObj>
              </mc:Choice>
              <mc:Fallback>
                <p:oleObj name="Document" r:id="rId7" imgW="8572080" imgH="5375817" progId="Word.Document.8">
                  <p:embed/>
                  <p:pic>
                    <p:nvPicPr>
                      <p:cNvPr id="10242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875705"/>
                        <a:ext cx="11815970" cy="6535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64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1163300" cy="10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Atribut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Diskrit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dan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Berkelanjutan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2" name="Rectangle 5">
            <a:extLst>
              <a:ext uri="{FF2B5EF4-FFF2-40B4-BE49-F238E27FC236}">
                <a16:creationId xmlns:a16="http://schemas.microsoft.com/office/drawing/2014/main" id="{57EBBC49-8064-A40C-C005-6769BB04D198}"/>
              </a:ext>
            </a:extLst>
          </p:cNvPr>
          <p:cNvSpPr txBox="1">
            <a:spLocks noChangeArrowheads="1"/>
          </p:cNvSpPr>
          <p:nvPr/>
        </p:nvSpPr>
        <p:spPr>
          <a:xfrm>
            <a:off x="1355177" y="2247900"/>
            <a:ext cx="143965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Atribut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Diskrit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eirut" pitchFamily="2" charset="-78"/>
              <a:cs typeface="Beirut" pitchFamily="2" charset="-78"/>
            </a:endParaRP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Hanya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memiliki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serangkaian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nilai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yang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terbatas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atau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tak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terbatas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eirut" pitchFamily="2" charset="-78"/>
              <a:cs typeface="Beirut" pitchFamily="2" charset="-78"/>
            </a:endParaRP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Contoh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kode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pos,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jumlah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atau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kumpulan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kata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kumpulan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dokumen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Sering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direpresentasikan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sebagai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variabel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integer.   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Catatan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atribut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biner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adalah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kasus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khusus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dari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atribut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diskrit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Beirut" pitchFamily="2" charset="-78"/>
              <a:cs typeface="Beirut" pitchFamily="2" charset="-78"/>
            </a:endParaRPr>
          </a:p>
          <a:p>
            <a:pPr algn="just">
              <a:lnSpc>
                <a:spcPct val="900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Atribut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Berkelanjutan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Memiliki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bilangan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real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sebagai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nilai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atribut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eirut" pitchFamily="2" charset="-78"/>
              <a:cs typeface="Beirut" pitchFamily="2" charset="-78"/>
            </a:endParaRP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Contoh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suhu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tinggi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badan,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atau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berat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badan.  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Secara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praktis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nilai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riil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hanya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dapat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diukur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direpresentasikan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menggunakan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jumlah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digit yang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terbatas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Atribut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kontinu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biasanya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direpresentasikan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sebagai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variabel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floating-point.  </a:t>
            </a:r>
          </a:p>
        </p:txBody>
      </p:sp>
    </p:spTree>
    <p:extLst>
      <p:ext uri="{BB962C8B-B14F-4D97-AF65-F5344CB8AC3E}">
        <p14:creationId xmlns:p14="http://schemas.microsoft.com/office/powerpoint/2010/main" val="338511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Persiapan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1191" y="2552700"/>
            <a:ext cx="163449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1.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Pengumpulan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ID" sz="4800" b="1" kern="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Times New Roman" panose="02020603050405020304" pitchFamily="18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Sumber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Identifikasi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dan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kumpulkan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dari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sumber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yang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relevan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seperti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database, file,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atau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API.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Integrasi Data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Gabungkan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dari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berbagai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sumber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jika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diperlukan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E810E-351F-1034-465D-9560A966C82F}"/>
              </a:ext>
            </a:extLst>
          </p:cNvPr>
          <p:cNvGrpSpPr/>
          <p:nvPr/>
        </p:nvGrpSpPr>
        <p:grpSpPr>
          <a:xfrm>
            <a:off x="13327892" y="8659415"/>
            <a:ext cx="4142404" cy="914400"/>
            <a:chOff x="918462" y="8496300"/>
            <a:chExt cx="4142404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2FAF4F-823D-B4C6-E6EC-6008D7CC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E10F4-F715-DF58-CAB1-37F1F945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87D997-1336-14B1-3698-7590AE23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50A627-AEA3-D61F-A7F8-5E0E2E76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Persiapan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Dataset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5518" y="2154236"/>
            <a:ext cx="163449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2.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Pembersihan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Penghapusan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Duplikat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Hapus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entri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yang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duplikat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ID" sz="4800" b="1" kern="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Times New Roman" panose="02020603050405020304" pitchFamily="18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Penanganan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Nilai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Hilang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Tangani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nilai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yang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hilang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dengan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mengisi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nilai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default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atau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menggunakan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teknik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imputasi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ID" sz="4800" b="1" kern="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Times New Roman" panose="02020603050405020304" pitchFamily="18" charset="0"/>
              <a:cs typeface="Beirut" pitchFamily="2" charset="-78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Koreksi</a:t>
            </a:r>
            <a:r>
              <a:rPr lang="en-ID" sz="4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b="1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Kesalahan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: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Perbaiki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kesalahan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seperti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kesalahan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ketik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atau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yang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tidak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48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konsisten</a:t>
            </a:r>
            <a:r>
              <a:rPr lang="en-ID" sz="4800" kern="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.</a:t>
            </a:r>
            <a:endParaRPr lang="en-ID" sz="4800" kern="100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E810E-351F-1034-465D-9560A966C82F}"/>
              </a:ext>
            </a:extLst>
          </p:cNvPr>
          <p:cNvGrpSpPr/>
          <p:nvPr/>
        </p:nvGrpSpPr>
        <p:grpSpPr>
          <a:xfrm>
            <a:off x="13327892" y="8659415"/>
            <a:ext cx="4142404" cy="914400"/>
            <a:chOff x="918462" y="8496300"/>
            <a:chExt cx="4142404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2FAF4F-823D-B4C6-E6EC-6008D7CC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E10F4-F715-DF58-CAB1-37F1F945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87D997-1336-14B1-3698-7590AE23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50A627-AEA3-D61F-A7F8-5E0E2E76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2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880</Words>
  <Application>Microsoft Macintosh PowerPoint</Application>
  <PresentationFormat>Custom</PresentationFormat>
  <Paragraphs>204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Cormorant Garamond Bold Italics</vt:lpstr>
      <vt:lpstr>Beirut</vt:lpstr>
      <vt:lpstr>Courier New</vt:lpstr>
      <vt:lpstr>Symbol</vt:lpstr>
      <vt:lpstr>Annai MN</vt:lpstr>
      <vt:lpstr>Arial</vt:lpstr>
      <vt:lpstr>Quicksand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cp:lastModifiedBy>Microsoft Office User</cp:lastModifiedBy>
  <cp:revision>25</cp:revision>
  <dcterms:created xsi:type="dcterms:W3CDTF">2006-08-16T00:00:00Z</dcterms:created>
  <dcterms:modified xsi:type="dcterms:W3CDTF">2024-09-20T01:32:49Z</dcterms:modified>
  <dc:identifier>DAGQsQo1AXU</dc:identifier>
</cp:coreProperties>
</file>