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0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4" r:id="rId13"/>
    <p:sldId id="266" r:id="rId14"/>
    <p:sldId id="267" r:id="rId15"/>
    <p:sldId id="268" r:id="rId16"/>
    <p:sldId id="271" r:id="rId17"/>
    <p:sldId id="275" r:id="rId18"/>
    <p:sldId id="269" r:id="rId19"/>
    <p:sldId id="270" r:id="rId20"/>
    <p:sldId id="272" r:id="rId21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4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8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527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57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70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16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20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25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07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02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860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63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367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96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9780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369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95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60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9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7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2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6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PENDAHULUAN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6110"/>
            <a:ext cx="9144000" cy="821690"/>
          </a:xfrm>
        </p:spPr>
        <p:txBody>
          <a:bodyPr>
            <a:normAutofit fontScale="60000" lnSpcReduction="20000"/>
          </a:bodyPr>
          <a:lstStyle/>
          <a:p>
            <a:r>
              <a:rPr lang="en-US" b="1" dirty="0"/>
              <a:t>ILMU PENYAKIT DALAM VETERINER II</a:t>
            </a:r>
          </a:p>
          <a:p>
            <a:r>
              <a:rPr lang="en-US" b="1" dirty="0"/>
              <a:t>DEPARTEMEN KLINIK </a:t>
            </a:r>
            <a:r>
              <a:rPr lang="en-US" b="1" dirty="0" smtClean="0"/>
              <a:t>VETERINER</a:t>
            </a:r>
            <a:endParaRPr lang="id-ID" b="1" dirty="0" smtClean="0"/>
          </a:p>
          <a:p>
            <a:r>
              <a:rPr lang="id-ID" b="1" dirty="0" smtClean="0"/>
              <a:t>KHD-402</a:t>
            </a:r>
            <a:endParaRPr lang="en-US" b="1" dirty="0"/>
          </a:p>
        </p:txBody>
      </p:sp>
      <p:pic>
        <p:nvPicPr>
          <p:cNvPr id="6" name="Picture 6" descr="LOG-UNAI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9301" y="1122462"/>
            <a:ext cx="1152525" cy="1080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topik-topik</a:t>
            </a:r>
            <a:r>
              <a:rPr lang="en-US" sz="3400" dirty="0"/>
              <a:t> </a:t>
            </a:r>
            <a:r>
              <a:rPr lang="en-US" sz="3400" dirty="0" err="1"/>
              <a:t>tertentu</a:t>
            </a:r>
            <a:r>
              <a:rPr lang="en-US" sz="3400" dirty="0"/>
              <a:t> </a:t>
            </a:r>
            <a:r>
              <a:rPr lang="en-US" sz="3400" dirty="0" err="1"/>
              <a:t>akan</a:t>
            </a:r>
            <a:r>
              <a:rPr lang="en-US" sz="3400" dirty="0"/>
              <a:t> </a:t>
            </a:r>
            <a:r>
              <a:rPr lang="en-US" sz="3400" dirty="0" err="1"/>
              <a:t>dilakukan</a:t>
            </a:r>
            <a:r>
              <a:rPr lang="en-US" sz="3400" dirty="0"/>
              <a:t> </a:t>
            </a:r>
            <a:r>
              <a:rPr lang="en-US" sz="3400" dirty="0" err="1"/>
              <a:t>diskusi</a:t>
            </a:r>
            <a:r>
              <a:rPr lang="en-US" sz="3400" dirty="0"/>
              <a:t> </a:t>
            </a:r>
            <a:r>
              <a:rPr lang="en-US" sz="3400" dirty="0" err="1"/>
              <a:t>atau</a:t>
            </a:r>
            <a:r>
              <a:rPr lang="en-US" sz="3400" dirty="0"/>
              <a:t> </a:t>
            </a:r>
            <a:r>
              <a:rPr lang="en-US" sz="3400" dirty="0" err="1"/>
              <a:t>simulasi</a:t>
            </a:r>
            <a:r>
              <a:rPr lang="en-US" sz="3400" dirty="0"/>
              <a:t> </a:t>
            </a:r>
            <a:r>
              <a:rPr lang="en-US" sz="3400" dirty="0" err="1"/>
              <a:t>kasus</a:t>
            </a:r>
            <a:r>
              <a:rPr lang="en-US" sz="3400" dirty="0"/>
              <a:t> </a:t>
            </a:r>
            <a:r>
              <a:rPr lang="en-US" sz="3400" dirty="0" err="1"/>
              <a:t>klinik</a:t>
            </a:r>
            <a:r>
              <a:rPr lang="en-US" sz="3400" dirty="0"/>
              <a:t> </a:t>
            </a:r>
          </a:p>
          <a:p>
            <a:endParaRPr lang="en-US" sz="3400" dirty="0"/>
          </a:p>
          <a:p>
            <a:r>
              <a:rPr lang="en-US" sz="3400" dirty="0" err="1"/>
              <a:t>Merangsang</a:t>
            </a:r>
            <a:r>
              <a:rPr lang="en-US" sz="3400" dirty="0"/>
              <a:t> </a:t>
            </a:r>
            <a:r>
              <a:rPr lang="en-US" sz="3400" dirty="0" err="1"/>
              <a:t>mahasiswa</a:t>
            </a:r>
            <a:r>
              <a:rPr lang="en-US" sz="3400" dirty="0"/>
              <a:t> </a:t>
            </a:r>
            <a:r>
              <a:rPr lang="en-US" sz="3400" dirty="0" err="1"/>
              <a:t>berpikir</a:t>
            </a:r>
            <a:r>
              <a:rPr lang="en-US" sz="3400" dirty="0"/>
              <a:t> </a:t>
            </a:r>
            <a:r>
              <a:rPr lang="en-US" sz="3400" dirty="0" err="1"/>
              <a:t>kritis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sistematis</a:t>
            </a:r>
            <a:r>
              <a:rPr lang="en-US" sz="3400" dirty="0"/>
              <a:t>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waktu</a:t>
            </a:r>
            <a:r>
              <a:rPr lang="en-US" sz="3400" dirty="0"/>
              <a:t> </a:t>
            </a:r>
            <a:r>
              <a:rPr lang="en-US" sz="3400" dirty="0" err="1"/>
              <a:t>memecahkan</a:t>
            </a:r>
            <a:r>
              <a:rPr lang="en-US" sz="3400" dirty="0"/>
              <a:t> </a:t>
            </a:r>
            <a:r>
              <a:rPr lang="en-US" sz="3400" dirty="0" err="1"/>
              <a:t>masalah</a:t>
            </a:r>
            <a:r>
              <a:rPr lang="en-US" sz="3400" dirty="0"/>
              <a:t> </a:t>
            </a:r>
            <a:r>
              <a:rPr lang="en-US" sz="3400" dirty="0" err="1"/>
              <a:t>penyakit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memberikan</a:t>
            </a:r>
            <a:r>
              <a:rPr lang="en-US" sz="3400" dirty="0"/>
              <a:t> saran </a:t>
            </a:r>
            <a:r>
              <a:rPr lang="en-US" sz="3400" dirty="0" err="1"/>
              <a:t>penanganannya</a:t>
            </a:r>
            <a:r>
              <a:rPr lang="en-US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905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Bahan Bacaan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39"/>
            <a:ext cx="10515600" cy="5053965"/>
          </a:xfrm>
        </p:spPr>
        <p:txBody>
          <a:bodyPr>
            <a:normAutofit fontScale="80000" lnSpcReduction="20000"/>
          </a:bodyPr>
          <a:lstStyle/>
          <a:p>
            <a:r>
              <a:rPr lang="en-US" b="1" u="sng" dirty="0" err="1"/>
              <a:t>Bacaan</a:t>
            </a:r>
            <a:r>
              <a:rPr lang="en-US" b="1" u="sng" dirty="0"/>
              <a:t> </a:t>
            </a:r>
            <a:r>
              <a:rPr lang="en-US" b="1" u="sng" dirty="0" err="1"/>
              <a:t>Wajib</a:t>
            </a:r>
            <a:endParaRPr lang="en-US" b="1" u="sng" dirty="0"/>
          </a:p>
          <a:p>
            <a:pPr marL="0" lv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01</a:t>
            </a:r>
            <a:r>
              <a:rPr lang="en-US" dirty="0" smtClean="0"/>
              <a:t>. </a:t>
            </a:r>
            <a:r>
              <a:rPr lang="id-ID" dirty="0" smtClean="0"/>
              <a:t>Diktat  Perkuliahan  Penyakit  Dalam  Hewan  Kecil. Sistem  Pencernaan, Sirkulasi,  Respirasi, Perkemihan, Saraf dan Lokomosi serta Kulit, Mata dan Telinga.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02</a:t>
            </a:r>
            <a:r>
              <a:rPr lang="en-US" dirty="0" smtClean="0"/>
              <a:t>. </a:t>
            </a:r>
            <a:r>
              <a:rPr lang="id-ID" dirty="0" smtClean="0"/>
              <a:t>Triakoso, N. 2016. Ilmu Penyakit Dalam Veteriner Anjing dan Kucing. Buku Ajar. Airlangga University Press.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03</a:t>
            </a:r>
            <a:r>
              <a:rPr lang="en-US" dirty="0" smtClean="0"/>
              <a:t>. </a:t>
            </a:r>
            <a:r>
              <a:rPr lang="id-ID" dirty="0" smtClean="0"/>
              <a:t>Yuniarti, W. M. dan Lukiswanto, B. S. 2015. Pemeriksaan Fisik pada Anjing dan Kucing. Buku Referensi. Airlangga University Press.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04</a:t>
            </a:r>
            <a:r>
              <a:rPr lang="en-US" dirty="0" smtClean="0"/>
              <a:t>. </a:t>
            </a:r>
            <a:r>
              <a:rPr lang="id-ID" dirty="0" smtClean="0"/>
              <a:t>Widodo, S. dkk. 2011. Diagnostik Klinik Hewan Kecil. IPB Press.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05</a:t>
            </a:r>
            <a:r>
              <a:rPr lang="en-US" dirty="0" smtClean="0"/>
              <a:t>. </a:t>
            </a:r>
            <a:r>
              <a:rPr lang="en-US" dirty="0" err="1" smtClean="0"/>
              <a:t>Leib</a:t>
            </a:r>
            <a:r>
              <a:rPr lang="en-US" dirty="0" smtClean="0"/>
              <a:t>, M.S. and Monroe, W.E. 1997. Practical Small Animal Medicine. 1</a:t>
            </a:r>
            <a:r>
              <a:rPr lang="en-US" baseline="30000" dirty="0" smtClean="0"/>
              <a:t>st</a:t>
            </a:r>
            <a:r>
              <a:rPr lang="en-US" dirty="0" smtClean="0"/>
              <a:t> Edition. W.B. Saunders Co. Philadelphia.</a:t>
            </a:r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06</a:t>
            </a:r>
            <a:r>
              <a:rPr lang="en-US" dirty="0" smtClean="0"/>
              <a:t>. </a:t>
            </a:r>
            <a:r>
              <a:rPr lang="fr-FR" dirty="0" err="1" smtClean="0"/>
              <a:t>Ettinger</a:t>
            </a:r>
            <a:r>
              <a:rPr lang="fr-FR" dirty="0" smtClean="0"/>
              <a:t>, J. and </a:t>
            </a:r>
            <a:r>
              <a:rPr lang="fr-FR" dirty="0" err="1" smtClean="0"/>
              <a:t>Feldman</a:t>
            </a:r>
            <a:r>
              <a:rPr lang="fr-FR" dirty="0" smtClean="0"/>
              <a:t>, E.C. 2005. </a:t>
            </a:r>
            <a:r>
              <a:rPr lang="en-GB" dirty="0" smtClean="0"/>
              <a:t>Textbook of Veterinary Internal Medicine. 6</a:t>
            </a:r>
            <a:r>
              <a:rPr lang="en-GB" baseline="30000" dirty="0" smtClean="0"/>
              <a:t>th</a:t>
            </a:r>
            <a:r>
              <a:rPr lang="en-GB" dirty="0" smtClean="0"/>
              <a:t> Edition. Elsevier Saunders. St. Louis, Missouri. USA.</a:t>
            </a:r>
            <a:endParaRPr lang="id-ID" dirty="0" smtClean="0"/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0</a:t>
            </a:r>
            <a:r>
              <a:rPr lang="id-ID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7</a:t>
            </a:r>
            <a:r>
              <a:rPr lang="en-US" dirty="0" smtClean="0"/>
              <a:t>. </a:t>
            </a:r>
            <a:r>
              <a:rPr lang="en-GB" dirty="0" smtClean="0"/>
              <a:t>Tilley, L.P. and Smith Jr., F.W.K. 2011. Blackwell’s Five Minute Veterinary Consult: Canine and Feline, 5</a:t>
            </a:r>
            <a:r>
              <a:rPr lang="en-GB" baseline="30000" dirty="0" smtClean="0"/>
              <a:t>th</a:t>
            </a:r>
            <a:r>
              <a:rPr lang="en-GB" dirty="0" smtClean="0"/>
              <a:t> Edition. Wiley-Blackwell. USA.</a:t>
            </a:r>
            <a:endParaRPr lang="id-ID" dirty="0" smtClean="0"/>
          </a:p>
          <a:p>
            <a:pPr marL="0" indent="0">
              <a:buNone/>
            </a:pPr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0</a:t>
            </a:r>
            <a:r>
              <a:rPr lang="id-ID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8</a:t>
            </a:r>
            <a:r>
              <a:rPr lang="en-US" dirty="0" smtClean="0"/>
              <a:t>. </a:t>
            </a:r>
            <a:r>
              <a:rPr lang="en-GB" dirty="0" smtClean="0"/>
              <a:t>Lorenz, M.D., Cornelius, L.M. and Ferguson, D.C. 1992. Small Animal Medical Therapeutics, JB. Lippincott  Company, </a:t>
            </a:r>
            <a:r>
              <a:rPr lang="en-GB" dirty="0" err="1" smtClean="0"/>
              <a:t>Philladelphia</a:t>
            </a:r>
            <a:r>
              <a:rPr lang="en-GB" dirty="0" smtClean="0"/>
              <a:t>. USA.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Bacaan Tambahan</a:t>
            </a:r>
          </a:p>
          <a:p>
            <a:pPr marL="0" indent="0">
              <a:buNone/>
            </a:pPr>
            <a:r>
              <a:rPr 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==&gt;</a:t>
            </a:r>
            <a:r>
              <a:rPr lang="en-US"/>
              <a:t> 	literatur atau artikel penunjang baik dalam bahasa Indonesia  	maupun bahasa Inggris untuk keperluan Diskusi dan Simulasi 	Kasus Klinik.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Tugas-tugas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5600" cy="5070475"/>
          </a:xfrm>
        </p:spPr>
        <p:txBody>
          <a:bodyPr>
            <a:normAutofit/>
          </a:bodyPr>
          <a:lstStyle/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.</a:t>
            </a:r>
          </a:p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, </a:t>
            </a:r>
            <a:r>
              <a:rPr lang="en-US" dirty="0" err="1"/>
              <a:t>berganda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.</a:t>
            </a:r>
          </a:p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diwajibkan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minimal 75 %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yang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semester. </a:t>
            </a:r>
          </a:p>
          <a:p>
            <a:r>
              <a:rPr lang="en-US" dirty="0" err="1"/>
              <a:t>Mahasiswa</a:t>
            </a:r>
            <a:r>
              <a:rPr lang="en-US" dirty="0"/>
              <a:t>   </a:t>
            </a:r>
            <a:r>
              <a:rPr lang="en-US" dirty="0" err="1"/>
              <a:t>akan</a:t>
            </a:r>
            <a:r>
              <a:rPr lang="en-US" dirty="0"/>
              <a:t>  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tugas terstruktur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- 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pengampu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.</a:t>
            </a:r>
          </a:p>
          <a:p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Quiz</a:t>
            </a:r>
            <a:r>
              <a:rPr lang="en-US" dirty="0" smtClean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pengampu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==&gt; </a:t>
            </a:r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dilakukan sesudah UTS</a:t>
            </a:r>
            <a:endParaRPr lang="en-US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TOPIK TUGAS TERSTRUKTUR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Topik</a:t>
            </a:r>
            <a:r>
              <a:rPr lang="en-US" dirty="0"/>
              <a:t> -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- </a:t>
            </a:r>
            <a:r>
              <a:rPr lang="en-US" dirty="0" err="1"/>
              <a:t>masing</a:t>
            </a:r>
            <a:r>
              <a:rPr lang="en-US" dirty="0"/>
              <a:t>. </a:t>
            </a:r>
            <a:r>
              <a:rPr lang="en-US" dirty="0" smtClean="0"/>
              <a:t>Ada 20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id-ID" dirty="0" smtClean="0"/>
              <a:t>sesuai dengan topik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KONTRAK PEMBELAJARAN.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tenggat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(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akhir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minggu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ke</a:t>
            </a:r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-</a:t>
            </a:r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perkuliahan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QUIZ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Dilakukan di AULA</a:t>
            </a:r>
          </a:p>
          <a:p>
            <a:r>
              <a:rPr lang="id-ID" dirty="0" smtClean="0"/>
              <a:t>PIC : </a:t>
            </a:r>
            <a:r>
              <a:rPr lang="id-ID" dirty="0" smtClean="0"/>
              <a:t>PJMK / Dr</a:t>
            </a:r>
            <a:r>
              <a:rPr lang="id-ID" dirty="0" smtClean="0"/>
              <a:t>. Nusdianto Triakoso, drh., MP</a:t>
            </a:r>
          </a:p>
          <a:p>
            <a:r>
              <a:rPr lang="id-ID" dirty="0" smtClean="0"/>
              <a:t>Waktu : </a:t>
            </a:r>
            <a:r>
              <a:rPr lang="id-ID" dirty="0" smtClean="0"/>
              <a:t>Ditentukan setelah UTS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Bila ada perubahan </a:t>
            </a:r>
            <a:r>
              <a:rPr lang="id-ID" dirty="0" smtClean="0"/>
              <a:t>atau jadwal terperinci akan </a:t>
            </a:r>
            <a:r>
              <a:rPr lang="id-ID" dirty="0" smtClean="0"/>
              <a:t>segera di </a:t>
            </a:r>
            <a:r>
              <a:rPr lang="id-ID" i="1" dirty="0" smtClean="0"/>
              <a:t>update</a:t>
            </a:r>
            <a:endParaRPr lang="id-ID" i="1" dirty="0"/>
          </a:p>
        </p:txBody>
      </p:sp>
    </p:spTree>
    <p:extLst>
      <p:ext uri="{BB962C8B-B14F-4D97-AF65-F5344CB8AC3E}">
        <p14:creationId xmlns:p14="http://schemas.microsoft.com/office/powerpoint/2010/main" val="1592907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Kriteria Penilaian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Penilaian Akhir :</a:t>
            </a:r>
          </a:p>
          <a:p>
            <a:pPr marL="0" indent="0">
              <a:buNone/>
            </a:pPr>
            <a:r>
              <a:rPr lang="en-US"/>
              <a:t>1.  Kuis/Tentamen		:  13,64 %</a:t>
            </a:r>
          </a:p>
          <a:p>
            <a:pPr marL="0" indent="0">
              <a:buNone/>
            </a:pPr>
            <a:r>
              <a:rPr lang="en-US"/>
              <a:t>2.  Tugas Terstruktur	:  13,64 %</a:t>
            </a:r>
          </a:p>
          <a:p>
            <a:pPr marL="0" indent="0">
              <a:buNone/>
            </a:pPr>
            <a:r>
              <a:rPr lang="en-US"/>
              <a:t>3.  Soft skill			:  9,1 %</a:t>
            </a:r>
          </a:p>
          <a:p>
            <a:pPr marL="0" indent="0">
              <a:buNone/>
            </a:pPr>
            <a:r>
              <a:rPr lang="en-US"/>
              <a:t>4.  UTS			:  18,18 %</a:t>
            </a:r>
          </a:p>
          <a:p>
            <a:pPr marL="0" indent="0">
              <a:buNone/>
            </a:pPr>
            <a:r>
              <a:rPr lang="en-US"/>
              <a:t>5.  UAS			:  27,27%</a:t>
            </a:r>
          </a:p>
          <a:p>
            <a:pPr marL="0" indent="0">
              <a:buNone/>
            </a:pPr>
            <a:r>
              <a:rPr lang="en-US"/>
              <a:t>6.  Praktikum		:  18,17 %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30705" y="1839595"/>
          <a:ext cx="853059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530"/>
                <a:gridCol w="2843530"/>
                <a:gridCol w="2843530"/>
              </a:tblGrid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Nilai Mentah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Nilai Huruf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Point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≥75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4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70 – 74,9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3,5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65 – 69,9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3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60 – 64,9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2,5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55 – 59,9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2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40 – 54,9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1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&lt;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WA Drh Kiky  085882024420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4440"/>
            <a:ext cx="10515600" cy="3672840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pPr marL="0" indent="0" algn="ctr">
              <a:buNone/>
            </a:pPr>
            <a:r>
              <a:rPr lang="en-US" sz="115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KONTRAK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en-US" b="1" dirty="0" err="1"/>
              <a:t>Nama</a:t>
            </a:r>
            <a:r>
              <a:rPr lang="en-US" b="1" dirty="0"/>
              <a:t> Mata ajar</a:t>
            </a:r>
            <a:r>
              <a:rPr lang="en-US" dirty="0"/>
              <a:t>	:	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Veteriner</a:t>
            </a:r>
            <a:r>
              <a:rPr lang="en-US" dirty="0"/>
              <a:t> II </a:t>
            </a:r>
          </a:p>
          <a:p>
            <a:r>
              <a:rPr lang="en-US" b="1" dirty="0" err="1"/>
              <a:t>Kode</a:t>
            </a:r>
            <a:r>
              <a:rPr lang="en-US" b="1" dirty="0"/>
              <a:t> Mata ajar</a:t>
            </a:r>
            <a:r>
              <a:rPr lang="en-US" dirty="0"/>
              <a:t>	:	KHD - 402</a:t>
            </a:r>
          </a:p>
          <a:p>
            <a:r>
              <a:rPr lang="en-US" b="1" dirty="0" err="1"/>
              <a:t>Dosen</a:t>
            </a:r>
            <a:r>
              <a:rPr lang="en-US" b="1" dirty="0"/>
              <a:t> </a:t>
            </a:r>
            <a:r>
              <a:rPr lang="en-US" b="1" dirty="0" err="1"/>
              <a:t>pengampu</a:t>
            </a:r>
            <a:r>
              <a:rPr lang="en-US" dirty="0"/>
              <a:t>	:	1. </a:t>
            </a:r>
            <a:r>
              <a:rPr lang="en-US" dirty="0" err="1"/>
              <a:t>Hardany</a:t>
            </a:r>
            <a:r>
              <a:rPr lang="en-US" dirty="0"/>
              <a:t> </a:t>
            </a:r>
            <a:r>
              <a:rPr lang="en-US" dirty="0" err="1"/>
              <a:t>Primarizky</a:t>
            </a:r>
            <a:r>
              <a:rPr lang="en-US" dirty="0"/>
              <a:t>, MVM, </a:t>
            </a:r>
            <a:r>
              <a:rPr lang="en-US" dirty="0" err="1"/>
              <a:t>drh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2. </a:t>
            </a:r>
            <a:r>
              <a:rPr lang="id-ID" dirty="0" smtClean="0"/>
              <a:t>Prof. </a:t>
            </a:r>
            <a:r>
              <a:rPr lang="en-US" dirty="0" smtClean="0"/>
              <a:t>Dr</a:t>
            </a:r>
            <a:r>
              <a:rPr lang="en-US" dirty="0"/>
              <a:t>. </a:t>
            </a:r>
            <a:r>
              <a:rPr lang="en-US" dirty="0" err="1"/>
              <a:t>Wiwik</a:t>
            </a:r>
            <a:r>
              <a:rPr lang="en-US" dirty="0"/>
              <a:t> </a:t>
            </a:r>
            <a:r>
              <a:rPr lang="en-US" dirty="0" err="1"/>
              <a:t>Misaco</a:t>
            </a:r>
            <a:r>
              <a:rPr lang="en-US" dirty="0"/>
              <a:t> </a:t>
            </a:r>
            <a:r>
              <a:rPr lang="en-US" dirty="0" err="1"/>
              <a:t>Yuniarti</a:t>
            </a:r>
            <a:r>
              <a:rPr lang="en-US" dirty="0"/>
              <a:t>, </a:t>
            </a:r>
            <a:r>
              <a:rPr lang="en-US" dirty="0" err="1"/>
              <a:t>M.Kes</a:t>
            </a:r>
            <a:r>
              <a:rPr lang="en-US" dirty="0"/>
              <a:t>., </a:t>
            </a:r>
            <a:r>
              <a:rPr lang="en-US" dirty="0" err="1"/>
              <a:t>drh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3. Dr. </a:t>
            </a:r>
            <a:r>
              <a:rPr lang="en-US" dirty="0" err="1"/>
              <a:t>Nusdianto</a:t>
            </a:r>
            <a:r>
              <a:rPr lang="en-US" dirty="0"/>
              <a:t> </a:t>
            </a:r>
            <a:r>
              <a:rPr lang="en-US" dirty="0" err="1"/>
              <a:t>Triakoso</a:t>
            </a:r>
            <a:r>
              <a:rPr lang="en-US" dirty="0"/>
              <a:t>, MP., </a:t>
            </a:r>
            <a:r>
              <a:rPr lang="en-US" dirty="0" err="1"/>
              <a:t>drh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4. Prof. Dr. </a:t>
            </a:r>
            <a:r>
              <a:rPr lang="en-US" dirty="0" err="1"/>
              <a:t>Bambang</a:t>
            </a:r>
            <a:r>
              <a:rPr lang="en-US" dirty="0"/>
              <a:t> </a:t>
            </a:r>
            <a:r>
              <a:rPr lang="en-US" dirty="0" err="1"/>
              <a:t>Sektiari</a:t>
            </a:r>
            <a:r>
              <a:rPr lang="en-US" dirty="0"/>
              <a:t> L., DEA, </a:t>
            </a:r>
            <a:r>
              <a:rPr lang="en-US" dirty="0" err="1"/>
              <a:t>drh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5. Dr. M. </a:t>
            </a:r>
            <a:r>
              <a:rPr lang="en-US" dirty="0" err="1"/>
              <a:t>Zainal</a:t>
            </a:r>
            <a:r>
              <a:rPr lang="en-US" dirty="0"/>
              <a:t> </a:t>
            </a:r>
            <a:r>
              <a:rPr lang="en-US" dirty="0" err="1"/>
              <a:t>Arifin</a:t>
            </a:r>
            <a:r>
              <a:rPr lang="en-US" dirty="0"/>
              <a:t>, M.S., </a:t>
            </a:r>
            <a:r>
              <a:rPr lang="en-US" dirty="0" err="1"/>
              <a:t>drh</a:t>
            </a:r>
            <a:r>
              <a:rPr lang="en-US" dirty="0"/>
              <a:t>.</a:t>
            </a:r>
          </a:p>
          <a:p>
            <a:r>
              <a:rPr lang="en-US" b="1" dirty="0" err="1"/>
              <a:t>Beban</a:t>
            </a:r>
            <a:r>
              <a:rPr lang="en-US" b="1" dirty="0"/>
              <a:t> </a:t>
            </a:r>
            <a:r>
              <a:rPr lang="en-US" b="1" dirty="0" err="1"/>
              <a:t>Studi</a:t>
            </a:r>
            <a:r>
              <a:rPr lang="en-US" dirty="0"/>
              <a:t>	</a:t>
            </a:r>
            <a:r>
              <a:rPr lang="en-US" dirty="0" smtClean="0"/>
              <a:t>:</a:t>
            </a:r>
            <a:r>
              <a:rPr lang="en-US" dirty="0"/>
              <a:t>	( 2 – 1)  SKS</a:t>
            </a:r>
          </a:p>
          <a:p>
            <a:r>
              <a:rPr lang="en-US" b="1" dirty="0"/>
              <a:t>Semester</a:t>
            </a:r>
            <a:r>
              <a:rPr lang="en-US" dirty="0"/>
              <a:t>		:	VII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Hari</a:t>
            </a:r>
            <a:r>
              <a:rPr lang="en-US" b="1" dirty="0"/>
              <a:t> </a:t>
            </a:r>
            <a:r>
              <a:rPr lang="en-US" b="1" dirty="0" err="1"/>
              <a:t>Pertemuan</a:t>
            </a:r>
            <a:r>
              <a:rPr lang="en-US" b="1" dirty="0"/>
              <a:t>/Jam</a:t>
            </a:r>
            <a:r>
              <a:rPr lang="en-US" dirty="0"/>
              <a:t>	:	</a:t>
            </a:r>
            <a:r>
              <a:rPr lang="en-US" dirty="0" err="1"/>
              <a:t>Senin</a:t>
            </a:r>
            <a:r>
              <a:rPr lang="en-US" dirty="0"/>
              <a:t>, </a:t>
            </a:r>
            <a:r>
              <a:rPr lang="en-US" dirty="0" err="1"/>
              <a:t>Selasa</a:t>
            </a:r>
            <a:r>
              <a:rPr lang="en-US" dirty="0"/>
              <a:t>, </a:t>
            </a:r>
            <a:r>
              <a:rPr lang="en-US" dirty="0" err="1"/>
              <a:t>Rabu</a:t>
            </a:r>
            <a:r>
              <a:rPr lang="en-US" dirty="0"/>
              <a:t> </a:t>
            </a:r>
          </a:p>
          <a:p>
            <a:r>
              <a:rPr lang="en-US" b="1" dirty="0" err="1"/>
              <a:t>Tempat</a:t>
            </a:r>
            <a:r>
              <a:rPr lang="en-US" b="1" dirty="0"/>
              <a:t> </a:t>
            </a:r>
            <a:r>
              <a:rPr lang="en-US" b="1" dirty="0" err="1"/>
              <a:t>Pertemuan</a:t>
            </a:r>
            <a:r>
              <a:rPr lang="en-US" dirty="0"/>
              <a:t>	:	</a:t>
            </a:r>
            <a:r>
              <a:rPr lang="id-ID" dirty="0" smtClean="0"/>
              <a:t>Secara daring melalui AULA (dengan    					fitur BBB atau ZOOM)</a:t>
            </a:r>
            <a:r>
              <a:rPr lang="en-US" dirty="0" smtClean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id-ID" dirty="0" smtClean="0"/>
              <a:t>							</a:t>
            </a:r>
            <a:r>
              <a:rPr lang="en-US" dirty="0" err="1" smtClean="0"/>
              <a:t>Laboratorium</a:t>
            </a:r>
            <a:r>
              <a:rPr lang="en-US" dirty="0" smtClean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Veteriner</a:t>
            </a:r>
            <a:r>
              <a:rPr lang="en-US" dirty="0"/>
              <a:t> </a:t>
            </a:r>
            <a:r>
              <a:rPr lang="en-US" dirty="0" smtClean="0"/>
              <a:t>FKH</a:t>
            </a:r>
            <a:r>
              <a:rPr lang="id-ID" dirty="0" smtClean="0"/>
              <a:t> 						</a:t>
            </a:r>
            <a:r>
              <a:rPr lang="en-US" dirty="0" smtClean="0"/>
              <a:t>UNAIR</a:t>
            </a:r>
            <a:r>
              <a:rPr lang="id-ID" dirty="0" smtClean="0"/>
              <a:t> khusus untuk praktikum 						(</a:t>
            </a:r>
            <a:r>
              <a:rPr lang="id-ID" i="1" dirty="0" smtClean="0"/>
              <a:t>blended learning</a:t>
            </a:r>
            <a:r>
              <a:rPr lang="id-ID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PSDKU BWI</a:t>
            </a:r>
            <a:r>
              <a:rPr lang="en-US" dirty="0"/>
              <a:t> </a:t>
            </a:r>
            <a:r>
              <a:rPr lang="id-ID" dirty="0" smtClean="0"/>
              <a:t>		</a:t>
            </a:r>
            <a:r>
              <a:rPr lang="en-US" dirty="0" smtClean="0"/>
              <a:t>:</a:t>
            </a:r>
            <a:r>
              <a:rPr lang="id-ID" dirty="0" smtClean="0"/>
              <a:t>	S.D.A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id-ID" dirty="0" smtClean="0"/>
              <a:t>					</a:t>
            </a:r>
            <a:r>
              <a:rPr lang="en-US" dirty="0" smtClean="0"/>
              <a:t>(</a:t>
            </a:r>
            <a:r>
              <a:rPr lang="en-US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Setiap</a:t>
            </a:r>
            <a:r>
              <a:rPr lang="en-US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Selasa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Manfaat Mata ajar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kegemaran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kesayangan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==&gt;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kesayangan</a:t>
            </a:r>
            <a:r>
              <a:rPr lang="en-US" dirty="0"/>
              <a:t> yang </a:t>
            </a:r>
            <a:r>
              <a:rPr lang="en-US" dirty="0" err="1"/>
              <a:t>dipelihara</a:t>
            </a:r>
            <a:r>
              <a:rPr lang="en-US" dirty="0"/>
              <a:t> ==&gt; 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mudahnya</a:t>
            </a:r>
            <a:r>
              <a:rPr lang="en-US" dirty="0"/>
              <a:t> </a:t>
            </a:r>
            <a:r>
              <a:rPr lang="en-US" dirty="0" err="1"/>
              <a:t>mobilitas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kesayangan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Dokter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hewan</a:t>
            </a:r>
            <a:r>
              <a:rPr lang="en-US" b="1" dirty="0"/>
              <a:t> </a:t>
            </a:r>
            <a:r>
              <a:rPr lang="en-US" dirty="0"/>
              <a:t>==&gt;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,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kesayangan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Mata </a:t>
            </a:r>
            <a:r>
              <a:rPr lang="en-US" sz="3200" dirty="0" err="1"/>
              <a:t>kuliah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membantu</a:t>
            </a:r>
            <a:r>
              <a:rPr lang="en-US" sz="3200" dirty="0"/>
              <a:t> </a:t>
            </a:r>
            <a:r>
              <a:rPr lang="en-US" sz="3200" dirty="0" err="1"/>
              <a:t>mahasiswa</a:t>
            </a:r>
            <a:r>
              <a:rPr lang="en-US" sz="3200" dirty="0"/>
              <a:t>,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berpikir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bertindak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id-ID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kritis, analitis dan sistematis</a:t>
            </a:r>
            <a:r>
              <a:rPr lang="en-US" sz="3200" dirty="0" smtClean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diagnosis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penanganan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penyakit-penyakit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hewan</a:t>
            </a:r>
            <a:r>
              <a:rPr lang="en-US" sz="3200" dirty="0"/>
              <a:t> </a:t>
            </a:r>
            <a:r>
              <a:rPr lang="en-US" sz="3200" dirty="0" err="1"/>
              <a:t>kesayangan</a:t>
            </a:r>
            <a:r>
              <a:rPr lang="en-US" sz="3200" dirty="0"/>
              <a:t>,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anjing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kucing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Deskripsi</a:t>
            </a:r>
            <a:r>
              <a:rPr lang="en-US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Mata ajar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membimbing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klinikus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diagnosis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Penyakit</a:t>
            </a:r>
            <a:r>
              <a:rPr lang="en-US" dirty="0"/>
              <a:t> ==&gt;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pencernaan</a:t>
            </a:r>
            <a:r>
              <a:rPr lang="en-US" dirty="0"/>
              <a:t>, </a:t>
            </a:r>
            <a:r>
              <a:rPr lang="en-US" dirty="0" err="1"/>
              <a:t>respirasi</a:t>
            </a:r>
            <a:r>
              <a:rPr lang="en-US" dirty="0"/>
              <a:t>, </a:t>
            </a:r>
            <a:r>
              <a:rPr lang="en-US" dirty="0" err="1"/>
              <a:t>sirkulasi</a:t>
            </a:r>
            <a:r>
              <a:rPr lang="en-US" dirty="0"/>
              <a:t>, </a:t>
            </a:r>
            <a:r>
              <a:rPr lang="en-US" dirty="0" err="1"/>
              <a:t>perkemihan</a:t>
            </a:r>
            <a:r>
              <a:rPr lang="en-US" dirty="0"/>
              <a:t>,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lokomosi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,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Diajarkan</a:t>
            </a:r>
            <a:r>
              <a:rPr lang="en-US" dirty="0"/>
              <a:t> </a:t>
            </a:r>
            <a:r>
              <a:rPr lang="en-US" dirty="0" err="1"/>
              <a:t>teknik-teknik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mutakhir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ditemui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Tujuan Instruksional (TIU)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40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akhir</a:t>
            </a:r>
            <a:r>
              <a:rPr lang="en-US" sz="3200" dirty="0"/>
              <a:t> </a:t>
            </a:r>
            <a:r>
              <a:rPr lang="en-US" sz="3200" dirty="0" err="1"/>
              <a:t>perkuliahan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mahasiswa</a:t>
            </a:r>
            <a:r>
              <a:rPr lang="en-US" sz="3200" dirty="0"/>
              <a:t> </a:t>
            </a:r>
            <a:r>
              <a:rPr lang="en-US" sz="3200" dirty="0" err="1"/>
              <a:t>diharapkan</a:t>
            </a:r>
            <a:r>
              <a:rPr lang="en-US" sz="3200" dirty="0"/>
              <a:t> </a:t>
            </a:r>
            <a:r>
              <a:rPr lang="en-US" sz="3200" dirty="0" err="1"/>
              <a:t>mampu</a:t>
            </a:r>
            <a:r>
              <a:rPr lang="en-US" sz="3200" dirty="0"/>
              <a:t> </a:t>
            </a:r>
            <a:r>
              <a:rPr lang="en-US" sz="3200" dirty="0" err="1"/>
              <a:t>menetapkan</a:t>
            </a:r>
            <a:r>
              <a:rPr lang="en-US" sz="3200" dirty="0"/>
              <a:t> diagnosis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penanganan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yang </a:t>
            </a:r>
            <a:r>
              <a:rPr lang="en-US" sz="3200" dirty="0" err="1"/>
              <a:t>menyerang</a:t>
            </a:r>
            <a:r>
              <a:rPr lang="en-US" sz="3200" dirty="0"/>
              <a:t> organ </a:t>
            </a:r>
            <a:r>
              <a:rPr lang="en-US" sz="3200" dirty="0" err="1"/>
              <a:t>interna</a:t>
            </a:r>
            <a:r>
              <a:rPr lang="en-US" sz="3200" dirty="0"/>
              <a:t>. </a:t>
            </a:r>
          </a:p>
          <a:p>
            <a:endParaRPr lang="en-US" sz="3200" dirty="0"/>
          </a:p>
          <a:p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Penyakit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Dalam</a:t>
            </a:r>
            <a:r>
              <a:rPr lang="en-US" sz="3200" dirty="0"/>
              <a:t> ==&gt;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pencernaan</a:t>
            </a:r>
            <a:r>
              <a:rPr lang="en-US" sz="3200" dirty="0"/>
              <a:t>, </a:t>
            </a:r>
            <a:r>
              <a:rPr lang="en-US" sz="3200" dirty="0" err="1"/>
              <a:t>respirasi</a:t>
            </a:r>
            <a:r>
              <a:rPr lang="en-US" sz="3200" dirty="0"/>
              <a:t>, </a:t>
            </a:r>
            <a:r>
              <a:rPr lang="en-US" sz="3200" dirty="0" err="1"/>
              <a:t>sirkulasi</a:t>
            </a:r>
            <a:r>
              <a:rPr lang="en-US" sz="3200" dirty="0"/>
              <a:t>, </a:t>
            </a:r>
            <a:r>
              <a:rPr lang="en-US" sz="3200" dirty="0" err="1"/>
              <a:t>perkemihan</a:t>
            </a:r>
            <a:r>
              <a:rPr lang="en-US" sz="3200" dirty="0"/>
              <a:t>, </a:t>
            </a:r>
            <a:r>
              <a:rPr lang="en-US" sz="3200" dirty="0" err="1"/>
              <a:t>saraf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lokomosi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kulit</a:t>
            </a:r>
            <a:r>
              <a:rPr lang="en-US" sz="3200" dirty="0"/>
              <a:t>,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telinga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hewan</a:t>
            </a:r>
            <a:r>
              <a:rPr lang="en-US" sz="3200" dirty="0"/>
              <a:t> </a:t>
            </a:r>
            <a:r>
              <a:rPr lang="en-US" sz="3200" dirty="0" err="1"/>
              <a:t>kesayangan</a:t>
            </a:r>
            <a:r>
              <a:rPr lang="en-US" sz="3200" dirty="0"/>
              <a:t>,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anjing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kucing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5740"/>
            <a:ext cx="10515600" cy="1325563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Organisasi Materi</a:t>
            </a:r>
          </a:p>
        </p:txBody>
      </p:sp>
      <p:pic>
        <p:nvPicPr>
          <p:cNvPr id="7" name="Content Placeholder 6" descr="Bagan IPDV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33748" y="750949"/>
            <a:ext cx="7461340" cy="61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Strategi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Pembelajaran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 err="1"/>
              <a:t>Metode</a:t>
            </a:r>
            <a:r>
              <a:rPr lang="en-US" sz="3400" dirty="0"/>
              <a:t> </a:t>
            </a:r>
            <a:r>
              <a:rPr lang="en-US" sz="3400" dirty="0" err="1"/>
              <a:t>perkuliahan</a:t>
            </a:r>
            <a:r>
              <a:rPr lang="en-US" sz="3400" dirty="0"/>
              <a:t>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banyak</a:t>
            </a:r>
            <a:r>
              <a:rPr lang="en-US" sz="3400" dirty="0"/>
              <a:t> </a:t>
            </a:r>
            <a:r>
              <a:rPr lang="en-US" sz="3400" dirty="0" err="1"/>
              <a:t>menggunakan</a:t>
            </a:r>
            <a:r>
              <a:rPr lang="en-US" sz="3400" dirty="0"/>
              <a:t> </a:t>
            </a:r>
            <a:r>
              <a:rPr lang="en-US" sz="3400" dirty="0" err="1"/>
              <a:t>cara</a:t>
            </a:r>
            <a:r>
              <a:rPr lang="en-US" sz="3400" dirty="0"/>
              <a:t> </a:t>
            </a:r>
            <a:r>
              <a:rPr lang="en-US" sz="3400" dirty="0" err="1"/>
              <a:t>tatap</a:t>
            </a:r>
            <a:r>
              <a:rPr lang="en-US" sz="3400" dirty="0"/>
              <a:t> </a:t>
            </a:r>
            <a:r>
              <a:rPr lang="en-US" sz="3400" dirty="0" err="1"/>
              <a:t>muka</a:t>
            </a:r>
            <a:r>
              <a:rPr lang="en-US" sz="3400" dirty="0" smtClean="0"/>
              <a:t>.</a:t>
            </a:r>
            <a:endParaRPr lang="en-US" sz="3400" dirty="0"/>
          </a:p>
          <a:p>
            <a:r>
              <a:rPr lang="en-US" sz="3400" dirty="0" err="1"/>
              <a:t>Mahasiswa</a:t>
            </a:r>
            <a:r>
              <a:rPr lang="en-US" sz="3400" dirty="0"/>
              <a:t> </a:t>
            </a:r>
            <a:r>
              <a:rPr lang="en-US" sz="3400" dirty="0" err="1"/>
              <a:t>diharapkan</a:t>
            </a:r>
            <a:r>
              <a:rPr lang="en-US" sz="3400" dirty="0"/>
              <a:t> </a:t>
            </a:r>
            <a:r>
              <a:rPr lang="en-US" sz="3400" dirty="0" err="1"/>
              <a:t>aktif</a:t>
            </a:r>
            <a:r>
              <a:rPr lang="en-US" sz="3400" dirty="0"/>
              <a:t> </a:t>
            </a:r>
            <a:r>
              <a:rPr lang="en-US" sz="3400" dirty="0" err="1"/>
              <a:t>mengajukan</a:t>
            </a:r>
            <a:r>
              <a:rPr lang="en-US" sz="3400" dirty="0"/>
              <a:t> </a:t>
            </a:r>
            <a:r>
              <a:rPr lang="en-US" sz="3400" dirty="0" err="1"/>
              <a:t>pertanyaan</a:t>
            </a:r>
            <a:r>
              <a:rPr lang="en-US" sz="3400" dirty="0"/>
              <a:t>, </a:t>
            </a:r>
            <a:r>
              <a:rPr lang="en-US" sz="3400" dirty="0" err="1"/>
              <a:t>sanggahan</a:t>
            </a:r>
            <a:r>
              <a:rPr lang="en-US" sz="3400" dirty="0"/>
              <a:t> </a:t>
            </a:r>
            <a:r>
              <a:rPr lang="en-US" sz="3400" dirty="0" err="1"/>
              <a:t>atau</a:t>
            </a:r>
            <a:r>
              <a:rPr lang="en-US" sz="3400" dirty="0"/>
              <a:t> </a:t>
            </a:r>
            <a:r>
              <a:rPr lang="en-US" sz="3400" dirty="0" err="1"/>
              <a:t>gagasan</a:t>
            </a:r>
            <a:r>
              <a:rPr lang="en-US" sz="3400" dirty="0"/>
              <a:t>, </a:t>
            </a:r>
            <a:r>
              <a:rPr lang="en-US" sz="3400" dirty="0" err="1"/>
              <a:t>baik</a:t>
            </a:r>
            <a:r>
              <a:rPr lang="en-US" sz="3400" dirty="0"/>
              <a:t> </a:t>
            </a:r>
            <a:r>
              <a:rPr lang="en-US" sz="3400" dirty="0" err="1"/>
              <a:t>itu</a:t>
            </a:r>
            <a:r>
              <a:rPr lang="en-US" sz="3400" dirty="0"/>
              <a:t> </a:t>
            </a:r>
            <a:r>
              <a:rPr lang="en-US" sz="3400" dirty="0" err="1"/>
              <a:t>berasal</a:t>
            </a:r>
            <a:r>
              <a:rPr lang="en-US" sz="3400" dirty="0"/>
              <a:t> </a:t>
            </a:r>
            <a:r>
              <a:rPr lang="en-US" sz="3400" dirty="0" err="1"/>
              <a:t>dari</a:t>
            </a:r>
            <a:r>
              <a:rPr lang="en-US" sz="3400" dirty="0"/>
              <a:t> </a:t>
            </a:r>
            <a:r>
              <a:rPr lang="en-US" sz="3400" dirty="0" err="1"/>
              <a:t>pengalaman</a:t>
            </a:r>
            <a:r>
              <a:rPr lang="en-US" sz="3400" dirty="0"/>
              <a:t> </a:t>
            </a:r>
            <a:r>
              <a:rPr lang="en-US" sz="3400" dirty="0" err="1"/>
              <a:t>pribadi</a:t>
            </a:r>
            <a:r>
              <a:rPr lang="en-US" sz="3400" dirty="0"/>
              <a:t> </a:t>
            </a:r>
            <a:r>
              <a:rPr lang="en-US" sz="3400" dirty="0" err="1"/>
              <a:t>maupun</a:t>
            </a:r>
            <a:r>
              <a:rPr lang="en-US" sz="3400" dirty="0"/>
              <a:t> </a:t>
            </a:r>
            <a:r>
              <a:rPr lang="en-US" sz="3400" dirty="0" err="1"/>
              <a:t>dari</a:t>
            </a:r>
            <a:r>
              <a:rPr lang="en-US" sz="3400" dirty="0"/>
              <a:t> </a:t>
            </a:r>
            <a:r>
              <a:rPr lang="en-US" sz="3400" dirty="0" err="1"/>
              <a:t>sumber-sumber</a:t>
            </a:r>
            <a:r>
              <a:rPr lang="en-US" sz="3400" dirty="0"/>
              <a:t> </a:t>
            </a:r>
            <a:r>
              <a:rPr lang="en-US" sz="3400" dirty="0" err="1"/>
              <a:t>informasi</a:t>
            </a:r>
            <a:r>
              <a:rPr lang="en-US" sz="3400" dirty="0"/>
              <a:t> </a:t>
            </a:r>
            <a:r>
              <a:rPr lang="en-US" sz="3400" dirty="0" err="1"/>
              <a:t>lainnya</a:t>
            </a:r>
            <a:r>
              <a:rPr lang="en-US" sz="3400" dirty="0"/>
              <a:t>. </a:t>
            </a:r>
          </a:p>
          <a:p>
            <a:r>
              <a:rPr lang="en-US" sz="3400" dirty="0" err="1"/>
              <a:t>Diperlukan</a:t>
            </a:r>
            <a:r>
              <a:rPr lang="en-US" sz="3400" dirty="0"/>
              <a:t> </a:t>
            </a:r>
            <a:r>
              <a:rPr lang="en-US" sz="3400" dirty="0" err="1"/>
              <a:t>persiapan</a:t>
            </a:r>
            <a:r>
              <a:rPr lang="en-US" sz="3400" dirty="0"/>
              <a:t> </a:t>
            </a:r>
            <a:r>
              <a:rPr lang="en-US" sz="3400" dirty="0" err="1"/>
              <a:t>awal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membaca</a:t>
            </a:r>
            <a:r>
              <a:rPr lang="en-US" sz="3400" dirty="0"/>
              <a:t> </a:t>
            </a:r>
            <a:r>
              <a:rPr lang="en-US" sz="3400" dirty="0" err="1"/>
              <a:t>terlebih</a:t>
            </a:r>
            <a:r>
              <a:rPr lang="en-US" sz="3400" dirty="0"/>
              <a:t> </a:t>
            </a:r>
            <a:r>
              <a:rPr lang="en-US" sz="3400" dirty="0" err="1"/>
              <a:t>dahulu</a:t>
            </a:r>
            <a:r>
              <a:rPr lang="en-US" sz="3400" dirty="0"/>
              <a:t> </a:t>
            </a:r>
            <a:r>
              <a:rPr lang="en-US" sz="3400" dirty="0" err="1"/>
              <a:t>materi</a:t>
            </a:r>
            <a:r>
              <a:rPr lang="en-US" sz="3400" dirty="0"/>
              <a:t> </a:t>
            </a:r>
            <a:r>
              <a:rPr lang="en-US" sz="3400" dirty="0" err="1"/>
              <a:t>perkuliahan</a:t>
            </a:r>
            <a:r>
              <a:rPr lang="en-US" sz="3400" dirty="0"/>
              <a:t> </a:t>
            </a:r>
            <a:r>
              <a:rPr lang="en-US" sz="3400" dirty="0" err="1"/>
              <a:t>sebelum</a:t>
            </a:r>
            <a:r>
              <a:rPr lang="en-US" sz="3400" dirty="0"/>
              <a:t> </a:t>
            </a:r>
            <a:r>
              <a:rPr lang="en-US" sz="3400" dirty="0" err="1"/>
              <a:t>mengikuti</a:t>
            </a:r>
            <a:r>
              <a:rPr lang="en-US" sz="3400" dirty="0"/>
              <a:t> </a:t>
            </a:r>
            <a:r>
              <a:rPr lang="en-US" sz="3400" dirty="0" err="1"/>
              <a:t>kuliah</a:t>
            </a:r>
            <a:r>
              <a:rPr lang="en-US" sz="3400" dirty="0"/>
              <a:t> agar </a:t>
            </a:r>
            <a:r>
              <a:rPr lang="en-US" sz="3400" dirty="0" err="1"/>
              <a:t>proses</a:t>
            </a:r>
            <a:r>
              <a:rPr lang="en-US" sz="3400" dirty="0"/>
              <a:t> </a:t>
            </a:r>
            <a:r>
              <a:rPr lang="en-US" sz="3400" dirty="0" err="1"/>
              <a:t>belajar-mengajar</a:t>
            </a:r>
            <a:r>
              <a:rPr lang="en-US" sz="3400" dirty="0"/>
              <a:t> </a:t>
            </a:r>
            <a:r>
              <a:rPr lang="en-US" sz="3400" dirty="0" err="1"/>
              <a:t>berjalan</a:t>
            </a:r>
            <a:r>
              <a:rPr lang="en-US" sz="3400" dirty="0"/>
              <a:t>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interaktif</a:t>
            </a:r>
            <a:r>
              <a:rPr lang="en-US" sz="3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754</Words>
  <Application>Microsoft Office PowerPoint</Application>
  <PresentationFormat>Custom</PresentationFormat>
  <Paragraphs>107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1_Office Theme</vt:lpstr>
      <vt:lpstr>2_Office Theme</vt:lpstr>
      <vt:lpstr>PENDAHULUAN</vt:lpstr>
      <vt:lpstr>KONTRAK PEMBELAJARAN</vt:lpstr>
      <vt:lpstr>PowerPoint Presentation</vt:lpstr>
      <vt:lpstr>Manfaat Mata ajar</vt:lpstr>
      <vt:lpstr>PowerPoint Presentation</vt:lpstr>
      <vt:lpstr>Deskripsi Mata ajar</vt:lpstr>
      <vt:lpstr>Tujuan Instruksional (TIU)</vt:lpstr>
      <vt:lpstr>Organisasi Materi</vt:lpstr>
      <vt:lpstr>Strategi Pembelajaran</vt:lpstr>
      <vt:lpstr>PowerPoint Presentation</vt:lpstr>
      <vt:lpstr>Bahan Bacaan</vt:lpstr>
      <vt:lpstr>PowerPoint Presentation</vt:lpstr>
      <vt:lpstr>Tugas-tugas</vt:lpstr>
      <vt:lpstr>TOPIK TUGAS TERSTRUKTUR</vt:lpstr>
      <vt:lpstr>QUIZ</vt:lpstr>
      <vt:lpstr>Kriteria Penilaian</vt:lpstr>
      <vt:lpstr>PowerPoint Presentation</vt:lpstr>
      <vt:lpstr>WA Drh Kiky  085882024420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8.1</dc:creator>
  <cp:lastModifiedBy>User</cp:lastModifiedBy>
  <cp:revision>13</cp:revision>
  <dcterms:created xsi:type="dcterms:W3CDTF">2018-08-03T08:38:02Z</dcterms:created>
  <dcterms:modified xsi:type="dcterms:W3CDTF">2020-09-06T07:53:52Z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1033-10.2.0.7439</vt:lpwstr>
  </property>
</Properties>
</file>