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39"/>
  </p:notesMasterIdLst>
  <p:handoutMasterIdLst>
    <p:handoutMasterId r:id="rId40"/>
  </p:handoutMasterIdLst>
  <p:sldIdLst>
    <p:sldId id="261" r:id="rId5"/>
    <p:sldId id="314" r:id="rId6"/>
    <p:sldId id="332" r:id="rId7"/>
    <p:sldId id="340" r:id="rId8"/>
    <p:sldId id="405" r:id="rId9"/>
    <p:sldId id="358" r:id="rId10"/>
    <p:sldId id="409" r:id="rId11"/>
    <p:sldId id="410" r:id="rId12"/>
    <p:sldId id="411" r:id="rId13"/>
    <p:sldId id="412" r:id="rId14"/>
    <p:sldId id="413" r:id="rId15"/>
    <p:sldId id="414" r:id="rId16"/>
    <p:sldId id="417" r:id="rId17"/>
    <p:sldId id="416" r:id="rId18"/>
    <p:sldId id="415" r:id="rId19"/>
    <p:sldId id="422" r:id="rId20"/>
    <p:sldId id="423" r:id="rId21"/>
    <p:sldId id="427" r:id="rId22"/>
    <p:sldId id="429" r:id="rId23"/>
    <p:sldId id="428" r:id="rId24"/>
    <p:sldId id="426" r:id="rId25"/>
    <p:sldId id="418" r:id="rId26"/>
    <p:sldId id="419" r:id="rId27"/>
    <p:sldId id="420" r:id="rId28"/>
    <p:sldId id="421" r:id="rId29"/>
    <p:sldId id="400" r:id="rId30"/>
    <p:sldId id="430" r:id="rId31"/>
    <p:sldId id="425" r:id="rId32"/>
    <p:sldId id="424" r:id="rId33"/>
    <p:sldId id="306" r:id="rId34"/>
    <p:sldId id="280" r:id="rId35"/>
    <p:sldId id="302" r:id="rId36"/>
    <p:sldId id="308" r:id="rId37"/>
    <p:sldId id="313" r:id="rId38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8" autoAdjust="0"/>
    <p:restoredTop sz="95034" autoAdjust="0"/>
  </p:normalViewPr>
  <p:slideViewPr>
    <p:cSldViewPr>
      <p:cViewPr varScale="1">
        <p:scale>
          <a:sx n="83" d="100"/>
          <a:sy n="83" d="100"/>
        </p:scale>
        <p:origin x="518" y="77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41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3-483B-8984-67AD3F1595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33-483B-8984-67AD3F1595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3-483B-8984-67AD3F1595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33-483B-8984-67AD3F15958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3-483B-8984-67AD3F159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58F2BD-11CB-41D7-ACE1-CB931506CAE3}" type="datetime1">
              <a:rPr lang="en-GB" smtClean="0">
                <a:latin typeface="Tw Cen MT" panose="020B0602020104020603" pitchFamily="34" charset="0"/>
              </a:rPr>
              <a:t>08/08/2024</a:t>
            </a:fld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en-GB" smtClean="0">
                <a:latin typeface="Tw Cen MT" panose="020B0602020104020603" pitchFamily="34" charset="0"/>
              </a:rPr>
              <a:t>‹#›</a:t>
            </a:fld>
            <a:endParaRPr lang="en-GB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7B1D4F73-BBEC-4515-9637-2C90D336509A}" type="datetime1">
              <a:rPr lang="en-GB" noProof="0" smtClean="0"/>
              <a:t>08/08/2024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51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7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1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5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22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81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5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0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08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5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20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4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51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9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8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5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6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3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74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7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DQacCB9tDaw" TargetMode="Externa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VmONmija70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4" Type="http://schemas.openxmlformats.org/officeDocument/2006/relationships/hyperlink" Target="mailto:w.suganda@unpar.ac.i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5300" dirty="0"/>
              <a:t>Digital Innovation in social Entrepreneurship</a:t>
            </a:r>
            <a:br>
              <a:rPr lang="en-GB" dirty="0"/>
            </a:b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Building Sustainable Enterprises for Social Change</a:t>
            </a:r>
          </a:p>
          <a:p>
            <a:pPr rtl="0"/>
            <a:r>
              <a:rPr lang="en-GB" dirty="0">
                <a:solidFill>
                  <a:schemeClr val="accent2"/>
                </a:solidFill>
              </a:rPr>
              <a:t>Wendy Suganda, PhD &amp; </a:t>
            </a:r>
            <a:r>
              <a:rPr lang="en-GB" dirty="0" err="1">
                <a:solidFill>
                  <a:schemeClr val="accent2"/>
                </a:solidFill>
              </a:rPr>
              <a:t>Shelvi</a:t>
            </a:r>
            <a:r>
              <a:rPr lang="en-GB" dirty="0">
                <a:solidFill>
                  <a:schemeClr val="accent2"/>
                </a:solidFill>
              </a:rPr>
              <a:t>, M.M.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Characteristics of The Digital Age: BANI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10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5920" y="2667000"/>
            <a:ext cx="5544616" cy="3660648"/>
          </a:xfrm>
        </p:spPr>
        <p:txBody>
          <a:bodyPr>
            <a:normAutofit/>
          </a:bodyPr>
          <a:lstStyle/>
          <a:p>
            <a:r>
              <a:rPr lang="en-GB" dirty="0" err="1"/>
              <a:t>Konsep</a:t>
            </a:r>
            <a:r>
              <a:rPr lang="en-GB" dirty="0"/>
              <a:t> BANI </a:t>
            </a:r>
            <a:r>
              <a:rPr lang="en-GB" dirty="0" err="1"/>
              <a:t>diperkenalkan</a:t>
            </a:r>
            <a:r>
              <a:rPr lang="en-GB" dirty="0"/>
              <a:t> oleh Jamais Cascio,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futurolog</a:t>
            </a:r>
            <a:r>
              <a:rPr lang="en-GB" dirty="0"/>
              <a:t> dan </a:t>
            </a:r>
            <a:r>
              <a:rPr lang="en-GB" dirty="0" err="1"/>
              <a:t>penulis</a:t>
            </a:r>
            <a:r>
              <a:rPr lang="en-GB" dirty="0"/>
              <a:t>, pada tahun 2020. </a:t>
            </a:r>
          </a:p>
          <a:p>
            <a:r>
              <a:rPr lang="en-GB" dirty="0"/>
              <a:t>Cascio </a:t>
            </a:r>
            <a:r>
              <a:rPr lang="en-GB" dirty="0" err="1"/>
              <a:t>mengembangkan</a:t>
            </a:r>
            <a:r>
              <a:rPr lang="en-GB" dirty="0"/>
              <a:t> </a:t>
            </a:r>
            <a:r>
              <a:rPr lang="en-GB" dirty="0" err="1"/>
              <a:t>konsep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sebagai </a:t>
            </a:r>
            <a:r>
              <a:rPr lang="en-GB" dirty="0" err="1"/>
              <a:t>respon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ketidakmampuan</a:t>
            </a:r>
            <a:r>
              <a:rPr lang="en-GB" dirty="0"/>
              <a:t> </a:t>
            </a:r>
            <a:r>
              <a:rPr lang="en-GB" dirty="0" err="1"/>
              <a:t>konsep</a:t>
            </a:r>
            <a:r>
              <a:rPr lang="en-GB" dirty="0"/>
              <a:t> VUCA (Volatility, Uncertainty, Complexity, Ambiguity) untuk </a:t>
            </a:r>
            <a:r>
              <a:rPr lang="en-GB" dirty="0" err="1"/>
              <a:t>sepenuhnya</a:t>
            </a:r>
            <a:r>
              <a:rPr lang="en-GB" dirty="0"/>
              <a:t> </a:t>
            </a:r>
            <a:r>
              <a:rPr lang="en-GB" dirty="0" err="1"/>
              <a:t>menangkap</a:t>
            </a:r>
            <a:r>
              <a:rPr lang="en-GB" dirty="0"/>
              <a:t> </a:t>
            </a:r>
            <a:r>
              <a:rPr lang="en-GB" dirty="0" err="1"/>
              <a:t>sifat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modern yang </a:t>
            </a:r>
            <a:r>
              <a:rPr lang="en-GB" dirty="0" err="1"/>
              <a:t>dihadapi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global. </a:t>
            </a:r>
          </a:p>
          <a:p>
            <a:r>
              <a:rPr lang="en-GB" dirty="0" err="1"/>
              <a:t>Menurut</a:t>
            </a:r>
            <a:r>
              <a:rPr lang="en-GB" dirty="0"/>
              <a:t> Cascio, dunia </a:t>
            </a:r>
            <a:r>
              <a:rPr lang="en-GB" dirty="0" err="1"/>
              <a:t>telah</a:t>
            </a:r>
            <a:r>
              <a:rPr lang="en-GB" dirty="0"/>
              <a:t> menjadi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rapuh</a:t>
            </a:r>
            <a:r>
              <a:rPr lang="en-GB" dirty="0"/>
              <a:t>, </a:t>
            </a:r>
            <a:r>
              <a:rPr lang="en-GB" dirty="0" err="1"/>
              <a:t>penuh</a:t>
            </a:r>
            <a:r>
              <a:rPr lang="en-GB" dirty="0"/>
              <a:t> </a:t>
            </a:r>
            <a:r>
              <a:rPr lang="en-GB" dirty="0" err="1"/>
              <a:t>kecemasan</a:t>
            </a:r>
            <a:r>
              <a:rPr lang="en-GB" dirty="0"/>
              <a:t>, </a:t>
            </a:r>
            <a:r>
              <a:rPr lang="en-GB" dirty="0" err="1"/>
              <a:t>nonlinier</a:t>
            </a:r>
            <a:r>
              <a:rPr lang="en-GB" dirty="0"/>
              <a:t>, dan tidak </a:t>
            </a:r>
            <a:r>
              <a:rPr lang="en-GB" dirty="0" err="1"/>
              <a:t>terpahami</a:t>
            </a:r>
            <a:r>
              <a:rPr lang="en-GB" dirty="0"/>
              <a:t>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memerlukan</a:t>
            </a:r>
            <a:r>
              <a:rPr lang="en-GB" dirty="0"/>
              <a:t> </a:t>
            </a:r>
            <a:r>
              <a:rPr lang="en-GB" dirty="0" err="1"/>
              <a:t>kerangka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 untuk </a:t>
            </a:r>
            <a:r>
              <a:rPr lang="en-GB" dirty="0" err="1"/>
              <a:t>memahami</a:t>
            </a:r>
            <a:r>
              <a:rPr lang="en-GB" dirty="0"/>
              <a:t> dan </a:t>
            </a:r>
            <a:r>
              <a:rPr lang="en-GB" dirty="0" err="1"/>
              <a:t>menavigasi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</p:txBody>
      </p:sp>
      <p:pic>
        <p:nvPicPr>
          <p:cNvPr id="3076" name="Picture 4" descr="US United States Flag Icon | Public Domain World Flags Iconpack | Wikipedia  Authors">
            <a:extLst>
              <a:ext uri="{FF2B5EF4-FFF2-40B4-BE49-F238E27FC236}">
                <a16:creationId xmlns:a16="http://schemas.microsoft.com/office/drawing/2014/main" id="{7FEDD761-C7CA-ED38-6378-B9176304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92" y="8343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I vs VUCA— a new acronym for a new world | by Marian Temmen | Medium">
            <a:extLst>
              <a:ext uri="{FF2B5EF4-FFF2-40B4-BE49-F238E27FC236}">
                <a16:creationId xmlns:a16="http://schemas.microsoft.com/office/drawing/2014/main" id="{FBA6B399-CBA1-1B61-F701-7E517CF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8" y="2604372"/>
            <a:ext cx="4646878" cy="35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9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Characteristics of The Digital Age: BANI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7202" y="2667000"/>
            <a:ext cx="6143334" cy="3660648"/>
          </a:xfrm>
        </p:spPr>
        <p:txBody>
          <a:bodyPr>
            <a:normAutofit fontScale="92500"/>
          </a:bodyPr>
          <a:lstStyle/>
          <a:p>
            <a:r>
              <a:rPr lang="en-GB" dirty="0"/>
              <a:t>Brittle: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atau </a:t>
            </a:r>
            <a:r>
              <a:rPr lang="en-GB" dirty="0" err="1"/>
              <a:t>kondisi</a:t>
            </a:r>
            <a:r>
              <a:rPr lang="en-GB" dirty="0"/>
              <a:t> yang </a:t>
            </a:r>
            <a:r>
              <a:rPr lang="en-GB" dirty="0" err="1"/>
              <a:t>tampak</a:t>
            </a:r>
            <a:r>
              <a:rPr lang="en-GB" dirty="0"/>
              <a:t> </a:t>
            </a:r>
            <a:r>
              <a:rPr lang="en-GB" dirty="0" err="1"/>
              <a:t>kuat</a:t>
            </a:r>
            <a:r>
              <a:rPr lang="en-GB" dirty="0"/>
              <a:t> tetapi </a:t>
            </a:r>
            <a:r>
              <a:rPr lang="en-GB" dirty="0" err="1"/>
              <a:t>sebenarnya</a:t>
            </a:r>
            <a:r>
              <a:rPr lang="en-GB" dirty="0"/>
              <a:t> sangat </a:t>
            </a:r>
            <a:r>
              <a:rPr lang="en-GB" dirty="0" err="1"/>
              <a:t>rentan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</a:t>
            </a:r>
            <a:r>
              <a:rPr lang="en-GB" dirty="0" err="1"/>
              <a:t>mendadak</a:t>
            </a:r>
            <a:r>
              <a:rPr lang="en-GB" dirty="0"/>
              <a:t> dan total. </a:t>
            </a:r>
            <a:r>
              <a:rPr lang="en-GB" dirty="0" err="1"/>
              <a:t>Kejadian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dapat </a:t>
            </a:r>
            <a:r>
              <a:rPr lang="en-GB" dirty="0" err="1"/>
              <a:t>memicu</a:t>
            </a:r>
            <a:r>
              <a:rPr lang="en-GB" dirty="0"/>
              <a:t> </a:t>
            </a:r>
            <a:r>
              <a:rPr lang="en-GB" dirty="0" err="1"/>
              <a:t>keruntuhan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</a:t>
            </a:r>
            <a:r>
              <a:rPr lang="en-GB" dirty="0" err="1"/>
              <a:t>Infrastruktur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yang </a:t>
            </a:r>
            <a:r>
              <a:rPr lang="en-GB" dirty="0" err="1"/>
              <a:t>tampak</a:t>
            </a:r>
            <a:r>
              <a:rPr lang="en-GB" dirty="0"/>
              <a:t> </a:t>
            </a:r>
            <a:r>
              <a:rPr lang="en-GB" dirty="0" err="1"/>
              <a:t>stabil</a:t>
            </a:r>
            <a:r>
              <a:rPr lang="en-GB" dirty="0"/>
              <a:t> tetapi bisa </a:t>
            </a:r>
            <a:r>
              <a:rPr lang="en-GB" dirty="0" err="1"/>
              <a:t>hancur</a:t>
            </a:r>
            <a:r>
              <a:rPr lang="en-GB" dirty="0"/>
              <a:t> oleh </a:t>
            </a:r>
            <a:r>
              <a:rPr lang="en-GB" dirty="0" err="1"/>
              <a:t>serangan</a:t>
            </a:r>
            <a:r>
              <a:rPr lang="en-GB" dirty="0"/>
              <a:t> </a:t>
            </a:r>
            <a:r>
              <a:rPr lang="en-GB" dirty="0" err="1"/>
              <a:t>siber</a:t>
            </a:r>
            <a:r>
              <a:rPr lang="en-GB" dirty="0"/>
              <a:t>, atau pasar </a:t>
            </a:r>
            <a:r>
              <a:rPr lang="en-GB" dirty="0" err="1"/>
              <a:t>finansial</a:t>
            </a:r>
            <a:r>
              <a:rPr lang="en-GB" dirty="0"/>
              <a:t> yang </a:t>
            </a:r>
            <a:r>
              <a:rPr lang="en-GB" dirty="0" err="1"/>
              <a:t>tampak</a:t>
            </a:r>
            <a:r>
              <a:rPr lang="en-GB" dirty="0"/>
              <a:t> </a:t>
            </a:r>
            <a:r>
              <a:rPr lang="en-GB" dirty="0" err="1"/>
              <a:t>sehat</a:t>
            </a:r>
            <a:r>
              <a:rPr lang="en-GB" dirty="0"/>
              <a:t> tetapi </a:t>
            </a:r>
            <a:r>
              <a:rPr lang="en-GB" dirty="0" err="1"/>
              <a:t>rentan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krisis</a:t>
            </a:r>
            <a:r>
              <a:rPr lang="en-GB" dirty="0"/>
              <a:t>.</a:t>
            </a:r>
          </a:p>
          <a:p>
            <a:r>
              <a:rPr lang="en-GB" dirty="0"/>
              <a:t>Anxious: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perasaan</a:t>
            </a:r>
            <a:r>
              <a:rPr lang="en-GB" dirty="0"/>
              <a:t> </a:t>
            </a:r>
            <a:r>
              <a:rPr lang="en-GB" dirty="0" err="1"/>
              <a:t>kecemasan</a:t>
            </a:r>
            <a:r>
              <a:rPr lang="en-GB" dirty="0"/>
              <a:t> yang </a:t>
            </a:r>
            <a:r>
              <a:rPr lang="en-GB" dirty="0" err="1"/>
              <a:t>meluas</a:t>
            </a:r>
            <a:r>
              <a:rPr lang="en-GB" dirty="0"/>
              <a:t>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ketidakpastian</a:t>
            </a:r>
            <a:r>
              <a:rPr lang="en-GB" dirty="0"/>
              <a:t> dan </a:t>
            </a:r>
            <a:r>
              <a:rPr lang="en-GB" dirty="0" err="1"/>
              <a:t>ketidakstabilan</a:t>
            </a:r>
            <a:r>
              <a:rPr lang="en-GB" dirty="0"/>
              <a:t>. Orang merasa tidak </a:t>
            </a:r>
            <a:r>
              <a:rPr lang="en-GB" dirty="0" err="1"/>
              <a:t>aman</a:t>
            </a:r>
            <a:r>
              <a:rPr lang="en-GB" dirty="0"/>
              <a:t> dan </a:t>
            </a:r>
            <a:r>
              <a:rPr lang="en-GB" dirty="0" err="1"/>
              <a:t>cemas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masa depan.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</a:t>
            </a:r>
            <a:r>
              <a:rPr lang="en-GB" dirty="0" err="1"/>
              <a:t>Kecemasan</a:t>
            </a:r>
            <a:r>
              <a:rPr lang="en-GB" dirty="0"/>
              <a:t> yang </a:t>
            </a:r>
            <a:r>
              <a:rPr lang="en-GB" dirty="0" err="1"/>
              <a:t>dialami</a:t>
            </a:r>
            <a:r>
              <a:rPr lang="en-GB" dirty="0"/>
              <a:t> oleh </a:t>
            </a:r>
            <a:r>
              <a:rPr lang="en-GB" dirty="0" err="1"/>
              <a:t>pekerja</a:t>
            </a:r>
            <a:r>
              <a:rPr lang="en-GB" dirty="0"/>
              <a:t>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ketidakpastian</a:t>
            </a:r>
            <a:r>
              <a:rPr lang="en-GB" dirty="0"/>
              <a:t> </a:t>
            </a:r>
            <a:r>
              <a:rPr lang="en-GB" dirty="0" err="1"/>
              <a:t>pekerjaan</a:t>
            </a:r>
            <a:r>
              <a:rPr lang="en-GB" dirty="0"/>
              <a:t>, atau oleh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krisis</a:t>
            </a:r>
            <a:r>
              <a:rPr lang="en-GB" dirty="0"/>
              <a:t> </a:t>
            </a:r>
            <a:r>
              <a:rPr lang="en-GB" dirty="0" err="1"/>
              <a:t>kesehatan</a:t>
            </a:r>
            <a:r>
              <a:rPr lang="en-GB" dirty="0"/>
              <a:t> global seperti </a:t>
            </a:r>
            <a:r>
              <a:rPr lang="en-GB" dirty="0" err="1"/>
              <a:t>pandemi</a:t>
            </a:r>
            <a:r>
              <a:rPr lang="en-GB" dirty="0"/>
              <a:t> COVID-19.</a:t>
            </a:r>
          </a:p>
        </p:txBody>
      </p:sp>
      <p:pic>
        <p:nvPicPr>
          <p:cNvPr id="3076" name="Picture 4" descr="US United States Flag Icon | Public Domain World Flags Iconpack | Wikipedia  Authors">
            <a:extLst>
              <a:ext uri="{FF2B5EF4-FFF2-40B4-BE49-F238E27FC236}">
                <a16:creationId xmlns:a16="http://schemas.microsoft.com/office/drawing/2014/main" id="{7FEDD761-C7CA-ED38-6378-B9176304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92" y="8343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1BADE6-B11D-FD08-8E6E-4AB76C404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60" y="2996952"/>
            <a:ext cx="4084142" cy="26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Characteristics of The Digital Age: BANI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12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7202" y="2667000"/>
            <a:ext cx="6143334" cy="366064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Nonlinear: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hubungan</a:t>
            </a:r>
            <a:r>
              <a:rPr lang="en-GB" dirty="0"/>
              <a:t> yang tidak </a:t>
            </a:r>
            <a:r>
              <a:rPr lang="en-GB" dirty="0" err="1"/>
              <a:t>langsung</a:t>
            </a:r>
            <a:r>
              <a:rPr lang="en-GB" dirty="0"/>
              <a:t> dan tidak </a:t>
            </a:r>
            <a:r>
              <a:rPr lang="en-GB" dirty="0" err="1"/>
              <a:t>seimbang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</a:t>
            </a:r>
            <a:r>
              <a:rPr lang="en-GB" dirty="0" err="1"/>
              <a:t>sebab</a:t>
            </a:r>
            <a:r>
              <a:rPr lang="en-GB" dirty="0"/>
              <a:t> dan </a:t>
            </a:r>
            <a:r>
              <a:rPr lang="en-GB" dirty="0" err="1"/>
              <a:t>akibat</a:t>
            </a:r>
            <a:r>
              <a:rPr lang="en-GB" dirty="0"/>
              <a:t>. Perubahan </a:t>
            </a:r>
            <a:r>
              <a:rPr lang="en-GB" dirty="0" err="1"/>
              <a:t>kecil</a:t>
            </a:r>
            <a:r>
              <a:rPr lang="en-GB" dirty="0"/>
              <a:t> dapat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dampak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yang tidak </a:t>
            </a:r>
            <a:r>
              <a:rPr lang="en-GB" dirty="0" err="1"/>
              <a:t>proporsional</a:t>
            </a:r>
            <a:r>
              <a:rPr lang="en-GB" dirty="0"/>
              <a:t>, dan </a:t>
            </a:r>
            <a:r>
              <a:rPr lang="en-GB" dirty="0" err="1"/>
              <a:t>pola</a:t>
            </a:r>
            <a:r>
              <a:rPr lang="en-GB" dirty="0"/>
              <a:t> yang </a:t>
            </a:r>
            <a:r>
              <a:rPr lang="en-GB" dirty="0" err="1"/>
              <a:t>diharapkan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tidak </a:t>
            </a:r>
            <a:r>
              <a:rPr lang="en-GB" dirty="0" err="1"/>
              <a:t>berlaku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Butterfly effect dalam </a:t>
            </a:r>
            <a:r>
              <a:rPr lang="en-GB" dirty="0" err="1"/>
              <a:t>cuaca</a:t>
            </a:r>
            <a:r>
              <a:rPr lang="en-GB" dirty="0"/>
              <a:t> atau pasar </a:t>
            </a:r>
            <a:r>
              <a:rPr lang="en-GB" dirty="0" err="1"/>
              <a:t>saham</a:t>
            </a:r>
            <a:r>
              <a:rPr lang="en-GB" dirty="0"/>
              <a:t>, di mana perubahan </a:t>
            </a:r>
            <a:r>
              <a:rPr lang="en-GB" dirty="0" err="1"/>
              <a:t>kecil</a:t>
            </a:r>
            <a:r>
              <a:rPr lang="en-GB" dirty="0"/>
              <a:t> dapat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konsekuensi</a:t>
            </a:r>
            <a:r>
              <a:rPr lang="en-GB" dirty="0"/>
              <a:t> yang </a:t>
            </a:r>
            <a:r>
              <a:rPr lang="en-GB" dirty="0" err="1"/>
              <a:t>besar</a:t>
            </a:r>
            <a:r>
              <a:rPr lang="en-GB" dirty="0"/>
              <a:t> dan tidak </a:t>
            </a:r>
            <a:r>
              <a:rPr lang="en-GB" dirty="0" err="1"/>
              <a:t>terduga</a:t>
            </a:r>
            <a:r>
              <a:rPr lang="en-GB" dirty="0"/>
              <a:t>. </a:t>
            </a:r>
          </a:p>
          <a:p>
            <a:r>
              <a:rPr lang="en-GB" dirty="0"/>
              <a:t>Incomprehensible: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situasi</a:t>
            </a:r>
            <a:r>
              <a:rPr lang="en-GB" dirty="0"/>
              <a:t> yang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rumit</a:t>
            </a:r>
            <a:r>
              <a:rPr lang="en-GB" dirty="0"/>
              <a:t> untuk </a:t>
            </a:r>
            <a:r>
              <a:rPr lang="en-GB" dirty="0" err="1"/>
              <a:t>dipahami</a:t>
            </a:r>
            <a:r>
              <a:rPr lang="en-GB" dirty="0"/>
              <a:t> </a:t>
            </a:r>
            <a:r>
              <a:rPr lang="en-GB" dirty="0" err="1"/>
              <a:t>sepenuhnya</a:t>
            </a:r>
            <a:r>
              <a:rPr lang="en-GB" dirty="0"/>
              <a:t>. Informasi yang </a:t>
            </a:r>
            <a:r>
              <a:rPr lang="en-GB" dirty="0" err="1"/>
              <a:t>tersedia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</a:t>
            </a:r>
            <a:r>
              <a:rPr lang="en-GB" dirty="0" err="1"/>
              <a:t>berlebihan</a:t>
            </a:r>
            <a:r>
              <a:rPr lang="en-GB" dirty="0"/>
              <a:t> atau tidak </a:t>
            </a:r>
            <a:r>
              <a:rPr lang="en-GB" dirty="0" err="1"/>
              <a:t>cukup</a:t>
            </a:r>
            <a:r>
              <a:rPr lang="en-GB" dirty="0"/>
              <a:t> untuk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yang </a:t>
            </a:r>
            <a:r>
              <a:rPr lang="en-GB" dirty="0" err="1"/>
              <a:t>jelas</a:t>
            </a:r>
            <a:r>
              <a:rPr lang="en-GB" dirty="0"/>
              <a:t>.  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</a:t>
            </a:r>
            <a:r>
              <a:rPr lang="en-GB" dirty="0" err="1"/>
              <a:t>Kompleksitas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modern atau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global yang </a:t>
            </a:r>
            <a:r>
              <a:rPr lang="en-GB" dirty="0" err="1"/>
              <a:t>sulit</a:t>
            </a:r>
            <a:r>
              <a:rPr lang="en-GB" dirty="0"/>
              <a:t> untuk </a:t>
            </a:r>
            <a:r>
              <a:rPr lang="en-GB" dirty="0" err="1"/>
              <a:t>dipahami</a:t>
            </a:r>
            <a:r>
              <a:rPr lang="en-GB" dirty="0"/>
              <a:t> oleh </a:t>
            </a:r>
            <a:r>
              <a:rPr lang="en-GB" dirty="0" err="1"/>
              <a:t>individu</a:t>
            </a:r>
            <a:r>
              <a:rPr lang="en-GB" dirty="0"/>
              <a:t> atau </a:t>
            </a:r>
            <a:r>
              <a:rPr lang="en-GB" dirty="0" err="1"/>
              <a:t>bahkan</a:t>
            </a:r>
            <a:r>
              <a:rPr lang="en-GB" dirty="0"/>
              <a:t> oleh para </a:t>
            </a:r>
            <a:r>
              <a:rPr lang="en-GB" dirty="0" err="1"/>
              <a:t>ahli</a:t>
            </a:r>
            <a:r>
              <a:rPr lang="en-GB" dirty="0"/>
              <a:t>. </a:t>
            </a:r>
          </a:p>
        </p:txBody>
      </p:sp>
      <p:pic>
        <p:nvPicPr>
          <p:cNvPr id="3076" name="Picture 4" descr="US United States Flag Icon | Public Domain World Flags Iconpack | Wikipedia  Authors">
            <a:extLst>
              <a:ext uri="{FF2B5EF4-FFF2-40B4-BE49-F238E27FC236}">
                <a16:creationId xmlns:a16="http://schemas.microsoft.com/office/drawing/2014/main" id="{7FEDD761-C7CA-ED38-6378-B9176304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92" y="8343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1BADE6-B11D-FD08-8E6E-4AB76C404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60" y="2996952"/>
            <a:ext cx="4084142" cy="26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4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1243B-7A3A-8450-3C66-EF387CB4D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D9984-E3E8-1E93-8D6F-0EDBC22DF5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2/4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20CB3-AFE4-1D75-CC8C-3C60D2314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Social Enterprise in the digital 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26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Age of Disruption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15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r>
              <a:rPr lang="en-GB" dirty="0" err="1"/>
              <a:t>Sekarang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</a:t>
            </a:r>
            <a:r>
              <a:rPr lang="en-GB" dirty="0" err="1"/>
              <a:t>tengah</a:t>
            </a:r>
            <a:r>
              <a:rPr lang="en-GB" dirty="0"/>
              <a:t> hidup di era yang paling kaya dan </a:t>
            </a:r>
            <a:r>
              <a:rPr lang="en-GB" dirty="0" err="1"/>
              <a:t>nyaman</a:t>
            </a:r>
            <a:r>
              <a:rPr lang="en-GB" dirty="0"/>
              <a:t> </a:t>
            </a:r>
            <a:r>
              <a:rPr lang="en-GB" dirty="0" err="1"/>
              <a:t>sepanjang</a:t>
            </a:r>
            <a:r>
              <a:rPr lang="en-GB" dirty="0"/>
              <a:t> Sejarah (Harari, 2011). </a:t>
            </a:r>
            <a:r>
              <a:rPr lang="en-GB" dirty="0" err="1"/>
              <a:t>Seorang</a:t>
            </a:r>
            <a:r>
              <a:rPr lang="en-GB" dirty="0"/>
              <a:t> Raja di </a:t>
            </a:r>
            <a:r>
              <a:rPr lang="en-GB" dirty="0" err="1"/>
              <a:t>abad</a:t>
            </a:r>
            <a:r>
              <a:rPr lang="en-GB" dirty="0"/>
              <a:t> </a:t>
            </a:r>
            <a:r>
              <a:rPr lang="en-GB" dirty="0" err="1"/>
              <a:t>pertengahan</a:t>
            </a:r>
            <a:r>
              <a:rPr lang="en-GB" dirty="0"/>
              <a:t> (1300s) hidup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sederhana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kebanyakan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di </a:t>
            </a:r>
            <a:r>
              <a:rPr lang="en-GB" dirty="0" err="1"/>
              <a:t>hari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  <a:p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apa</a:t>
            </a:r>
            <a:r>
              <a:rPr lang="en-GB" dirty="0"/>
              <a:t> yang </a:t>
            </a:r>
            <a:r>
              <a:rPr lang="en-GB" dirty="0" err="1"/>
              <a:t>sebelumnya</a:t>
            </a:r>
            <a:r>
              <a:rPr lang="en-GB" dirty="0"/>
              <a:t> tidak </a:t>
            </a:r>
            <a:r>
              <a:rPr lang="en-GB" dirty="0" err="1"/>
              <a:t>mungkin</a:t>
            </a:r>
            <a:r>
              <a:rPr lang="en-GB" dirty="0"/>
              <a:t> menjadi </a:t>
            </a:r>
            <a:r>
              <a:rPr lang="en-GB" dirty="0" err="1"/>
              <a:t>mungkin</a:t>
            </a:r>
            <a:r>
              <a:rPr lang="en-GB" dirty="0"/>
              <a:t>.</a:t>
            </a:r>
          </a:p>
          <a:p>
            <a:r>
              <a:rPr lang="en-GB" dirty="0"/>
              <a:t>Zaman </a:t>
            </a:r>
            <a:r>
              <a:rPr lang="en-GB" dirty="0" err="1"/>
              <a:t>ini</a:t>
            </a:r>
            <a:r>
              <a:rPr lang="en-GB" dirty="0"/>
              <a:t> menjadi zaman yang </a:t>
            </a:r>
            <a:r>
              <a:rPr lang="en-GB" dirty="0" err="1"/>
              <a:t>penuh</a:t>
            </a:r>
            <a:r>
              <a:rPr lang="en-GB" dirty="0"/>
              <a:t> dengan </a:t>
            </a:r>
            <a:r>
              <a:rPr lang="en-GB" b="1" dirty="0" err="1"/>
              <a:t>peluang</a:t>
            </a:r>
            <a:r>
              <a:rPr lang="en-GB" dirty="0"/>
              <a:t> dan </a:t>
            </a:r>
            <a:r>
              <a:rPr lang="en-GB" b="1" dirty="0" err="1"/>
              <a:t>ketidakpastian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66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Sustainable Development Goals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16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45E138-C696-777B-5D56-86B520F92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7928" y="2667000"/>
            <a:ext cx="5389405" cy="3660648"/>
          </a:xfrm>
        </p:spPr>
        <p:txBody>
          <a:bodyPr/>
          <a:lstStyle/>
          <a:p>
            <a:r>
              <a:rPr lang="en-GB" dirty="0"/>
              <a:t>Jika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melihat</a:t>
            </a:r>
            <a:r>
              <a:rPr lang="en-GB" dirty="0"/>
              <a:t> kepada SDGs, </a:t>
            </a:r>
            <a:r>
              <a:rPr lang="en-GB" dirty="0" err="1"/>
              <a:t>semua</a:t>
            </a:r>
            <a:r>
              <a:rPr lang="en-GB" dirty="0"/>
              <a:t> goals dalam SDGs </a:t>
            </a:r>
            <a:r>
              <a:rPr lang="en-GB" dirty="0" err="1"/>
              <a:t>terlihat</a:t>
            </a:r>
            <a:r>
              <a:rPr lang="en-GB" dirty="0"/>
              <a:t> sangat </a:t>
            </a:r>
            <a:r>
              <a:rPr lang="en-GB" dirty="0" err="1"/>
              <a:t>sulit</a:t>
            </a:r>
            <a:r>
              <a:rPr lang="en-GB" dirty="0"/>
              <a:t> </a:t>
            </a:r>
            <a:r>
              <a:rPr lang="en-GB" dirty="0" err="1"/>
              <a:t>dicapai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</a:t>
            </a:r>
            <a:r>
              <a:rPr lang="en-GB" dirty="0" err="1"/>
              <a:t>Bagaimana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bisa hidup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kemiskinan</a:t>
            </a:r>
            <a:r>
              <a:rPr lang="en-GB" dirty="0"/>
              <a:t>, i.e.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pengamen</a:t>
            </a:r>
            <a:r>
              <a:rPr lang="en-GB" dirty="0"/>
              <a:t>, </a:t>
            </a:r>
            <a:r>
              <a:rPr lang="en-GB" dirty="0" err="1"/>
              <a:t>anak</a:t>
            </a:r>
            <a:r>
              <a:rPr lang="en-GB" dirty="0"/>
              <a:t> </a:t>
            </a:r>
            <a:r>
              <a:rPr lang="en-GB" dirty="0" err="1"/>
              <a:t>jalanan</a:t>
            </a:r>
            <a:r>
              <a:rPr lang="en-GB" dirty="0"/>
              <a:t>, </a:t>
            </a:r>
            <a:r>
              <a:rPr lang="en-GB" dirty="0" err="1"/>
              <a:t>pengemis</a:t>
            </a:r>
            <a:r>
              <a:rPr lang="en-GB" dirty="0"/>
              <a:t>, </a:t>
            </a:r>
            <a:r>
              <a:rPr lang="en-GB" dirty="0" err="1"/>
              <a:t>pemulung</a:t>
            </a:r>
            <a:r>
              <a:rPr lang="en-GB" dirty="0"/>
              <a:t>.</a:t>
            </a:r>
          </a:p>
          <a:p>
            <a:r>
              <a:rPr lang="en-GB" dirty="0" err="1"/>
              <a:t>Namun</a:t>
            </a:r>
            <a:r>
              <a:rPr lang="en-GB" dirty="0"/>
              <a:t>, Sejarah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apa</a:t>
            </a:r>
            <a:r>
              <a:rPr lang="en-GB" dirty="0"/>
              <a:t> yang </a:t>
            </a:r>
            <a:r>
              <a:rPr lang="en-GB" dirty="0" err="1"/>
              <a:t>terkesan</a:t>
            </a:r>
            <a:r>
              <a:rPr lang="en-GB" dirty="0"/>
              <a:t> tidak </a:t>
            </a:r>
            <a:r>
              <a:rPr lang="en-GB" dirty="0" err="1"/>
              <a:t>mungkin</a:t>
            </a:r>
            <a:r>
              <a:rPr lang="en-GB" dirty="0"/>
              <a:t> dapat </a:t>
            </a:r>
            <a:r>
              <a:rPr lang="en-GB" dirty="0" err="1"/>
              <a:t>terjadi</a:t>
            </a:r>
            <a:r>
              <a:rPr lang="en-GB" dirty="0"/>
              <a:t> </a:t>
            </a:r>
            <a:r>
              <a:rPr lang="en-GB" dirty="0" err="1"/>
              <a:t>seiring</a:t>
            </a:r>
            <a:r>
              <a:rPr lang="en-GB" dirty="0"/>
              <a:t> </a:t>
            </a:r>
            <a:r>
              <a:rPr lang="en-GB" dirty="0" err="1"/>
              <a:t>berjalannya</a:t>
            </a:r>
            <a:r>
              <a:rPr lang="en-GB" dirty="0"/>
              <a:t> dengan </a:t>
            </a:r>
            <a:r>
              <a:rPr lang="en-GB" dirty="0" err="1"/>
              <a:t>perkembangan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.</a:t>
            </a:r>
          </a:p>
          <a:p>
            <a:r>
              <a:rPr lang="en-GB" dirty="0"/>
              <a:t>Dapat </a:t>
            </a:r>
            <a:r>
              <a:rPr lang="en-GB" dirty="0" err="1"/>
              <a:t>diduga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pola</a:t>
            </a:r>
            <a:r>
              <a:rPr lang="en-GB" dirty="0"/>
              <a:t> yang sama </a:t>
            </a:r>
            <a:r>
              <a:rPr lang="en-GB" dirty="0" err="1"/>
              <a:t>berlaku</a:t>
            </a:r>
            <a:r>
              <a:rPr lang="en-GB" dirty="0"/>
              <a:t> pada </a:t>
            </a:r>
            <a:r>
              <a:rPr lang="en-GB" dirty="0" err="1"/>
              <a:t>kesejahteraan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.  </a:t>
            </a:r>
          </a:p>
        </p:txBody>
      </p:sp>
      <p:pic>
        <p:nvPicPr>
          <p:cNvPr id="8196" name="Picture 4" descr="Sustainable Development Goals – State Department for Economic Planning">
            <a:extLst>
              <a:ext uri="{FF2B5EF4-FFF2-40B4-BE49-F238E27FC236}">
                <a16:creationId xmlns:a16="http://schemas.microsoft.com/office/drawing/2014/main" id="{AB85440D-263F-CD7C-0930-EB1529C0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9" y="2925856"/>
            <a:ext cx="3910051" cy="31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9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Age of Disruption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17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r>
              <a:rPr lang="en-GB" dirty="0" err="1"/>
              <a:t>Sekarang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</a:t>
            </a:r>
            <a:r>
              <a:rPr lang="en-GB" dirty="0" err="1"/>
              <a:t>tengah</a:t>
            </a:r>
            <a:r>
              <a:rPr lang="en-GB" dirty="0"/>
              <a:t> hidup di era yang paling kaya dan </a:t>
            </a:r>
            <a:r>
              <a:rPr lang="en-GB" dirty="0" err="1"/>
              <a:t>nyaman</a:t>
            </a:r>
            <a:r>
              <a:rPr lang="en-GB" dirty="0"/>
              <a:t> </a:t>
            </a:r>
            <a:r>
              <a:rPr lang="en-GB" dirty="0" err="1"/>
              <a:t>sepanjang</a:t>
            </a:r>
            <a:r>
              <a:rPr lang="en-GB" dirty="0"/>
              <a:t> Sejarah (Harari, 2011). </a:t>
            </a:r>
            <a:r>
              <a:rPr lang="en-GB" dirty="0" err="1"/>
              <a:t>Seorang</a:t>
            </a:r>
            <a:r>
              <a:rPr lang="en-GB" dirty="0"/>
              <a:t> Raja di </a:t>
            </a:r>
            <a:r>
              <a:rPr lang="en-GB" dirty="0" err="1"/>
              <a:t>abad</a:t>
            </a:r>
            <a:r>
              <a:rPr lang="en-GB" dirty="0"/>
              <a:t> </a:t>
            </a:r>
            <a:r>
              <a:rPr lang="en-GB" dirty="0" err="1"/>
              <a:t>pertengahan</a:t>
            </a:r>
            <a:r>
              <a:rPr lang="en-GB" dirty="0"/>
              <a:t> (1300s) hidup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sederhana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kebanyakan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di </a:t>
            </a:r>
            <a:r>
              <a:rPr lang="en-GB" dirty="0" err="1"/>
              <a:t>hari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  <a:p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apa</a:t>
            </a:r>
            <a:r>
              <a:rPr lang="en-GB" dirty="0"/>
              <a:t> yang </a:t>
            </a:r>
            <a:r>
              <a:rPr lang="en-GB" dirty="0" err="1"/>
              <a:t>sebelumnya</a:t>
            </a:r>
            <a:r>
              <a:rPr lang="en-GB" dirty="0"/>
              <a:t> tidak </a:t>
            </a:r>
            <a:r>
              <a:rPr lang="en-GB" dirty="0" err="1"/>
              <a:t>mungkin</a:t>
            </a:r>
            <a:r>
              <a:rPr lang="en-GB" dirty="0"/>
              <a:t> menjadi </a:t>
            </a:r>
            <a:r>
              <a:rPr lang="en-GB" dirty="0" err="1"/>
              <a:t>mungkin</a:t>
            </a:r>
            <a:r>
              <a:rPr lang="en-GB" dirty="0"/>
              <a:t>.</a:t>
            </a:r>
          </a:p>
          <a:p>
            <a:r>
              <a:rPr lang="en-GB" dirty="0"/>
              <a:t>Zaman </a:t>
            </a:r>
            <a:r>
              <a:rPr lang="en-GB" dirty="0" err="1"/>
              <a:t>ini</a:t>
            </a:r>
            <a:r>
              <a:rPr lang="en-GB" dirty="0"/>
              <a:t> menjadi zaman yang </a:t>
            </a:r>
            <a:r>
              <a:rPr lang="en-GB" dirty="0" err="1"/>
              <a:t>penuh</a:t>
            </a:r>
            <a:r>
              <a:rPr lang="en-GB" dirty="0"/>
              <a:t> dengan </a:t>
            </a:r>
            <a:r>
              <a:rPr lang="en-GB" b="1" dirty="0" err="1"/>
              <a:t>peluang</a:t>
            </a:r>
            <a:r>
              <a:rPr lang="en-GB" dirty="0"/>
              <a:t> dan </a:t>
            </a:r>
            <a:r>
              <a:rPr lang="en-GB" b="1" dirty="0" err="1"/>
              <a:t>ketidakpastian</a:t>
            </a:r>
            <a:r>
              <a:rPr lang="en-GB" dirty="0"/>
              <a:t>. </a:t>
            </a:r>
          </a:p>
          <a:p>
            <a:r>
              <a:rPr lang="en-GB" dirty="0"/>
              <a:t>Di slide </a:t>
            </a:r>
            <a:r>
              <a:rPr lang="en-GB" dirty="0" err="1"/>
              <a:t>selanjutnya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melihat</a:t>
            </a:r>
            <a:r>
              <a:rPr lang="en-GB" dirty="0"/>
              <a:t> </a:t>
            </a:r>
            <a:r>
              <a:rPr lang="en-GB" dirty="0" err="1"/>
              <a:t>tiga</a:t>
            </a:r>
            <a:r>
              <a:rPr lang="en-GB" dirty="0"/>
              <a:t> area </a:t>
            </a:r>
            <a:r>
              <a:rPr lang="en-GB" dirty="0" err="1"/>
              <a:t>dimana</a:t>
            </a:r>
            <a:r>
              <a:rPr lang="en-GB" dirty="0"/>
              <a:t> </a:t>
            </a:r>
            <a:r>
              <a:rPr lang="en-GB" dirty="0" err="1"/>
              <a:t>peluang</a:t>
            </a:r>
            <a:r>
              <a:rPr lang="en-GB" dirty="0"/>
              <a:t> dan/atau </a:t>
            </a:r>
            <a:r>
              <a:rPr lang="en-GB" dirty="0" err="1"/>
              <a:t>kejadian</a:t>
            </a:r>
            <a:r>
              <a:rPr lang="en-GB" dirty="0"/>
              <a:t> yang </a:t>
            </a:r>
            <a:r>
              <a:rPr lang="en-GB" dirty="0" err="1"/>
              <a:t>dulu</a:t>
            </a:r>
            <a:r>
              <a:rPr lang="en-GB" dirty="0"/>
              <a:t> </a:t>
            </a:r>
            <a:r>
              <a:rPr lang="en-GB" dirty="0" err="1"/>
              <a:t>dinilai</a:t>
            </a:r>
            <a:r>
              <a:rPr lang="en-GB" dirty="0"/>
              <a:t> tidak </a:t>
            </a:r>
            <a:r>
              <a:rPr lang="en-GB" dirty="0" err="1"/>
              <a:t>mungkin</a:t>
            </a:r>
            <a:r>
              <a:rPr lang="en-GB" dirty="0"/>
              <a:t> yang </a:t>
            </a:r>
            <a:r>
              <a:rPr lang="en-GB" dirty="0" err="1"/>
              <a:t>terjadi</a:t>
            </a:r>
            <a:r>
              <a:rPr lang="en-GB" dirty="0"/>
              <a:t> di era digital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7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Blockchain: Cryptocurrency &amp; NFT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18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7" name="Picture 2" descr="Making sense of bitcoin and blockchain technology: PwC">
            <a:extLst>
              <a:ext uri="{FF2B5EF4-FFF2-40B4-BE49-F238E27FC236}">
                <a16:creationId xmlns:a16="http://schemas.microsoft.com/office/drawing/2014/main" id="{9B467075-223D-1B58-5947-AB7A31D3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8" y="2778867"/>
            <a:ext cx="6239755" cy="37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y Bored Ape Avatars Are Taking Over Twitter | The New Yorker">
            <a:extLst>
              <a:ext uri="{FF2B5EF4-FFF2-40B4-BE49-F238E27FC236}">
                <a16:creationId xmlns:a16="http://schemas.microsoft.com/office/drawing/2014/main" id="{A511AD14-DE03-0E20-0CA2-092D5D0D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95" y="2384286"/>
            <a:ext cx="4279937" cy="32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977E6B8-9E6A-5CDE-9E04-795F3E797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908" y="5877393"/>
            <a:ext cx="3816424" cy="5223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400" dirty="0">
                <a:solidFill>
                  <a:schemeClr val="accent5"/>
                </a:solidFill>
              </a:rPr>
              <a:t>Masih </a:t>
            </a:r>
            <a:r>
              <a:rPr lang="en-GB" sz="2400" dirty="0" err="1">
                <a:solidFill>
                  <a:schemeClr val="accent5"/>
                </a:solidFill>
              </a:rPr>
              <a:t>ingat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tentang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ini</a:t>
            </a:r>
            <a:r>
              <a:rPr lang="en-GB" sz="2400" dirty="0">
                <a:solidFill>
                  <a:schemeClr val="accent5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997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Big data advertising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19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17410" name="Picture 2" descr="Data Spy Royalty-Free Images, Stock Photos &amp; Pictures | Shutterstock">
            <a:extLst>
              <a:ext uri="{FF2B5EF4-FFF2-40B4-BE49-F238E27FC236}">
                <a16:creationId xmlns:a16="http://schemas.microsoft.com/office/drawing/2014/main" id="{EC8D86C2-3B2A-D93D-B614-D05E327F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4" y="240259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EFAE1FA-9591-DA52-C11A-F5E4C8A242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4112" y="2667000"/>
            <a:ext cx="3816424" cy="3660648"/>
          </a:xfrm>
        </p:spPr>
        <p:txBody>
          <a:bodyPr>
            <a:normAutofit/>
          </a:bodyPr>
          <a:lstStyle/>
          <a:p>
            <a:r>
              <a:rPr lang="en-GB" dirty="0"/>
              <a:t>Apakah kamu </a:t>
            </a:r>
            <a:r>
              <a:rPr lang="en-GB" dirty="0" err="1"/>
              <a:t>pernah</a:t>
            </a:r>
            <a:r>
              <a:rPr lang="en-GB" dirty="0"/>
              <a:t> </a:t>
            </a:r>
            <a:r>
              <a:rPr lang="en-GB" dirty="0" err="1"/>
              <a:t>ngobrol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 (missal: Sepatu) dengan </a:t>
            </a:r>
            <a:r>
              <a:rPr lang="en-GB" dirty="0" err="1"/>
              <a:t>teman-temanmu</a:t>
            </a:r>
            <a:r>
              <a:rPr lang="en-GB" dirty="0"/>
              <a:t> dan beberapa jam </a:t>
            </a:r>
            <a:r>
              <a:rPr lang="en-GB" dirty="0" err="1"/>
              <a:t>kemudian</a:t>
            </a:r>
            <a:r>
              <a:rPr lang="en-GB" dirty="0"/>
              <a:t> kamu </a:t>
            </a:r>
            <a:r>
              <a:rPr lang="en-GB" dirty="0" err="1"/>
              <a:t>melihat</a:t>
            </a:r>
            <a:r>
              <a:rPr lang="en-GB" dirty="0"/>
              <a:t> </a:t>
            </a:r>
            <a:r>
              <a:rPr lang="en-GB" dirty="0" err="1"/>
              <a:t>iklan</a:t>
            </a:r>
            <a:r>
              <a:rPr lang="en-GB" dirty="0"/>
              <a:t> Sepatu di </a:t>
            </a:r>
            <a:r>
              <a:rPr lang="en-GB" dirty="0" err="1"/>
              <a:t>ig</a:t>
            </a:r>
            <a:r>
              <a:rPr lang="en-GB" dirty="0"/>
              <a:t> </a:t>
            </a:r>
            <a:r>
              <a:rPr lang="en-GB" dirty="0" err="1"/>
              <a:t>feedsmu</a:t>
            </a:r>
            <a:r>
              <a:rPr lang="en-GB" dirty="0"/>
              <a:t>?</a:t>
            </a:r>
          </a:p>
          <a:p>
            <a:r>
              <a:rPr lang="en-GB" dirty="0"/>
              <a:t>Welcome to the marvel of the new world!</a:t>
            </a:r>
          </a:p>
        </p:txBody>
      </p:sp>
    </p:spTree>
    <p:extLst>
      <p:ext uri="{BB962C8B-B14F-4D97-AF65-F5344CB8AC3E}">
        <p14:creationId xmlns:p14="http://schemas.microsoft.com/office/powerpoint/2010/main" val="69221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Learning Outcomes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Pada 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sesi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: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</a:t>
            </a:r>
            <a:r>
              <a:rPr lang="en-GB" dirty="0" err="1"/>
              <a:t>memahami</a:t>
            </a:r>
            <a:r>
              <a:rPr lang="en-GB" dirty="0"/>
              <a:t> </a:t>
            </a:r>
            <a:r>
              <a:rPr lang="en-GB" dirty="0" err="1"/>
              <a:t>peran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digitalisasi</a:t>
            </a:r>
            <a:r>
              <a:rPr lang="en-GB" dirty="0"/>
              <a:t> dalam </a:t>
            </a:r>
            <a:r>
              <a:rPr lang="en-GB" dirty="0" err="1"/>
              <a:t>konteks</a:t>
            </a:r>
            <a:r>
              <a:rPr lang="en-GB" dirty="0"/>
              <a:t> </a:t>
            </a:r>
            <a:r>
              <a:rPr lang="en-GB" dirty="0" err="1"/>
              <a:t>kewirausahaan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mengidentifikasi</a:t>
            </a:r>
            <a:r>
              <a:rPr lang="en-GB" dirty="0"/>
              <a:t> </a:t>
            </a:r>
            <a:r>
              <a:rPr lang="en-GB" dirty="0" err="1"/>
              <a:t>akses</a:t>
            </a:r>
            <a:r>
              <a:rPr lang="en-GB" dirty="0"/>
              <a:t> yang </a:t>
            </a:r>
            <a:r>
              <a:rPr lang="en-GB" dirty="0" err="1"/>
              <a:t>dimungkinkan</a:t>
            </a:r>
            <a:r>
              <a:rPr lang="en-GB" dirty="0"/>
              <a:t> oleh </a:t>
            </a:r>
            <a:r>
              <a:rPr lang="en-GB" dirty="0" err="1"/>
              <a:t>teknologi</a:t>
            </a:r>
            <a:r>
              <a:rPr lang="en-GB" dirty="0"/>
              <a:t> informasi yang dapat menjadi </a:t>
            </a:r>
            <a:r>
              <a:rPr lang="en-GB" dirty="0" err="1"/>
              <a:t>akseletator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kewirausahaan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 rtlCol="0"/>
          <a:lstStyle/>
          <a:p>
            <a:pPr rtl="0"/>
            <a:r>
              <a:rPr lang="en-GB" dirty="0"/>
              <a:t>Design Thinking in the context of Social Entrepreneurship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149779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GEN AI: Chat GPT 4(omni)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20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13314" name="Picture 2" descr="OpenAI's NEW MULTIMODAL GPT-4o Just SHOCKED The ENTIRE INDUSTRY!">
            <a:extLst>
              <a:ext uri="{FF2B5EF4-FFF2-40B4-BE49-F238E27FC236}">
                <a16:creationId xmlns:a16="http://schemas.microsoft.com/office/drawing/2014/main" id="{5911EFBB-C21A-A4B7-1097-2F1E64DA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5" y="2231886"/>
            <a:ext cx="6992741" cy="39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71DE271-ED84-3E11-E74D-D0774FCD41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2838" y="2679192"/>
            <a:ext cx="3240359" cy="3660648"/>
          </a:xfrm>
        </p:spPr>
        <p:txBody>
          <a:bodyPr>
            <a:normAutofit/>
          </a:bodyPr>
          <a:lstStyle/>
          <a:p>
            <a:r>
              <a:rPr lang="en-GB" dirty="0" err="1"/>
              <a:t>Bagi</a:t>
            </a:r>
            <a:r>
              <a:rPr lang="en-GB" dirty="0"/>
              <a:t> yang belum </a:t>
            </a:r>
            <a:r>
              <a:rPr lang="en-GB" dirty="0" err="1"/>
              <a:t>melihat</a:t>
            </a:r>
            <a:r>
              <a:rPr lang="en-GB" dirty="0"/>
              <a:t> video </a:t>
            </a:r>
            <a:r>
              <a:rPr lang="en-GB" dirty="0" err="1"/>
              <a:t>peluncuran</a:t>
            </a:r>
            <a:r>
              <a:rPr lang="en-GB" dirty="0"/>
              <a:t>  Chat GPT 4o, you’re missing out!</a:t>
            </a:r>
          </a:p>
          <a:p>
            <a:r>
              <a:rPr lang="en-GB" dirty="0"/>
              <a:t>Tonton </a:t>
            </a:r>
            <a:r>
              <a:rPr lang="en-GB" dirty="0" err="1"/>
              <a:t>sekarang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>
                <a:hlinkClick r:id="rId5"/>
              </a:rPr>
              <a:t>https://www.youtube.com/watch?v=DQacCB9tDaw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26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1243B-7A3A-8450-3C66-EF387CB4D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D9984-E3E8-1E93-8D6F-0EDBC22DF5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3/4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20CB3-AFE4-1D75-CC8C-3C60D2314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0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Society 5.0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2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Society 5.0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23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r>
              <a:rPr lang="en-GB" dirty="0"/>
              <a:t>Society 5.0 adalah </a:t>
            </a:r>
            <a:r>
              <a:rPr lang="en-GB" dirty="0" err="1"/>
              <a:t>konsep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yang </a:t>
            </a:r>
            <a:r>
              <a:rPr lang="en-GB" dirty="0" err="1"/>
              <a:t>diusulkan</a:t>
            </a:r>
            <a:r>
              <a:rPr lang="en-GB" dirty="0"/>
              <a:t> oleh pemerintah </a:t>
            </a:r>
            <a:r>
              <a:rPr lang="en-GB" dirty="0" err="1"/>
              <a:t>Jepang</a:t>
            </a:r>
            <a:r>
              <a:rPr lang="en-GB" dirty="0"/>
              <a:t> yang </a:t>
            </a:r>
            <a:r>
              <a:rPr lang="en-GB" dirty="0" err="1"/>
              <a:t>mengintegrasikan</a:t>
            </a:r>
            <a:r>
              <a:rPr lang="en-GB" dirty="0"/>
              <a:t> </a:t>
            </a:r>
            <a:r>
              <a:rPr lang="en-GB" dirty="0" err="1"/>
              <a:t>ruang</a:t>
            </a:r>
            <a:r>
              <a:rPr lang="en-GB" dirty="0"/>
              <a:t> maya dan </a:t>
            </a:r>
            <a:r>
              <a:rPr lang="en-GB" dirty="0" err="1"/>
              <a:t>ruang</a:t>
            </a:r>
            <a:r>
              <a:rPr lang="en-GB" dirty="0"/>
              <a:t> </a:t>
            </a:r>
            <a:r>
              <a:rPr lang="en-GB" dirty="0" err="1"/>
              <a:t>fisik</a:t>
            </a:r>
            <a:r>
              <a:rPr lang="en-GB" dirty="0"/>
              <a:t> untuk </a:t>
            </a:r>
            <a:r>
              <a:rPr lang="en-GB" dirty="0" err="1"/>
              <a:t>menciptakan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yang </a:t>
            </a:r>
            <a:r>
              <a:rPr lang="en-GB" dirty="0" err="1"/>
              <a:t>berpusat</a:t>
            </a:r>
            <a:r>
              <a:rPr lang="en-GB" dirty="0"/>
              <a:t> pada </a:t>
            </a:r>
            <a:r>
              <a:rPr lang="en-GB" dirty="0" err="1"/>
              <a:t>manusia</a:t>
            </a:r>
            <a:r>
              <a:rPr lang="en-GB" dirty="0"/>
              <a:t>. </a:t>
            </a:r>
          </a:p>
          <a:p>
            <a:r>
              <a:rPr lang="en-GB" dirty="0" err="1"/>
              <a:t>Konsep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bertujuan</a:t>
            </a:r>
            <a:r>
              <a:rPr lang="en-GB" dirty="0"/>
              <a:t> untuk </a:t>
            </a:r>
            <a:r>
              <a:rPr lang="en-GB" dirty="0" err="1"/>
              <a:t>mencapai</a:t>
            </a:r>
            <a:r>
              <a:rPr lang="en-GB" dirty="0"/>
              <a:t> </a:t>
            </a:r>
            <a:r>
              <a:rPr lang="en-GB" dirty="0" err="1"/>
              <a:t>keseimbangan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</a:t>
            </a:r>
            <a:r>
              <a:rPr lang="en-GB" dirty="0" err="1"/>
              <a:t>kemajuan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dan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canggih</a:t>
            </a:r>
            <a:r>
              <a:rPr lang="en-GB" dirty="0"/>
              <a:t>. </a:t>
            </a:r>
          </a:p>
          <a:p>
            <a:r>
              <a:rPr lang="en-GB" dirty="0"/>
              <a:t>Society 5.0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digambarkan</a:t>
            </a:r>
            <a:r>
              <a:rPr lang="en-GB" dirty="0"/>
              <a:t> sebagai </a:t>
            </a:r>
            <a:r>
              <a:rPr lang="en-GB" dirty="0" err="1"/>
              <a:t>evolusi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lanjut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Revolusi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</a:t>
            </a:r>
            <a:r>
              <a:rPr lang="en-GB" dirty="0" err="1"/>
              <a:t>Keempat</a:t>
            </a:r>
            <a:r>
              <a:rPr lang="en-GB" dirty="0"/>
              <a:t> (Industry 4.0), tetapi dengan </a:t>
            </a:r>
            <a:r>
              <a:rPr lang="en-GB" dirty="0" err="1"/>
              <a:t>fokus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pada </a:t>
            </a:r>
            <a:r>
              <a:rPr lang="en-GB" dirty="0" err="1"/>
              <a:t>dampak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dan </a:t>
            </a:r>
            <a:r>
              <a:rPr lang="en-GB" dirty="0" err="1"/>
              <a:t>kesejahteraan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. </a:t>
            </a:r>
          </a:p>
        </p:txBody>
      </p:sp>
      <p:pic>
        <p:nvPicPr>
          <p:cNvPr id="6" name="Picture 5" descr="A red circle on a white background&#10;&#10;Description automatically generated">
            <a:extLst>
              <a:ext uri="{FF2B5EF4-FFF2-40B4-BE49-F238E27FC236}">
                <a16:creationId xmlns:a16="http://schemas.microsoft.com/office/drawing/2014/main" id="{DBF29563-D9E3-65FD-C010-7C8001F0E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7" y="705711"/>
            <a:ext cx="1447974" cy="8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21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Society 5.0 milestone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24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Society 1.0 (Masyarakat </a:t>
            </a:r>
            <a:r>
              <a:rPr lang="en-GB" dirty="0" err="1"/>
              <a:t>Pemburu-Pengumpul</a:t>
            </a:r>
            <a:r>
              <a:rPr lang="en-GB" dirty="0"/>
              <a:t>): Masyarakat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bergantung</a:t>
            </a:r>
            <a:r>
              <a:rPr lang="en-GB" dirty="0"/>
              <a:t> pada </a:t>
            </a:r>
            <a:r>
              <a:rPr lang="en-GB" dirty="0" err="1"/>
              <a:t>perburuan</a:t>
            </a:r>
            <a:r>
              <a:rPr lang="en-GB" dirty="0"/>
              <a:t> dan </a:t>
            </a:r>
            <a:r>
              <a:rPr lang="en-GB" dirty="0" err="1"/>
              <a:t>pengumpulan</a:t>
            </a:r>
            <a:r>
              <a:rPr lang="en-GB" dirty="0"/>
              <a:t> makanan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alam</a:t>
            </a:r>
            <a:r>
              <a:rPr lang="en-GB" dirty="0"/>
              <a:t>. Mereka hidup dalam </a:t>
            </a:r>
            <a:r>
              <a:rPr lang="en-GB" dirty="0" err="1"/>
              <a:t>kelompok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dan </a:t>
            </a:r>
            <a:r>
              <a:rPr lang="en-GB" dirty="0" err="1"/>
              <a:t>berpindah-pindah</a:t>
            </a:r>
            <a:r>
              <a:rPr lang="en-GB" dirty="0"/>
              <a:t> </a:t>
            </a:r>
            <a:r>
              <a:rPr lang="en-GB" dirty="0" err="1"/>
              <a:t>sesuai</a:t>
            </a:r>
            <a:r>
              <a:rPr lang="en-GB" dirty="0"/>
              <a:t> dengan </a:t>
            </a:r>
            <a:r>
              <a:rPr lang="en-GB" dirty="0" err="1"/>
              <a:t>ketersediaan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alam</a:t>
            </a:r>
            <a:r>
              <a:rPr lang="en-GB" dirty="0"/>
              <a:t>.</a:t>
            </a:r>
          </a:p>
          <a:p>
            <a:r>
              <a:rPr lang="en-GB" dirty="0"/>
              <a:t>Society 2.0 (Masyarakat </a:t>
            </a:r>
            <a:r>
              <a:rPr lang="en-GB" dirty="0" err="1"/>
              <a:t>Agraris</a:t>
            </a:r>
            <a:r>
              <a:rPr lang="en-GB" dirty="0"/>
              <a:t>): </a:t>
            </a:r>
            <a:r>
              <a:rPr lang="en-GB" dirty="0" err="1"/>
              <a:t>Revolusi</a:t>
            </a:r>
            <a:r>
              <a:rPr lang="en-GB" dirty="0"/>
              <a:t> </a:t>
            </a:r>
            <a:r>
              <a:rPr lang="en-GB" dirty="0" err="1"/>
              <a:t>pertanian</a:t>
            </a:r>
            <a:r>
              <a:rPr lang="en-GB" dirty="0"/>
              <a:t> </a:t>
            </a:r>
            <a:r>
              <a:rPr lang="en-GB" dirty="0" err="1"/>
              <a:t>memungkinkan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menetap</a:t>
            </a:r>
            <a:r>
              <a:rPr lang="en-GB" dirty="0"/>
              <a:t> dan </a:t>
            </a:r>
            <a:r>
              <a:rPr lang="en-GB" dirty="0" err="1"/>
              <a:t>membentuk</a:t>
            </a:r>
            <a:r>
              <a:rPr lang="en-GB" dirty="0"/>
              <a:t> </a:t>
            </a:r>
            <a:r>
              <a:rPr lang="en-GB" dirty="0" err="1"/>
              <a:t>komunitas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. </a:t>
            </a:r>
            <a:r>
              <a:rPr lang="en-GB" dirty="0" err="1"/>
              <a:t>Pertanian</a:t>
            </a:r>
            <a:r>
              <a:rPr lang="en-GB" dirty="0"/>
              <a:t> menjadi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makanan dan </a:t>
            </a:r>
            <a:r>
              <a:rPr lang="en-GB" dirty="0" err="1"/>
              <a:t>ekonomi</a:t>
            </a:r>
            <a:r>
              <a:rPr lang="en-GB" dirty="0"/>
              <a:t>.</a:t>
            </a:r>
          </a:p>
          <a:p>
            <a:r>
              <a:rPr lang="en-GB" dirty="0"/>
              <a:t>Society 3.0 (Masyarakat </a:t>
            </a:r>
            <a:r>
              <a:rPr lang="en-GB" dirty="0" err="1"/>
              <a:t>Industri</a:t>
            </a:r>
            <a:r>
              <a:rPr lang="en-GB" dirty="0"/>
              <a:t>): </a:t>
            </a:r>
            <a:r>
              <a:rPr lang="en-GB" dirty="0" err="1"/>
              <a:t>Ditandai</a:t>
            </a:r>
            <a:r>
              <a:rPr lang="en-GB" dirty="0"/>
              <a:t> dengan </a:t>
            </a:r>
            <a:r>
              <a:rPr lang="en-GB" dirty="0" err="1"/>
              <a:t>Revolusi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,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beralih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agraris</a:t>
            </a:r>
            <a:r>
              <a:rPr lang="en-GB" dirty="0"/>
              <a:t> ke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berbasis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. </a:t>
            </a:r>
            <a:r>
              <a:rPr lang="en-GB" dirty="0" err="1"/>
              <a:t>Produksi</a:t>
            </a:r>
            <a:r>
              <a:rPr lang="en-GB" dirty="0"/>
              <a:t> </a:t>
            </a:r>
            <a:r>
              <a:rPr lang="en-GB" dirty="0" err="1"/>
              <a:t>massal</a:t>
            </a:r>
            <a:r>
              <a:rPr lang="en-GB" dirty="0"/>
              <a:t> dan </a:t>
            </a:r>
            <a:r>
              <a:rPr lang="en-GB" dirty="0" err="1"/>
              <a:t>urbanisasi</a:t>
            </a:r>
            <a:r>
              <a:rPr lang="en-GB" dirty="0"/>
              <a:t> menjadi </a:t>
            </a:r>
            <a:r>
              <a:rPr lang="en-GB" dirty="0" err="1"/>
              <a:t>ciri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  <a:p>
            <a:r>
              <a:rPr lang="en-GB" dirty="0"/>
              <a:t>Society 4.0 (Masyarakat Informasi): </a:t>
            </a:r>
            <a:r>
              <a:rPr lang="en-GB" dirty="0" err="1"/>
              <a:t>Perkembangan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informasi dan </a:t>
            </a:r>
            <a:r>
              <a:rPr lang="en-GB" dirty="0" err="1"/>
              <a:t>komunikasi</a:t>
            </a:r>
            <a:r>
              <a:rPr lang="en-GB" dirty="0"/>
              <a:t> </a:t>
            </a: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bekerja</a:t>
            </a:r>
            <a:r>
              <a:rPr lang="en-GB" dirty="0"/>
              <a:t>, </a:t>
            </a:r>
            <a:r>
              <a:rPr lang="en-GB" dirty="0" err="1"/>
              <a:t>berkomunikasi</a:t>
            </a:r>
            <a:r>
              <a:rPr lang="en-GB" dirty="0"/>
              <a:t>, dan </a:t>
            </a:r>
            <a:r>
              <a:rPr lang="en-GB" dirty="0" err="1"/>
              <a:t>mengakses</a:t>
            </a:r>
            <a:r>
              <a:rPr lang="en-GB" dirty="0"/>
              <a:t> informasi. Era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ditandai</a:t>
            </a:r>
            <a:r>
              <a:rPr lang="en-GB" dirty="0"/>
              <a:t> dengan </a:t>
            </a:r>
            <a:r>
              <a:rPr lang="en-GB" dirty="0" err="1"/>
              <a:t>komputerisasi</a:t>
            </a:r>
            <a:r>
              <a:rPr lang="en-GB" dirty="0"/>
              <a:t> dan </a:t>
            </a:r>
            <a:r>
              <a:rPr lang="en-GB" dirty="0" err="1"/>
              <a:t>digitalisasi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aspek</a:t>
            </a:r>
            <a:r>
              <a:rPr lang="en-GB" dirty="0"/>
              <a:t> </a:t>
            </a:r>
            <a:r>
              <a:rPr lang="en-GB" dirty="0" err="1"/>
              <a:t>kehidupan</a:t>
            </a:r>
            <a:r>
              <a:rPr lang="en-GB" dirty="0"/>
              <a:t>.</a:t>
            </a:r>
          </a:p>
          <a:p>
            <a:r>
              <a:rPr lang="en-GB" dirty="0"/>
              <a:t>Society 5.0 (Masyarakat Super </a:t>
            </a:r>
            <a:r>
              <a:rPr lang="en-GB" dirty="0" err="1"/>
              <a:t>Cerdas</a:t>
            </a:r>
            <a:r>
              <a:rPr lang="en-GB" dirty="0"/>
              <a:t>): </a:t>
            </a:r>
            <a:r>
              <a:rPr lang="en-GB" dirty="0" err="1"/>
              <a:t>Diperkenalkan</a:t>
            </a:r>
            <a:r>
              <a:rPr lang="en-GB" dirty="0"/>
              <a:t> oleh pemerintah </a:t>
            </a:r>
            <a:r>
              <a:rPr lang="en-GB" dirty="0" err="1"/>
              <a:t>Jepang</a:t>
            </a:r>
            <a:r>
              <a:rPr lang="en-GB" dirty="0"/>
              <a:t> sebagai </a:t>
            </a:r>
            <a:r>
              <a:rPr lang="en-GB" dirty="0" err="1"/>
              <a:t>visi</a:t>
            </a:r>
            <a:r>
              <a:rPr lang="en-GB" dirty="0"/>
              <a:t> masa depan di mana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canggih</a:t>
            </a:r>
            <a:r>
              <a:rPr lang="en-GB" dirty="0"/>
              <a:t> seperti AI, IoT, dan big data </a:t>
            </a:r>
            <a:r>
              <a:rPr lang="en-GB" dirty="0" err="1"/>
              <a:t>digunakan</a:t>
            </a:r>
            <a:r>
              <a:rPr lang="en-GB" dirty="0"/>
              <a:t> untuk </a:t>
            </a:r>
            <a:r>
              <a:rPr lang="en-GB" dirty="0" err="1"/>
              <a:t>menciptakan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yang </a:t>
            </a:r>
            <a:r>
              <a:rPr lang="en-GB" dirty="0" err="1"/>
              <a:t>berpusat</a:t>
            </a:r>
            <a:r>
              <a:rPr lang="en-GB" dirty="0"/>
              <a:t> pada </a:t>
            </a:r>
            <a:r>
              <a:rPr lang="en-GB" dirty="0" err="1"/>
              <a:t>manusia</a:t>
            </a:r>
            <a:r>
              <a:rPr lang="en-GB" dirty="0"/>
              <a:t>. </a:t>
            </a:r>
            <a:r>
              <a:rPr lang="en-GB" dirty="0" err="1"/>
              <a:t>Tujuannya</a:t>
            </a:r>
            <a:r>
              <a:rPr lang="en-GB" dirty="0"/>
              <a:t> adalah untuk </a:t>
            </a:r>
            <a:r>
              <a:rPr lang="en-GB" dirty="0" err="1"/>
              <a:t>mengatasi</a:t>
            </a:r>
            <a:r>
              <a:rPr lang="en-GB" dirty="0"/>
              <a:t> </a:t>
            </a:r>
            <a:r>
              <a:rPr lang="en-GB" dirty="0" err="1"/>
              <a:t>tantangan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seperti </a:t>
            </a:r>
            <a:r>
              <a:rPr lang="en-GB" dirty="0" err="1"/>
              <a:t>penuaan</a:t>
            </a:r>
            <a:r>
              <a:rPr lang="en-GB" dirty="0"/>
              <a:t> </a:t>
            </a:r>
            <a:r>
              <a:rPr lang="en-GB" dirty="0" err="1"/>
              <a:t>populasi</a:t>
            </a:r>
            <a:r>
              <a:rPr lang="en-GB" dirty="0"/>
              <a:t>, </a:t>
            </a:r>
            <a:r>
              <a:rPr lang="en-GB" dirty="0" err="1"/>
              <a:t>urbanisasi</a:t>
            </a:r>
            <a:r>
              <a:rPr lang="en-GB" dirty="0"/>
              <a:t>, dan perubahan </a:t>
            </a:r>
            <a:r>
              <a:rPr lang="en-GB" dirty="0" err="1"/>
              <a:t>iklim</a:t>
            </a:r>
            <a:r>
              <a:rPr lang="en-GB" dirty="0"/>
              <a:t>, </a:t>
            </a:r>
            <a:r>
              <a:rPr lang="en-GB" dirty="0" err="1"/>
              <a:t>sambil</a:t>
            </a:r>
            <a:r>
              <a:rPr lang="en-GB" dirty="0"/>
              <a:t> </a:t>
            </a:r>
            <a:r>
              <a:rPr lang="en-GB" dirty="0" err="1"/>
              <a:t>memastikan</a:t>
            </a:r>
            <a:r>
              <a:rPr lang="en-GB" dirty="0"/>
              <a:t> </a:t>
            </a:r>
            <a:r>
              <a:rPr lang="en-GB" dirty="0" err="1"/>
              <a:t>kesejahteraan</a:t>
            </a:r>
            <a:r>
              <a:rPr lang="en-GB" dirty="0"/>
              <a:t> dan </a:t>
            </a:r>
            <a:r>
              <a:rPr lang="en-GB" dirty="0" err="1"/>
              <a:t>kualitas</a:t>
            </a:r>
            <a:r>
              <a:rPr lang="en-GB" dirty="0"/>
              <a:t> hidup yang </a:t>
            </a:r>
            <a:r>
              <a:rPr lang="en-GB" dirty="0" err="1"/>
              <a:t>tinggi</a:t>
            </a:r>
            <a:r>
              <a:rPr lang="en-GB" dirty="0"/>
              <a:t>.</a:t>
            </a:r>
          </a:p>
        </p:txBody>
      </p:sp>
      <p:pic>
        <p:nvPicPr>
          <p:cNvPr id="4" name="Picture 3" descr="A red circle on a white background&#10;&#10;Description automatically generated">
            <a:extLst>
              <a:ext uri="{FF2B5EF4-FFF2-40B4-BE49-F238E27FC236}">
                <a16:creationId xmlns:a16="http://schemas.microsoft.com/office/drawing/2014/main" id="{A0B3D01B-0678-3536-ECDE-6C4304462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7" y="705711"/>
            <a:ext cx="1447974" cy="8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Society 5.0 milestone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25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1026" name="Picture 2" descr="Pengertian Era Society 5.0 Pasca-Revolusi Industri 4.0 » Komunikasi Praktis">
            <a:extLst>
              <a:ext uri="{FF2B5EF4-FFF2-40B4-BE49-F238E27FC236}">
                <a16:creationId xmlns:a16="http://schemas.microsoft.com/office/drawing/2014/main" id="{B377240C-6375-BC81-6AC0-92D8D70715B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384286"/>
            <a:ext cx="5411819" cy="39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ed circle on a white background&#10;&#10;Description automatically generated">
            <a:extLst>
              <a:ext uri="{FF2B5EF4-FFF2-40B4-BE49-F238E27FC236}">
                <a16:creationId xmlns:a16="http://schemas.microsoft.com/office/drawing/2014/main" id="{2852799C-429F-1F69-5752-39A1CAE8D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7" y="705711"/>
            <a:ext cx="1447974" cy="868784"/>
          </a:xfrm>
          <a:prstGeom prst="rect">
            <a:avLst/>
          </a:prstGeom>
        </p:spPr>
      </p:pic>
      <p:pic>
        <p:nvPicPr>
          <p:cNvPr id="1028" name="Picture 4" descr="Book Review &quot;Sapiens&quot; (Riwayat Singkat Umat Manusia) Halaman 1 -  Kompasiana.com">
            <a:extLst>
              <a:ext uri="{FF2B5EF4-FFF2-40B4-BE49-F238E27FC236}">
                <a16:creationId xmlns:a16="http://schemas.microsoft.com/office/drawing/2014/main" id="{C53950E6-FD98-BA5E-C9DA-74B9BDEF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381267"/>
            <a:ext cx="3367475" cy="39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DA7E0-1AD3-8316-DD2D-F9AAC8A22537}"/>
              </a:ext>
            </a:extLst>
          </p:cNvPr>
          <p:cNvSpPr txBox="1"/>
          <p:nvPr/>
        </p:nvSpPr>
        <p:spPr>
          <a:xfrm>
            <a:off x="1127448" y="6408056"/>
            <a:ext cx="6123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https://www.youtube.com/watch?v=VmONmija70Q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7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42693-63BC-6069-D092-A4CC6389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8774-038D-9D27-EEE9-9DF555FC90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Youtube</a:t>
            </a:r>
            <a:r>
              <a:rPr lang="en-GB" dirty="0"/>
              <a:t>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96F5B-BCFC-345D-F061-86CC049778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2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1243B-7A3A-8450-3C66-EF387CB4D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D9984-E3E8-1E93-8D6F-0EDBC22DF5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3/4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20CB3-AFE4-1D75-CC8C-3C60D2314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5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2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Technology and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29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968" y="2667000"/>
            <a:ext cx="5112568" cy="3660648"/>
          </a:xfrm>
        </p:spPr>
        <p:txBody>
          <a:bodyPr>
            <a:normAutofit/>
          </a:bodyPr>
          <a:lstStyle/>
          <a:p>
            <a:r>
              <a:rPr lang="en-GB" dirty="0" err="1"/>
              <a:t>Kunjungi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theory of change diagram yang </a:t>
            </a:r>
            <a:r>
              <a:rPr lang="en-GB" dirty="0" err="1"/>
              <a:t>telah</a:t>
            </a:r>
            <a:r>
              <a:rPr lang="en-GB" dirty="0"/>
              <a:t> kamu buat. </a:t>
            </a:r>
          </a:p>
          <a:p>
            <a:r>
              <a:rPr lang="en-GB" dirty="0" err="1"/>
              <a:t>Lihat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long-term change </a:t>
            </a:r>
            <a:r>
              <a:rPr lang="en-GB" dirty="0" err="1"/>
              <a:t>dari</a:t>
            </a:r>
            <a:r>
              <a:rPr lang="en-GB" dirty="0"/>
              <a:t> diagram yang kamu buat.</a:t>
            </a:r>
          </a:p>
          <a:p>
            <a:r>
              <a:rPr lang="en-GB" dirty="0"/>
              <a:t>Dalam </a:t>
            </a:r>
            <a:r>
              <a:rPr lang="en-GB" dirty="0" err="1"/>
              <a:t>satu</a:t>
            </a:r>
            <a:r>
              <a:rPr lang="en-GB" dirty="0"/>
              <a:t> minggu ke depan, </a:t>
            </a:r>
            <a:r>
              <a:rPr lang="en-GB" dirty="0" err="1"/>
              <a:t>silakan</a:t>
            </a:r>
            <a:r>
              <a:rPr lang="en-GB" dirty="0"/>
              <a:t> </a:t>
            </a:r>
            <a:r>
              <a:rPr lang="en-GB" dirty="0" err="1"/>
              <a:t>cari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terbaru</a:t>
            </a:r>
            <a:r>
              <a:rPr lang="en-GB" dirty="0"/>
              <a:t> yang </a:t>
            </a:r>
            <a:r>
              <a:rPr lang="en-GB" dirty="0" err="1"/>
              <a:t>relevan</a:t>
            </a:r>
            <a:r>
              <a:rPr lang="en-GB" dirty="0"/>
              <a:t> dengan proposal ide Bisnis mu.</a:t>
            </a:r>
          </a:p>
          <a:p>
            <a:r>
              <a:rPr lang="en-GB" dirty="0"/>
              <a:t>Apakah </a:t>
            </a:r>
            <a:r>
              <a:rPr lang="en-GB" dirty="0" err="1"/>
              <a:t>peran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dapat </a:t>
            </a:r>
            <a:r>
              <a:rPr lang="en-GB" dirty="0" err="1"/>
              <a:t>membantu</a:t>
            </a:r>
            <a:r>
              <a:rPr lang="en-GB" dirty="0"/>
              <a:t> </a:t>
            </a:r>
            <a:r>
              <a:rPr lang="en-GB" dirty="0" err="1"/>
              <a:t>Bisnismu</a:t>
            </a:r>
            <a:r>
              <a:rPr lang="en-GB" dirty="0"/>
              <a:t> untuk </a:t>
            </a:r>
            <a:r>
              <a:rPr lang="en-GB" dirty="0" err="1"/>
              <a:t>mebuat</a:t>
            </a:r>
            <a:r>
              <a:rPr lang="en-GB" dirty="0"/>
              <a:t> </a:t>
            </a:r>
            <a:r>
              <a:rPr lang="en-GB" dirty="0" err="1"/>
              <a:t>dampak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? Jika </a:t>
            </a:r>
            <a:r>
              <a:rPr lang="en-GB" dirty="0" err="1"/>
              <a:t>ya</a:t>
            </a:r>
            <a:r>
              <a:rPr lang="en-GB" dirty="0"/>
              <a:t>, </a:t>
            </a:r>
            <a:r>
              <a:rPr lang="en-GB" dirty="0" err="1"/>
              <a:t>revisi</a:t>
            </a:r>
            <a:r>
              <a:rPr lang="en-GB" dirty="0"/>
              <a:t> </a:t>
            </a:r>
            <a:r>
              <a:rPr lang="en-GB" dirty="0" err="1"/>
              <a:t>diagrammu</a:t>
            </a:r>
            <a:r>
              <a:rPr lang="en-GB" dirty="0"/>
              <a:t>!</a:t>
            </a:r>
          </a:p>
        </p:txBody>
      </p:sp>
      <p:pic>
        <p:nvPicPr>
          <p:cNvPr id="6" name="Picture 2" descr="A tool to develop your Theory of Change – Innovation for Social Change">
            <a:extLst>
              <a:ext uri="{FF2B5EF4-FFF2-40B4-BE49-F238E27FC236}">
                <a16:creationId xmlns:a16="http://schemas.microsoft.com/office/drawing/2014/main" id="{4A37F4D9-1B59-3308-4AD8-5AA58FA8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2" y="2657905"/>
            <a:ext cx="4528613" cy="28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7F5267-AB6C-B748-8DFB-2EDDDF0DAAE6}"/>
              </a:ext>
            </a:extLst>
          </p:cNvPr>
          <p:cNvSpPr/>
          <p:nvPr/>
        </p:nvSpPr>
        <p:spPr>
          <a:xfrm>
            <a:off x="4727848" y="2667000"/>
            <a:ext cx="648072" cy="22021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2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61" r="46661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GB" dirty="0"/>
              <a:t>Design Thinking in the context of Social Entrepreneurship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7900" y="3733800"/>
            <a:ext cx="4876800" cy="2057402"/>
          </a:xfrm>
        </p:spPr>
        <p:txBody>
          <a:bodyPr rtlCol="0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en-GB" dirty="0"/>
              <a:t>The Digital Age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Social Enterprise in the Digital Age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Society 5.0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Homework</a:t>
            </a:r>
          </a:p>
          <a:p>
            <a:pPr marL="457200" indent="-457200" rtl="0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9F542A-9F69-EE51-9D08-B698826EF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B5540-39CE-6173-C5F6-071DD0204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33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BCF731-478B-42B2-B3C6-ECCC3D68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9286" cy="6858000"/>
          </a:xfrm>
        </p:spPr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20719F7-6849-4C36-ACDB-C1AE2AAC7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CF39D3B5-ABDB-4DFF-8107-EF97569C9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 err="1"/>
              <a:t>Terima</a:t>
            </a:r>
            <a:r>
              <a:rPr lang="en-GB" dirty="0"/>
              <a:t> Kasih</a:t>
            </a:r>
          </a:p>
        </p:txBody>
      </p:sp>
      <p:sp>
        <p:nvSpPr>
          <p:cNvPr id="44" name="Subtitle 43">
            <a:extLst>
              <a:ext uri="{FF2B5EF4-FFF2-40B4-BE49-F238E27FC236}">
                <a16:creationId xmlns:a16="http://schemas.microsoft.com/office/drawing/2014/main" id="{F522C824-2C48-4465-AABE-F46286D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2122512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solidFill>
                  <a:schemeClr val="bg2"/>
                </a:solidFill>
              </a:rPr>
              <a:t>© 2024</a:t>
            </a:r>
          </a:p>
          <a:p>
            <a:pPr rtl="0"/>
            <a:r>
              <a:rPr lang="en-GB" dirty="0"/>
              <a:t>Mata Kuliah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dikembangkan</a:t>
            </a:r>
            <a:r>
              <a:rPr lang="en-GB" dirty="0"/>
              <a:t> oleh Wendy Suganda, PhD dan </a:t>
            </a:r>
            <a:r>
              <a:rPr lang="en-GB" dirty="0" err="1"/>
              <a:t>Shelvi</a:t>
            </a:r>
            <a:r>
              <a:rPr lang="en-GB" dirty="0"/>
              <a:t>, M.M. untuk Kementerian Pendidikan, Kebudayaan, </a:t>
            </a:r>
            <a:r>
              <a:rPr lang="en-GB" dirty="0" err="1"/>
              <a:t>Riset</a:t>
            </a:r>
            <a:r>
              <a:rPr lang="en-GB" dirty="0"/>
              <a:t>, dan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Republik</a:t>
            </a:r>
            <a:r>
              <a:rPr lang="en-GB" dirty="0"/>
              <a:t> Indonesia.</a:t>
            </a:r>
          </a:p>
          <a:p>
            <a:pPr rtl="0"/>
            <a:endParaRPr lang="en-GB" dirty="0"/>
          </a:p>
          <a:p>
            <a:pPr rtl="0"/>
            <a:r>
              <a:rPr lang="en-GB" dirty="0" err="1">
                <a:solidFill>
                  <a:schemeClr val="bg2"/>
                </a:solidFill>
              </a:rPr>
              <a:t>Pertanyaan</a:t>
            </a:r>
            <a:r>
              <a:rPr lang="en-GB" dirty="0">
                <a:solidFill>
                  <a:schemeClr val="bg2"/>
                </a:solidFill>
              </a:rPr>
              <a:t> dan </a:t>
            </a:r>
            <a:r>
              <a:rPr lang="en-GB" dirty="0" err="1">
                <a:solidFill>
                  <a:schemeClr val="bg2"/>
                </a:solidFill>
              </a:rPr>
              <a:t>komentar</a:t>
            </a:r>
            <a:r>
              <a:rPr lang="en-GB" dirty="0">
                <a:solidFill>
                  <a:schemeClr val="bg2"/>
                </a:solidFill>
              </a:rPr>
              <a:t> dapat </a:t>
            </a:r>
            <a:r>
              <a:rPr lang="en-GB" dirty="0" err="1">
                <a:solidFill>
                  <a:schemeClr val="bg2"/>
                </a:solidFill>
              </a:rPr>
              <a:t>menghubungi</a:t>
            </a:r>
            <a:r>
              <a:rPr lang="en-GB" dirty="0">
                <a:solidFill>
                  <a:schemeClr val="bg2"/>
                </a:solidFill>
              </a:rPr>
              <a:t>:</a:t>
            </a:r>
          </a:p>
          <a:p>
            <a:pPr rtl="0"/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w.suganda@unpar.ac.id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endParaRPr lang="en-GB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EE4272D-3A75-4E40-B1D6-C8D1636A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76"/>
            <a:ext cx="12191999" cy="3278423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rtlCol="0"/>
          <a:lstStyle/>
          <a:p>
            <a:pPr rtl="0"/>
            <a:r>
              <a:rPr lang="en-GB"/>
              <a:t>Lorem ipsum dolor sit amet, consectetuer adipiscing elit. Maecenas porttitor congue massa. 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31</a:t>
            </a:fld>
            <a:endParaRPr lang="en-GB"/>
          </a:p>
        </p:txBody>
      </p:sp>
      <p:sp>
        <p:nvSpPr>
          <p:cNvPr id="32" name="Text Placeholder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COMPANY TEAM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32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37B7E0-A907-45B1-854A-895D985A5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416F1B-2260-46A3-8712-BD1EA50EF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GB"/>
              <a:t>Designation | Description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FBC632A-A085-45FB-8A22-A087AB251A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0F79018-7E80-4F11-97D6-C1AC907028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FB39279-C8C5-49A2-A66B-0E32CBBA58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14" name="Text Placeholder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4A7FBF-2DE0-4849-9DC7-AB2BCC1E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8832" y="2223786"/>
            <a:ext cx="1005836" cy="1005836"/>
          </a:xfrm>
        </p:spPr>
      </p:pic>
      <p:pic>
        <p:nvPicPr>
          <p:cNvPr id="40" name="Picture Placeholder 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5426075" y="3663950"/>
            <a:ext cx="1006475" cy="1004888"/>
          </a:xfrm>
        </p:spPr>
      </p:pic>
      <p:pic>
        <p:nvPicPr>
          <p:cNvPr id="42" name="Picture Placeholder 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488" y="5089525"/>
            <a:ext cx="1006475" cy="1006475"/>
          </a:xfrm>
        </p:spPr>
      </p:pic>
      <p:pic>
        <p:nvPicPr>
          <p:cNvPr id="44" name="Picture Placeholder 11">
            <a:extLst>
              <a:ext uri="{FF2B5EF4-FFF2-40B4-BE49-F238E27FC236}">
                <a16:creationId xmlns:a16="http://schemas.microsoft.com/office/drawing/2014/main" id="{74D86A10-BCCD-4CE2-9A36-D852A1A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450" y="5089525"/>
            <a:ext cx="1006475" cy="1006475"/>
          </a:xfrm>
        </p:spPr>
      </p:pic>
      <p:pic>
        <p:nvPicPr>
          <p:cNvPr id="46" name="Picture Placeholder 11">
            <a:extLst>
              <a:ext uri="{FF2B5EF4-FFF2-40B4-BE49-F238E27FC236}">
                <a16:creationId xmlns:a16="http://schemas.microsoft.com/office/drawing/2014/main" id="{E8BEFAE8-8E1F-471E-9FDC-C0CB51AD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8555038" y="3663950"/>
            <a:ext cx="1006475" cy="1004888"/>
          </a:xfrm>
        </p:spPr>
      </p:pic>
      <p:pic>
        <p:nvPicPr>
          <p:cNvPr id="48" name="Picture Placeholder 11">
            <a:extLst>
              <a:ext uri="{FF2B5EF4-FFF2-40B4-BE49-F238E27FC236}">
                <a16:creationId xmlns:a16="http://schemas.microsoft.com/office/drawing/2014/main" id="{9982CF15-E391-4403-8701-6F22884F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9586913" y="2224088"/>
            <a:ext cx="1006475" cy="1004887"/>
          </a:xfrm>
        </p:spPr>
      </p:pic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TABLE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33</a:t>
            </a:fld>
            <a:endParaRPr lang="en-GB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130FA9-9682-4FC0-84C0-A1E09669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85201"/>
              </p:ext>
            </p:extLst>
          </p:nvPr>
        </p:nvGraphicFramePr>
        <p:xfrm>
          <a:off x="685800" y="2209800"/>
          <a:ext cx="10805160" cy="384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1032">
                  <a:extLst>
                    <a:ext uri="{9D8B030D-6E8A-4147-A177-3AD203B41FA5}">
                      <a16:colId xmlns:a16="http://schemas.microsoft.com/office/drawing/2014/main" val="3698606507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4203379421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1923939207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4275484518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199025764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2153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8107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6396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1875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5681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9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089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52902DB-60A1-4BBC-BD80-ABD51351C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4200" y="2590800"/>
            <a:ext cx="2209800" cy="2209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66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87F1B-3E25-4481-B199-24E6AD18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/>
          <a:lstStyle/>
          <a:p>
            <a:pPr rtl="0"/>
            <a:r>
              <a:rPr lang="en-GB" dirty="0"/>
              <a:t>PIE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D4ADB-79CE-478E-8FBE-53E59DEC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34</a:t>
            </a:fld>
            <a:endParaRPr lang="en-GB" dirty="0"/>
          </a:p>
        </p:txBody>
      </p:sp>
      <p:sp>
        <p:nvSpPr>
          <p:cNvPr id="5" name="Text Placeholder 119">
            <a:extLst>
              <a:ext uri="{FF2B5EF4-FFF2-40B4-BE49-F238E27FC236}">
                <a16:creationId xmlns:a16="http://schemas.microsoft.com/office/drawing/2014/main" id="{A8F5C4E3-6105-466B-A340-80D73DB2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graphicFrame>
        <p:nvGraphicFramePr>
          <p:cNvPr id="7" name="Chart 6" descr="chart">
            <a:extLst>
              <a:ext uri="{FF2B5EF4-FFF2-40B4-BE49-F238E27FC236}">
                <a16:creationId xmlns:a16="http://schemas.microsoft.com/office/drawing/2014/main" id="{423F99F7-105E-4F90-AEE5-0ABC1BA8E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689342"/>
              </p:ext>
            </p:extLst>
          </p:nvPr>
        </p:nvGraphicFramePr>
        <p:xfrm>
          <a:off x="7543800" y="2133600"/>
          <a:ext cx="353060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36D8B7C8-55F2-49D9-A8C1-5754C2A7D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1900" y="3238500"/>
            <a:ext cx="914400" cy="914400"/>
          </a:xfrm>
          <a:prstGeom prst="rect">
            <a:avLst/>
          </a:prstGeom>
        </p:spPr>
      </p:pic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5F307770-38D8-49CA-BFD0-64F78C89348C}"/>
              </a:ext>
            </a:extLst>
          </p:cNvPr>
          <p:cNvSpPr txBox="1">
            <a:spLocks/>
          </p:cNvSpPr>
          <p:nvPr/>
        </p:nvSpPr>
        <p:spPr>
          <a:xfrm>
            <a:off x="548641" y="2667000"/>
            <a:ext cx="3261359" cy="25146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73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Digital 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4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Indutry</a:t>
            </a:r>
            <a:r>
              <a:rPr lang="en-GB" dirty="0"/>
              <a:t> 4.0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 fontScale="92500"/>
          </a:bodyPr>
          <a:lstStyle/>
          <a:p>
            <a:r>
              <a:rPr lang="en-GB" dirty="0"/>
              <a:t>Industry 4.0 adalah </a:t>
            </a:r>
            <a:r>
              <a:rPr lang="en-GB" dirty="0" err="1"/>
              <a:t>konsep</a:t>
            </a:r>
            <a:r>
              <a:rPr lang="en-GB" dirty="0"/>
              <a:t> yang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transformasi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</a:t>
            </a:r>
            <a:r>
              <a:rPr lang="en-GB" dirty="0" err="1"/>
              <a:t>manufaktur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integrasi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digital dan </a:t>
            </a:r>
            <a:r>
              <a:rPr lang="en-GB" dirty="0" err="1"/>
              <a:t>otomatisasi</a:t>
            </a:r>
            <a:r>
              <a:rPr lang="en-GB" dirty="0"/>
              <a:t>. </a:t>
            </a:r>
            <a:r>
              <a:rPr lang="en-GB" dirty="0" err="1"/>
              <a:t>Konsep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pertama</a:t>
            </a:r>
            <a:r>
              <a:rPr lang="en-GB" dirty="0"/>
              <a:t> kali </a:t>
            </a:r>
            <a:r>
              <a:rPr lang="en-GB" dirty="0" err="1"/>
              <a:t>diperkenalkan</a:t>
            </a:r>
            <a:r>
              <a:rPr lang="en-GB" dirty="0"/>
              <a:t> di </a:t>
            </a:r>
            <a:r>
              <a:rPr lang="en-GB" dirty="0" err="1"/>
              <a:t>Jerman</a:t>
            </a:r>
            <a:r>
              <a:rPr lang="en-GB" dirty="0"/>
              <a:t> pada tahun 2011 sebagai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strategi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tinggi</a:t>
            </a:r>
            <a:r>
              <a:rPr lang="en-GB" dirty="0"/>
              <a:t> pemerintah untuk </a:t>
            </a:r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saing</a:t>
            </a:r>
            <a:r>
              <a:rPr lang="en-GB" dirty="0"/>
              <a:t> </a:t>
            </a:r>
            <a:r>
              <a:rPr lang="en-GB" dirty="0" err="1"/>
              <a:t>manufaktur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Revolusi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1.0 (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abad</a:t>
            </a:r>
            <a:r>
              <a:rPr lang="en-GB" dirty="0"/>
              <a:t> ke-18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awal</a:t>
            </a:r>
            <a:r>
              <a:rPr lang="en-GB" dirty="0"/>
              <a:t> </a:t>
            </a:r>
            <a:r>
              <a:rPr lang="en-GB" dirty="0" err="1"/>
              <a:t>abad</a:t>
            </a:r>
            <a:r>
              <a:rPr lang="en-GB" dirty="0"/>
              <a:t> ke-19): </a:t>
            </a:r>
            <a:r>
              <a:rPr lang="en-GB" dirty="0" err="1"/>
              <a:t>Ditandai</a:t>
            </a:r>
            <a:r>
              <a:rPr lang="en-GB" dirty="0"/>
              <a:t> dengan </a:t>
            </a:r>
            <a:r>
              <a:rPr lang="en-GB" dirty="0" err="1"/>
              <a:t>mekanisasi</a:t>
            </a:r>
            <a:r>
              <a:rPr lang="en-GB" dirty="0"/>
              <a:t> </a:t>
            </a:r>
            <a:r>
              <a:rPr lang="en-GB" dirty="0" err="1"/>
              <a:t>produksi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tenaga</a:t>
            </a:r>
            <a:r>
              <a:rPr lang="en-GB" dirty="0"/>
              <a:t> air dan </a:t>
            </a:r>
            <a:r>
              <a:rPr lang="en-GB" dirty="0" err="1"/>
              <a:t>uap</a:t>
            </a:r>
            <a:r>
              <a:rPr lang="en-GB" dirty="0"/>
              <a:t>.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barang</a:t>
            </a:r>
            <a:r>
              <a:rPr lang="en-GB" dirty="0"/>
              <a:t> </a:t>
            </a:r>
            <a:r>
              <a:rPr lang="en-GB" dirty="0" err="1"/>
              <a:t>diproduksi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skala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ke </a:t>
            </a:r>
            <a:r>
              <a:rPr lang="en-GB" dirty="0" err="1"/>
              <a:t>produksi</a:t>
            </a:r>
            <a:r>
              <a:rPr lang="en-GB" dirty="0"/>
              <a:t> </a:t>
            </a:r>
            <a:r>
              <a:rPr lang="en-GB" dirty="0" err="1"/>
              <a:t>massal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Revolusi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2.0 (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abad</a:t>
            </a:r>
            <a:r>
              <a:rPr lang="en-GB" dirty="0"/>
              <a:t> ke-19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awal</a:t>
            </a:r>
            <a:r>
              <a:rPr lang="en-GB" dirty="0"/>
              <a:t> </a:t>
            </a:r>
            <a:r>
              <a:rPr lang="en-GB" dirty="0" err="1"/>
              <a:t>abad</a:t>
            </a:r>
            <a:r>
              <a:rPr lang="en-GB" dirty="0"/>
              <a:t> ke-20): </a:t>
            </a:r>
            <a:r>
              <a:rPr lang="en-GB" dirty="0" err="1"/>
              <a:t>Ditandai</a:t>
            </a:r>
            <a:r>
              <a:rPr lang="en-GB" dirty="0"/>
              <a:t> dengan </a:t>
            </a:r>
            <a:r>
              <a:rPr lang="en-GB" dirty="0" err="1"/>
              <a:t>elektrifikasi</a:t>
            </a:r>
            <a:r>
              <a:rPr lang="en-GB" dirty="0"/>
              <a:t> dan </a:t>
            </a:r>
            <a:r>
              <a:rPr lang="en-GB" dirty="0" err="1"/>
              <a:t>produksi</a:t>
            </a:r>
            <a:r>
              <a:rPr lang="en-GB" dirty="0"/>
              <a:t> </a:t>
            </a:r>
            <a:r>
              <a:rPr lang="en-GB" dirty="0" err="1"/>
              <a:t>massal</a:t>
            </a:r>
            <a:r>
              <a:rPr lang="en-GB" dirty="0"/>
              <a:t>. </a:t>
            </a:r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listrik</a:t>
            </a:r>
            <a:r>
              <a:rPr lang="en-GB" dirty="0"/>
              <a:t> </a:t>
            </a:r>
            <a:r>
              <a:rPr lang="en-GB" dirty="0" err="1"/>
              <a:t>memungkinkan</a:t>
            </a:r>
            <a:r>
              <a:rPr lang="en-GB" dirty="0"/>
              <a:t> </a:t>
            </a:r>
            <a:r>
              <a:rPr lang="en-GB" dirty="0" err="1"/>
              <a:t>lini</a:t>
            </a:r>
            <a:r>
              <a:rPr lang="en-GB" dirty="0"/>
              <a:t> </a:t>
            </a:r>
            <a:r>
              <a:rPr lang="en-GB" dirty="0" err="1"/>
              <a:t>produksi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efisien</a:t>
            </a:r>
            <a:r>
              <a:rPr lang="en-GB" dirty="0"/>
              <a:t> dan </a:t>
            </a:r>
            <a:r>
              <a:rPr lang="en-GB" dirty="0" err="1"/>
              <a:t>peningkatan</a:t>
            </a:r>
            <a:r>
              <a:rPr lang="en-GB" dirty="0"/>
              <a:t> </a:t>
            </a:r>
            <a:r>
              <a:rPr lang="en-GB" dirty="0" err="1"/>
              <a:t>skala</a:t>
            </a:r>
            <a:r>
              <a:rPr lang="en-GB" dirty="0"/>
              <a:t> </a:t>
            </a:r>
            <a:r>
              <a:rPr lang="en-GB" dirty="0" err="1"/>
              <a:t>produksi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Revolusi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3.0 (</a:t>
            </a:r>
            <a:r>
              <a:rPr lang="en-GB" dirty="0" err="1"/>
              <a:t>pertengahan</a:t>
            </a:r>
            <a:r>
              <a:rPr lang="en-GB" dirty="0"/>
              <a:t> </a:t>
            </a:r>
            <a:r>
              <a:rPr lang="en-GB" dirty="0" err="1"/>
              <a:t>abad</a:t>
            </a:r>
            <a:r>
              <a:rPr lang="en-GB" dirty="0"/>
              <a:t> ke-20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abad</a:t>
            </a:r>
            <a:r>
              <a:rPr lang="en-GB" dirty="0"/>
              <a:t> ke-20): </a:t>
            </a:r>
            <a:r>
              <a:rPr lang="en-GB" dirty="0" err="1"/>
              <a:t>Ditandai</a:t>
            </a:r>
            <a:r>
              <a:rPr lang="en-GB" dirty="0"/>
              <a:t> dengan </a:t>
            </a:r>
            <a:r>
              <a:rPr lang="en-GB" dirty="0" err="1"/>
              <a:t>otomatisasi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 dan </a:t>
            </a:r>
            <a:r>
              <a:rPr lang="en-GB" dirty="0" err="1"/>
              <a:t>elektronik</a:t>
            </a:r>
            <a:r>
              <a:rPr lang="en-GB" dirty="0"/>
              <a:t>.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memungkinkan</a:t>
            </a:r>
            <a:r>
              <a:rPr lang="en-GB" dirty="0"/>
              <a:t> </a:t>
            </a:r>
            <a:r>
              <a:rPr lang="en-GB" dirty="0" err="1"/>
              <a:t>kontrol</a:t>
            </a:r>
            <a:r>
              <a:rPr lang="en-GB" dirty="0"/>
              <a:t> dan </a:t>
            </a:r>
            <a:r>
              <a:rPr lang="en-GB" dirty="0" err="1"/>
              <a:t>automasi</a:t>
            </a:r>
            <a:r>
              <a:rPr lang="en-GB" dirty="0"/>
              <a:t> yang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dalam proses </a:t>
            </a:r>
            <a:r>
              <a:rPr lang="en-GB" dirty="0" err="1"/>
              <a:t>manufaktur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Revolusi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4.0 (</a:t>
            </a:r>
            <a:r>
              <a:rPr lang="en-GB" dirty="0" err="1"/>
              <a:t>awal</a:t>
            </a:r>
            <a:r>
              <a:rPr lang="en-GB" dirty="0"/>
              <a:t> </a:t>
            </a:r>
            <a:r>
              <a:rPr lang="en-GB" dirty="0" err="1"/>
              <a:t>abad</a:t>
            </a:r>
            <a:r>
              <a:rPr lang="en-GB" dirty="0"/>
              <a:t> ke-21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sekarang</a:t>
            </a:r>
            <a:r>
              <a:rPr lang="en-GB" dirty="0"/>
              <a:t>): </a:t>
            </a:r>
            <a:r>
              <a:rPr lang="en-GB" dirty="0" err="1"/>
              <a:t>Ditandai</a:t>
            </a:r>
            <a:r>
              <a:rPr lang="en-GB" dirty="0"/>
              <a:t> dengan </a:t>
            </a:r>
            <a:r>
              <a:rPr lang="en-GB" dirty="0" err="1"/>
              <a:t>integrasi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digital seperti IoT, AI, big data, dan </a:t>
            </a:r>
            <a:r>
              <a:rPr lang="en-GB" dirty="0" err="1"/>
              <a:t>robotika</a:t>
            </a:r>
            <a:r>
              <a:rPr lang="en-GB" dirty="0"/>
              <a:t> dalam proses </a:t>
            </a:r>
            <a:r>
              <a:rPr lang="en-GB" dirty="0" err="1"/>
              <a:t>manufaktur</a:t>
            </a:r>
            <a:r>
              <a:rPr lang="en-GB" dirty="0"/>
              <a:t>.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memungkinkan</a:t>
            </a:r>
            <a:r>
              <a:rPr lang="en-GB" dirty="0"/>
              <a:t> </a:t>
            </a:r>
            <a:r>
              <a:rPr lang="en-GB" dirty="0" err="1"/>
              <a:t>pabrik</a:t>
            </a:r>
            <a:r>
              <a:rPr lang="en-GB" dirty="0"/>
              <a:t> </a:t>
            </a:r>
            <a:r>
              <a:rPr lang="en-GB" dirty="0" err="1"/>
              <a:t>pintar</a:t>
            </a:r>
            <a:r>
              <a:rPr lang="en-GB" dirty="0"/>
              <a:t> yang dapat </a:t>
            </a:r>
            <a:r>
              <a:rPr lang="en-GB" dirty="0" err="1"/>
              <a:t>beroperasi</a:t>
            </a:r>
            <a:r>
              <a:rPr lang="en-GB" dirty="0"/>
              <a:t> dengan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efisien</a:t>
            </a:r>
            <a:r>
              <a:rPr lang="en-GB" dirty="0"/>
              <a:t> dan </a:t>
            </a:r>
            <a:r>
              <a:rPr lang="en-GB" dirty="0" err="1"/>
              <a:t>fleksibel</a:t>
            </a:r>
            <a:r>
              <a:rPr lang="en-GB" dirty="0"/>
              <a:t>.</a:t>
            </a:r>
          </a:p>
        </p:txBody>
      </p:sp>
      <p:pic>
        <p:nvPicPr>
          <p:cNvPr id="2050" name="Picture 2" descr="Germany - Free flags icons">
            <a:extLst>
              <a:ext uri="{FF2B5EF4-FFF2-40B4-BE49-F238E27FC236}">
                <a16:creationId xmlns:a16="http://schemas.microsoft.com/office/drawing/2014/main" id="{C6677ACF-AD56-A743-C017-AA004884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76" y="621015"/>
            <a:ext cx="1142256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8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Industry 4.0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6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7" name="Picture 2" descr="Industry 4.0 - The Fourth Industrial Revolution - SIMENTEK News">
            <a:extLst>
              <a:ext uri="{FF2B5EF4-FFF2-40B4-BE49-F238E27FC236}">
                <a16:creationId xmlns:a16="http://schemas.microsoft.com/office/drawing/2014/main" id="{2FF64C6E-B7ED-A057-252F-9925FEF8E27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246952"/>
            <a:ext cx="6209062" cy="40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many - Free flags icons">
            <a:extLst>
              <a:ext uri="{FF2B5EF4-FFF2-40B4-BE49-F238E27FC236}">
                <a16:creationId xmlns:a16="http://schemas.microsoft.com/office/drawing/2014/main" id="{79D48D93-3929-995A-CD8A-F010745B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76" y="621015"/>
            <a:ext cx="1142256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7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Characteristics of The Digital Age: VUCA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5960" y="2667000"/>
            <a:ext cx="5184576" cy="36606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VUCA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akronim</a:t>
            </a:r>
            <a:r>
              <a:rPr lang="en-GB" dirty="0"/>
              <a:t> yang </a:t>
            </a:r>
            <a:r>
              <a:rPr lang="en-GB" dirty="0" err="1"/>
              <a:t>digunakan</a:t>
            </a:r>
            <a:r>
              <a:rPr lang="en-GB" dirty="0"/>
              <a:t> untuk </a:t>
            </a:r>
            <a:r>
              <a:rPr lang="en-GB" dirty="0" err="1"/>
              <a:t>menggambarkan</a:t>
            </a:r>
            <a:r>
              <a:rPr lang="en-GB" dirty="0"/>
              <a:t> atau </a:t>
            </a:r>
            <a:r>
              <a:rPr lang="en-GB" dirty="0" err="1"/>
              <a:t>merefleksikan</a:t>
            </a:r>
            <a:r>
              <a:rPr lang="en-GB" dirty="0"/>
              <a:t> </a:t>
            </a:r>
            <a:r>
              <a:rPr lang="en-GB" dirty="0" err="1"/>
              <a:t>sifat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dunia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yang </a:t>
            </a:r>
            <a:r>
              <a:rPr lang="en-GB" dirty="0" err="1"/>
              <a:t>semakin</a:t>
            </a:r>
            <a:r>
              <a:rPr lang="en-GB" dirty="0"/>
              <a:t> </a:t>
            </a:r>
            <a:r>
              <a:rPr lang="en-GB" dirty="0" err="1"/>
              <a:t>kompleks</a:t>
            </a:r>
            <a:r>
              <a:rPr lang="en-GB" dirty="0"/>
              <a:t> dan tidak </a:t>
            </a:r>
            <a:r>
              <a:rPr lang="en-GB" dirty="0" err="1"/>
              <a:t>pasti</a:t>
            </a:r>
            <a:r>
              <a:rPr lang="en-GB" dirty="0"/>
              <a:t>. </a:t>
            </a:r>
          </a:p>
          <a:p>
            <a:r>
              <a:rPr lang="en-GB" dirty="0" err="1"/>
              <a:t>Akronim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berasal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dunia </a:t>
            </a:r>
            <a:r>
              <a:rPr lang="en-GB" dirty="0" err="1"/>
              <a:t>militer</a:t>
            </a:r>
            <a:r>
              <a:rPr lang="en-GB" dirty="0"/>
              <a:t> AS pada </a:t>
            </a:r>
            <a:r>
              <a:rPr lang="en-GB" dirty="0" err="1"/>
              <a:t>akhir</a:t>
            </a:r>
            <a:r>
              <a:rPr lang="en-GB" dirty="0"/>
              <a:t> 1980-an dan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diadopsi</a:t>
            </a:r>
            <a:r>
              <a:rPr lang="en-GB" dirty="0"/>
              <a:t> secara </a:t>
            </a:r>
            <a:r>
              <a:rPr lang="en-GB" dirty="0" err="1"/>
              <a:t>luas</a:t>
            </a:r>
            <a:r>
              <a:rPr lang="en-GB" dirty="0"/>
              <a:t> oleh para </a:t>
            </a:r>
            <a:r>
              <a:rPr lang="en-GB" dirty="0" err="1"/>
              <a:t>pemimpin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untuk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kondisi</a:t>
            </a:r>
            <a:r>
              <a:rPr lang="en-GB" dirty="0"/>
              <a:t> pasar dan </a:t>
            </a:r>
            <a:r>
              <a:rPr lang="en-GB" dirty="0" err="1"/>
              <a:t>lingkungan</a:t>
            </a:r>
            <a:r>
              <a:rPr lang="en-GB" dirty="0"/>
              <a:t> kerja modern. </a:t>
            </a:r>
          </a:p>
          <a:p>
            <a:r>
              <a:rPr lang="en-GB" dirty="0"/>
              <a:t>VUCA </a:t>
            </a:r>
            <a:r>
              <a:rPr lang="en-GB" dirty="0" err="1"/>
              <a:t>terdiri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empat</a:t>
            </a:r>
            <a:r>
              <a:rPr lang="en-GB" dirty="0"/>
              <a:t> </a:t>
            </a:r>
            <a:r>
              <a:rPr lang="en-GB" dirty="0" err="1"/>
              <a:t>elemen</a:t>
            </a:r>
            <a:r>
              <a:rPr lang="en-GB" dirty="0"/>
              <a:t>: Volatility, Uncertainty, Complexity, dan Ambiguity. Berikut adalah </a:t>
            </a:r>
            <a:r>
              <a:rPr lang="en-GB" dirty="0" err="1"/>
              <a:t>penjelasan</a:t>
            </a:r>
            <a:r>
              <a:rPr lang="en-GB" dirty="0"/>
              <a:t> masing-masing </a:t>
            </a:r>
            <a:r>
              <a:rPr lang="en-GB" dirty="0" err="1"/>
              <a:t>elemen</a:t>
            </a:r>
            <a:r>
              <a:rPr lang="en-GB" dirty="0"/>
              <a:t>.</a:t>
            </a:r>
          </a:p>
        </p:txBody>
      </p:sp>
      <p:pic>
        <p:nvPicPr>
          <p:cNvPr id="3076" name="Picture 4" descr="US United States Flag Icon | Public Domain World Flags Iconpack | Wikipedia  Authors">
            <a:extLst>
              <a:ext uri="{FF2B5EF4-FFF2-40B4-BE49-F238E27FC236}">
                <a16:creationId xmlns:a16="http://schemas.microsoft.com/office/drawing/2014/main" id="{7FEDD761-C7CA-ED38-6378-B9176304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92" y="8343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UCA strategy infographic template has 4 steps to analyze such as  Volatility, Uncertainty, Complexity and Ambiguity. Business visual slide  metaphor template for presentation with creative illustration 14063187  Vector Art at Vecteezy">
            <a:extLst>
              <a:ext uri="{FF2B5EF4-FFF2-40B4-BE49-F238E27FC236}">
                <a16:creationId xmlns:a16="http://schemas.microsoft.com/office/drawing/2014/main" id="{B471CF43-3047-BF7D-1D84-63F7FE96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919639"/>
            <a:ext cx="5085459" cy="28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2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Characteristics of The Digital Age: VUCA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r>
              <a:rPr lang="en-GB" b="1" dirty="0"/>
              <a:t>Volatility (</a:t>
            </a:r>
            <a:r>
              <a:rPr lang="en-GB" b="1" dirty="0" err="1"/>
              <a:t>Volatilitas</a:t>
            </a:r>
            <a:r>
              <a:rPr lang="en-GB" b="1" dirty="0"/>
              <a:t>):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sifat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perubahan yang </a:t>
            </a:r>
            <a:r>
              <a:rPr lang="en-GB" dirty="0" err="1"/>
              <a:t>cepat</a:t>
            </a:r>
            <a:r>
              <a:rPr lang="en-GB" dirty="0"/>
              <a:t> dan tidak </a:t>
            </a:r>
            <a:r>
              <a:rPr lang="en-GB" dirty="0" err="1"/>
              <a:t>terduga</a:t>
            </a:r>
            <a:r>
              <a:rPr lang="en-GB" dirty="0"/>
              <a:t> dalam </a:t>
            </a:r>
            <a:r>
              <a:rPr lang="en-GB" dirty="0" err="1"/>
              <a:t>lingkungan</a:t>
            </a:r>
            <a:r>
              <a:rPr lang="en-GB" dirty="0"/>
              <a:t>. </a:t>
            </a:r>
            <a:r>
              <a:rPr lang="en-GB" dirty="0" err="1"/>
              <a:t>Volatilitas</a:t>
            </a:r>
            <a:r>
              <a:rPr lang="en-GB" dirty="0"/>
              <a:t> </a:t>
            </a:r>
            <a:r>
              <a:rPr lang="en-GB" dirty="0" err="1"/>
              <a:t>menunjukkan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perubahan </a:t>
            </a:r>
            <a:r>
              <a:rPr lang="en-GB" dirty="0" err="1"/>
              <a:t>terjadi</a:t>
            </a:r>
            <a:r>
              <a:rPr lang="en-GB" dirty="0"/>
              <a:t> dengan </a:t>
            </a:r>
            <a:r>
              <a:rPr lang="en-GB" dirty="0" err="1"/>
              <a:t>cepat</a:t>
            </a:r>
            <a:r>
              <a:rPr lang="en-GB" dirty="0"/>
              <a:t> dan </a:t>
            </a:r>
            <a:r>
              <a:rPr lang="en-GB" dirty="0" err="1"/>
              <a:t>seringkali</a:t>
            </a:r>
            <a:r>
              <a:rPr lang="en-GB" dirty="0"/>
              <a:t>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pola</a:t>
            </a:r>
            <a:r>
              <a:rPr lang="en-GB" dirty="0"/>
              <a:t> yang </a:t>
            </a:r>
            <a:r>
              <a:rPr lang="en-GB" dirty="0" err="1"/>
              <a:t>jelas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Perubahan </a:t>
            </a:r>
            <a:r>
              <a:rPr lang="en-GB" dirty="0" err="1"/>
              <a:t>harga</a:t>
            </a:r>
            <a:r>
              <a:rPr lang="en-GB" dirty="0"/>
              <a:t> </a:t>
            </a:r>
            <a:r>
              <a:rPr lang="en-GB" dirty="0" err="1"/>
              <a:t>minyak</a:t>
            </a:r>
            <a:r>
              <a:rPr lang="en-GB" dirty="0"/>
              <a:t> yang </a:t>
            </a:r>
            <a:r>
              <a:rPr lang="en-GB" dirty="0" err="1"/>
              <a:t>tiba-tiba</a:t>
            </a:r>
            <a:r>
              <a:rPr lang="en-GB" dirty="0"/>
              <a:t>, </a:t>
            </a:r>
            <a:r>
              <a:rPr lang="en-GB" dirty="0" err="1"/>
              <a:t>fluktuasi</a:t>
            </a:r>
            <a:r>
              <a:rPr lang="en-GB" dirty="0"/>
              <a:t> pasar </a:t>
            </a:r>
            <a:r>
              <a:rPr lang="en-GB" dirty="0" err="1"/>
              <a:t>saham</a:t>
            </a:r>
            <a:r>
              <a:rPr lang="en-GB" dirty="0"/>
              <a:t>, atau </a:t>
            </a:r>
            <a:r>
              <a:rPr lang="en-GB" dirty="0" err="1"/>
              <a:t>krisis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global.</a:t>
            </a:r>
          </a:p>
          <a:p>
            <a:r>
              <a:rPr lang="en-GB" b="1" dirty="0"/>
              <a:t>Uncertainty (</a:t>
            </a:r>
            <a:r>
              <a:rPr lang="en-GB" b="1" dirty="0" err="1"/>
              <a:t>Ketidakpastian</a:t>
            </a:r>
            <a:r>
              <a:rPr lang="en-GB" b="1" dirty="0"/>
              <a:t>):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kurangnya</a:t>
            </a:r>
            <a:r>
              <a:rPr lang="en-GB" dirty="0"/>
              <a:t> </a:t>
            </a:r>
            <a:r>
              <a:rPr lang="en-GB" dirty="0" err="1"/>
              <a:t>kepastian</a:t>
            </a:r>
            <a:r>
              <a:rPr lang="en-GB" dirty="0"/>
              <a:t> atau </a:t>
            </a:r>
            <a:r>
              <a:rPr lang="en-GB" dirty="0" err="1"/>
              <a:t>prediktabilitas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masa depan. </a:t>
            </a:r>
            <a:r>
              <a:rPr lang="en-GB" dirty="0" err="1"/>
              <a:t>Ketidakpastian</a:t>
            </a:r>
            <a:r>
              <a:rPr lang="en-GB" dirty="0"/>
              <a:t> </a:t>
            </a:r>
            <a:r>
              <a:rPr lang="en-GB" dirty="0" err="1"/>
              <a:t>mencakup</a:t>
            </a:r>
            <a:r>
              <a:rPr lang="en-GB" dirty="0"/>
              <a:t> </a:t>
            </a:r>
            <a:r>
              <a:rPr lang="en-GB" dirty="0" err="1"/>
              <a:t>situasi</a:t>
            </a:r>
            <a:r>
              <a:rPr lang="en-GB" dirty="0"/>
              <a:t> di mana informasi yang </a:t>
            </a:r>
            <a:r>
              <a:rPr lang="en-GB" dirty="0" err="1"/>
              <a:t>cukup</a:t>
            </a:r>
            <a:r>
              <a:rPr lang="en-GB" dirty="0"/>
              <a:t> untuk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tidak </a:t>
            </a:r>
            <a:r>
              <a:rPr lang="en-GB" dirty="0" err="1"/>
              <a:t>tersedia</a:t>
            </a:r>
            <a:r>
              <a:rPr lang="en-GB" dirty="0"/>
              <a:t>, dan </a:t>
            </a:r>
            <a:r>
              <a:rPr lang="en-GB" dirty="0" err="1"/>
              <a:t>hasil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tindakan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 tidak dapat </a:t>
            </a:r>
            <a:r>
              <a:rPr lang="en-GB" dirty="0" err="1"/>
              <a:t>diprediksi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</a:t>
            </a:r>
            <a:r>
              <a:rPr lang="en-GB" dirty="0" err="1"/>
              <a:t>Ketidakpastian</a:t>
            </a:r>
            <a:r>
              <a:rPr lang="en-GB" dirty="0"/>
              <a:t> </a:t>
            </a:r>
            <a:r>
              <a:rPr lang="en-GB" dirty="0" err="1"/>
              <a:t>politik</a:t>
            </a:r>
            <a:r>
              <a:rPr lang="en-GB" dirty="0"/>
              <a:t>, perubahan </a:t>
            </a:r>
            <a:r>
              <a:rPr lang="en-GB" dirty="0" err="1"/>
              <a:t>regulasi</a:t>
            </a:r>
            <a:r>
              <a:rPr lang="en-GB" dirty="0"/>
              <a:t>, atau </a:t>
            </a:r>
            <a:r>
              <a:rPr lang="en-GB" dirty="0" err="1"/>
              <a:t>ketidakpastian</a:t>
            </a:r>
            <a:r>
              <a:rPr lang="en-GB" dirty="0"/>
              <a:t> dalam </a:t>
            </a:r>
            <a:r>
              <a:rPr lang="en-GB" dirty="0" err="1"/>
              <a:t>permintaan</a:t>
            </a:r>
            <a:r>
              <a:rPr lang="en-GB" dirty="0"/>
              <a:t> pasar.</a:t>
            </a:r>
          </a:p>
        </p:txBody>
      </p:sp>
      <p:pic>
        <p:nvPicPr>
          <p:cNvPr id="3076" name="Picture 4" descr="US United States Flag Icon | Public Domain World Flags Iconpack | Wikipedia  Authors">
            <a:extLst>
              <a:ext uri="{FF2B5EF4-FFF2-40B4-BE49-F238E27FC236}">
                <a16:creationId xmlns:a16="http://schemas.microsoft.com/office/drawing/2014/main" id="{7FEDD761-C7CA-ED38-6378-B9176304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92" y="8343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7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Characteristics of The Digital Age: VUCA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9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r>
              <a:rPr lang="en-GB" b="1" dirty="0"/>
              <a:t>Complexity (</a:t>
            </a:r>
            <a:r>
              <a:rPr lang="en-GB" b="1" dirty="0" err="1"/>
              <a:t>Kompleksitas</a:t>
            </a:r>
            <a:r>
              <a:rPr lang="en-GB" b="1" dirty="0"/>
              <a:t>):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banyaknya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yang </a:t>
            </a:r>
            <a:r>
              <a:rPr lang="en-GB" dirty="0" err="1"/>
              <a:t>saling</a:t>
            </a:r>
            <a:r>
              <a:rPr lang="en-GB" dirty="0"/>
              <a:t> </a:t>
            </a:r>
            <a:r>
              <a:rPr lang="en-GB" dirty="0" err="1"/>
              <a:t>terkait</a:t>
            </a:r>
            <a:r>
              <a:rPr lang="en-GB" dirty="0"/>
              <a:t> dan </a:t>
            </a:r>
            <a:r>
              <a:rPr lang="en-GB" dirty="0" err="1"/>
              <a:t>interdependensi</a:t>
            </a:r>
            <a:r>
              <a:rPr lang="en-GB" dirty="0"/>
              <a:t> di dalam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. </a:t>
            </a:r>
            <a:r>
              <a:rPr lang="en-GB" dirty="0" err="1"/>
              <a:t>Kompleksitas</a:t>
            </a:r>
            <a:r>
              <a:rPr lang="en-GB" dirty="0"/>
              <a:t> </a:t>
            </a:r>
            <a:r>
              <a:rPr lang="en-GB" dirty="0" err="1"/>
              <a:t>menunjukkan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elemen</a:t>
            </a:r>
            <a:r>
              <a:rPr lang="en-GB" dirty="0"/>
              <a:t> yang </a:t>
            </a:r>
            <a:r>
              <a:rPr lang="en-GB" dirty="0" err="1"/>
              <a:t>terlibat</a:t>
            </a:r>
            <a:r>
              <a:rPr lang="en-GB" dirty="0"/>
              <a:t> dalam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situasi</a:t>
            </a:r>
            <a:r>
              <a:rPr lang="en-GB" dirty="0"/>
              <a:t>, </a:t>
            </a:r>
            <a:r>
              <a:rPr lang="en-GB" dirty="0" err="1"/>
              <a:t>membuatnya</a:t>
            </a:r>
            <a:r>
              <a:rPr lang="en-GB" dirty="0"/>
              <a:t> </a:t>
            </a:r>
            <a:r>
              <a:rPr lang="en-GB" dirty="0" err="1"/>
              <a:t>sulit</a:t>
            </a:r>
            <a:r>
              <a:rPr lang="en-GB" dirty="0"/>
              <a:t> untuk </a:t>
            </a:r>
            <a:r>
              <a:rPr lang="en-GB" dirty="0" err="1"/>
              <a:t>dipahami</a:t>
            </a:r>
            <a:r>
              <a:rPr lang="en-GB" dirty="0"/>
              <a:t> dan </a:t>
            </a:r>
            <a:r>
              <a:rPr lang="en-GB" dirty="0" err="1"/>
              <a:t>dikelola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</a:t>
            </a:r>
            <a:r>
              <a:rPr lang="en-GB" dirty="0" err="1"/>
              <a:t>Rantai</a:t>
            </a:r>
            <a:r>
              <a:rPr lang="en-GB" dirty="0"/>
              <a:t> </a:t>
            </a:r>
            <a:r>
              <a:rPr lang="en-GB" dirty="0" err="1"/>
              <a:t>pasokan</a:t>
            </a:r>
            <a:r>
              <a:rPr lang="en-GB" dirty="0"/>
              <a:t> global,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informasi yang </a:t>
            </a:r>
            <a:r>
              <a:rPr lang="en-GB" dirty="0" err="1"/>
              <a:t>saling</a:t>
            </a:r>
            <a:r>
              <a:rPr lang="en-GB" dirty="0"/>
              <a:t> </a:t>
            </a:r>
            <a:r>
              <a:rPr lang="en-GB" dirty="0" err="1"/>
              <a:t>terhubung</a:t>
            </a:r>
            <a:r>
              <a:rPr lang="en-GB" dirty="0"/>
              <a:t>, atau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</a:t>
            </a:r>
            <a:r>
              <a:rPr lang="en-GB" dirty="0" err="1"/>
              <a:t>internasional</a:t>
            </a:r>
            <a:r>
              <a:rPr lang="en-GB" dirty="0"/>
              <a:t>.</a:t>
            </a:r>
          </a:p>
          <a:p>
            <a:r>
              <a:rPr lang="en-GB" b="1" dirty="0"/>
              <a:t>Ambiguity (</a:t>
            </a:r>
            <a:r>
              <a:rPr lang="en-GB" b="1" dirty="0" err="1"/>
              <a:t>Ambiguitas</a:t>
            </a:r>
            <a:r>
              <a:rPr lang="en-GB" b="1" dirty="0"/>
              <a:t>):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kurangnya</a:t>
            </a:r>
            <a:r>
              <a:rPr lang="en-GB" dirty="0"/>
              <a:t> </a:t>
            </a:r>
            <a:r>
              <a:rPr lang="en-GB" dirty="0" err="1"/>
              <a:t>kejelasan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makna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situasi</a:t>
            </a:r>
            <a:r>
              <a:rPr lang="en-GB" dirty="0"/>
              <a:t>. </a:t>
            </a:r>
            <a:r>
              <a:rPr lang="en-GB" dirty="0" err="1"/>
              <a:t>Ambiguitas</a:t>
            </a:r>
            <a:r>
              <a:rPr lang="en-GB" dirty="0"/>
              <a:t> </a:t>
            </a:r>
            <a:r>
              <a:rPr lang="en-GB" dirty="0" err="1"/>
              <a:t>mencakup</a:t>
            </a:r>
            <a:r>
              <a:rPr lang="en-GB" dirty="0"/>
              <a:t> </a:t>
            </a:r>
            <a:r>
              <a:rPr lang="en-GB" dirty="0" err="1"/>
              <a:t>kondisi</a:t>
            </a:r>
            <a:r>
              <a:rPr lang="en-GB" dirty="0"/>
              <a:t> di mana informasi yang </a:t>
            </a:r>
            <a:r>
              <a:rPr lang="en-GB" dirty="0" err="1"/>
              <a:t>tersedia</a:t>
            </a:r>
            <a:r>
              <a:rPr lang="en-GB" dirty="0"/>
              <a:t> bisa </a:t>
            </a:r>
            <a:r>
              <a:rPr lang="en-GB" dirty="0" err="1"/>
              <a:t>diinterpretasikan</a:t>
            </a:r>
            <a:r>
              <a:rPr lang="en-GB" dirty="0"/>
              <a:t> dengan </a:t>
            </a:r>
            <a:r>
              <a:rPr lang="en-GB" dirty="0" err="1"/>
              <a:t>cara</a:t>
            </a:r>
            <a:r>
              <a:rPr lang="en-GB" dirty="0"/>
              <a:t> yang </a:t>
            </a:r>
            <a:r>
              <a:rPr lang="en-GB" dirty="0" err="1"/>
              <a:t>berbeda</a:t>
            </a:r>
            <a:r>
              <a:rPr lang="en-GB" dirty="0"/>
              <a:t>, </a:t>
            </a:r>
            <a:r>
              <a:rPr lang="en-GB" dirty="0" err="1"/>
              <a:t>menyebabkan</a:t>
            </a:r>
            <a:r>
              <a:rPr lang="en-GB" dirty="0"/>
              <a:t> </a:t>
            </a:r>
            <a:r>
              <a:rPr lang="en-GB" dirty="0" err="1"/>
              <a:t>ketidakpastian</a:t>
            </a:r>
            <a:r>
              <a:rPr lang="en-GB" dirty="0"/>
              <a:t> dalam </a:t>
            </a:r>
            <a:r>
              <a:rPr lang="en-GB" dirty="0" err="1"/>
              <a:t>pengambilan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Contoh</a:t>
            </a:r>
            <a:r>
              <a:rPr lang="en-GB" dirty="0"/>
              <a:t>: </a:t>
            </a:r>
            <a:r>
              <a:rPr lang="en-GB" dirty="0" err="1"/>
              <a:t>Interpretasi</a:t>
            </a:r>
            <a:r>
              <a:rPr lang="en-GB" dirty="0"/>
              <a:t> </a:t>
            </a:r>
            <a:r>
              <a:rPr lang="en-GB" dirty="0" err="1"/>
              <a:t>regulasi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 yang belum </a:t>
            </a:r>
            <a:r>
              <a:rPr lang="en-GB" dirty="0" err="1"/>
              <a:t>jelas</a:t>
            </a:r>
            <a:r>
              <a:rPr lang="en-GB" dirty="0"/>
              <a:t>, </a:t>
            </a:r>
            <a:r>
              <a:rPr lang="en-GB" dirty="0" err="1"/>
              <a:t>tren</a:t>
            </a:r>
            <a:r>
              <a:rPr lang="en-GB" dirty="0"/>
              <a:t> pasar yang tidak </a:t>
            </a:r>
            <a:r>
              <a:rPr lang="en-GB" dirty="0" err="1"/>
              <a:t>konsisten</a:t>
            </a:r>
            <a:r>
              <a:rPr lang="en-GB" dirty="0"/>
              <a:t>, atau perubahan </a:t>
            </a:r>
            <a:r>
              <a:rPr lang="en-GB" dirty="0" err="1"/>
              <a:t>budaya</a:t>
            </a:r>
            <a:r>
              <a:rPr lang="en-GB" dirty="0"/>
              <a:t> di </a:t>
            </a:r>
            <a:r>
              <a:rPr lang="en-GB" dirty="0" err="1"/>
              <a:t>tempat</a:t>
            </a:r>
            <a:r>
              <a:rPr lang="en-GB" dirty="0"/>
              <a:t> kerja.</a:t>
            </a:r>
          </a:p>
        </p:txBody>
      </p:sp>
      <p:pic>
        <p:nvPicPr>
          <p:cNvPr id="3076" name="Picture 4" descr="US United States Flag Icon | Public Domain World Flags Iconpack | Wikipedia  Authors">
            <a:extLst>
              <a:ext uri="{FF2B5EF4-FFF2-40B4-BE49-F238E27FC236}">
                <a16:creationId xmlns:a16="http://schemas.microsoft.com/office/drawing/2014/main" id="{7FEDD761-C7CA-ED38-6378-B9176304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92" y="8343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11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769_TF89082059" id="{43DCBA36-BD3D-4061-B63D-F724A33C5DA6}" vid="{D5432D10-CDFD-4E54-8381-FB36807B4F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openxmlformats.org/package/2006/metadata/core-properties"/>
    <ds:schemaRef ds:uri="71af3243-3dd4-4a8d-8c0d-dd76da1f02a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4654</TotalTime>
  <Words>1738</Words>
  <Application>Microsoft Office PowerPoint</Application>
  <PresentationFormat>Widescreen</PresentationFormat>
  <Paragraphs>196</Paragraphs>
  <Slides>34</Slides>
  <Notes>26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Tw Cen MT</vt:lpstr>
      <vt:lpstr>Tw Cen MT Condensed</vt:lpstr>
      <vt:lpstr>Wingdings 3</vt:lpstr>
      <vt:lpstr>ModernClassicBlock-3</vt:lpstr>
      <vt:lpstr>Digital Innovation in social Entrepreneurship </vt:lpstr>
      <vt:lpstr>Learning Outcomes</vt:lpstr>
      <vt:lpstr>Agenda</vt:lpstr>
      <vt:lpstr>The Digital Age</vt:lpstr>
      <vt:lpstr>Indutry 4.0</vt:lpstr>
      <vt:lpstr>Industry 4.0</vt:lpstr>
      <vt:lpstr>Characteristics of The Digital Age: VUCA</vt:lpstr>
      <vt:lpstr>Characteristics of The Digital Age: VUCA</vt:lpstr>
      <vt:lpstr>Characteristics of The Digital Age: VUCA</vt:lpstr>
      <vt:lpstr>Characteristics of The Digital Age: BANI</vt:lpstr>
      <vt:lpstr>Characteristics of The Digital Age: BANI</vt:lpstr>
      <vt:lpstr>Characteristics of The Digital Age: BANI</vt:lpstr>
      <vt:lpstr>Session 2/4</vt:lpstr>
      <vt:lpstr>Social Enterprise in the digital age</vt:lpstr>
      <vt:lpstr>Age of Disruption</vt:lpstr>
      <vt:lpstr>Sustainable Development Goals</vt:lpstr>
      <vt:lpstr>Age of Disruption</vt:lpstr>
      <vt:lpstr>Blockchain: Cryptocurrency &amp; NFT</vt:lpstr>
      <vt:lpstr>Big data advertising</vt:lpstr>
      <vt:lpstr>GEN AI: Chat GPT 4(omni)</vt:lpstr>
      <vt:lpstr>Session 3/4</vt:lpstr>
      <vt:lpstr>Society 5.0</vt:lpstr>
      <vt:lpstr>Society 5.0</vt:lpstr>
      <vt:lpstr>Society 5.0 milestone</vt:lpstr>
      <vt:lpstr>Society 5.0 milestone</vt:lpstr>
      <vt:lpstr>Youtube video</vt:lpstr>
      <vt:lpstr>Session 3/4</vt:lpstr>
      <vt:lpstr>Homework</vt:lpstr>
      <vt:lpstr>Technology and you</vt:lpstr>
      <vt:lpstr>Terima Kasih</vt:lpstr>
      <vt:lpstr>Lorem Ipsum Dolor Sit Amet, Consectetuer Adipiscing Elit </vt:lpstr>
      <vt:lpstr>COMPANY TEAM SLIDE</vt:lpstr>
      <vt:lpstr>TABLE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suganda</dc:creator>
  <cp:lastModifiedBy>wendy suganda</cp:lastModifiedBy>
  <cp:revision>43</cp:revision>
  <dcterms:created xsi:type="dcterms:W3CDTF">2024-07-21T23:52:57Z</dcterms:created>
  <dcterms:modified xsi:type="dcterms:W3CDTF">2024-08-07T22:45:45Z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