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1" r:id="rId4"/>
    <p:sldId id="258" r:id="rId5"/>
    <p:sldId id="272" r:id="rId6"/>
    <p:sldId id="259" r:id="rId7"/>
    <p:sldId id="267" r:id="rId8"/>
    <p:sldId id="268" r:id="rId9"/>
    <p:sldId id="269" r:id="rId10"/>
    <p:sldId id="270" r:id="rId11"/>
    <p:sldId id="273" r:id="rId12"/>
    <p:sldId id="263" r:id="rId13"/>
    <p:sldId id="262" r:id="rId14"/>
    <p:sldId id="264" r:id="rId15"/>
    <p:sldId id="261" r:id="rId16"/>
    <p:sldId id="265"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smail - [2010]" initials="i-["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16" autoAdjust="0"/>
    <p:restoredTop sz="92562"/>
  </p:normalViewPr>
  <p:slideViewPr>
    <p:cSldViewPr>
      <p:cViewPr>
        <p:scale>
          <a:sx n="66" d="100"/>
          <a:sy n="66" d="100"/>
        </p:scale>
        <p:origin x="-1288"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33041FFB-8764-454F-A249-FE78350F3FD9}" type="datetimeFigureOut">
              <a:rPr lang="id-ID" smtClean="0"/>
              <a:t>14/12/2020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828683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3041FFB-8764-454F-A249-FE78350F3FD9}" type="datetimeFigureOut">
              <a:rPr lang="id-ID" smtClean="0"/>
              <a:t>14/12/2020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881410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3041FFB-8764-454F-A249-FE78350F3FD9}" type="datetimeFigureOut">
              <a:rPr lang="id-ID" smtClean="0"/>
              <a:t>14/12/2020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312449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3041FFB-8764-454F-A249-FE78350F3FD9}" type="datetimeFigureOut">
              <a:rPr lang="id-ID" smtClean="0"/>
              <a:t>14/12/2020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204144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041FFB-8764-454F-A249-FE78350F3FD9}" type="datetimeFigureOut">
              <a:rPr lang="id-ID" smtClean="0"/>
              <a:t>14/12/2020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276307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33041FFB-8764-454F-A249-FE78350F3FD9}" type="datetimeFigureOut">
              <a:rPr lang="id-ID" smtClean="0"/>
              <a:t>14/12/2020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048575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33041FFB-8764-454F-A249-FE78350F3FD9}" type="datetimeFigureOut">
              <a:rPr lang="id-ID" smtClean="0"/>
              <a:t>14/12/2020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149990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33041FFB-8764-454F-A249-FE78350F3FD9}" type="datetimeFigureOut">
              <a:rPr lang="id-ID" smtClean="0"/>
              <a:t>14/12/2020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543224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041FFB-8764-454F-A249-FE78350F3FD9}" type="datetimeFigureOut">
              <a:rPr lang="id-ID" smtClean="0"/>
              <a:t>14/12/2020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027574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041FFB-8764-454F-A249-FE78350F3FD9}" type="datetimeFigureOut">
              <a:rPr lang="id-ID" smtClean="0"/>
              <a:t>14/12/2020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38555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041FFB-8764-454F-A249-FE78350F3FD9}" type="datetimeFigureOut">
              <a:rPr lang="id-ID" smtClean="0"/>
              <a:t>14/12/2020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023830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041FFB-8764-454F-A249-FE78350F3FD9}" type="datetimeFigureOut">
              <a:rPr lang="id-ID" smtClean="0"/>
              <a:t>14/12/2020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84377D-A73F-4ABC-897E-941A91DECB0D}" type="slidenum">
              <a:rPr lang="id-ID" smtClean="0"/>
              <a:t>‹#›</a:t>
            </a:fld>
            <a:endParaRPr lang="id-ID"/>
          </a:p>
        </p:txBody>
      </p:sp>
    </p:spTree>
    <p:extLst>
      <p:ext uri="{BB962C8B-B14F-4D97-AF65-F5344CB8AC3E}">
        <p14:creationId xmlns:p14="http://schemas.microsoft.com/office/powerpoint/2010/main" val="13033951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0">
            <a:schemeClr val="accent1"/>
          </a:lnRef>
          <a:fillRef idx="3">
            <a:schemeClr val="accent1"/>
          </a:fillRef>
          <a:effectRef idx="3">
            <a:schemeClr val="accent1"/>
          </a:effectRef>
          <a:fontRef idx="minor">
            <a:schemeClr val="lt1"/>
          </a:fontRef>
        </p:style>
        <p:txBody>
          <a:bodyPr/>
          <a:lstStyle/>
          <a:p>
            <a:r>
              <a:rPr lang="id-ID" dirty="0" smtClean="0"/>
              <a:t>DEFINISI</a:t>
            </a:r>
            <a:br>
              <a:rPr lang="id-ID" dirty="0" smtClean="0"/>
            </a:br>
            <a:r>
              <a:rPr lang="id-ID" dirty="0" smtClean="0"/>
              <a:t>MEDIA PEMBELAJARAN</a:t>
            </a:r>
            <a:endParaRPr lang="id-ID" dirty="0"/>
          </a:p>
        </p:txBody>
      </p:sp>
    </p:spTree>
    <p:extLst>
      <p:ext uri="{BB962C8B-B14F-4D97-AF65-F5344CB8AC3E}">
        <p14:creationId xmlns:p14="http://schemas.microsoft.com/office/powerpoint/2010/main" val="32605567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268760"/>
            <a:ext cx="7056784" cy="926976"/>
          </a:xfrm>
        </p:spPr>
        <p:style>
          <a:lnRef idx="0">
            <a:schemeClr val="accent1"/>
          </a:lnRef>
          <a:fillRef idx="3">
            <a:schemeClr val="accent1"/>
          </a:fillRef>
          <a:effectRef idx="3">
            <a:schemeClr val="accent1"/>
          </a:effectRef>
          <a:fontRef idx="minor">
            <a:schemeClr val="lt1"/>
          </a:fontRef>
        </p:style>
        <p:txBody>
          <a:bodyPr/>
          <a:lstStyle/>
          <a:p>
            <a:r>
              <a:rPr lang="id-ID" dirty="0" smtClean="0"/>
              <a:t>SUMBER BELAJAR</a:t>
            </a:r>
            <a:endParaRPr lang="id-ID" dirty="0"/>
          </a:p>
        </p:txBody>
      </p:sp>
      <p:sp>
        <p:nvSpPr>
          <p:cNvPr id="3" name="Content Placeholder 2"/>
          <p:cNvSpPr>
            <a:spLocks noGrp="1"/>
          </p:cNvSpPr>
          <p:nvPr>
            <p:ph idx="1"/>
          </p:nvPr>
        </p:nvSpPr>
        <p:spPr>
          <a:xfrm>
            <a:off x="539552" y="2492896"/>
            <a:ext cx="8229600" cy="2664296"/>
          </a:xfrm>
        </p:spPr>
        <p:txBody>
          <a:bodyPr>
            <a:normAutofit/>
          </a:bodyPr>
          <a:lstStyle/>
          <a:p>
            <a:pPr marL="64008" indent="0" algn="ctr">
              <a:buNone/>
            </a:pPr>
            <a:r>
              <a:rPr lang="id-ID" dirty="0" smtClean="0">
                <a:latin typeface="Times New Roman" pitchFamily="18" charset="0"/>
                <a:cs typeface="Times New Roman" pitchFamily="18" charset="0"/>
              </a:rPr>
              <a:t>Sumber belajar adalah segala sesuatu yang berupa media maupun alat bantu dan dapat memfasilitasi kegiatan belajar.</a:t>
            </a:r>
          </a:p>
        </p:txBody>
      </p:sp>
    </p:spTree>
    <p:extLst>
      <p:ext uri="{BB962C8B-B14F-4D97-AF65-F5344CB8AC3E}">
        <p14:creationId xmlns:p14="http://schemas.microsoft.com/office/powerpoint/2010/main" val="4109822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68552"/>
          </a:xfrm>
        </p:spPr>
        <p:txBody>
          <a:bodyPr>
            <a:normAutofit/>
          </a:bodyPr>
          <a:lstStyle/>
          <a:p>
            <a:pPr marL="64008" indent="0">
              <a:buNone/>
            </a:pPr>
            <a:r>
              <a:rPr lang="id-ID" sz="2800" b="1" dirty="0">
                <a:latin typeface="Times New Roman" pitchFamily="18" charset="0"/>
                <a:cs typeface="Times New Roman" pitchFamily="18" charset="0"/>
              </a:rPr>
              <a:t>Sumber belajar terdiri dari 2 macam</a:t>
            </a:r>
            <a:r>
              <a:rPr lang="id-ID" sz="2800" dirty="0">
                <a:latin typeface="Times New Roman" pitchFamily="18" charset="0"/>
                <a:cs typeface="Times New Roman" pitchFamily="18" charset="0"/>
              </a:rPr>
              <a:t>, </a:t>
            </a:r>
            <a:r>
              <a:rPr lang="id-ID" sz="2800" dirty="0" smtClean="0">
                <a:latin typeface="Times New Roman" pitchFamily="18" charset="0"/>
                <a:cs typeface="Times New Roman" pitchFamily="18" charset="0"/>
              </a:rPr>
              <a:t>yakni</a:t>
            </a:r>
            <a:r>
              <a:rPr lang="en-US" sz="2800" dirty="0" smtClean="0">
                <a:latin typeface="Times New Roman" pitchFamily="18" charset="0"/>
                <a:cs typeface="Times New Roman" pitchFamily="18" charset="0"/>
              </a:rPr>
              <a:t> :</a:t>
            </a:r>
          </a:p>
          <a:p>
            <a:pPr marL="64008" indent="0">
              <a:buNone/>
            </a:pPr>
            <a:endParaRPr lang="id-ID" sz="2800" dirty="0">
              <a:latin typeface="Times New Roman" pitchFamily="18" charset="0"/>
              <a:cs typeface="Times New Roman" pitchFamily="18" charset="0"/>
            </a:endParaRPr>
          </a:p>
          <a:p>
            <a:pPr marL="521208" indent="-457200">
              <a:buFont typeface="Wingdings" pitchFamily="2" charset="2"/>
              <a:buChar char="§"/>
            </a:pPr>
            <a:r>
              <a:rPr lang="id-ID" sz="2800" b="1" dirty="0">
                <a:latin typeface="Times New Roman" pitchFamily="18" charset="0"/>
                <a:cs typeface="Times New Roman" pitchFamily="18" charset="0"/>
              </a:rPr>
              <a:t>By </a:t>
            </a:r>
            <a:r>
              <a:rPr lang="id-ID" sz="2800" b="1" dirty="0" smtClean="0">
                <a:latin typeface="Times New Roman" pitchFamily="18" charset="0"/>
                <a:cs typeface="Times New Roman" pitchFamily="18" charset="0"/>
              </a:rPr>
              <a:t>design</a:t>
            </a:r>
            <a:r>
              <a:rPr lang="en-US" sz="2800" b="1" dirty="0" smtClean="0">
                <a:latin typeface="Times New Roman" pitchFamily="18" charset="0"/>
                <a:cs typeface="Times New Roman" pitchFamily="18" charset="0"/>
              </a:rPr>
              <a:t>	</a:t>
            </a:r>
            <a:r>
              <a:rPr lang="id-ID" sz="2800" dirty="0" smtClean="0">
                <a:latin typeface="Times New Roman" pitchFamily="18" charset="0"/>
                <a:cs typeface="Times New Roman" pitchFamily="18" charset="0"/>
              </a:rPr>
              <a:t>: </a:t>
            </a:r>
            <a:r>
              <a:rPr lang="id-ID" sz="2800" dirty="0">
                <a:latin typeface="Times New Roman" pitchFamily="18" charset="0"/>
                <a:cs typeface="Times New Roman" pitchFamily="18" charset="0"/>
              </a:rPr>
              <a:t>media pembelajaran yang memang sudah </a:t>
            </a:r>
            <a:r>
              <a:rPr lang="id-ID" sz="2800" dirty="0" smtClean="0">
                <a:latin typeface="Times New Roman" pitchFamily="18" charset="0"/>
                <a:cs typeface="Times New Roman" pitchFamily="18" charset="0"/>
              </a:rPr>
              <a:t>direncanakan.</a:t>
            </a:r>
            <a:endParaRPr lang="en-US" sz="2800" dirty="0" smtClean="0">
              <a:latin typeface="Times New Roman" pitchFamily="18" charset="0"/>
              <a:cs typeface="Times New Roman" pitchFamily="18" charset="0"/>
            </a:endParaRPr>
          </a:p>
          <a:p>
            <a:pPr marL="64008" indent="0">
              <a:buNone/>
            </a:pPr>
            <a:r>
              <a:rPr lang="en-US" sz="2800" b="1" dirty="0">
                <a:latin typeface="Times New Roman" pitchFamily="18" charset="0"/>
                <a:cs typeface="Times New Roman" pitchFamily="18" charset="0"/>
              </a:rPr>
              <a:t> </a:t>
            </a:r>
            <a:r>
              <a:rPr lang="en-US" sz="2800" b="1" dirty="0" smtClean="0">
                <a:latin typeface="Times New Roman" pitchFamily="18" charset="0"/>
                <a:cs typeface="Times New Roman" pitchFamily="18" charset="0"/>
              </a:rPr>
              <a:t>     </a:t>
            </a:r>
            <a:r>
              <a:rPr lang="id-ID" sz="2800" b="1" dirty="0" smtClean="0">
                <a:latin typeface="Times New Roman" pitchFamily="18" charset="0"/>
                <a:cs typeface="Times New Roman" pitchFamily="18" charset="0"/>
              </a:rPr>
              <a:t>Contoh </a:t>
            </a:r>
            <a:r>
              <a:rPr lang="en-US" sz="2800" dirty="0" smtClean="0">
                <a:latin typeface="Times New Roman" pitchFamily="18" charset="0"/>
                <a:cs typeface="Times New Roman" pitchFamily="18" charset="0"/>
              </a:rPr>
              <a:t>: </a:t>
            </a:r>
            <a:r>
              <a:rPr lang="id-ID" sz="2800" dirty="0" smtClean="0">
                <a:latin typeface="Times New Roman" pitchFamily="18" charset="0"/>
                <a:cs typeface="Times New Roman" pitchFamily="18" charset="0"/>
              </a:rPr>
              <a:t>guru </a:t>
            </a:r>
            <a:r>
              <a:rPr lang="id-ID" sz="2800" dirty="0">
                <a:latin typeface="Times New Roman" pitchFamily="18" charset="0"/>
                <a:cs typeface="Times New Roman" pitchFamily="18" charset="0"/>
              </a:rPr>
              <a:t>, sekolah, </a:t>
            </a:r>
            <a:r>
              <a:rPr lang="id-ID" sz="2800" dirty="0" smtClean="0">
                <a:latin typeface="Times New Roman" pitchFamily="18" charset="0"/>
                <a:cs typeface="Times New Roman" pitchFamily="18" charset="0"/>
              </a:rPr>
              <a:t>buku.</a:t>
            </a:r>
          </a:p>
          <a:p>
            <a:pPr marL="578358" indent="-514350">
              <a:buFont typeface="Wingdings" pitchFamily="2" charset="2"/>
              <a:buChar char="§"/>
            </a:pPr>
            <a:r>
              <a:rPr lang="id-ID" sz="2800" b="1" dirty="0">
                <a:latin typeface="Times New Roman" pitchFamily="18" charset="0"/>
                <a:cs typeface="Times New Roman" pitchFamily="18" charset="0"/>
              </a:rPr>
              <a:t>By </a:t>
            </a:r>
            <a:r>
              <a:rPr lang="id-ID" sz="2800" b="1" dirty="0" smtClean="0">
                <a:latin typeface="Times New Roman" pitchFamily="18" charset="0"/>
                <a:cs typeface="Times New Roman" pitchFamily="18" charset="0"/>
              </a:rPr>
              <a:t>utilization</a:t>
            </a:r>
            <a:r>
              <a:rPr lang="id-ID" sz="2800" dirty="0" smtClean="0">
                <a:latin typeface="Times New Roman" pitchFamily="18" charset="0"/>
                <a:cs typeface="Times New Roman" pitchFamily="18" charset="0"/>
              </a:rPr>
              <a:t>: </a:t>
            </a:r>
            <a:r>
              <a:rPr lang="id-ID" sz="2800" dirty="0">
                <a:latin typeface="Times New Roman" pitchFamily="18" charset="0"/>
                <a:cs typeface="Times New Roman" pitchFamily="18" charset="0"/>
              </a:rPr>
              <a:t>media pembelajaran yang awalnya tidak dirancang untuk media pembelajara namun dapat menjadi media </a:t>
            </a:r>
            <a:r>
              <a:rPr lang="id-ID" sz="2800" dirty="0" smtClean="0">
                <a:latin typeface="Times New Roman" pitchFamily="18" charset="0"/>
                <a:cs typeface="Times New Roman" pitchFamily="18" charset="0"/>
              </a:rPr>
              <a:t>pembelajaran.</a:t>
            </a:r>
            <a:endParaRPr lang="en-US" sz="2800" dirty="0" smtClean="0">
              <a:latin typeface="Times New Roman" pitchFamily="18" charset="0"/>
              <a:cs typeface="Times New Roman" pitchFamily="18" charset="0"/>
            </a:endParaRPr>
          </a:p>
          <a:p>
            <a:pPr marL="64008" indent="0">
              <a:buNone/>
            </a:pPr>
            <a:r>
              <a:rPr lang="en-US" sz="2800" b="1" dirty="0" smtClean="0">
                <a:latin typeface="Times New Roman" pitchFamily="18" charset="0"/>
                <a:cs typeface="Times New Roman" pitchFamily="18" charset="0"/>
              </a:rPr>
              <a:t>      </a:t>
            </a:r>
            <a:r>
              <a:rPr lang="id-ID" sz="2800" b="1" dirty="0" smtClean="0">
                <a:latin typeface="Times New Roman" pitchFamily="18" charset="0"/>
                <a:cs typeface="Times New Roman" pitchFamily="18" charset="0"/>
              </a:rPr>
              <a:t>Contoh</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id-ID" sz="2800" dirty="0" smtClean="0">
                <a:latin typeface="Times New Roman" pitchFamily="18" charset="0"/>
                <a:cs typeface="Times New Roman" pitchFamily="18" charset="0"/>
              </a:rPr>
              <a:t>petani </a:t>
            </a:r>
            <a:r>
              <a:rPr lang="id-ID" sz="2800" dirty="0">
                <a:latin typeface="Times New Roman" pitchFamily="18" charset="0"/>
                <a:cs typeface="Times New Roman" pitchFamily="18" charset="0"/>
              </a:rPr>
              <a:t>, kebun binatang , koran.</a:t>
            </a:r>
          </a:p>
          <a:p>
            <a:pPr marL="64008" indent="0">
              <a:buNone/>
            </a:pPr>
            <a:endParaRPr lang="id-ID" dirty="0"/>
          </a:p>
        </p:txBody>
      </p:sp>
    </p:spTree>
    <p:extLst>
      <p:ext uri="{BB962C8B-B14F-4D97-AF65-F5344CB8AC3E}">
        <p14:creationId xmlns:p14="http://schemas.microsoft.com/office/powerpoint/2010/main" val="908119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980728"/>
            <a:ext cx="7581528" cy="782960"/>
          </a:xfrm>
        </p:spPr>
        <p:style>
          <a:lnRef idx="0">
            <a:schemeClr val="accent1"/>
          </a:lnRef>
          <a:fillRef idx="3">
            <a:schemeClr val="accent1"/>
          </a:fillRef>
          <a:effectRef idx="3">
            <a:schemeClr val="accent1"/>
          </a:effectRef>
          <a:fontRef idx="minor">
            <a:schemeClr val="lt1"/>
          </a:fontRef>
        </p:style>
        <p:txBody>
          <a:bodyPr>
            <a:normAutofit/>
          </a:bodyPr>
          <a:lstStyle/>
          <a:p>
            <a:r>
              <a:rPr lang="id-ID" sz="3200" dirty="0" smtClean="0"/>
              <a:t>Landasan </a:t>
            </a:r>
            <a:r>
              <a:rPr lang="en-US" sz="3200" dirty="0" smtClean="0"/>
              <a:t>P</a:t>
            </a:r>
            <a:r>
              <a:rPr lang="id-ID" sz="3200" dirty="0" smtClean="0"/>
              <a:t>enggunaan </a:t>
            </a:r>
            <a:r>
              <a:rPr lang="en-US" sz="3200" dirty="0"/>
              <a:t>M</a:t>
            </a:r>
            <a:r>
              <a:rPr lang="id-ID" sz="3200" dirty="0" smtClean="0"/>
              <a:t>edia </a:t>
            </a:r>
            <a:r>
              <a:rPr lang="en-US" sz="3200" dirty="0"/>
              <a:t>P</a:t>
            </a:r>
            <a:r>
              <a:rPr lang="id-ID" sz="3200" dirty="0" smtClean="0"/>
              <a:t>embelajaran</a:t>
            </a:r>
            <a:endParaRPr lang="id-ID" sz="3200" dirty="0"/>
          </a:p>
        </p:txBody>
      </p:sp>
      <p:sp>
        <p:nvSpPr>
          <p:cNvPr id="3" name="Content Placeholder 2"/>
          <p:cNvSpPr>
            <a:spLocks noGrp="1"/>
          </p:cNvSpPr>
          <p:nvPr>
            <p:ph idx="1"/>
          </p:nvPr>
        </p:nvSpPr>
        <p:spPr>
          <a:xfrm>
            <a:off x="395536" y="1916833"/>
            <a:ext cx="8229600" cy="4176464"/>
          </a:xfrm>
        </p:spPr>
        <p:txBody>
          <a:bodyPr>
            <a:normAutofit fontScale="70000" lnSpcReduction="20000"/>
          </a:bodyPr>
          <a:lstStyle/>
          <a:p>
            <a:pPr marL="0" indent="0">
              <a:buNone/>
            </a:pPr>
            <a:r>
              <a:rPr lang="id-ID" dirty="0" smtClean="0">
                <a:latin typeface="Times New Roman" pitchFamily="18" charset="0"/>
                <a:cs typeface="Times New Roman" pitchFamily="18" charset="0"/>
              </a:rPr>
              <a:t>Ada 4 landasan penggunaan media pembelajarn, yakni :</a:t>
            </a:r>
          </a:p>
          <a:p>
            <a:pPr marL="0" indent="0">
              <a:buNone/>
            </a:pPr>
            <a:r>
              <a:rPr lang="id-ID" dirty="0" smtClean="0">
                <a:latin typeface="Times New Roman" pitchFamily="18" charset="0"/>
                <a:cs typeface="Times New Roman" pitchFamily="18" charset="0"/>
              </a:rPr>
              <a:t>1. </a:t>
            </a:r>
            <a:r>
              <a:rPr lang="id-ID" i="1" dirty="0" smtClean="0">
                <a:latin typeface="Times New Roman" pitchFamily="18" charset="0"/>
                <a:cs typeface="Times New Roman" pitchFamily="18" charset="0"/>
              </a:rPr>
              <a:t>Filosofi </a:t>
            </a:r>
            <a:r>
              <a:rPr lang="id-ID" dirty="0" smtClean="0">
                <a:latin typeface="Times New Roman" pitchFamily="18" charset="0"/>
                <a:cs typeface="Times New Roman" pitchFamily="18" charset="0"/>
              </a:rPr>
              <a:t>: suatu pandangan bahwa digunakan nya berbagai jenis media teknologi baru didalam kelas mengakibatkan adanya </a:t>
            </a:r>
            <a:r>
              <a:rPr lang="id-ID" i="1" dirty="0" smtClean="0">
                <a:latin typeface="Times New Roman" pitchFamily="18" charset="0"/>
                <a:cs typeface="Times New Roman" pitchFamily="18" charset="0"/>
              </a:rPr>
              <a:t>dehumanisasi </a:t>
            </a:r>
            <a:r>
              <a:rPr lang="id-ID" dirty="0" smtClean="0">
                <a:latin typeface="Times New Roman" pitchFamily="18" charset="0"/>
                <a:cs typeface="Times New Roman" pitchFamily="18" charset="0"/>
              </a:rPr>
              <a:t>( hilang nya kepekaan kepada nilai-nilai luhur, seperti kebenaran,kebaikan, estetik dan kesucian)</a:t>
            </a:r>
            <a:endParaRPr lang="id-ID" i="1" dirty="0" smtClean="0">
              <a:latin typeface="Times New Roman" pitchFamily="18" charset="0"/>
              <a:cs typeface="Times New Roman" pitchFamily="18" charset="0"/>
            </a:endParaRPr>
          </a:p>
          <a:p>
            <a:pPr marL="0" indent="0">
              <a:buNone/>
            </a:pPr>
            <a:r>
              <a:rPr lang="id-ID" dirty="0" smtClean="0">
                <a:latin typeface="Times New Roman" pitchFamily="18" charset="0"/>
                <a:cs typeface="Times New Roman" pitchFamily="18" charset="0"/>
              </a:rPr>
              <a:t>2. </a:t>
            </a:r>
            <a:r>
              <a:rPr lang="id-ID" i="1" dirty="0" smtClean="0">
                <a:latin typeface="Times New Roman" pitchFamily="18" charset="0"/>
                <a:cs typeface="Times New Roman" pitchFamily="18" charset="0"/>
              </a:rPr>
              <a:t>Psikologis </a:t>
            </a:r>
            <a:r>
              <a:rPr lang="id-ID" dirty="0" smtClean="0">
                <a:latin typeface="Times New Roman" pitchFamily="18" charset="0"/>
                <a:cs typeface="Times New Roman" pitchFamily="18" charset="0"/>
              </a:rPr>
              <a:t>: media yang memperhatikan kompleks dan uniknya proses belajar, maka ketepatan pemilihan media pembelajaran sangat berpengaruh dalam hasil belajar siswa.</a:t>
            </a:r>
          </a:p>
          <a:p>
            <a:pPr marL="0" indent="0">
              <a:buNone/>
            </a:pPr>
            <a:r>
              <a:rPr lang="id-ID" dirty="0" smtClean="0">
                <a:latin typeface="Times New Roman" pitchFamily="18" charset="0"/>
                <a:cs typeface="Times New Roman" pitchFamily="18" charset="0"/>
              </a:rPr>
              <a:t>3. </a:t>
            </a:r>
            <a:r>
              <a:rPr lang="id-ID" i="1" dirty="0" smtClean="0">
                <a:latin typeface="Times New Roman" pitchFamily="18" charset="0"/>
                <a:cs typeface="Times New Roman" pitchFamily="18" charset="0"/>
              </a:rPr>
              <a:t>Teknologis </a:t>
            </a:r>
            <a:r>
              <a:rPr lang="id-ID" dirty="0" smtClean="0">
                <a:latin typeface="Times New Roman" pitchFamily="18" charset="0"/>
                <a:cs typeface="Times New Roman" pitchFamily="18" charset="0"/>
              </a:rPr>
              <a:t>: teori dan praktek perancangan, pengembangan, penerapan, pengelolahan, dan penilain proses dan sumber belajar. </a:t>
            </a:r>
          </a:p>
          <a:p>
            <a:pPr marL="0" indent="0">
              <a:buNone/>
            </a:pPr>
            <a:r>
              <a:rPr lang="id-ID" dirty="0" smtClean="0">
                <a:latin typeface="Times New Roman" pitchFamily="18" charset="0"/>
                <a:cs typeface="Times New Roman" pitchFamily="18" charset="0"/>
              </a:rPr>
              <a:t>4. </a:t>
            </a:r>
            <a:r>
              <a:rPr lang="id-ID" i="1" dirty="0" smtClean="0">
                <a:latin typeface="Times New Roman" pitchFamily="18" charset="0"/>
                <a:cs typeface="Times New Roman" pitchFamily="18" charset="0"/>
              </a:rPr>
              <a:t>Empiris </a:t>
            </a:r>
            <a:r>
              <a:rPr lang="id-ID" dirty="0" smtClean="0">
                <a:latin typeface="Times New Roman" pitchFamily="18" charset="0"/>
                <a:cs typeface="Times New Roman" pitchFamily="18" charset="0"/>
              </a:rPr>
              <a:t>: menunjukkan bahwa terdapat interaksi antara pengguna media pembelajaran dan karakteristik belajar siswa dalam menentukkan hasil belajar siswa.  </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2320234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980728"/>
            <a:ext cx="7653536" cy="998984"/>
          </a:xfrm>
        </p:spPr>
        <p:style>
          <a:lnRef idx="0">
            <a:schemeClr val="accent1"/>
          </a:lnRef>
          <a:fillRef idx="3">
            <a:schemeClr val="accent1"/>
          </a:fillRef>
          <a:effectRef idx="3">
            <a:schemeClr val="accent1"/>
          </a:effectRef>
          <a:fontRef idx="minor">
            <a:schemeClr val="lt1"/>
          </a:fontRef>
        </p:style>
        <p:txBody>
          <a:bodyPr/>
          <a:lstStyle/>
          <a:p>
            <a:r>
              <a:rPr lang="id-ID" dirty="0" smtClean="0"/>
              <a:t>Fungsi media pembelajaran</a:t>
            </a:r>
            <a:endParaRPr lang="id-ID" dirty="0"/>
          </a:p>
        </p:txBody>
      </p:sp>
      <p:sp>
        <p:nvSpPr>
          <p:cNvPr id="3" name="Content Placeholder 2"/>
          <p:cNvSpPr>
            <a:spLocks noGrp="1"/>
          </p:cNvSpPr>
          <p:nvPr>
            <p:ph idx="1"/>
          </p:nvPr>
        </p:nvSpPr>
        <p:spPr>
          <a:xfrm>
            <a:off x="467544" y="2204864"/>
            <a:ext cx="8229600" cy="3888432"/>
          </a:xfrm>
        </p:spPr>
        <p:txBody>
          <a:bodyPr/>
          <a:lstStyle/>
          <a:p>
            <a:pPr marL="514350" indent="-514350">
              <a:buFont typeface="+mj-lt"/>
              <a:buAutoNum type="arabicPeriod"/>
            </a:pPr>
            <a:r>
              <a:rPr lang="id-ID" dirty="0" smtClean="0">
                <a:latin typeface="Times New Roman" pitchFamily="18" charset="0"/>
                <a:cs typeface="Times New Roman" pitchFamily="18" charset="0"/>
              </a:rPr>
              <a:t>Memungkinkan penerima memilih kegiatan belajar sesuai dengan kemampuan, bakat dan minat nya.</a:t>
            </a:r>
          </a:p>
          <a:p>
            <a:pPr marL="514350" indent="-514350">
              <a:buFont typeface="+mj-lt"/>
              <a:buAutoNum type="arabicPeriod"/>
            </a:pPr>
            <a:r>
              <a:rPr lang="id-ID" dirty="0" smtClean="0">
                <a:latin typeface="Times New Roman" pitchFamily="18" charset="0"/>
                <a:cs typeface="Times New Roman" pitchFamily="18" charset="0"/>
              </a:rPr>
              <a:t>Menambah pengertian nyata tentang suatu pengetahuan baru.</a:t>
            </a:r>
          </a:p>
          <a:p>
            <a:pPr marL="514350" indent="-514350">
              <a:buFont typeface="+mj-lt"/>
              <a:buAutoNum type="arabicPeriod"/>
            </a:pPr>
            <a:r>
              <a:rPr lang="id-ID" dirty="0" smtClean="0">
                <a:latin typeface="Times New Roman" pitchFamily="18" charset="0"/>
                <a:cs typeface="Times New Roman" pitchFamily="18" charset="0"/>
              </a:rPr>
              <a:t>Mendorong motivasi belajar.</a:t>
            </a:r>
          </a:p>
          <a:p>
            <a:pPr marL="514350" indent="-514350">
              <a:buFont typeface="+mj-lt"/>
              <a:buAutoNum type="arabicPeriod"/>
            </a:pPr>
            <a:endParaRPr lang="id-ID" dirty="0"/>
          </a:p>
        </p:txBody>
      </p:sp>
    </p:spTree>
    <p:extLst>
      <p:ext uri="{BB962C8B-B14F-4D97-AF65-F5344CB8AC3E}">
        <p14:creationId xmlns:p14="http://schemas.microsoft.com/office/powerpoint/2010/main" val="2868486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6" presetClass="emph" presetSubtype="0" fill="hold" nodeType="clickEffect">
                                  <p:stCondLst>
                                    <p:cond delay="0"/>
                                  </p:stCondLst>
                                  <p:iterate type="lt">
                                    <p:tmPct val="10000"/>
                                  </p:iterate>
                                  <p:childTnLst>
                                    <p:animScale>
                                      <p:cBhvr>
                                        <p:cTn id="11" dur="250" autoRev="1" fill="hold">
                                          <p:stCondLst>
                                            <p:cond delay="0"/>
                                          </p:stCondLst>
                                        </p:cTn>
                                        <p:tgtEl>
                                          <p:spTgt spid="3">
                                            <p:txEl>
                                              <p:pRg st="0" end="0"/>
                                            </p:txEl>
                                          </p:spTgt>
                                        </p:tgtEl>
                                      </p:cBhvr>
                                      <p:to x="80000" y="100000"/>
                                    </p:animScale>
                                    <p:anim by="(#ppt_w*0.10)" calcmode="lin" valueType="num">
                                      <p:cBhvr>
                                        <p:cTn id="12" dur="250" autoRev="1" fill="hold">
                                          <p:stCondLst>
                                            <p:cond delay="0"/>
                                          </p:stCondLst>
                                        </p:cTn>
                                        <p:tgtEl>
                                          <p:spTgt spid="3">
                                            <p:txEl>
                                              <p:pRg st="0" end="0"/>
                                            </p:txEl>
                                          </p:spTgt>
                                        </p:tgtEl>
                                        <p:attrNameLst>
                                          <p:attrName>ppt_x</p:attrName>
                                        </p:attrNameLst>
                                      </p:cBhvr>
                                    </p:anim>
                                    <p:anim by="(-#ppt_w*0.10)" calcmode="lin" valueType="num">
                                      <p:cBhvr>
                                        <p:cTn id="13" dur="250" autoRev="1" fill="hold">
                                          <p:stCondLst>
                                            <p:cond delay="0"/>
                                          </p:stCondLst>
                                        </p:cTn>
                                        <p:tgtEl>
                                          <p:spTgt spid="3">
                                            <p:txEl>
                                              <p:pRg st="0" end="0"/>
                                            </p:txEl>
                                          </p:spTgt>
                                        </p:tgtEl>
                                        <p:attrNameLst>
                                          <p:attrName>ppt_y</p:attrName>
                                        </p:attrNameLst>
                                      </p:cBhvr>
                                    </p:anim>
                                    <p:animRot by="-480000">
                                      <p:cBhvr>
                                        <p:cTn id="14" dur="250" autoRev="1" fill="hold">
                                          <p:stCondLst>
                                            <p:cond delay="0"/>
                                          </p:stCondLst>
                                        </p:cTn>
                                        <p:tgtEl>
                                          <p:spTgt spid="3">
                                            <p:txEl>
                                              <p:pRg st="0" end="0"/>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36" presetClass="emph" presetSubtype="0" fill="hold" nodeType="clickEffect">
                                  <p:stCondLst>
                                    <p:cond delay="0"/>
                                  </p:stCondLst>
                                  <p:iterate type="lt">
                                    <p:tmPct val="10000"/>
                                  </p:iterate>
                                  <p:childTnLst>
                                    <p:animScale>
                                      <p:cBhvr>
                                        <p:cTn id="18" dur="250" autoRev="1" fill="hold">
                                          <p:stCondLst>
                                            <p:cond delay="0"/>
                                          </p:stCondLst>
                                        </p:cTn>
                                        <p:tgtEl>
                                          <p:spTgt spid="3">
                                            <p:txEl>
                                              <p:pRg st="1" end="1"/>
                                            </p:txEl>
                                          </p:spTgt>
                                        </p:tgtEl>
                                      </p:cBhvr>
                                      <p:to x="80000" y="100000"/>
                                    </p:animScale>
                                    <p:anim by="(#ppt_w*0.10)" calcmode="lin" valueType="num">
                                      <p:cBhvr>
                                        <p:cTn id="19" dur="250" autoRev="1" fill="hold">
                                          <p:stCondLst>
                                            <p:cond delay="0"/>
                                          </p:stCondLst>
                                        </p:cTn>
                                        <p:tgtEl>
                                          <p:spTgt spid="3">
                                            <p:txEl>
                                              <p:pRg st="1" end="1"/>
                                            </p:txEl>
                                          </p:spTgt>
                                        </p:tgtEl>
                                        <p:attrNameLst>
                                          <p:attrName>ppt_x</p:attrName>
                                        </p:attrNameLst>
                                      </p:cBhvr>
                                    </p:anim>
                                    <p:anim by="(-#ppt_w*0.10)" calcmode="lin" valueType="num">
                                      <p:cBhvr>
                                        <p:cTn id="20" dur="250" autoRev="1" fill="hold">
                                          <p:stCondLst>
                                            <p:cond delay="0"/>
                                          </p:stCondLst>
                                        </p:cTn>
                                        <p:tgtEl>
                                          <p:spTgt spid="3">
                                            <p:txEl>
                                              <p:pRg st="1" end="1"/>
                                            </p:txEl>
                                          </p:spTgt>
                                        </p:tgtEl>
                                        <p:attrNameLst>
                                          <p:attrName>ppt_y</p:attrName>
                                        </p:attrNameLst>
                                      </p:cBhvr>
                                    </p:anim>
                                    <p:animRot by="-480000">
                                      <p:cBhvr>
                                        <p:cTn id="21" dur="250" autoRev="1" fill="hold">
                                          <p:stCondLst>
                                            <p:cond delay="0"/>
                                          </p:stCondLst>
                                        </p:cTn>
                                        <p:tgtEl>
                                          <p:spTgt spid="3">
                                            <p:txEl>
                                              <p:pRg st="1" end="1"/>
                                            </p:txEl>
                                          </p:spTgt>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36" presetClass="emph" presetSubtype="0" fill="hold" nodeType="clickEffect">
                                  <p:stCondLst>
                                    <p:cond delay="0"/>
                                  </p:stCondLst>
                                  <p:iterate type="lt">
                                    <p:tmPct val="10000"/>
                                  </p:iterate>
                                  <p:childTnLst>
                                    <p:animScale>
                                      <p:cBhvr>
                                        <p:cTn id="25" dur="250" autoRev="1" fill="hold">
                                          <p:stCondLst>
                                            <p:cond delay="0"/>
                                          </p:stCondLst>
                                        </p:cTn>
                                        <p:tgtEl>
                                          <p:spTgt spid="3">
                                            <p:txEl>
                                              <p:pRg st="2" end="2"/>
                                            </p:txEl>
                                          </p:spTgt>
                                        </p:tgtEl>
                                      </p:cBhvr>
                                      <p:to x="80000" y="100000"/>
                                    </p:animScale>
                                    <p:anim by="(#ppt_w*0.10)" calcmode="lin" valueType="num">
                                      <p:cBhvr>
                                        <p:cTn id="26" dur="250" autoRev="1" fill="hold">
                                          <p:stCondLst>
                                            <p:cond delay="0"/>
                                          </p:stCondLst>
                                        </p:cTn>
                                        <p:tgtEl>
                                          <p:spTgt spid="3">
                                            <p:txEl>
                                              <p:pRg st="2" end="2"/>
                                            </p:txEl>
                                          </p:spTgt>
                                        </p:tgtEl>
                                        <p:attrNameLst>
                                          <p:attrName>ppt_x</p:attrName>
                                        </p:attrNameLst>
                                      </p:cBhvr>
                                    </p:anim>
                                    <p:anim by="(-#ppt_w*0.10)" calcmode="lin" valueType="num">
                                      <p:cBhvr>
                                        <p:cTn id="27" dur="250" autoRev="1" fill="hold">
                                          <p:stCondLst>
                                            <p:cond delay="0"/>
                                          </p:stCondLst>
                                        </p:cTn>
                                        <p:tgtEl>
                                          <p:spTgt spid="3">
                                            <p:txEl>
                                              <p:pRg st="2" end="2"/>
                                            </p:txEl>
                                          </p:spTgt>
                                        </p:tgtEl>
                                        <p:attrNameLst>
                                          <p:attrName>ppt_y</p:attrName>
                                        </p:attrNameLst>
                                      </p:cBhvr>
                                    </p:anim>
                                    <p:animRot by="-480000">
                                      <p:cBhvr>
                                        <p:cTn id="28" dur="250" autoRev="1" fill="hold">
                                          <p:stCondLst>
                                            <p:cond delay="0"/>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980728"/>
            <a:ext cx="6635080" cy="868958"/>
          </a:xfrm>
        </p:spPr>
        <p:style>
          <a:lnRef idx="0">
            <a:schemeClr val="accent1"/>
          </a:lnRef>
          <a:fillRef idx="3">
            <a:schemeClr val="accent1"/>
          </a:fillRef>
          <a:effectRef idx="3">
            <a:schemeClr val="accent1"/>
          </a:effectRef>
          <a:fontRef idx="minor">
            <a:schemeClr val="lt1"/>
          </a:fontRef>
        </p:style>
        <p:txBody>
          <a:bodyPr/>
          <a:lstStyle/>
          <a:p>
            <a:r>
              <a:rPr lang="id-ID" dirty="0" smtClean="0"/>
              <a:t>Ciri </a:t>
            </a:r>
            <a:r>
              <a:rPr lang="en-US" dirty="0" smtClean="0"/>
              <a:t>M</a:t>
            </a:r>
            <a:r>
              <a:rPr lang="id-ID" dirty="0" smtClean="0"/>
              <a:t>edia </a:t>
            </a:r>
            <a:r>
              <a:rPr lang="en-US" dirty="0"/>
              <a:t>P</a:t>
            </a:r>
            <a:r>
              <a:rPr lang="id-ID" dirty="0" smtClean="0"/>
              <a:t>embelajaran </a:t>
            </a:r>
            <a:endParaRPr lang="id-ID" dirty="0"/>
          </a:p>
        </p:txBody>
      </p:sp>
      <p:sp>
        <p:nvSpPr>
          <p:cNvPr id="3" name="Content Placeholder 2"/>
          <p:cNvSpPr>
            <a:spLocks noGrp="1"/>
          </p:cNvSpPr>
          <p:nvPr>
            <p:ph idx="1"/>
          </p:nvPr>
        </p:nvSpPr>
        <p:spPr>
          <a:xfrm>
            <a:off x="467544" y="2060848"/>
            <a:ext cx="8229600" cy="4320480"/>
          </a:xfrm>
        </p:spPr>
        <p:txBody>
          <a:bodyPr>
            <a:normAutofit fontScale="70000" lnSpcReduction="20000"/>
          </a:bodyPr>
          <a:lstStyle/>
          <a:p>
            <a:pPr marL="0" indent="0">
              <a:buNone/>
            </a:pPr>
            <a:r>
              <a:rPr lang="id-ID" dirty="0" smtClean="0">
                <a:latin typeface="Times New Roman" pitchFamily="18" charset="0"/>
                <a:cs typeface="Times New Roman" pitchFamily="18" charset="0"/>
              </a:rPr>
              <a:t>Gerlach dan ely (1971) mengemukakan tiga ciri media yang merupakan petunjuk mengapa media digunakan dalam pembelajaran.</a:t>
            </a:r>
          </a:p>
          <a:p>
            <a:pPr marL="0" indent="0">
              <a:buNone/>
            </a:pPr>
            <a:endParaRPr lang="id-ID" dirty="0" smtClean="0">
              <a:latin typeface="Times New Roman" pitchFamily="18" charset="0"/>
              <a:cs typeface="Times New Roman" pitchFamily="18" charset="0"/>
            </a:endParaRPr>
          </a:p>
          <a:p>
            <a:pPr>
              <a:buFont typeface="Wingdings" panose="05000000000000000000" pitchFamily="2" charset="2"/>
              <a:buChar char="Ø"/>
            </a:pPr>
            <a:r>
              <a:rPr lang="id-ID" sz="3400" dirty="0" smtClean="0">
                <a:latin typeface="Times New Roman" pitchFamily="18" charset="0"/>
                <a:cs typeface="Times New Roman" pitchFamily="18" charset="0"/>
              </a:rPr>
              <a:t> ciri fiksatif (</a:t>
            </a:r>
            <a:r>
              <a:rPr lang="id-ID" sz="3400" i="1" dirty="0" smtClean="0">
                <a:latin typeface="Times New Roman" pitchFamily="18" charset="0"/>
                <a:cs typeface="Times New Roman" pitchFamily="18" charset="0"/>
              </a:rPr>
              <a:t>fixative property</a:t>
            </a:r>
            <a:r>
              <a:rPr lang="id-ID" sz="3400" dirty="0" smtClean="0">
                <a:latin typeface="Times New Roman" pitchFamily="18" charset="0"/>
                <a:cs typeface="Times New Roman" pitchFamily="18" charset="0"/>
              </a:rPr>
              <a:t>) ciri ini menggambarkan kemampuan media merekam, menyimpan, melestarikan, dan merekontruksi suatu peristiwa atau objek.</a:t>
            </a:r>
          </a:p>
          <a:p>
            <a:pPr>
              <a:buFont typeface="Wingdings" panose="05000000000000000000" pitchFamily="2" charset="2"/>
              <a:buChar char="Ø"/>
            </a:pPr>
            <a:r>
              <a:rPr lang="id-ID" sz="3400" dirty="0">
                <a:latin typeface="Times New Roman" pitchFamily="18" charset="0"/>
                <a:cs typeface="Times New Roman" pitchFamily="18" charset="0"/>
              </a:rPr>
              <a:t> </a:t>
            </a:r>
            <a:r>
              <a:rPr lang="id-ID" sz="3400" dirty="0" smtClean="0">
                <a:latin typeface="Times New Roman" pitchFamily="18" charset="0"/>
                <a:cs typeface="Times New Roman" pitchFamily="18" charset="0"/>
              </a:rPr>
              <a:t>ciri manipulatif (</a:t>
            </a:r>
            <a:r>
              <a:rPr lang="id-ID" sz="3400" i="1" dirty="0" smtClean="0">
                <a:latin typeface="Times New Roman" pitchFamily="18" charset="0"/>
                <a:cs typeface="Times New Roman" pitchFamily="18" charset="0"/>
              </a:rPr>
              <a:t>manipulative property</a:t>
            </a:r>
            <a:r>
              <a:rPr lang="id-ID" sz="3400" dirty="0" smtClean="0">
                <a:latin typeface="Times New Roman" pitchFamily="18" charset="0"/>
                <a:cs typeface="Times New Roman" pitchFamily="18" charset="0"/>
              </a:rPr>
              <a:t>) transformasi suatu kejadian atau objek dimungkinkan karena memiliki manipulatif.</a:t>
            </a:r>
          </a:p>
          <a:p>
            <a:pPr>
              <a:buFont typeface="Wingdings" panose="05000000000000000000" pitchFamily="2" charset="2"/>
              <a:buChar char="Ø"/>
            </a:pPr>
            <a:r>
              <a:rPr lang="id-ID" sz="3400" dirty="0">
                <a:latin typeface="Times New Roman" pitchFamily="18" charset="0"/>
                <a:cs typeface="Times New Roman" pitchFamily="18" charset="0"/>
              </a:rPr>
              <a:t> </a:t>
            </a:r>
            <a:r>
              <a:rPr lang="id-ID" sz="3400" dirty="0" smtClean="0">
                <a:latin typeface="Times New Roman" pitchFamily="18" charset="0"/>
                <a:cs typeface="Times New Roman" pitchFamily="18" charset="0"/>
              </a:rPr>
              <a:t>ciri distributif (</a:t>
            </a:r>
            <a:r>
              <a:rPr lang="id-ID" sz="3400" i="1" dirty="0" smtClean="0">
                <a:latin typeface="Times New Roman" pitchFamily="18" charset="0"/>
                <a:cs typeface="Times New Roman" pitchFamily="18" charset="0"/>
              </a:rPr>
              <a:t>distributive property</a:t>
            </a:r>
            <a:r>
              <a:rPr lang="id-ID" sz="3400" dirty="0" smtClean="0">
                <a:latin typeface="Times New Roman" pitchFamily="18" charset="0"/>
                <a:cs typeface="Times New Roman" pitchFamily="18" charset="0"/>
              </a:rPr>
              <a:t>) memungkinkan suatu objek atau kejadian ditransformasikan melalui ruang, dan secara bersama kejadian tersebut disajikan kepada sejumlah penerima  dengan stimulasi </a:t>
            </a:r>
            <a:r>
              <a:rPr lang="en-US" sz="3400" dirty="0" smtClean="0">
                <a:latin typeface="Times New Roman" pitchFamily="18" charset="0"/>
                <a:cs typeface="Times New Roman" pitchFamily="18" charset="0"/>
              </a:rPr>
              <a:t>p</a:t>
            </a:r>
            <a:r>
              <a:rPr lang="id-ID" sz="3400" dirty="0" smtClean="0">
                <a:latin typeface="Times New Roman" pitchFamily="18" charset="0"/>
                <a:cs typeface="Times New Roman" pitchFamily="18" charset="0"/>
              </a:rPr>
              <a:t>engalaman yang relatif sama </a:t>
            </a:r>
            <a:endParaRPr lang="id-ID" sz="3400" dirty="0">
              <a:latin typeface="Times New Roman" pitchFamily="18" charset="0"/>
              <a:cs typeface="Times New Roman" pitchFamily="18" charset="0"/>
            </a:endParaRPr>
          </a:p>
        </p:txBody>
      </p:sp>
    </p:spTree>
    <p:extLst>
      <p:ext uri="{BB962C8B-B14F-4D97-AF65-F5344CB8AC3E}">
        <p14:creationId xmlns:p14="http://schemas.microsoft.com/office/powerpoint/2010/main" val="1954071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80">
                                          <p:stCondLst>
                                            <p:cond delay="0"/>
                                          </p:stCondLst>
                                        </p:cTn>
                                        <p:tgtEl>
                                          <p:spTgt spid="3">
                                            <p:txEl>
                                              <p:pRg st="3" end="3"/>
                                            </p:txEl>
                                          </p:spTgt>
                                        </p:tgtEl>
                                      </p:cBhvr>
                                    </p:animEffect>
                                    <p:anim calcmode="lin" valueType="num">
                                      <p:cBhvr>
                                        <p:cTn id="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3" end="3"/>
                                            </p:txEl>
                                          </p:spTgt>
                                        </p:tgtEl>
                                      </p:cBhvr>
                                      <p:to x="100000" y="60000"/>
                                    </p:animScale>
                                    <p:animScale>
                                      <p:cBhvr>
                                        <p:cTn id="14" dur="166" decel="50000">
                                          <p:stCondLst>
                                            <p:cond delay="676"/>
                                          </p:stCondLst>
                                        </p:cTn>
                                        <p:tgtEl>
                                          <p:spTgt spid="3">
                                            <p:txEl>
                                              <p:pRg st="3" end="3"/>
                                            </p:txEl>
                                          </p:spTgt>
                                        </p:tgtEl>
                                      </p:cBhvr>
                                      <p:to x="100000" y="100000"/>
                                    </p:animScale>
                                    <p:animScale>
                                      <p:cBhvr>
                                        <p:cTn id="15" dur="26">
                                          <p:stCondLst>
                                            <p:cond delay="1312"/>
                                          </p:stCondLst>
                                        </p:cTn>
                                        <p:tgtEl>
                                          <p:spTgt spid="3">
                                            <p:txEl>
                                              <p:pRg st="3" end="3"/>
                                            </p:txEl>
                                          </p:spTgt>
                                        </p:tgtEl>
                                      </p:cBhvr>
                                      <p:to x="100000" y="80000"/>
                                    </p:animScale>
                                    <p:animScale>
                                      <p:cBhvr>
                                        <p:cTn id="16" dur="166" decel="50000">
                                          <p:stCondLst>
                                            <p:cond delay="1338"/>
                                          </p:stCondLst>
                                        </p:cTn>
                                        <p:tgtEl>
                                          <p:spTgt spid="3">
                                            <p:txEl>
                                              <p:pRg st="3" end="3"/>
                                            </p:txEl>
                                          </p:spTgt>
                                        </p:tgtEl>
                                      </p:cBhvr>
                                      <p:to x="100000" y="100000"/>
                                    </p:animScale>
                                    <p:animScale>
                                      <p:cBhvr>
                                        <p:cTn id="17" dur="26">
                                          <p:stCondLst>
                                            <p:cond delay="1642"/>
                                          </p:stCondLst>
                                        </p:cTn>
                                        <p:tgtEl>
                                          <p:spTgt spid="3">
                                            <p:txEl>
                                              <p:pRg st="3" end="3"/>
                                            </p:txEl>
                                          </p:spTgt>
                                        </p:tgtEl>
                                      </p:cBhvr>
                                      <p:to x="100000" y="90000"/>
                                    </p:animScale>
                                    <p:animScale>
                                      <p:cBhvr>
                                        <p:cTn id="18" dur="166" decel="50000">
                                          <p:stCondLst>
                                            <p:cond delay="1668"/>
                                          </p:stCondLst>
                                        </p:cTn>
                                        <p:tgtEl>
                                          <p:spTgt spid="3">
                                            <p:txEl>
                                              <p:pRg st="3" end="3"/>
                                            </p:txEl>
                                          </p:spTgt>
                                        </p:tgtEl>
                                      </p:cBhvr>
                                      <p:to x="100000" y="100000"/>
                                    </p:animScale>
                                    <p:animScale>
                                      <p:cBhvr>
                                        <p:cTn id="19" dur="26">
                                          <p:stCondLst>
                                            <p:cond delay="1808"/>
                                          </p:stCondLst>
                                        </p:cTn>
                                        <p:tgtEl>
                                          <p:spTgt spid="3">
                                            <p:txEl>
                                              <p:pRg st="3" end="3"/>
                                            </p:txEl>
                                          </p:spTgt>
                                        </p:tgtEl>
                                      </p:cBhvr>
                                      <p:to x="100000" y="95000"/>
                                    </p:animScale>
                                    <p:animScale>
                                      <p:cBhvr>
                                        <p:cTn id="20" dur="166" decel="50000">
                                          <p:stCondLst>
                                            <p:cond delay="1834"/>
                                          </p:stCondLst>
                                        </p:cTn>
                                        <p:tgtEl>
                                          <p:spTgt spid="3">
                                            <p:txEl>
                                              <p:pRg st="3" end="3"/>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80">
                                          <p:stCondLst>
                                            <p:cond delay="0"/>
                                          </p:stCondLst>
                                        </p:cTn>
                                        <p:tgtEl>
                                          <p:spTgt spid="3">
                                            <p:txEl>
                                              <p:pRg st="4" end="4"/>
                                            </p:txEl>
                                          </p:spTgt>
                                        </p:tgtEl>
                                      </p:cBhvr>
                                    </p:animEffect>
                                    <p:anim calcmode="lin" valueType="num">
                                      <p:cBhvr>
                                        <p:cTn id="2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4" end="4"/>
                                            </p:txEl>
                                          </p:spTgt>
                                        </p:tgtEl>
                                      </p:cBhvr>
                                      <p:to x="100000" y="60000"/>
                                    </p:animScale>
                                    <p:animScale>
                                      <p:cBhvr>
                                        <p:cTn id="32" dur="166" decel="50000">
                                          <p:stCondLst>
                                            <p:cond delay="676"/>
                                          </p:stCondLst>
                                        </p:cTn>
                                        <p:tgtEl>
                                          <p:spTgt spid="3">
                                            <p:txEl>
                                              <p:pRg st="4" end="4"/>
                                            </p:txEl>
                                          </p:spTgt>
                                        </p:tgtEl>
                                      </p:cBhvr>
                                      <p:to x="100000" y="100000"/>
                                    </p:animScale>
                                    <p:animScale>
                                      <p:cBhvr>
                                        <p:cTn id="33" dur="26">
                                          <p:stCondLst>
                                            <p:cond delay="1312"/>
                                          </p:stCondLst>
                                        </p:cTn>
                                        <p:tgtEl>
                                          <p:spTgt spid="3">
                                            <p:txEl>
                                              <p:pRg st="4" end="4"/>
                                            </p:txEl>
                                          </p:spTgt>
                                        </p:tgtEl>
                                      </p:cBhvr>
                                      <p:to x="100000" y="80000"/>
                                    </p:animScale>
                                    <p:animScale>
                                      <p:cBhvr>
                                        <p:cTn id="34" dur="166" decel="50000">
                                          <p:stCondLst>
                                            <p:cond delay="1338"/>
                                          </p:stCondLst>
                                        </p:cTn>
                                        <p:tgtEl>
                                          <p:spTgt spid="3">
                                            <p:txEl>
                                              <p:pRg st="4" end="4"/>
                                            </p:txEl>
                                          </p:spTgt>
                                        </p:tgtEl>
                                      </p:cBhvr>
                                      <p:to x="100000" y="100000"/>
                                    </p:animScale>
                                    <p:animScale>
                                      <p:cBhvr>
                                        <p:cTn id="35" dur="26">
                                          <p:stCondLst>
                                            <p:cond delay="1642"/>
                                          </p:stCondLst>
                                        </p:cTn>
                                        <p:tgtEl>
                                          <p:spTgt spid="3">
                                            <p:txEl>
                                              <p:pRg st="4" end="4"/>
                                            </p:txEl>
                                          </p:spTgt>
                                        </p:tgtEl>
                                      </p:cBhvr>
                                      <p:to x="100000" y="90000"/>
                                    </p:animScale>
                                    <p:animScale>
                                      <p:cBhvr>
                                        <p:cTn id="36" dur="166" decel="50000">
                                          <p:stCondLst>
                                            <p:cond delay="1668"/>
                                          </p:stCondLst>
                                        </p:cTn>
                                        <p:tgtEl>
                                          <p:spTgt spid="3">
                                            <p:txEl>
                                              <p:pRg st="4" end="4"/>
                                            </p:txEl>
                                          </p:spTgt>
                                        </p:tgtEl>
                                      </p:cBhvr>
                                      <p:to x="100000" y="100000"/>
                                    </p:animScale>
                                    <p:animScale>
                                      <p:cBhvr>
                                        <p:cTn id="37" dur="26">
                                          <p:stCondLst>
                                            <p:cond delay="1808"/>
                                          </p:stCondLst>
                                        </p:cTn>
                                        <p:tgtEl>
                                          <p:spTgt spid="3">
                                            <p:txEl>
                                              <p:pRg st="4" end="4"/>
                                            </p:txEl>
                                          </p:spTgt>
                                        </p:tgtEl>
                                      </p:cBhvr>
                                      <p:to x="100000" y="95000"/>
                                    </p:animScale>
                                    <p:animScale>
                                      <p:cBhvr>
                                        <p:cTn id="38" dur="166" decel="50000">
                                          <p:stCondLst>
                                            <p:cond delay="1834"/>
                                          </p:stCondLst>
                                        </p:cTn>
                                        <p:tgtEl>
                                          <p:spTgt spid="3">
                                            <p:txEl>
                                              <p:pRg st="4" end="4"/>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6" presetClass="emph" presetSubtype="0" fill="hold" grpId="0" nodeType="clickEffect">
                                  <p:stCondLst>
                                    <p:cond delay="0"/>
                                  </p:stCondLst>
                                  <p:childTnLst>
                                    <p:animScale>
                                      <p:cBhvr>
                                        <p:cTn id="42"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980728"/>
            <a:ext cx="7715200" cy="868958"/>
          </a:xfrm>
        </p:spPr>
        <p:style>
          <a:lnRef idx="0">
            <a:schemeClr val="accent1"/>
          </a:lnRef>
          <a:fillRef idx="3">
            <a:schemeClr val="accent1"/>
          </a:fillRef>
          <a:effectRef idx="3">
            <a:schemeClr val="accent1"/>
          </a:effectRef>
          <a:fontRef idx="minor">
            <a:schemeClr val="lt1"/>
          </a:fontRef>
        </p:style>
        <p:txBody>
          <a:bodyPr/>
          <a:lstStyle/>
          <a:p>
            <a:r>
              <a:rPr lang="id-ID" dirty="0" smtClean="0"/>
              <a:t>Manfaat </a:t>
            </a:r>
            <a:r>
              <a:rPr lang="en-US" dirty="0" smtClean="0"/>
              <a:t>M</a:t>
            </a:r>
            <a:r>
              <a:rPr lang="id-ID" dirty="0" smtClean="0"/>
              <a:t>edia </a:t>
            </a:r>
            <a:r>
              <a:rPr lang="en-US" dirty="0"/>
              <a:t>P</a:t>
            </a:r>
            <a:r>
              <a:rPr lang="id-ID" dirty="0" smtClean="0"/>
              <a:t>embelajaran</a:t>
            </a:r>
            <a:endParaRPr lang="id-ID" dirty="0"/>
          </a:p>
        </p:txBody>
      </p:sp>
      <p:sp>
        <p:nvSpPr>
          <p:cNvPr id="3" name="Content Placeholder 2"/>
          <p:cNvSpPr>
            <a:spLocks noGrp="1"/>
          </p:cNvSpPr>
          <p:nvPr>
            <p:ph idx="1"/>
          </p:nvPr>
        </p:nvSpPr>
        <p:spPr>
          <a:xfrm>
            <a:off x="467544" y="1916832"/>
            <a:ext cx="8229600" cy="4525963"/>
          </a:xfrm>
        </p:spPr>
        <p:txBody>
          <a:bodyPr>
            <a:normAutofit fontScale="77500" lnSpcReduction="20000"/>
          </a:bodyPr>
          <a:lstStyle/>
          <a:p>
            <a:pPr marL="514350" indent="-514350">
              <a:buAutoNum type="arabicPeriod"/>
            </a:pPr>
            <a:r>
              <a:rPr lang="id-ID" dirty="0" smtClean="0">
                <a:latin typeface="Times New Roman" pitchFamily="18" charset="0"/>
                <a:cs typeface="Times New Roman" pitchFamily="18" charset="0"/>
              </a:rPr>
              <a:t>Penyampain materi pelajaran dapat diseragamkan</a:t>
            </a:r>
          </a:p>
          <a:p>
            <a:pPr marL="514350" indent="-514350">
              <a:buAutoNum type="arabicPeriod"/>
            </a:pPr>
            <a:r>
              <a:rPr lang="id-ID" dirty="0" smtClean="0">
                <a:latin typeface="Times New Roman" pitchFamily="18" charset="0"/>
                <a:cs typeface="Times New Roman" pitchFamily="18" charset="0"/>
              </a:rPr>
              <a:t>Proses pembelajarn menjadi jelas dan menarik.</a:t>
            </a:r>
          </a:p>
          <a:p>
            <a:pPr marL="514350" indent="-514350">
              <a:buAutoNum type="arabicPeriod"/>
            </a:pPr>
            <a:r>
              <a:rPr lang="id-ID" dirty="0" smtClean="0">
                <a:latin typeface="Times New Roman" pitchFamily="18" charset="0"/>
                <a:cs typeface="Times New Roman" pitchFamily="18" charset="0"/>
              </a:rPr>
              <a:t>Proses pembelajaran menjadi lebih interaktif</a:t>
            </a:r>
          </a:p>
          <a:p>
            <a:pPr marL="514350" indent="-514350">
              <a:buAutoNum type="arabicPeriod"/>
            </a:pPr>
            <a:r>
              <a:rPr lang="id-ID" dirty="0" smtClean="0">
                <a:latin typeface="Times New Roman" pitchFamily="18" charset="0"/>
                <a:cs typeface="Times New Roman" pitchFamily="18" charset="0"/>
              </a:rPr>
              <a:t>Efisiensi dalam waktu dan tenaga</a:t>
            </a:r>
          </a:p>
          <a:p>
            <a:pPr marL="514350" indent="-514350">
              <a:buAutoNum type="arabicPeriod"/>
            </a:pPr>
            <a:r>
              <a:rPr lang="id-ID" dirty="0" smtClean="0">
                <a:latin typeface="Times New Roman" pitchFamily="18" charset="0"/>
                <a:cs typeface="Times New Roman" pitchFamily="18" charset="0"/>
              </a:rPr>
              <a:t>Meningkatkan kualitas hasil belajar siswa</a:t>
            </a:r>
          </a:p>
          <a:p>
            <a:pPr marL="514350" indent="-514350">
              <a:buAutoNum type="arabicPeriod"/>
            </a:pPr>
            <a:r>
              <a:rPr lang="id-ID" dirty="0" smtClean="0">
                <a:latin typeface="Times New Roman" pitchFamily="18" charset="0"/>
                <a:cs typeface="Times New Roman" pitchFamily="18" charset="0"/>
              </a:rPr>
              <a:t>Memungkinkan proses belajar dapat dilakukan dimana saja dan kapan saja.</a:t>
            </a:r>
          </a:p>
          <a:p>
            <a:pPr marL="0" indent="0">
              <a:buNone/>
            </a:pPr>
            <a:endParaRPr lang="id-ID" dirty="0">
              <a:latin typeface="Times New Roman" pitchFamily="18" charset="0"/>
              <a:cs typeface="Times New Roman" pitchFamily="18" charset="0"/>
            </a:endParaRPr>
          </a:p>
          <a:p>
            <a:pPr marL="0" indent="0">
              <a:buNone/>
            </a:pPr>
            <a:r>
              <a:rPr lang="id-ID" dirty="0" smtClean="0">
                <a:latin typeface="Times New Roman" pitchFamily="18" charset="0"/>
                <a:cs typeface="Times New Roman" pitchFamily="18" charset="0"/>
              </a:rPr>
              <a:t>Jadi manfaat dari media pembelajaran dalam proses pembelajaran adalah memperlancar interaksi antara sumber dan penerima informasi sehingga kegiatan pembelajaran lebih efektif dan efisien.</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1546461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mph" presetSubtype="0" fill="hold" nodeType="clickEffect">
                                  <p:stCondLst>
                                    <p:cond delay="0"/>
                                  </p:stCondLst>
                                  <p:iterate type="lt">
                                    <p:tmPct val="4000"/>
                                  </p:iterate>
                                  <p:childTnLst>
                                    <p:set>
                                      <p:cBhvr override="childStyle">
                                        <p:cTn id="11" dur="500" fill="hold"/>
                                        <p:tgtEl>
                                          <p:spTgt spid="3">
                                            <p:txEl>
                                              <p:pRg st="0" end="0"/>
                                            </p:txEl>
                                          </p:spTgt>
                                        </p:tgtEl>
                                        <p:attrNameLst>
                                          <p:attrName>style.color</p:attrName>
                                        </p:attrNameLst>
                                      </p:cBhvr>
                                      <p:to>
                                        <p:clrVal>
                                          <a:schemeClr val="accent2"/>
                                        </p:clrVal>
                                      </p:to>
                                    </p:set>
                                    <p:set>
                                      <p:cBhvr>
                                        <p:cTn id="12" dur="500" fill="hold"/>
                                        <p:tgtEl>
                                          <p:spTgt spid="3">
                                            <p:txEl>
                                              <p:pRg st="0" end="0"/>
                                            </p:txEl>
                                          </p:spTgt>
                                        </p:tgtEl>
                                        <p:attrNameLst>
                                          <p:attrName>fillcolor</p:attrName>
                                        </p:attrNameLst>
                                      </p:cBhvr>
                                      <p:to>
                                        <p:clrVal>
                                          <a:schemeClr val="accent2"/>
                                        </p:clrVal>
                                      </p:to>
                                    </p:set>
                                    <p:set>
                                      <p:cBhvr>
                                        <p:cTn id="13" dur="500" fill="hold"/>
                                        <p:tgtEl>
                                          <p:spTgt spid="3">
                                            <p:txEl>
                                              <p:pRg st="0" end="0"/>
                                            </p:txEl>
                                          </p:spTgt>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16" presetClass="emph" presetSubtype="0" fill="hold" nodeType="clickEffect">
                                  <p:stCondLst>
                                    <p:cond delay="0"/>
                                  </p:stCondLst>
                                  <p:iterate type="lt">
                                    <p:tmPct val="4000"/>
                                  </p:iterate>
                                  <p:childTnLst>
                                    <p:set>
                                      <p:cBhvr override="childStyle">
                                        <p:cTn id="17" dur="500" fill="hold"/>
                                        <p:tgtEl>
                                          <p:spTgt spid="3">
                                            <p:txEl>
                                              <p:pRg st="1" end="1"/>
                                            </p:txEl>
                                          </p:spTgt>
                                        </p:tgtEl>
                                        <p:attrNameLst>
                                          <p:attrName>style.color</p:attrName>
                                        </p:attrNameLst>
                                      </p:cBhvr>
                                      <p:to>
                                        <p:clrVal>
                                          <a:schemeClr val="accent2"/>
                                        </p:clrVal>
                                      </p:to>
                                    </p:set>
                                    <p:set>
                                      <p:cBhvr>
                                        <p:cTn id="18" dur="500" fill="hold"/>
                                        <p:tgtEl>
                                          <p:spTgt spid="3">
                                            <p:txEl>
                                              <p:pRg st="1" end="1"/>
                                            </p:txEl>
                                          </p:spTgt>
                                        </p:tgtEl>
                                        <p:attrNameLst>
                                          <p:attrName>fillcolor</p:attrName>
                                        </p:attrNameLst>
                                      </p:cBhvr>
                                      <p:to>
                                        <p:clrVal>
                                          <a:schemeClr val="accent2"/>
                                        </p:clrVal>
                                      </p:to>
                                    </p:set>
                                    <p:set>
                                      <p:cBhvr>
                                        <p:cTn id="19" dur="500" fill="hold"/>
                                        <p:tgtEl>
                                          <p:spTgt spid="3">
                                            <p:txEl>
                                              <p:pRg st="1" end="1"/>
                                            </p:txEl>
                                          </p:spTgt>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16" presetClass="emph" presetSubtype="0" fill="hold" nodeType="clickEffect">
                                  <p:stCondLst>
                                    <p:cond delay="0"/>
                                  </p:stCondLst>
                                  <p:iterate type="lt">
                                    <p:tmPct val="4000"/>
                                  </p:iterate>
                                  <p:childTnLst>
                                    <p:set>
                                      <p:cBhvr override="childStyle">
                                        <p:cTn id="23" dur="500" fill="hold"/>
                                        <p:tgtEl>
                                          <p:spTgt spid="3">
                                            <p:txEl>
                                              <p:pRg st="2" end="2"/>
                                            </p:txEl>
                                          </p:spTgt>
                                        </p:tgtEl>
                                        <p:attrNameLst>
                                          <p:attrName>style.color</p:attrName>
                                        </p:attrNameLst>
                                      </p:cBhvr>
                                      <p:to>
                                        <p:clrVal>
                                          <a:schemeClr val="accent2"/>
                                        </p:clrVal>
                                      </p:to>
                                    </p:set>
                                    <p:set>
                                      <p:cBhvr>
                                        <p:cTn id="24" dur="500" fill="hold"/>
                                        <p:tgtEl>
                                          <p:spTgt spid="3">
                                            <p:txEl>
                                              <p:pRg st="2" end="2"/>
                                            </p:txEl>
                                          </p:spTgt>
                                        </p:tgtEl>
                                        <p:attrNameLst>
                                          <p:attrName>fillcolor</p:attrName>
                                        </p:attrNameLst>
                                      </p:cBhvr>
                                      <p:to>
                                        <p:clrVal>
                                          <a:schemeClr val="accent2"/>
                                        </p:clrVal>
                                      </p:to>
                                    </p:set>
                                    <p:set>
                                      <p:cBhvr>
                                        <p:cTn id="25" dur="500" fill="hold"/>
                                        <p:tgtEl>
                                          <p:spTgt spid="3">
                                            <p:txEl>
                                              <p:pRg st="2" end="2"/>
                                            </p:txEl>
                                          </p:spTgt>
                                        </p:tgtEl>
                                        <p:attrNameLst>
                                          <p:attrName>fill.type</p:attrName>
                                        </p:attrNameLst>
                                      </p:cBhvr>
                                      <p:to>
                                        <p:strVal val="solid"/>
                                      </p:to>
                                    </p:set>
                                  </p:childTnLst>
                                </p:cTn>
                              </p:par>
                            </p:childTnLst>
                          </p:cTn>
                        </p:par>
                      </p:childTnLst>
                    </p:cTn>
                  </p:par>
                  <p:par>
                    <p:cTn id="26" fill="hold">
                      <p:stCondLst>
                        <p:cond delay="indefinite"/>
                      </p:stCondLst>
                      <p:childTnLst>
                        <p:par>
                          <p:cTn id="27" fill="hold">
                            <p:stCondLst>
                              <p:cond delay="0"/>
                            </p:stCondLst>
                            <p:childTnLst>
                              <p:par>
                                <p:cTn id="28" presetID="16" presetClass="emph" presetSubtype="0" fill="hold" nodeType="clickEffect">
                                  <p:stCondLst>
                                    <p:cond delay="0"/>
                                  </p:stCondLst>
                                  <p:iterate type="lt">
                                    <p:tmPct val="4000"/>
                                  </p:iterate>
                                  <p:childTnLst>
                                    <p:set>
                                      <p:cBhvr override="childStyle">
                                        <p:cTn id="29" dur="500" fill="hold"/>
                                        <p:tgtEl>
                                          <p:spTgt spid="3">
                                            <p:txEl>
                                              <p:pRg st="3" end="3"/>
                                            </p:txEl>
                                          </p:spTgt>
                                        </p:tgtEl>
                                        <p:attrNameLst>
                                          <p:attrName>style.color</p:attrName>
                                        </p:attrNameLst>
                                      </p:cBhvr>
                                      <p:to>
                                        <p:clrVal>
                                          <a:schemeClr val="accent2"/>
                                        </p:clrVal>
                                      </p:to>
                                    </p:set>
                                    <p:set>
                                      <p:cBhvr>
                                        <p:cTn id="30" dur="500" fill="hold"/>
                                        <p:tgtEl>
                                          <p:spTgt spid="3">
                                            <p:txEl>
                                              <p:pRg st="3" end="3"/>
                                            </p:txEl>
                                          </p:spTgt>
                                        </p:tgtEl>
                                        <p:attrNameLst>
                                          <p:attrName>fillcolor</p:attrName>
                                        </p:attrNameLst>
                                      </p:cBhvr>
                                      <p:to>
                                        <p:clrVal>
                                          <a:schemeClr val="accent2"/>
                                        </p:clrVal>
                                      </p:to>
                                    </p:set>
                                    <p:set>
                                      <p:cBhvr>
                                        <p:cTn id="31" dur="500" fill="hold"/>
                                        <p:tgtEl>
                                          <p:spTgt spid="3">
                                            <p:txEl>
                                              <p:pRg st="3" end="3"/>
                                            </p:txEl>
                                          </p:spTgt>
                                        </p:tgtEl>
                                        <p:attrNameLst>
                                          <p:attrName>fill.type</p:attrName>
                                        </p:attrNameLst>
                                      </p:cBhvr>
                                      <p:to>
                                        <p:strVal val="solid"/>
                                      </p:to>
                                    </p:set>
                                  </p:childTnLst>
                                </p:cTn>
                              </p:par>
                            </p:childTnLst>
                          </p:cTn>
                        </p:par>
                      </p:childTnLst>
                    </p:cTn>
                  </p:par>
                  <p:par>
                    <p:cTn id="32" fill="hold">
                      <p:stCondLst>
                        <p:cond delay="indefinite"/>
                      </p:stCondLst>
                      <p:childTnLst>
                        <p:par>
                          <p:cTn id="33" fill="hold">
                            <p:stCondLst>
                              <p:cond delay="0"/>
                            </p:stCondLst>
                            <p:childTnLst>
                              <p:par>
                                <p:cTn id="34" presetID="16" presetClass="emph" presetSubtype="0" fill="hold" nodeType="clickEffect">
                                  <p:stCondLst>
                                    <p:cond delay="0"/>
                                  </p:stCondLst>
                                  <p:iterate type="lt">
                                    <p:tmPct val="4000"/>
                                  </p:iterate>
                                  <p:childTnLst>
                                    <p:set>
                                      <p:cBhvr override="childStyle">
                                        <p:cTn id="35" dur="500" fill="hold"/>
                                        <p:tgtEl>
                                          <p:spTgt spid="3">
                                            <p:txEl>
                                              <p:pRg st="4" end="4"/>
                                            </p:txEl>
                                          </p:spTgt>
                                        </p:tgtEl>
                                        <p:attrNameLst>
                                          <p:attrName>style.color</p:attrName>
                                        </p:attrNameLst>
                                      </p:cBhvr>
                                      <p:to>
                                        <p:clrVal>
                                          <a:schemeClr val="accent2"/>
                                        </p:clrVal>
                                      </p:to>
                                    </p:set>
                                    <p:set>
                                      <p:cBhvr>
                                        <p:cTn id="36" dur="500" fill="hold"/>
                                        <p:tgtEl>
                                          <p:spTgt spid="3">
                                            <p:txEl>
                                              <p:pRg st="4" end="4"/>
                                            </p:txEl>
                                          </p:spTgt>
                                        </p:tgtEl>
                                        <p:attrNameLst>
                                          <p:attrName>fillcolor</p:attrName>
                                        </p:attrNameLst>
                                      </p:cBhvr>
                                      <p:to>
                                        <p:clrVal>
                                          <a:schemeClr val="accent2"/>
                                        </p:clrVal>
                                      </p:to>
                                    </p:set>
                                    <p:set>
                                      <p:cBhvr>
                                        <p:cTn id="37" dur="500" fill="hold"/>
                                        <p:tgtEl>
                                          <p:spTgt spid="3">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16" presetClass="emph" presetSubtype="0" fill="hold" nodeType="clickEffect">
                                  <p:stCondLst>
                                    <p:cond delay="0"/>
                                  </p:stCondLst>
                                  <p:iterate type="lt">
                                    <p:tmPct val="4000"/>
                                  </p:iterate>
                                  <p:childTnLst>
                                    <p:set>
                                      <p:cBhvr override="childStyle">
                                        <p:cTn id="41" dur="500" fill="hold"/>
                                        <p:tgtEl>
                                          <p:spTgt spid="3">
                                            <p:txEl>
                                              <p:pRg st="5" end="5"/>
                                            </p:txEl>
                                          </p:spTgt>
                                        </p:tgtEl>
                                        <p:attrNameLst>
                                          <p:attrName>style.color</p:attrName>
                                        </p:attrNameLst>
                                      </p:cBhvr>
                                      <p:to>
                                        <p:clrVal>
                                          <a:schemeClr val="accent2"/>
                                        </p:clrVal>
                                      </p:to>
                                    </p:set>
                                    <p:set>
                                      <p:cBhvr>
                                        <p:cTn id="42" dur="500" fill="hold"/>
                                        <p:tgtEl>
                                          <p:spTgt spid="3">
                                            <p:txEl>
                                              <p:pRg st="5" end="5"/>
                                            </p:txEl>
                                          </p:spTgt>
                                        </p:tgtEl>
                                        <p:attrNameLst>
                                          <p:attrName>fillcolor</p:attrName>
                                        </p:attrNameLst>
                                      </p:cBhvr>
                                      <p:to>
                                        <p:clrVal>
                                          <a:schemeClr val="accent2"/>
                                        </p:clrVal>
                                      </p:to>
                                    </p:set>
                                    <p:set>
                                      <p:cBhvr>
                                        <p:cTn id="43" dur="500" fill="hold"/>
                                        <p:tgtEl>
                                          <p:spTgt spid="3">
                                            <p:txEl>
                                              <p:pRg st="5" end="5"/>
                                            </p:txEl>
                                          </p:spTgt>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16" presetClass="emph" presetSubtype="0" fill="hold" nodeType="clickEffect">
                                  <p:stCondLst>
                                    <p:cond delay="0"/>
                                  </p:stCondLst>
                                  <p:iterate type="lt">
                                    <p:tmPct val="4000"/>
                                  </p:iterate>
                                  <p:childTnLst>
                                    <p:set>
                                      <p:cBhvr override="childStyle">
                                        <p:cTn id="47" dur="500" fill="hold"/>
                                        <p:tgtEl>
                                          <p:spTgt spid="3">
                                            <p:txEl>
                                              <p:pRg st="7" end="7"/>
                                            </p:txEl>
                                          </p:spTgt>
                                        </p:tgtEl>
                                        <p:attrNameLst>
                                          <p:attrName>style.color</p:attrName>
                                        </p:attrNameLst>
                                      </p:cBhvr>
                                      <p:to>
                                        <p:clrVal>
                                          <a:schemeClr val="accent2"/>
                                        </p:clrVal>
                                      </p:to>
                                    </p:set>
                                    <p:set>
                                      <p:cBhvr>
                                        <p:cTn id="48" dur="500" fill="hold"/>
                                        <p:tgtEl>
                                          <p:spTgt spid="3">
                                            <p:txEl>
                                              <p:pRg st="7" end="7"/>
                                            </p:txEl>
                                          </p:spTgt>
                                        </p:tgtEl>
                                        <p:attrNameLst>
                                          <p:attrName>fillcolor</p:attrName>
                                        </p:attrNameLst>
                                      </p:cBhvr>
                                      <p:to>
                                        <p:clrVal>
                                          <a:schemeClr val="accent2"/>
                                        </p:clrVal>
                                      </p:to>
                                    </p:set>
                                    <p:set>
                                      <p:cBhvr>
                                        <p:cTn id="49" dur="500" fill="hold"/>
                                        <p:tgtEl>
                                          <p:spTgt spid="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980728"/>
            <a:ext cx="7056784" cy="868958"/>
          </a:xfrm>
        </p:spPr>
        <p:style>
          <a:lnRef idx="0">
            <a:schemeClr val="accent1"/>
          </a:lnRef>
          <a:fillRef idx="3">
            <a:schemeClr val="accent1"/>
          </a:fillRef>
          <a:effectRef idx="3">
            <a:schemeClr val="accent1"/>
          </a:effectRef>
          <a:fontRef idx="minor">
            <a:schemeClr val="lt1"/>
          </a:fontRef>
        </p:style>
        <p:txBody>
          <a:bodyPr/>
          <a:lstStyle/>
          <a:p>
            <a:r>
              <a:rPr lang="id-ID" dirty="0" smtClean="0"/>
              <a:t>Prinsip media pembelajaran</a:t>
            </a:r>
            <a:endParaRPr lang="id-ID" dirty="0"/>
          </a:p>
        </p:txBody>
      </p:sp>
      <p:sp>
        <p:nvSpPr>
          <p:cNvPr id="3" name="Content Placeholder 2"/>
          <p:cNvSpPr>
            <a:spLocks noGrp="1"/>
          </p:cNvSpPr>
          <p:nvPr>
            <p:ph idx="1"/>
          </p:nvPr>
        </p:nvSpPr>
        <p:spPr>
          <a:xfrm>
            <a:off x="539552" y="1988840"/>
            <a:ext cx="8147248" cy="4353347"/>
          </a:xfrm>
        </p:spPr>
        <p:txBody>
          <a:bodyPr>
            <a:normAutofit fontScale="92500" lnSpcReduction="10000"/>
          </a:bodyPr>
          <a:lstStyle/>
          <a:p>
            <a:pPr marL="457200" indent="-457200"/>
            <a:r>
              <a:rPr lang="id-ID" dirty="0" smtClean="0">
                <a:latin typeface="Times New Roman" pitchFamily="18" charset="0"/>
                <a:cs typeface="Times New Roman" pitchFamily="18" charset="0"/>
              </a:rPr>
              <a:t>Media harus sesuai dan diarahkan untuk mencapai tujuan pembelajaran.</a:t>
            </a:r>
          </a:p>
          <a:p>
            <a:pPr marL="457200" indent="-457200"/>
            <a:r>
              <a:rPr lang="id-ID" dirty="0" smtClean="0">
                <a:latin typeface="Times New Roman" pitchFamily="18" charset="0"/>
                <a:cs typeface="Times New Roman" pitchFamily="18" charset="0"/>
              </a:rPr>
              <a:t>Harus sesuai dengan materi pembelajaran.</a:t>
            </a:r>
          </a:p>
          <a:p>
            <a:pPr marL="457200" indent="-457200"/>
            <a:r>
              <a:rPr lang="id-ID" dirty="0" smtClean="0">
                <a:latin typeface="Times New Roman" pitchFamily="18" charset="0"/>
                <a:cs typeface="Times New Roman" pitchFamily="18" charset="0"/>
              </a:rPr>
              <a:t>Media harus sesuai dengan minat, kebutuhan, dan kondisi siswa.</a:t>
            </a:r>
          </a:p>
          <a:p>
            <a:pPr marL="457200" indent="-457200"/>
            <a:r>
              <a:rPr lang="id-ID" dirty="0" smtClean="0">
                <a:latin typeface="Times New Roman" pitchFamily="18" charset="0"/>
                <a:cs typeface="Times New Roman" pitchFamily="18" charset="0"/>
              </a:rPr>
              <a:t>Harus diperhatikan secara efektifitas dan efisiensi.</a:t>
            </a:r>
          </a:p>
          <a:p>
            <a:pPr marL="457200" indent="-457200"/>
            <a:r>
              <a:rPr lang="id-ID" dirty="0" smtClean="0">
                <a:latin typeface="Times New Roman" pitchFamily="18" charset="0"/>
                <a:cs typeface="Times New Roman" pitchFamily="18" charset="0"/>
              </a:rPr>
              <a:t>Media harus sesuai dengan kemampuan guru dalam mengoperasikan.</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856472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980728"/>
            <a:ext cx="7632848" cy="926976"/>
          </a:xfrm>
        </p:spPr>
        <p:style>
          <a:lnRef idx="0">
            <a:schemeClr val="accent1"/>
          </a:lnRef>
          <a:fillRef idx="3">
            <a:schemeClr val="accent1"/>
          </a:fillRef>
          <a:effectRef idx="3">
            <a:schemeClr val="accent1"/>
          </a:effectRef>
          <a:fontRef idx="minor">
            <a:schemeClr val="lt1"/>
          </a:fontRef>
        </p:style>
        <p:txBody>
          <a:bodyPr>
            <a:normAutofit/>
          </a:bodyPr>
          <a:lstStyle/>
          <a:p>
            <a:r>
              <a:rPr lang="id-ID" dirty="0" smtClean="0"/>
              <a:t>Apasih Media itu ???</a:t>
            </a:r>
            <a:endParaRPr lang="id-ID" dirty="0"/>
          </a:p>
        </p:txBody>
      </p:sp>
      <p:sp>
        <p:nvSpPr>
          <p:cNvPr id="3" name="Content Placeholder 2"/>
          <p:cNvSpPr>
            <a:spLocks noGrp="1"/>
          </p:cNvSpPr>
          <p:nvPr>
            <p:ph idx="1"/>
          </p:nvPr>
        </p:nvSpPr>
        <p:spPr>
          <a:xfrm>
            <a:off x="539552" y="1988841"/>
            <a:ext cx="8229600" cy="4032448"/>
          </a:xfrm>
        </p:spPr>
        <p:txBody>
          <a:bodyPr/>
          <a:lstStyle/>
          <a:p>
            <a:pPr marL="0" indent="0" algn="ctr">
              <a:buNone/>
            </a:pPr>
            <a:r>
              <a:rPr lang="id-ID" dirty="0" smtClean="0">
                <a:latin typeface="Times New Roman" panose="02020603050405020304" pitchFamily="18" charset="0"/>
                <a:cs typeface="Times New Roman" panose="02020603050405020304" pitchFamily="18" charset="0"/>
              </a:rPr>
              <a:t>Media dengan bahasa latin nya “medius” (perantara) adalah suatu produk teknologi yang berfungsi sebagai perantaran atau pengantar pesan dari sumber pesan. Atau bisa disebut sebagai segala bentuk dan saluran yang digunakan orang untuk menyalurkan pesan / informasi</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4013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barn(inVertical)">
                                      <p:cBhvr>
                                        <p:cTn id="2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696" y="908720"/>
            <a:ext cx="5616624" cy="638944"/>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id-ID" sz="4400" dirty="0" smtClean="0"/>
              <a:t>Media menurut ilmuan</a:t>
            </a:r>
            <a:endParaRPr lang="id-ID" sz="4400" dirty="0"/>
          </a:p>
        </p:txBody>
      </p:sp>
      <p:sp>
        <p:nvSpPr>
          <p:cNvPr id="3" name="Content Placeholder 2"/>
          <p:cNvSpPr>
            <a:spLocks noGrp="1"/>
          </p:cNvSpPr>
          <p:nvPr>
            <p:ph idx="1"/>
          </p:nvPr>
        </p:nvSpPr>
        <p:spPr/>
        <p:txBody>
          <a:bodyPr>
            <a:normAutofit/>
          </a:bodyPr>
          <a:lstStyle/>
          <a:p>
            <a:r>
              <a:rPr lang="en-US" sz="2000" dirty="0" err="1">
                <a:latin typeface="Times New Roman" panose="02020603050405020304" pitchFamily="18" charset="0"/>
                <a:cs typeface="Times New Roman" panose="02020603050405020304" pitchFamily="18" charset="0"/>
              </a:rPr>
              <a:t>Kozma</a:t>
            </a:r>
            <a:r>
              <a:rPr lang="en-US" sz="2000" dirty="0">
                <a:latin typeface="Times New Roman" panose="02020603050405020304" pitchFamily="18" charset="0"/>
                <a:cs typeface="Times New Roman" panose="02020603050405020304" pitchFamily="18" charset="0"/>
              </a:rPr>
              <a:t>, Belle &amp; Williams  (1991): “Media can be defined </a:t>
            </a:r>
            <a:r>
              <a:rPr lang="en-US" sz="2000" dirty="0" smtClean="0">
                <a:latin typeface="Times New Roman" panose="02020603050405020304" pitchFamily="18" charset="0"/>
                <a:cs typeface="Times New Roman" panose="02020603050405020304" pitchFamily="18" charset="0"/>
              </a:rPr>
              <a:t>by </a:t>
            </a:r>
            <a:r>
              <a:rPr lang="en-US" sz="2000" dirty="0">
                <a:latin typeface="Times New Roman" panose="02020603050405020304" pitchFamily="18" charset="0"/>
                <a:cs typeface="Times New Roman" panose="02020603050405020304" pitchFamily="18" charset="0"/>
              </a:rPr>
              <a:t>its </a:t>
            </a:r>
            <a:r>
              <a:rPr lang="en-US" sz="2000" dirty="0" err="1">
                <a:latin typeface="Times New Roman" panose="02020603050405020304" pitchFamily="18" charset="0"/>
                <a:cs typeface="Times New Roman" panose="02020603050405020304" pitchFamily="18" charset="0"/>
              </a:rPr>
              <a:t>tehnology</a:t>
            </a:r>
            <a:r>
              <a:rPr lang="en-US" sz="2000" dirty="0">
                <a:latin typeface="Times New Roman" panose="02020603050405020304" pitchFamily="18" charset="0"/>
                <a:cs typeface="Times New Roman" panose="02020603050405020304" pitchFamily="18" charset="0"/>
              </a:rPr>
              <a:t>, symbol systems and processing capabilities. The obvious characteristic </a:t>
            </a:r>
            <a:r>
              <a:rPr lang="en-US" sz="2000" dirty="0" smtClean="0">
                <a:latin typeface="Times New Roman" panose="02020603050405020304" pitchFamily="18" charset="0"/>
                <a:cs typeface="Times New Roman" panose="02020603050405020304" pitchFamily="18" charset="0"/>
              </a:rPr>
              <a:t>of </a:t>
            </a:r>
            <a:r>
              <a:rPr lang="en-US" sz="2000" dirty="0">
                <a:latin typeface="Times New Roman" panose="02020603050405020304" pitchFamily="18" charset="0"/>
                <a:cs typeface="Times New Roman" panose="02020603050405020304" pitchFamily="18" charset="0"/>
              </a:rPr>
              <a:t>a medium is its technology, the mechanical and electronic aspects that determine its </a:t>
            </a:r>
            <a:r>
              <a:rPr lang="en-US" sz="2000" dirty="0" smtClean="0">
                <a:latin typeface="Times New Roman" panose="02020603050405020304" pitchFamily="18" charset="0"/>
                <a:cs typeface="Times New Roman" panose="02020603050405020304" pitchFamily="18" charset="0"/>
              </a:rPr>
              <a:t>function</a:t>
            </a:r>
            <a:r>
              <a:rPr lang="en-US" sz="2000" dirty="0">
                <a:latin typeface="Times New Roman" panose="02020603050405020304" pitchFamily="18" charset="0"/>
                <a:cs typeface="Times New Roman" panose="02020603050405020304" pitchFamily="18" charset="0"/>
              </a:rPr>
              <a:t>,  and  to  some  extent,  its  shape  and  other  physical  features</a:t>
            </a:r>
            <a:r>
              <a:rPr lang="en-US" sz="2000" dirty="0" smtClean="0">
                <a:latin typeface="Times New Roman" panose="02020603050405020304" pitchFamily="18" charset="0"/>
                <a:cs typeface="Times New Roman" panose="02020603050405020304" pitchFamily="18" charset="0"/>
              </a:rPr>
              <a:t>”</a:t>
            </a:r>
            <a:endParaRPr lang="id-ID" sz="2000" dirty="0" smtClean="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Smaldino</a:t>
            </a:r>
            <a:r>
              <a:rPr lang="en-US" sz="2000" dirty="0">
                <a:latin typeface="Times New Roman" panose="02020603050405020304" pitchFamily="18" charset="0"/>
                <a:cs typeface="Times New Roman" panose="02020603050405020304" pitchFamily="18" charset="0"/>
              </a:rPr>
              <a:t>,  Russel,  </a:t>
            </a:r>
            <a:r>
              <a:rPr lang="en-US" sz="2000" dirty="0" err="1">
                <a:latin typeface="Times New Roman" panose="02020603050405020304" pitchFamily="18" charset="0"/>
                <a:cs typeface="Times New Roman" panose="02020603050405020304" pitchFamily="18" charset="0"/>
              </a:rPr>
              <a:t>Heinich</a:t>
            </a:r>
            <a:r>
              <a:rPr lang="en-US" sz="2000" dirty="0">
                <a:latin typeface="Times New Roman" panose="02020603050405020304" pitchFamily="18" charset="0"/>
                <a:cs typeface="Times New Roman" panose="02020603050405020304" pitchFamily="18" charset="0"/>
              </a:rPr>
              <a:t>,  &amp;  </a:t>
            </a:r>
            <a:r>
              <a:rPr lang="en-US" sz="2000" dirty="0" err="1">
                <a:latin typeface="Times New Roman" panose="02020603050405020304" pitchFamily="18" charset="0"/>
                <a:cs typeface="Times New Roman" panose="02020603050405020304" pitchFamily="18" charset="0"/>
              </a:rPr>
              <a:t>Molenda</a:t>
            </a:r>
            <a:r>
              <a:rPr lang="en-US" sz="2000" dirty="0">
                <a:latin typeface="Times New Roman" panose="02020603050405020304" pitchFamily="18" charset="0"/>
                <a:cs typeface="Times New Roman" panose="02020603050405020304" pitchFamily="18" charset="0"/>
              </a:rPr>
              <a:t>  (2008) </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“Media, the plural </a:t>
            </a:r>
            <a:r>
              <a:rPr lang="en-US" sz="2000" dirty="0" smtClean="0">
                <a:latin typeface="Times New Roman" panose="02020603050405020304" pitchFamily="18" charset="0"/>
                <a:cs typeface="Times New Roman" panose="02020603050405020304" pitchFamily="18" charset="0"/>
              </a:rPr>
              <a:t>of</a:t>
            </a:r>
            <a:r>
              <a:rPr lang="id-ID" sz="20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medium</a:t>
            </a:r>
            <a:r>
              <a:rPr lang="en-US" sz="2000" dirty="0">
                <a:latin typeface="Times New Roman" panose="02020603050405020304" pitchFamily="18" charset="0"/>
                <a:cs typeface="Times New Roman" panose="02020603050405020304" pitchFamily="18" charset="0"/>
              </a:rPr>
              <a:t>, are means of communication. Derived from the </a:t>
            </a:r>
            <a:r>
              <a:rPr lang="en-US" sz="2000" dirty="0" err="1" smtClean="0">
                <a:latin typeface="Times New Roman" panose="02020603050405020304" pitchFamily="18" charset="0"/>
                <a:cs typeface="Times New Roman" panose="02020603050405020304" pitchFamily="18" charset="0"/>
              </a:rPr>
              <a:t>latin</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medium (</a:t>
            </a:r>
            <a:r>
              <a:rPr lang="en-US" sz="2000" dirty="0" err="1">
                <a:latin typeface="Times New Roman" panose="02020603050405020304" pitchFamily="18" charset="0"/>
                <a:cs typeface="Times New Roman" panose="02020603050405020304" pitchFamily="18" charset="0"/>
              </a:rPr>
              <a:t>beetween</a:t>
            </a:r>
            <a:r>
              <a:rPr lang="en-US" sz="2000" dirty="0">
                <a:latin typeface="Times New Roman" panose="02020603050405020304" pitchFamily="18" charset="0"/>
                <a:cs typeface="Times New Roman" panose="02020603050405020304" pitchFamily="18" charset="0"/>
              </a:rPr>
              <a:t>), the term refers to anything that carries information </a:t>
            </a:r>
            <a:r>
              <a:rPr lang="en-US" sz="2000" dirty="0" err="1">
                <a:latin typeface="Times New Roman" panose="02020603050405020304" pitchFamily="18" charset="0"/>
                <a:cs typeface="Times New Roman" panose="02020603050405020304" pitchFamily="18" charset="0"/>
              </a:rPr>
              <a:t>beetween</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source  and  a  receiver.  Six  basic  categories  of  media  are  text,  audio,  video, </a:t>
            </a:r>
            <a:r>
              <a:rPr lang="en-US" sz="2000" dirty="0" smtClean="0">
                <a:latin typeface="Times New Roman" panose="02020603050405020304" pitchFamily="18" charset="0"/>
                <a:cs typeface="Times New Roman" panose="02020603050405020304" pitchFamily="18" charset="0"/>
              </a:rPr>
              <a:t>manipulatives  </a:t>
            </a:r>
            <a:r>
              <a:rPr lang="en-US" sz="2000" dirty="0">
                <a:latin typeface="Times New Roman" panose="02020603050405020304" pitchFamily="18" charset="0"/>
                <a:cs typeface="Times New Roman" panose="02020603050405020304" pitchFamily="18" charset="0"/>
              </a:rPr>
              <a:t>(objects),  and  people.  The  purpose  of  media  is  to  facilitate </a:t>
            </a:r>
            <a:r>
              <a:rPr lang="en-US" sz="2000" dirty="0" smtClean="0">
                <a:latin typeface="Times New Roman" panose="02020603050405020304" pitchFamily="18" charset="0"/>
                <a:cs typeface="Times New Roman" panose="02020603050405020304" pitchFamily="18" charset="0"/>
              </a:rPr>
              <a:t>communication  </a:t>
            </a:r>
            <a:r>
              <a:rPr lang="en-US" sz="2000" dirty="0">
                <a:latin typeface="Times New Roman" panose="02020603050405020304" pitchFamily="18" charset="0"/>
                <a:cs typeface="Times New Roman" panose="02020603050405020304" pitchFamily="18" charset="0"/>
              </a:rPr>
              <a:t>and  learning</a:t>
            </a:r>
            <a:r>
              <a:rPr lang="en-US" sz="2000" dirty="0" smtClean="0">
                <a:latin typeface="Times New Roman" panose="02020603050405020304" pitchFamily="18" charset="0"/>
                <a:cs typeface="Times New Roman" panose="02020603050405020304" pitchFamily="18" charset="0"/>
              </a:rPr>
              <a:t>”</a:t>
            </a:r>
            <a:r>
              <a:rPr lang="id-ID" sz="2000" dirty="0" smtClean="0">
                <a:latin typeface="Times New Roman" panose="02020603050405020304" pitchFamily="18" charset="0"/>
                <a:cs typeface="Times New Roman" panose="02020603050405020304" pitchFamily="18" charset="0"/>
              </a:rPr>
              <a:t>.</a:t>
            </a:r>
          </a:p>
          <a:p>
            <a:r>
              <a:rPr lang="en-US" sz="2000" dirty="0" err="1">
                <a:latin typeface="Times New Roman" panose="02020603050405020304" pitchFamily="18" charset="0"/>
                <a:cs typeface="Times New Roman" panose="02020603050405020304" pitchFamily="18" charset="0"/>
              </a:rPr>
              <a:t>Gerlach</a:t>
            </a:r>
            <a:r>
              <a:rPr lang="en-US" sz="2000" dirty="0">
                <a:latin typeface="Times New Roman" panose="02020603050405020304" pitchFamily="18" charset="0"/>
                <a:cs typeface="Times New Roman" panose="02020603050405020304" pitchFamily="18" charset="0"/>
              </a:rPr>
              <a:t>  &amp;  Ely  (</a:t>
            </a:r>
            <a:r>
              <a:rPr lang="en-US" sz="2000" dirty="0" smtClean="0">
                <a:latin typeface="Times New Roman" panose="02020603050405020304" pitchFamily="18" charset="0"/>
                <a:cs typeface="Times New Roman" panose="02020603050405020304" pitchFamily="18" charset="0"/>
              </a:rPr>
              <a:t>1980)  :  </a:t>
            </a:r>
            <a:r>
              <a:rPr lang="en-US" sz="2000" dirty="0">
                <a:latin typeface="Times New Roman" panose="02020603050405020304" pitchFamily="18" charset="0"/>
                <a:cs typeface="Times New Roman" panose="02020603050405020304" pitchFamily="18" charset="0"/>
              </a:rPr>
              <a:t>“A  medium,  conceived  is  any  person, </a:t>
            </a:r>
            <a:r>
              <a:rPr lang="en-US" sz="2000" dirty="0" smtClean="0">
                <a:latin typeface="Times New Roman" panose="02020603050405020304" pitchFamily="18" charset="0"/>
                <a:cs typeface="Times New Roman" panose="02020603050405020304" pitchFamily="18" charset="0"/>
              </a:rPr>
              <a:t>material  </a:t>
            </a:r>
            <a:r>
              <a:rPr lang="en-US" sz="2000" dirty="0">
                <a:latin typeface="Times New Roman" panose="02020603050405020304" pitchFamily="18" charset="0"/>
                <a:cs typeface="Times New Roman" panose="02020603050405020304" pitchFamily="18" charset="0"/>
              </a:rPr>
              <a:t>or  event  that  establish  condition  which  enable  the  learner  to  acquire </a:t>
            </a:r>
            <a:r>
              <a:rPr lang="en-US" sz="2000" dirty="0" smtClean="0">
                <a:latin typeface="Times New Roman" panose="02020603050405020304" pitchFamily="18" charset="0"/>
                <a:cs typeface="Times New Roman" panose="02020603050405020304" pitchFamily="18" charset="0"/>
              </a:rPr>
              <a:t>knowledge</a:t>
            </a:r>
            <a:r>
              <a:rPr lang="en-US" sz="2000" dirty="0">
                <a:latin typeface="Times New Roman" panose="02020603050405020304" pitchFamily="18" charset="0"/>
                <a:cs typeface="Times New Roman" panose="02020603050405020304" pitchFamily="18" charset="0"/>
              </a:rPr>
              <a:t>,  skill,  and  attitude.”</a:t>
            </a:r>
            <a:endParaRPr lang="id-ID" sz="2000" dirty="0" smtClean="0">
              <a:latin typeface="Times New Roman" panose="02020603050405020304" pitchFamily="18" charset="0"/>
              <a:cs typeface="Times New Roman" panose="02020603050405020304" pitchFamily="18" charset="0"/>
            </a:endParaRPr>
          </a:p>
          <a:p>
            <a:pPr marL="64008" indent="0">
              <a:buNone/>
            </a:pPr>
            <a:endParaRPr lang="id-ID"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6970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ircle(in)">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circle(in)">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1412776"/>
            <a:ext cx="7005464" cy="782960"/>
          </a:xfrm>
        </p:spPr>
        <p:style>
          <a:lnRef idx="0">
            <a:schemeClr val="accent1"/>
          </a:lnRef>
          <a:fillRef idx="3">
            <a:schemeClr val="accent1"/>
          </a:fillRef>
          <a:effectRef idx="3">
            <a:schemeClr val="accent1"/>
          </a:effectRef>
          <a:fontRef idx="minor">
            <a:schemeClr val="lt1"/>
          </a:fontRef>
        </p:style>
        <p:txBody>
          <a:bodyPr/>
          <a:lstStyle/>
          <a:p>
            <a:r>
              <a:rPr lang="id-ID" dirty="0" smtClean="0"/>
              <a:t>Pembelajaran </a:t>
            </a:r>
            <a:endParaRPr lang="id-ID" dirty="0"/>
          </a:p>
        </p:txBody>
      </p:sp>
      <p:sp>
        <p:nvSpPr>
          <p:cNvPr id="3" name="Content Placeholder 2"/>
          <p:cNvSpPr>
            <a:spLocks noGrp="1"/>
          </p:cNvSpPr>
          <p:nvPr>
            <p:ph idx="1"/>
          </p:nvPr>
        </p:nvSpPr>
        <p:spPr>
          <a:xfrm>
            <a:off x="467544" y="2060848"/>
            <a:ext cx="8229600" cy="2880321"/>
          </a:xfrm>
        </p:spPr>
        <p:txBody>
          <a:bodyPr/>
          <a:lstStyle/>
          <a:p>
            <a:pPr marL="0" indent="0" algn="ctr">
              <a:buNone/>
            </a:pPr>
            <a:endParaRPr lang="id-ID" dirty="0" smtClean="0"/>
          </a:p>
          <a:p>
            <a:pPr marL="0" indent="0" algn="ctr">
              <a:buNone/>
            </a:pPr>
            <a:endParaRPr lang="id-ID" dirty="0"/>
          </a:p>
          <a:p>
            <a:pPr marL="0" indent="0" algn="ctr">
              <a:buNone/>
            </a:pPr>
            <a:r>
              <a:rPr lang="id-ID" dirty="0" smtClean="0">
                <a:latin typeface="Times New Roman" pitchFamily="18" charset="0"/>
                <a:cs typeface="Times New Roman" pitchFamily="18" charset="0"/>
              </a:rPr>
              <a:t>Sedangkan pembelajaran adalah proses, cara, perbuatan yang menjadikan orang atau makhluk hidup belajar.</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963076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80728"/>
            <a:ext cx="7920880" cy="648072"/>
          </a:xfrm>
        </p:spPr>
        <p:style>
          <a:lnRef idx="0">
            <a:schemeClr val="accent1"/>
          </a:lnRef>
          <a:fillRef idx="3">
            <a:schemeClr val="accent1"/>
          </a:fillRef>
          <a:effectRef idx="3">
            <a:schemeClr val="accent1"/>
          </a:effectRef>
          <a:fontRef idx="minor">
            <a:schemeClr val="lt1"/>
          </a:fontRef>
        </p:style>
        <p:txBody>
          <a:bodyPr>
            <a:normAutofit/>
          </a:bodyPr>
          <a:lstStyle/>
          <a:p>
            <a:r>
              <a:rPr lang="id-ID" sz="3600" dirty="0" smtClean="0"/>
              <a:t>Media pembelajaran menurut para ahli</a:t>
            </a:r>
            <a:endParaRPr lang="id-ID" sz="3600" dirty="0"/>
          </a:p>
        </p:txBody>
      </p:sp>
      <p:sp>
        <p:nvSpPr>
          <p:cNvPr id="3" name="Content Placeholder 2"/>
          <p:cNvSpPr>
            <a:spLocks noGrp="1"/>
          </p:cNvSpPr>
          <p:nvPr>
            <p:ph idx="1"/>
          </p:nvPr>
        </p:nvSpPr>
        <p:spPr>
          <a:xfrm>
            <a:off x="418699" y="1754204"/>
            <a:ext cx="8229600" cy="4525963"/>
          </a:xfrm>
        </p:spPr>
        <p:txBody>
          <a:bodyPr>
            <a:normAutofit fontScale="70000" lnSpcReduction="20000"/>
          </a:bodyPr>
          <a:lstStyle/>
          <a:p>
            <a:r>
              <a:rPr lang="id-ID" dirty="0" smtClean="0">
                <a:latin typeface="Times New Roman" pitchFamily="18" charset="0"/>
                <a:cs typeface="Times New Roman" pitchFamily="18" charset="0"/>
              </a:rPr>
              <a:t>Newby</a:t>
            </a:r>
            <a:r>
              <a:rPr lang="id-ID" dirty="0">
                <a:latin typeface="Times New Roman" pitchFamily="18" charset="0"/>
                <a:cs typeface="Times New Roman" pitchFamily="18" charset="0"/>
              </a:rPr>
              <a:t>,  Stepich, </a:t>
            </a:r>
            <a:r>
              <a:rPr lang="id-ID" dirty="0" smtClean="0">
                <a:latin typeface="Times New Roman" pitchFamily="18" charset="0"/>
                <a:cs typeface="Times New Roman" pitchFamily="18" charset="0"/>
              </a:rPr>
              <a:t>Lehman  </a:t>
            </a:r>
            <a:r>
              <a:rPr lang="id-ID" dirty="0">
                <a:latin typeface="Times New Roman" pitchFamily="18" charset="0"/>
                <a:cs typeface="Times New Roman" pitchFamily="18" charset="0"/>
              </a:rPr>
              <a:t>&amp;  Russel  (</a:t>
            </a:r>
            <a:r>
              <a:rPr lang="id-ID" dirty="0" smtClean="0">
                <a:latin typeface="Times New Roman" pitchFamily="18" charset="0"/>
                <a:cs typeface="Times New Roman" pitchFamily="18" charset="0"/>
              </a:rPr>
              <a:t>2000) : </a:t>
            </a:r>
            <a:r>
              <a:rPr lang="id-ID" dirty="0">
                <a:latin typeface="Times New Roman" pitchFamily="18" charset="0"/>
                <a:cs typeface="Times New Roman" pitchFamily="18" charset="0"/>
              </a:rPr>
              <a:t>media  pembelajaran  adalah  segala  sesuatu  yang  </a:t>
            </a:r>
            <a:r>
              <a:rPr lang="id-ID" dirty="0" smtClean="0">
                <a:latin typeface="Times New Roman" pitchFamily="18" charset="0"/>
                <a:cs typeface="Times New Roman" pitchFamily="18" charset="0"/>
              </a:rPr>
              <a:t>dapat membawa  </a:t>
            </a:r>
            <a:r>
              <a:rPr lang="id-ID" dirty="0">
                <a:latin typeface="Times New Roman" pitchFamily="18" charset="0"/>
                <a:cs typeface="Times New Roman" pitchFamily="18" charset="0"/>
              </a:rPr>
              <a:t>pesan  untuk  pencapaian  tujuan  pembelajaran.  Tujuan  penggunaan  media </a:t>
            </a:r>
            <a:r>
              <a:rPr lang="id-ID" dirty="0" smtClean="0">
                <a:latin typeface="Times New Roman" pitchFamily="18" charset="0"/>
                <a:cs typeface="Times New Roman" pitchFamily="18" charset="0"/>
              </a:rPr>
              <a:t>pembelajaran </a:t>
            </a:r>
            <a:r>
              <a:rPr lang="id-ID" dirty="0">
                <a:latin typeface="Times New Roman" pitchFamily="18" charset="0"/>
                <a:cs typeface="Times New Roman" pitchFamily="18" charset="0"/>
              </a:rPr>
              <a:t>adalah untuk mempermudah komunikasi dan meningkatkan hasil </a:t>
            </a:r>
            <a:r>
              <a:rPr lang="id-ID" dirty="0" smtClean="0">
                <a:latin typeface="Times New Roman" pitchFamily="18" charset="0"/>
                <a:cs typeface="Times New Roman" pitchFamily="18" charset="0"/>
              </a:rPr>
              <a:t>belajar</a:t>
            </a:r>
          </a:p>
          <a:p>
            <a:r>
              <a:rPr lang="id-ID" dirty="0">
                <a:latin typeface="Times New Roman" pitchFamily="18" charset="0"/>
                <a:cs typeface="Times New Roman" pitchFamily="18" charset="0"/>
              </a:rPr>
              <a:t>Gagne  &amp;  Reiser  (</a:t>
            </a:r>
            <a:r>
              <a:rPr lang="id-ID" dirty="0" smtClean="0">
                <a:latin typeface="Times New Roman" pitchFamily="18" charset="0"/>
                <a:cs typeface="Times New Roman" pitchFamily="18" charset="0"/>
              </a:rPr>
              <a:t>1983) : media  pembelajaran meliputi </a:t>
            </a:r>
            <a:r>
              <a:rPr lang="id-ID" dirty="0">
                <a:latin typeface="Times New Roman" pitchFamily="18" charset="0"/>
                <a:cs typeface="Times New Roman" pitchFamily="18" charset="0"/>
              </a:rPr>
              <a:t>alat yang secara fisik digunakan untuk menyampaikan isi materi </a:t>
            </a:r>
            <a:r>
              <a:rPr lang="id-ID" dirty="0" smtClean="0">
                <a:latin typeface="Times New Roman" pitchFamily="18" charset="0"/>
                <a:cs typeface="Times New Roman" pitchFamily="18" charset="0"/>
              </a:rPr>
              <a:t>pembelajaran.</a:t>
            </a:r>
          </a:p>
          <a:p>
            <a:r>
              <a:rPr lang="id-ID" dirty="0">
                <a:latin typeface="Times New Roman" pitchFamily="18" charset="0"/>
                <a:cs typeface="Times New Roman" pitchFamily="18" charset="0"/>
              </a:rPr>
              <a:t>Gagne  &amp;  Briggs  (</a:t>
            </a:r>
            <a:r>
              <a:rPr lang="id-ID" dirty="0" smtClean="0">
                <a:latin typeface="Times New Roman" pitchFamily="18" charset="0"/>
                <a:cs typeface="Times New Roman" pitchFamily="18" charset="0"/>
              </a:rPr>
              <a:t>1979) : </a:t>
            </a:r>
            <a:r>
              <a:rPr lang="id-ID" dirty="0">
                <a:latin typeface="Times New Roman" pitchFamily="18" charset="0"/>
                <a:cs typeface="Times New Roman" pitchFamily="18" charset="0"/>
              </a:rPr>
              <a:t>media  pembelajaran  meliputi  alat </a:t>
            </a:r>
            <a:r>
              <a:rPr lang="id-ID" dirty="0" smtClean="0">
                <a:latin typeface="Times New Roman" pitchFamily="18" charset="0"/>
                <a:cs typeface="Times New Roman" pitchFamily="18" charset="0"/>
              </a:rPr>
              <a:t>yang </a:t>
            </a:r>
            <a:r>
              <a:rPr lang="id-ID" dirty="0">
                <a:latin typeface="Times New Roman" pitchFamily="18" charset="0"/>
                <a:cs typeface="Times New Roman" pitchFamily="18" charset="0"/>
              </a:rPr>
              <a:t>secara fisik digunakan untuk menyampaikan isi materi pembelajaran, yang terdiri </a:t>
            </a:r>
            <a:r>
              <a:rPr lang="id-ID" dirty="0" smtClean="0">
                <a:latin typeface="Times New Roman" pitchFamily="18" charset="0"/>
                <a:cs typeface="Times New Roman" pitchFamily="18" charset="0"/>
              </a:rPr>
              <a:t>dari </a:t>
            </a:r>
            <a:r>
              <a:rPr lang="id-ID" dirty="0">
                <a:latin typeface="Times New Roman" pitchFamily="18" charset="0"/>
                <a:cs typeface="Times New Roman" pitchFamily="18" charset="0"/>
              </a:rPr>
              <a:t>buku, tape recorder, kaset, video, video recorder, film, slide (gambar bingkai), foto, </a:t>
            </a:r>
            <a:r>
              <a:rPr lang="id-ID" dirty="0" smtClean="0">
                <a:latin typeface="Times New Roman" pitchFamily="18" charset="0"/>
                <a:cs typeface="Times New Roman" pitchFamily="18" charset="0"/>
              </a:rPr>
              <a:t>gambar</a:t>
            </a:r>
            <a:r>
              <a:rPr lang="id-ID" dirty="0">
                <a:latin typeface="Times New Roman" pitchFamily="18" charset="0"/>
                <a:cs typeface="Times New Roman" pitchFamily="18" charset="0"/>
              </a:rPr>
              <a:t>,  grafik,  televisi,  dan  </a:t>
            </a:r>
            <a:r>
              <a:rPr lang="id-ID" dirty="0" smtClean="0">
                <a:latin typeface="Times New Roman" pitchFamily="18" charset="0"/>
                <a:cs typeface="Times New Roman" pitchFamily="18" charset="0"/>
              </a:rPr>
              <a:t>komputer.</a:t>
            </a:r>
          </a:p>
          <a:p>
            <a:pPr marL="64008" indent="0">
              <a:buNone/>
            </a:pPr>
            <a:endParaRPr lang="id-ID" dirty="0">
              <a:latin typeface="Times New Roman" pitchFamily="18" charset="0"/>
              <a:cs typeface="Times New Roman" pitchFamily="18" charset="0"/>
            </a:endParaRPr>
          </a:p>
          <a:p>
            <a:pPr marL="64008" indent="0">
              <a:buNone/>
            </a:pPr>
            <a:r>
              <a:rPr lang="id-ID" dirty="0" smtClean="0">
                <a:latin typeface="Times New Roman" pitchFamily="18" charset="0"/>
                <a:cs typeface="Times New Roman" pitchFamily="18" charset="0"/>
              </a:rPr>
              <a:t>Dan masih banyak pendapat dari para ahli lain nya.</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1706040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3">
                                            <p:txEl>
                                              <p:pRg st="2" end="2"/>
                                            </p:txEl>
                                          </p:spTgt>
                                        </p:tgtEl>
                                        <p:attrNameLst>
                                          <p:attrName>style.visibility</p:attrName>
                                        </p:attrNameLst>
                                      </p:cBhvr>
                                      <p:to>
                                        <p:strVal val="visible"/>
                                      </p:to>
                                    </p:set>
                                    <p:animEffect transition="in" filter="wipe(down)">
                                      <p:cBhvr>
                                        <p:cTn id="48" dur="580">
                                          <p:stCondLst>
                                            <p:cond delay="0"/>
                                          </p:stCondLst>
                                        </p:cTn>
                                        <p:tgtEl>
                                          <p:spTgt spid="3">
                                            <p:txEl>
                                              <p:pRg st="2" end="2"/>
                                            </p:txEl>
                                          </p:spTgt>
                                        </p:tgtEl>
                                      </p:cBhvr>
                                    </p:animEffect>
                                    <p:anim calcmode="lin" valueType="num">
                                      <p:cBhvr>
                                        <p:cTn id="49"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3">
                                            <p:txEl>
                                              <p:pRg st="2" end="2"/>
                                            </p:txEl>
                                          </p:spTgt>
                                        </p:tgtEl>
                                      </p:cBhvr>
                                      <p:to x="100000" y="60000"/>
                                    </p:animScale>
                                    <p:animScale>
                                      <p:cBhvr>
                                        <p:cTn id="55" dur="166" decel="50000">
                                          <p:stCondLst>
                                            <p:cond delay="676"/>
                                          </p:stCondLst>
                                        </p:cTn>
                                        <p:tgtEl>
                                          <p:spTgt spid="3">
                                            <p:txEl>
                                              <p:pRg st="2" end="2"/>
                                            </p:txEl>
                                          </p:spTgt>
                                        </p:tgtEl>
                                      </p:cBhvr>
                                      <p:to x="100000" y="100000"/>
                                    </p:animScale>
                                    <p:animScale>
                                      <p:cBhvr>
                                        <p:cTn id="56" dur="26">
                                          <p:stCondLst>
                                            <p:cond delay="1312"/>
                                          </p:stCondLst>
                                        </p:cTn>
                                        <p:tgtEl>
                                          <p:spTgt spid="3">
                                            <p:txEl>
                                              <p:pRg st="2" end="2"/>
                                            </p:txEl>
                                          </p:spTgt>
                                        </p:tgtEl>
                                      </p:cBhvr>
                                      <p:to x="100000" y="80000"/>
                                    </p:animScale>
                                    <p:animScale>
                                      <p:cBhvr>
                                        <p:cTn id="57" dur="166" decel="50000">
                                          <p:stCondLst>
                                            <p:cond delay="1338"/>
                                          </p:stCondLst>
                                        </p:cTn>
                                        <p:tgtEl>
                                          <p:spTgt spid="3">
                                            <p:txEl>
                                              <p:pRg st="2" end="2"/>
                                            </p:txEl>
                                          </p:spTgt>
                                        </p:tgtEl>
                                      </p:cBhvr>
                                      <p:to x="100000" y="100000"/>
                                    </p:animScale>
                                    <p:animScale>
                                      <p:cBhvr>
                                        <p:cTn id="58" dur="26">
                                          <p:stCondLst>
                                            <p:cond delay="1642"/>
                                          </p:stCondLst>
                                        </p:cTn>
                                        <p:tgtEl>
                                          <p:spTgt spid="3">
                                            <p:txEl>
                                              <p:pRg st="2" end="2"/>
                                            </p:txEl>
                                          </p:spTgt>
                                        </p:tgtEl>
                                      </p:cBhvr>
                                      <p:to x="100000" y="90000"/>
                                    </p:animScale>
                                    <p:animScale>
                                      <p:cBhvr>
                                        <p:cTn id="59" dur="166" decel="50000">
                                          <p:stCondLst>
                                            <p:cond delay="1668"/>
                                          </p:stCondLst>
                                        </p:cTn>
                                        <p:tgtEl>
                                          <p:spTgt spid="3">
                                            <p:txEl>
                                              <p:pRg st="2" end="2"/>
                                            </p:txEl>
                                          </p:spTgt>
                                        </p:tgtEl>
                                      </p:cBhvr>
                                      <p:to x="100000" y="100000"/>
                                    </p:animScale>
                                    <p:animScale>
                                      <p:cBhvr>
                                        <p:cTn id="60" dur="26">
                                          <p:stCondLst>
                                            <p:cond delay="1808"/>
                                          </p:stCondLst>
                                        </p:cTn>
                                        <p:tgtEl>
                                          <p:spTgt spid="3">
                                            <p:txEl>
                                              <p:pRg st="2" end="2"/>
                                            </p:txEl>
                                          </p:spTgt>
                                        </p:tgtEl>
                                      </p:cBhvr>
                                      <p:to x="100000" y="95000"/>
                                    </p:animScale>
                                    <p:animScale>
                                      <p:cBhvr>
                                        <p:cTn id="61" dur="166" decel="50000">
                                          <p:stCondLst>
                                            <p:cond delay="1834"/>
                                          </p:stCondLst>
                                        </p:cTn>
                                        <p:tgtEl>
                                          <p:spTgt spid="3">
                                            <p:txEl>
                                              <p:pRg st="2" end="2"/>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grpId="0" nodeType="clickEffect">
                                  <p:stCondLst>
                                    <p:cond delay="0"/>
                                  </p:stCondLst>
                                  <p:childTnLst>
                                    <p:set>
                                      <p:cBhvr>
                                        <p:cTn id="65" dur="1" fill="hold">
                                          <p:stCondLst>
                                            <p:cond delay="0"/>
                                          </p:stCondLst>
                                        </p:cTn>
                                        <p:tgtEl>
                                          <p:spTgt spid="3">
                                            <p:txEl>
                                              <p:pRg st="4" end="4"/>
                                            </p:txEl>
                                          </p:spTgt>
                                        </p:tgtEl>
                                        <p:attrNameLst>
                                          <p:attrName>style.visibility</p:attrName>
                                        </p:attrNameLst>
                                      </p:cBhvr>
                                      <p:to>
                                        <p:strVal val="visible"/>
                                      </p:to>
                                    </p:set>
                                    <p:animEffect transition="in" filter="wipe(down)">
                                      <p:cBhvr>
                                        <p:cTn id="66" dur="580">
                                          <p:stCondLst>
                                            <p:cond delay="0"/>
                                          </p:stCondLst>
                                        </p:cTn>
                                        <p:tgtEl>
                                          <p:spTgt spid="3">
                                            <p:txEl>
                                              <p:pRg st="4" end="4"/>
                                            </p:txEl>
                                          </p:spTgt>
                                        </p:tgtEl>
                                      </p:cBhvr>
                                    </p:animEffect>
                                    <p:anim calcmode="lin" valueType="num">
                                      <p:cBhvr>
                                        <p:cTn id="67"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3">
                                            <p:txEl>
                                              <p:pRg st="4" end="4"/>
                                            </p:txEl>
                                          </p:spTgt>
                                        </p:tgtEl>
                                      </p:cBhvr>
                                      <p:to x="100000" y="60000"/>
                                    </p:animScale>
                                    <p:animScale>
                                      <p:cBhvr>
                                        <p:cTn id="73" dur="166" decel="50000">
                                          <p:stCondLst>
                                            <p:cond delay="676"/>
                                          </p:stCondLst>
                                        </p:cTn>
                                        <p:tgtEl>
                                          <p:spTgt spid="3">
                                            <p:txEl>
                                              <p:pRg st="4" end="4"/>
                                            </p:txEl>
                                          </p:spTgt>
                                        </p:tgtEl>
                                      </p:cBhvr>
                                      <p:to x="100000" y="100000"/>
                                    </p:animScale>
                                    <p:animScale>
                                      <p:cBhvr>
                                        <p:cTn id="74" dur="26">
                                          <p:stCondLst>
                                            <p:cond delay="1312"/>
                                          </p:stCondLst>
                                        </p:cTn>
                                        <p:tgtEl>
                                          <p:spTgt spid="3">
                                            <p:txEl>
                                              <p:pRg st="4" end="4"/>
                                            </p:txEl>
                                          </p:spTgt>
                                        </p:tgtEl>
                                      </p:cBhvr>
                                      <p:to x="100000" y="80000"/>
                                    </p:animScale>
                                    <p:animScale>
                                      <p:cBhvr>
                                        <p:cTn id="75" dur="166" decel="50000">
                                          <p:stCondLst>
                                            <p:cond delay="1338"/>
                                          </p:stCondLst>
                                        </p:cTn>
                                        <p:tgtEl>
                                          <p:spTgt spid="3">
                                            <p:txEl>
                                              <p:pRg st="4" end="4"/>
                                            </p:txEl>
                                          </p:spTgt>
                                        </p:tgtEl>
                                      </p:cBhvr>
                                      <p:to x="100000" y="100000"/>
                                    </p:animScale>
                                    <p:animScale>
                                      <p:cBhvr>
                                        <p:cTn id="76" dur="26">
                                          <p:stCondLst>
                                            <p:cond delay="1642"/>
                                          </p:stCondLst>
                                        </p:cTn>
                                        <p:tgtEl>
                                          <p:spTgt spid="3">
                                            <p:txEl>
                                              <p:pRg st="4" end="4"/>
                                            </p:txEl>
                                          </p:spTgt>
                                        </p:tgtEl>
                                      </p:cBhvr>
                                      <p:to x="100000" y="90000"/>
                                    </p:animScale>
                                    <p:animScale>
                                      <p:cBhvr>
                                        <p:cTn id="77" dur="166" decel="50000">
                                          <p:stCondLst>
                                            <p:cond delay="1668"/>
                                          </p:stCondLst>
                                        </p:cTn>
                                        <p:tgtEl>
                                          <p:spTgt spid="3">
                                            <p:txEl>
                                              <p:pRg st="4" end="4"/>
                                            </p:txEl>
                                          </p:spTgt>
                                        </p:tgtEl>
                                      </p:cBhvr>
                                      <p:to x="100000" y="100000"/>
                                    </p:animScale>
                                    <p:animScale>
                                      <p:cBhvr>
                                        <p:cTn id="78" dur="26">
                                          <p:stCondLst>
                                            <p:cond delay="1808"/>
                                          </p:stCondLst>
                                        </p:cTn>
                                        <p:tgtEl>
                                          <p:spTgt spid="3">
                                            <p:txEl>
                                              <p:pRg st="4" end="4"/>
                                            </p:txEl>
                                          </p:spTgt>
                                        </p:tgtEl>
                                      </p:cBhvr>
                                      <p:to x="100000" y="95000"/>
                                    </p:animScale>
                                    <p:animScale>
                                      <p:cBhvr>
                                        <p:cTn id="79"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980728"/>
            <a:ext cx="7653536" cy="998984"/>
          </a:xfrm>
        </p:spPr>
        <p:style>
          <a:lnRef idx="0">
            <a:schemeClr val="accent1"/>
          </a:lnRef>
          <a:fillRef idx="3">
            <a:schemeClr val="accent1"/>
          </a:fillRef>
          <a:effectRef idx="3">
            <a:schemeClr val="accent1"/>
          </a:effectRef>
          <a:fontRef idx="minor">
            <a:schemeClr val="lt1"/>
          </a:fontRef>
        </p:style>
        <p:txBody>
          <a:bodyPr/>
          <a:lstStyle/>
          <a:p>
            <a:r>
              <a:rPr lang="id-ID" dirty="0" smtClean="0"/>
              <a:t>MEDIA PEMBELAJARAN</a:t>
            </a:r>
            <a:endParaRPr lang="id-ID" dirty="0"/>
          </a:p>
        </p:txBody>
      </p:sp>
      <p:sp>
        <p:nvSpPr>
          <p:cNvPr id="3" name="Content Placeholder 2"/>
          <p:cNvSpPr>
            <a:spLocks noGrp="1"/>
          </p:cNvSpPr>
          <p:nvPr>
            <p:ph idx="1"/>
          </p:nvPr>
        </p:nvSpPr>
        <p:spPr>
          <a:xfrm>
            <a:off x="467544" y="2132856"/>
            <a:ext cx="8229600" cy="3600399"/>
          </a:xfrm>
        </p:spPr>
        <p:txBody>
          <a:bodyPr>
            <a:normAutofit lnSpcReduction="10000"/>
          </a:bodyPr>
          <a:lstStyle/>
          <a:p>
            <a:pPr marL="0" indent="0" algn="ctr">
              <a:buNone/>
            </a:pPr>
            <a:endParaRPr lang="id-ID" dirty="0" smtClean="0">
              <a:latin typeface="Times New Roman" panose="02020603050405020304" pitchFamily="18" charset="0"/>
              <a:cs typeface="Times New Roman" panose="02020603050405020304" pitchFamily="18" charset="0"/>
            </a:endParaRPr>
          </a:p>
          <a:p>
            <a:pPr marL="0" indent="0" algn="ctr">
              <a:buNone/>
            </a:pPr>
            <a:r>
              <a:rPr lang="id-ID" sz="2800" dirty="0" smtClean="0">
                <a:latin typeface="Times New Roman" panose="02020603050405020304" pitchFamily="18" charset="0"/>
                <a:cs typeface="Times New Roman" panose="02020603050405020304" pitchFamily="18" charset="0"/>
              </a:rPr>
              <a:t>Jadi, Media pembelajaran adalah segala bentuk perantaran yang mampu menyalurkan pesan atau bahan pembelajaran sehingga dapat  membuat penerima lebih dapat merangsang perhatian, minat, pikiran, dan perasaan dalam  kegiatan belajar dan tercapai nya tujuan pembelajaran. Dengan memiliki 2 konsep yang saling menunjang yakni </a:t>
            </a:r>
            <a:r>
              <a:rPr lang="id-ID" sz="2800" i="1" dirty="0" smtClean="0">
                <a:latin typeface="Times New Roman" panose="02020603050405020304" pitchFamily="18" charset="0"/>
                <a:cs typeface="Times New Roman" panose="02020603050405020304" pitchFamily="18" charset="0"/>
              </a:rPr>
              <a:t>softwere </a:t>
            </a:r>
            <a:r>
              <a:rPr lang="id-ID" sz="2800" dirty="0" smtClean="0">
                <a:latin typeface="Times New Roman" panose="02020603050405020304" pitchFamily="18" charset="0"/>
                <a:cs typeface="Times New Roman" panose="02020603050405020304" pitchFamily="18" charset="0"/>
              </a:rPr>
              <a:t> dan </a:t>
            </a:r>
            <a:r>
              <a:rPr lang="id-ID" sz="2800" i="1" dirty="0" smtClean="0">
                <a:latin typeface="Times New Roman" panose="02020603050405020304" pitchFamily="18" charset="0"/>
                <a:cs typeface="Times New Roman" panose="02020603050405020304" pitchFamily="18" charset="0"/>
              </a:rPr>
              <a:t>hardwere</a:t>
            </a:r>
            <a:endParaRPr lang="id-ID"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5324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grpId="0" nodeType="clickEffect">
                                  <p:stCondLst>
                                    <p:cond delay="0"/>
                                  </p:stCondLst>
                                  <p:iterate type="lt">
                                    <p:tmAbs val="25"/>
                                  </p:iterate>
                                  <p:childTnLst>
                                    <p:set>
                                      <p:cBhvr override="childStyle">
                                        <p:cTn id="6" dur="indefinite"/>
                                        <p:tgtEl>
                                          <p:spTgt spid="2"/>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980728"/>
            <a:ext cx="6995120" cy="796950"/>
          </a:xfrm>
        </p:spPr>
        <p:style>
          <a:lnRef idx="0">
            <a:schemeClr val="accent1"/>
          </a:lnRef>
          <a:fillRef idx="3">
            <a:schemeClr val="accent1"/>
          </a:fillRef>
          <a:effectRef idx="3">
            <a:schemeClr val="accent1"/>
          </a:effectRef>
          <a:fontRef idx="minor">
            <a:schemeClr val="lt1"/>
          </a:fontRef>
        </p:style>
        <p:txBody>
          <a:bodyPr/>
          <a:lstStyle/>
          <a:p>
            <a:r>
              <a:rPr lang="id-ID" dirty="0" smtClean="0"/>
              <a:t>Alat </a:t>
            </a:r>
            <a:r>
              <a:rPr lang="en-US" dirty="0" smtClean="0"/>
              <a:t>P</a:t>
            </a:r>
            <a:r>
              <a:rPr lang="id-ID" dirty="0" smtClean="0"/>
              <a:t>eraga</a:t>
            </a:r>
            <a:endParaRPr lang="id-ID" dirty="0"/>
          </a:p>
        </p:txBody>
      </p:sp>
      <p:sp>
        <p:nvSpPr>
          <p:cNvPr id="3" name="Content Placeholder 2"/>
          <p:cNvSpPr>
            <a:spLocks noGrp="1"/>
          </p:cNvSpPr>
          <p:nvPr>
            <p:ph idx="1"/>
          </p:nvPr>
        </p:nvSpPr>
        <p:spPr>
          <a:xfrm>
            <a:off x="467544" y="1988840"/>
            <a:ext cx="8229600" cy="4320480"/>
          </a:xfrm>
        </p:spPr>
        <p:txBody>
          <a:bodyPr>
            <a:normAutofit/>
          </a:bodyPr>
          <a:lstStyle/>
          <a:p>
            <a:pPr marL="64008" indent="0">
              <a:buNone/>
            </a:pPr>
            <a:r>
              <a:rPr lang="id-ID" sz="2800" dirty="0" smtClean="0">
                <a:latin typeface="Times New Roman" pitchFamily="18" charset="0"/>
                <a:cs typeface="Times New Roman" pitchFamily="18" charset="0"/>
              </a:rPr>
              <a:t>Alat adalah sarana yang tidak digunakan. Sedangkan peraga berasal dari kata raga yang berarti jasa atau bentuk yaitu dengan cara menunjukkan secara langsung atau meragakan nya. </a:t>
            </a:r>
            <a:endParaRPr lang="en-US" sz="2800" dirty="0" smtClean="0">
              <a:latin typeface="Times New Roman" pitchFamily="18" charset="0"/>
              <a:cs typeface="Times New Roman" pitchFamily="18" charset="0"/>
            </a:endParaRPr>
          </a:p>
          <a:p>
            <a:pPr marL="64008" indent="0">
              <a:buNone/>
            </a:pPr>
            <a:endParaRPr lang="id-ID" sz="2800" dirty="0">
              <a:latin typeface="Times New Roman" pitchFamily="18" charset="0"/>
              <a:cs typeface="Times New Roman" pitchFamily="18" charset="0"/>
            </a:endParaRPr>
          </a:p>
          <a:p>
            <a:pPr marL="64008" indent="0">
              <a:buNone/>
            </a:pPr>
            <a:r>
              <a:rPr lang="id-ID" sz="2800" dirty="0" smtClean="0">
                <a:latin typeface="Times New Roman" pitchFamily="18" charset="0"/>
                <a:cs typeface="Times New Roman" pitchFamily="18" charset="0"/>
              </a:rPr>
              <a:t>Jadii, alat peraga adalah sarana yang digunakan untuk menunjukkan wujud atau bentuk sesuatu yang diajarkan.</a:t>
            </a:r>
            <a:endParaRPr lang="id-ID" sz="2800" dirty="0">
              <a:latin typeface="Times New Roman" pitchFamily="18" charset="0"/>
              <a:cs typeface="Times New Roman" pitchFamily="18" charset="0"/>
            </a:endParaRPr>
          </a:p>
        </p:txBody>
      </p:sp>
    </p:spTree>
    <p:extLst>
      <p:ext uri="{BB962C8B-B14F-4D97-AF65-F5344CB8AC3E}">
        <p14:creationId xmlns:p14="http://schemas.microsoft.com/office/powerpoint/2010/main" val="1617072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2" presetClass="emph" presetSubtype="0" fill="hold" grpId="0" nodeType="clickEffect">
                                  <p:stCondLst>
                                    <p:cond delay="0"/>
                                  </p:stCondLst>
                                  <p:childTnLst>
                                    <p:animRot by="120000">
                                      <p:cBhvr>
                                        <p:cTn id="10" dur="100" fill="hold">
                                          <p:stCondLst>
                                            <p:cond delay="0"/>
                                          </p:stCondLst>
                                        </p:cTn>
                                        <p:tgtEl>
                                          <p:spTgt spid="3">
                                            <p:txEl>
                                              <p:pRg st="0" end="0"/>
                                            </p:txEl>
                                          </p:spTgt>
                                        </p:tgtEl>
                                        <p:attrNameLst>
                                          <p:attrName>r</p:attrName>
                                        </p:attrNameLst>
                                      </p:cBhvr>
                                    </p:animRot>
                                    <p:animRot by="-240000">
                                      <p:cBhvr>
                                        <p:cTn id="11" dur="200" fill="hold">
                                          <p:stCondLst>
                                            <p:cond delay="200"/>
                                          </p:stCondLst>
                                        </p:cTn>
                                        <p:tgtEl>
                                          <p:spTgt spid="3">
                                            <p:txEl>
                                              <p:pRg st="0" end="0"/>
                                            </p:txEl>
                                          </p:spTgt>
                                        </p:tgtEl>
                                        <p:attrNameLst>
                                          <p:attrName>r</p:attrName>
                                        </p:attrNameLst>
                                      </p:cBhvr>
                                    </p:animRot>
                                    <p:animRot by="240000">
                                      <p:cBhvr>
                                        <p:cTn id="12" dur="200" fill="hold">
                                          <p:stCondLst>
                                            <p:cond delay="400"/>
                                          </p:stCondLst>
                                        </p:cTn>
                                        <p:tgtEl>
                                          <p:spTgt spid="3">
                                            <p:txEl>
                                              <p:pRg st="0" end="0"/>
                                            </p:txEl>
                                          </p:spTgt>
                                        </p:tgtEl>
                                        <p:attrNameLst>
                                          <p:attrName>r</p:attrName>
                                        </p:attrNameLst>
                                      </p:cBhvr>
                                    </p:animRot>
                                    <p:animRot by="-240000">
                                      <p:cBhvr>
                                        <p:cTn id="13" dur="200" fill="hold">
                                          <p:stCondLst>
                                            <p:cond delay="600"/>
                                          </p:stCondLst>
                                        </p:cTn>
                                        <p:tgtEl>
                                          <p:spTgt spid="3">
                                            <p:txEl>
                                              <p:pRg st="0" end="0"/>
                                            </p:txEl>
                                          </p:spTgt>
                                        </p:tgtEl>
                                        <p:attrNameLst>
                                          <p:attrName>r</p:attrName>
                                        </p:attrNameLst>
                                      </p:cBhvr>
                                    </p:animRot>
                                    <p:animRot by="120000">
                                      <p:cBhvr>
                                        <p:cTn id="14" dur="200" fill="hold">
                                          <p:stCondLst>
                                            <p:cond delay="800"/>
                                          </p:stCondLst>
                                        </p:cTn>
                                        <p:tgtEl>
                                          <p:spTgt spid="3">
                                            <p:txEl>
                                              <p:pRg st="0" end="0"/>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32" presetClass="emph" presetSubtype="0" fill="hold" grpId="0" nodeType="clickEffect">
                                  <p:stCondLst>
                                    <p:cond delay="0"/>
                                  </p:stCondLst>
                                  <p:childTnLst>
                                    <p:animRot by="120000">
                                      <p:cBhvr>
                                        <p:cTn id="18" dur="100" fill="hold">
                                          <p:stCondLst>
                                            <p:cond delay="0"/>
                                          </p:stCondLst>
                                        </p:cTn>
                                        <p:tgtEl>
                                          <p:spTgt spid="3">
                                            <p:txEl>
                                              <p:pRg st="2" end="2"/>
                                            </p:txEl>
                                          </p:spTgt>
                                        </p:tgtEl>
                                        <p:attrNameLst>
                                          <p:attrName>r</p:attrName>
                                        </p:attrNameLst>
                                      </p:cBhvr>
                                    </p:animRot>
                                    <p:animRot by="-240000">
                                      <p:cBhvr>
                                        <p:cTn id="19" dur="200" fill="hold">
                                          <p:stCondLst>
                                            <p:cond delay="200"/>
                                          </p:stCondLst>
                                        </p:cTn>
                                        <p:tgtEl>
                                          <p:spTgt spid="3">
                                            <p:txEl>
                                              <p:pRg st="2" end="2"/>
                                            </p:txEl>
                                          </p:spTgt>
                                        </p:tgtEl>
                                        <p:attrNameLst>
                                          <p:attrName>r</p:attrName>
                                        </p:attrNameLst>
                                      </p:cBhvr>
                                    </p:animRot>
                                    <p:animRot by="240000">
                                      <p:cBhvr>
                                        <p:cTn id="20" dur="200" fill="hold">
                                          <p:stCondLst>
                                            <p:cond delay="400"/>
                                          </p:stCondLst>
                                        </p:cTn>
                                        <p:tgtEl>
                                          <p:spTgt spid="3">
                                            <p:txEl>
                                              <p:pRg st="2" end="2"/>
                                            </p:txEl>
                                          </p:spTgt>
                                        </p:tgtEl>
                                        <p:attrNameLst>
                                          <p:attrName>r</p:attrName>
                                        </p:attrNameLst>
                                      </p:cBhvr>
                                    </p:animRot>
                                    <p:animRot by="-240000">
                                      <p:cBhvr>
                                        <p:cTn id="21" dur="200" fill="hold">
                                          <p:stCondLst>
                                            <p:cond delay="600"/>
                                          </p:stCondLst>
                                        </p:cTn>
                                        <p:tgtEl>
                                          <p:spTgt spid="3">
                                            <p:txEl>
                                              <p:pRg st="2" end="2"/>
                                            </p:txEl>
                                          </p:spTgt>
                                        </p:tgtEl>
                                        <p:attrNameLst>
                                          <p:attrName>r</p:attrName>
                                        </p:attrNameLst>
                                      </p:cBhvr>
                                    </p:animRot>
                                    <p:animRot by="120000">
                                      <p:cBhvr>
                                        <p:cTn id="22" dur="200" fill="hold">
                                          <p:stCondLst>
                                            <p:cond delay="800"/>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24744"/>
            <a:ext cx="6923112" cy="796950"/>
          </a:xfrm>
        </p:spPr>
        <p:style>
          <a:lnRef idx="0">
            <a:schemeClr val="accent1"/>
          </a:lnRef>
          <a:fillRef idx="3">
            <a:schemeClr val="accent1"/>
          </a:fillRef>
          <a:effectRef idx="3">
            <a:schemeClr val="accent1"/>
          </a:effectRef>
          <a:fontRef idx="minor">
            <a:schemeClr val="lt1"/>
          </a:fontRef>
        </p:style>
        <p:txBody>
          <a:bodyPr/>
          <a:lstStyle/>
          <a:p>
            <a:r>
              <a:rPr lang="id-ID" dirty="0" smtClean="0"/>
              <a:t>Fungsi </a:t>
            </a:r>
            <a:r>
              <a:rPr lang="en-US" dirty="0" smtClean="0"/>
              <a:t>A</a:t>
            </a:r>
            <a:r>
              <a:rPr lang="id-ID" dirty="0" smtClean="0"/>
              <a:t>lat </a:t>
            </a:r>
            <a:r>
              <a:rPr lang="en-US" dirty="0"/>
              <a:t>P</a:t>
            </a:r>
            <a:r>
              <a:rPr lang="id-ID" dirty="0" smtClean="0"/>
              <a:t>eraga </a:t>
            </a:r>
            <a:endParaRPr lang="id-ID" dirty="0"/>
          </a:p>
        </p:txBody>
      </p:sp>
      <p:sp>
        <p:nvSpPr>
          <p:cNvPr id="3" name="Content Placeholder 2"/>
          <p:cNvSpPr>
            <a:spLocks noGrp="1"/>
          </p:cNvSpPr>
          <p:nvPr>
            <p:ph idx="1"/>
          </p:nvPr>
        </p:nvSpPr>
        <p:spPr>
          <a:xfrm>
            <a:off x="467544" y="2276872"/>
            <a:ext cx="8229600" cy="3024336"/>
          </a:xfrm>
        </p:spPr>
        <p:txBody>
          <a:bodyPr/>
          <a:lstStyle/>
          <a:p>
            <a:r>
              <a:rPr lang="id-ID" sz="2800" dirty="0" smtClean="0">
                <a:latin typeface="Times New Roman" pitchFamily="18" charset="0"/>
                <a:cs typeface="Times New Roman" pitchFamily="18" charset="0"/>
              </a:rPr>
              <a:t>Sebagai alat yang menunjukkan sesuatu secara riil sehingga dapat memperjelas materi yang disampaikan kepada siswa.</a:t>
            </a:r>
          </a:p>
          <a:p>
            <a:r>
              <a:rPr lang="id-ID" sz="2800" dirty="0" smtClean="0">
                <a:latin typeface="Times New Roman" pitchFamily="18" charset="0"/>
                <a:cs typeface="Times New Roman" pitchFamily="18" charset="0"/>
              </a:rPr>
              <a:t>Sesuatu yang disebut alat peraga adalah alat bantu saja, jadi perlu seseorang untuk meragakan.</a:t>
            </a:r>
          </a:p>
          <a:p>
            <a:pPr marL="64008" indent="0">
              <a:buNone/>
            </a:pPr>
            <a:endParaRPr lang="id-ID" dirty="0"/>
          </a:p>
        </p:txBody>
      </p:sp>
    </p:spTree>
    <p:extLst>
      <p:ext uri="{BB962C8B-B14F-4D97-AF65-F5344CB8AC3E}">
        <p14:creationId xmlns:p14="http://schemas.microsoft.com/office/powerpoint/2010/main" val="2003497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nodeType="clickEffect">
                                  <p:stCondLst>
                                    <p:cond delay="0"/>
                                  </p:stCondLst>
                                  <p:childTnLst>
                                    <p:animClr clrSpc="hsl" dir="cw">
                                      <p:cBhvr override="childStyle">
                                        <p:cTn id="6" dur="500" fill="hold"/>
                                        <p:tgtEl>
                                          <p:spTgt spid="2"/>
                                        </p:tgtEl>
                                        <p:attrNameLst>
                                          <p:attrName>style.color</p:attrName>
                                        </p:attrNameLst>
                                      </p:cBhvr>
                                      <p:by>
                                        <p:hsl h="7200000" s="0" l="0"/>
                                      </p:by>
                                    </p:animClr>
                                    <p:animClr clrSpc="hsl" dir="cw">
                                      <p:cBhvr>
                                        <p:cTn id="7" dur="500" fill="hold"/>
                                        <p:tgtEl>
                                          <p:spTgt spid="2"/>
                                        </p:tgtEl>
                                        <p:attrNameLst>
                                          <p:attrName>fillcolor</p:attrName>
                                        </p:attrNameLst>
                                      </p:cBhvr>
                                      <p:by>
                                        <p:hsl h="7200000" s="0" l="0"/>
                                      </p:by>
                                    </p:animClr>
                                    <p:animClr clrSpc="hsl" dir="cw">
                                      <p:cBhvr>
                                        <p:cTn id="8" dur="500" fill="hold"/>
                                        <p:tgtEl>
                                          <p:spTgt spid="2"/>
                                        </p:tgtEl>
                                        <p:attrNameLst>
                                          <p:attrName>stroke.color</p:attrName>
                                        </p:attrNameLst>
                                      </p:cBhvr>
                                      <p:by>
                                        <p:hsl h="7200000" s="0" l="0"/>
                                      </p:by>
                                    </p:animClr>
                                    <p:set>
                                      <p:cBhvr>
                                        <p:cTn id="9" dur="500" fill="hold"/>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061048"/>
          </a:xfrm>
        </p:spPr>
        <p:txBody>
          <a:bodyPr/>
          <a:lstStyle/>
          <a:p>
            <a:pPr marL="64008" indent="0">
              <a:buNone/>
            </a:pPr>
            <a:r>
              <a:rPr lang="id-ID" b="1" dirty="0" smtClean="0">
                <a:latin typeface="Times New Roman" pitchFamily="18" charset="0"/>
                <a:cs typeface="Times New Roman" pitchFamily="18" charset="0"/>
              </a:rPr>
              <a:t>Alat peraga yang baik </a:t>
            </a:r>
            <a:r>
              <a:rPr lang="id-ID" dirty="0" smtClean="0">
                <a:latin typeface="Times New Roman" pitchFamily="18" charset="0"/>
                <a:cs typeface="Times New Roman" pitchFamily="18" charset="0"/>
              </a:rPr>
              <a:t>yaitu alat peraga yang sederhana, mudah digunakan, disimpan, dapat memperlancar / mengoptimalkan pembelajaran, dapat digunakan pada beberapa pokok pembahasan, tahan lama serta dilengkapi dengan petunjuk penggunakan dari alat peraga tersebut. </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2644104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eme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Theme5" id="{968256F3-6615-5841-8C5A-627D3127A9C0}" vid="{1CF04133-11C7-3546-8CF7-1A9B9B663FAC}"/>
    </a:ext>
  </a:extLst>
</a:theme>
</file>

<file path=docProps/app.xml><?xml version="1.0" encoding="utf-8"?>
<Properties xmlns="http://schemas.openxmlformats.org/officeDocument/2006/extended-properties" xmlns:vt="http://schemas.openxmlformats.org/officeDocument/2006/docPropsVTypes">
  <Template>Theme5</Template>
  <TotalTime>1224</TotalTime>
  <Words>930</Words>
  <Application>Microsoft Office PowerPoint</Application>
  <PresentationFormat>On-screen Show (4:3)</PresentationFormat>
  <Paragraphs>67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Theme5</vt:lpstr>
      <vt:lpstr>DEFINISI MEDIA PEMBELAJARAN</vt:lpstr>
      <vt:lpstr>Apasih Media itu ???</vt:lpstr>
      <vt:lpstr>Media menurut ilmuan</vt:lpstr>
      <vt:lpstr>Pembelajaran </vt:lpstr>
      <vt:lpstr>Media pembelajaran menurut para ahli</vt:lpstr>
      <vt:lpstr>MEDIA PEMBELAJARAN</vt:lpstr>
      <vt:lpstr>Alat Peraga</vt:lpstr>
      <vt:lpstr>Fungsi Alat Peraga </vt:lpstr>
      <vt:lpstr>PowerPoint Presentation</vt:lpstr>
      <vt:lpstr>SUMBER BELAJAR</vt:lpstr>
      <vt:lpstr>PowerPoint Presentation</vt:lpstr>
      <vt:lpstr>Landasan Penggunaan Media Pembelajaran</vt:lpstr>
      <vt:lpstr>Fungsi media pembelajaran</vt:lpstr>
      <vt:lpstr>Ciri Media Pembelajaran </vt:lpstr>
      <vt:lpstr>Manfaat Media Pembelajaran</vt:lpstr>
      <vt:lpstr>Prinsip media pembelajaran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PEMBELAJARAN</dc:title>
  <dc:creator>ismail - [2010]</dc:creator>
  <cp:lastModifiedBy>LENOVO 320s</cp:lastModifiedBy>
  <cp:revision>38</cp:revision>
  <dcterms:created xsi:type="dcterms:W3CDTF">2015-09-08T13:26:33Z</dcterms:created>
  <dcterms:modified xsi:type="dcterms:W3CDTF">2020-12-14T14:08:40Z</dcterms:modified>
</cp:coreProperties>
</file>