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1" r:id="rId3"/>
    <p:sldId id="280" r:id="rId4"/>
    <p:sldId id="281" r:id="rId5"/>
    <p:sldId id="282" r:id="rId6"/>
    <p:sldId id="283" r:id="rId7"/>
    <p:sldId id="284" r:id="rId8"/>
    <p:sldId id="289" r:id="rId9"/>
    <p:sldId id="290" r:id="rId10"/>
    <p:sldId id="291" r:id="rId11"/>
    <p:sldId id="292" r:id="rId12"/>
    <p:sldId id="293" r:id="rId13"/>
    <p:sldId id="294" r:id="rId14"/>
    <p:sldId id="285" r:id="rId15"/>
    <p:sldId id="287" r:id="rId16"/>
    <p:sldId id="288" r:id="rId17"/>
    <p:sldId id="295" r:id="rId18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82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6DA7-FBF1-4FE9-9B76-B36D37EE784E}" type="datetimeFigureOut">
              <a:rPr lang="id-ID" smtClean="0"/>
              <a:t>22/12/2022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A67A0-175B-47E5-940C-7AB29782E9B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20480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6DA7-FBF1-4FE9-9B76-B36D37EE784E}" type="datetimeFigureOut">
              <a:rPr lang="id-ID" smtClean="0"/>
              <a:t>22/12/2022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A67A0-175B-47E5-940C-7AB29782E9B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75700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6DA7-FBF1-4FE9-9B76-B36D37EE784E}" type="datetimeFigureOut">
              <a:rPr lang="id-ID" smtClean="0"/>
              <a:t>22/12/2022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A67A0-175B-47E5-940C-7AB29782E9B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28566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6DA7-FBF1-4FE9-9B76-B36D37EE784E}" type="datetimeFigureOut">
              <a:rPr lang="id-ID" smtClean="0"/>
              <a:t>22/12/2022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A67A0-175B-47E5-940C-7AB29782E9B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90221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6DA7-FBF1-4FE9-9B76-B36D37EE784E}" type="datetimeFigureOut">
              <a:rPr lang="id-ID" smtClean="0"/>
              <a:t>22/12/2022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A67A0-175B-47E5-940C-7AB29782E9B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34635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6DA7-FBF1-4FE9-9B76-B36D37EE784E}" type="datetimeFigureOut">
              <a:rPr lang="id-ID" smtClean="0"/>
              <a:t>22/12/2022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A67A0-175B-47E5-940C-7AB29782E9B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83289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6DA7-FBF1-4FE9-9B76-B36D37EE784E}" type="datetimeFigureOut">
              <a:rPr lang="id-ID" smtClean="0"/>
              <a:t>22/12/2022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A67A0-175B-47E5-940C-7AB29782E9B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86572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6DA7-FBF1-4FE9-9B76-B36D37EE784E}" type="datetimeFigureOut">
              <a:rPr lang="id-ID" smtClean="0"/>
              <a:t>22/12/2022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A67A0-175B-47E5-940C-7AB29782E9B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64099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6DA7-FBF1-4FE9-9B76-B36D37EE784E}" type="datetimeFigureOut">
              <a:rPr lang="id-ID" smtClean="0"/>
              <a:t>22/12/2022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A67A0-175B-47E5-940C-7AB29782E9B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92157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6DA7-FBF1-4FE9-9B76-B36D37EE784E}" type="datetimeFigureOut">
              <a:rPr lang="id-ID" smtClean="0"/>
              <a:t>22/12/2022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A67A0-175B-47E5-940C-7AB29782E9B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35505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56DA7-FBF1-4FE9-9B76-B36D37EE784E}" type="datetimeFigureOut">
              <a:rPr lang="id-ID" smtClean="0"/>
              <a:t>22/12/2022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A67A0-175B-47E5-940C-7AB29782E9B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3609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956DA7-FBF1-4FE9-9B76-B36D37EE784E}" type="datetimeFigureOut">
              <a:rPr lang="id-ID" smtClean="0"/>
              <a:t>22/12/2022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A67A0-175B-47E5-940C-7AB29782E9B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88350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001000" cy="1470025"/>
          </a:xfrm>
        </p:spPr>
        <p:txBody>
          <a:bodyPr>
            <a:normAutofit/>
          </a:bodyPr>
          <a:lstStyle/>
          <a:p>
            <a:pPr algn="l"/>
            <a:br>
              <a:rPr lang="en-US" spc="600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spc="600" dirty="0">
                <a:latin typeface="Aharoni" panose="02010803020104030203" pitchFamily="2" charset="-79"/>
                <a:cs typeface="Aharoni" panose="02010803020104030203" pitchFamily="2" charset="-79"/>
              </a:rPr>
              <a:t>PERANCANGAN KOTA</a:t>
            </a:r>
            <a:endParaRPr lang="id-ID" spc="6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352800"/>
            <a:ext cx="6400800" cy="1752600"/>
          </a:xfrm>
        </p:spPr>
        <p:txBody>
          <a:bodyPr>
            <a:normAutofit fontScale="85000" lnSpcReduction="20000"/>
          </a:bodyPr>
          <a:lstStyle/>
          <a:p>
            <a:pPr algn="l"/>
            <a:endParaRPr lang="en-US" dirty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l"/>
            <a:endParaRPr lang="en-US" dirty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l"/>
            <a:r>
              <a:rPr lang="en-US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DOSEN :</a:t>
            </a:r>
          </a:p>
          <a:p>
            <a:pPr algn="l"/>
            <a:r>
              <a:rPr lang="en-US" dirty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DIAN PUTERI NURBAITY, S.T., M.T</a:t>
            </a:r>
            <a:endParaRPr lang="id-ID" dirty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4" name="Picture 3" descr="C:\Users\Super\Pictures\skyline\footer-b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4" y="5410200"/>
            <a:ext cx="9136626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43146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Super\Pictures\skyline\footer-b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4" y="6172200"/>
            <a:ext cx="9136626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34A3FD4-1C72-4F99-95AF-8A00470031E3}"/>
              </a:ext>
            </a:extLst>
          </p:cNvPr>
          <p:cNvCxnSpPr/>
          <p:nvPr/>
        </p:nvCxnSpPr>
        <p:spPr>
          <a:xfrm>
            <a:off x="6400800" y="-152400"/>
            <a:ext cx="10160" cy="101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372FC477-BE12-4B33-BBF1-9CBA3D60F557}"/>
              </a:ext>
            </a:extLst>
          </p:cNvPr>
          <p:cNvSpPr txBox="1"/>
          <p:nvPr/>
        </p:nvSpPr>
        <p:spPr>
          <a:xfrm>
            <a:off x="335281" y="720840"/>
            <a:ext cx="5791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rebuchet MS" panose="020B0603020202020204" pitchFamily="34" charset="0"/>
              </a:rPr>
              <a:t>01 </a:t>
            </a:r>
            <a:endParaRPr lang="en-ID" sz="2000" dirty="0">
              <a:latin typeface="Trebuchet MS" panose="020B0603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6FA68B7-BD95-4E4C-B41A-97CDA04A6CBB}"/>
              </a:ext>
            </a:extLst>
          </p:cNvPr>
          <p:cNvSpPr/>
          <p:nvPr/>
        </p:nvSpPr>
        <p:spPr>
          <a:xfrm>
            <a:off x="914400" y="685800"/>
            <a:ext cx="22204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i="1" dirty="0">
                <a:solidFill>
                  <a:srgbClr val="000000"/>
                </a:solidFill>
                <a:latin typeface="Trebuchet MS" panose="020B0603020202020204" pitchFamily="34" charset="0"/>
              </a:rPr>
              <a:t>place attachment</a:t>
            </a:r>
            <a:endParaRPr lang="en-ID" sz="2000" dirty="0">
              <a:latin typeface="Trebuchet MS" panose="020B0603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CBDFDC1-88D2-4A6B-AE54-C69AE3C866EA}"/>
              </a:ext>
            </a:extLst>
          </p:cNvPr>
          <p:cNvSpPr/>
          <p:nvPr/>
        </p:nvSpPr>
        <p:spPr>
          <a:xfrm>
            <a:off x="3559499" y="68426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D" i="1" dirty="0" err="1">
                <a:solidFill>
                  <a:srgbClr val="000000"/>
                </a:solidFill>
                <a:latin typeface="Trebuchet MS" panose="020B0603020202020204" pitchFamily="34" charset="0"/>
              </a:rPr>
              <a:t>merupakan</a:t>
            </a:r>
            <a:r>
              <a:rPr lang="en-ID" i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i="1" dirty="0" err="1">
                <a:solidFill>
                  <a:srgbClr val="000000"/>
                </a:solidFill>
                <a:latin typeface="Trebuchet MS" panose="020B0603020202020204" pitchFamily="34" charset="0"/>
              </a:rPr>
              <a:t>ikatan</a:t>
            </a:r>
            <a:r>
              <a:rPr lang="en-ID" i="1" dirty="0">
                <a:solidFill>
                  <a:srgbClr val="000000"/>
                </a:solidFill>
                <a:latin typeface="Trebuchet MS" panose="020B0603020202020204" pitchFamily="34" charset="0"/>
              </a:rPr>
              <a:t> yang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berkembang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antara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manusia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dengan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ruang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(</a:t>
            </a:r>
            <a:r>
              <a:rPr lang="en-ID" i="1" dirty="0">
                <a:solidFill>
                  <a:srgbClr val="000000"/>
                </a:solidFill>
                <a:latin typeface="Trebuchet MS" panose="020B0603020202020204" pitchFamily="34" charset="0"/>
              </a:rPr>
              <a:t>places). </a:t>
            </a:r>
            <a:r>
              <a:rPr lang="en-ID" dirty="0" err="1">
                <a:latin typeface="Trebuchet MS" panose="020B0603020202020204" pitchFamily="34" charset="0"/>
              </a:rPr>
              <a:t>Giulani</a:t>
            </a:r>
            <a:r>
              <a:rPr lang="en-ID" dirty="0">
                <a:latin typeface="Trebuchet MS" panose="020B0603020202020204" pitchFamily="34" charset="0"/>
              </a:rPr>
              <a:t> (2003),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D4BDC08-F728-4090-B773-DB56E918FDB4}"/>
              </a:ext>
            </a:extLst>
          </p:cNvPr>
          <p:cNvSpPr/>
          <p:nvPr/>
        </p:nvSpPr>
        <p:spPr>
          <a:xfrm>
            <a:off x="3559499" y="175337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pengartian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individu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atau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hubungan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emosional</a:t>
            </a:r>
            <a:endParaRPr lang="en-ID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terhadap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lingkungan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tertentu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. </a:t>
            </a:r>
            <a:endParaRPr lang="en-ID" dirty="0">
              <a:latin typeface="Trebuchet MS" panose="020B0603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0FD702-E3FE-4520-B26E-FF8443536699}"/>
              </a:ext>
            </a:extLst>
          </p:cNvPr>
          <p:cNvSpPr/>
          <p:nvPr/>
        </p:nvSpPr>
        <p:spPr>
          <a:xfrm>
            <a:off x="3559499" y="279209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i="1" dirty="0">
                <a:solidFill>
                  <a:srgbClr val="000000"/>
                </a:solidFill>
                <a:latin typeface="Trebuchet MS" panose="020B0603020202020204" pitchFamily="34" charset="0"/>
              </a:rPr>
              <a:t>place </a:t>
            </a:r>
            <a:r>
              <a:rPr lang="fr-FR" i="1" dirty="0" err="1">
                <a:solidFill>
                  <a:srgbClr val="000000"/>
                </a:solidFill>
                <a:latin typeface="Trebuchet MS" panose="020B0603020202020204" pitchFamily="34" charset="0"/>
              </a:rPr>
              <a:t>attachment</a:t>
            </a:r>
            <a:r>
              <a:rPr lang="fr-FR" i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fr-FR" i="1" dirty="0" err="1">
                <a:solidFill>
                  <a:srgbClr val="000000"/>
                </a:solidFill>
                <a:latin typeface="Trebuchet MS" panose="020B0603020202020204" pitchFamily="34" charset="0"/>
              </a:rPr>
              <a:t>tidak</a:t>
            </a:r>
            <a:r>
              <a:rPr lang="fr-FR" i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fr-FR" i="1" dirty="0" err="1">
                <a:solidFill>
                  <a:srgbClr val="000000"/>
                </a:solidFill>
                <a:latin typeface="Trebuchet MS" panose="020B0603020202020204" pitchFamily="34" charset="0"/>
              </a:rPr>
              <a:t>terlepas</a:t>
            </a:r>
            <a:r>
              <a:rPr lang="fr-FR" i="1" dirty="0">
                <a:solidFill>
                  <a:srgbClr val="000000"/>
                </a:solidFill>
                <a:latin typeface="Trebuchet MS" panose="020B0603020202020204" pitchFamily="34" charset="0"/>
              </a:rPr>
              <a:t> dari</a:t>
            </a:r>
          </a:p>
          <a:p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sejarah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yang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membentuk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dan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terdapat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di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tempat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tersebut</a:t>
            </a:r>
            <a:r>
              <a:rPr lang="en-ID" i="1" dirty="0">
                <a:solidFill>
                  <a:srgbClr val="000000"/>
                </a:solidFill>
                <a:latin typeface="Trebuchet MS" panose="020B0603020202020204" pitchFamily="34" charset="0"/>
              </a:rPr>
              <a:t>. </a:t>
            </a:r>
            <a:endParaRPr lang="en-ID" dirty="0">
              <a:latin typeface="Trebuchet MS" panose="020B0603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B7A912E-A406-4090-84E1-A3BE870F9064}"/>
              </a:ext>
            </a:extLst>
          </p:cNvPr>
          <p:cNvSpPr/>
          <p:nvPr/>
        </p:nvSpPr>
        <p:spPr>
          <a:xfrm>
            <a:off x="3559499" y="3893347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bahwa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orang yang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melekat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pada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suatu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tempat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lebih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tertarik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dengan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masa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lalu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dari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tempat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tersebut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.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Keterikatan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emosional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dengan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tempat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(</a:t>
            </a:r>
            <a:r>
              <a:rPr lang="en-ID" i="1" dirty="0">
                <a:solidFill>
                  <a:srgbClr val="000000"/>
                </a:solidFill>
                <a:latin typeface="Trebuchet MS" panose="020B0603020202020204" pitchFamily="34" charset="0"/>
              </a:rPr>
              <a:t>places) </a:t>
            </a:r>
            <a:r>
              <a:rPr lang="en-ID" i="1" dirty="0" err="1">
                <a:solidFill>
                  <a:srgbClr val="000000"/>
                </a:solidFill>
                <a:latin typeface="Trebuchet MS" panose="020B0603020202020204" pitchFamily="34" charset="0"/>
              </a:rPr>
              <a:t>akan</a:t>
            </a:r>
            <a:r>
              <a:rPr lang="en-ID" i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i="1" dirty="0" err="1">
                <a:solidFill>
                  <a:srgbClr val="000000"/>
                </a:solidFill>
                <a:latin typeface="Trebuchet MS" panose="020B0603020202020204" pitchFamily="34" charset="0"/>
              </a:rPr>
              <a:t>berhubungan</a:t>
            </a:r>
            <a:r>
              <a:rPr lang="en-ID" i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i="1" dirty="0" err="1">
                <a:solidFill>
                  <a:srgbClr val="000000"/>
                </a:solidFill>
                <a:latin typeface="Trebuchet MS" panose="020B0603020202020204" pitchFamily="34" charset="0"/>
              </a:rPr>
              <a:t>dengan</a:t>
            </a:r>
            <a:r>
              <a:rPr lang="en-ID" i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i="1" dirty="0" err="1">
                <a:solidFill>
                  <a:srgbClr val="000000"/>
                </a:solidFill>
                <a:latin typeface="Trebuchet MS" panose="020B0603020202020204" pitchFamily="34" charset="0"/>
              </a:rPr>
              <a:t>ketertarikannya</a:t>
            </a:r>
            <a:r>
              <a:rPr lang="en-ID" i="1" dirty="0">
                <a:solidFill>
                  <a:srgbClr val="000000"/>
                </a:solidFill>
                <a:latin typeface="Trebuchet MS" panose="020B0603020202020204" pitchFamily="34" charset="0"/>
              </a:rPr>
              <a:t> pada </a:t>
            </a:r>
            <a:r>
              <a:rPr lang="en-ID" i="1" dirty="0" err="1">
                <a:solidFill>
                  <a:srgbClr val="000000"/>
                </a:solidFill>
                <a:latin typeface="Trebuchet MS" panose="020B0603020202020204" pitchFamily="34" charset="0"/>
              </a:rPr>
              <a:t>sejarah</a:t>
            </a:r>
            <a:endParaRPr lang="en-ID" i="1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dari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kota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saat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ini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. </a:t>
            </a:r>
            <a:endParaRPr lang="en-ID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0560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Super\Pictures\skyline\footer-b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4" y="6172200"/>
            <a:ext cx="9136626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34A3FD4-1C72-4F99-95AF-8A00470031E3}"/>
              </a:ext>
            </a:extLst>
          </p:cNvPr>
          <p:cNvCxnSpPr/>
          <p:nvPr/>
        </p:nvCxnSpPr>
        <p:spPr>
          <a:xfrm>
            <a:off x="6400800" y="-152400"/>
            <a:ext cx="10160" cy="101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8C019CE5-9D18-47B9-B132-65027753F29A}"/>
              </a:ext>
            </a:extLst>
          </p:cNvPr>
          <p:cNvSpPr txBox="1"/>
          <p:nvPr/>
        </p:nvSpPr>
        <p:spPr>
          <a:xfrm>
            <a:off x="563881" y="715887"/>
            <a:ext cx="5791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rebuchet MS" panose="020B0603020202020204" pitchFamily="34" charset="0"/>
              </a:rPr>
              <a:t>02 </a:t>
            </a:r>
            <a:endParaRPr lang="en-ID" sz="2000" dirty="0">
              <a:latin typeface="Trebuchet MS" panose="020B0603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A08E8C7-F116-48DC-92D6-C69B1FE1EBCF}"/>
              </a:ext>
            </a:extLst>
          </p:cNvPr>
          <p:cNvSpPr/>
          <p:nvPr/>
        </p:nvSpPr>
        <p:spPr>
          <a:xfrm>
            <a:off x="1143000" y="684264"/>
            <a:ext cx="17956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i="1" dirty="0">
                <a:solidFill>
                  <a:srgbClr val="000000"/>
                </a:solidFill>
                <a:latin typeface="Trebuchet MS" panose="020B0603020202020204" pitchFamily="34" charset="0"/>
              </a:rPr>
              <a:t>place identity</a:t>
            </a:r>
            <a:endParaRPr lang="en-ID" sz="2000" dirty="0">
              <a:latin typeface="Trebuchet MS" panose="020B0603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E6F5753-25E2-48BA-9607-EF4815E19079}"/>
              </a:ext>
            </a:extLst>
          </p:cNvPr>
          <p:cNvSpPr/>
          <p:nvPr/>
        </p:nvSpPr>
        <p:spPr>
          <a:xfrm>
            <a:off x="3200399" y="715887"/>
            <a:ext cx="56642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i="1" dirty="0">
                <a:solidFill>
                  <a:srgbClr val="000000"/>
                </a:solidFill>
                <a:latin typeface="Trebuchet MS" panose="020B0603020202020204" pitchFamily="34" charset="0"/>
              </a:rPr>
              <a:t>place identity </a:t>
            </a:r>
            <a:r>
              <a:rPr lang="en-ID" i="1" dirty="0" err="1">
                <a:solidFill>
                  <a:srgbClr val="000000"/>
                </a:solidFill>
                <a:latin typeface="Trebuchet MS" panose="020B0603020202020204" pitchFamily="34" charset="0"/>
              </a:rPr>
              <a:t>merupakan</a:t>
            </a:r>
            <a:r>
              <a:rPr lang="en-ID" i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i="1" dirty="0" err="1">
                <a:solidFill>
                  <a:srgbClr val="000000"/>
                </a:solidFill>
                <a:latin typeface="Trebuchet MS" panose="020B0603020202020204" pitchFamily="34" charset="0"/>
              </a:rPr>
              <a:t>konsep</a:t>
            </a:r>
            <a:r>
              <a:rPr lang="en-ID" i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lain yang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mengacu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pada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ikatan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antara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manusia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dengan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tempat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(</a:t>
            </a:r>
            <a:r>
              <a:rPr lang="en-ID" i="1" dirty="0">
                <a:solidFill>
                  <a:srgbClr val="000000"/>
                </a:solidFill>
                <a:latin typeface="Trebuchet MS" panose="020B0603020202020204" pitchFamily="34" charset="0"/>
              </a:rPr>
              <a:t>places).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AFB3169-AE18-4BB2-A26D-0DFDC024BB04}"/>
              </a:ext>
            </a:extLst>
          </p:cNvPr>
          <p:cNvSpPr/>
          <p:nvPr/>
        </p:nvSpPr>
        <p:spPr>
          <a:xfrm>
            <a:off x="615799" y="2128168"/>
            <a:ext cx="914400" cy="9144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9172AC7-EB07-4FF3-A367-BDFEC5C28462}"/>
              </a:ext>
            </a:extLst>
          </p:cNvPr>
          <p:cNvSpPr/>
          <p:nvPr/>
        </p:nvSpPr>
        <p:spPr>
          <a:xfrm>
            <a:off x="567892" y="2400702"/>
            <a:ext cx="10102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chemeClr val="bg1"/>
                </a:solidFill>
                <a:latin typeface="Trebuchet MS" panose="020B0603020202020204" pitchFamily="34" charset="0"/>
              </a:rPr>
              <a:t>identity</a:t>
            </a:r>
            <a:endParaRPr lang="en-ID" dirty="0">
              <a:solidFill>
                <a:schemeClr val="bg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7028E8-6F41-49AB-9C47-7AA873B184F0}"/>
              </a:ext>
            </a:extLst>
          </p:cNvPr>
          <p:cNvSpPr/>
          <p:nvPr/>
        </p:nvSpPr>
        <p:spPr>
          <a:xfrm>
            <a:off x="1870874" y="213556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i-FI" dirty="0">
                <a:solidFill>
                  <a:srgbClr val="000000"/>
                </a:solidFill>
                <a:latin typeface="Trebuchet MS" panose="020B0603020202020204" pitchFamily="34" charset="0"/>
              </a:rPr>
              <a:t>kesamaan (kontinuitas) </a:t>
            </a:r>
          </a:p>
          <a:p>
            <a:endParaRPr lang="fi-FI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r>
              <a:rPr lang="fi-FI" dirty="0">
                <a:solidFill>
                  <a:srgbClr val="000000"/>
                </a:solidFill>
                <a:latin typeface="Trebuchet MS" panose="020B0603020202020204" pitchFamily="34" charset="0"/>
              </a:rPr>
              <a:t>kekhasan (keunikan). </a:t>
            </a:r>
            <a:endParaRPr lang="en-ID" dirty="0">
              <a:latin typeface="Trebuchet MS" panose="020B0603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A599E27-629C-40D1-BBC5-7390E5B172AE}"/>
              </a:ext>
            </a:extLst>
          </p:cNvPr>
          <p:cNvSpPr/>
          <p:nvPr/>
        </p:nvSpPr>
        <p:spPr>
          <a:xfrm>
            <a:off x="1944259" y="3291771"/>
            <a:ext cx="556260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Identitas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dalam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konteks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tempat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(</a:t>
            </a:r>
            <a:r>
              <a:rPr lang="en-ID" i="1" dirty="0">
                <a:solidFill>
                  <a:srgbClr val="000000"/>
                </a:solidFill>
                <a:latin typeface="Trebuchet MS" panose="020B0603020202020204" pitchFamily="34" charset="0"/>
              </a:rPr>
              <a:t>place identity) </a:t>
            </a:r>
            <a:r>
              <a:rPr lang="en-ID" i="1" dirty="0" err="1">
                <a:solidFill>
                  <a:srgbClr val="000000"/>
                </a:solidFill>
                <a:latin typeface="Trebuchet MS" panose="020B0603020202020204" pitchFamily="34" charset="0"/>
              </a:rPr>
              <a:t>mengacu</a:t>
            </a:r>
            <a:r>
              <a:rPr lang="en-ID" i="1" dirty="0">
                <a:solidFill>
                  <a:srgbClr val="000000"/>
                </a:solidFill>
                <a:latin typeface="Trebuchet MS" panose="020B0603020202020204" pitchFamily="34" charset="0"/>
              </a:rPr>
              <a:t> pada </a:t>
            </a:r>
            <a:r>
              <a:rPr lang="en-ID" i="1" dirty="0" err="1">
                <a:solidFill>
                  <a:srgbClr val="000000"/>
                </a:solidFill>
                <a:latin typeface="Trebuchet MS" panose="020B0603020202020204" pitchFamily="34" charset="0"/>
              </a:rPr>
              <a:t>keunikan</a:t>
            </a:r>
            <a:r>
              <a:rPr lang="en-ID" i="1" dirty="0">
                <a:solidFill>
                  <a:srgbClr val="000000"/>
                </a:solidFill>
                <a:latin typeface="Trebuchet MS" panose="020B0603020202020204" pitchFamily="34" charset="0"/>
              </a:rPr>
              <a:t> yang </a:t>
            </a:r>
            <a:r>
              <a:rPr lang="en-ID" i="1" dirty="0" err="1">
                <a:solidFill>
                  <a:srgbClr val="000000"/>
                </a:solidFill>
                <a:latin typeface="Trebuchet MS" panose="020B0603020202020204" pitchFamily="34" charset="0"/>
              </a:rPr>
              <a:t>dimiliki</a:t>
            </a:r>
            <a:endParaRPr lang="en-ID" i="1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suatu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tempat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dan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kontinuitas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dalam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waktu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. </a:t>
            </a:r>
            <a:endParaRPr lang="en-ID" dirty="0">
              <a:latin typeface="Trebuchet MS" panose="020B0603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2B00D12-3C8B-4452-B88A-0B65497E6F5B}"/>
              </a:ext>
            </a:extLst>
          </p:cNvPr>
          <p:cNvSpPr/>
          <p:nvPr/>
        </p:nvSpPr>
        <p:spPr>
          <a:xfrm>
            <a:off x="3200398" y="4700558"/>
            <a:ext cx="505749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i="1" dirty="0">
                <a:solidFill>
                  <a:srgbClr val="000000"/>
                </a:solidFill>
                <a:latin typeface="Trebuchet MS" panose="020B0603020202020204" pitchFamily="34" charset="0"/>
              </a:rPr>
              <a:t>place identity </a:t>
            </a:r>
            <a:r>
              <a:rPr lang="en-ID" i="1" dirty="0" err="1">
                <a:solidFill>
                  <a:srgbClr val="000000"/>
                </a:solidFill>
                <a:latin typeface="Trebuchet MS" panose="020B0603020202020204" pitchFamily="34" charset="0"/>
              </a:rPr>
              <a:t>merupakan</a:t>
            </a:r>
            <a:r>
              <a:rPr lang="en-ID" i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i="1" dirty="0" err="1">
                <a:solidFill>
                  <a:srgbClr val="000000"/>
                </a:solidFill>
                <a:latin typeface="Trebuchet MS" panose="020B0603020202020204" pitchFamily="34" charset="0"/>
              </a:rPr>
              <a:t>dimensi</a:t>
            </a:r>
            <a:r>
              <a:rPr lang="en-ID" i="1" dirty="0">
                <a:solidFill>
                  <a:srgbClr val="000000"/>
                </a:solidFill>
                <a:latin typeface="Trebuchet MS" panose="020B0603020202020204" pitchFamily="34" charset="0"/>
              </a:rPr>
              <a:t> yang </a:t>
            </a:r>
            <a:r>
              <a:rPr lang="en-ID" i="1" dirty="0" err="1">
                <a:solidFill>
                  <a:srgbClr val="000000"/>
                </a:solidFill>
                <a:latin typeface="Trebuchet MS" panose="020B0603020202020204" pitchFamily="34" charset="0"/>
              </a:rPr>
              <a:t>mendefiniskan</a:t>
            </a:r>
            <a:r>
              <a:rPr lang="en-ID" i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sv-SE" dirty="0">
                <a:solidFill>
                  <a:srgbClr val="000000"/>
                </a:solidFill>
                <a:latin typeface="Trebuchet MS" panose="020B0603020202020204" pitchFamily="34" charset="0"/>
              </a:rPr>
              <a:t>identitas pribadi individu dengan lingkungan fisik. </a:t>
            </a:r>
            <a:endParaRPr lang="en-ID" dirty="0">
              <a:latin typeface="Trebuchet MS" panose="020B0603020202020204" pitchFamily="34" charset="0"/>
            </a:endParaRPr>
          </a:p>
        </p:txBody>
      </p:sp>
      <p:sp>
        <p:nvSpPr>
          <p:cNvPr id="16" name="Arrow: Chevron 15">
            <a:extLst>
              <a:ext uri="{FF2B5EF4-FFF2-40B4-BE49-F238E27FC236}">
                <a16:creationId xmlns:a16="http://schemas.microsoft.com/office/drawing/2014/main" id="{2A2D4B5A-3A89-462E-A389-C484AAFD2E38}"/>
              </a:ext>
            </a:extLst>
          </p:cNvPr>
          <p:cNvSpPr/>
          <p:nvPr/>
        </p:nvSpPr>
        <p:spPr>
          <a:xfrm>
            <a:off x="1578105" y="2286000"/>
            <a:ext cx="244863" cy="609600"/>
          </a:xfrm>
          <a:prstGeom prst="chevron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EAB05F6-3A4F-4436-A042-8A7E6D712895}"/>
              </a:ext>
            </a:extLst>
          </p:cNvPr>
          <p:cNvSpPr/>
          <p:nvPr/>
        </p:nvSpPr>
        <p:spPr>
          <a:xfrm>
            <a:off x="563881" y="1727213"/>
            <a:ext cx="27607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D" dirty="0">
                <a:solidFill>
                  <a:srgbClr val="000000"/>
                </a:solidFill>
                <a:highlight>
                  <a:srgbClr val="FFFF00"/>
                </a:highlight>
                <a:latin typeface="Trebuchet MS" panose="020B0603020202020204" pitchFamily="34" charset="0"/>
              </a:rPr>
              <a:t>Jacobson-</a:t>
            </a:r>
            <a:r>
              <a:rPr lang="en-ID" dirty="0" err="1">
                <a:solidFill>
                  <a:srgbClr val="000000"/>
                </a:solidFill>
                <a:highlight>
                  <a:srgbClr val="FFFF00"/>
                </a:highlight>
                <a:latin typeface="Trebuchet MS" panose="020B0603020202020204" pitchFamily="34" charset="0"/>
              </a:rPr>
              <a:t>Widding</a:t>
            </a:r>
            <a:r>
              <a:rPr lang="en-ID" dirty="0">
                <a:solidFill>
                  <a:srgbClr val="000000"/>
                </a:solidFill>
                <a:highlight>
                  <a:srgbClr val="FFFF00"/>
                </a:highlight>
                <a:latin typeface="Trebuchet MS" panose="020B0603020202020204" pitchFamily="34" charset="0"/>
              </a:rPr>
              <a:t> (1983)</a:t>
            </a:r>
            <a:endParaRPr lang="en-ID" dirty="0">
              <a:highlight>
                <a:srgbClr val="FFFF00"/>
              </a:highlight>
              <a:latin typeface="Trebuchet MS" panose="020B0603020202020204" pitchFamily="34" charset="0"/>
            </a:endParaRPr>
          </a:p>
        </p:txBody>
      </p:sp>
      <p:sp>
        <p:nvSpPr>
          <p:cNvPr id="20" name="Arrow: Chevron 19">
            <a:extLst>
              <a:ext uri="{FF2B5EF4-FFF2-40B4-BE49-F238E27FC236}">
                <a16:creationId xmlns:a16="http://schemas.microsoft.com/office/drawing/2014/main" id="{273CB02F-5529-41B0-A978-213C7ACC7C30}"/>
              </a:ext>
            </a:extLst>
          </p:cNvPr>
          <p:cNvSpPr/>
          <p:nvPr/>
        </p:nvSpPr>
        <p:spPr>
          <a:xfrm>
            <a:off x="1578105" y="3429000"/>
            <a:ext cx="244863" cy="609600"/>
          </a:xfrm>
          <a:prstGeom prst="chevron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C3A3F37-CAA2-4B6E-BEEA-05410F9ADC66}"/>
              </a:ext>
            </a:extLst>
          </p:cNvPr>
          <p:cNvSpPr/>
          <p:nvPr/>
        </p:nvSpPr>
        <p:spPr>
          <a:xfrm>
            <a:off x="1286098" y="4710341"/>
            <a:ext cx="20333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D" dirty="0" err="1">
                <a:solidFill>
                  <a:srgbClr val="000000"/>
                </a:solidFill>
                <a:highlight>
                  <a:srgbClr val="00FFFF"/>
                </a:highlight>
                <a:latin typeface="Trebuchet MS" panose="020B0603020202020204" pitchFamily="34" charset="0"/>
              </a:rPr>
              <a:t>Proshansky</a:t>
            </a:r>
            <a:r>
              <a:rPr lang="en-ID" dirty="0">
                <a:solidFill>
                  <a:srgbClr val="000000"/>
                </a:solidFill>
                <a:highlight>
                  <a:srgbClr val="00FFFF"/>
                </a:highlight>
                <a:latin typeface="Trebuchet MS" panose="020B0603020202020204" pitchFamily="34" charset="0"/>
              </a:rPr>
              <a:t> (1978)</a:t>
            </a:r>
          </a:p>
        </p:txBody>
      </p:sp>
    </p:spTree>
    <p:extLst>
      <p:ext uri="{BB962C8B-B14F-4D97-AF65-F5344CB8AC3E}">
        <p14:creationId xmlns:p14="http://schemas.microsoft.com/office/powerpoint/2010/main" val="39673408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Super\Pictures\skyline\footer-b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4" y="6172200"/>
            <a:ext cx="9136626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34A3FD4-1C72-4F99-95AF-8A00470031E3}"/>
              </a:ext>
            </a:extLst>
          </p:cNvPr>
          <p:cNvCxnSpPr/>
          <p:nvPr/>
        </p:nvCxnSpPr>
        <p:spPr>
          <a:xfrm>
            <a:off x="6400800" y="-152400"/>
            <a:ext cx="10160" cy="101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B9172AC7-EB07-4FF3-A367-BDFEC5C28462}"/>
              </a:ext>
            </a:extLst>
          </p:cNvPr>
          <p:cNvSpPr/>
          <p:nvPr/>
        </p:nvSpPr>
        <p:spPr>
          <a:xfrm>
            <a:off x="567892" y="2400702"/>
            <a:ext cx="10102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chemeClr val="bg1"/>
                </a:solidFill>
                <a:latin typeface="Trebuchet MS" panose="020B0603020202020204" pitchFamily="34" charset="0"/>
              </a:rPr>
              <a:t>identity</a:t>
            </a:r>
            <a:endParaRPr lang="en-ID" dirty="0">
              <a:solidFill>
                <a:schemeClr val="bg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EAB05F6-3A4F-4436-A042-8A7E6D712895}"/>
              </a:ext>
            </a:extLst>
          </p:cNvPr>
          <p:cNvSpPr/>
          <p:nvPr/>
        </p:nvSpPr>
        <p:spPr>
          <a:xfrm>
            <a:off x="563881" y="1727213"/>
            <a:ext cx="36492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en-ID" dirty="0" err="1">
                <a:solidFill>
                  <a:srgbClr val="000000"/>
                </a:solidFill>
                <a:highlight>
                  <a:srgbClr val="00FF00"/>
                </a:highlight>
                <a:latin typeface="Trebuchet MS" panose="020B0603020202020204" pitchFamily="34" charset="0"/>
              </a:rPr>
              <a:t>Twiger</a:t>
            </a:r>
            <a:r>
              <a:rPr lang="en-ID" dirty="0">
                <a:solidFill>
                  <a:srgbClr val="000000"/>
                </a:solidFill>
                <a:highlight>
                  <a:srgbClr val="00FF00"/>
                </a:highlight>
                <a:latin typeface="Trebuchet MS" panose="020B0603020202020204" pitchFamily="34" charset="0"/>
              </a:rPr>
              <a:t>-Ross and David (1996)</a:t>
            </a:r>
            <a:endParaRPr lang="en-ID" dirty="0">
              <a:highlight>
                <a:srgbClr val="00FF00"/>
              </a:highlight>
              <a:latin typeface="Trebuchet MS" panose="020B0603020202020204" pitchFamily="34" charset="0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630938E6-6AA7-44D7-A47B-A2631130AA21}"/>
              </a:ext>
            </a:extLst>
          </p:cNvPr>
          <p:cNvSpPr/>
          <p:nvPr/>
        </p:nvSpPr>
        <p:spPr>
          <a:xfrm>
            <a:off x="1295400" y="2514600"/>
            <a:ext cx="1143000" cy="1143000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i="1" dirty="0">
              <a:solidFill>
                <a:schemeClr val="tx1"/>
              </a:solidFill>
              <a:latin typeface="Trebuchet MS" panose="020B0603020202020204" pitchFamily="34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202DB310-96EF-408B-91F6-08E2993AB991}"/>
              </a:ext>
            </a:extLst>
          </p:cNvPr>
          <p:cNvSpPr/>
          <p:nvPr/>
        </p:nvSpPr>
        <p:spPr>
          <a:xfrm>
            <a:off x="1295400" y="4021635"/>
            <a:ext cx="1143000" cy="11430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C5A4857-1873-4AB5-82F3-7500F1ACD06A}"/>
              </a:ext>
            </a:extLst>
          </p:cNvPr>
          <p:cNvSpPr/>
          <p:nvPr/>
        </p:nvSpPr>
        <p:spPr>
          <a:xfrm>
            <a:off x="838413" y="2838153"/>
            <a:ext cx="20954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D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Place identification </a:t>
            </a:r>
            <a:endParaRPr lang="en-ID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5C6554B-75AD-49D9-B492-0D8A3ABAAA6E}"/>
              </a:ext>
            </a:extLst>
          </p:cNvPr>
          <p:cNvSpPr/>
          <p:nvPr/>
        </p:nvSpPr>
        <p:spPr>
          <a:xfrm>
            <a:off x="1168631" y="4396997"/>
            <a:ext cx="14350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D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place identity</a:t>
            </a:r>
            <a:endParaRPr lang="en-ID" b="1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DC417E6-E5D2-43C1-A512-0B31529E2A47}"/>
              </a:ext>
            </a:extLst>
          </p:cNvPr>
          <p:cNvSpPr/>
          <p:nvPr/>
        </p:nvSpPr>
        <p:spPr>
          <a:xfrm>
            <a:off x="3157887" y="264244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i-FI" dirty="0">
                <a:solidFill>
                  <a:srgbClr val="000000"/>
                </a:solidFill>
                <a:latin typeface="Trebuchet MS" panose="020B0603020202020204" pitchFamily="34" charset="0"/>
              </a:rPr>
              <a:t>menyatakan keanggotaan dari sekelompok orang </a:t>
            </a:r>
            <a:r>
              <a:rPr lang="sv-SE" dirty="0">
                <a:solidFill>
                  <a:srgbClr val="000000"/>
                </a:solidFill>
                <a:latin typeface="Trebuchet MS" panose="020B0603020202020204" pitchFamily="34" charset="0"/>
              </a:rPr>
              <a:t>yang didefiniskan dari sebuah lokasi</a:t>
            </a:r>
            <a:endParaRPr lang="en-ID" dirty="0">
              <a:latin typeface="Trebuchet MS" panose="020B060302020202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DC3AC00-0508-469C-87EC-B0FC1B0C6901}"/>
              </a:ext>
            </a:extLst>
          </p:cNvPr>
          <p:cNvSpPr/>
          <p:nvPr/>
        </p:nvSpPr>
        <p:spPr>
          <a:xfrm>
            <a:off x="3157887" y="4230829"/>
            <a:ext cx="457199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aspek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lain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dari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identitas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yang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sebanding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dengan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identitas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sosial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(</a:t>
            </a:r>
            <a:r>
              <a:rPr lang="en-ID" i="1" dirty="0">
                <a:solidFill>
                  <a:srgbClr val="000000"/>
                </a:solidFill>
                <a:latin typeface="Trebuchet MS" panose="020B0603020202020204" pitchFamily="34" charset="0"/>
              </a:rPr>
              <a:t>social </a:t>
            </a:r>
            <a:r>
              <a:rPr lang="en-ID" i="1" dirty="0" err="1">
                <a:latin typeface="Trebuchet MS" panose="020B0603020202020204" pitchFamily="34" charset="0"/>
              </a:rPr>
              <a:t>dentity</a:t>
            </a:r>
            <a:r>
              <a:rPr lang="en-ID" i="1" dirty="0">
                <a:latin typeface="Trebuchet MS" panose="020B0603020202020204" pitchFamily="34" charset="0"/>
              </a:rPr>
              <a:t>) </a:t>
            </a:r>
            <a:r>
              <a:rPr lang="en-ID" dirty="0">
                <a:latin typeface="Trebuchet MS" panose="020B0603020202020204" pitchFamily="34" charset="0"/>
              </a:rPr>
              <a:t>yang </a:t>
            </a:r>
            <a:r>
              <a:rPr lang="en-ID" dirty="0" err="1">
                <a:latin typeface="Trebuchet MS" panose="020B0603020202020204" pitchFamily="34" charset="0"/>
              </a:rPr>
              <a:t>mendeskripsikan</a:t>
            </a:r>
            <a:r>
              <a:rPr lang="en-ID" dirty="0">
                <a:latin typeface="Trebuchet MS" panose="020B0603020202020204" pitchFamily="34" charset="0"/>
              </a:rPr>
              <a:t> </a:t>
            </a:r>
            <a:r>
              <a:rPr lang="en-ID" dirty="0" err="1">
                <a:latin typeface="Trebuchet MS" panose="020B0603020202020204" pitchFamily="34" charset="0"/>
              </a:rPr>
              <a:t>sosialisasi</a:t>
            </a:r>
            <a:r>
              <a:rPr lang="en-ID" dirty="0">
                <a:latin typeface="Trebuchet MS" panose="020B0603020202020204" pitchFamily="34" charset="0"/>
              </a:rPr>
              <a:t> </a:t>
            </a:r>
            <a:r>
              <a:rPr lang="en-ID" dirty="0" err="1">
                <a:latin typeface="Trebuchet MS" panose="020B0603020202020204" pitchFamily="34" charset="0"/>
              </a:rPr>
              <a:t>seseorang</a:t>
            </a:r>
            <a:r>
              <a:rPr lang="en-ID" dirty="0">
                <a:latin typeface="Trebuchet MS" panose="020B0603020202020204" pitchFamily="34" charset="0"/>
              </a:rPr>
              <a:t> </a:t>
            </a:r>
            <a:r>
              <a:rPr lang="en-ID" dirty="0" err="1">
                <a:latin typeface="Trebuchet MS" panose="020B0603020202020204" pitchFamily="34" charset="0"/>
              </a:rPr>
              <a:t>atau</a:t>
            </a:r>
            <a:r>
              <a:rPr lang="en-ID" dirty="0">
                <a:latin typeface="Trebuchet MS" panose="020B0603020202020204" pitchFamily="34" charset="0"/>
              </a:rPr>
              <a:t> </a:t>
            </a:r>
            <a:r>
              <a:rPr lang="en-ID" dirty="0" err="1">
                <a:latin typeface="Trebuchet MS" panose="020B0603020202020204" pitchFamily="34" charset="0"/>
              </a:rPr>
              <a:t>individu</a:t>
            </a:r>
            <a:r>
              <a:rPr lang="en-ID" dirty="0">
                <a:latin typeface="Trebuchet MS" panose="020B0603020202020204" pitchFamily="34" charset="0"/>
              </a:rPr>
              <a:t> </a:t>
            </a:r>
            <a:r>
              <a:rPr lang="en-ID" dirty="0" err="1">
                <a:latin typeface="Trebuchet MS" panose="020B0603020202020204" pitchFamily="34" charset="0"/>
              </a:rPr>
              <a:t>dengan</a:t>
            </a:r>
            <a:r>
              <a:rPr lang="en-ID" dirty="0">
                <a:latin typeface="Trebuchet MS" panose="020B0603020202020204" pitchFamily="34" charset="0"/>
              </a:rPr>
              <a:t> </a:t>
            </a:r>
            <a:r>
              <a:rPr lang="en-ID" dirty="0" err="1">
                <a:latin typeface="Trebuchet MS" panose="020B0603020202020204" pitchFamily="34" charset="0"/>
              </a:rPr>
              <a:t>lingkungan</a:t>
            </a:r>
            <a:r>
              <a:rPr lang="en-ID" dirty="0">
                <a:latin typeface="Trebuchet MS" panose="020B0603020202020204" pitchFamily="34" charset="0"/>
              </a:rPr>
              <a:t> </a:t>
            </a:r>
            <a:r>
              <a:rPr lang="en-ID" dirty="0" err="1">
                <a:latin typeface="Trebuchet MS" panose="020B0603020202020204" pitchFamily="34" charset="0"/>
              </a:rPr>
              <a:t>fisik</a:t>
            </a:r>
            <a:endParaRPr lang="en-ID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5312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Super\Pictures\skyline\footer-b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4" y="6172200"/>
            <a:ext cx="9136626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34A3FD4-1C72-4F99-95AF-8A00470031E3}"/>
              </a:ext>
            </a:extLst>
          </p:cNvPr>
          <p:cNvCxnSpPr/>
          <p:nvPr/>
        </p:nvCxnSpPr>
        <p:spPr>
          <a:xfrm>
            <a:off x="6400800" y="-152400"/>
            <a:ext cx="10160" cy="101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8C019CE5-9D18-47B9-B132-65027753F29A}"/>
              </a:ext>
            </a:extLst>
          </p:cNvPr>
          <p:cNvSpPr txBox="1"/>
          <p:nvPr/>
        </p:nvSpPr>
        <p:spPr>
          <a:xfrm>
            <a:off x="563881" y="715887"/>
            <a:ext cx="5791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rebuchet MS" panose="020B0603020202020204" pitchFamily="34" charset="0"/>
              </a:rPr>
              <a:t>03</a:t>
            </a:r>
            <a:endParaRPr lang="en-ID" sz="2000" dirty="0">
              <a:latin typeface="Trebuchet MS" panose="020B0603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A08E8C7-F116-48DC-92D6-C69B1FE1EBCF}"/>
              </a:ext>
            </a:extLst>
          </p:cNvPr>
          <p:cNvSpPr/>
          <p:nvPr/>
        </p:nvSpPr>
        <p:spPr>
          <a:xfrm>
            <a:off x="1143000" y="684264"/>
            <a:ext cx="18133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i="1" dirty="0">
                <a:solidFill>
                  <a:srgbClr val="000000"/>
                </a:solidFill>
                <a:latin typeface="Trebuchet MS" panose="020B0603020202020204" pitchFamily="34" charset="0"/>
              </a:rPr>
              <a:t>place memory</a:t>
            </a:r>
            <a:endParaRPr lang="en-ID" sz="2000" dirty="0">
              <a:latin typeface="Trebuchet MS" panose="020B0603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30F1B98-C2B7-476C-994C-A1E756FC6CD9}"/>
              </a:ext>
            </a:extLst>
          </p:cNvPr>
          <p:cNvSpPr/>
          <p:nvPr/>
        </p:nvSpPr>
        <p:spPr>
          <a:xfrm>
            <a:off x="3241041" y="609600"/>
            <a:ext cx="5552440" cy="33654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Konteks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i="1" dirty="0">
                <a:solidFill>
                  <a:srgbClr val="000000"/>
                </a:solidFill>
                <a:latin typeface="Trebuchet MS" panose="020B0603020202020204" pitchFamily="34" charset="0"/>
              </a:rPr>
              <a:t>place memory </a:t>
            </a:r>
            <a:r>
              <a:rPr lang="en-ID" i="1" dirty="0" err="1">
                <a:solidFill>
                  <a:srgbClr val="000000"/>
                </a:solidFill>
                <a:latin typeface="Trebuchet MS" panose="020B0603020202020204" pitchFamily="34" charset="0"/>
              </a:rPr>
              <a:t>tidak</a:t>
            </a:r>
            <a:r>
              <a:rPr lang="en-ID" i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i="1" dirty="0" err="1">
                <a:solidFill>
                  <a:srgbClr val="000000"/>
                </a:solidFill>
                <a:latin typeface="Trebuchet MS" panose="020B0603020202020204" pitchFamily="34" charset="0"/>
              </a:rPr>
              <a:t>hanya</a:t>
            </a:r>
            <a:r>
              <a:rPr lang="en-ID" i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i="1" dirty="0" err="1">
                <a:solidFill>
                  <a:srgbClr val="000000"/>
                </a:solidFill>
                <a:latin typeface="Trebuchet MS" panose="020B0603020202020204" pitchFamily="34" charset="0"/>
              </a:rPr>
              <a:t>mengacu</a:t>
            </a:r>
            <a:r>
              <a:rPr lang="en-ID" i="1" dirty="0">
                <a:solidFill>
                  <a:srgbClr val="000000"/>
                </a:solidFill>
                <a:latin typeface="Trebuchet MS" panose="020B0603020202020204" pitchFamily="34" charset="0"/>
              </a:rPr>
              <a:t> pada</a:t>
            </a:r>
          </a:p>
          <a:p>
            <a:pPr>
              <a:lnSpc>
                <a:spcPct val="150000"/>
              </a:lnSpc>
            </a:pP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memori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atau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kenangan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seseorang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melainkan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juga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deksripsi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dari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tempat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(</a:t>
            </a:r>
            <a:r>
              <a:rPr lang="en-ID" i="1" dirty="0">
                <a:solidFill>
                  <a:srgbClr val="000000"/>
                </a:solidFill>
                <a:latin typeface="Trebuchet MS" panose="020B0603020202020204" pitchFamily="34" charset="0"/>
              </a:rPr>
              <a:t>places), </a:t>
            </a:r>
            <a:r>
              <a:rPr lang="en-ID" i="1" dirty="0" err="1">
                <a:solidFill>
                  <a:srgbClr val="000000"/>
                </a:solidFill>
                <a:latin typeface="Trebuchet MS" panose="020B0603020202020204" pitchFamily="34" charset="0"/>
              </a:rPr>
              <a:t>bagaimana</a:t>
            </a:r>
            <a:r>
              <a:rPr lang="en-ID" i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i="1" dirty="0" err="1">
                <a:solidFill>
                  <a:srgbClr val="000000"/>
                </a:solidFill>
                <a:latin typeface="Trebuchet MS" panose="020B0603020202020204" pitchFamily="34" charset="0"/>
              </a:rPr>
              <a:t>tempat</a:t>
            </a:r>
            <a:r>
              <a:rPr lang="en-ID" i="1" dirty="0">
                <a:solidFill>
                  <a:srgbClr val="000000"/>
                </a:solidFill>
                <a:latin typeface="Trebuchet MS" panose="020B0603020202020204" pitchFamily="34" charset="0"/>
              </a:rPr>
              <a:t> (places) </a:t>
            </a:r>
            <a:r>
              <a:rPr lang="en-ID" i="1" dirty="0" err="1">
                <a:solidFill>
                  <a:srgbClr val="000000"/>
                </a:solidFill>
                <a:latin typeface="Trebuchet MS" panose="020B0603020202020204" pitchFamily="34" charset="0"/>
              </a:rPr>
              <a:t>itu</a:t>
            </a:r>
            <a:r>
              <a:rPr lang="en-ID" i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i="1" dirty="0" err="1">
                <a:solidFill>
                  <a:srgbClr val="000000"/>
                </a:solidFill>
                <a:latin typeface="Trebuchet MS" panose="020B0603020202020204" pitchFamily="34" charset="0"/>
              </a:rPr>
              <a:t>terbaca</a:t>
            </a:r>
            <a:r>
              <a:rPr lang="en-ID" i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i="1" dirty="0" err="1">
                <a:solidFill>
                  <a:srgbClr val="000000"/>
                </a:solidFill>
                <a:latin typeface="Trebuchet MS" panose="020B0603020202020204" pitchFamily="34" charset="0"/>
              </a:rPr>
              <a:t>dari</a:t>
            </a:r>
            <a:r>
              <a:rPr lang="en-ID" i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i="1" dirty="0" err="1">
                <a:solidFill>
                  <a:srgbClr val="000000"/>
                </a:solidFill>
                <a:latin typeface="Trebuchet MS" panose="020B0603020202020204" pitchFamily="34" charset="0"/>
              </a:rPr>
              <a:t>monumen</a:t>
            </a:r>
            <a:r>
              <a:rPr lang="en-ID" i="1" dirty="0">
                <a:solidFill>
                  <a:srgbClr val="000000"/>
                </a:solidFill>
                <a:latin typeface="Trebuchet MS" panose="020B0603020202020204" pitchFamily="34" charset="0"/>
              </a:rPr>
              <a:t> yang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dimiliki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,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gaya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arsitektur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bangunan-bangunan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didalamnya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,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tulisan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di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dindingnya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, dan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hal-hal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lain yang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berkembang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dalam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periode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waktu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yang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berbeda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(Hayden, 1997)</a:t>
            </a:r>
            <a:endParaRPr lang="en-ID" dirty="0">
              <a:latin typeface="Trebuchet MS" panose="020B0603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4C0336C-1EF4-476F-867A-A1EFAD5B3B39}"/>
              </a:ext>
            </a:extLst>
          </p:cNvPr>
          <p:cNvSpPr/>
          <p:nvPr/>
        </p:nvSpPr>
        <p:spPr>
          <a:xfrm>
            <a:off x="563881" y="4343400"/>
            <a:ext cx="82296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seseorang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atau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individu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mungkin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bias </a:t>
            </a:r>
            <a:r>
              <a:rPr lang="fi-FI" dirty="0">
                <a:solidFill>
                  <a:srgbClr val="000000"/>
                </a:solidFill>
                <a:latin typeface="Trebuchet MS" panose="020B0603020202020204" pitchFamily="34" charset="0"/>
              </a:rPr>
              <a:t>merasakan perasaan </a:t>
            </a:r>
            <a:r>
              <a:rPr lang="fi-FI" dirty="0">
                <a:solidFill>
                  <a:srgbClr val="000000"/>
                </a:solidFill>
                <a:highlight>
                  <a:srgbClr val="FF00FF"/>
                </a:highlight>
                <a:latin typeface="Trebuchet MS" panose="020B0603020202020204" pitchFamily="34" charset="0"/>
              </a:rPr>
              <a:t>“melekat” </a:t>
            </a:r>
            <a:r>
              <a:rPr lang="fi-FI" dirty="0">
                <a:solidFill>
                  <a:srgbClr val="000000"/>
                </a:solidFill>
                <a:latin typeface="Trebuchet MS" panose="020B0603020202020204" pitchFamily="34" charset="0"/>
              </a:rPr>
              <a:t>pada suatu </a:t>
            </a:r>
            <a:r>
              <a:rPr lang="fi-FI" dirty="0">
                <a:solidFill>
                  <a:srgbClr val="000000"/>
                </a:solidFill>
                <a:highlight>
                  <a:srgbClr val="FF00FF"/>
                </a:highlight>
                <a:latin typeface="Trebuchet MS" panose="020B0603020202020204" pitchFamily="34" charset="0"/>
              </a:rPr>
              <a:t>tempat (</a:t>
            </a:r>
            <a:r>
              <a:rPr lang="fi-FI" i="1" dirty="0">
                <a:solidFill>
                  <a:srgbClr val="000000"/>
                </a:solidFill>
                <a:highlight>
                  <a:srgbClr val="FF00FF"/>
                </a:highlight>
                <a:latin typeface="Trebuchet MS" panose="020B0603020202020204" pitchFamily="34" charset="0"/>
              </a:rPr>
              <a:t>places)</a:t>
            </a:r>
            <a:r>
              <a:rPr lang="fi-FI" i="1" dirty="0">
                <a:solidFill>
                  <a:srgbClr val="000000"/>
                </a:solidFill>
                <a:latin typeface="Trebuchet MS" panose="020B0603020202020204" pitchFamily="34" charset="0"/>
              </a:rPr>
              <a:t>. </a:t>
            </a:r>
            <a:r>
              <a:rPr lang="fi-FI" dirty="0">
                <a:solidFill>
                  <a:srgbClr val="000000"/>
                </a:solidFill>
                <a:latin typeface="Trebuchet MS" panose="020B0603020202020204" pitchFamily="34" charset="0"/>
              </a:rPr>
              <a:t>Namun membutuhkan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lebih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dari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perasaan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>
                <a:solidFill>
                  <a:srgbClr val="000000"/>
                </a:solidFill>
                <a:highlight>
                  <a:srgbClr val="FF00FF"/>
                </a:highlight>
                <a:latin typeface="Trebuchet MS" panose="020B0603020202020204" pitchFamily="34" charset="0"/>
              </a:rPr>
              <a:t>“</a:t>
            </a:r>
            <a:r>
              <a:rPr lang="en-ID" dirty="0" err="1">
                <a:solidFill>
                  <a:srgbClr val="000000"/>
                </a:solidFill>
                <a:highlight>
                  <a:srgbClr val="FF00FF"/>
                </a:highlight>
                <a:latin typeface="Trebuchet MS" panose="020B0603020202020204" pitchFamily="34" charset="0"/>
              </a:rPr>
              <a:t>suka</a:t>
            </a:r>
            <a:r>
              <a:rPr lang="en-ID" dirty="0">
                <a:solidFill>
                  <a:srgbClr val="000000"/>
                </a:solidFill>
                <a:highlight>
                  <a:srgbClr val="FF00FF"/>
                </a:highlight>
                <a:latin typeface="Trebuchet MS" panose="020B0603020202020204" pitchFamily="34" charset="0"/>
              </a:rPr>
              <a:t>” </a:t>
            </a:r>
            <a:r>
              <a:rPr lang="en-ID" dirty="0" err="1">
                <a:solidFill>
                  <a:srgbClr val="000000"/>
                </a:solidFill>
                <a:highlight>
                  <a:srgbClr val="FF00FF"/>
                </a:highlight>
                <a:latin typeface="Trebuchet MS" panose="020B0603020202020204" pitchFamily="34" charset="0"/>
              </a:rPr>
              <a:t>atau</a:t>
            </a:r>
            <a:r>
              <a:rPr lang="en-ID" dirty="0">
                <a:solidFill>
                  <a:srgbClr val="000000"/>
                </a:solidFill>
                <a:highlight>
                  <a:srgbClr val="FF00FF"/>
                </a:highlight>
                <a:latin typeface="Trebuchet MS" panose="020B0603020202020204" pitchFamily="34" charset="0"/>
              </a:rPr>
              <a:t> “</a:t>
            </a:r>
            <a:r>
              <a:rPr lang="en-ID" dirty="0" err="1">
                <a:solidFill>
                  <a:srgbClr val="000000"/>
                </a:solidFill>
                <a:highlight>
                  <a:srgbClr val="FF00FF"/>
                </a:highlight>
                <a:latin typeface="Trebuchet MS" panose="020B0603020202020204" pitchFamily="34" charset="0"/>
              </a:rPr>
              <a:t>melekat</a:t>
            </a:r>
            <a:r>
              <a:rPr lang="en-ID" dirty="0">
                <a:solidFill>
                  <a:srgbClr val="000000"/>
                </a:solidFill>
                <a:highlight>
                  <a:srgbClr val="FF00FF"/>
                </a:highlight>
                <a:latin typeface="Trebuchet MS" panose="020B0603020202020204" pitchFamily="34" charset="0"/>
              </a:rPr>
              <a:t>”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untuk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menggabungkan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tempat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sebagai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bagian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dari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diri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seseorang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.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Tempat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memiliki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identitas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unik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yang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tersendiri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.</a:t>
            </a:r>
          </a:p>
          <a:p>
            <a:r>
              <a:rPr lang="en-ID" dirty="0">
                <a:solidFill>
                  <a:srgbClr val="000000"/>
                </a:solidFill>
                <a:highlight>
                  <a:srgbClr val="FF00FF"/>
                </a:highlight>
                <a:latin typeface="Trebuchet MS" panose="020B0603020202020204" pitchFamily="34" charset="0"/>
              </a:rPr>
              <a:t>Masyarakat yang </a:t>
            </a:r>
            <a:r>
              <a:rPr lang="en-ID" dirty="0" err="1">
                <a:solidFill>
                  <a:srgbClr val="000000"/>
                </a:solidFill>
                <a:highlight>
                  <a:srgbClr val="FF00FF"/>
                </a:highlight>
                <a:latin typeface="Trebuchet MS" panose="020B0603020202020204" pitchFamily="34" charset="0"/>
              </a:rPr>
              <a:t>berbeda</a:t>
            </a:r>
            <a:r>
              <a:rPr lang="en-ID" dirty="0">
                <a:solidFill>
                  <a:srgbClr val="000000"/>
                </a:solidFill>
                <a:highlight>
                  <a:srgbClr val="FF00FF"/>
                </a:highlight>
                <a:latin typeface="Trebuchet MS" panose="020B0603020202020204" pitchFamily="34" charset="0"/>
              </a:rPr>
              <a:t>, </a:t>
            </a:r>
            <a:r>
              <a:rPr lang="en-ID" dirty="0" err="1">
                <a:solidFill>
                  <a:srgbClr val="000000"/>
                </a:solidFill>
                <a:highlight>
                  <a:srgbClr val="FF00FF"/>
                </a:highlight>
                <a:latin typeface="Trebuchet MS" panose="020B0603020202020204" pitchFamily="34" charset="0"/>
              </a:rPr>
              <a:t>kelompok</a:t>
            </a:r>
            <a:r>
              <a:rPr lang="en-ID" dirty="0">
                <a:solidFill>
                  <a:srgbClr val="000000"/>
                </a:solidFill>
                <a:highlight>
                  <a:srgbClr val="FF00FF"/>
                </a:highlight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highlight>
                  <a:srgbClr val="FF00FF"/>
                </a:highlight>
                <a:latin typeface="Trebuchet MS" panose="020B0603020202020204" pitchFamily="34" charset="0"/>
              </a:rPr>
              <a:t>etnis</a:t>
            </a:r>
            <a:r>
              <a:rPr lang="en-ID" dirty="0">
                <a:solidFill>
                  <a:srgbClr val="000000"/>
                </a:solidFill>
                <a:highlight>
                  <a:srgbClr val="FF00FF"/>
                </a:highlight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highlight>
                  <a:srgbClr val="FF00FF"/>
                </a:highlight>
                <a:latin typeface="Trebuchet MS" panose="020B0603020202020204" pitchFamily="34" charset="0"/>
              </a:rPr>
              <a:t>atau</a:t>
            </a:r>
            <a:r>
              <a:rPr lang="en-ID" dirty="0">
                <a:solidFill>
                  <a:srgbClr val="000000"/>
                </a:solidFill>
                <a:highlight>
                  <a:srgbClr val="FF00FF"/>
                </a:highlight>
                <a:latin typeface="Trebuchet MS" panose="020B0603020202020204" pitchFamily="34" charset="0"/>
              </a:rPr>
              <a:t> agama yang </a:t>
            </a:r>
            <a:r>
              <a:rPr lang="en-ID" dirty="0" err="1">
                <a:solidFill>
                  <a:srgbClr val="000000"/>
                </a:solidFill>
                <a:highlight>
                  <a:srgbClr val="FF00FF"/>
                </a:highlight>
                <a:latin typeface="Trebuchet MS" panose="020B0603020202020204" pitchFamily="34" charset="0"/>
              </a:rPr>
              <a:t>berbeda</a:t>
            </a:r>
            <a:r>
              <a:rPr lang="en-ID" dirty="0">
                <a:solidFill>
                  <a:srgbClr val="000000"/>
                </a:solidFill>
                <a:highlight>
                  <a:srgbClr val="FF00FF"/>
                </a:highlight>
                <a:latin typeface="Trebuchet MS" panose="020B0603020202020204" pitchFamily="34" charset="0"/>
              </a:rPr>
              <a:t> 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dan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tinggal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di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suatu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tempat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,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semua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berkontribusi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terhadap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highlight>
                  <a:srgbClr val="FF00FF"/>
                </a:highlight>
                <a:latin typeface="Trebuchet MS" panose="020B0603020202020204" pitchFamily="34" charset="0"/>
              </a:rPr>
              <a:t>kekhasan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tempat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tersebut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(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Lewicka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, 2008).</a:t>
            </a:r>
            <a:endParaRPr lang="en-ID" dirty="0">
              <a:latin typeface="Trebuchet MS" panose="020B0603020202020204" pitchFamily="34" charset="0"/>
            </a:endParaRPr>
          </a:p>
        </p:txBody>
      </p:sp>
      <p:sp>
        <p:nvSpPr>
          <p:cNvPr id="5" name="Arrow: Chevron 4">
            <a:extLst>
              <a:ext uri="{FF2B5EF4-FFF2-40B4-BE49-F238E27FC236}">
                <a16:creationId xmlns:a16="http://schemas.microsoft.com/office/drawing/2014/main" id="{ABE93CF0-0C2D-4F85-BEA4-B9503B7C8FA8}"/>
              </a:ext>
            </a:extLst>
          </p:cNvPr>
          <p:cNvSpPr/>
          <p:nvPr/>
        </p:nvSpPr>
        <p:spPr>
          <a:xfrm>
            <a:off x="636070" y="4118811"/>
            <a:ext cx="152400" cy="126325"/>
          </a:xfrm>
          <a:prstGeom prst="chevron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19" name="Arrow: Chevron 18">
            <a:extLst>
              <a:ext uri="{FF2B5EF4-FFF2-40B4-BE49-F238E27FC236}">
                <a16:creationId xmlns:a16="http://schemas.microsoft.com/office/drawing/2014/main" id="{AB0E72F2-5A41-4C2B-9AB2-CEC55378ADF4}"/>
              </a:ext>
            </a:extLst>
          </p:cNvPr>
          <p:cNvSpPr/>
          <p:nvPr/>
        </p:nvSpPr>
        <p:spPr>
          <a:xfrm>
            <a:off x="853440" y="4118810"/>
            <a:ext cx="152400" cy="126325"/>
          </a:xfrm>
          <a:prstGeom prst="chevron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22" name="Arrow: Chevron 21">
            <a:extLst>
              <a:ext uri="{FF2B5EF4-FFF2-40B4-BE49-F238E27FC236}">
                <a16:creationId xmlns:a16="http://schemas.microsoft.com/office/drawing/2014/main" id="{DEF28C15-9867-4D4E-9DE4-3C12A7106BFE}"/>
              </a:ext>
            </a:extLst>
          </p:cNvPr>
          <p:cNvSpPr/>
          <p:nvPr/>
        </p:nvSpPr>
        <p:spPr>
          <a:xfrm>
            <a:off x="1070810" y="4125384"/>
            <a:ext cx="152400" cy="126325"/>
          </a:xfrm>
          <a:prstGeom prst="chevron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4190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Super\Pictures\skyline\footer-b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4" y="6172200"/>
            <a:ext cx="9136626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itle 1">
            <a:extLst>
              <a:ext uri="{FF2B5EF4-FFF2-40B4-BE49-F238E27FC236}">
                <a16:creationId xmlns:a16="http://schemas.microsoft.com/office/drawing/2014/main" id="{52B4F56E-A53B-405C-B6A1-81C1A2644E18}"/>
              </a:ext>
            </a:extLst>
          </p:cNvPr>
          <p:cNvSpPr txBox="1">
            <a:spLocks/>
          </p:cNvSpPr>
          <p:nvPr/>
        </p:nvSpPr>
        <p:spPr>
          <a:xfrm>
            <a:off x="266700" y="228600"/>
            <a:ext cx="8610600" cy="1066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>
                <a:latin typeface="Aharoni" panose="02010803020104030203" pitchFamily="2" charset="-79"/>
                <a:cs typeface="Aharoni" panose="02010803020104030203" pitchFamily="2" charset="-79"/>
              </a:rPr>
              <a:t>KAWASAN PUSAT KOTA </a:t>
            </a:r>
            <a:endParaRPr lang="id-ID" sz="36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7953E5C-4455-45C5-A7E0-14D1CE65E8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689" y="3443624"/>
            <a:ext cx="7385951" cy="272214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224DD0E-A39E-4118-AD04-7DD914E85074}"/>
              </a:ext>
            </a:extLst>
          </p:cNvPr>
          <p:cNvSpPr/>
          <p:nvPr/>
        </p:nvSpPr>
        <p:spPr>
          <a:xfrm>
            <a:off x="270710" y="1295399"/>
            <a:ext cx="7577889" cy="2118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CBD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merupakan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pusat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kehidupan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sosial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,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ekonomi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,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budaya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, dan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politik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dalam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suatu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kota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sehingga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pada zona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ini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terdapat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bangunan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utama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untuk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kegiatan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sosial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,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ekonomi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,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budaya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, dan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politik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. </a:t>
            </a:r>
            <a:r>
              <a:rPr lang="sv-SE" dirty="0">
                <a:latin typeface="Trebuchet MS" panose="020B0603020202020204" pitchFamily="34" charset="0"/>
              </a:rPr>
              <a:t>Selain itu, rute-rute transportasi dari segala penjuru juga akan memusat ke </a:t>
            </a:r>
            <a:r>
              <a:rPr lang="en-ID" dirty="0">
                <a:latin typeface="Trebuchet MS" panose="020B0603020202020204" pitchFamily="34" charset="0"/>
              </a:rPr>
              <a:t>zona </a:t>
            </a:r>
            <a:r>
              <a:rPr lang="en-ID" dirty="0" err="1">
                <a:latin typeface="Trebuchet MS" panose="020B0603020202020204" pitchFamily="34" charset="0"/>
              </a:rPr>
              <a:t>ini</a:t>
            </a:r>
            <a:r>
              <a:rPr lang="en-ID" dirty="0">
                <a:latin typeface="Trebuchet MS" panose="020B0603020202020204" pitchFamily="34" charset="0"/>
              </a:rPr>
              <a:t> </a:t>
            </a:r>
            <a:r>
              <a:rPr lang="en-ID" dirty="0" err="1">
                <a:latin typeface="Trebuchet MS" panose="020B0603020202020204" pitchFamily="34" charset="0"/>
              </a:rPr>
              <a:t>sehingga</a:t>
            </a:r>
            <a:r>
              <a:rPr lang="en-ID" dirty="0">
                <a:latin typeface="Trebuchet MS" panose="020B0603020202020204" pitchFamily="34" charset="0"/>
              </a:rPr>
              <a:t> zona </a:t>
            </a:r>
            <a:r>
              <a:rPr lang="en-ID" dirty="0" err="1">
                <a:latin typeface="Trebuchet MS" panose="020B0603020202020204" pitchFamily="34" charset="0"/>
              </a:rPr>
              <a:t>ini</a:t>
            </a:r>
            <a:r>
              <a:rPr lang="en-ID" dirty="0">
                <a:latin typeface="Trebuchet MS" panose="020B0603020202020204" pitchFamily="34" charset="0"/>
              </a:rPr>
              <a:t> </a:t>
            </a:r>
            <a:r>
              <a:rPr lang="en-ID" dirty="0" err="1">
                <a:latin typeface="Trebuchet MS" panose="020B0603020202020204" pitchFamily="34" charset="0"/>
              </a:rPr>
              <a:t>memiliki</a:t>
            </a:r>
            <a:r>
              <a:rPr lang="en-ID" dirty="0">
                <a:latin typeface="Trebuchet MS" panose="020B0603020202020204" pitchFamily="34" charset="0"/>
              </a:rPr>
              <a:t> </a:t>
            </a:r>
            <a:r>
              <a:rPr lang="en-ID" dirty="0" err="1">
                <a:latin typeface="Trebuchet MS" panose="020B0603020202020204" pitchFamily="34" charset="0"/>
              </a:rPr>
              <a:t>derajat</a:t>
            </a:r>
            <a:r>
              <a:rPr lang="en-ID" dirty="0">
                <a:latin typeface="Trebuchet MS" panose="020B0603020202020204" pitchFamily="34" charset="0"/>
              </a:rPr>
              <a:t> </a:t>
            </a:r>
            <a:r>
              <a:rPr lang="en-ID" dirty="0" err="1">
                <a:latin typeface="Trebuchet MS" panose="020B0603020202020204" pitchFamily="34" charset="0"/>
              </a:rPr>
              <a:t>aksesibilitas</a:t>
            </a:r>
            <a:r>
              <a:rPr lang="en-ID" dirty="0">
                <a:latin typeface="Trebuchet MS" panose="020B0603020202020204" pitchFamily="34" charset="0"/>
              </a:rPr>
              <a:t> yang </a:t>
            </a:r>
            <a:r>
              <a:rPr lang="en-ID" dirty="0" err="1">
                <a:latin typeface="Trebuchet MS" panose="020B0603020202020204" pitchFamily="34" charset="0"/>
              </a:rPr>
              <a:t>tinggi</a:t>
            </a:r>
            <a:endParaRPr lang="en-ID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79544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Super\Pictures\skyline\footer-b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4" y="6172200"/>
            <a:ext cx="9136626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itle 1">
            <a:extLst>
              <a:ext uri="{FF2B5EF4-FFF2-40B4-BE49-F238E27FC236}">
                <a16:creationId xmlns:a16="http://schemas.microsoft.com/office/drawing/2014/main" id="{52B4F56E-A53B-405C-B6A1-81C1A2644E18}"/>
              </a:ext>
            </a:extLst>
          </p:cNvPr>
          <p:cNvSpPr txBox="1">
            <a:spLocks/>
          </p:cNvSpPr>
          <p:nvPr/>
        </p:nvSpPr>
        <p:spPr>
          <a:xfrm>
            <a:off x="266700" y="228600"/>
            <a:ext cx="8610600" cy="1066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>
                <a:latin typeface="Aharoni" panose="02010803020104030203" pitchFamily="2" charset="-79"/>
                <a:cs typeface="Aharoni" panose="02010803020104030203" pitchFamily="2" charset="-79"/>
              </a:rPr>
              <a:t>KAWASAN PUSAT KOTA </a:t>
            </a:r>
            <a:endParaRPr lang="id-ID" sz="36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A9E261B-8F7F-4E85-B4E6-9BDEA6AC8A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4200" y="1172990"/>
            <a:ext cx="5939699" cy="4991189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F2CCB851-38B1-4BB4-A754-2DA1D4B07FC3}"/>
              </a:ext>
            </a:extLst>
          </p:cNvPr>
          <p:cNvSpPr/>
          <p:nvPr/>
        </p:nvSpPr>
        <p:spPr>
          <a:xfrm>
            <a:off x="294774" y="2667000"/>
            <a:ext cx="2514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Hubungan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Pusat Kota (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Lokasi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)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dengan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Status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Sosial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(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Penggambaran</a:t>
            </a:r>
            <a:endParaRPr lang="en-ID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Ulang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Rapoport, 1977)</a:t>
            </a:r>
            <a:endParaRPr lang="en-ID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41664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Super\Pictures\skyline\footer-b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4" y="6172200"/>
            <a:ext cx="9136626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itle 1">
            <a:extLst>
              <a:ext uri="{FF2B5EF4-FFF2-40B4-BE49-F238E27FC236}">
                <a16:creationId xmlns:a16="http://schemas.microsoft.com/office/drawing/2014/main" id="{52B4F56E-A53B-405C-B6A1-81C1A2644E18}"/>
              </a:ext>
            </a:extLst>
          </p:cNvPr>
          <p:cNvSpPr txBox="1">
            <a:spLocks/>
          </p:cNvSpPr>
          <p:nvPr/>
        </p:nvSpPr>
        <p:spPr>
          <a:xfrm>
            <a:off x="266700" y="228600"/>
            <a:ext cx="8610600" cy="1066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>
                <a:latin typeface="Aharoni" panose="02010803020104030203" pitchFamily="2" charset="-79"/>
                <a:cs typeface="Aharoni" panose="02010803020104030203" pitchFamily="2" charset="-79"/>
              </a:rPr>
              <a:t>KAWASAN PUSAT KOTA </a:t>
            </a:r>
            <a:endParaRPr lang="id-ID" sz="36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4E3C96B-6165-4720-B7D6-F75333F512E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3334" t="33704" r="38332" b="44074"/>
          <a:stretch/>
        </p:blipFill>
        <p:spPr>
          <a:xfrm>
            <a:off x="4191000" y="1828799"/>
            <a:ext cx="4318000" cy="1905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7635654-F0FE-4E9D-A626-A80DAA14EBAD}"/>
              </a:ext>
            </a:extLst>
          </p:cNvPr>
          <p:cNvSpPr/>
          <p:nvPr/>
        </p:nvSpPr>
        <p:spPr>
          <a:xfrm>
            <a:off x="381000" y="2338734"/>
            <a:ext cx="312420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Hubungan</a:t>
            </a:r>
            <a:r>
              <a:rPr lang="en-ID" dirty="0">
                <a:solidFill>
                  <a:srgbClr val="000000"/>
                </a:solidFill>
                <a:latin typeface="Times New Roman" panose="02020603050405020304" pitchFamily="18" charset="0"/>
              </a:rPr>
              <a:t> Pusat Kota (</a:t>
            </a:r>
            <a:r>
              <a:rPr lang="en-ID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Lokasi</a:t>
            </a:r>
            <a:r>
              <a:rPr lang="en-ID" dirty="0">
                <a:solidFill>
                  <a:srgbClr val="000000"/>
                </a:solidFill>
                <a:latin typeface="Times New Roman" panose="02020603050405020304" pitchFamily="18" charset="0"/>
              </a:rPr>
              <a:t>) </a:t>
            </a:r>
            <a:r>
              <a:rPr lang="en-ID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dengan</a:t>
            </a:r>
            <a:r>
              <a:rPr lang="en-ID" dirty="0">
                <a:solidFill>
                  <a:srgbClr val="000000"/>
                </a:solidFill>
                <a:latin typeface="Times New Roman" panose="02020603050405020304" pitchFamily="18" charset="0"/>
              </a:rPr>
              <a:t> Status </a:t>
            </a:r>
            <a:r>
              <a:rPr lang="en-ID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Sosial</a:t>
            </a:r>
            <a:r>
              <a:rPr lang="en-ID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r>
              <a:rPr lang="en-ID" dirty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en-ID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Penggambaran</a:t>
            </a:r>
            <a:r>
              <a:rPr lang="en-ID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Ulang</a:t>
            </a:r>
            <a:r>
              <a:rPr lang="en-ID" dirty="0">
                <a:solidFill>
                  <a:srgbClr val="000000"/>
                </a:solidFill>
                <a:latin typeface="Times New Roman" panose="02020603050405020304" pitchFamily="18" charset="0"/>
              </a:rPr>
              <a:t> Rapoport, 1977)</a:t>
            </a:r>
          </a:p>
        </p:txBody>
      </p:sp>
    </p:spTree>
    <p:extLst>
      <p:ext uri="{BB962C8B-B14F-4D97-AF65-F5344CB8AC3E}">
        <p14:creationId xmlns:p14="http://schemas.microsoft.com/office/powerpoint/2010/main" val="4347539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Super\Pictures\skyline\footer-b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4" y="6172200"/>
            <a:ext cx="9136626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itle 1">
            <a:extLst>
              <a:ext uri="{FF2B5EF4-FFF2-40B4-BE49-F238E27FC236}">
                <a16:creationId xmlns:a16="http://schemas.microsoft.com/office/drawing/2014/main" id="{52B4F56E-A53B-405C-B6A1-81C1A2644E18}"/>
              </a:ext>
            </a:extLst>
          </p:cNvPr>
          <p:cNvSpPr txBox="1">
            <a:spLocks/>
          </p:cNvSpPr>
          <p:nvPr/>
        </p:nvSpPr>
        <p:spPr>
          <a:xfrm>
            <a:off x="266700" y="228600"/>
            <a:ext cx="8610600" cy="1066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>
                <a:latin typeface="Aharoni" panose="02010803020104030203" pitchFamily="2" charset="-79"/>
                <a:cs typeface="Aharoni" panose="02010803020104030203" pitchFamily="2" charset="-79"/>
              </a:rPr>
              <a:t>KAWASAN PUSAT KOTA </a:t>
            </a:r>
            <a:endParaRPr lang="id-ID" sz="36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4E3C96B-6165-4720-B7D6-F75333F512E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3334" t="33704" r="38332" b="44074"/>
          <a:stretch/>
        </p:blipFill>
        <p:spPr>
          <a:xfrm>
            <a:off x="4191000" y="1828799"/>
            <a:ext cx="4318000" cy="1905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7635654-F0FE-4E9D-A626-A80DAA14EBAD}"/>
              </a:ext>
            </a:extLst>
          </p:cNvPr>
          <p:cNvSpPr/>
          <p:nvPr/>
        </p:nvSpPr>
        <p:spPr>
          <a:xfrm>
            <a:off x="381000" y="2338734"/>
            <a:ext cx="312420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Hubungan</a:t>
            </a:r>
            <a:r>
              <a:rPr lang="en-ID" dirty="0">
                <a:solidFill>
                  <a:srgbClr val="000000"/>
                </a:solidFill>
                <a:latin typeface="Times New Roman" panose="02020603050405020304" pitchFamily="18" charset="0"/>
              </a:rPr>
              <a:t> Pusat Kota (</a:t>
            </a:r>
            <a:r>
              <a:rPr lang="en-ID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Lokasi</a:t>
            </a:r>
            <a:r>
              <a:rPr lang="en-ID" dirty="0">
                <a:solidFill>
                  <a:srgbClr val="000000"/>
                </a:solidFill>
                <a:latin typeface="Times New Roman" panose="02020603050405020304" pitchFamily="18" charset="0"/>
              </a:rPr>
              <a:t>) </a:t>
            </a:r>
            <a:r>
              <a:rPr lang="en-ID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dengan</a:t>
            </a:r>
            <a:r>
              <a:rPr lang="en-ID" dirty="0">
                <a:solidFill>
                  <a:srgbClr val="000000"/>
                </a:solidFill>
                <a:latin typeface="Times New Roman" panose="02020603050405020304" pitchFamily="18" charset="0"/>
              </a:rPr>
              <a:t> Status </a:t>
            </a:r>
            <a:r>
              <a:rPr lang="en-ID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Sosial</a:t>
            </a:r>
            <a:r>
              <a:rPr lang="en-ID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r>
              <a:rPr lang="en-ID" dirty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en-ID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Penggambaran</a:t>
            </a:r>
            <a:r>
              <a:rPr lang="en-ID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Ulang</a:t>
            </a:r>
            <a:r>
              <a:rPr lang="en-ID" dirty="0">
                <a:solidFill>
                  <a:srgbClr val="000000"/>
                </a:solidFill>
                <a:latin typeface="Times New Roman" panose="02020603050405020304" pitchFamily="18" charset="0"/>
              </a:rPr>
              <a:t> Rapoport, 1977)</a:t>
            </a:r>
          </a:p>
        </p:txBody>
      </p:sp>
    </p:spTree>
    <p:extLst>
      <p:ext uri="{BB962C8B-B14F-4D97-AF65-F5344CB8AC3E}">
        <p14:creationId xmlns:p14="http://schemas.microsoft.com/office/powerpoint/2010/main" val="1999404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Super\Pictures\skyline\footer-b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4" y="6172200"/>
            <a:ext cx="9136626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52401"/>
            <a:ext cx="8610600" cy="1066799"/>
          </a:xfrm>
        </p:spPr>
        <p:txBody>
          <a:bodyPr>
            <a:normAutofit/>
          </a:bodyPr>
          <a:lstStyle/>
          <a:p>
            <a:pPr algn="l"/>
            <a:r>
              <a:rPr lang="en-US" sz="3600" i="1" dirty="0">
                <a:latin typeface="Aharoni" panose="02010803020104030203" pitchFamily="2" charset="-79"/>
                <a:cs typeface="Aharoni" panose="02010803020104030203" pitchFamily="2" charset="-79"/>
              </a:rPr>
              <a:t>URBAN MORPHOLOGY</a:t>
            </a:r>
            <a:endParaRPr lang="id-ID" sz="3600" i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6" name="Arrow: Pentagon 5">
            <a:extLst>
              <a:ext uri="{FF2B5EF4-FFF2-40B4-BE49-F238E27FC236}">
                <a16:creationId xmlns:a16="http://schemas.microsoft.com/office/drawing/2014/main" id="{7DE3C312-ADE0-4C75-BFDB-185CC9F357DF}"/>
              </a:ext>
            </a:extLst>
          </p:cNvPr>
          <p:cNvSpPr/>
          <p:nvPr/>
        </p:nvSpPr>
        <p:spPr>
          <a:xfrm>
            <a:off x="846178" y="1203960"/>
            <a:ext cx="4800600" cy="1143000"/>
          </a:xfrm>
          <a:prstGeom prst="homePlat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C49B08-9F99-43BA-90AE-3ECA9C902D20}"/>
              </a:ext>
            </a:extLst>
          </p:cNvPr>
          <p:cNvSpPr/>
          <p:nvPr/>
        </p:nvSpPr>
        <p:spPr>
          <a:xfrm>
            <a:off x="160378" y="1203960"/>
            <a:ext cx="456537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sz="1600" i="1" dirty="0">
                <a:solidFill>
                  <a:srgbClr val="000000"/>
                </a:solidFill>
                <a:latin typeface="Trebuchet MS" panose="020B0603020202020204" pitchFamily="34" charset="0"/>
              </a:rPr>
              <a:t>Urban morphology </a:t>
            </a:r>
            <a:r>
              <a:rPr lang="en-ID" sz="16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merupakan</a:t>
            </a:r>
            <a:r>
              <a:rPr lang="en-ID" sz="1600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sz="16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ilmu</a:t>
            </a:r>
            <a:r>
              <a:rPr lang="en-ID" sz="1600" dirty="0">
                <a:solidFill>
                  <a:srgbClr val="000000"/>
                </a:solidFill>
                <a:latin typeface="Trebuchet MS" panose="020B0603020202020204" pitchFamily="34" charset="0"/>
              </a:rPr>
              <a:t> yang </a:t>
            </a:r>
            <a:r>
              <a:rPr lang="en-ID" sz="16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mempelajari</a:t>
            </a:r>
            <a:r>
              <a:rPr lang="en-ID" sz="1600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sz="16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bentuk</a:t>
            </a:r>
            <a:r>
              <a:rPr lang="en-ID" sz="1600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sz="16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dari</a:t>
            </a:r>
            <a:r>
              <a:rPr lang="en-ID" sz="1600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sz="16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permukiman</a:t>
            </a:r>
            <a:r>
              <a:rPr lang="en-ID" sz="1600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sz="16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manusia</a:t>
            </a:r>
            <a:r>
              <a:rPr lang="en-ID" sz="1600" dirty="0">
                <a:solidFill>
                  <a:srgbClr val="000000"/>
                </a:solidFill>
                <a:latin typeface="Trebuchet MS" panose="020B0603020202020204" pitchFamily="34" charset="0"/>
              </a:rPr>
              <a:t> (</a:t>
            </a:r>
            <a:r>
              <a:rPr lang="en-ID" sz="1600" i="1" dirty="0">
                <a:solidFill>
                  <a:srgbClr val="000000"/>
                </a:solidFill>
                <a:latin typeface="Trebuchet MS" panose="020B0603020202020204" pitchFamily="34" charset="0"/>
              </a:rPr>
              <a:t>human settlements</a:t>
            </a:r>
            <a:r>
              <a:rPr lang="en-ID" sz="1600" dirty="0">
                <a:solidFill>
                  <a:srgbClr val="000000"/>
                </a:solidFill>
                <a:latin typeface="Trebuchet MS" panose="020B0603020202020204" pitchFamily="34" charset="0"/>
              </a:rPr>
              <a:t>) dan proses </a:t>
            </a:r>
            <a:r>
              <a:rPr lang="en-ID" sz="16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dari</a:t>
            </a:r>
            <a:r>
              <a:rPr lang="en-ID" sz="1600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sz="16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formasi</a:t>
            </a:r>
            <a:r>
              <a:rPr lang="en-ID" sz="1600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sz="16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atau</a:t>
            </a:r>
            <a:r>
              <a:rPr lang="en-ID" sz="1600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sz="16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bentuk</a:t>
            </a:r>
            <a:r>
              <a:rPr lang="en-ID" sz="1600" dirty="0">
                <a:solidFill>
                  <a:srgbClr val="000000"/>
                </a:solidFill>
                <a:latin typeface="Trebuchet MS" panose="020B0603020202020204" pitchFamily="34" charset="0"/>
              </a:rPr>
              <a:t> dan </a:t>
            </a:r>
            <a:r>
              <a:rPr lang="en-ID" sz="16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perubahannya</a:t>
            </a:r>
            <a:r>
              <a:rPr lang="en-ID" sz="1600" dirty="0">
                <a:solidFill>
                  <a:srgbClr val="000000"/>
                </a:solidFill>
                <a:latin typeface="Trebuchet MS" panose="020B0603020202020204" pitchFamily="34" charset="0"/>
              </a:rPr>
              <a:t>. </a:t>
            </a:r>
            <a:endParaRPr lang="en-ID" sz="1600" dirty="0">
              <a:latin typeface="Trebuchet MS" panose="020B0603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B2B38B6-0889-4B58-ABA4-BF7772391A16}"/>
              </a:ext>
            </a:extLst>
          </p:cNvPr>
          <p:cNvSpPr txBox="1"/>
          <p:nvPr/>
        </p:nvSpPr>
        <p:spPr>
          <a:xfrm>
            <a:off x="5756108" y="1203960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rebuchet MS" panose="020B0603020202020204" pitchFamily="34" charset="0"/>
              </a:rPr>
              <a:t>01</a:t>
            </a:r>
            <a:endParaRPr lang="en-ID" dirty="0">
              <a:latin typeface="Trebuchet MS" panose="020B0603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028912C-0058-470A-A2A2-8C68C0B3DDE2}"/>
              </a:ext>
            </a:extLst>
          </p:cNvPr>
          <p:cNvSpPr txBox="1"/>
          <p:nvPr/>
        </p:nvSpPr>
        <p:spPr>
          <a:xfrm>
            <a:off x="6332578" y="1203960"/>
            <a:ext cx="2111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rebuchet MS" panose="020B0603020202020204" pitchFamily="34" charset="0"/>
              </a:rPr>
              <a:t>STRUKTUR SPASIAL</a:t>
            </a:r>
            <a:endParaRPr lang="en-ID" dirty="0">
              <a:latin typeface="Trebuchet MS" panose="020B0603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67FAEB3-A05F-49BA-8FD3-18F0A461B5EA}"/>
              </a:ext>
            </a:extLst>
          </p:cNvPr>
          <p:cNvSpPr txBox="1"/>
          <p:nvPr/>
        </p:nvSpPr>
        <p:spPr>
          <a:xfrm>
            <a:off x="5789238" y="1769559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rebuchet MS" panose="020B0603020202020204" pitchFamily="34" charset="0"/>
              </a:rPr>
              <a:t>02</a:t>
            </a:r>
            <a:endParaRPr lang="en-ID" dirty="0">
              <a:latin typeface="Trebuchet MS" panose="020B0603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A69AED8-5B7F-4C8C-BB0F-9A96C450EC87}"/>
              </a:ext>
            </a:extLst>
          </p:cNvPr>
          <p:cNvSpPr txBox="1"/>
          <p:nvPr/>
        </p:nvSpPr>
        <p:spPr>
          <a:xfrm>
            <a:off x="6332578" y="1751410"/>
            <a:ext cx="1250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rebuchet MS" panose="020B0603020202020204" pitchFamily="34" charset="0"/>
              </a:rPr>
              <a:t>KARAKTER</a:t>
            </a:r>
            <a:endParaRPr lang="en-ID" dirty="0">
              <a:latin typeface="Trebuchet MS" panose="020B0603020202020204" pitchFamily="34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D5B770F-4238-4319-93FB-389B20871BDF}"/>
              </a:ext>
            </a:extLst>
          </p:cNvPr>
          <p:cNvCxnSpPr>
            <a:cxnSpLocks/>
          </p:cNvCxnSpPr>
          <p:nvPr/>
        </p:nvCxnSpPr>
        <p:spPr>
          <a:xfrm>
            <a:off x="6441908" y="2138891"/>
            <a:ext cx="0" cy="3595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48AF190-449C-4BE3-B62A-2E09A9A7AB79}"/>
              </a:ext>
            </a:extLst>
          </p:cNvPr>
          <p:cNvCxnSpPr/>
          <p:nvPr/>
        </p:nvCxnSpPr>
        <p:spPr>
          <a:xfrm>
            <a:off x="6365708" y="2422229"/>
            <a:ext cx="609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4EDD731D-0917-46F0-8598-AE989177EF45}"/>
              </a:ext>
            </a:extLst>
          </p:cNvPr>
          <p:cNvSpPr txBox="1"/>
          <p:nvPr/>
        </p:nvSpPr>
        <p:spPr>
          <a:xfrm>
            <a:off x="6975308" y="2227789"/>
            <a:ext cx="17572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rebuchet MS" panose="020B0603020202020204" pitchFamily="34" charset="0"/>
              </a:rPr>
              <a:t>METROPOLITAN</a:t>
            </a:r>
            <a:endParaRPr lang="en-ID" dirty="0">
              <a:latin typeface="Trebuchet MS" panose="020B0603020202020204" pitchFamily="34" charset="0"/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D76EC662-72FE-4143-AAA9-E3032A1D1034}"/>
              </a:ext>
            </a:extLst>
          </p:cNvPr>
          <p:cNvCxnSpPr>
            <a:cxnSpLocks/>
          </p:cNvCxnSpPr>
          <p:nvPr/>
        </p:nvCxnSpPr>
        <p:spPr>
          <a:xfrm>
            <a:off x="6518108" y="2727029"/>
            <a:ext cx="457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DC759BAA-A6E6-4F29-8322-B496298820CA}"/>
              </a:ext>
            </a:extLst>
          </p:cNvPr>
          <p:cNvCxnSpPr>
            <a:cxnSpLocks/>
          </p:cNvCxnSpPr>
          <p:nvPr/>
        </p:nvCxnSpPr>
        <p:spPr>
          <a:xfrm>
            <a:off x="6594308" y="2138891"/>
            <a:ext cx="0" cy="6643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B0E0A74A-7F10-4631-A461-5B6F8E50FF4E}"/>
              </a:ext>
            </a:extLst>
          </p:cNvPr>
          <p:cNvSpPr txBox="1"/>
          <p:nvPr/>
        </p:nvSpPr>
        <p:spPr>
          <a:xfrm>
            <a:off x="6974226" y="2536107"/>
            <a:ext cx="721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rebuchet MS" panose="020B0603020202020204" pitchFamily="34" charset="0"/>
              </a:rPr>
              <a:t>KOTA</a:t>
            </a:r>
            <a:endParaRPr lang="en-ID" dirty="0">
              <a:latin typeface="Trebuchet MS" panose="020B0603020202020204" pitchFamily="34" charset="0"/>
            </a:endParaRP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296182B-DE46-4879-89C2-F6FB115DFC87}"/>
              </a:ext>
            </a:extLst>
          </p:cNvPr>
          <p:cNvCxnSpPr>
            <a:cxnSpLocks/>
          </p:cNvCxnSpPr>
          <p:nvPr/>
        </p:nvCxnSpPr>
        <p:spPr>
          <a:xfrm>
            <a:off x="6777188" y="2138891"/>
            <a:ext cx="0" cy="9691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D5DF4790-E4C0-4CEF-9C35-07AB723BAF33}"/>
              </a:ext>
            </a:extLst>
          </p:cNvPr>
          <p:cNvCxnSpPr>
            <a:cxnSpLocks/>
          </p:cNvCxnSpPr>
          <p:nvPr/>
        </p:nvCxnSpPr>
        <p:spPr>
          <a:xfrm>
            <a:off x="6670508" y="3031829"/>
            <a:ext cx="30371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3065A340-FA29-40ED-8CED-576489342EBD}"/>
              </a:ext>
            </a:extLst>
          </p:cNvPr>
          <p:cNvSpPr txBox="1"/>
          <p:nvPr/>
        </p:nvSpPr>
        <p:spPr>
          <a:xfrm>
            <a:off x="6974226" y="2840906"/>
            <a:ext cx="696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rebuchet MS" panose="020B0603020202020204" pitchFamily="34" charset="0"/>
              </a:rPr>
              <a:t>DESA</a:t>
            </a:r>
            <a:endParaRPr lang="en-ID" dirty="0">
              <a:latin typeface="Trebuchet MS" panose="020B0603020202020204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41876EF-00C7-4926-811C-13AFFE95F230}"/>
              </a:ext>
            </a:extLst>
          </p:cNvPr>
          <p:cNvSpPr/>
          <p:nvPr/>
        </p:nvSpPr>
        <p:spPr>
          <a:xfrm>
            <a:off x="152400" y="3398519"/>
            <a:ext cx="883920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600" dirty="0">
                <a:solidFill>
                  <a:srgbClr val="000000"/>
                </a:solidFill>
                <a:highlight>
                  <a:srgbClr val="C0C0C0"/>
                </a:highlight>
                <a:latin typeface="Trebuchet MS" panose="020B0603020202020204" pitchFamily="34" charset="0"/>
              </a:rPr>
              <a:t>Menurut Scheer </a:t>
            </a:r>
            <a:r>
              <a:rPr lang="de-DE" sz="1600" dirty="0">
                <a:solidFill>
                  <a:srgbClr val="000000"/>
                </a:solidFill>
                <a:latin typeface="Trebuchet MS" panose="020B0603020202020204" pitchFamily="34" charset="0"/>
              </a:rPr>
              <a:t>(2002), istilah </a:t>
            </a:r>
            <a:r>
              <a:rPr lang="de-DE" sz="1600" i="1" dirty="0">
                <a:solidFill>
                  <a:srgbClr val="000000"/>
                </a:solidFill>
                <a:latin typeface="Trebuchet MS" panose="020B0603020202020204" pitchFamily="34" charset="0"/>
              </a:rPr>
              <a:t>urban </a:t>
            </a:r>
            <a:r>
              <a:rPr lang="sv-SE" sz="1600" i="1" dirty="0">
                <a:solidFill>
                  <a:srgbClr val="000000"/>
                </a:solidFill>
                <a:latin typeface="Trebuchet MS" panose="020B0603020202020204" pitchFamily="34" charset="0"/>
              </a:rPr>
              <a:t>morphology </a:t>
            </a:r>
            <a:r>
              <a:rPr lang="sv-SE" sz="1600" dirty="0">
                <a:solidFill>
                  <a:srgbClr val="000000"/>
                </a:solidFill>
                <a:latin typeface="Trebuchet MS" panose="020B0603020202020204" pitchFamily="34" charset="0"/>
              </a:rPr>
              <a:t>didefiniskan sebagai suatu ilmu yang mempelajari bentuk kota di</a:t>
            </a:r>
            <a:r>
              <a:rPr lang="en-US" sz="16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sepanjang</a:t>
            </a:r>
            <a:r>
              <a:rPr lang="en-US" sz="1600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waktu</a:t>
            </a:r>
            <a:r>
              <a:rPr lang="en-US" sz="1600" dirty="0">
                <a:solidFill>
                  <a:srgbClr val="000000"/>
                </a:solidFill>
                <a:latin typeface="Trebuchet MS" panose="020B0603020202020204" pitchFamily="34" charset="0"/>
              </a:rPr>
              <a:t> (</a:t>
            </a:r>
            <a:r>
              <a:rPr lang="en-US" sz="1600" i="1" dirty="0">
                <a:solidFill>
                  <a:srgbClr val="000000"/>
                </a:solidFill>
                <a:latin typeface="Trebuchet MS" panose="020B0603020202020204" pitchFamily="34" charset="0"/>
              </a:rPr>
              <a:t>over the time). </a:t>
            </a:r>
          </a:p>
          <a:p>
            <a:endParaRPr lang="en-US" sz="1600" i="1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r>
              <a:rPr lang="en-US" sz="1600" dirty="0" err="1">
                <a:solidFill>
                  <a:srgbClr val="000000"/>
                </a:solidFill>
                <a:highlight>
                  <a:srgbClr val="008080"/>
                </a:highlight>
                <a:latin typeface="Trebuchet MS" panose="020B0603020202020204" pitchFamily="34" charset="0"/>
              </a:rPr>
              <a:t>Menurut</a:t>
            </a:r>
            <a:r>
              <a:rPr lang="en-US" sz="1600" dirty="0">
                <a:solidFill>
                  <a:srgbClr val="000000"/>
                </a:solidFill>
                <a:highlight>
                  <a:srgbClr val="008080"/>
                </a:highlight>
                <a:latin typeface="Trebuchet MS" panose="020B060302020202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highlight>
                  <a:srgbClr val="008080"/>
                </a:highlight>
                <a:latin typeface="Trebuchet MS" panose="020B0603020202020204" pitchFamily="34" charset="0"/>
              </a:rPr>
              <a:t>Moudon</a:t>
            </a:r>
            <a:r>
              <a:rPr lang="en-US" sz="1600" dirty="0">
                <a:solidFill>
                  <a:srgbClr val="000000"/>
                </a:solidFill>
                <a:highlight>
                  <a:srgbClr val="008080"/>
                </a:highlight>
                <a:latin typeface="Trebuchet MS" panose="020B0603020202020204" pitchFamily="34" charset="0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Trebuchet MS" panose="020B0603020202020204" pitchFamily="34" charset="0"/>
              </a:rPr>
              <a:t>(1998), </a:t>
            </a:r>
            <a:r>
              <a:rPr lang="en-US" sz="1600" i="1" dirty="0">
                <a:solidFill>
                  <a:srgbClr val="000000"/>
                </a:solidFill>
                <a:latin typeface="Trebuchet MS" panose="020B0603020202020204" pitchFamily="34" charset="0"/>
              </a:rPr>
              <a:t>urban morphology </a:t>
            </a:r>
            <a:r>
              <a:rPr lang="en-ID" sz="16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merupakan</a:t>
            </a:r>
            <a:r>
              <a:rPr lang="en-ID" sz="1600" dirty="0">
                <a:solidFill>
                  <a:srgbClr val="000000"/>
                </a:solidFill>
                <a:latin typeface="Trebuchet MS" panose="020B0603020202020204" pitchFamily="34" charset="0"/>
              </a:rPr>
              <a:t> proses </a:t>
            </a:r>
            <a:r>
              <a:rPr lang="en-ID" sz="16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dari</a:t>
            </a:r>
            <a:r>
              <a:rPr lang="en-ID" sz="1600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sz="16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pembangunan</a:t>
            </a:r>
            <a:r>
              <a:rPr lang="en-ID" sz="1600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sz="16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kota</a:t>
            </a:r>
            <a:r>
              <a:rPr lang="en-ID" sz="1600" dirty="0">
                <a:solidFill>
                  <a:srgbClr val="000000"/>
                </a:solidFill>
                <a:latin typeface="Trebuchet MS" panose="020B0603020202020204" pitchFamily="34" charset="0"/>
              </a:rPr>
              <a:t> dan </a:t>
            </a:r>
            <a:r>
              <a:rPr lang="en-ID" sz="16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produk</a:t>
            </a:r>
            <a:r>
              <a:rPr lang="en-ID" sz="1600" dirty="0">
                <a:solidFill>
                  <a:srgbClr val="000000"/>
                </a:solidFill>
                <a:latin typeface="Trebuchet MS" panose="020B0603020202020204" pitchFamily="34" charset="0"/>
              </a:rPr>
              <a:t> yang </a:t>
            </a:r>
            <a:r>
              <a:rPr lang="en-ID" sz="16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dihasilkannya</a:t>
            </a:r>
            <a:r>
              <a:rPr lang="en-ID" sz="1600" dirty="0">
                <a:solidFill>
                  <a:srgbClr val="000000"/>
                </a:solidFill>
                <a:latin typeface="Trebuchet MS" panose="020B0603020202020204" pitchFamily="34" charset="0"/>
              </a:rPr>
              <a:t>. </a:t>
            </a:r>
          </a:p>
          <a:p>
            <a:endParaRPr lang="en-ID" sz="1600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r>
              <a:rPr lang="en-ID" sz="1600" dirty="0" err="1">
                <a:solidFill>
                  <a:srgbClr val="000000"/>
                </a:solidFill>
                <a:highlight>
                  <a:srgbClr val="00FFFF"/>
                </a:highlight>
                <a:latin typeface="Trebuchet MS" panose="020B0603020202020204" pitchFamily="34" charset="0"/>
              </a:rPr>
              <a:t>Menurut</a:t>
            </a:r>
            <a:r>
              <a:rPr lang="en-ID" sz="1600" dirty="0">
                <a:solidFill>
                  <a:srgbClr val="000000"/>
                </a:solidFill>
                <a:highlight>
                  <a:srgbClr val="00FFFF"/>
                </a:highlight>
                <a:latin typeface="Trebuchet MS" panose="020B0603020202020204" pitchFamily="34" charset="0"/>
              </a:rPr>
              <a:t> Jones and </a:t>
            </a:r>
            <a:r>
              <a:rPr lang="en-ID" sz="1600" dirty="0" err="1">
                <a:solidFill>
                  <a:srgbClr val="000000"/>
                </a:solidFill>
                <a:highlight>
                  <a:srgbClr val="00FFFF"/>
                </a:highlight>
                <a:latin typeface="Trebuchet MS" panose="020B0603020202020204" pitchFamily="34" charset="0"/>
              </a:rPr>
              <a:t>Larkham</a:t>
            </a:r>
            <a:r>
              <a:rPr lang="en-ID" sz="1600" dirty="0">
                <a:solidFill>
                  <a:srgbClr val="000000"/>
                </a:solidFill>
                <a:highlight>
                  <a:srgbClr val="00FFFF"/>
                </a:highlight>
                <a:latin typeface="Trebuchet MS" panose="020B0603020202020204" pitchFamily="34" charset="0"/>
              </a:rPr>
              <a:t> </a:t>
            </a:r>
            <a:r>
              <a:rPr lang="en-ID" sz="1600" dirty="0">
                <a:solidFill>
                  <a:srgbClr val="000000"/>
                </a:solidFill>
                <a:latin typeface="Trebuchet MS" panose="020B0603020202020204" pitchFamily="34" charset="0"/>
              </a:rPr>
              <a:t>(1991), </a:t>
            </a:r>
            <a:r>
              <a:rPr lang="en-ID" sz="1600" i="1" dirty="0">
                <a:solidFill>
                  <a:srgbClr val="000000"/>
                </a:solidFill>
                <a:latin typeface="Trebuchet MS" panose="020B0603020202020204" pitchFamily="34" charset="0"/>
              </a:rPr>
              <a:t>urban morphology </a:t>
            </a:r>
            <a:r>
              <a:rPr lang="en-ID" sz="1600" i="1" dirty="0" err="1">
                <a:solidFill>
                  <a:srgbClr val="000000"/>
                </a:solidFill>
                <a:latin typeface="Trebuchet MS" panose="020B0603020202020204" pitchFamily="34" charset="0"/>
              </a:rPr>
              <a:t>merupakan</a:t>
            </a:r>
            <a:r>
              <a:rPr lang="en-ID" sz="1600" i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sz="1600" i="1" dirty="0" err="1">
                <a:solidFill>
                  <a:srgbClr val="000000"/>
                </a:solidFill>
                <a:latin typeface="Trebuchet MS" panose="020B0603020202020204" pitchFamily="34" charset="0"/>
              </a:rPr>
              <a:t>ilmu</a:t>
            </a:r>
            <a:r>
              <a:rPr lang="en-ID" sz="1600" i="1" dirty="0">
                <a:solidFill>
                  <a:srgbClr val="000000"/>
                </a:solidFill>
                <a:latin typeface="Trebuchet MS" panose="020B0603020202020204" pitchFamily="34" charset="0"/>
              </a:rPr>
              <a:t> yang </a:t>
            </a:r>
            <a:r>
              <a:rPr lang="en-ID" sz="1600" i="1" dirty="0" err="1">
                <a:solidFill>
                  <a:srgbClr val="000000"/>
                </a:solidFill>
                <a:latin typeface="Trebuchet MS" panose="020B0603020202020204" pitchFamily="34" charset="0"/>
              </a:rPr>
              <a:t>mempelajari</a:t>
            </a:r>
            <a:r>
              <a:rPr lang="en-ID" sz="1600" i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sz="1600" i="1" dirty="0" err="1">
                <a:solidFill>
                  <a:srgbClr val="000000"/>
                </a:solidFill>
                <a:latin typeface="Trebuchet MS" panose="020B0603020202020204" pitchFamily="34" charset="0"/>
              </a:rPr>
              <a:t>struktur</a:t>
            </a:r>
            <a:r>
              <a:rPr lang="en-ID" sz="1600" i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sz="1600" i="1" dirty="0" err="1">
                <a:solidFill>
                  <a:srgbClr val="000000"/>
                </a:solidFill>
                <a:latin typeface="Trebuchet MS" panose="020B0603020202020204" pitchFamily="34" charset="0"/>
              </a:rPr>
              <a:t>fisik</a:t>
            </a:r>
            <a:r>
              <a:rPr lang="en-ID" sz="1600" i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sz="1600" i="1" dirty="0" err="1">
                <a:solidFill>
                  <a:srgbClr val="000000"/>
                </a:solidFill>
                <a:latin typeface="Trebuchet MS" panose="020B0603020202020204" pitchFamily="34" charset="0"/>
              </a:rPr>
              <a:t>dari</a:t>
            </a:r>
            <a:r>
              <a:rPr lang="en-ID" sz="1600" i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sz="1600" i="1" dirty="0" err="1">
                <a:solidFill>
                  <a:srgbClr val="000000"/>
                </a:solidFill>
                <a:latin typeface="Trebuchet MS" panose="020B0603020202020204" pitchFamily="34" charset="0"/>
              </a:rPr>
              <a:t>bentuk</a:t>
            </a:r>
            <a:r>
              <a:rPr lang="en-ID" sz="1600" i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sz="1600" i="1" dirty="0" err="1">
                <a:solidFill>
                  <a:srgbClr val="000000"/>
                </a:solidFill>
                <a:latin typeface="Trebuchet MS" panose="020B0603020202020204" pitchFamily="34" charset="0"/>
              </a:rPr>
              <a:t>kota</a:t>
            </a:r>
            <a:r>
              <a:rPr lang="en-ID" sz="1600" i="1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sz="16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beserta</a:t>
            </a:r>
            <a:r>
              <a:rPr lang="en-ID" sz="1600" dirty="0">
                <a:solidFill>
                  <a:srgbClr val="000000"/>
                </a:solidFill>
                <a:latin typeface="Trebuchet MS" panose="020B0603020202020204" pitchFamily="34" charset="0"/>
              </a:rPr>
              <a:t> orang-orang dan proses yang </a:t>
            </a:r>
            <a:r>
              <a:rPr lang="en-ID" sz="16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membentuknya</a:t>
            </a:r>
            <a:r>
              <a:rPr lang="en-ID" sz="1600" dirty="0">
                <a:solidFill>
                  <a:srgbClr val="000000"/>
                </a:solidFill>
                <a:latin typeface="Trebuchet MS" panose="020B0603020202020204" pitchFamily="34" charset="0"/>
              </a:rPr>
              <a:t>. </a:t>
            </a:r>
          </a:p>
          <a:p>
            <a:endParaRPr lang="en-US" sz="1600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r>
              <a:rPr lang="en-ID" sz="1600" dirty="0" err="1">
                <a:solidFill>
                  <a:srgbClr val="000000"/>
                </a:solidFill>
                <a:highlight>
                  <a:srgbClr val="FFFF00"/>
                </a:highlight>
                <a:latin typeface="Trebuchet MS" panose="020B0603020202020204" pitchFamily="34" charset="0"/>
              </a:rPr>
              <a:t>Menurut</a:t>
            </a:r>
            <a:r>
              <a:rPr lang="en-ID" sz="1600" dirty="0">
                <a:solidFill>
                  <a:srgbClr val="000000"/>
                </a:solidFill>
                <a:highlight>
                  <a:srgbClr val="FFFF00"/>
                </a:highlight>
                <a:latin typeface="Trebuchet MS" panose="020B0603020202020204" pitchFamily="34" charset="0"/>
              </a:rPr>
              <a:t> Bentley and </a:t>
            </a:r>
            <a:r>
              <a:rPr lang="en-ID" sz="1600" dirty="0" err="1">
                <a:solidFill>
                  <a:srgbClr val="000000"/>
                </a:solidFill>
                <a:highlight>
                  <a:srgbClr val="FFFF00"/>
                </a:highlight>
                <a:latin typeface="Trebuchet MS" panose="020B0603020202020204" pitchFamily="34" charset="0"/>
              </a:rPr>
              <a:t>Butina</a:t>
            </a:r>
            <a:r>
              <a:rPr lang="en-ID" sz="1600" dirty="0">
                <a:solidFill>
                  <a:srgbClr val="000000"/>
                </a:solidFill>
                <a:highlight>
                  <a:srgbClr val="FFFF00"/>
                </a:highlight>
                <a:latin typeface="Trebuchet MS" panose="020B0603020202020204" pitchFamily="34" charset="0"/>
              </a:rPr>
              <a:t> </a:t>
            </a:r>
            <a:r>
              <a:rPr lang="en-ID" sz="1600" dirty="0">
                <a:solidFill>
                  <a:srgbClr val="000000"/>
                </a:solidFill>
                <a:latin typeface="Trebuchet MS" panose="020B0603020202020204" pitchFamily="34" charset="0"/>
              </a:rPr>
              <a:t>(1990), </a:t>
            </a:r>
            <a:r>
              <a:rPr lang="en-ID" sz="1600" i="1" dirty="0">
                <a:solidFill>
                  <a:srgbClr val="000000"/>
                </a:solidFill>
                <a:latin typeface="Trebuchet MS" panose="020B0603020202020204" pitchFamily="34" charset="0"/>
              </a:rPr>
              <a:t>urban morphology </a:t>
            </a:r>
            <a:r>
              <a:rPr lang="en-ID" sz="16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didefiniskan</a:t>
            </a:r>
            <a:r>
              <a:rPr lang="en-ID" sz="1600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sz="16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sebagai</a:t>
            </a:r>
            <a:r>
              <a:rPr lang="en-ID" sz="1600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sz="16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pendekatan</a:t>
            </a:r>
            <a:r>
              <a:rPr lang="en-ID" sz="1600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sz="16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untuk</a:t>
            </a:r>
            <a:r>
              <a:rPr lang="en-ID" sz="1600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sz="16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mempelajari</a:t>
            </a:r>
            <a:r>
              <a:rPr lang="en-ID" sz="1600" dirty="0">
                <a:solidFill>
                  <a:srgbClr val="000000"/>
                </a:solidFill>
                <a:latin typeface="Trebuchet MS" panose="020B0603020202020204" pitchFamily="34" charset="0"/>
              </a:rPr>
              <a:t> dan </a:t>
            </a:r>
            <a:r>
              <a:rPr lang="en-ID" sz="16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mendesain</a:t>
            </a:r>
            <a:r>
              <a:rPr lang="en-ID" sz="1600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sz="16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bentuk</a:t>
            </a:r>
            <a:r>
              <a:rPr lang="en-ID" sz="1600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sz="16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kota</a:t>
            </a:r>
            <a:r>
              <a:rPr lang="en-ID" sz="1600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sz="16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dengan</a:t>
            </a:r>
            <a:r>
              <a:rPr lang="en-ID" sz="1600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sz="16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mempertimbangkan</a:t>
            </a:r>
            <a:r>
              <a:rPr lang="en-ID" sz="1600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sz="16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komponen</a:t>
            </a:r>
            <a:r>
              <a:rPr lang="en-ID" sz="1600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sz="16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fisik</a:t>
            </a:r>
            <a:r>
              <a:rPr lang="en-ID" sz="1600" dirty="0">
                <a:solidFill>
                  <a:srgbClr val="000000"/>
                </a:solidFill>
                <a:latin typeface="Trebuchet MS" panose="020B0603020202020204" pitchFamily="34" charset="0"/>
              </a:rPr>
              <a:t> dan </a:t>
            </a:r>
            <a:r>
              <a:rPr lang="en-ID" sz="16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spasial</a:t>
            </a:r>
            <a:r>
              <a:rPr lang="en-ID" sz="1600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sz="16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dari</a:t>
            </a:r>
            <a:r>
              <a:rPr lang="en-ID" sz="1600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sz="16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struktur</a:t>
            </a:r>
            <a:r>
              <a:rPr lang="en-ID" sz="1600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sz="16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kota</a:t>
            </a:r>
            <a:r>
              <a:rPr lang="en-ID" sz="1600" dirty="0">
                <a:solidFill>
                  <a:srgbClr val="000000"/>
                </a:solidFill>
                <a:latin typeface="Trebuchet MS" panose="020B0603020202020204" pitchFamily="34" charset="0"/>
              </a:rPr>
              <a:t>, </a:t>
            </a:r>
            <a:r>
              <a:rPr lang="en-ID" sz="16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bidang</a:t>
            </a:r>
            <a:r>
              <a:rPr lang="en-ID" sz="1600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sz="16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tanah</a:t>
            </a:r>
            <a:r>
              <a:rPr lang="en-ID" sz="1600" dirty="0">
                <a:solidFill>
                  <a:srgbClr val="000000"/>
                </a:solidFill>
                <a:latin typeface="Trebuchet MS" panose="020B0603020202020204" pitchFamily="34" charset="0"/>
              </a:rPr>
              <a:t>, </a:t>
            </a:r>
            <a:r>
              <a:rPr lang="en-ID" sz="16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blok</a:t>
            </a:r>
            <a:r>
              <a:rPr lang="en-ID" sz="1600" dirty="0">
                <a:solidFill>
                  <a:srgbClr val="000000"/>
                </a:solidFill>
                <a:latin typeface="Trebuchet MS" panose="020B0603020202020204" pitchFamily="34" charset="0"/>
              </a:rPr>
              <a:t>, </a:t>
            </a:r>
            <a:r>
              <a:rPr lang="en-ID" sz="16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jalan</a:t>
            </a:r>
            <a:r>
              <a:rPr lang="en-ID" sz="1600" dirty="0">
                <a:solidFill>
                  <a:srgbClr val="000000"/>
                </a:solidFill>
                <a:latin typeface="Trebuchet MS" panose="020B0603020202020204" pitchFamily="34" charset="0"/>
              </a:rPr>
              <a:t>, </a:t>
            </a:r>
            <a:r>
              <a:rPr lang="en-ID" sz="16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bangunan</a:t>
            </a:r>
            <a:r>
              <a:rPr lang="en-ID" sz="1600" dirty="0">
                <a:solidFill>
                  <a:srgbClr val="000000"/>
                </a:solidFill>
                <a:latin typeface="Trebuchet MS" panose="020B0603020202020204" pitchFamily="34" charset="0"/>
              </a:rPr>
              <a:t>, dan </a:t>
            </a:r>
            <a:r>
              <a:rPr lang="en-ID" sz="16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ruang</a:t>
            </a:r>
            <a:r>
              <a:rPr lang="en-ID" sz="1600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sz="16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terbuka</a:t>
            </a:r>
            <a:r>
              <a:rPr lang="en-ID" sz="1600" dirty="0">
                <a:solidFill>
                  <a:srgbClr val="000000"/>
                </a:solidFill>
                <a:latin typeface="Trebuchet MS" panose="020B0603020202020204" pitchFamily="34" charset="0"/>
              </a:rPr>
              <a:t>. </a:t>
            </a:r>
            <a:endParaRPr lang="en-ID" sz="1600" dirty="0">
              <a:latin typeface="Trebuchet MS" panose="020B0603020202020204" pitchFamily="34" charset="0"/>
            </a:endParaRPr>
          </a:p>
          <a:p>
            <a:endParaRPr lang="en-ID" sz="16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0200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Super\Pictures\skyline\footer-b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4" y="6172200"/>
            <a:ext cx="9136626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itle 1">
            <a:extLst>
              <a:ext uri="{FF2B5EF4-FFF2-40B4-BE49-F238E27FC236}">
                <a16:creationId xmlns:a16="http://schemas.microsoft.com/office/drawing/2014/main" id="{52B4F56E-A53B-405C-B6A1-81C1A2644E18}"/>
              </a:ext>
            </a:extLst>
          </p:cNvPr>
          <p:cNvSpPr txBox="1">
            <a:spLocks/>
          </p:cNvSpPr>
          <p:nvPr/>
        </p:nvSpPr>
        <p:spPr>
          <a:xfrm>
            <a:off x="266700" y="228600"/>
            <a:ext cx="8610600" cy="1066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>
                <a:latin typeface="Aharoni" panose="02010803020104030203" pitchFamily="2" charset="-79"/>
                <a:cs typeface="Aharoni" panose="02010803020104030203" pitchFamily="2" charset="-79"/>
              </a:rPr>
              <a:t>KOMPONEN MORFOLOGI KOTA </a:t>
            </a:r>
            <a:endParaRPr lang="id-ID" sz="36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97BC0D5-9F6E-4C7F-B5EE-0BE5EC14ACA3}"/>
              </a:ext>
            </a:extLst>
          </p:cNvPr>
          <p:cNvSpPr/>
          <p:nvPr/>
        </p:nvSpPr>
        <p:spPr>
          <a:xfrm>
            <a:off x="457200" y="1554286"/>
            <a:ext cx="8001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Zahnd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(1999),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morfologi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kota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ditekankan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pada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penataan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atau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formasi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</a:p>
          <a:p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keadaan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kota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yang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sebagai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objek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dan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sistem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yang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dapat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diselidiki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secara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ID" b="1" dirty="0" err="1">
                <a:solidFill>
                  <a:srgbClr val="000000"/>
                </a:solidFill>
                <a:latin typeface="Trebuchet MS" panose="020B0603020202020204" pitchFamily="34" charset="0"/>
              </a:rPr>
              <a:t>struktural</a:t>
            </a:r>
            <a:r>
              <a:rPr lang="en-ID" b="1" dirty="0">
                <a:solidFill>
                  <a:srgbClr val="000000"/>
                </a:solidFill>
                <a:latin typeface="Trebuchet MS" panose="020B0603020202020204" pitchFamily="34" charset="0"/>
              </a:rPr>
              <a:t>, </a:t>
            </a:r>
            <a:r>
              <a:rPr lang="en-ID" b="1" dirty="0" err="1">
                <a:solidFill>
                  <a:srgbClr val="000000"/>
                </a:solidFill>
                <a:latin typeface="Trebuchet MS" panose="020B0603020202020204" pitchFamily="34" charset="0"/>
              </a:rPr>
              <a:t>fungsional</a:t>
            </a:r>
            <a:r>
              <a:rPr lang="en-ID" b="1" dirty="0">
                <a:solidFill>
                  <a:srgbClr val="000000"/>
                </a:solidFill>
                <a:latin typeface="Trebuchet MS" panose="020B0603020202020204" pitchFamily="34" charset="0"/>
              </a:rPr>
              <a:t>, dan visual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. </a:t>
            </a:r>
            <a:endParaRPr lang="en-ID" dirty="0">
              <a:latin typeface="Trebuchet MS" panose="020B0603020202020204" pitchFamily="34" charset="0"/>
            </a:endParaRPr>
          </a:p>
          <a:p>
            <a:endParaRPr lang="en-ID" dirty="0">
              <a:latin typeface="Trebuchet MS" panose="020B0603020202020204" pitchFamily="34" charset="0"/>
            </a:endParaRPr>
          </a:p>
          <a:p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endParaRPr lang="en-ID" dirty="0">
              <a:latin typeface="Trebuchet MS" panose="020B0603020202020204" pitchFamily="34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396D35F-C7C2-41EA-AB75-E398AF79574C}"/>
              </a:ext>
            </a:extLst>
          </p:cNvPr>
          <p:cNvSpPr/>
          <p:nvPr/>
        </p:nvSpPr>
        <p:spPr>
          <a:xfrm>
            <a:off x="3048000" y="3276600"/>
            <a:ext cx="1219200" cy="1219200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FFC14D86-A47A-4CA8-A94F-72AF04F521C2}"/>
              </a:ext>
            </a:extLst>
          </p:cNvPr>
          <p:cNvSpPr/>
          <p:nvPr/>
        </p:nvSpPr>
        <p:spPr>
          <a:xfrm>
            <a:off x="4267200" y="3916680"/>
            <a:ext cx="1219200" cy="121920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4D526D1B-DFF4-4D45-88F2-75B646E4844E}"/>
              </a:ext>
            </a:extLst>
          </p:cNvPr>
          <p:cNvSpPr/>
          <p:nvPr/>
        </p:nvSpPr>
        <p:spPr>
          <a:xfrm>
            <a:off x="3048000" y="4802892"/>
            <a:ext cx="1219200" cy="12192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D20154B-0235-4B99-A53D-944917AE69C6}"/>
              </a:ext>
            </a:extLst>
          </p:cNvPr>
          <p:cNvSpPr txBox="1"/>
          <p:nvPr/>
        </p:nvSpPr>
        <p:spPr>
          <a:xfrm>
            <a:off x="487680" y="4141708"/>
            <a:ext cx="27889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3 UNSUR </a:t>
            </a:r>
          </a:p>
          <a:p>
            <a:r>
              <a:rPr lang="en-US" b="1" dirty="0"/>
              <a:t>MORFOLOGI KOTA</a:t>
            </a:r>
            <a:endParaRPr lang="en-ID" b="1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14F2E6A-74D7-4195-A3A4-E13EA2E29EEC}"/>
              </a:ext>
            </a:extLst>
          </p:cNvPr>
          <p:cNvSpPr txBox="1"/>
          <p:nvPr/>
        </p:nvSpPr>
        <p:spPr>
          <a:xfrm>
            <a:off x="2712719" y="3533730"/>
            <a:ext cx="1783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PENGGUNAAN </a:t>
            </a:r>
          </a:p>
          <a:p>
            <a:pPr algn="ctr"/>
            <a:r>
              <a:rPr lang="en-US" b="1" dirty="0"/>
              <a:t>LAHAN</a:t>
            </a:r>
            <a:endParaRPr lang="en-ID" b="1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BBC4F66-A399-4C22-B3BC-B119A47FB5FA}"/>
              </a:ext>
            </a:extLst>
          </p:cNvPr>
          <p:cNvSpPr txBox="1"/>
          <p:nvPr/>
        </p:nvSpPr>
        <p:spPr>
          <a:xfrm>
            <a:off x="3939540" y="4267542"/>
            <a:ext cx="1783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POLA-POLA JALAN</a:t>
            </a:r>
            <a:endParaRPr lang="en-ID" b="1" dirty="0">
              <a:solidFill>
                <a:schemeClr val="bg1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D7A8D1A-74BF-4BA7-8614-DEDD7BC8ACA1}"/>
              </a:ext>
            </a:extLst>
          </p:cNvPr>
          <p:cNvSpPr txBox="1"/>
          <p:nvPr/>
        </p:nvSpPr>
        <p:spPr>
          <a:xfrm>
            <a:off x="2766060" y="5089326"/>
            <a:ext cx="1783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TIPE-TIPE BANGUNAN</a:t>
            </a:r>
            <a:endParaRPr lang="en-ID" b="1" dirty="0"/>
          </a:p>
        </p:txBody>
      </p:sp>
    </p:spTree>
    <p:extLst>
      <p:ext uri="{BB962C8B-B14F-4D97-AF65-F5344CB8AC3E}">
        <p14:creationId xmlns:p14="http://schemas.microsoft.com/office/powerpoint/2010/main" val="794401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Super\Pictures\skyline\footer-b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4" y="6172200"/>
            <a:ext cx="9136626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itle 1">
            <a:extLst>
              <a:ext uri="{FF2B5EF4-FFF2-40B4-BE49-F238E27FC236}">
                <a16:creationId xmlns:a16="http://schemas.microsoft.com/office/drawing/2014/main" id="{52B4F56E-A53B-405C-B6A1-81C1A2644E18}"/>
              </a:ext>
            </a:extLst>
          </p:cNvPr>
          <p:cNvSpPr txBox="1">
            <a:spLocks/>
          </p:cNvSpPr>
          <p:nvPr/>
        </p:nvSpPr>
        <p:spPr>
          <a:xfrm>
            <a:off x="266700" y="228600"/>
            <a:ext cx="8610600" cy="1066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>
                <a:latin typeface="Aharoni" panose="02010803020104030203" pitchFamily="2" charset="-79"/>
                <a:cs typeface="Aharoni" panose="02010803020104030203" pitchFamily="2" charset="-79"/>
              </a:rPr>
              <a:t>KOMPONEN MORFOLOGI KOTA </a:t>
            </a:r>
            <a:endParaRPr lang="id-ID" sz="36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396D35F-C7C2-41EA-AB75-E398AF79574C}"/>
              </a:ext>
            </a:extLst>
          </p:cNvPr>
          <p:cNvSpPr/>
          <p:nvPr/>
        </p:nvSpPr>
        <p:spPr>
          <a:xfrm>
            <a:off x="3048000" y="2179137"/>
            <a:ext cx="1219200" cy="12192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FFC14D86-A47A-4CA8-A94F-72AF04F521C2}"/>
              </a:ext>
            </a:extLst>
          </p:cNvPr>
          <p:cNvSpPr/>
          <p:nvPr/>
        </p:nvSpPr>
        <p:spPr>
          <a:xfrm>
            <a:off x="4267200" y="3175345"/>
            <a:ext cx="1219200" cy="121920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4D526D1B-DFF4-4D45-88F2-75B646E4844E}"/>
              </a:ext>
            </a:extLst>
          </p:cNvPr>
          <p:cNvSpPr/>
          <p:nvPr/>
        </p:nvSpPr>
        <p:spPr>
          <a:xfrm>
            <a:off x="3048000" y="4154164"/>
            <a:ext cx="1219200" cy="12192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D20154B-0235-4B99-A53D-944917AE69C6}"/>
              </a:ext>
            </a:extLst>
          </p:cNvPr>
          <p:cNvSpPr txBox="1"/>
          <p:nvPr/>
        </p:nvSpPr>
        <p:spPr>
          <a:xfrm>
            <a:off x="487680" y="3256619"/>
            <a:ext cx="27889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3 KOMPONEN</a:t>
            </a:r>
            <a:endParaRPr lang="en-ID" b="1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14F2E6A-74D7-4195-A3A4-E13EA2E29EEC}"/>
              </a:ext>
            </a:extLst>
          </p:cNvPr>
          <p:cNvSpPr txBox="1"/>
          <p:nvPr/>
        </p:nvSpPr>
        <p:spPr>
          <a:xfrm>
            <a:off x="2758437" y="2546408"/>
            <a:ext cx="1783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GROUND PLAN</a:t>
            </a:r>
            <a:endParaRPr lang="en-ID" b="1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BBC4F66-A399-4C22-B3BC-B119A47FB5FA}"/>
              </a:ext>
            </a:extLst>
          </p:cNvPr>
          <p:cNvSpPr txBox="1"/>
          <p:nvPr/>
        </p:nvSpPr>
        <p:spPr>
          <a:xfrm>
            <a:off x="3985260" y="3459664"/>
            <a:ext cx="1783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BENTUK BANGUNAN</a:t>
            </a:r>
            <a:endParaRPr lang="en-ID" b="1" dirty="0">
              <a:solidFill>
                <a:schemeClr val="bg1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D7A8D1A-74BF-4BA7-8614-DEDD7BC8ACA1}"/>
              </a:ext>
            </a:extLst>
          </p:cNvPr>
          <p:cNvSpPr txBox="1"/>
          <p:nvPr/>
        </p:nvSpPr>
        <p:spPr>
          <a:xfrm>
            <a:off x="2788920" y="4408617"/>
            <a:ext cx="17830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UTILITAS LAHAN/BANGUNAN</a:t>
            </a:r>
            <a:endParaRPr lang="en-ID" b="1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0345555-EA23-415D-9ADA-327D37BFC61F}"/>
              </a:ext>
            </a:extLst>
          </p:cNvPr>
          <p:cNvSpPr/>
          <p:nvPr/>
        </p:nvSpPr>
        <p:spPr>
          <a:xfrm>
            <a:off x="266700" y="1371438"/>
            <a:ext cx="635508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Trebuchet MS" panose="020B0603020202020204" pitchFamily="34" charset="0"/>
              </a:rPr>
              <a:t>Conzen</a:t>
            </a:r>
            <a:r>
              <a:rPr lang="en-US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rebuchet MS" panose="020B0603020202020204" pitchFamily="34" charset="0"/>
              </a:rPr>
              <a:t>dalam</a:t>
            </a:r>
            <a:r>
              <a:rPr lang="en-US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rebuchet MS" panose="020B0603020202020204" pitchFamily="34" charset="0"/>
              </a:rPr>
              <a:t>Birkhamshaw</a:t>
            </a:r>
            <a:r>
              <a:rPr lang="en-US" dirty="0">
                <a:solidFill>
                  <a:srgbClr val="000000"/>
                </a:solidFill>
                <a:latin typeface="Trebuchet MS" panose="020B0603020202020204" pitchFamily="34" charset="0"/>
              </a:rPr>
              <a:t>, Alex J and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Whitehand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(2012), </a:t>
            </a:r>
            <a:endParaRPr lang="en-ID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2853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Super\Pictures\skyline\footer-b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4" y="6172200"/>
            <a:ext cx="9136626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itle 1">
            <a:extLst>
              <a:ext uri="{FF2B5EF4-FFF2-40B4-BE49-F238E27FC236}">
                <a16:creationId xmlns:a16="http://schemas.microsoft.com/office/drawing/2014/main" id="{52B4F56E-A53B-405C-B6A1-81C1A2644E18}"/>
              </a:ext>
            </a:extLst>
          </p:cNvPr>
          <p:cNvSpPr txBox="1">
            <a:spLocks/>
          </p:cNvSpPr>
          <p:nvPr/>
        </p:nvSpPr>
        <p:spPr>
          <a:xfrm>
            <a:off x="266700" y="228600"/>
            <a:ext cx="8610600" cy="1066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>
                <a:latin typeface="Aharoni" panose="02010803020104030203" pitchFamily="2" charset="-79"/>
                <a:cs typeface="Aharoni" panose="02010803020104030203" pitchFamily="2" charset="-79"/>
              </a:rPr>
              <a:t>KOMPONEN MORFOLOGI KOTA </a:t>
            </a:r>
            <a:endParaRPr lang="id-ID" sz="36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396D35F-C7C2-41EA-AB75-E398AF79574C}"/>
              </a:ext>
            </a:extLst>
          </p:cNvPr>
          <p:cNvSpPr/>
          <p:nvPr/>
        </p:nvSpPr>
        <p:spPr>
          <a:xfrm>
            <a:off x="3048000" y="2179137"/>
            <a:ext cx="1219200" cy="1219200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FFC14D86-A47A-4CA8-A94F-72AF04F521C2}"/>
              </a:ext>
            </a:extLst>
          </p:cNvPr>
          <p:cNvSpPr/>
          <p:nvPr/>
        </p:nvSpPr>
        <p:spPr>
          <a:xfrm>
            <a:off x="4267200" y="3065564"/>
            <a:ext cx="1219200" cy="121920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4D526D1B-DFF4-4D45-88F2-75B646E4844E}"/>
              </a:ext>
            </a:extLst>
          </p:cNvPr>
          <p:cNvSpPr/>
          <p:nvPr/>
        </p:nvSpPr>
        <p:spPr>
          <a:xfrm>
            <a:off x="3048000" y="4154164"/>
            <a:ext cx="1219200" cy="121920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D20154B-0235-4B99-A53D-944917AE69C6}"/>
              </a:ext>
            </a:extLst>
          </p:cNvPr>
          <p:cNvSpPr txBox="1"/>
          <p:nvPr/>
        </p:nvSpPr>
        <p:spPr>
          <a:xfrm>
            <a:off x="487680" y="3256619"/>
            <a:ext cx="27889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3 TEORI</a:t>
            </a:r>
            <a:endParaRPr lang="en-ID" b="1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14F2E6A-74D7-4195-A3A4-E13EA2E29EEC}"/>
              </a:ext>
            </a:extLst>
          </p:cNvPr>
          <p:cNvSpPr txBox="1"/>
          <p:nvPr/>
        </p:nvSpPr>
        <p:spPr>
          <a:xfrm>
            <a:off x="2766060" y="2469258"/>
            <a:ext cx="1783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FIGURE GROUND</a:t>
            </a:r>
            <a:endParaRPr lang="en-ID" b="1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BBC4F66-A399-4C22-B3BC-B119A47FB5FA}"/>
              </a:ext>
            </a:extLst>
          </p:cNvPr>
          <p:cNvSpPr txBox="1"/>
          <p:nvPr/>
        </p:nvSpPr>
        <p:spPr>
          <a:xfrm>
            <a:off x="3985260" y="3459664"/>
            <a:ext cx="1783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LINKAGE</a:t>
            </a:r>
            <a:endParaRPr lang="en-ID" b="1" dirty="0">
              <a:solidFill>
                <a:schemeClr val="bg1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D7A8D1A-74BF-4BA7-8614-DEDD7BC8ACA1}"/>
              </a:ext>
            </a:extLst>
          </p:cNvPr>
          <p:cNvSpPr txBox="1"/>
          <p:nvPr/>
        </p:nvSpPr>
        <p:spPr>
          <a:xfrm>
            <a:off x="2788920" y="4554343"/>
            <a:ext cx="1783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PLACE</a:t>
            </a:r>
            <a:endParaRPr lang="en-ID" b="1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0345555-EA23-415D-9ADA-327D37BFC61F}"/>
              </a:ext>
            </a:extLst>
          </p:cNvPr>
          <p:cNvSpPr/>
          <p:nvPr/>
        </p:nvSpPr>
        <p:spPr>
          <a:xfrm>
            <a:off x="266700" y="1371438"/>
            <a:ext cx="635508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Trebuchet MS" panose="020B0603020202020204" pitchFamily="34" charset="0"/>
              </a:rPr>
              <a:t>ROGER TRANCIK (1986)</a:t>
            </a:r>
            <a:endParaRPr lang="en-ID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080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Super\Pictures\skyline\footer-b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4" y="6172200"/>
            <a:ext cx="9136626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itle 1">
            <a:extLst>
              <a:ext uri="{FF2B5EF4-FFF2-40B4-BE49-F238E27FC236}">
                <a16:creationId xmlns:a16="http://schemas.microsoft.com/office/drawing/2014/main" id="{52B4F56E-A53B-405C-B6A1-81C1A2644E18}"/>
              </a:ext>
            </a:extLst>
          </p:cNvPr>
          <p:cNvSpPr txBox="1">
            <a:spLocks/>
          </p:cNvSpPr>
          <p:nvPr/>
        </p:nvSpPr>
        <p:spPr>
          <a:xfrm>
            <a:off x="266700" y="228600"/>
            <a:ext cx="8610600" cy="1066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>
                <a:latin typeface="Aharoni" panose="02010803020104030203" pitchFamily="2" charset="-79"/>
                <a:cs typeface="Aharoni" panose="02010803020104030203" pitchFamily="2" charset="-79"/>
              </a:rPr>
              <a:t>KOMPONEN MORFOLOGI KOTA </a:t>
            </a:r>
            <a:endParaRPr lang="id-ID" sz="36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5" name="Arrow: Chevron 4">
            <a:extLst>
              <a:ext uri="{FF2B5EF4-FFF2-40B4-BE49-F238E27FC236}">
                <a16:creationId xmlns:a16="http://schemas.microsoft.com/office/drawing/2014/main" id="{D45D4AEE-DDD2-4BE6-8B82-808573FAD873}"/>
              </a:ext>
            </a:extLst>
          </p:cNvPr>
          <p:cNvSpPr/>
          <p:nvPr/>
        </p:nvSpPr>
        <p:spPr>
          <a:xfrm>
            <a:off x="745463" y="1587415"/>
            <a:ext cx="3352800" cy="685800"/>
          </a:xfrm>
          <a:prstGeom prst="chevron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>
                <a:solidFill>
                  <a:schemeClr val="bg1"/>
                </a:solidFill>
                <a:latin typeface="Trebuchet MS" panose="020B0603020202020204" pitchFamily="34" charset="0"/>
              </a:rPr>
              <a:t>FIGURE GROUND</a:t>
            </a:r>
            <a:endParaRPr lang="en-ID" sz="2400" i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ECDEB5-21CB-44D8-AF74-BEAA1501B9B4}"/>
              </a:ext>
            </a:extLst>
          </p:cNvPr>
          <p:cNvSpPr txBox="1"/>
          <p:nvPr/>
        </p:nvSpPr>
        <p:spPr>
          <a:xfrm>
            <a:off x="5377124" y="1600200"/>
            <a:ext cx="20473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01. BUILDING MASS</a:t>
            </a:r>
            <a:endParaRPr lang="en-ID" i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574E454-3503-4F2B-8700-B3BFA200494B}"/>
              </a:ext>
            </a:extLst>
          </p:cNvPr>
          <p:cNvSpPr txBox="1"/>
          <p:nvPr/>
        </p:nvSpPr>
        <p:spPr>
          <a:xfrm>
            <a:off x="5377124" y="2013467"/>
            <a:ext cx="1681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02. OPEN SPACE</a:t>
            </a:r>
            <a:endParaRPr lang="en-ID" i="1" dirty="0"/>
          </a:p>
        </p:txBody>
      </p:sp>
      <p:pic>
        <p:nvPicPr>
          <p:cNvPr id="20" name="Picture 9" descr="C:\Users\Super\Downloads\WhatsApp Image 2019-04-29 at 9.02.19 AM.jpeg">
            <a:extLst>
              <a:ext uri="{FF2B5EF4-FFF2-40B4-BE49-F238E27FC236}">
                <a16:creationId xmlns:a16="http://schemas.microsoft.com/office/drawing/2014/main" id="{59CDEAB8-D56B-48AB-9575-368425ADAD2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479" t="2399" r="10806" b="77714"/>
          <a:stretch/>
        </p:blipFill>
        <p:spPr bwMode="auto">
          <a:xfrm>
            <a:off x="1324583" y="3084860"/>
            <a:ext cx="2773680" cy="2999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5567BFE-60D2-4B1F-8345-3A8337AAE901}"/>
              </a:ext>
            </a:extLst>
          </p:cNvPr>
          <p:cNvCxnSpPr>
            <a:cxnSpLocks/>
          </p:cNvCxnSpPr>
          <p:nvPr/>
        </p:nvCxnSpPr>
        <p:spPr>
          <a:xfrm>
            <a:off x="2802863" y="2865000"/>
            <a:ext cx="0" cy="11397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AFB2D645-C7B9-4747-A6D6-F7C129B10A48}"/>
              </a:ext>
            </a:extLst>
          </p:cNvPr>
          <p:cNvCxnSpPr>
            <a:cxnSpLocks/>
          </p:cNvCxnSpPr>
          <p:nvPr/>
        </p:nvCxnSpPr>
        <p:spPr>
          <a:xfrm>
            <a:off x="3488663" y="3296885"/>
            <a:ext cx="0" cy="6364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4D40AA2F-BD58-4DB9-ABDA-910674B9C566}"/>
              </a:ext>
            </a:extLst>
          </p:cNvPr>
          <p:cNvSpPr txBox="1"/>
          <p:nvPr/>
        </p:nvSpPr>
        <p:spPr>
          <a:xfrm>
            <a:off x="821663" y="2611084"/>
            <a:ext cx="165301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latin typeface="Trebuchet MS" panose="020B0603020202020204" pitchFamily="34" charset="0"/>
              </a:rPr>
              <a:t>MASSA YANG DIBANGUN </a:t>
            </a:r>
            <a:endParaRPr lang="en-ID" sz="1050" dirty="0">
              <a:latin typeface="Trebuchet MS" panose="020B0603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C912C9F-F439-49AE-B203-AFB1254C48EE}"/>
              </a:ext>
            </a:extLst>
          </p:cNvPr>
          <p:cNvSpPr txBox="1"/>
          <p:nvPr/>
        </p:nvSpPr>
        <p:spPr>
          <a:xfrm>
            <a:off x="3406613" y="2952608"/>
            <a:ext cx="215646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Trebuchet MS" panose="020B0603020202020204" pitchFamily="34" charset="0"/>
              </a:rPr>
              <a:t>RUANG DILUAR MASSA TERSEBUT</a:t>
            </a:r>
            <a:endParaRPr lang="en-ID" sz="1050" dirty="0">
              <a:latin typeface="Trebuchet MS" panose="020B0603020202020204" pitchFamily="34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20D8129-EC33-4510-88C5-582094FA7425}"/>
              </a:ext>
            </a:extLst>
          </p:cNvPr>
          <p:cNvCxnSpPr>
            <a:cxnSpLocks/>
          </p:cNvCxnSpPr>
          <p:nvPr/>
        </p:nvCxnSpPr>
        <p:spPr>
          <a:xfrm>
            <a:off x="897863" y="2865000"/>
            <a:ext cx="1905000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AB81567A-2C46-4779-A7B5-E34A925625AC}"/>
              </a:ext>
            </a:extLst>
          </p:cNvPr>
          <p:cNvSpPr txBox="1"/>
          <p:nvPr/>
        </p:nvSpPr>
        <p:spPr>
          <a:xfrm>
            <a:off x="1328671" y="2915883"/>
            <a:ext cx="52931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latin typeface="Trebuchet MS" panose="020B0603020202020204" pitchFamily="34" charset="0"/>
              </a:rPr>
              <a:t>SOLID</a:t>
            </a:r>
            <a:endParaRPr lang="en-ID" sz="1050" dirty="0">
              <a:latin typeface="Trebuchet MS" panose="020B0603020202020204" pitchFamily="34" charset="0"/>
            </a:endParaRP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1F31116-F15A-4DBC-B29E-64C812A7EF2D}"/>
              </a:ext>
            </a:extLst>
          </p:cNvPr>
          <p:cNvCxnSpPr>
            <a:cxnSpLocks/>
          </p:cNvCxnSpPr>
          <p:nvPr/>
        </p:nvCxnSpPr>
        <p:spPr>
          <a:xfrm>
            <a:off x="3488663" y="3296885"/>
            <a:ext cx="1992368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0B546198-14EE-4018-B89F-D9333D64DDD9}"/>
              </a:ext>
            </a:extLst>
          </p:cNvPr>
          <p:cNvSpPr txBox="1"/>
          <p:nvPr/>
        </p:nvSpPr>
        <p:spPr>
          <a:xfrm>
            <a:off x="4301360" y="3344471"/>
            <a:ext cx="52931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latin typeface="Trebuchet MS" panose="020B0603020202020204" pitchFamily="34" charset="0"/>
              </a:rPr>
              <a:t>VOID</a:t>
            </a:r>
            <a:endParaRPr lang="en-ID" sz="105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2599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Super\Pictures\skyline\footer-b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4" y="6172200"/>
            <a:ext cx="9136626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itle 1">
            <a:extLst>
              <a:ext uri="{FF2B5EF4-FFF2-40B4-BE49-F238E27FC236}">
                <a16:creationId xmlns:a16="http://schemas.microsoft.com/office/drawing/2014/main" id="{52B4F56E-A53B-405C-B6A1-81C1A2644E18}"/>
              </a:ext>
            </a:extLst>
          </p:cNvPr>
          <p:cNvSpPr txBox="1">
            <a:spLocks/>
          </p:cNvSpPr>
          <p:nvPr/>
        </p:nvSpPr>
        <p:spPr>
          <a:xfrm>
            <a:off x="266700" y="228600"/>
            <a:ext cx="8610600" cy="1066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>
                <a:latin typeface="Aharoni" panose="02010803020104030203" pitchFamily="2" charset="-79"/>
                <a:cs typeface="Aharoni" panose="02010803020104030203" pitchFamily="2" charset="-79"/>
              </a:rPr>
              <a:t>KOMPONEN MORFOLOGI KOTA </a:t>
            </a:r>
            <a:endParaRPr lang="id-ID" sz="36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5" name="Arrow: Chevron 4">
            <a:extLst>
              <a:ext uri="{FF2B5EF4-FFF2-40B4-BE49-F238E27FC236}">
                <a16:creationId xmlns:a16="http://schemas.microsoft.com/office/drawing/2014/main" id="{D45D4AEE-DDD2-4BE6-8B82-808573FAD873}"/>
              </a:ext>
            </a:extLst>
          </p:cNvPr>
          <p:cNvSpPr/>
          <p:nvPr/>
        </p:nvSpPr>
        <p:spPr>
          <a:xfrm>
            <a:off x="609600" y="1524000"/>
            <a:ext cx="3352800" cy="685800"/>
          </a:xfrm>
          <a:prstGeom prst="chevron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>
                <a:solidFill>
                  <a:schemeClr val="bg1"/>
                </a:solidFill>
                <a:latin typeface="Trebuchet MS" panose="020B0603020202020204" pitchFamily="34" charset="0"/>
              </a:rPr>
              <a:t>LINGKAGE </a:t>
            </a:r>
            <a:endParaRPr lang="en-ID" sz="2400" i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ECDEB5-21CB-44D8-AF74-BEAA1501B9B4}"/>
              </a:ext>
            </a:extLst>
          </p:cNvPr>
          <p:cNvSpPr txBox="1"/>
          <p:nvPr/>
        </p:nvSpPr>
        <p:spPr>
          <a:xfrm>
            <a:off x="4157924" y="1524000"/>
            <a:ext cx="1195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01. VISUAL</a:t>
            </a:r>
            <a:endParaRPr lang="en-ID" i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574E454-3503-4F2B-8700-B3BFA200494B}"/>
              </a:ext>
            </a:extLst>
          </p:cNvPr>
          <p:cNvSpPr txBox="1"/>
          <p:nvPr/>
        </p:nvSpPr>
        <p:spPr>
          <a:xfrm>
            <a:off x="4157924" y="1937267"/>
            <a:ext cx="1753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02. STRUCTURAL</a:t>
            </a:r>
            <a:endParaRPr lang="en-ID" i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F6A1259-16AB-4427-9130-84F3D362798D}"/>
              </a:ext>
            </a:extLst>
          </p:cNvPr>
          <p:cNvSpPr txBox="1"/>
          <p:nvPr/>
        </p:nvSpPr>
        <p:spPr>
          <a:xfrm>
            <a:off x="4157923" y="2350534"/>
            <a:ext cx="16371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03. COLLECTIVE</a:t>
            </a:r>
            <a:endParaRPr lang="en-ID" i="1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4ABECA1-4CC4-4265-8C2A-482ABD9AE8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650" y="3962400"/>
            <a:ext cx="5801931" cy="196634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E1D7554-8AFC-408A-B31F-59B66B07D7F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1890" r="16113"/>
          <a:stretch/>
        </p:blipFill>
        <p:spPr>
          <a:xfrm>
            <a:off x="6107005" y="2209800"/>
            <a:ext cx="3036996" cy="380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31910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Super\Pictures\skyline\footer-b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4" y="6172200"/>
            <a:ext cx="9136626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itle 1">
            <a:extLst>
              <a:ext uri="{FF2B5EF4-FFF2-40B4-BE49-F238E27FC236}">
                <a16:creationId xmlns:a16="http://schemas.microsoft.com/office/drawing/2014/main" id="{52B4F56E-A53B-405C-B6A1-81C1A2644E18}"/>
              </a:ext>
            </a:extLst>
          </p:cNvPr>
          <p:cNvSpPr txBox="1">
            <a:spLocks/>
          </p:cNvSpPr>
          <p:nvPr/>
        </p:nvSpPr>
        <p:spPr>
          <a:xfrm>
            <a:off x="266700" y="228600"/>
            <a:ext cx="8610600" cy="1066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>
                <a:latin typeface="Aharoni" panose="02010803020104030203" pitchFamily="2" charset="-79"/>
                <a:cs typeface="Aharoni" panose="02010803020104030203" pitchFamily="2" charset="-79"/>
              </a:rPr>
              <a:t>KOMPONEN MORFOLOGI KOTA </a:t>
            </a:r>
            <a:endParaRPr lang="id-ID" sz="36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5" name="Arrow: Chevron 4">
            <a:extLst>
              <a:ext uri="{FF2B5EF4-FFF2-40B4-BE49-F238E27FC236}">
                <a16:creationId xmlns:a16="http://schemas.microsoft.com/office/drawing/2014/main" id="{D45D4AEE-DDD2-4BE6-8B82-808573FAD873}"/>
              </a:ext>
            </a:extLst>
          </p:cNvPr>
          <p:cNvSpPr/>
          <p:nvPr/>
        </p:nvSpPr>
        <p:spPr>
          <a:xfrm>
            <a:off x="609600" y="1524000"/>
            <a:ext cx="3352800" cy="685800"/>
          </a:xfrm>
          <a:prstGeom prst="chevron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>
                <a:solidFill>
                  <a:schemeClr val="bg1"/>
                </a:solidFill>
                <a:latin typeface="Trebuchet MS" panose="020B0603020202020204" pitchFamily="34" charset="0"/>
              </a:rPr>
              <a:t>PLACE</a:t>
            </a:r>
            <a:endParaRPr lang="en-ID" sz="2400" i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426F14C-2C76-4066-BB41-6B63D33C02D3}"/>
              </a:ext>
            </a:extLst>
          </p:cNvPr>
          <p:cNvSpPr txBox="1"/>
          <p:nvPr/>
        </p:nvSpPr>
        <p:spPr>
          <a:xfrm>
            <a:off x="4090822" y="1682234"/>
            <a:ext cx="2321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rebuchet MS" panose="020B0603020202020204" pitchFamily="34" charset="0"/>
              </a:rPr>
              <a:t>RUANG-RUANG KOTA</a:t>
            </a:r>
            <a:endParaRPr lang="en-ID" dirty="0">
              <a:latin typeface="Trebuchet MS" panose="020B0603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34A3FD4-1C72-4F99-95AF-8A00470031E3}"/>
              </a:ext>
            </a:extLst>
          </p:cNvPr>
          <p:cNvCxnSpPr/>
          <p:nvPr/>
        </p:nvCxnSpPr>
        <p:spPr>
          <a:xfrm>
            <a:off x="6400800" y="-152400"/>
            <a:ext cx="10160" cy="101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70FEE185-9D6B-4ADB-8A67-6407803829BE}"/>
              </a:ext>
            </a:extLst>
          </p:cNvPr>
          <p:cNvCxnSpPr>
            <a:cxnSpLocks/>
            <a:stCxn id="10" idx="2"/>
          </p:cNvCxnSpPr>
          <p:nvPr/>
        </p:nvCxnSpPr>
        <p:spPr>
          <a:xfrm>
            <a:off x="5251557" y="2051566"/>
            <a:ext cx="0" cy="5392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5356F46B-801B-4E7D-8F3B-CF2E053931C9}"/>
              </a:ext>
            </a:extLst>
          </p:cNvPr>
          <p:cNvSpPr txBox="1"/>
          <p:nvPr/>
        </p:nvSpPr>
        <p:spPr>
          <a:xfrm>
            <a:off x="4090822" y="2590800"/>
            <a:ext cx="375019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>
                <a:latin typeface="Trebuchet MS" panose="020B0603020202020204" pitchFamily="34" charset="0"/>
              </a:rPr>
              <a:t>KESEJARAHAN</a:t>
            </a:r>
          </a:p>
          <a:p>
            <a:pPr marL="285750" indent="-285750">
              <a:buFontTx/>
              <a:buChar char="-"/>
            </a:pPr>
            <a:r>
              <a:rPr lang="en-US" dirty="0">
                <a:latin typeface="Trebuchet MS" panose="020B0603020202020204" pitchFamily="34" charset="0"/>
              </a:rPr>
              <a:t>KEHIDUPAN BUDAYA</a:t>
            </a:r>
          </a:p>
          <a:p>
            <a:pPr marL="285750" indent="-285750">
              <a:buFontTx/>
              <a:buChar char="-"/>
            </a:pPr>
            <a:r>
              <a:rPr lang="en-US" dirty="0">
                <a:latin typeface="Trebuchet MS" panose="020B0603020202020204" pitchFamily="34" charset="0"/>
              </a:rPr>
              <a:t>KEHIDUPAN SOSIAL MASYARAKAT</a:t>
            </a:r>
          </a:p>
          <a:p>
            <a:pPr marL="285750" indent="-285750">
              <a:buFontTx/>
              <a:buChar char="-"/>
            </a:pPr>
            <a:r>
              <a:rPr lang="en-US" dirty="0">
                <a:latin typeface="Trebuchet MS" panose="020B0603020202020204" pitchFamily="34" charset="0"/>
              </a:rPr>
              <a:t>AKTIVITAS MASYARAKAT</a:t>
            </a:r>
            <a:endParaRPr lang="en-ID" dirty="0">
              <a:latin typeface="Trebuchet MS" panose="020B0603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D2A37C8-32BB-4845-9714-131AE2BF1F96}"/>
              </a:ext>
            </a:extLst>
          </p:cNvPr>
          <p:cNvSpPr/>
          <p:nvPr/>
        </p:nvSpPr>
        <p:spPr>
          <a:xfrm>
            <a:off x="3592490" y="4495800"/>
            <a:ext cx="500688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konsep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inti </a:t>
            </a:r>
            <a:r>
              <a:rPr lang="sv-SE" dirty="0">
                <a:solidFill>
                  <a:srgbClr val="000000"/>
                </a:solidFill>
                <a:latin typeface="Trebuchet MS" panose="020B0603020202020204" pitchFamily="34" charset="0"/>
              </a:rPr>
              <a:t>dari psikologi lingkungan. </a:t>
            </a:r>
          </a:p>
          <a:p>
            <a:endParaRPr lang="sv-SE" i="1" dirty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r>
              <a:rPr lang="sv-SE" i="1" dirty="0">
                <a:solidFill>
                  <a:srgbClr val="000000"/>
                </a:solidFill>
                <a:latin typeface="Trebuchet MS" panose="020B0603020202020204" pitchFamily="34" charset="0"/>
              </a:rPr>
              <a:t>Place ialah tempat (space) yang memiliki sebuah </a:t>
            </a:r>
            <a:r>
              <a:rPr lang="en-ID" dirty="0" err="1">
                <a:solidFill>
                  <a:srgbClr val="000000"/>
                </a:solidFill>
                <a:latin typeface="Trebuchet MS" panose="020B0603020202020204" pitchFamily="34" charset="0"/>
              </a:rPr>
              <a:t>makna</a:t>
            </a:r>
            <a:r>
              <a:rPr lang="en-ID" dirty="0">
                <a:solidFill>
                  <a:srgbClr val="000000"/>
                </a:solidFill>
                <a:latin typeface="Trebuchet MS" panose="020B0603020202020204" pitchFamily="34" charset="0"/>
              </a:rPr>
              <a:t> (</a:t>
            </a:r>
            <a:r>
              <a:rPr lang="en-ID" i="1" dirty="0">
                <a:solidFill>
                  <a:srgbClr val="000000"/>
                </a:solidFill>
                <a:latin typeface="Trebuchet MS" panose="020B0603020202020204" pitchFamily="34" charset="0"/>
              </a:rPr>
              <a:t>meaning).</a:t>
            </a:r>
            <a:endParaRPr lang="en-ID" dirty="0">
              <a:latin typeface="Trebuchet MS" panose="020B060302020202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1D43157-F116-4719-89DF-219200F55AA6}"/>
              </a:ext>
            </a:extLst>
          </p:cNvPr>
          <p:cNvSpPr/>
          <p:nvPr/>
        </p:nvSpPr>
        <p:spPr>
          <a:xfrm>
            <a:off x="914400" y="4495800"/>
            <a:ext cx="21147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highlight>
                  <a:srgbClr val="0000FF"/>
                </a:highlight>
                <a:latin typeface="Trebuchet MS" panose="020B0603020202020204" pitchFamily="34" charset="0"/>
              </a:rPr>
              <a:t>Low Altman (1992)</a:t>
            </a:r>
            <a:endParaRPr lang="en-ID" dirty="0">
              <a:solidFill>
                <a:schemeClr val="bg1"/>
              </a:solidFill>
              <a:highlight>
                <a:srgbClr val="0000FF"/>
              </a:highlight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3294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Super\Pictures\skyline\footer-b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4" y="6172200"/>
            <a:ext cx="9136626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34A3FD4-1C72-4F99-95AF-8A00470031E3}"/>
              </a:ext>
            </a:extLst>
          </p:cNvPr>
          <p:cNvCxnSpPr/>
          <p:nvPr/>
        </p:nvCxnSpPr>
        <p:spPr>
          <a:xfrm>
            <a:off x="6400800" y="-152400"/>
            <a:ext cx="10160" cy="101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B559461C-83AF-4AE9-88DD-8BB38551BC13}"/>
              </a:ext>
            </a:extLst>
          </p:cNvPr>
          <p:cNvSpPr/>
          <p:nvPr/>
        </p:nvSpPr>
        <p:spPr>
          <a:xfrm>
            <a:off x="457200" y="685800"/>
            <a:ext cx="3886200" cy="23441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ID" sz="2000" dirty="0" err="1">
                <a:solidFill>
                  <a:srgbClr val="000000"/>
                </a:solidFill>
                <a:latin typeface="Trebuchet MS" panose="020B0603020202020204" pitchFamily="34" charset="0"/>
              </a:rPr>
              <a:t>Lewicka</a:t>
            </a:r>
            <a:r>
              <a:rPr lang="en-ID" sz="2000" dirty="0">
                <a:solidFill>
                  <a:srgbClr val="000000"/>
                </a:solidFill>
                <a:latin typeface="Trebuchet MS" panose="020B0603020202020204" pitchFamily="34" charset="0"/>
              </a:rPr>
              <a:t> (2008), </a:t>
            </a:r>
            <a:r>
              <a:rPr lang="en-ID" sz="2000" dirty="0" err="1">
                <a:solidFill>
                  <a:srgbClr val="000000"/>
                </a:solidFill>
                <a:highlight>
                  <a:srgbClr val="C0C0C0"/>
                </a:highlight>
                <a:latin typeface="Trebuchet MS" panose="020B0603020202020204" pitchFamily="34" charset="0"/>
              </a:rPr>
              <a:t>terdapat</a:t>
            </a:r>
            <a:r>
              <a:rPr lang="en-ID" sz="2000" dirty="0">
                <a:solidFill>
                  <a:srgbClr val="000000"/>
                </a:solidFill>
                <a:highlight>
                  <a:srgbClr val="C0C0C0"/>
                </a:highlight>
                <a:latin typeface="Trebuchet MS" panose="020B0603020202020204" pitchFamily="34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highlight>
                  <a:srgbClr val="C0C0C0"/>
                </a:highlight>
                <a:latin typeface="Trebuchet MS" panose="020B0603020202020204" pitchFamily="34" charset="0"/>
              </a:rPr>
              <a:t>banyak</a:t>
            </a:r>
            <a:r>
              <a:rPr lang="en-ID" sz="2000" dirty="0">
                <a:solidFill>
                  <a:srgbClr val="000000"/>
                </a:solidFill>
                <a:highlight>
                  <a:srgbClr val="C0C0C0"/>
                </a:highlight>
                <a:latin typeface="Trebuchet MS" panose="020B0603020202020204" pitchFamily="34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highlight>
                  <a:srgbClr val="C0C0C0"/>
                </a:highlight>
                <a:latin typeface="Trebuchet MS" panose="020B0603020202020204" pitchFamily="34" charset="0"/>
              </a:rPr>
              <a:t>ukuran</a:t>
            </a:r>
            <a:r>
              <a:rPr lang="en-ID" sz="2000" dirty="0">
                <a:solidFill>
                  <a:srgbClr val="000000"/>
                </a:solidFill>
                <a:highlight>
                  <a:srgbClr val="C0C0C0"/>
                </a:highlight>
                <a:latin typeface="Trebuchet MS" panose="020B0603020202020204" pitchFamily="34" charset="0"/>
              </a:rPr>
              <a:t> yang </a:t>
            </a:r>
            <a:r>
              <a:rPr lang="en-ID" sz="2000" dirty="0" err="1">
                <a:solidFill>
                  <a:srgbClr val="000000"/>
                </a:solidFill>
                <a:highlight>
                  <a:srgbClr val="C0C0C0"/>
                </a:highlight>
                <a:latin typeface="Trebuchet MS" panose="020B0603020202020204" pitchFamily="34" charset="0"/>
              </a:rPr>
              <a:t>digunakan</a:t>
            </a:r>
            <a:r>
              <a:rPr lang="en-ID" sz="2000" dirty="0">
                <a:solidFill>
                  <a:srgbClr val="000000"/>
                </a:solidFill>
                <a:highlight>
                  <a:srgbClr val="C0C0C0"/>
                </a:highlight>
                <a:latin typeface="Trebuchet MS" panose="020B0603020202020204" pitchFamily="34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highlight>
                  <a:srgbClr val="C0C0C0"/>
                </a:highlight>
                <a:latin typeface="Trebuchet MS" panose="020B0603020202020204" pitchFamily="34" charset="0"/>
              </a:rPr>
              <a:t>untuk</a:t>
            </a:r>
            <a:r>
              <a:rPr lang="en-ID" sz="2000" dirty="0">
                <a:solidFill>
                  <a:srgbClr val="000000"/>
                </a:solidFill>
                <a:highlight>
                  <a:srgbClr val="C0C0C0"/>
                </a:highlight>
                <a:latin typeface="Trebuchet MS" panose="020B0603020202020204" pitchFamily="34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highlight>
                  <a:srgbClr val="C0C0C0"/>
                </a:highlight>
                <a:latin typeface="Trebuchet MS" panose="020B0603020202020204" pitchFamily="34" charset="0"/>
              </a:rPr>
              <a:t>mendefinisikan</a:t>
            </a:r>
            <a:r>
              <a:rPr lang="en-ID" sz="2000" dirty="0">
                <a:solidFill>
                  <a:srgbClr val="000000"/>
                </a:solidFill>
                <a:highlight>
                  <a:srgbClr val="C0C0C0"/>
                </a:highlight>
                <a:latin typeface="Trebuchet MS" panose="020B0603020202020204" pitchFamily="34" charset="0"/>
              </a:rPr>
              <a:t> dan </a:t>
            </a:r>
            <a:r>
              <a:rPr lang="en-ID" sz="2000" dirty="0" err="1">
                <a:solidFill>
                  <a:srgbClr val="000000"/>
                </a:solidFill>
                <a:highlight>
                  <a:srgbClr val="C0C0C0"/>
                </a:highlight>
                <a:latin typeface="Trebuchet MS" panose="020B0603020202020204" pitchFamily="34" charset="0"/>
              </a:rPr>
              <a:t>mengukur</a:t>
            </a:r>
            <a:r>
              <a:rPr lang="en-ID" sz="2000" dirty="0">
                <a:solidFill>
                  <a:srgbClr val="000000"/>
                </a:solidFill>
                <a:highlight>
                  <a:srgbClr val="C0C0C0"/>
                </a:highlight>
                <a:latin typeface="Trebuchet MS" panose="020B0603020202020204" pitchFamily="34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highlight>
                  <a:srgbClr val="C0C0C0"/>
                </a:highlight>
                <a:latin typeface="Trebuchet MS" panose="020B0603020202020204" pitchFamily="34" charset="0"/>
              </a:rPr>
              <a:t>ikatan</a:t>
            </a:r>
            <a:r>
              <a:rPr lang="en-ID" sz="2000" dirty="0">
                <a:solidFill>
                  <a:srgbClr val="000000"/>
                </a:solidFill>
                <a:highlight>
                  <a:srgbClr val="C0C0C0"/>
                </a:highlight>
                <a:latin typeface="Trebuchet MS" panose="020B0603020202020204" pitchFamily="34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highlight>
                  <a:srgbClr val="C0C0C0"/>
                </a:highlight>
                <a:latin typeface="Trebuchet MS" panose="020B0603020202020204" pitchFamily="34" charset="0"/>
              </a:rPr>
              <a:t>manusia</a:t>
            </a:r>
            <a:r>
              <a:rPr lang="en-ID" sz="2000" dirty="0">
                <a:solidFill>
                  <a:srgbClr val="000000"/>
                </a:solidFill>
                <a:highlight>
                  <a:srgbClr val="C0C0C0"/>
                </a:highlight>
                <a:latin typeface="Trebuchet MS" panose="020B0603020202020204" pitchFamily="34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highlight>
                  <a:srgbClr val="C0C0C0"/>
                </a:highlight>
                <a:latin typeface="Trebuchet MS" panose="020B0603020202020204" pitchFamily="34" charset="0"/>
              </a:rPr>
              <a:t>dengan</a:t>
            </a:r>
            <a:r>
              <a:rPr lang="en-ID" sz="2000" dirty="0">
                <a:solidFill>
                  <a:srgbClr val="000000"/>
                </a:solidFill>
                <a:highlight>
                  <a:srgbClr val="C0C0C0"/>
                </a:highlight>
                <a:latin typeface="Trebuchet MS" panose="020B0603020202020204" pitchFamily="34" charset="0"/>
              </a:rPr>
              <a:t> </a:t>
            </a:r>
            <a:r>
              <a:rPr lang="en-ID" sz="2000" dirty="0" err="1">
                <a:solidFill>
                  <a:srgbClr val="000000"/>
                </a:solidFill>
                <a:highlight>
                  <a:srgbClr val="C0C0C0"/>
                </a:highlight>
                <a:latin typeface="Trebuchet MS" panose="020B0603020202020204" pitchFamily="34" charset="0"/>
              </a:rPr>
              <a:t>tempat</a:t>
            </a:r>
            <a:r>
              <a:rPr lang="en-ID" sz="2000" dirty="0">
                <a:solidFill>
                  <a:srgbClr val="000000"/>
                </a:solidFill>
                <a:highlight>
                  <a:srgbClr val="C0C0C0"/>
                </a:highlight>
                <a:latin typeface="Trebuchet MS" panose="020B0603020202020204" pitchFamily="34" charset="0"/>
              </a:rPr>
              <a:t> (</a:t>
            </a:r>
            <a:r>
              <a:rPr lang="en-ID" sz="2000" i="1" dirty="0">
                <a:solidFill>
                  <a:srgbClr val="000000"/>
                </a:solidFill>
                <a:highlight>
                  <a:srgbClr val="C0C0C0"/>
                </a:highlight>
                <a:latin typeface="Trebuchet MS" panose="020B0603020202020204" pitchFamily="34" charset="0"/>
              </a:rPr>
              <a:t>places),</a:t>
            </a:r>
            <a:endParaRPr lang="en-ID" sz="2000" dirty="0">
              <a:highlight>
                <a:srgbClr val="C0C0C0"/>
              </a:highlight>
              <a:latin typeface="Trebuchet MS" panose="020B0603020202020204" pitchFamily="34" charset="0"/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EB25AA69-0027-4413-9F01-A068C626F8BD}"/>
              </a:ext>
            </a:extLst>
          </p:cNvPr>
          <p:cNvGrpSpPr/>
          <p:nvPr/>
        </p:nvGrpSpPr>
        <p:grpSpPr>
          <a:xfrm>
            <a:off x="5715000" y="2971800"/>
            <a:ext cx="2799599" cy="2454229"/>
            <a:chOff x="5669281" y="2629858"/>
            <a:chExt cx="2799599" cy="2454229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87817F7-74AE-4F4A-9BB8-075990D091FB}"/>
                </a:ext>
              </a:extLst>
            </p:cNvPr>
            <p:cNvSpPr txBox="1"/>
            <p:nvPr/>
          </p:nvSpPr>
          <p:spPr>
            <a:xfrm>
              <a:off x="5669281" y="2664898"/>
              <a:ext cx="57911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Trebuchet MS" panose="020B0603020202020204" pitchFamily="34" charset="0"/>
                </a:rPr>
                <a:t>01 </a:t>
              </a:r>
              <a:endParaRPr lang="en-ID" sz="2000" dirty="0">
                <a:latin typeface="Trebuchet MS" panose="020B0603020202020204" pitchFamily="34" charset="0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D5B4778-72A2-4652-8834-8E49415BDEFF}"/>
                </a:ext>
              </a:extLst>
            </p:cNvPr>
            <p:cNvSpPr/>
            <p:nvPr/>
          </p:nvSpPr>
          <p:spPr>
            <a:xfrm>
              <a:off x="6248400" y="2629858"/>
              <a:ext cx="222048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i="1" dirty="0">
                  <a:solidFill>
                    <a:srgbClr val="000000"/>
                  </a:solidFill>
                  <a:latin typeface="Trebuchet MS" panose="020B0603020202020204" pitchFamily="34" charset="0"/>
                </a:rPr>
                <a:t>place attachment</a:t>
              </a:r>
              <a:endParaRPr lang="en-ID" sz="2000" dirty="0">
                <a:latin typeface="Trebuchet MS" panose="020B0603020202020204" pitchFamily="34" charset="0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2B7A5234-0336-4DAF-88F3-6B47FEA26D77}"/>
                </a:ext>
              </a:extLst>
            </p:cNvPr>
            <p:cNvSpPr txBox="1"/>
            <p:nvPr/>
          </p:nvSpPr>
          <p:spPr>
            <a:xfrm>
              <a:off x="5669281" y="3179674"/>
              <a:ext cx="57911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Trebuchet MS" panose="020B0603020202020204" pitchFamily="34" charset="0"/>
                </a:rPr>
                <a:t>02 </a:t>
              </a:r>
              <a:endParaRPr lang="en-ID" sz="2000" dirty="0">
                <a:latin typeface="Trebuchet MS" panose="020B0603020202020204" pitchFamily="34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CFD7D566-B104-4FDA-904F-81227EF716A4}"/>
                </a:ext>
              </a:extLst>
            </p:cNvPr>
            <p:cNvSpPr txBox="1"/>
            <p:nvPr/>
          </p:nvSpPr>
          <p:spPr>
            <a:xfrm>
              <a:off x="5669281" y="3667568"/>
              <a:ext cx="57911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Trebuchet MS" panose="020B0603020202020204" pitchFamily="34" charset="0"/>
                </a:rPr>
                <a:t>03 </a:t>
              </a:r>
              <a:endParaRPr lang="en-ID" sz="2000" dirty="0">
                <a:latin typeface="Trebuchet MS" panose="020B0603020202020204" pitchFamily="34" charset="0"/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F079A383-B78E-4015-A44A-33670F8571FD}"/>
                </a:ext>
              </a:extLst>
            </p:cNvPr>
            <p:cNvSpPr txBox="1"/>
            <p:nvPr/>
          </p:nvSpPr>
          <p:spPr>
            <a:xfrm>
              <a:off x="5669281" y="4196562"/>
              <a:ext cx="57911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Trebuchet MS" panose="020B0603020202020204" pitchFamily="34" charset="0"/>
                </a:rPr>
                <a:t>04 </a:t>
              </a:r>
              <a:endParaRPr lang="en-ID" sz="2000" dirty="0">
                <a:latin typeface="Trebuchet MS" panose="020B0603020202020204" pitchFamily="34" charset="0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8865A283-945E-4CB4-8F34-35906C9A230A}"/>
                </a:ext>
              </a:extLst>
            </p:cNvPr>
            <p:cNvSpPr txBox="1"/>
            <p:nvPr/>
          </p:nvSpPr>
          <p:spPr>
            <a:xfrm>
              <a:off x="5669281" y="4683977"/>
              <a:ext cx="57911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Trebuchet MS" panose="020B0603020202020204" pitchFamily="34" charset="0"/>
                </a:rPr>
                <a:t>05 </a:t>
              </a:r>
              <a:endParaRPr lang="en-ID" sz="2000" dirty="0">
                <a:latin typeface="Trebuchet MS" panose="020B0603020202020204" pitchFamily="34" charset="0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DCA6A51-E76A-48CB-AFFA-0167D78947CF}"/>
                </a:ext>
              </a:extLst>
            </p:cNvPr>
            <p:cNvSpPr/>
            <p:nvPr/>
          </p:nvSpPr>
          <p:spPr>
            <a:xfrm>
              <a:off x="6248400" y="3148051"/>
              <a:ext cx="179568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i="1" dirty="0">
                  <a:solidFill>
                    <a:srgbClr val="000000"/>
                  </a:solidFill>
                  <a:latin typeface="Trebuchet MS" panose="020B0603020202020204" pitchFamily="34" charset="0"/>
                </a:rPr>
                <a:t>place identity</a:t>
              </a:r>
              <a:endParaRPr lang="en-ID" sz="2000" dirty="0">
                <a:latin typeface="Trebuchet MS" panose="020B0603020202020204" pitchFamily="34" charset="0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862709AF-91DF-43CD-831B-74AA874BD431}"/>
                </a:ext>
              </a:extLst>
            </p:cNvPr>
            <p:cNvSpPr/>
            <p:nvPr/>
          </p:nvSpPr>
          <p:spPr>
            <a:xfrm>
              <a:off x="6248400" y="3658654"/>
              <a:ext cx="181331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i="1" dirty="0">
                  <a:solidFill>
                    <a:srgbClr val="000000"/>
                  </a:solidFill>
                  <a:latin typeface="Trebuchet MS" panose="020B0603020202020204" pitchFamily="34" charset="0"/>
                </a:rPr>
                <a:t>place memory</a:t>
              </a:r>
              <a:endParaRPr lang="en-ID" sz="2000" dirty="0">
                <a:latin typeface="Trebuchet MS" panose="020B0603020202020204" pitchFamily="34" charset="0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355D7BC0-A7E2-4147-80CD-AD24857AF611}"/>
                </a:ext>
              </a:extLst>
            </p:cNvPr>
            <p:cNvSpPr/>
            <p:nvPr/>
          </p:nvSpPr>
          <p:spPr>
            <a:xfrm>
              <a:off x="6248400" y="4184320"/>
              <a:ext cx="181812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i="1" dirty="0">
                  <a:solidFill>
                    <a:srgbClr val="000000"/>
                  </a:solidFill>
                  <a:latin typeface="Trebuchet MS" panose="020B0603020202020204" pitchFamily="34" charset="0"/>
                </a:rPr>
                <a:t>sense of place</a:t>
              </a:r>
              <a:endParaRPr lang="en-ID" sz="2000" dirty="0">
                <a:latin typeface="Trebuchet MS" panose="020B0603020202020204" pitchFamily="34" charset="0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0635DE4B-7D9F-4197-B575-AC123929217C}"/>
                </a:ext>
              </a:extLst>
            </p:cNvPr>
            <p:cNvSpPr/>
            <p:nvPr/>
          </p:nvSpPr>
          <p:spPr>
            <a:xfrm>
              <a:off x="6174678" y="4664145"/>
              <a:ext cx="225414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i="1" dirty="0">
                  <a:solidFill>
                    <a:srgbClr val="000000"/>
                  </a:solidFill>
                  <a:latin typeface="Trebuchet MS" panose="020B0603020202020204" pitchFamily="34" charset="0"/>
                </a:rPr>
                <a:t>place dependence</a:t>
              </a:r>
              <a:endParaRPr lang="en-ID" sz="2000" dirty="0">
                <a:latin typeface="Trebuchet MS" panose="020B0603020202020204" pitchFamily="34" charset="0"/>
              </a:endParaRPr>
            </a:p>
          </p:txBody>
        </p:sp>
      </p:grpSp>
      <p:sp>
        <p:nvSpPr>
          <p:cNvPr id="26" name="Arrow: Chevron 25">
            <a:extLst>
              <a:ext uri="{FF2B5EF4-FFF2-40B4-BE49-F238E27FC236}">
                <a16:creationId xmlns:a16="http://schemas.microsoft.com/office/drawing/2014/main" id="{CFCC899F-4DB6-497A-8B07-327B11BB1F3D}"/>
              </a:ext>
            </a:extLst>
          </p:cNvPr>
          <p:cNvSpPr/>
          <p:nvPr/>
        </p:nvSpPr>
        <p:spPr>
          <a:xfrm>
            <a:off x="4084319" y="3126563"/>
            <a:ext cx="1219200" cy="365070"/>
          </a:xfrm>
          <a:prstGeom prst="chevron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4763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7370</TotalTime>
  <Words>777</Words>
  <Application>Microsoft Office PowerPoint</Application>
  <PresentationFormat>On-screen Show (4:3)</PresentationFormat>
  <Paragraphs>123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Aharoni</vt:lpstr>
      <vt:lpstr>Arial</vt:lpstr>
      <vt:lpstr>Calibri</vt:lpstr>
      <vt:lpstr>Times New Roman</vt:lpstr>
      <vt:lpstr>Trebuchet MS</vt:lpstr>
      <vt:lpstr>Office Theme</vt:lpstr>
      <vt:lpstr> PERANCANGAN KOTA</vt:lpstr>
      <vt:lpstr>URBAN MORPHOLOGY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PERENCANAAN DAN  PERANCANGAN KOTA</dc:title>
  <dc:creator>Super</dc:creator>
  <cp:lastModifiedBy>Reviewer Comments</cp:lastModifiedBy>
  <cp:revision>100</cp:revision>
  <dcterms:created xsi:type="dcterms:W3CDTF">2019-04-22T22:00:41Z</dcterms:created>
  <dcterms:modified xsi:type="dcterms:W3CDTF">2022-12-22T07:44:47Z</dcterms:modified>
</cp:coreProperties>
</file>