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15" r:id="rId3"/>
    <p:sldId id="282" r:id="rId4"/>
    <p:sldId id="313" r:id="rId5"/>
    <p:sldId id="361" r:id="rId6"/>
    <p:sldId id="316" r:id="rId7"/>
    <p:sldId id="318" r:id="rId8"/>
    <p:sldId id="319" r:id="rId9"/>
    <p:sldId id="320" r:id="rId10"/>
    <p:sldId id="317" r:id="rId11"/>
    <p:sldId id="321" r:id="rId12"/>
    <p:sldId id="322" r:id="rId13"/>
    <p:sldId id="346" r:id="rId14"/>
    <p:sldId id="345" r:id="rId15"/>
    <p:sldId id="343" r:id="rId16"/>
    <p:sldId id="344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  <p:sldId id="359" r:id="rId28"/>
    <p:sldId id="357" r:id="rId29"/>
    <p:sldId id="360" r:id="rId30"/>
    <p:sldId id="323" r:id="rId31"/>
    <p:sldId id="363" r:id="rId32"/>
    <p:sldId id="364" r:id="rId33"/>
    <p:sldId id="367" r:id="rId34"/>
    <p:sldId id="365" r:id="rId35"/>
    <p:sldId id="366" r:id="rId36"/>
    <p:sldId id="311" r:id="rId37"/>
    <p:sldId id="303" r:id="rId38"/>
    <p:sldId id="362" r:id="rId39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indent="1143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indent="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indent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indent="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6D00"/>
    <a:srgbClr val="FA9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050" y="5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E2E2F-BC96-47DE-8AF3-89E6D66D4EC0}" type="doc">
      <dgm:prSet loTypeId="urn:microsoft.com/office/officeart/2005/8/layout/cycle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68F8C504-C9C5-4131-892E-7AFFE9F8D641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JUDUL</a:t>
          </a:r>
          <a:endParaRPr lang="en-US" b="1" dirty="0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4293C4-3269-4330-823D-184A182ACDA1}" type="parTrans" cxnId="{D496BFE2-A91B-4291-9683-191463ED20D3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538E39-6E89-4B27-ACEE-F686DD02F835}" type="sibTrans" cxnId="{D496BFE2-A91B-4291-9683-191463ED20D3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85955D-B502-477F-A52A-7516874AA8A9}">
      <dgm:prSet phldrT="[Text]"/>
      <dgm:spPr>
        <a:solidFill>
          <a:srgbClr val="0070C0"/>
        </a:solidFill>
      </dgm:spPr>
      <dgm:t>
        <a:bodyPr/>
        <a:lstStyle/>
        <a:p>
          <a:r>
            <a:rPr lang="en-US" b="1" dirty="0" err="1" smtClean="0">
              <a:solidFill>
                <a:srgbClr val="FA9C3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Perumusan</a:t>
          </a:r>
          <a:r>
            <a:rPr lang="en-US" b="1" dirty="0" smtClean="0">
              <a:solidFill>
                <a:srgbClr val="FA9C3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b="1" dirty="0" err="1" smtClean="0">
              <a:solidFill>
                <a:srgbClr val="FA9C3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Masalah</a:t>
          </a:r>
          <a:endParaRPr lang="en-US" b="1" dirty="0">
            <a:solidFill>
              <a:srgbClr val="FA9C3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03FB46-0A55-4B5C-9571-6C4991954C59}" type="parTrans" cxnId="{7AFE04B1-2869-480A-B1D1-EDDD0C6BD71E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D6E684-C84B-454B-8579-536B45E2E730}" type="sibTrans" cxnId="{7AFE04B1-2869-480A-B1D1-EDDD0C6BD71E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6CC190-1EC2-402C-932F-4ECDCD39B249}">
      <dgm:prSet phldrT="[Text]"/>
      <dgm:spPr>
        <a:solidFill>
          <a:srgbClr val="D06D00"/>
        </a:solidFill>
      </dgm:spPr>
      <dgm:t>
        <a:bodyPr/>
        <a:lstStyle/>
        <a:p>
          <a:r>
            <a: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TUJUAN</a:t>
          </a:r>
          <a:endParaRPr lang="en-US" b="1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4BA317-0E61-47D9-97D1-790AB9ED74D5}" type="parTrans" cxnId="{2A4508E0-F765-4AA7-9BB7-68ACC6D1430C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01EF4A-1DB9-47A9-8FAD-F18616C752A9}" type="sibTrans" cxnId="{2A4508E0-F765-4AA7-9BB7-68ACC6D1430C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605ADE-0BF8-454D-A16A-B1581ED9C769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METODE</a:t>
          </a:r>
          <a:endParaRPr lang="en-US" b="1" dirty="0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26AF5F-E7E4-49D6-BDA7-0E45E474B6A5}" type="parTrans" cxnId="{13EB1395-09C6-454A-8593-4EFA65E0CC29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511683-BA5D-4E0D-8D70-B44CDBFDFE50}" type="sibTrans" cxnId="{13EB1395-09C6-454A-8593-4EFA65E0CC29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171D7B-4E24-456B-B12D-A318B3B97420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ANGGARAN</a:t>
          </a:r>
          <a:endParaRPr lang="en-US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4FF2DD-0B93-4565-AFA3-0AD605C56742}" type="parTrans" cxnId="{1C2DEB95-1C2E-4B02-BD66-AF07632A9C7C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02EE44-19E9-4F97-9396-937E0CE5F923}" type="sibTrans" cxnId="{1C2DEB95-1C2E-4B02-BD66-AF07632A9C7C}">
      <dgm:prSet/>
      <dgm:spPr/>
      <dgm:t>
        <a:bodyPr/>
        <a:lstStyle/>
        <a:p>
          <a:endParaRPr lang="en-US" b="1">
            <a:solidFill>
              <a:schemeClr val="tx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39EE55-0959-4252-A63B-398E1F2B4178}" type="pres">
      <dgm:prSet presAssocID="{771E2E2F-BC96-47DE-8AF3-89E6D66D4E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0340B0-527A-4231-A0C0-665C973E5B2A}" type="pres">
      <dgm:prSet presAssocID="{68F8C504-C9C5-4131-892E-7AFFE9F8D641}" presName="node" presStyleLbl="node1" presStyleIdx="0" presStyleCnt="5" custRadScaleRad="110042" custRadScaleInc="-19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09823-80C4-4F1C-85CE-8D5077134B0E}" type="pres">
      <dgm:prSet presAssocID="{68F8C504-C9C5-4131-892E-7AFFE9F8D641}" presName="spNode" presStyleCnt="0"/>
      <dgm:spPr/>
    </dgm:pt>
    <dgm:pt modelId="{895FBA7C-8BD4-4DFB-828F-3D55B27B9D11}" type="pres">
      <dgm:prSet presAssocID="{26538E39-6E89-4B27-ACEE-F686DD02F83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4D48F7C1-8E52-4419-BD64-21C4846AFACF}" type="pres">
      <dgm:prSet presAssocID="{0A85955D-B502-477F-A52A-7516874AA8A9}" presName="node" presStyleLbl="node1" presStyleIdx="1" presStyleCnt="5" custScaleX="1849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02689-9F19-420F-A98E-4D1F3E22E96A}" type="pres">
      <dgm:prSet presAssocID="{0A85955D-B502-477F-A52A-7516874AA8A9}" presName="spNode" presStyleCnt="0"/>
      <dgm:spPr/>
    </dgm:pt>
    <dgm:pt modelId="{B17A008A-DC58-473B-9495-DBB56645C10D}" type="pres">
      <dgm:prSet presAssocID="{18D6E684-C84B-454B-8579-536B45E2E7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3FC3D40B-2142-4C0A-B206-9AF0164E2E7F}" type="pres">
      <dgm:prSet presAssocID="{BB6CC190-1EC2-402C-932F-4ECDCD39B249}" presName="node" presStyleLbl="node1" presStyleIdx="2" presStyleCnt="5" custScaleX="1210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E856A-C2F7-4FB0-B2E0-A5E854A5350E}" type="pres">
      <dgm:prSet presAssocID="{BB6CC190-1EC2-402C-932F-4ECDCD39B249}" presName="spNode" presStyleCnt="0"/>
      <dgm:spPr/>
    </dgm:pt>
    <dgm:pt modelId="{30C2ED82-447F-445D-8B4C-7EE5F2F8F08F}" type="pres">
      <dgm:prSet presAssocID="{B701EF4A-1DB9-47A9-8FAD-F18616C752A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0E21E25-D7A2-4262-AADC-61534406B6E4}" type="pres">
      <dgm:prSet presAssocID="{6F605ADE-0BF8-454D-A16A-B1581ED9C769}" presName="node" presStyleLbl="node1" presStyleIdx="3" presStyleCnt="5" custScaleX="123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62B0A9-80A3-4CF5-9D1F-9296EB18CB63}" type="pres">
      <dgm:prSet presAssocID="{6F605ADE-0BF8-454D-A16A-B1581ED9C769}" presName="spNode" presStyleCnt="0"/>
      <dgm:spPr/>
    </dgm:pt>
    <dgm:pt modelId="{8BD04D71-F9F9-4E40-BFD5-3624D6647594}" type="pres">
      <dgm:prSet presAssocID="{21511683-BA5D-4E0D-8D70-B44CDBFDFE50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C54C4F5-09CF-439C-AFE1-2E24B8542902}" type="pres">
      <dgm:prSet presAssocID="{C6171D7B-4E24-456B-B12D-A318B3B97420}" presName="node" presStyleLbl="node1" presStyleIdx="4" presStyleCnt="5" custScaleX="144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6F5D0-CBCD-4F92-B32F-14682D1450C4}" type="pres">
      <dgm:prSet presAssocID="{C6171D7B-4E24-456B-B12D-A318B3B97420}" presName="spNode" presStyleCnt="0"/>
      <dgm:spPr/>
    </dgm:pt>
    <dgm:pt modelId="{33001433-EB0B-471F-89E5-43278A30421E}" type="pres">
      <dgm:prSet presAssocID="{DD02EE44-19E9-4F97-9396-937E0CE5F923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AA077D52-1EC2-4793-B6DC-1E9B84150625}" type="presOf" srcId="{DD02EE44-19E9-4F97-9396-937E0CE5F923}" destId="{33001433-EB0B-471F-89E5-43278A30421E}" srcOrd="0" destOrd="0" presId="urn:microsoft.com/office/officeart/2005/8/layout/cycle5"/>
    <dgm:cxn modelId="{0EF83A71-EC40-4192-ABAF-90EF91944CE8}" type="presOf" srcId="{18D6E684-C84B-454B-8579-536B45E2E730}" destId="{B17A008A-DC58-473B-9495-DBB56645C10D}" srcOrd="0" destOrd="0" presId="urn:microsoft.com/office/officeart/2005/8/layout/cycle5"/>
    <dgm:cxn modelId="{2A4508E0-F765-4AA7-9BB7-68ACC6D1430C}" srcId="{771E2E2F-BC96-47DE-8AF3-89E6D66D4EC0}" destId="{BB6CC190-1EC2-402C-932F-4ECDCD39B249}" srcOrd="2" destOrd="0" parTransId="{FB4BA317-0E61-47D9-97D1-790AB9ED74D5}" sibTransId="{B701EF4A-1DB9-47A9-8FAD-F18616C752A9}"/>
    <dgm:cxn modelId="{B97E42E3-84B8-41D0-9F08-1B755886D05D}" type="presOf" srcId="{26538E39-6E89-4B27-ACEE-F686DD02F835}" destId="{895FBA7C-8BD4-4DFB-828F-3D55B27B9D11}" srcOrd="0" destOrd="0" presId="urn:microsoft.com/office/officeart/2005/8/layout/cycle5"/>
    <dgm:cxn modelId="{1C2DEB95-1C2E-4B02-BD66-AF07632A9C7C}" srcId="{771E2E2F-BC96-47DE-8AF3-89E6D66D4EC0}" destId="{C6171D7B-4E24-456B-B12D-A318B3B97420}" srcOrd="4" destOrd="0" parTransId="{574FF2DD-0B93-4565-AFA3-0AD605C56742}" sibTransId="{DD02EE44-19E9-4F97-9396-937E0CE5F923}"/>
    <dgm:cxn modelId="{CAD51A6C-E53F-4E76-99CF-59D091AA4DB7}" type="presOf" srcId="{BB6CC190-1EC2-402C-932F-4ECDCD39B249}" destId="{3FC3D40B-2142-4C0A-B206-9AF0164E2E7F}" srcOrd="0" destOrd="0" presId="urn:microsoft.com/office/officeart/2005/8/layout/cycle5"/>
    <dgm:cxn modelId="{0767568C-03BD-48D0-9FDD-A998424A6B39}" type="presOf" srcId="{771E2E2F-BC96-47DE-8AF3-89E6D66D4EC0}" destId="{5439EE55-0959-4252-A63B-398E1F2B4178}" srcOrd="0" destOrd="0" presId="urn:microsoft.com/office/officeart/2005/8/layout/cycle5"/>
    <dgm:cxn modelId="{5AD5250B-CB4B-40AD-872D-48AC5AAA16E2}" type="presOf" srcId="{21511683-BA5D-4E0D-8D70-B44CDBFDFE50}" destId="{8BD04D71-F9F9-4E40-BFD5-3624D6647594}" srcOrd="0" destOrd="0" presId="urn:microsoft.com/office/officeart/2005/8/layout/cycle5"/>
    <dgm:cxn modelId="{F0F2C01E-B830-4F71-96FF-A66D9D13787A}" type="presOf" srcId="{6F605ADE-0BF8-454D-A16A-B1581ED9C769}" destId="{20E21E25-D7A2-4262-AADC-61534406B6E4}" srcOrd="0" destOrd="0" presId="urn:microsoft.com/office/officeart/2005/8/layout/cycle5"/>
    <dgm:cxn modelId="{A50BB3A1-99CE-4553-9A09-4958E8DEAC00}" type="presOf" srcId="{68F8C504-C9C5-4131-892E-7AFFE9F8D641}" destId="{EC0340B0-527A-4231-A0C0-665C973E5B2A}" srcOrd="0" destOrd="0" presId="urn:microsoft.com/office/officeart/2005/8/layout/cycle5"/>
    <dgm:cxn modelId="{0876AA8A-701F-4AD2-A783-86B61E9A8554}" type="presOf" srcId="{C6171D7B-4E24-456B-B12D-A318B3B97420}" destId="{2C54C4F5-09CF-439C-AFE1-2E24B8542902}" srcOrd="0" destOrd="0" presId="urn:microsoft.com/office/officeart/2005/8/layout/cycle5"/>
    <dgm:cxn modelId="{95F48457-98B1-4D62-9FE6-CE9D4FCFA726}" type="presOf" srcId="{0A85955D-B502-477F-A52A-7516874AA8A9}" destId="{4D48F7C1-8E52-4419-BD64-21C4846AFACF}" srcOrd="0" destOrd="0" presId="urn:microsoft.com/office/officeart/2005/8/layout/cycle5"/>
    <dgm:cxn modelId="{7AFE04B1-2869-480A-B1D1-EDDD0C6BD71E}" srcId="{771E2E2F-BC96-47DE-8AF3-89E6D66D4EC0}" destId="{0A85955D-B502-477F-A52A-7516874AA8A9}" srcOrd="1" destOrd="0" parTransId="{4103FB46-0A55-4B5C-9571-6C4991954C59}" sibTransId="{18D6E684-C84B-454B-8579-536B45E2E730}"/>
    <dgm:cxn modelId="{D836EAD3-5B86-452A-B8F8-B9F1DE32A9E1}" type="presOf" srcId="{B701EF4A-1DB9-47A9-8FAD-F18616C752A9}" destId="{30C2ED82-447F-445D-8B4C-7EE5F2F8F08F}" srcOrd="0" destOrd="0" presId="urn:microsoft.com/office/officeart/2005/8/layout/cycle5"/>
    <dgm:cxn modelId="{D496BFE2-A91B-4291-9683-191463ED20D3}" srcId="{771E2E2F-BC96-47DE-8AF3-89E6D66D4EC0}" destId="{68F8C504-C9C5-4131-892E-7AFFE9F8D641}" srcOrd="0" destOrd="0" parTransId="{934293C4-3269-4330-823D-184A182ACDA1}" sibTransId="{26538E39-6E89-4B27-ACEE-F686DD02F835}"/>
    <dgm:cxn modelId="{13EB1395-09C6-454A-8593-4EFA65E0CC29}" srcId="{771E2E2F-BC96-47DE-8AF3-89E6D66D4EC0}" destId="{6F605ADE-0BF8-454D-A16A-B1581ED9C769}" srcOrd="3" destOrd="0" parTransId="{2C26AF5F-E7E4-49D6-BDA7-0E45E474B6A5}" sibTransId="{21511683-BA5D-4E0D-8D70-B44CDBFDFE50}"/>
    <dgm:cxn modelId="{F4A3DF89-C321-4A79-B3F0-BCD052415D49}" type="presParOf" srcId="{5439EE55-0959-4252-A63B-398E1F2B4178}" destId="{EC0340B0-527A-4231-A0C0-665C973E5B2A}" srcOrd="0" destOrd="0" presId="urn:microsoft.com/office/officeart/2005/8/layout/cycle5"/>
    <dgm:cxn modelId="{4A318986-4701-4C3A-8003-C138160ACBD8}" type="presParOf" srcId="{5439EE55-0959-4252-A63B-398E1F2B4178}" destId="{FA909823-80C4-4F1C-85CE-8D5077134B0E}" srcOrd="1" destOrd="0" presId="urn:microsoft.com/office/officeart/2005/8/layout/cycle5"/>
    <dgm:cxn modelId="{FF4F60E1-367A-418F-8D71-963F011009CD}" type="presParOf" srcId="{5439EE55-0959-4252-A63B-398E1F2B4178}" destId="{895FBA7C-8BD4-4DFB-828F-3D55B27B9D11}" srcOrd="2" destOrd="0" presId="urn:microsoft.com/office/officeart/2005/8/layout/cycle5"/>
    <dgm:cxn modelId="{0CF150B4-BBBC-493D-879D-5ECFF35C77F4}" type="presParOf" srcId="{5439EE55-0959-4252-A63B-398E1F2B4178}" destId="{4D48F7C1-8E52-4419-BD64-21C4846AFACF}" srcOrd="3" destOrd="0" presId="urn:microsoft.com/office/officeart/2005/8/layout/cycle5"/>
    <dgm:cxn modelId="{DC5F1494-EE2F-4EED-93E6-F03A14A9DDAD}" type="presParOf" srcId="{5439EE55-0959-4252-A63B-398E1F2B4178}" destId="{1C902689-9F19-420F-A98E-4D1F3E22E96A}" srcOrd="4" destOrd="0" presId="urn:microsoft.com/office/officeart/2005/8/layout/cycle5"/>
    <dgm:cxn modelId="{5DC07EAF-7AF0-40E1-9CB2-455E7EF23399}" type="presParOf" srcId="{5439EE55-0959-4252-A63B-398E1F2B4178}" destId="{B17A008A-DC58-473B-9495-DBB56645C10D}" srcOrd="5" destOrd="0" presId="urn:microsoft.com/office/officeart/2005/8/layout/cycle5"/>
    <dgm:cxn modelId="{177F0A50-6A25-44CD-82A3-973A3CFF9852}" type="presParOf" srcId="{5439EE55-0959-4252-A63B-398E1F2B4178}" destId="{3FC3D40B-2142-4C0A-B206-9AF0164E2E7F}" srcOrd="6" destOrd="0" presId="urn:microsoft.com/office/officeart/2005/8/layout/cycle5"/>
    <dgm:cxn modelId="{1A4C02C4-6545-449E-9498-4153A5553A1F}" type="presParOf" srcId="{5439EE55-0959-4252-A63B-398E1F2B4178}" destId="{FF1E856A-C2F7-4FB0-B2E0-A5E854A5350E}" srcOrd="7" destOrd="0" presId="urn:microsoft.com/office/officeart/2005/8/layout/cycle5"/>
    <dgm:cxn modelId="{898085BA-9465-4D98-A816-E16C24EEE6A8}" type="presParOf" srcId="{5439EE55-0959-4252-A63B-398E1F2B4178}" destId="{30C2ED82-447F-445D-8B4C-7EE5F2F8F08F}" srcOrd="8" destOrd="0" presId="urn:microsoft.com/office/officeart/2005/8/layout/cycle5"/>
    <dgm:cxn modelId="{BDE03BB5-4223-4251-9183-433509135EC0}" type="presParOf" srcId="{5439EE55-0959-4252-A63B-398E1F2B4178}" destId="{20E21E25-D7A2-4262-AADC-61534406B6E4}" srcOrd="9" destOrd="0" presId="urn:microsoft.com/office/officeart/2005/8/layout/cycle5"/>
    <dgm:cxn modelId="{C8078CDF-A8E7-4670-9A86-1C9C8B66A616}" type="presParOf" srcId="{5439EE55-0959-4252-A63B-398E1F2B4178}" destId="{2162B0A9-80A3-4CF5-9D1F-9296EB18CB63}" srcOrd="10" destOrd="0" presId="urn:microsoft.com/office/officeart/2005/8/layout/cycle5"/>
    <dgm:cxn modelId="{A3547CF0-0A2B-42CA-B416-05C6585DC5DF}" type="presParOf" srcId="{5439EE55-0959-4252-A63B-398E1F2B4178}" destId="{8BD04D71-F9F9-4E40-BFD5-3624D6647594}" srcOrd="11" destOrd="0" presId="urn:microsoft.com/office/officeart/2005/8/layout/cycle5"/>
    <dgm:cxn modelId="{0CD941C2-E699-4314-8E46-45AC01F60CC9}" type="presParOf" srcId="{5439EE55-0959-4252-A63B-398E1F2B4178}" destId="{2C54C4F5-09CF-439C-AFE1-2E24B8542902}" srcOrd="12" destOrd="0" presId="urn:microsoft.com/office/officeart/2005/8/layout/cycle5"/>
    <dgm:cxn modelId="{F193403A-2C65-450E-93D2-B1EC0348DF94}" type="presParOf" srcId="{5439EE55-0959-4252-A63B-398E1F2B4178}" destId="{A176F5D0-CBCD-4F92-B32F-14682D1450C4}" srcOrd="13" destOrd="0" presId="urn:microsoft.com/office/officeart/2005/8/layout/cycle5"/>
    <dgm:cxn modelId="{8EADA0F9-8F38-40DE-8412-1D485FDD183A}" type="presParOf" srcId="{5439EE55-0959-4252-A63B-398E1F2B4178}" destId="{33001433-EB0B-471F-89E5-43278A30421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38432-C1E6-4E07-BD32-1DFFAFE7267E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E8DBAF4-CE6B-46EB-B69A-F35B2835FE8D}">
      <dgm:prSet phldrT="[Text]"/>
      <dgm:spPr>
        <a:solidFill>
          <a:srgbClr val="FA9C3E"/>
        </a:solidFill>
      </dgm:spPr>
      <dgm:t>
        <a:bodyPr/>
        <a:lstStyle/>
        <a:p>
          <a:r>
            <a:rPr lang="en-US" dirty="0" smtClean="0"/>
            <a:t>LUARAN PROSES</a:t>
          </a:r>
          <a:endParaRPr lang="en-US" dirty="0"/>
        </a:p>
      </dgm:t>
    </dgm:pt>
    <dgm:pt modelId="{9186F1FD-061A-41A0-8A42-1E5519A36D5E}" type="parTrans" cxnId="{1716E061-2645-48FF-B181-DE790B2086B7}">
      <dgm:prSet/>
      <dgm:spPr/>
      <dgm:t>
        <a:bodyPr/>
        <a:lstStyle/>
        <a:p>
          <a:endParaRPr lang="en-US"/>
        </a:p>
      </dgm:t>
    </dgm:pt>
    <dgm:pt modelId="{4A777AE8-ED68-488D-9F66-1CDCAD17006E}" type="sibTrans" cxnId="{1716E061-2645-48FF-B181-DE790B2086B7}">
      <dgm:prSet/>
      <dgm:spPr/>
      <dgm:t>
        <a:bodyPr/>
        <a:lstStyle/>
        <a:p>
          <a:endParaRPr lang="en-US"/>
        </a:p>
      </dgm:t>
    </dgm:pt>
    <dgm:pt modelId="{0A7225F5-0DC8-4D3D-B619-5D42D6B2B199}">
      <dgm:prSet phldrT="[Text]"/>
      <dgm:spPr>
        <a:solidFill>
          <a:srgbClr val="FA9C3E">
            <a:alpha val="90000"/>
          </a:srgbClr>
        </a:solidFill>
      </dgm:spPr>
      <dgm:t>
        <a:bodyPr/>
        <a:lstStyle/>
        <a:p>
          <a:r>
            <a:rPr lang="en-US" dirty="0" smtClean="0"/>
            <a:t>MODEL, DESAIN</a:t>
          </a:r>
          <a:endParaRPr lang="en-US" dirty="0"/>
        </a:p>
      </dgm:t>
    </dgm:pt>
    <dgm:pt modelId="{8FF11DBD-CD34-4434-8FCF-42572BCACAF0}" type="parTrans" cxnId="{668CDFC8-4700-4968-86BE-705401188B54}">
      <dgm:prSet/>
      <dgm:spPr/>
      <dgm:t>
        <a:bodyPr/>
        <a:lstStyle/>
        <a:p>
          <a:endParaRPr lang="en-US"/>
        </a:p>
      </dgm:t>
    </dgm:pt>
    <dgm:pt modelId="{C5DDFBE3-CBD1-4DF1-B5F8-6CF3BD51BA51}" type="sibTrans" cxnId="{668CDFC8-4700-4968-86BE-705401188B54}">
      <dgm:prSet/>
      <dgm:spPr/>
      <dgm:t>
        <a:bodyPr/>
        <a:lstStyle/>
        <a:p>
          <a:endParaRPr lang="en-US"/>
        </a:p>
      </dgm:t>
    </dgm:pt>
    <dgm:pt modelId="{2A6721E3-8205-4B2F-BC55-79EB311E062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LUARAN AKADEMIK</a:t>
          </a:r>
          <a:endParaRPr lang="en-US" dirty="0"/>
        </a:p>
      </dgm:t>
    </dgm:pt>
    <dgm:pt modelId="{64B720D0-6903-4BBF-8A02-75A479831877}" type="parTrans" cxnId="{BB080C8E-B819-4404-A7F1-86BBA392CE6D}">
      <dgm:prSet/>
      <dgm:spPr/>
      <dgm:t>
        <a:bodyPr/>
        <a:lstStyle/>
        <a:p>
          <a:endParaRPr lang="en-US"/>
        </a:p>
      </dgm:t>
    </dgm:pt>
    <dgm:pt modelId="{ED3E352A-437C-4887-8D1C-EF157470E91B}" type="sibTrans" cxnId="{BB080C8E-B819-4404-A7F1-86BBA392CE6D}">
      <dgm:prSet/>
      <dgm:spPr/>
      <dgm:t>
        <a:bodyPr/>
        <a:lstStyle/>
        <a:p>
          <a:endParaRPr lang="en-US"/>
        </a:p>
      </dgm:t>
    </dgm:pt>
    <dgm:pt modelId="{B95377D4-BC58-4577-B824-08438F606AAC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smtClean="0"/>
            <a:t>JURNAL</a:t>
          </a:r>
          <a:endParaRPr lang="en-US" dirty="0"/>
        </a:p>
      </dgm:t>
    </dgm:pt>
    <dgm:pt modelId="{AB553810-6D2E-48A7-8EE1-5858D1B20D0C}" type="parTrans" cxnId="{822D13F8-4AF5-4D19-A7BA-E2B7CB619CE4}">
      <dgm:prSet/>
      <dgm:spPr/>
      <dgm:t>
        <a:bodyPr/>
        <a:lstStyle/>
        <a:p>
          <a:endParaRPr lang="en-US"/>
        </a:p>
      </dgm:t>
    </dgm:pt>
    <dgm:pt modelId="{1E52BA51-B195-4969-B1A0-93440654C164}" type="sibTrans" cxnId="{822D13F8-4AF5-4D19-A7BA-E2B7CB619CE4}">
      <dgm:prSet/>
      <dgm:spPr/>
      <dgm:t>
        <a:bodyPr/>
        <a:lstStyle/>
        <a:p>
          <a:endParaRPr lang="en-US"/>
        </a:p>
      </dgm:t>
    </dgm:pt>
    <dgm:pt modelId="{63F61100-B62D-41BC-A192-9421A5836511}">
      <dgm:prSet phldrT="[Text]"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smtClean="0"/>
            <a:t>HAKI /PATEN,</a:t>
          </a:r>
          <a:endParaRPr lang="en-US" dirty="0"/>
        </a:p>
      </dgm:t>
    </dgm:pt>
    <dgm:pt modelId="{A2DB606F-B4A2-4D7E-A203-5434E16E9868}" type="parTrans" cxnId="{012B28DF-7278-45DC-89F5-057E710F3BA8}">
      <dgm:prSet/>
      <dgm:spPr/>
      <dgm:t>
        <a:bodyPr/>
        <a:lstStyle/>
        <a:p>
          <a:endParaRPr lang="en-US"/>
        </a:p>
      </dgm:t>
    </dgm:pt>
    <dgm:pt modelId="{D0CE927F-D167-4CF0-AE61-40E220CFA2F2}" type="sibTrans" cxnId="{012B28DF-7278-45DC-89F5-057E710F3BA8}">
      <dgm:prSet/>
      <dgm:spPr/>
      <dgm:t>
        <a:bodyPr/>
        <a:lstStyle/>
        <a:p>
          <a:endParaRPr lang="en-US"/>
        </a:p>
      </dgm:t>
    </dgm:pt>
    <dgm:pt modelId="{63CF9CF8-AEC2-418B-8039-B2E93FAD91B2}">
      <dgm:prSet phldrT="[Text]"/>
      <dgm:spPr>
        <a:solidFill>
          <a:srgbClr val="FA9C3E">
            <a:alpha val="90000"/>
          </a:srgbClr>
        </a:solidFill>
      </dgm:spPr>
      <dgm:t>
        <a:bodyPr/>
        <a:lstStyle/>
        <a:p>
          <a:r>
            <a:rPr lang="en-US" dirty="0" smtClean="0"/>
            <a:t>TTG, FORMULA</a:t>
          </a:r>
          <a:endParaRPr lang="en-US" dirty="0"/>
        </a:p>
      </dgm:t>
    </dgm:pt>
    <dgm:pt modelId="{72D31C02-6095-4ABE-9503-6A9F576E67DC}" type="sibTrans" cxnId="{198015F2-1026-4D03-B95D-AC48081AB4ED}">
      <dgm:prSet/>
      <dgm:spPr/>
      <dgm:t>
        <a:bodyPr/>
        <a:lstStyle/>
        <a:p>
          <a:endParaRPr lang="en-US"/>
        </a:p>
      </dgm:t>
    </dgm:pt>
    <dgm:pt modelId="{ACE55AE6-E6D9-408A-AA67-696C025E585F}" type="parTrans" cxnId="{198015F2-1026-4D03-B95D-AC48081AB4ED}">
      <dgm:prSet/>
      <dgm:spPr/>
      <dgm:t>
        <a:bodyPr/>
        <a:lstStyle/>
        <a:p>
          <a:endParaRPr lang="en-US"/>
        </a:p>
      </dgm:t>
    </dgm:pt>
    <dgm:pt modelId="{B24E8546-6CDF-47DF-BEB5-74DC62654E7C}">
      <dgm:prSet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en-US" dirty="0" smtClean="0"/>
            <a:t>BUKU AJAR</a:t>
          </a:r>
          <a:endParaRPr lang="en-US" dirty="0"/>
        </a:p>
      </dgm:t>
    </dgm:pt>
    <dgm:pt modelId="{A2DDC534-BF85-4E63-954C-852A9515EA4D}" type="parTrans" cxnId="{F1A380EC-DD42-451D-9C1E-94E4D4286D56}">
      <dgm:prSet/>
      <dgm:spPr/>
      <dgm:t>
        <a:bodyPr/>
        <a:lstStyle/>
        <a:p>
          <a:endParaRPr lang="en-US"/>
        </a:p>
      </dgm:t>
    </dgm:pt>
    <dgm:pt modelId="{AE4B076B-ED7A-4F34-AAEF-A456F1AEF3D6}" type="sibTrans" cxnId="{F1A380EC-DD42-451D-9C1E-94E4D4286D56}">
      <dgm:prSet/>
      <dgm:spPr/>
      <dgm:t>
        <a:bodyPr/>
        <a:lstStyle/>
        <a:p>
          <a:endParaRPr lang="en-US"/>
        </a:p>
      </dgm:t>
    </dgm:pt>
    <dgm:pt modelId="{9E25DF6D-9FBD-4426-845F-1C4A907B570E}">
      <dgm:prSet/>
      <dgm:spPr>
        <a:solidFill>
          <a:srgbClr val="FA9C3E">
            <a:alpha val="90000"/>
          </a:srgbClr>
        </a:solidFill>
      </dgm:spPr>
      <dgm:t>
        <a:bodyPr/>
        <a:lstStyle/>
        <a:p>
          <a:r>
            <a:rPr lang="en-US" dirty="0" smtClean="0"/>
            <a:t>KONSTRUK</a:t>
          </a:r>
          <a:endParaRPr lang="en-US" dirty="0"/>
        </a:p>
      </dgm:t>
    </dgm:pt>
    <dgm:pt modelId="{D6EB2788-9BCB-4A43-8353-B4FD763A6E25}" type="parTrans" cxnId="{B6131666-5DCA-4A8B-B073-7A822AF84AED}">
      <dgm:prSet/>
      <dgm:spPr/>
      <dgm:t>
        <a:bodyPr/>
        <a:lstStyle/>
        <a:p>
          <a:endParaRPr lang="en-US"/>
        </a:p>
      </dgm:t>
    </dgm:pt>
    <dgm:pt modelId="{CA7AA004-7ECB-4B7F-B2B3-03AA2B1503CE}" type="sibTrans" cxnId="{B6131666-5DCA-4A8B-B073-7A822AF84AED}">
      <dgm:prSet/>
      <dgm:spPr/>
      <dgm:t>
        <a:bodyPr/>
        <a:lstStyle/>
        <a:p>
          <a:endParaRPr lang="en-US"/>
        </a:p>
      </dgm:t>
    </dgm:pt>
    <dgm:pt modelId="{5C091824-BE98-480D-A454-9B6508C4464F}" type="pres">
      <dgm:prSet presAssocID="{54C38432-C1E6-4E07-BD32-1DFFAFE7267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589B3AC-093B-45C3-A6FD-4B42EDA75E31}" type="pres">
      <dgm:prSet presAssocID="{1E8DBAF4-CE6B-46EB-B69A-F35B2835FE8D}" presName="linNode" presStyleCnt="0"/>
      <dgm:spPr/>
    </dgm:pt>
    <dgm:pt modelId="{A9DE4309-5578-4D22-B694-BE39F4AE42FB}" type="pres">
      <dgm:prSet presAssocID="{1E8DBAF4-CE6B-46EB-B69A-F35B2835FE8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D4147C-AEA6-4292-82AB-02CA8EE43FD8}" type="pres">
      <dgm:prSet presAssocID="{1E8DBAF4-CE6B-46EB-B69A-F35B2835FE8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E8083-ABA4-4858-92A9-C63106B5ADB3}" type="pres">
      <dgm:prSet presAssocID="{4A777AE8-ED68-488D-9F66-1CDCAD17006E}" presName="spacing" presStyleCnt="0"/>
      <dgm:spPr/>
    </dgm:pt>
    <dgm:pt modelId="{1374A3A8-9256-4A19-BC97-E64E9E21DFBF}" type="pres">
      <dgm:prSet presAssocID="{2A6721E3-8205-4B2F-BC55-79EB311E0623}" presName="linNode" presStyleCnt="0"/>
      <dgm:spPr/>
    </dgm:pt>
    <dgm:pt modelId="{8CBDC4ED-675D-4B8A-9CB4-4AE5B5CCC1A8}" type="pres">
      <dgm:prSet presAssocID="{2A6721E3-8205-4B2F-BC55-79EB311E062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BA232F-3255-4EEE-9DD9-316AFFD9E238}" type="pres">
      <dgm:prSet presAssocID="{2A6721E3-8205-4B2F-BC55-79EB311E062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BB9C63-E3E8-4952-B788-7F04EE7899DB}" type="presOf" srcId="{9E25DF6D-9FBD-4426-845F-1C4A907B570E}" destId="{8ED4147C-AEA6-4292-82AB-02CA8EE43FD8}" srcOrd="0" destOrd="1" presId="urn:microsoft.com/office/officeart/2005/8/layout/vList6"/>
    <dgm:cxn modelId="{06818B1A-5534-4496-BCFC-95747BBA0C38}" type="presOf" srcId="{0A7225F5-0DC8-4D3D-B619-5D42D6B2B199}" destId="{8ED4147C-AEA6-4292-82AB-02CA8EE43FD8}" srcOrd="0" destOrd="0" presId="urn:microsoft.com/office/officeart/2005/8/layout/vList6"/>
    <dgm:cxn modelId="{6F1122CD-CF28-4243-A081-1F4EC8699E1B}" type="presOf" srcId="{54C38432-C1E6-4E07-BD32-1DFFAFE7267E}" destId="{5C091824-BE98-480D-A454-9B6508C4464F}" srcOrd="0" destOrd="0" presId="urn:microsoft.com/office/officeart/2005/8/layout/vList6"/>
    <dgm:cxn modelId="{012B28DF-7278-45DC-89F5-057E710F3BA8}" srcId="{2A6721E3-8205-4B2F-BC55-79EB311E0623}" destId="{63F61100-B62D-41BC-A192-9421A5836511}" srcOrd="2" destOrd="0" parTransId="{A2DB606F-B4A2-4D7E-A203-5434E16E9868}" sibTransId="{D0CE927F-D167-4CF0-AE61-40E220CFA2F2}"/>
    <dgm:cxn modelId="{B5AF2CC6-FB8D-45E4-B8CE-71909F74F9DB}" type="presOf" srcId="{1E8DBAF4-CE6B-46EB-B69A-F35B2835FE8D}" destId="{A9DE4309-5578-4D22-B694-BE39F4AE42FB}" srcOrd="0" destOrd="0" presId="urn:microsoft.com/office/officeart/2005/8/layout/vList6"/>
    <dgm:cxn modelId="{223B8BC4-5F36-4598-B0D4-76BCA8F33983}" type="presOf" srcId="{63F61100-B62D-41BC-A192-9421A5836511}" destId="{AFBA232F-3255-4EEE-9DD9-316AFFD9E238}" srcOrd="0" destOrd="2" presId="urn:microsoft.com/office/officeart/2005/8/layout/vList6"/>
    <dgm:cxn modelId="{B6131666-5DCA-4A8B-B073-7A822AF84AED}" srcId="{1E8DBAF4-CE6B-46EB-B69A-F35B2835FE8D}" destId="{9E25DF6D-9FBD-4426-845F-1C4A907B570E}" srcOrd="1" destOrd="0" parTransId="{D6EB2788-9BCB-4A43-8353-B4FD763A6E25}" sibTransId="{CA7AA004-7ECB-4B7F-B2B3-03AA2B1503CE}"/>
    <dgm:cxn modelId="{9FFEA528-815A-4EB6-8D65-37B6B4FA3338}" type="presOf" srcId="{B95377D4-BC58-4577-B824-08438F606AAC}" destId="{AFBA232F-3255-4EEE-9DD9-316AFFD9E238}" srcOrd="0" destOrd="0" presId="urn:microsoft.com/office/officeart/2005/8/layout/vList6"/>
    <dgm:cxn modelId="{668CDFC8-4700-4968-86BE-705401188B54}" srcId="{1E8DBAF4-CE6B-46EB-B69A-F35B2835FE8D}" destId="{0A7225F5-0DC8-4D3D-B619-5D42D6B2B199}" srcOrd="0" destOrd="0" parTransId="{8FF11DBD-CD34-4434-8FCF-42572BCACAF0}" sibTransId="{C5DDFBE3-CBD1-4DF1-B5F8-6CF3BD51BA51}"/>
    <dgm:cxn modelId="{6844F47C-1C6D-4446-A4B2-438F1745719D}" type="presOf" srcId="{63CF9CF8-AEC2-418B-8039-B2E93FAD91B2}" destId="{8ED4147C-AEA6-4292-82AB-02CA8EE43FD8}" srcOrd="0" destOrd="2" presId="urn:microsoft.com/office/officeart/2005/8/layout/vList6"/>
    <dgm:cxn modelId="{1716E061-2645-48FF-B181-DE790B2086B7}" srcId="{54C38432-C1E6-4E07-BD32-1DFFAFE7267E}" destId="{1E8DBAF4-CE6B-46EB-B69A-F35B2835FE8D}" srcOrd="0" destOrd="0" parTransId="{9186F1FD-061A-41A0-8A42-1E5519A36D5E}" sibTransId="{4A777AE8-ED68-488D-9F66-1CDCAD17006E}"/>
    <dgm:cxn modelId="{BB080C8E-B819-4404-A7F1-86BBA392CE6D}" srcId="{54C38432-C1E6-4E07-BD32-1DFFAFE7267E}" destId="{2A6721E3-8205-4B2F-BC55-79EB311E0623}" srcOrd="1" destOrd="0" parTransId="{64B720D0-6903-4BBF-8A02-75A479831877}" sibTransId="{ED3E352A-437C-4887-8D1C-EF157470E91B}"/>
    <dgm:cxn modelId="{48726361-28FD-44C5-A17A-525DB241AE6F}" type="presOf" srcId="{2A6721E3-8205-4B2F-BC55-79EB311E0623}" destId="{8CBDC4ED-675D-4B8A-9CB4-4AE5B5CCC1A8}" srcOrd="0" destOrd="0" presId="urn:microsoft.com/office/officeart/2005/8/layout/vList6"/>
    <dgm:cxn modelId="{F1A380EC-DD42-451D-9C1E-94E4D4286D56}" srcId="{2A6721E3-8205-4B2F-BC55-79EB311E0623}" destId="{B24E8546-6CDF-47DF-BEB5-74DC62654E7C}" srcOrd="1" destOrd="0" parTransId="{A2DDC534-BF85-4E63-954C-852A9515EA4D}" sibTransId="{AE4B076B-ED7A-4F34-AAEF-A456F1AEF3D6}"/>
    <dgm:cxn modelId="{822D13F8-4AF5-4D19-A7BA-E2B7CB619CE4}" srcId="{2A6721E3-8205-4B2F-BC55-79EB311E0623}" destId="{B95377D4-BC58-4577-B824-08438F606AAC}" srcOrd="0" destOrd="0" parTransId="{AB553810-6D2E-48A7-8EE1-5858D1B20D0C}" sibTransId="{1E52BA51-B195-4969-B1A0-93440654C164}"/>
    <dgm:cxn modelId="{2C4C4CEE-4F43-4B5F-9D1B-F65193476430}" type="presOf" srcId="{B24E8546-6CDF-47DF-BEB5-74DC62654E7C}" destId="{AFBA232F-3255-4EEE-9DD9-316AFFD9E238}" srcOrd="0" destOrd="1" presId="urn:microsoft.com/office/officeart/2005/8/layout/vList6"/>
    <dgm:cxn modelId="{198015F2-1026-4D03-B95D-AC48081AB4ED}" srcId="{1E8DBAF4-CE6B-46EB-B69A-F35B2835FE8D}" destId="{63CF9CF8-AEC2-418B-8039-B2E93FAD91B2}" srcOrd="2" destOrd="0" parTransId="{ACE55AE6-E6D9-408A-AA67-696C025E585F}" sibTransId="{72D31C02-6095-4ABE-9503-6A9F576E67DC}"/>
    <dgm:cxn modelId="{30BAD6C1-ADEB-49B3-8758-A7AB10BAE1AD}" type="presParOf" srcId="{5C091824-BE98-480D-A454-9B6508C4464F}" destId="{D589B3AC-093B-45C3-A6FD-4B42EDA75E31}" srcOrd="0" destOrd="0" presId="urn:microsoft.com/office/officeart/2005/8/layout/vList6"/>
    <dgm:cxn modelId="{F1290642-544D-4A97-BB61-947AA8989964}" type="presParOf" srcId="{D589B3AC-093B-45C3-A6FD-4B42EDA75E31}" destId="{A9DE4309-5578-4D22-B694-BE39F4AE42FB}" srcOrd="0" destOrd="0" presId="urn:microsoft.com/office/officeart/2005/8/layout/vList6"/>
    <dgm:cxn modelId="{B17F0B2E-F5D3-4014-98E2-47E498AEC73B}" type="presParOf" srcId="{D589B3AC-093B-45C3-A6FD-4B42EDA75E31}" destId="{8ED4147C-AEA6-4292-82AB-02CA8EE43FD8}" srcOrd="1" destOrd="0" presId="urn:microsoft.com/office/officeart/2005/8/layout/vList6"/>
    <dgm:cxn modelId="{C4FC6FFB-16D6-4CC2-B6C5-201CA030E540}" type="presParOf" srcId="{5C091824-BE98-480D-A454-9B6508C4464F}" destId="{1D6E8083-ABA4-4858-92A9-C63106B5ADB3}" srcOrd="1" destOrd="0" presId="urn:microsoft.com/office/officeart/2005/8/layout/vList6"/>
    <dgm:cxn modelId="{740D23F0-E857-441E-A164-533FF1C19589}" type="presParOf" srcId="{5C091824-BE98-480D-A454-9B6508C4464F}" destId="{1374A3A8-9256-4A19-BC97-E64E9E21DFBF}" srcOrd="2" destOrd="0" presId="urn:microsoft.com/office/officeart/2005/8/layout/vList6"/>
    <dgm:cxn modelId="{28261463-8268-4F60-AC7E-89F256AE6C2D}" type="presParOf" srcId="{1374A3A8-9256-4A19-BC97-E64E9E21DFBF}" destId="{8CBDC4ED-675D-4B8A-9CB4-4AE5B5CCC1A8}" srcOrd="0" destOrd="0" presId="urn:microsoft.com/office/officeart/2005/8/layout/vList6"/>
    <dgm:cxn modelId="{7748FF72-A1D2-49E7-B1A1-DE8701FDF9C3}" type="presParOf" srcId="{1374A3A8-9256-4A19-BC97-E64E9E21DFBF}" destId="{AFBA232F-3255-4EEE-9DD9-316AFFD9E238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C4E842-AF55-4BA5-A492-05D77B82F1FB}" type="datetimeFigureOut">
              <a:rPr lang="en-US"/>
              <a:pPr>
                <a:defRPr/>
              </a:pPr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3EE3F7-3674-4B65-8AE3-7EF2012F6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65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Noteworthy Bold" charset="0"/>
              </a:rPr>
              <a:t>Second level</a:t>
            </a:r>
          </a:p>
          <a:p>
            <a:pPr lvl="2"/>
            <a:r>
              <a:rPr lang="en-US" noProof="0" smtClean="0">
                <a:sym typeface="Noteworthy Bold" charset="0"/>
              </a:rPr>
              <a:t>Third level</a:t>
            </a:r>
          </a:p>
          <a:p>
            <a:pPr lvl="3"/>
            <a:r>
              <a:rPr lang="en-US" noProof="0" smtClean="0">
                <a:sym typeface="Noteworthy Bold" charset="0"/>
              </a:rPr>
              <a:t>Fourth level</a:t>
            </a:r>
          </a:p>
          <a:p>
            <a:pPr lvl="4"/>
            <a:r>
              <a:rPr lang="en-US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0737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29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87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1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smtClean="0">
                <a:sym typeface="Helvetica Light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381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762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1143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524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905000" indent="-381000" algn="l" defTabSz="584200" rtl="0" eaLnBrk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23622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28194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32766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3733800" indent="-381000" algn="l" defTabSz="584200" rtl="0" fontAlgn="base" hangingPunct="0">
        <a:spcBef>
          <a:spcPts val="4200"/>
        </a:spcBef>
        <a:spcAft>
          <a:spcPct val="0"/>
        </a:spcAft>
        <a:buSzPct val="100000"/>
        <a:buChar char="•"/>
        <a:defRPr sz="38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image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42988"/>
            <a:ext cx="13004800" cy="8710612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1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06400" y="1176278"/>
            <a:ext cx="12115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PE(:RUMUSAN) MASALAH 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(PEN)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TUJUAN PENELITIAN *)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82600" y="6705600"/>
            <a:ext cx="1211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ID" sz="2800" dirty="0" smtClean="0">
                <a:solidFill>
                  <a:srgbClr val="002060"/>
                </a:solidFill>
                <a:latin typeface="Arial Rounded MT Bold" pitchFamily="34" charset="0"/>
              </a:rPr>
              <a:t>TIM </a:t>
            </a:r>
            <a:r>
              <a:rPr lang="en-ID" sz="2800" dirty="0" err="1" smtClean="0">
                <a:solidFill>
                  <a:srgbClr val="002060"/>
                </a:solidFill>
                <a:latin typeface="Arial Rounded MT Bold" pitchFamily="34" charset="0"/>
              </a:rPr>
              <a:t>Pendidikan</a:t>
            </a:r>
            <a:r>
              <a:rPr lang="en-ID" sz="2800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ID" sz="2800" dirty="0" err="1" smtClean="0">
                <a:solidFill>
                  <a:srgbClr val="002060"/>
                </a:solidFill>
                <a:latin typeface="Arial Rounded MT Bold" pitchFamily="34" charset="0"/>
              </a:rPr>
              <a:t>Sosiologi</a:t>
            </a:r>
            <a:endParaRPr lang="en-ID" sz="28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/>
            <a:r>
              <a:rPr lang="en-ID" sz="2800" smtClean="0">
                <a:solidFill>
                  <a:srgbClr val="002060"/>
                </a:solidFill>
                <a:latin typeface="Arial Rounded MT Bold" pitchFamily="34" charset="0"/>
              </a:rPr>
              <a:t>FIS UNM</a:t>
            </a:r>
            <a:endParaRPr lang="en-US" sz="28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685800"/>
            <a:ext cx="11760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517525" algn="l"/>
              </a:tabLst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</a:rPr>
              <a:t>PENILAIAN DETAIL</a:t>
            </a:r>
          </a:p>
          <a:p>
            <a:pPr marL="533400" indent="-533400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517525" algn="l"/>
              </a:tabLst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</a:rPr>
              <a:t>RUMUSAN MASALAH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2971800"/>
            <a:ext cx="11379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AutoNum type="arabicPeriod"/>
              <a:tabLst>
                <a:tab pos="517525" algn="l"/>
              </a:tabLst>
            </a:pPr>
            <a:r>
              <a:rPr lang="en-US" sz="4400" dirty="0">
                <a:solidFill>
                  <a:srgbClr val="0070C0"/>
                </a:solidFill>
              </a:rPr>
              <a:t>Periksa </a:t>
            </a:r>
            <a:r>
              <a:rPr lang="en-US" sz="4400" dirty="0">
                <a:solidFill>
                  <a:srgbClr val="FF0000"/>
                </a:solidFill>
              </a:rPr>
              <a:t>kegayutan judul </a:t>
            </a:r>
            <a:r>
              <a:rPr lang="en-US" sz="4400" dirty="0">
                <a:solidFill>
                  <a:srgbClr val="0070C0"/>
                </a:solidFill>
              </a:rPr>
              <a:t>dengan </a:t>
            </a:r>
            <a:r>
              <a:rPr lang="en-US" sz="4400" dirty="0">
                <a:solidFill>
                  <a:srgbClr val="FF0000"/>
                </a:solidFill>
              </a:rPr>
              <a:t>rumusan masalah</a:t>
            </a:r>
          </a:p>
          <a:p>
            <a:pPr marL="533400" indent="-533400" algn="l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AutoNum type="arabicPeriod"/>
              <a:tabLst>
                <a:tab pos="517525" algn="l"/>
              </a:tabLst>
            </a:pPr>
            <a:r>
              <a:rPr lang="en-US" sz="4400" dirty="0">
                <a:solidFill>
                  <a:srgbClr val="0070C0"/>
                </a:solidFill>
              </a:rPr>
              <a:t>Periksa kegayutan </a:t>
            </a:r>
            <a:r>
              <a:rPr lang="en-US" sz="4400" dirty="0">
                <a:solidFill>
                  <a:srgbClr val="FF0000"/>
                </a:solidFill>
              </a:rPr>
              <a:t>rumusan masalah </a:t>
            </a:r>
            <a:r>
              <a:rPr lang="en-US" sz="4400" dirty="0">
                <a:solidFill>
                  <a:srgbClr val="0070C0"/>
                </a:solidFill>
              </a:rPr>
              <a:t>dengan </a:t>
            </a:r>
            <a:r>
              <a:rPr lang="en-US" sz="4400" dirty="0">
                <a:solidFill>
                  <a:srgbClr val="FF0000"/>
                </a:solidFill>
              </a:rPr>
              <a:t>tujuan</a:t>
            </a:r>
          </a:p>
          <a:p>
            <a:pPr marL="533400" indent="-533400" algn="l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AutoNum type="arabicPeriod"/>
              <a:tabLst>
                <a:tab pos="517525" algn="l"/>
              </a:tabLst>
            </a:pPr>
            <a:r>
              <a:rPr lang="en-US" sz="4400" dirty="0">
                <a:solidFill>
                  <a:srgbClr val="0070C0"/>
                </a:solidFill>
              </a:rPr>
              <a:t>Periksa luaran yang diharapkan dengan metode yang digunakan</a:t>
            </a:r>
          </a:p>
          <a:p>
            <a:pPr marL="533400" indent="-533400" algn="l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AutoNum type="arabicPeriod"/>
              <a:tabLst>
                <a:tab pos="517525" algn="l"/>
              </a:tabLst>
            </a:pPr>
            <a:r>
              <a:rPr lang="en-US" sz="4400" dirty="0">
                <a:solidFill>
                  <a:srgbClr val="0070C0"/>
                </a:solidFill>
              </a:rPr>
              <a:t>Periksa Urgensi Penelitiannya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914400"/>
            <a:ext cx="11455400" cy="769620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marL="381000" marR="0" lvl="0" indent="-381000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tabLst/>
              <a:defRPr/>
            </a:pPr>
            <a:r>
              <a:rPr kumimoji="0" lang="en-US" sz="4000" b="1" i="0" u="none" strike="noStrike" kern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Masalah</a:t>
            </a:r>
          </a:p>
          <a:p>
            <a:pPr marL="381000" marR="0" lvl="0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  <a:p>
            <a:pPr marL="762000" marR="0" lvl="1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Novelty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. Yakni perspektif baru dan original dalam rumusan masalah dan kemungkinan pemecahannya.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  <a:p>
            <a:pPr marL="762000" marR="0" lvl="1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Relevancy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.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 Kesesuaian masalah tersebut untuk dipecahkan sekarang. Sumbangannya bagi perkembangan ilmu dan penyelesaian masalah pembangunan serta pengembangan kelembagaan.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  <a:p>
            <a:pPr marL="762000" marR="0" lvl="1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Interesting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.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 Menarik minat peneliti sehingga punya kesanggupan untuk mengerjakan penelitian secara intens dalam rentang waktu yang relatif lama.</a:t>
            </a:r>
            <a:endParaRPr kumimoji="0" lang="en-US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  <a:p>
            <a:pPr marL="762000" marR="0" lvl="1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Feasible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.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 Dalam arti feasible dari sisi subyek yang dikaji, ketersediaan dana, waktu, alat serta keahlian yang dimiliki peneliti.</a:t>
            </a:r>
            <a:endParaRPr kumimoji="0" lang="sv-SE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  <a:p>
            <a:pPr marL="762000" marR="0" lvl="1" indent="-381000" algn="l" defTabSz="584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sv-SE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Etical</a:t>
            </a:r>
            <a:r>
              <a:rPr kumimoji="0" lang="sv-S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.</a:t>
            </a:r>
            <a:r>
              <a:rPr kumimoji="0" lang="sv-SE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Light" charset="0"/>
              </a:rPr>
              <a:t> Apakah penelitian tersebut bertentangan dengan etika atau tidak.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Light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2200" y="1447800"/>
          <a:ext cx="11262360" cy="7166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685800"/>
            <a:ext cx="11760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defTabSz="10334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517525" algn="l"/>
              </a:tabLst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</a:rPr>
              <a:t>LINGKARAN USUL PENELITIAN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50240" y="1842347"/>
            <a:ext cx="11704320" cy="7152640"/>
          </a:xfrm>
        </p:spPr>
        <p:txBody>
          <a:bodyPr>
            <a:normAutofit/>
          </a:bodyPr>
          <a:lstStyle/>
          <a:p>
            <a:pPr>
              <a:spcAft>
                <a:spcPts val="1707"/>
              </a:spcAft>
            </a:pPr>
            <a:r>
              <a:rPr lang="en-US" sz="3600" dirty="0" err="1" smtClean="0">
                <a:latin typeface="Bookman Old Style" pitchFamily="18" charset="0"/>
              </a:rPr>
              <a:t>Pada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umumnya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berupa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suatu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pertanyaan</a:t>
            </a:r>
            <a:r>
              <a:rPr lang="en-US" sz="3600" dirty="0" smtClean="0">
                <a:latin typeface="Bookman Old Style" pitchFamily="18" charset="0"/>
              </a:rPr>
              <a:t> yang </a:t>
            </a:r>
            <a:r>
              <a:rPr lang="en-US" sz="3600" dirty="0" err="1" smtClean="0">
                <a:latin typeface="Bookman Old Style" pitchFamily="18" charset="0"/>
              </a:rPr>
              <a:t>spesifik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supaya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masalahnya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terjawab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secara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akurat</a:t>
            </a:r>
            <a:endParaRPr lang="en-US" sz="3600" dirty="0" smtClean="0">
              <a:latin typeface="Bookman Old Style" pitchFamily="18" charset="0"/>
            </a:endParaRPr>
          </a:p>
          <a:p>
            <a:pPr>
              <a:spcAft>
                <a:spcPts val="1707"/>
              </a:spcAft>
            </a:pPr>
            <a:r>
              <a:rPr lang="en-US" sz="3600" dirty="0" err="1" smtClean="0">
                <a:latin typeface="Bookman Old Style" pitchFamily="18" charset="0"/>
              </a:rPr>
              <a:t>Rumusan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harus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didasarkan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atas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penelitiannya</a:t>
            </a:r>
            <a:r>
              <a:rPr lang="en-US" sz="3600" dirty="0" smtClean="0">
                <a:latin typeface="Bookman Old Style" pitchFamily="18" charset="0"/>
              </a:rPr>
              <a:t>. </a:t>
            </a:r>
            <a:r>
              <a:rPr lang="en-US" sz="3600" dirty="0" err="1" smtClean="0">
                <a:latin typeface="Bookman Old Style" pitchFamily="18" charset="0"/>
              </a:rPr>
              <a:t>Dalam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banyak</a:t>
            </a:r>
            <a:r>
              <a:rPr lang="en-US" sz="3600" dirty="0" smtClean="0">
                <a:latin typeface="Bookman Old Style" pitchFamily="18" charset="0"/>
              </a:rPr>
              <a:t> proposal </a:t>
            </a:r>
            <a:r>
              <a:rPr lang="en-US" sz="3600" dirty="0" err="1" smtClean="0">
                <a:latin typeface="Bookman Old Style" pitchFamily="18" charset="0"/>
              </a:rPr>
              <a:t>tidak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jarang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rumusan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yang </a:t>
            </a:r>
            <a:r>
              <a:rPr lang="en-US" sz="3600" dirty="0" err="1" smtClean="0">
                <a:latin typeface="Bookman Old Style" pitchFamily="18" charset="0"/>
              </a:rPr>
              <a:t>muncul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tiba-tiba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tanpa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didahului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dengan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penjelasan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tentang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masalahnya</a:t>
            </a:r>
            <a:endParaRPr lang="en-US" sz="3600" dirty="0" smtClean="0">
              <a:latin typeface="Bookman Old Style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50240" y="541867"/>
            <a:ext cx="11704320" cy="105772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PERUMUSAN 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33600" y="2895600"/>
            <a:ext cx="10464800" cy="5410200"/>
          </a:xfrm>
        </p:spPr>
        <p:txBody>
          <a:bodyPr/>
          <a:lstStyle/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4600" dirty="0" err="1" smtClean="0"/>
              <a:t>Latar</a:t>
            </a:r>
            <a:r>
              <a:rPr lang="en-US" sz="4600" dirty="0" smtClean="0"/>
              <a:t> </a:t>
            </a:r>
            <a:r>
              <a:rPr lang="en-US" sz="4600" dirty="0" err="1" smtClean="0"/>
              <a:t>belakang</a:t>
            </a:r>
            <a:r>
              <a:rPr lang="en-US" sz="4600" dirty="0" smtClean="0"/>
              <a:t> </a:t>
            </a:r>
            <a:r>
              <a:rPr lang="en-US" sz="4600" dirty="0" err="1" smtClean="0"/>
              <a:t>masalah</a:t>
            </a:r>
            <a:endParaRPr lang="en-US" sz="4600" dirty="0" smtClean="0"/>
          </a:p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4600" dirty="0" err="1" smtClean="0"/>
              <a:t>Identifikasi</a:t>
            </a:r>
            <a:r>
              <a:rPr lang="en-US" sz="4600" dirty="0" smtClean="0"/>
              <a:t> </a:t>
            </a:r>
            <a:r>
              <a:rPr lang="en-US" sz="4600" dirty="0" err="1" smtClean="0"/>
              <a:t>masalah</a:t>
            </a:r>
            <a:endParaRPr lang="en-US" sz="4600" dirty="0" smtClean="0"/>
          </a:p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4600" dirty="0" err="1" smtClean="0"/>
              <a:t>Batasan</a:t>
            </a:r>
            <a:r>
              <a:rPr lang="en-US" sz="4600" dirty="0" smtClean="0"/>
              <a:t> </a:t>
            </a:r>
            <a:r>
              <a:rPr lang="en-US" sz="4600" dirty="0" err="1" smtClean="0"/>
              <a:t>masalah</a:t>
            </a:r>
            <a:endParaRPr lang="en-US" sz="4600" dirty="0" smtClean="0"/>
          </a:p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4600" dirty="0" smtClean="0"/>
              <a:t>Rumusan masalah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70000" y="152400"/>
            <a:ext cx="10464800" cy="2438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Alur Pikir </a:t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Perumusan 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1867" y="541867"/>
            <a:ext cx="11704320" cy="1083733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Latar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belakang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1867" y="2059093"/>
            <a:ext cx="11704320" cy="6394027"/>
          </a:xfrm>
        </p:spPr>
        <p:txBody>
          <a:bodyPr>
            <a:normAutofit/>
          </a:bodyPr>
          <a:lstStyle/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Berisi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peristiwa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kejadian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pada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obyek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penelitian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dimana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peristiwa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tsb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nampaknya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ada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penyimpangan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paradoks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dari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seharusnya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berlaku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Misalnya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aturan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standard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keilmuan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dsb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</a:p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Dalam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hal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ini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peneliti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perlu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menjelaskan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mengapa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penelitian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itu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perlu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dilakukan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</a:p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Penyimpangan2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tersebut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harus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dalam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bentuk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data,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bukan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sekedar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karangan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tanpa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data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pendukung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en-US" sz="36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1867" y="541867"/>
            <a:ext cx="11704320" cy="1166097"/>
          </a:xfrm>
        </p:spPr>
        <p:txBody>
          <a:bodyPr/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Identifikasi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50240" y="1733974"/>
            <a:ext cx="11704320" cy="6610773"/>
          </a:xfrm>
        </p:spPr>
        <p:txBody>
          <a:bodyPr/>
          <a:lstStyle/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obyel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.</a:t>
            </a:r>
          </a:p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dirty="0" err="1" smtClean="0"/>
              <a:t>Tunjukkan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lain. </a:t>
            </a:r>
          </a:p>
          <a:p>
            <a:pPr>
              <a:spcBef>
                <a:spcPts val="853"/>
              </a:spcBef>
              <a:spcAft>
                <a:spcPts val="1707"/>
              </a:spcAft>
            </a:pP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buku-buku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541867"/>
            <a:ext cx="11704320" cy="105772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Batasan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240" y="2438400"/>
            <a:ext cx="11704320" cy="5181600"/>
          </a:xfrm>
        </p:spPr>
        <p:txBody>
          <a:bodyPr>
            <a:noAutofit/>
          </a:bodyPr>
          <a:lstStyle/>
          <a:p>
            <a:pPr>
              <a:spcAft>
                <a:spcPts val="1707"/>
              </a:spcAft>
            </a:pPr>
            <a:r>
              <a:rPr lang="en-US" sz="4000" dirty="0" err="1" smtClean="0">
                <a:latin typeface="Bookman Old Style" pitchFamily="18" charset="0"/>
              </a:rPr>
              <a:t>Dalam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rangka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memperoleh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hasil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penelitian</a:t>
            </a:r>
            <a:r>
              <a:rPr lang="en-US" sz="4000" dirty="0" smtClean="0">
                <a:latin typeface="Bookman Old Style" pitchFamily="18" charset="0"/>
              </a:rPr>
              <a:t> yang </a:t>
            </a:r>
            <a:r>
              <a:rPr lang="en-US" sz="4000" dirty="0" err="1" smtClean="0">
                <a:latin typeface="Bookman Old Style" pitchFamily="18" charset="0"/>
              </a:rPr>
              <a:t>akurat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dan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mendalam</a:t>
            </a:r>
            <a:r>
              <a:rPr lang="en-US" sz="4000" dirty="0" smtClean="0">
                <a:latin typeface="Bookman Old Style" pitchFamily="18" charset="0"/>
              </a:rPr>
              <a:t>, </a:t>
            </a:r>
            <a:r>
              <a:rPr lang="en-US" sz="4000" dirty="0" err="1" smtClean="0">
                <a:latin typeface="Bookman Old Style" pitchFamily="18" charset="0"/>
              </a:rPr>
              <a:t>pertimbangkan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aspek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waktu</a:t>
            </a:r>
            <a:r>
              <a:rPr lang="en-US" sz="4000" dirty="0" smtClean="0">
                <a:latin typeface="Bookman Old Style" pitchFamily="18" charset="0"/>
              </a:rPr>
              <a:t>, </a:t>
            </a:r>
            <a:r>
              <a:rPr lang="en-US" sz="4000" dirty="0" err="1" smtClean="0">
                <a:latin typeface="Bookman Old Style" pitchFamily="18" charset="0"/>
              </a:rPr>
              <a:t>dana</a:t>
            </a:r>
            <a:r>
              <a:rPr lang="en-US" sz="4000" dirty="0" smtClean="0">
                <a:latin typeface="Bookman Old Style" pitchFamily="18" charset="0"/>
              </a:rPr>
              <a:t>, </a:t>
            </a:r>
            <a:r>
              <a:rPr lang="en-US" sz="4000" dirty="0" err="1" smtClean="0">
                <a:latin typeface="Bookman Old Style" pitchFamily="18" charset="0"/>
              </a:rPr>
              <a:t>tenaga</a:t>
            </a:r>
            <a:r>
              <a:rPr lang="en-US" sz="4000" dirty="0" smtClean="0">
                <a:latin typeface="Bookman Old Style" pitchFamily="18" charset="0"/>
              </a:rPr>
              <a:t>, </a:t>
            </a:r>
            <a:r>
              <a:rPr lang="en-US" sz="4000" dirty="0" err="1" smtClean="0">
                <a:latin typeface="Bookman Old Style" pitchFamily="18" charset="0"/>
              </a:rPr>
              <a:t>kemudahan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administrasi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dsb</a:t>
            </a:r>
            <a:r>
              <a:rPr lang="en-US" sz="4000" dirty="0" smtClean="0">
                <a:latin typeface="Bookman Old Style" pitchFamily="18" charset="0"/>
              </a:rPr>
              <a:t>.</a:t>
            </a:r>
          </a:p>
          <a:p>
            <a:pPr>
              <a:spcAft>
                <a:spcPts val="1707"/>
              </a:spcAft>
            </a:pPr>
            <a:r>
              <a:rPr lang="en-US" sz="4000" dirty="0" smtClean="0">
                <a:latin typeface="Bookman Old Style" pitchFamily="18" charset="0"/>
              </a:rPr>
              <a:t>Berdasarkan hal tsb di atas maka diperlukan adanya pembatasan variabel penelitian tsb.</a:t>
            </a:r>
            <a:endParaRPr lang="en-US" sz="40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35000" y="838200"/>
            <a:ext cx="11704320" cy="866987"/>
          </a:xfrm>
          <a:prstGeom prst="rect">
            <a:avLst/>
          </a:prstGeom>
        </p:spPr>
        <p:txBody>
          <a:bodyPr vert="horz" lIns="0" tIns="65023" rIns="0" bIns="0" anchor="b">
            <a:normAutofit fontScale="85000" lnSpcReduction="20000"/>
          </a:bodyPr>
          <a:lstStyle/>
          <a:p>
            <a:pPr defTabSz="1300460" fontAlgn="auto" hangingPunct="1">
              <a:spcAft>
                <a:spcPts val="0"/>
              </a:spcAft>
              <a:defRPr/>
            </a:pPr>
            <a:r>
              <a:rPr lang="en-US" sz="71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Rumusan</a:t>
            </a:r>
            <a:r>
              <a:rPr lang="en-US" sz="7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1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masalah</a:t>
            </a:r>
            <a:endParaRPr lang="en-US" sz="7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0240" y="3567176"/>
            <a:ext cx="11704320" cy="1690624"/>
          </a:xfrm>
          <a:prstGeom prst="rect">
            <a:avLst/>
          </a:prstGeom>
        </p:spPr>
        <p:txBody>
          <a:bodyPr vert="horz" lIns="130046" tIns="65023" rIns="130046" bIns="65023">
            <a:noAutofit/>
          </a:bodyPr>
          <a:lstStyle/>
          <a:p>
            <a:pPr marL="390138" indent="-390138" algn="l" defTabSz="1300460" fontAlgn="auto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Berdasarkan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pada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tiga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tahapan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tersebut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rumuskan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masalah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penelitian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dapat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dibuat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dalam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bentuk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kalimat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Bookman Old Style" pitchFamily="18" charset="0"/>
              </a:rPr>
              <a:t>tanya</a:t>
            </a:r>
            <a:r>
              <a:rPr lang="en-US" sz="4000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en-US" sz="4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1001369"/>
            <a:ext cx="11704320" cy="1057724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Bentuk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240" y="2167467"/>
            <a:ext cx="11704320" cy="682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Bookman Old Style" pitchFamily="18" charset="0"/>
              </a:rPr>
              <a:t>   </a:t>
            </a:r>
            <a:r>
              <a:rPr lang="en-US" sz="3600" dirty="0" err="1" smtClean="0">
                <a:latin typeface="Bookman Old Style" pitchFamily="18" charset="0"/>
              </a:rPr>
              <a:t>Berdasarkan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tingkat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eksplanasinya</a:t>
            </a:r>
            <a:r>
              <a:rPr lang="en-US" sz="3600" dirty="0" smtClean="0">
                <a:latin typeface="Bookman Old Style" pitchFamily="18" charset="0"/>
              </a:rPr>
              <a:t> (</a:t>
            </a:r>
            <a:r>
              <a:rPr lang="en-US" sz="3600" i="1" dirty="0" smtClean="0">
                <a:latin typeface="Bookman Old Style" pitchFamily="18" charset="0"/>
              </a:rPr>
              <a:t>level of explanation</a:t>
            </a:r>
            <a:r>
              <a:rPr lang="en-US" sz="3600" dirty="0" smtClean="0">
                <a:latin typeface="Bookman Old Style" pitchFamily="18" charset="0"/>
              </a:rPr>
              <a:t>), </a:t>
            </a:r>
            <a:r>
              <a:rPr lang="en-US" sz="3600" dirty="0" err="1" smtClean="0">
                <a:latin typeface="Bookman Old Style" pitchFamily="18" charset="0"/>
              </a:rPr>
              <a:t>bentuk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rumusan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ada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tiga</a:t>
            </a:r>
            <a:r>
              <a:rPr lang="en-US" sz="3600" dirty="0" smtClean="0">
                <a:latin typeface="Bookman Old Style" pitchFamily="18" charset="0"/>
              </a:rPr>
              <a:t>:</a:t>
            </a:r>
          </a:p>
          <a:p>
            <a:pPr>
              <a:buNone/>
            </a:pPr>
            <a:r>
              <a:rPr lang="en-US" sz="3600" dirty="0" smtClean="0">
                <a:latin typeface="Bookman Old Style" pitchFamily="18" charset="0"/>
              </a:rPr>
              <a:t>     1.  </a:t>
            </a:r>
            <a:r>
              <a:rPr lang="en-US" sz="3600" dirty="0" err="1" smtClean="0">
                <a:latin typeface="Bookman Old Style" pitchFamily="18" charset="0"/>
              </a:rPr>
              <a:t>Deskriptif</a:t>
            </a:r>
            <a:endParaRPr lang="en-US" sz="36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Bookman Old Style" pitchFamily="18" charset="0"/>
              </a:rPr>
              <a:t>     2.  </a:t>
            </a:r>
            <a:r>
              <a:rPr lang="en-US" sz="3600" dirty="0" err="1" smtClean="0">
                <a:latin typeface="Bookman Old Style" pitchFamily="18" charset="0"/>
              </a:rPr>
              <a:t>Komparatif</a:t>
            </a:r>
            <a:endParaRPr lang="en-US" sz="36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Bookman Old Style" pitchFamily="18" charset="0"/>
              </a:rPr>
              <a:t>     3.  </a:t>
            </a:r>
            <a:r>
              <a:rPr lang="en-US" sz="3600" dirty="0" err="1" smtClean="0">
                <a:latin typeface="Bookman Old Style" pitchFamily="18" charset="0"/>
              </a:rPr>
              <a:t>Asosiatif</a:t>
            </a:r>
            <a:endParaRPr lang="en-US" sz="36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Bookman Old Style" pitchFamily="18" charset="0"/>
              </a:rPr>
              <a:t> </a:t>
            </a:r>
            <a:endParaRPr lang="en-US" sz="36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6400" y="3581400"/>
            <a:ext cx="12115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RUMUSAN MASALAH </a:t>
            </a:r>
          </a:p>
          <a:p>
            <a:pPr>
              <a:defRPr/>
            </a:pP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TUJUAN PENELITIAN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</p:spPr>
        <p:txBody>
          <a:bodyPr/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deskriptif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"/>
          </p:nvPr>
        </p:nvSpPr>
        <p:spPr>
          <a:xfrm>
            <a:off x="1270000" y="2768600"/>
            <a:ext cx="10464800" cy="5715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komparasi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yang lain. </a:t>
            </a:r>
          </a:p>
          <a:p>
            <a:r>
              <a:rPr lang="en-US" dirty="0" err="1" smtClean="0"/>
              <a:t>Memandu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mengeksplorasi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,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Contoh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deskriptif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4000" y="2895600"/>
            <a:ext cx="12268200" cy="5715000"/>
          </a:xfrm>
        </p:spPr>
        <p:txBody>
          <a:bodyPr>
            <a:noAutofit/>
          </a:bodyPr>
          <a:lstStyle/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600" dirty="0" smtClean="0">
                <a:solidFill>
                  <a:srgbClr val="0070C0"/>
                </a:solidFill>
              </a:rPr>
              <a:t>Bagaimanakah sikap masyarakat terhadap penanganan </a:t>
            </a:r>
            <a:r>
              <a:rPr lang="en-US" sz="3600" dirty="0" err="1" smtClean="0">
                <a:solidFill>
                  <a:srgbClr val="0070C0"/>
                </a:solidFill>
              </a:rPr>
              <a:t>kasus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Sambo</a:t>
            </a:r>
            <a:r>
              <a:rPr lang="en-US" sz="3600" dirty="0" smtClean="0">
                <a:solidFill>
                  <a:srgbClr val="0070C0"/>
                </a:solidFill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600" dirty="0" smtClean="0">
                <a:solidFill>
                  <a:srgbClr val="0070C0"/>
                </a:solidFill>
              </a:rPr>
              <a:t>Seberapa tinggi kepuasan dan apresiasi masyarakat atas pelayanan di kantor perpajakan </a:t>
            </a:r>
            <a:r>
              <a:rPr lang="en-US" sz="3600" dirty="0" err="1" smtClean="0">
                <a:solidFill>
                  <a:srgbClr val="0070C0"/>
                </a:solidFill>
              </a:rPr>
              <a:t>kota</a:t>
            </a:r>
            <a:r>
              <a:rPr lang="en-US" sz="3600" dirty="0" smtClean="0">
                <a:solidFill>
                  <a:srgbClr val="0070C0"/>
                </a:solidFill>
              </a:rPr>
              <a:t> Makassar?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600" dirty="0" err="1" smtClean="0">
                <a:solidFill>
                  <a:srgbClr val="0070C0"/>
                </a:solidFill>
              </a:rPr>
              <a:t>Apakah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makna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hidup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bagi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masyarakat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kurban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gempa</a:t>
            </a:r>
            <a:r>
              <a:rPr lang="en-US" sz="3600" dirty="0" smtClean="0">
                <a:solidFill>
                  <a:srgbClr val="0070C0"/>
                </a:solidFill>
              </a:rPr>
              <a:t> di </a:t>
            </a:r>
            <a:r>
              <a:rPr lang="en-US" sz="3600" dirty="0" err="1" smtClean="0">
                <a:solidFill>
                  <a:srgbClr val="0070C0"/>
                </a:solidFill>
              </a:rPr>
              <a:t>daerah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Masamba</a:t>
            </a:r>
            <a:r>
              <a:rPr lang="en-US" sz="3600" dirty="0" smtClean="0">
                <a:solidFill>
                  <a:srgbClr val="0070C0"/>
                </a:solidFill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600" dirty="0" err="1" smtClean="0">
                <a:solidFill>
                  <a:srgbClr val="0070C0"/>
                </a:solidFill>
              </a:rPr>
              <a:t>Apakah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makna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bahagia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bagi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mereka</a:t>
            </a:r>
            <a:r>
              <a:rPr lang="en-US" sz="3600" dirty="0" smtClean="0">
                <a:solidFill>
                  <a:srgbClr val="0070C0"/>
                </a:solidFill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</a:rPr>
              <a:t>tinggal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lorong-lorong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jembatan</a:t>
            </a:r>
            <a:r>
              <a:rPr lang="en-US" sz="3600" dirty="0" smtClean="0">
                <a:solidFill>
                  <a:srgbClr val="0070C0"/>
                </a:solidFill>
              </a:rPr>
              <a:t>?.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600" dirty="0" err="1" smtClean="0">
                <a:solidFill>
                  <a:srgbClr val="0070C0"/>
                </a:solidFill>
              </a:rPr>
              <a:t>Bagaimanakah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upaya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masyarakat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terpencil</a:t>
            </a:r>
            <a:r>
              <a:rPr lang="en-US" sz="3600" dirty="0" smtClean="0">
                <a:solidFill>
                  <a:srgbClr val="0070C0"/>
                </a:solidFill>
              </a:rPr>
              <a:t> X </a:t>
            </a:r>
            <a:r>
              <a:rPr lang="en-US" sz="3600" dirty="0" err="1" smtClean="0">
                <a:solidFill>
                  <a:srgbClr val="0070C0"/>
                </a:solidFill>
              </a:rPr>
              <a:t>dalam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memenuhi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kebutuhan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hidupnya</a:t>
            </a:r>
            <a:r>
              <a:rPr lang="en-US" sz="3600" dirty="0" smtClean="0">
                <a:solidFill>
                  <a:srgbClr val="0070C0"/>
                </a:solidFill>
              </a:rPr>
              <a:t>?</a:t>
            </a:r>
          </a:p>
          <a:p>
            <a:pPr marL="731509" indent="-731509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1867" y="304800"/>
            <a:ext cx="11704320" cy="1752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komparatif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35000" y="2743200"/>
            <a:ext cx="11704320" cy="5201920"/>
          </a:xfrm>
        </p:spPr>
        <p:txBody>
          <a:bodyPr>
            <a:normAutofit lnSpcReduction="10000"/>
          </a:bodyPr>
          <a:lstStyle/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Merupakan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rumusan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masalah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penelitian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membandingkan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keberadaan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satu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variabel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lebih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pada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dua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lebih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sampel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berbeda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waktu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berbeda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</a:p>
          <a:p>
            <a:pPr marL="731509" indent="-731509">
              <a:spcAft>
                <a:spcPts val="1707"/>
              </a:spcAft>
              <a:buAutoNum type="arabicPeriod"/>
            </a:pP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Dalam konteks penelitian kualitatif sebagai panduan peneliti untuk mengeksplorasi dan atau memotret situasi sosial yang akan diteliti secara menyeluruh, luas dan mendalam.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11704320" cy="73260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Contoh Rumusan Masalah Komparatif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50240" y="1625600"/>
            <a:ext cx="11704320" cy="7586133"/>
          </a:xfrm>
        </p:spPr>
        <p:txBody>
          <a:bodyPr>
            <a:noAutofit/>
          </a:bodyPr>
          <a:lstStyle/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kinerja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dosen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sudah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bersertifikasi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belum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bersertifikasi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kinerja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dosen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PNS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non PNS di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lingkungan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Kampus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kualitas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layanan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Bank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swasta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Bank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pemerintah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di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kota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Pare2?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disiplin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kerja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karyawan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dari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perusahaan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BUMN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perusahaan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asing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motivasi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belajar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kemandirian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diantara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mahasiswa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PTS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PTN?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Apakah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ada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perbedaan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pola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terbentuknya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kemiskinan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satu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keluarga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dengan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ookman Old Style" pitchFamily="18" charset="0"/>
              </a:rPr>
              <a:t>keluarga</a:t>
            </a:r>
            <a:r>
              <a:rPr lang="en-US" sz="3200" dirty="0" smtClean="0">
                <a:solidFill>
                  <a:srgbClr val="0070C0"/>
                </a:solidFill>
                <a:latin typeface="Bookman Old Style" pitchFamily="18" charset="0"/>
              </a:rPr>
              <a:t> yang lain?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1867" y="650240"/>
            <a:ext cx="11704320" cy="840977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Rumusan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masalah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asosiatif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240" y="2301240"/>
            <a:ext cx="11704320" cy="58521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Sifatnya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mempersoalkan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hubungan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dua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atau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lebih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variabel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Hubungan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tersebut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dapat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bersifat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simetris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kausal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timbal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balik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Memandu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peneliti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dalam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mengkonstruksi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hubungan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antara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situasi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sosial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dengan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situasi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sosial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lain.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Sifatnya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sementara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yang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bisa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saja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berubah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seraya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mengumpulkan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data.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Orang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menyebut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i="1" dirty="0" smtClean="0">
                <a:solidFill>
                  <a:srgbClr val="0070C0"/>
                </a:solidFill>
                <a:latin typeface="Bookman Old Style" pitchFamily="18" charset="0"/>
              </a:rPr>
              <a:t>emergent design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(Lincoln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dan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ookman Old Style" pitchFamily="18" charset="0"/>
              </a:rPr>
              <a:t>Guba</a:t>
            </a:r>
            <a:r>
              <a:rPr lang="en-US" sz="3600" dirty="0" smtClean="0">
                <a:solidFill>
                  <a:srgbClr val="0070C0"/>
                </a:solidFill>
                <a:latin typeface="Bookman Old Style" pitchFamily="18" charset="0"/>
              </a:rPr>
              <a:t>, 1985)</a:t>
            </a:r>
            <a:endParaRPr lang="en-US" sz="36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1867" y="1698413"/>
            <a:ext cx="11704320" cy="7369387"/>
          </a:xfrm>
        </p:spPr>
        <p:txBody>
          <a:bodyPr>
            <a:noAutofit/>
          </a:bodyPr>
          <a:lstStyle/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hubungan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antara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warna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rambut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dengan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kemampuan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memimpin</a:t>
            </a:r>
            <a:r>
              <a:rPr lang="en-US" sz="3400" dirty="0" smtClean="0"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hubungan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antara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banyaknya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kejahatan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dengan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banyaknya</a:t>
            </a:r>
            <a:r>
              <a:rPr lang="en-US" sz="3400" dirty="0" smtClean="0">
                <a:latin typeface="Bookman Old Style" pitchFamily="18" charset="0"/>
              </a:rPr>
              <a:t> TV yang </a:t>
            </a:r>
            <a:r>
              <a:rPr lang="en-US" sz="3400" dirty="0" err="1" smtClean="0">
                <a:latin typeface="Bookman Old Style" pitchFamily="18" charset="0"/>
              </a:rPr>
              <a:t>terjual</a:t>
            </a:r>
            <a:r>
              <a:rPr lang="en-US" sz="3400" dirty="0" smtClean="0"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hubungan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antara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banyaknya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semut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di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pohon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dengan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tingkat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kemanisan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buahnya</a:t>
            </a:r>
            <a:r>
              <a:rPr lang="en-US" sz="3400" dirty="0" smtClean="0">
                <a:latin typeface="Bookman Old Style" pitchFamily="18" charset="0"/>
              </a:rPr>
              <a:t>.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pengaruh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besarnya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renumerasi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terhadap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kinerja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karyawan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di</a:t>
            </a:r>
            <a:r>
              <a:rPr lang="en-US" sz="3400" dirty="0" smtClean="0">
                <a:latin typeface="Bookman Old Style" pitchFamily="18" charset="0"/>
              </a:rPr>
              <a:t> Dep. </a:t>
            </a:r>
            <a:r>
              <a:rPr lang="en-US" sz="3400" dirty="0" err="1" smtClean="0">
                <a:latin typeface="Bookman Old Style" pitchFamily="18" charset="0"/>
              </a:rPr>
              <a:t>Keuangan</a:t>
            </a:r>
            <a:r>
              <a:rPr lang="en-US" sz="3400" dirty="0" smtClean="0">
                <a:latin typeface="Bookman Old Style" pitchFamily="18" charset="0"/>
              </a:rPr>
              <a:t>?.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hubungan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antara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pengaruh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teman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sebaya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dan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tipe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kepribadian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terhadap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kecenderungan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untuk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melakukan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kejahatan</a:t>
            </a:r>
            <a:r>
              <a:rPr lang="en-US" sz="3400" dirty="0" smtClean="0">
                <a:latin typeface="Bookman Old Style" pitchFamily="18" charset="0"/>
              </a:rPr>
              <a:t>?</a:t>
            </a:r>
          </a:p>
          <a:p>
            <a:pPr marL="731509" indent="-731509">
              <a:spcBef>
                <a:spcPts val="0"/>
              </a:spcBef>
              <a:buAutoNum type="arabicPeriod" startAt="4"/>
            </a:pPr>
            <a:r>
              <a:rPr lang="en-US" sz="3400" dirty="0" err="1" smtClean="0">
                <a:latin typeface="Bookman Old Style" pitchFamily="18" charset="0"/>
              </a:rPr>
              <a:t>Adakah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hubungan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antara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motivasi</a:t>
            </a:r>
            <a:r>
              <a:rPr lang="en-US" sz="3400" dirty="0" smtClean="0">
                <a:latin typeface="Bookman Old Style" pitchFamily="18" charset="0"/>
              </a:rPr>
              <a:t> dengan </a:t>
            </a:r>
            <a:r>
              <a:rPr lang="en-US" sz="3400" dirty="0" err="1" smtClean="0">
                <a:latin typeface="Bookman Old Style" pitchFamily="18" charset="0"/>
              </a:rPr>
              <a:t>prestasi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belajar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pada</a:t>
            </a:r>
            <a:r>
              <a:rPr lang="en-US" sz="3400" dirty="0" smtClean="0">
                <a:latin typeface="Bookman Old Style" pitchFamily="18" charset="0"/>
              </a:rPr>
              <a:t> </a:t>
            </a:r>
            <a:r>
              <a:rPr lang="en-US" sz="3400" dirty="0" err="1" smtClean="0">
                <a:latin typeface="Bookman Old Style" pitchFamily="18" charset="0"/>
              </a:rPr>
              <a:t>siswa</a:t>
            </a:r>
            <a:r>
              <a:rPr lang="en-US" sz="3400" dirty="0" smtClean="0">
                <a:latin typeface="Bookman Old Style" pitchFamily="18" charset="0"/>
              </a:rPr>
              <a:t> SMK </a:t>
            </a:r>
            <a:r>
              <a:rPr lang="en-US" sz="3400" dirty="0" err="1" smtClean="0">
                <a:latin typeface="Bookman Old Style" pitchFamily="18" charset="0"/>
              </a:rPr>
              <a:t>Negeri</a:t>
            </a:r>
            <a:r>
              <a:rPr lang="en-US" sz="3400" dirty="0" smtClean="0">
                <a:latin typeface="Bookman Old Style" pitchFamily="18" charset="0"/>
              </a:rPr>
              <a:t> 2 </a:t>
            </a:r>
            <a:r>
              <a:rPr lang="en-US" sz="3400" dirty="0" err="1" smtClean="0">
                <a:latin typeface="Bookman Old Style" pitchFamily="18" charset="0"/>
              </a:rPr>
              <a:t>Palopo</a:t>
            </a:r>
            <a:r>
              <a:rPr lang="en-US" sz="3400" dirty="0" smtClean="0">
                <a:latin typeface="Bookman Old Style" pitchFamily="18" charset="0"/>
              </a:rPr>
              <a:t>?</a:t>
            </a:r>
            <a:endParaRPr lang="en-US" sz="3400" dirty="0">
              <a:latin typeface="Bookman Old Style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1867" y="650240"/>
            <a:ext cx="11704320" cy="84097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Contoh Rumusan Masalah Asosiatif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8613" y="541867"/>
            <a:ext cx="11704320" cy="105772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Tujuan Penelitian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240" y="2059094"/>
            <a:ext cx="11704320" cy="693589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latin typeface="Bookman Old Style" pitchFamily="18" charset="0"/>
              </a:rPr>
              <a:t>Merupakan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tujuan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dalam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melakukan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penelitian</a:t>
            </a:r>
            <a:r>
              <a:rPr lang="en-US" sz="3600" dirty="0" smtClean="0">
                <a:latin typeface="Bookman Old Style" pitchFamily="18" charset="0"/>
              </a:rPr>
              <a:t>. </a:t>
            </a:r>
            <a:r>
              <a:rPr lang="en-US" sz="3600" dirty="0" err="1" smtClean="0">
                <a:latin typeface="Bookman Old Style" pitchFamily="18" charset="0"/>
              </a:rPr>
              <a:t>Ingat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bahwa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tujuan</a:t>
            </a:r>
            <a:r>
              <a:rPr lang="en-US" sz="3600" dirty="0" smtClean="0">
                <a:latin typeface="Bookman Old Style" pitchFamily="18" charset="0"/>
              </a:rPr>
              <a:t> formal yang </a:t>
            </a:r>
            <a:r>
              <a:rPr lang="en-US" sz="3600" dirty="0" err="1" smtClean="0">
                <a:latin typeface="Bookman Old Style" pitchFamily="18" charset="0"/>
              </a:rPr>
              <a:t>sering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muncul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skripsi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atau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tesis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seperti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sebagai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salah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satu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syarat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untuk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mendapat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gelar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sarjana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dst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tidak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diperlukan</a:t>
            </a:r>
            <a:r>
              <a:rPr lang="en-US" sz="3600" dirty="0" smtClean="0">
                <a:latin typeface="Bookman Old Style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latin typeface="Bookman Old Style" pitchFamily="18" charset="0"/>
              </a:rPr>
              <a:t>Tujuan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berhubungan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erat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dengan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rumusan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yang </a:t>
            </a:r>
            <a:r>
              <a:rPr lang="en-US" sz="3600" dirty="0" err="1" smtClean="0">
                <a:latin typeface="Bookman Old Style" pitchFamily="18" charset="0"/>
              </a:rPr>
              <a:t>ditulis</a:t>
            </a:r>
            <a:endParaRPr lang="en-US" sz="3600" dirty="0" smtClean="0">
              <a:latin typeface="Bookman Old Style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err="1" smtClean="0">
                <a:latin typeface="Bookman Old Style" pitchFamily="18" charset="0"/>
              </a:rPr>
              <a:t>Rumusan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masalah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tujuan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ini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jawabannya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akan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muncul</a:t>
            </a:r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3600" dirty="0" err="1" smtClean="0">
                <a:latin typeface="Bookman Old Style" pitchFamily="18" charset="0"/>
              </a:rPr>
              <a:t>atau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terletak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di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bagian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kesimpulan</a:t>
            </a:r>
            <a:r>
              <a:rPr lang="en-US" sz="3600" dirty="0" smtClean="0">
                <a:latin typeface="Bookman Old Style" pitchFamily="18" charset="0"/>
              </a:rPr>
              <a:t> </a:t>
            </a:r>
            <a:r>
              <a:rPr lang="en-US" sz="3600" dirty="0" err="1" smtClean="0">
                <a:latin typeface="Bookman Old Style" pitchFamily="18" charset="0"/>
              </a:rPr>
              <a:t>penelitian</a:t>
            </a:r>
            <a:r>
              <a:rPr lang="en-US" sz="3600" dirty="0" smtClean="0">
                <a:latin typeface="Bookman Old Style" pitchFamily="18" charset="0"/>
              </a:rPr>
              <a:t>.</a:t>
            </a:r>
            <a:endParaRPr lang="en-US" sz="36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541867"/>
            <a:ext cx="11704320" cy="94935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Contoh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A9C3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2" y="1408853"/>
            <a:ext cx="5746045" cy="937745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Rumusan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610777" y="1408856"/>
            <a:ext cx="5748302" cy="93133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Tujuan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1868" y="2275840"/>
            <a:ext cx="5746045" cy="7152640"/>
          </a:xfrm>
        </p:spPr>
        <p:txBody>
          <a:bodyPr>
            <a:normAutofit/>
          </a:bodyPr>
          <a:lstStyle/>
          <a:p>
            <a:r>
              <a:rPr lang="en-US" dirty="0" err="1" smtClean="0"/>
              <a:t>Bagaimanakah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kedisiplinan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Kop  VI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tunjangan</a:t>
            </a:r>
            <a:r>
              <a:rPr lang="en-US" dirty="0" smtClean="0"/>
              <a:t> </a:t>
            </a:r>
            <a:r>
              <a:rPr lang="en-US" dirty="0" err="1" smtClean="0"/>
              <a:t>serdos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tunjangan</a:t>
            </a:r>
            <a:r>
              <a:rPr lang="en-US" dirty="0" smtClean="0"/>
              <a:t> </a:t>
            </a:r>
            <a:r>
              <a:rPr lang="en-US" dirty="0" err="1" smtClean="0"/>
              <a:t>serdos</a:t>
            </a:r>
            <a:r>
              <a:rPr lang="en-US" dirty="0" smtClean="0"/>
              <a:t>  </a:t>
            </a:r>
            <a:r>
              <a:rPr lang="en-US" dirty="0" err="1" smtClean="0"/>
              <a:t>thd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Kop VI </a:t>
            </a:r>
            <a:r>
              <a:rPr lang="en-US" dirty="0" err="1" smtClean="0"/>
              <a:t>Jawa</a:t>
            </a:r>
            <a:r>
              <a:rPr lang="en-US" dirty="0" smtClean="0"/>
              <a:t> Tengah? </a:t>
            </a:r>
          </a:p>
          <a:p>
            <a:r>
              <a:rPr lang="en-US" dirty="0" err="1" smtClean="0"/>
              <a:t>Bagaimanakah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guru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 RSBI?. </a:t>
            </a:r>
          </a:p>
          <a:p>
            <a:r>
              <a:rPr lang="en-US" dirty="0" err="1" smtClean="0"/>
              <a:t>Bagaimanakah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terbentuknya</a:t>
            </a:r>
            <a:r>
              <a:rPr lang="en-US" dirty="0" smtClean="0"/>
              <a:t> </a:t>
            </a:r>
            <a:r>
              <a:rPr lang="en-US" dirty="0" err="1" smtClean="0"/>
              <a:t>kemiskinan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nelayan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pantai</a:t>
            </a:r>
            <a:r>
              <a:rPr lang="en-US" dirty="0" smtClean="0"/>
              <a:t> Indah </a:t>
            </a:r>
            <a:r>
              <a:rPr lang="en-US" dirty="0" err="1" smtClean="0"/>
              <a:t>Nian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10777" y="2275840"/>
            <a:ext cx="5748302" cy="715264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Mengetahui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tingkat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kedisiplinan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dosen</a:t>
            </a:r>
            <a:r>
              <a:rPr lang="en-US" dirty="0" smtClean="0">
                <a:solidFill>
                  <a:srgbClr val="0070C0"/>
                </a:solidFill>
              </a:rPr>
              <a:t> Kop  VI yang </a:t>
            </a:r>
            <a:r>
              <a:rPr lang="en-US" dirty="0" err="1" smtClean="0">
                <a:solidFill>
                  <a:srgbClr val="0070C0"/>
                </a:solidFill>
              </a:rPr>
              <a:t>sudah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mendapat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tunjangan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serdos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Mengetahui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pengaruh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besarnya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tunjangan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serdos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thd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kinerja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dosen</a:t>
            </a:r>
            <a:r>
              <a:rPr lang="en-US" dirty="0" smtClean="0">
                <a:solidFill>
                  <a:srgbClr val="0070C0"/>
                </a:solidFill>
              </a:rPr>
              <a:t> Kop VI </a:t>
            </a:r>
            <a:r>
              <a:rPr lang="en-US" dirty="0" err="1" smtClean="0">
                <a:solidFill>
                  <a:srgbClr val="0070C0"/>
                </a:solidFill>
              </a:rPr>
              <a:t>Jawa</a:t>
            </a:r>
            <a:r>
              <a:rPr lang="en-US" dirty="0" smtClean="0">
                <a:solidFill>
                  <a:srgbClr val="0070C0"/>
                </a:solidFill>
              </a:rPr>
              <a:t> Tengah.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Mengetahui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pemahaman</a:t>
            </a:r>
            <a:r>
              <a:rPr lang="en-US" dirty="0" smtClean="0">
                <a:solidFill>
                  <a:srgbClr val="0070C0"/>
                </a:solidFill>
              </a:rPr>
              <a:t> guru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orang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tentang</a:t>
            </a:r>
            <a:r>
              <a:rPr lang="en-US" dirty="0" smtClean="0">
                <a:solidFill>
                  <a:srgbClr val="0070C0"/>
                </a:solidFill>
              </a:rPr>
              <a:t> RSBI.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Mengetahui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pola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terbentuknya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kemiskinan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keluarga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nelayan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kawasan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pantai</a:t>
            </a:r>
            <a:r>
              <a:rPr lang="en-US" dirty="0" smtClean="0">
                <a:solidFill>
                  <a:srgbClr val="0070C0"/>
                </a:solidFill>
              </a:rPr>
              <a:t> Indah </a:t>
            </a:r>
            <a:r>
              <a:rPr lang="en-US" dirty="0" err="1" smtClean="0">
                <a:solidFill>
                  <a:srgbClr val="0070C0"/>
                </a:solidFill>
              </a:rPr>
              <a:t>Nian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11704320" cy="9493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Perbedaan Mendasar</a:t>
            </a:r>
            <a:b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Tujuan Penelitian Menurut Skim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240" y="1733974"/>
            <a:ext cx="11704320" cy="7261013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DM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Memberikan pembinaan bagi peneliti muda sekaligus memberikan pelatihan cara membuat proposal dan melakukan penelitian secara baik</a:t>
            </a:r>
          </a:p>
          <a:p>
            <a:pPr lvl="1"/>
            <a:r>
              <a:rPr lang="en-US" dirty="0" err="1" smtClean="0"/>
              <a:t>Pekerti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Menggalang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nn-NO" dirty="0" smtClean="0"/>
              <a:t>kerjasama institusional </a:t>
            </a:r>
            <a:r>
              <a:rPr lang="fi-FI" dirty="0" smtClean="0"/>
              <a:t>melalui pemagangan sehingga membentuk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yang </a:t>
            </a:r>
            <a:r>
              <a:rPr lang="en-US" dirty="0" err="1" smtClean="0"/>
              <a:t>berkesinambungan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TPP </a:t>
            </a:r>
            <a:r>
              <a:rPr lang="en-US" dirty="0" err="1" smtClean="0"/>
              <a:t>dan</a:t>
            </a:r>
            <a:r>
              <a:rPr lang="en-US" dirty="0" smtClean="0"/>
              <a:t> TPM</a:t>
            </a:r>
          </a:p>
          <a:p>
            <a:pPr lvl="1"/>
            <a:r>
              <a:rPr lang="en-US" dirty="0" smtClean="0"/>
              <a:t>PF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Memperkaya</a:t>
            </a:r>
            <a:r>
              <a:rPr lang="en-US" dirty="0" smtClean="0"/>
              <a:t> </a:t>
            </a:r>
            <a:r>
              <a:rPr lang="en-US" dirty="0" err="1" smtClean="0"/>
              <a:t>khasanah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(</a:t>
            </a:r>
            <a:r>
              <a:rPr lang="en-US" i="1" dirty="0" smtClean="0"/>
              <a:t>body of knowledge)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i="1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(</a:t>
            </a:r>
            <a:r>
              <a:rPr lang="en-US" i="1" dirty="0" smtClean="0"/>
              <a:t>why)</a:t>
            </a:r>
          </a:p>
          <a:p>
            <a:pPr lvl="1"/>
            <a:r>
              <a:rPr lang="en-US" dirty="0" smtClean="0"/>
              <a:t>HB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invensi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Kesenian</a:t>
            </a:r>
            <a:r>
              <a:rPr lang="en-US" dirty="0" smtClean="0"/>
              <a:t> (</a:t>
            </a:r>
            <a:r>
              <a:rPr lang="en-US" dirty="0" err="1" smtClean="0"/>
              <a:t>Ipteks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fi-FI" dirty="0" smtClean="0"/>
              <a:t>Meningkatkan mutu pendidikan pasca sarjana melalui peningkatkan mutu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terobosan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Ipteks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11704320" cy="9493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Simpulan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1200" y="1828800"/>
            <a:ext cx="11704320" cy="6705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Permasalahan yang akan dicari jawabannya dengan melalui beberapa ‘pertanyaan penelitian’ </a:t>
            </a:r>
            <a:r>
              <a:rPr lang="en-US" i="1" dirty="0" smtClean="0"/>
              <a:t>(research questions)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pegunungan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pesisir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pegunungan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pesisir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 status </a:t>
            </a: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balita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Upaya apa yang dapat dilakukan untuk memperbaiki terhadap  status gizi balita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06400" y="2368689"/>
            <a:ext cx="12115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PERTANYAAN DASAR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MENGAPA PE(:RUMUSAN MASALAH  DALAM SEBUAH USUL PENELITIAN ITU PENTING?</a:t>
            </a:r>
          </a:p>
          <a:p>
            <a:pPr>
              <a:defRPr/>
            </a:pP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11704320" cy="9493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Bentuk Pertanyaan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59200" y="2895600"/>
            <a:ext cx="7010400" cy="5029200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Apakah ….. 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Upaya apa …...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Adakah ….. 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Mengapa ….. 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Bagaimanakah ….. 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Faktor-faktor apa ….. </a:t>
            </a:r>
          </a:p>
          <a:p>
            <a:pPr lvl="1">
              <a:spcBef>
                <a:spcPts val="0"/>
              </a:spcBef>
            </a:pPr>
            <a:r>
              <a:rPr lang="en-US" sz="4000" dirty="0" smtClean="0">
                <a:solidFill>
                  <a:srgbClr val="0070C0"/>
                </a:solidFill>
              </a:rPr>
              <a:t>Seberapa tinggi ….. 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9493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Bentuk Tujuan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82598" y="990600"/>
          <a:ext cx="12192001" cy="8221917"/>
        </p:xfrm>
        <a:graphic>
          <a:graphicData uri="http://schemas.openxmlformats.org/drawingml/2006/table">
            <a:tbl>
              <a:tblPr/>
              <a:tblGrid>
                <a:gridCol w="2062261"/>
                <a:gridCol w="2018569"/>
                <a:gridCol w="2027307"/>
                <a:gridCol w="2019540"/>
                <a:gridCol w="2009831"/>
                <a:gridCol w="2054493"/>
              </a:tblGrid>
              <a:tr h="297086">
                <a:tc>
                  <a:txBody>
                    <a:bodyPr/>
                    <a:lstStyle/>
                    <a:p>
                      <a:pPr marL="337820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an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7820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1" spc="1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spc="-1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-1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an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4810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spc="2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1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1800" marR="425450" algn="ctr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b="1" spc="-1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1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2435" marR="432435" algn="ctr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b="1" spc="1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422910">
                        <a:lnSpc>
                          <a:spcPts val="102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b="1" spc="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b="1" spc="-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b="1" spc="1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 spc="-1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 spc="1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b="1" spc="-1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31">
                <a:tc>
                  <a:txBody>
                    <a:bodyPr/>
                    <a:lstStyle/>
                    <a:p>
                      <a:pPr marL="19050" marR="572770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fi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nun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uk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!</a:t>
                      </a:r>
                      <a:r>
                        <a:rPr lang="en-US" sz="1600" spc="5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!</a:t>
                      </a:r>
                      <a:r>
                        <a:rPr lang="en-US" sz="1600" spc="5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k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ama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ac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gh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</a:p>
                    <a:p>
                      <a:pPr marL="1905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cata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</a:p>
                    <a:p>
                      <a:pPr marL="19050" marR="645795">
                        <a:lnSpc>
                          <a:spcPct val="97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u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ili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4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od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 marR="520700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e^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ate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or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gh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gu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gg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cm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pu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marR="582295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nug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mb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  <a:p>
                      <a:pPr marL="20955" marR="564515">
                        <a:lnSpc>
                          <a:spcPct val="99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eli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gk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amal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ec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kuk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bu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marR="567690">
                        <a:lnSpc>
                          <a:spcPct val="98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as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mi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go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on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mb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elaa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si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ili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guku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ela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">
                        <a:lnSpc>
                          <a:spcPts val="1005"/>
                        </a:lnSpc>
                        <a:spcAft>
                          <a:spcPts val="0"/>
                        </a:spcAft>
                      </a:pP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tr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  <a:p>
                      <a:pPr marL="19050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</a:p>
                    <a:p>
                      <a:pPr marL="19050" marR="509905">
                        <a:lnSpc>
                          <a:spcPct val="99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umpu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eg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gko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9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nyu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su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Mena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ggu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hubu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2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nc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rj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</a:p>
                    <a:p>
                      <a:pPr marL="19050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fu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15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1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spc="-2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ngg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bung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an</a:t>
                      </a:r>
                    </a:p>
                    <a:p>
                      <a:pPr marL="1905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</a:p>
                    <a:p>
                      <a:pPr marL="19050" marR="553085">
                        <a:lnSpc>
                          <a:spcPct val="990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gge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ng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abu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ad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3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2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8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8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2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1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1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1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apk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uk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ngku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 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4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en-US" sz="1600" spc="-35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55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45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5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ts val="1005"/>
                        </a:lnSpc>
                        <a:spcAft>
                          <a:spcPts val="0"/>
                        </a:spcAft>
                      </a:pP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mban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</a:p>
                    <a:p>
                      <a:pPr marL="20955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</a:p>
                    <a:p>
                      <a:pPr marL="20955" marR="584200">
                        <a:lnSpc>
                          <a:spcPct val="98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il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ahka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Me</a:t>
                      </a:r>
                      <a:r>
                        <a:rPr lang="en-US" sz="1600" spc="-4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riti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k </a:t>
                      </a:r>
                      <a:r>
                        <a:rPr lang="en-US" sz="1600" spc="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1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2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ng </a:t>
                      </a:r>
                      <a:r>
                        <a:rPr lang="en-US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5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kan </a:t>
                      </a:r>
                      <a:r>
                        <a:rPr lang="en-US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5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15" dirty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kan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35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nu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35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fs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spc="-3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mp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35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anka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2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15" dirty="0">
                          <a:latin typeface="Times New Roman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ci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ku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r 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ku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ti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un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g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70" dirty="0">
                          <a:latin typeface="Times New Roman"/>
                          <a:ea typeface="Times New Roman"/>
                          <a:cs typeface="Times New Roman"/>
                        </a:rPr>
                        <a:t>mil</a:t>
                      </a:r>
                      <a:r>
                        <a:rPr lang="en-US" sz="1600" spc="-55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h 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75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600" spc="-45" dirty="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oy</a:t>
                      </a:r>
                      <a:r>
                        <a:rPr lang="en-US" sz="1600" spc="-50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600" spc="-65" dirty="0"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en-US" sz="1600" spc="-6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709333" y="541867"/>
            <a:ext cx="9645227" cy="685314"/>
          </a:xfrm>
          <a:prstGeom prst="rect">
            <a:avLst/>
          </a:prstGeom>
          <a:solidFill>
            <a:srgbClr val="FD1E0D"/>
          </a:solidFill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l"/>
            <a:r>
              <a:rPr lang="en-US" b="1"/>
              <a:t>UMUSAN MASALAH</a:t>
            </a:r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 flipH="1">
            <a:off x="0" y="1192107"/>
            <a:ext cx="13004800" cy="0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92162" name="Oval 2"/>
          <p:cNvSpPr>
            <a:spLocks noChangeArrowheads="1"/>
          </p:cNvSpPr>
          <p:nvPr/>
        </p:nvSpPr>
        <p:spPr bwMode="auto">
          <a:xfrm>
            <a:off x="1950720" y="216747"/>
            <a:ext cx="1192107" cy="1192107"/>
          </a:xfrm>
          <a:prstGeom prst="ellipse">
            <a:avLst/>
          </a:prstGeom>
          <a:solidFill>
            <a:srgbClr val="F8FCD4"/>
          </a:solidFill>
          <a:ln w="9525">
            <a:noFill/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id-ID"/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2167467" y="325121"/>
            <a:ext cx="790020" cy="100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5700" b="1" dirty="0">
                <a:solidFill>
                  <a:srgbClr val="FF0000"/>
                </a:solidFill>
              </a:rPr>
              <a:t>R</a:t>
            </a:r>
            <a:endParaRPr lang="en-US" sz="5700" b="1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295467" y="1300480"/>
            <a:ext cx="238421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endParaRPr lang="id-ID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 rot="16200000" flipH="1">
            <a:off x="-3794194" y="4875672"/>
            <a:ext cx="9753600" cy="2257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2275840" y="2817708"/>
            <a:ext cx="9861973" cy="5055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</a:t>
            </a:r>
            <a:r>
              <a:rPr lang="fi-FI" sz="3100" b="1" dirty="0">
                <a:solidFill>
                  <a:schemeClr val="accent2"/>
                </a:solidFill>
              </a:rPr>
              <a:t>realisasi bentuk kesantunan</a:t>
            </a:r>
            <a:r>
              <a:rPr lang="fi-FI" sz="3100" dirty="0"/>
              <a:t> tindak berbahasa pada siswa SD yang berlatar belakang budaya Jawa? [</a:t>
            </a:r>
            <a:r>
              <a:rPr lang="fi-FI" sz="3100" dirty="0">
                <a:solidFill>
                  <a:srgbClr val="E1CB29"/>
                </a:solidFill>
              </a:rPr>
              <a:t>pemarkah formal &amp; wujud pragmatik</a:t>
            </a:r>
            <a:r>
              <a:rPr lang="fi-FI" sz="3100" dirty="0"/>
              <a:t>]</a:t>
            </a:r>
          </a:p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</a:t>
            </a:r>
            <a:r>
              <a:rPr lang="fi-FI" sz="3100" b="1" dirty="0">
                <a:solidFill>
                  <a:schemeClr val="accent2"/>
                </a:solidFill>
              </a:rPr>
              <a:t>realisasi teknik kesantunan</a:t>
            </a:r>
            <a:r>
              <a:rPr lang="fi-FI" sz="3100" dirty="0"/>
              <a:t> tindak berbahasa pada siswa SD yang berlatar belakang budaya Jawa? </a:t>
            </a:r>
            <a:r>
              <a:rPr lang="fi-FI" dirty="0"/>
              <a:t>[</a:t>
            </a:r>
            <a:r>
              <a:rPr lang="fi-FI" dirty="0">
                <a:solidFill>
                  <a:srgbClr val="E1CB29"/>
                </a:solidFill>
              </a:rPr>
              <a:t>teknik KB</a:t>
            </a:r>
            <a:r>
              <a:rPr lang="fi-FI" dirty="0"/>
              <a:t>]</a:t>
            </a:r>
            <a:endParaRPr lang="fi-FI" sz="3100" dirty="0"/>
          </a:p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</a:t>
            </a:r>
            <a:r>
              <a:rPr lang="fi-FI" sz="3100" b="1" dirty="0">
                <a:solidFill>
                  <a:schemeClr val="accent2"/>
                </a:solidFill>
              </a:rPr>
              <a:t>realisasi trategi kesantunan</a:t>
            </a:r>
            <a:r>
              <a:rPr lang="fi-FI" sz="3100" dirty="0"/>
              <a:t> tindak berbahasa pada siswa SD yang berlatar belakang budaya Jawa? </a:t>
            </a:r>
            <a:r>
              <a:rPr lang="fi-FI" dirty="0"/>
              <a:t>[</a:t>
            </a:r>
            <a:r>
              <a:rPr lang="fi-FI" dirty="0">
                <a:solidFill>
                  <a:srgbClr val="E1CB29"/>
                </a:solidFill>
              </a:rPr>
              <a:t>strategi KB</a:t>
            </a:r>
            <a:r>
              <a:rPr lang="fi-FI" dirty="0"/>
              <a:t>]</a:t>
            </a:r>
            <a:endParaRPr lang="en-US" sz="3100" dirty="0"/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2275840" y="1842347"/>
            <a:ext cx="466005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TAHUN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build="p" autoUpdateAnimBg="0" advAuto="0"/>
      <p:bldP spid="92165" grpId="0" animBg="1"/>
      <p:bldP spid="92162" grpId="0" animBg="1"/>
      <p:bldP spid="92163" grpId="0" build="p" autoUpdateAnimBg="0" advAuto="0"/>
      <p:bldP spid="9216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707640" y="4704288"/>
            <a:ext cx="9357360" cy="1239312"/>
          </a:xfrm>
          <a:prstGeom prst="rect">
            <a:avLst/>
          </a:prstGeom>
          <a:solidFill>
            <a:srgbClr val="FD1E0D"/>
          </a:solidFill>
          <a:ln w="9525">
            <a:noFill/>
            <a:miter lim="800000"/>
            <a:headEnd/>
            <a:tailEnd/>
          </a:ln>
        </p:spPr>
        <p:txBody>
          <a:bodyPr wrap="square" lIns="130046" tIns="65023" rIns="130046" bIns="65023">
            <a:spAutoFit/>
          </a:bodyPr>
          <a:lstStyle/>
          <a:p>
            <a:pPr algn="l"/>
            <a:r>
              <a:rPr lang="en-US" sz="7200" b="1" dirty="0" smtClean="0">
                <a:solidFill>
                  <a:srgbClr val="0070C0"/>
                </a:solidFill>
              </a:rPr>
              <a:t>NERAPAN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 flipH="1">
            <a:off x="0" y="1192107"/>
            <a:ext cx="13004800" cy="0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92162" name="Oval 2"/>
          <p:cNvSpPr>
            <a:spLocks noChangeArrowheads="1"/>
          </p:cNvSpPr>
          <p:nvPr/>
        </p:nvSpPr>
        <p:spPr bwMode="auto">
          <a:xfrm>
            <a:off x="939800" y="4419600"/>
            <a:ext cx="1954107" cy="1676400"/>
          </a:xfrm>
          <a:prstGeom prst="ellipse">
            <a:avLst/>
          </a:prstGeom>
          <a:solidFill>
            <a:srgbClr val="FA9C3E"/>
          </a:solidFill>
          <a:ln w="9525">
            <a:noFill/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r>
              <a:rPr lang="en-US" sz="9600" dirty="0" smtClean="0"/>
              <a:t>P</a:t>
            </a:r>
            <a:endParaRPr lang="id-ID" sz="9600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295467" y="1300480"/>
            <a:ext cx="238421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endParaRPr lang="id-ID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 rot="16200000" flipH="1">
            <a:off x="-3794194" y="4875672"/>
            <a:ext cx="9753600" cy="2257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build="p" autoUpdateAnimBg="0" advAuto="0"/>
      <p:bldP spid="92165" grpId="0" animBg="1"/>
      <p:bldP spid="92162" grpId="0" animBg="1"/>
      <p:bldP spid="9216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073399" y="541867"/>
            <a:ext cx="938953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046" tIns="65023" rIns="130046" bIns="65023">
            <a:spAutoFit/>
          </a:bodyPr>
          <a:lstStyle/>
          <a:p>
            <a:pPr algn="l"/>
            <a:r>
              <a:rPr lang="en-US" b="1" dirty="0"/>
              <a:t>UMUSAN MASALAH</a:t>
            </a:r>
          </a:p>
        </p:txBody>
      </p:sp>
      <p:sp>
        <p:nvSpPr>
          <p:cNvPr id="93186" name="Oval 2"/>
          <p:cNvSpPr>
            <a:spLocks noChangeArrowheads="1"/>
          </p:cNvSpPr>
          <p:nvPr/>
        </p:nvSpPr>
        <p:spPr bwMode="auto">
          <a:xfrm>
            <a:off x="1950720" y="216747"/>
            <a:ext cx="1192107" cy="1192107"/>
          </a:xfrm>
          <a:prstGeom prst="ellipse">
            <a:avLst/>
          </a:prstGeom>
          <a:solidFill>
            <a:srgbClr val="F8FCD4"/>
          </a:solidFill>
          <a:ln w="9525">
            <a:noFill/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id-ID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167467" y="325121"/>
            <a:ext cx="790020" cy="100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5700" b="1" dirty="0">
                <a:solidFill>
                  <a:srgbClr val="FF0000"/>
                </a:solidFill>
              </a:rPr>
              <a:t>R</a:t>
            </a:r>
            <a:endParaRPr lang="en-US" sz="5700" b="1" dirty="0"/>
          </a:p>
        </p:txBody>
      </p:sp>
      <p:sp>
        <p:nvSpPr>
          <p:cNvPr id="93189" name="Line 5"/>
          <p:cNvSpPr>
            <a:spLocks noChangeShapeType="1"/>
          </p:cNvSpPr>
          <p:nvPr/>
        </p:nvSpPr>
        <p:spPr bwMode="auto">
          <a:xfrm flipH="1">
            <a:off x="0" y="1192107"/>
            <a:ext cx="13004800" cy="0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0295467" y="1300480"/>
            <a:ext cx="238421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endParaRPr lang="id-ID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 rot="16200000" flipH="1">
            <a:off x="-3794194" y="4875672"/>
            <a:ext cx="9753600" cy="2257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2275840" y="1517228"/>
            <a:ext cx="4660053" cy="91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100" dirty="0">
                <a:solidFill>
                  <a:srgbClr val="000066"/>
                </a:solidFill>
                <a:latin typeface="Calibri" pitchFamily="34" charset="0"/>
              </a:rPr>
              <a:t>TAHUN II</a:t>
            </a:r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2167467" y="2709334"/>
            <a:ext cx="9970347" cy="6040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marL="661519" indent="-661519" algn="l">
              <a:buBlip>
                <a:blip r:embed="rId3"/>
              </a:buBlip>
              <a:tabLst>
                <a:tab pos="661519" algn="l"/>
              </a:tabLst>
            </a:pPr>
            <a:r>
              <a:rPr lang="fi-FI" sz="3200" dirty="0"/>
              <a:t>Bagaimanakah taksonomi realisasi kesantunan tindak direktif berbahasa pada siswa SD</a:t>
            </a:r>
            <a:r>
              <a:rPr lang="fi-FI" sz="3200" i="1" dirty="0"/>
              <a:t> </a:t>
            </a:r>
            <a:r>
              <a:rPr lang="fi-FI" sz="3200" dirty="0"/>
              <a:t>dalam hubungannya dengan prinsip dasar berbahasa </a:t>
            </a:r>
            <a:r>
              <a:rPr lang="fi-FI" sz="3200" dirty="0">
                <a:solidFill>
                  <a:schemeClr val="accent2"/>
                </a:solidFill>
              </a:rPr>
              <a:t>PKS, PSS, dan PI</a:t>
            </a:r>
            <a:r>
              <a:rPr lang="fi-FI" sz="3200" dirty="0"/>
              <a:t>? [</a:t>
            </a:r>
            <a:r>
              <a:rPr lang="fi-FI" sz="3200" dirty="0">
                <a:solidFill>
                  <a:srgbClr val="FF0000"/>
                </a:solidFill>
              </a:rPr>
              <a:t>prinsip santun</a:t>
            </a:r>
            <a:r>
              <a:rPr lang="fi-FI" sz="3200" dirty="0"/>
              <a:t>]</a:t>
            </a:r>
          </a:p>
          <a:p>
            <a:pPr marL="661519" indent="-661519" algn="l">
              <a:buBlip>
                <a:blip r:embed="rId3"/>
              </a:buBlip>
              <a:tabLst>
                <a:tab pos="661519" algn="l"/>
              </a:tabLst>
            </a:pPr>
            <a:r>
              <a:rPr lang="fi-FI" sz="3200" dirty="0"/>
              <a:t>Bagaimanakah taksonomi realisasi kesantunan tindak  direktif berbahasa pada siswa SD</a:t>
            </a:r>
            <a:r>
              <a:rPr lang="fi-FI" sz="3200" i="1" dirty="0"/>
              <a:t> </a:t>
            </a:r>
            <a:r>
              <a:rPr lang="fi-FI" sz="3200" dirty="0"/>
              <a:t>dalam hubungannya dengan prinsip harmoni sosial </a:t>
            </a:r>
            <a:r>
              <a:rPr lang="fi-FI" sz="3200" dirty="0">
                <a:solidFill>
                  <a:schemeClr val="accent2"/>
                </a:solidFill>
              </a:rPr>
              <a:t>PI dan kultural PK</a:t>
            </a:r>
            <a:r>
              <a:rPr lang="fi-FI" sz="3200" dirty="0"/>
              <a:t>? [</a:t>
            </a:r>
            <a:r>
              <a:rPr lang="fi-FI" sz="3200" dirty="0">
                <a:solidFill>
                  <a:srgbClr val="FF0000"/>
                </a:solidFill>
              </a:rPr>
              <a:t>prinsip harmoni sosial-kultural</a:t>
            </a:r>
            <a:r>
              <a:rPr lang="fi-FI" sz="3200" dirty="0"/>
              <a:t>]</a:t>
            </a:r>
          </a:p>
          <a:p>
            <a:pPr marL="661519" indent="-661519" algn="l">
              <a:buBlip>
                <a:blip r:embed="rId3"/>
              </a:buBlip>
              <a:tabLst>
                <a:tab pos="661519" algn="l"/>
              </a:tabLst>
            </a:pPr>
            <a:r>
              <a:rPr lang="fi-FI" sz="3200" dirty="0"/>
              <a:t>Bagaimanakah pola semestaan kesantunan tindak direktif siswa SD</a:t>
            </a:r>
            <a:r>
              <a:rPr lang="fi-FI" sz="3200" i="1" dirty="0"/>
              <a:t> </a:t>
            </a:r>
            <a:r>
              <a:rPr lang="fi-FI" sz="3200" dirty="0"/>
              <a:t>dalam hubungannya dengan prinsip dasar, harmoni sosial, dan kultural berlatar belakang budaya Jawa</a:t>
            </a:r>
            <a:r>
              <a:rPr lang="fi-FI" sz="3200" dirty="0" smtClean="0"/>
              <a:t>? </a:t>
            </a:r>
            <a:r>
              <a:rPr lang="fi-FI" sz="3200" dirty="0"/>
              <a:t>[</a:t>
            </a:r>
            <a:r>
              <a:rPr lang="fi-FI" sz="3200" dirty="0">
                <a:solidFill>
                  <a:srgbClr val="FF0000"/>
                </a:solidFill>
              </a:rPr>
              <a:t>prinsip kulural]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build="p" autoUpdateAnimBg="0" advAuto="0"/>
      <p:bldP spid="93186" grpId="0" animBg="1"/>
      <p:bldP spid="93187" grpId="0" build="p" autoUpdateAnimBg="0" advAuto="0"/>
      <p:bldP spid="93189" grpId="0" animBg="1"/>
      <p:bldP spid="9319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Oval 2"/>
          <p:cNvSpPr>
            <a:spLocks noChangeArrowheads="1"/>
          </p:cNvSpPr>
          <p:nvPr/>
        </p:nvSpPr>
        <p:spPr bwMode="auto">
          <a:xfrm>
            <a:off x="1950720" y="216747"/>
            <a:ext cx="1192107" cy="1192107"/>
          </a:xfrm>
          <a:prstGeom prst="ellipse">
            <a:avLst/>
          </a:prstGeom>
          <a:solidFill>
            <a:srgbClr val="F8FCD4"/>
          </a:solidFill>
          <a:ln w="9525">
            <a:noFill/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id-ID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2167467" y="325121"/>
            <a:ext cx="790020" cy="1008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5700" b="1" dirty="0">
                <a:solidFill>
                  <a:srgbClr val="FF0000"/>
                </a:solidFill>
              </a:rPr>
              <a:t>R</a:t>
            </a:r>
            <a:endParaRPr lang="en-US" sz="5700" b="1" dirty="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709334" y="541867"/>
            <a:ext cx="531029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en-US" b="1"/>
              <a:t>UMUSAN MASALAH</a:t>
            </a:r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 flipH="1">
            <a:off x="0" y="1192107"/>
            <a:ext cx="13004800" cy="0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0295467" y="1300480"/>
            <a:ext cx="238421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endParaRPr lang="id-ID"/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 rot="16200000" flipH="1">
            <a:off x="-3794194" y="4875672"/>
            <a:ext cx="9753600" cy="2257"/>
          </a:xfrm>
          <a:prstGeom prst="line">
            <a:avLst/>
          </a:prstGeom>
          <a:noFill/>
          <a:ln w="19050">
            <a:solidFill>
              <a:srgbClr val="E1CB29"/>
            </a:solidFill>
            <a:round/>
            <a:headEnd/>
            <a:tailEnd/>
          </a:ln>
        </p:spPr>
        <p:txBody>
          <a:bodyPr wrap="none" lIns="130046" tIns="65023" rIns="130046" bIns="65023" anchor="ctr"/>
          <a:lstStyle/>
          <a:p>
            <a:endParaRPr 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275840" y="2600960"/>
            <a:ext cx="4660053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TAHUN III</a:t>
            </a:r>
          </a:p>
        </p:txBody>
      </p:sp>
      <p:sp>
        <p:nvSpPr>
          <p:cNvPr id="43017" name="Text Box 10"/>
          <p:cNvSpPr txBox="1">
            <a:spLocks noChangeArrowheads="1"/>
          </p:cNvSpPr>
          <p:nvPr/>
        </p:nvSpPr>
        <p:spPr bwMode="auto">
          <a:xfrm>
            <a:off x="2384213" y="3576321"/>
            <a:ext cx="9645227" cy="490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model bahan pembelajaran </a:t>
            </a:r>
            <a:r>
              <a:rPr lang="fi-FI" sz="3100" dirty="0">
                <a:solidFill>
                  <a:srgbClr val="FF0000"/>
                </a:solidFill>
              </a:rPr>
              <a:t>skala kelangsungan direktif  </a:t>
            </a:r>
            <a:r>
              <a:rPr lang="fi-FI" sz="3100" dirty="0"/>
              <a:t>berbahasa pada siswa SD yang berlatar belakang budaya Jawa?</a:t>
            </a:r>
          </a:p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model bahan pembelajaran </a:t>
            </a:r>
            <a:r>
              <a:rPr lang="fi-FI" sz="3100" dirty="0">
                <a:solidFill>
                  <a:srgbClr val="FF0000"/>
                </a:solidFill>
              </a:rPr>
              <a:t>peringkat kesantunan direktif  </a:t>
            </a:r>
            <a:r>
              <a:rPr lang="fi-FI" sz="3100" dirty="0"/>
              <a:t>berbahasa pada siswa SD yang berlatar belakang budaya Jawa?</a:t>
            </a:r>
          </a:p>
          <a:p>
            <a:pPr marL="661519" indent="-661519" algn="l">
              <a:buBlip>
                <a:blip r:embed="rId3"/>
              </a:buBlip>
            </a:pPr>
            <a:r>
              <a:rPr lang="fi-FI" sz="3100" dirty="0"/>
              <a:t>Bagaimanakah pengembangan bahan </a:t>
            </a:r>
            <a:r>
              <a:rPr lang="fi-FI" sz="3100" dirty="0">
                <a:solidFill>
                  <a:srgbClr val="FF0000"/>
                </a:solidFill>
              </a:rPr>
              <a:t>model pembelajaran kesantunan direktif  berbahasa </a:t>
            </a:r>
            <a:r>
              <a:rPr lang="fi-FI" sz="3100" dirty="0"/>
              <a:t>dengan pendekatan sosiopragmatik bagi siswa SD yang berlatar belakang budaya Jawa? </a:t>
            </a:r>
            <a:endParaRPr lang="en-US" sz="3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nimBg="1"/>
      <p:bldP spid="94211" grpId="0" build="p" autoUpdateAnimBg="0" advAuto="0"/>
      <p:bldP spid="94212" grpId="0" build="p" autoUpdateAnimBg="0" advAuto="0"/>
      <p:bldP spid="94213" grpId="0" animBg="1"/>
      <p:bldP spid="942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15059" y="304800"/>
            <a:ext cx="11381457" cy="731520"/>
          </a:xfrm>
        </p:spPr>
        <p:txBody>
          <a:bodyPr/>
          <a:lstStyle/>
          <a:p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A9C3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BAGAIMANA MENURUT ANDA?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1300480" y="3034454"/>
            <a:ext cx="4876800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24937" name="Picture 9" descr="IMG_11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200" y="1192107"/>
            <a:ext cx="10896599" cy="8019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711159" y="1320775"/>
          <a:ext cx="11074478" cy="741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terimakas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6400" y="990600"/>
            <a:ext cx="1211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PENGALAMAN EMPIRIK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200" y="2825889"/>
            <a:ext cx="11430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0070C0"/>
                </a:solidFill>
              </a:rPr>
              <a:t>Perhatian reviewer pada </a:t>
            </a:r>
            <a:r>
              <a:rPr lang="en-US" sz="4000" dirty="0" smtClean="0">
                <a:solidFill>
                  <a:srgbClr val="FF0000"/>
                </a:solidFill>
              </a:rPr>
              <a:t>rumusan masalah</a:t>
            </a:r>
          </a:p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FF0000"/>
                </a:solidFill>
              </a:rPr>
              <a:t>Rumusan masalah </a:t>
            </a:r>
            <a:r>
              <a:rPr lang="en-US" sz="4000" dirty="0" smtClean="0">
                <a:solidFill>
                  <a:srgbClr val="0070C0"/>
                </a:solidFill>
              </a:rPr>
              <a:t>yang didasarkan pada pernyataan masalah pada latar belakang masalah</a:t>
            </a:r>
          </a:p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FF0000"/>
                </a:solidFill>
              </a:rPr>
              <a:t>Sumber masalah </a:t>
            </a:r>
            <a:r>
              <a:rPr lang="en-US" sz="4000" dirty="0" smtClean="0">
                <a:solidFill>
                  <a:srgbClr val="0070C0"/>
                </a:solidFill>
              </a:rPr>
              <a:t>dan peta serta tinjauan penelitian yang bersumber primer (:pada TBI)</a:t>
            </a:r>
          </a:p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0070C0"/>
                </a:solidFill>
              </a:rPr>
              <a:t>Metode penelitian</a:t>
            </a:r>
          </a:p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0070C0"/>
                </a:solidFill>
              </a:rPr>
              <a:t>Luaran penelitian</a:t>
            </a:r>
          </a:p>
          <a:p>
            <a:pPr marL="914400" indent="-914400" algn="l">
              <a:buFont typeface="Wingdings" pitchFamily="2" charset="2"/>
              <a:buChar char="ü"/>
            </a:pPr>
            <a:r>
              <a:rPr lang="en-US" sz="4000" dirty="0" smtClean="0">
                <a:solidFill>
                  <a:srgbClr val="FF0000"/>
                </a:solidFill>
              </a:rPr>
              <a:t>Kewajaran RAB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1200" y="2057400"/>
            <a:ext cx="11887200" cy="6248400"/>
          </a:xfrm>
          <a:prstGeom prst="rect">
            <a:avLst/>
          </a:prstGeom>
          <a:gradFill rotWithShape="1">
            <a:gsLst>
              <a:gs pos="0">
                <a:schemeClr val="accent1">
                  <a:alpha val="49001"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1. Perumusan masalah </a:t>
            </a:r>
            <a:r>
              <a:rPr lang="en-US" sz="3200" dirty="0"/>
              <a:t>lemah, kurang mengarah, tujuan penelitian tidak jelas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2.  Manfaat hasil penelitian: </a:t>
            </a:r>
            <a:r>
              <a:rPr lang="en-US" sz="3200" dirty="0"/>
              <a:t>Luaran (output) penelitian kurang bermanfaat bagi  pengembangan ipteks, pembangunan dan pengembangan institusi atau orientasinya tidak sesuai dengan yang diminta skim penel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3. Tinjauan Pustaka: </a:t>
            </a:r>
            <a:r>
              <a:rPr lang="en-US" sz="3200" dirty="0"/>
              <a:t>kurang menunjang, tidak relevan, kurang mutakhir, bukan dari jurnal ilmiah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4. Metode penelitian: </a:t>
            </a:r>
            <a:r>
              <a:rPr lang="en-US" sz="3200" dirty="0"/>
              <a:t>kurang sesuai untuk mencapai tujuan penelitian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5. Kelayakan Penelitian: </a:t>
            </a:r>
            <a:r>
              <a:rPr lang="en-US" sz="3200" dirty="0"/>
              <a:t>personalia, jadwal, perkiraan  biaya dan sarana penunjang lainnya kurang memadai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3200" dirty="0">
                <a:solidFill>
                  <a:srgbClr val="C00000"/>
                </a:solidFill>
              </a:rPr>
              <a:t>6 Lain-lain:  </a:t>
            </a:r>
            <a:r>
              <a:rPr lang="en-US" sz="3200" dirty="0"/>
              <a:t>tidak ada pengesahan, CV tidak ditandatangani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32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400" y="685800"/>
            <a:ext cx="1211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Pelajaran Terpetik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82600" y="2521089"/>
            <a:ext cx="1203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623888"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Masalah </a:t>
            </a:r>
            <a:r>
              <a:rPr lang="en-US" dirty="0" smtClean="0">
                <a:solidFill>
                  <a:srgbClr val="0070C0"/>
                </a:solidFill>
              </a:rPr>
              <a:t>  yang   akan   diteliti  harus   </a:t>
            </a:r>
            <a:r>
              <a:rPr lang="en-US" dirty="0" smtClean="0">
                <a:solidFill>
                  <a:srgbClr val="FF0000"/>
                </a:solidFill>
              </a:rPr>
              <a:t>dirumuskan</a:t>
            </a:r>
            <a:r>
              <a:rPr lang="en-US" dirty="0" smtClean="0">
                <a:solidFill>
                  <a:srgbClr val="0070C0"/>
                </a:solidFill>
              </a:rPr>
              <a:t>     secara   jelas  disertai  dengan pendekatan dan konsep    untuk menjawab permasalahan, pengujian hipotesis atau dugaan yang akan dibuktikan. </a:t>
            </a:r>
          </a:p>
          <a:p>
            <a:pPr marL="623888" indent="-623888"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Dalam </a:t>
            </a:r>
            <a:r>
              <a:rPr lang="en-US" dirty="0" smtClean="0">
                <a:solidFill>
                  <a:srgbClr val="FF0000"/>
                </a:solidFill>
              </a:rPr>
              <a:t>perumusan masalah </a:t>
            </a:r>
            <a:r>
              <a:rPr lang="en-US" dirty="0" smtClean="0">
                <a:solidFill>
                  <a:srgbClr val="0070C0"/>
                </a:solidFill>
              </a:rPr>
              <a:t>dapat dijelaskan definisi, asumsi, dan lingkup yang menjadi batasan  penelitian.  </a:t>
            </a:r>
          </a:p>
          <a:p>
            <a:pPr marL="623888" indent="-623888"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Pada   bagian   ini  juga   perlu   dijelaskan   </a:t>
            </a:r>
            <a:r>
              <a:rPr lang="en-US" dirty="0" smtClean="0">
                <a:solidFill>
                  <a:srgbClr val="FF0000"/>
                </a:solidFill>
              </a:rPr>
              <a:t>tujuan   pene litian </a:t>
            </a:r>
            <a:r>
              <a:rPr lang="en-US" dirty="0" smtClean="0">
                <a:solidFill>
                  <a:srgbClr val="0070C0"/>
                </a:solidFill>
              </a:rPr>
              <a:t>  secara   ringkas   dan   target luaran yang ingin dicapai.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400" y="990600"/>
            <a:ext cx="1211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PEDOMAN RUMUSAN MASALAH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400" y="685800"/>
            <a:ext cx="1211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BOBOT PENILAIAN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RUMUSAN MASALAH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400" y="685800"/>
            <a:ext cx="1211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BOBOT PENILAIAN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RUMUSAN MASALAH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9107269"/>
            <a:ext cx="2921000" cy="646331"/>
          </a:xfrm>
          <a:prstGeom prst="rect">
            <a:avLst/>
          </a:prstGeom>
          <a:solidFill>
            <a:srgbClr val="D06D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7200" y="9107269"/>
            <a:ext cx="10007600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1" descr="image1.jpg"/>
          <p:cNvPicPr>
            <a:picLocks noChangeAspect="1"/>
          </p:cNvPicPr>
          <p:nvPr/>
        </p:nvPicPr>
        <p:blipFill>
          <a:blip r:embed="rId2"/>
          <a:srcRect l="-143"/>
          <a:stretch>
            <a:fillRect/>
          </a:stretch>
        </p:blipFill>
        <p:spPr bwMode="auto">
          <a:xfrm>
            <a:off x="-17463" y="0"/>
            <a:ext cx="13022263" cy="938213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400" y="685800"/>
            <a:ext cx="1211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BOBOT PENILAIAN</a:t>
            </a:r>
          </a:p>
          <a:p>
            <a:pPr>
              <a:defRPr/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D06D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RUMUSAN MASALAH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D06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1728</Words>
  <Application>Microsoft Office PowerPoint</Application>
  <PresentationFormat>Custom</PresentationFormat>
  <Paragraphs>196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 Unicode MS</vt:lpstr>
      <vt:lpstr>Arial Rounded MT Bold</vt:lpstr>
      <vt:lpstr>Bookman Old Style</vt:lpstr>
      <vt:lpstr>Calibri</vt:lpstr>
      <vt:lpstr>Helvetica Light</vt:lpstr>
      <vt:lpstr>Noteworthy Bold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PERUMUSAN MASALAH</vt:lpstr>
      <vt:lpstr>Alur Pikir  Perumusan Masalah</vt:lpstr>
      <vt:lpstr>Latar belakang masalah</vt:lpstr>
      <vt:lpstr>Identifikasi masalah</vt:lpstr>
      <vt:lpstr>Batasan masalah</vt:lpstr>
      <vt:lpstr>PowerPoint Presentation</vt:lpstr>
      <vt:lpstr>Bentuk Rumusan masalah</vt:lpstr>
      <vt:lpstr>Rumusan masalah deskriptif</vt:lpstr>
      <vt:lpstr>Contoh rumusan masalah deskriptif</vt:lpstr>
      <vt:lpstr>Rumusan masalah komparatif</vt:lpstr>
      <vt:lpstr>Contoh Rumusan Masalah Komparatif</vt:lpstr>
      <vt:lpstr>Rumusan masalah asosiatif</vt:lpstr>
      <vt:lpstr>Contoh Rumusan Masalah Asosiatif</vt:lpstr>
      <vt:lpstr>Tujuan Penelitian</vt:lpstr>
      <vt:lpstr>Contoh</vt:lpstr>
      <vt:lpstr>Perbedaan Mendasar Tujuan Penelitian Menurut Skim</vt:lpstr>
      <vt:lpstr>Simpulan</vt:lpstr>
      <vt:lpstr>Bentuk Pertanyaan</vt:lpstr>
      <vt:lpstr>Bentuk Tujuan</vt:lpstr>
      <vt:lpstr>PowerPoint Presentation</vt:lpstr>
      <vt:lpstr>PowerPoint Presentation</vt:lpstr>
      <vt:lpstr>PowerPoint Presentation</vt:lpstr>
      <vt:lpstr>PowerPoint Presentation</vt:lpstr>
      <vt:lpstr>BAGAIMANA MENURUT ANDA?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Linguistic and Brain</dc:title>
  <dc:creator>TOSIRO</dc:creator>
  <cp:lastModifiedBy>Windows User</cp:lastModifiedBy>
  <cp:revision>41</cp:revision>
  <dcterms:modified xsi:type="dcterms:W3CDTF">2022-09-07T01:56:58Z</dcterms:modified>
</cp:coreProperties>
</file>