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5" r:id="rId3"/>
    <p:sldId id="264" r:id="rId4"/>
    <p:sldId id="260" r:id="rId5"/>
    <p:sldId id="269" r:id="rId6"/>
    <p:sldId id="266" r:id="rId7"/>
    <p:sldId id="270" r:id="rId8"/>
    <p:sldId id="279" r:id="rId9"/>
    <p:sldId id="263" r:id="rId10"/>
    <p:sldId id="285" r:id="rId11"/>
    <p:sldId id="284" r:id="rId12"/>
    <p:sldId id="276" r:id="rId13"/>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4105"/>
    <a:srgbClr val="2D1701"/>
    <a:srgbClr val="B74B09"/>
    <a:srgbClr val="2B200B"/>
    <a:srgbClr val="452207"/>
    <a:srgbClr val="FFFF99"/>
    <a:srgbClr val="996600"/>
    <a:srgbClr val="66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4" autoAdjust="0"/>
    <p:restoredTop sz="93609" autoAdjust="0"/>
  </p:normalViewPr>
  <p:slideViewPr>
    <p:cSldViewPr>
      <p:cViewPr varScale="1">
        <p:scale>
          <a:sx n="66" d="100"/>
          <a:sy n="66" d="100"/>
        </p:scale>
        <p:origin x="-13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0E1BED1A-2796-4C7B-995F-885A95D8C1CC}" type="datetimeFigureOut">
              <a:rPr lang="en-US"/>
              <a:pPr>
                <a:defRPr/>
              </a:pPr>
              <a:t>9/22/2016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114D342-030E-4C9F-8EFC-402BA6F7E955}" type="slidenum">
              <a:rPr lang="en-US" altLang="en-US"/>
              <a:pPr/>
              <a:t>‹#›</a:t>
            </a:fld>
            <a:endParaRPr lang="en-US" altLang="en-US"/>
          </a:p>
        </p:txBody>
      </p:sp>
    </p:spTree>
    <p:extLst>
      <p:ext uri="{BB962C8B-B14F-4D97-AF65-F5344CB8AC3E}">
        <p14:creationId xmlns="" xmlns:p14="http://schemas.microsoft.com/office/powerpoint/2010/main" val="30872699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5E95EA-8AD7-4908-B2C9-12DAD53A0696}" type="slidenum">
              <a:rPr lang="en-US" altLang="en-US"/>
              <a:pPr eaLnBrk="1" hangingPunct="1"/>
              <a:t>12</a:t>
            </a:fld>
            <a:endParaRPr lang="en-US" altLang="en-US"/>
          </a:p>
        </p:txBody>
      </p:sp>
    </p:spTree>
    <p:extLst>
      <p:ext uri="{BB962C8B-B14F-4D97-AF65-F5344CB8AC3E}">
        <p14:creationId xmlns="" xmlns:p14="http://schemas.microsoft.com/office/powerpoint/2010/main" val="209087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671F82-0291-4E78-AA4B-CE6BD7DE753A}" type="datetimeFigureOut">
              <a:rPr lang="en-US"/>
              <a:pPr>
                <a:defRPr/>
              </a:pPr>
              <a:t>9/22/2016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F086B9A-AA35-47E8-89F6-B10A34EF1FE4}" type="slidenum">
              <a:rPr lang="en-US" altLang="en-US"/>
              <a:pPr/>
              <a:t>‹#›</a:t>
            </a:fld>
            <a:endParaRPr lang="en-US" altLang="en-US"/>
          </a:p>
        </p:txBody>
      </p:sp>
    </p:spTree>
    <p:extLst>
      <p:ext uri="{BB962C8B-B14F-4D97-AF65-F5344CB8AC3E}">
        <p14:creationId xmlns="" xmlns:p14="http://schemas.microsoft.com/office/powerpoint/2010/main" val="12747164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8BA494-631F-4FC8-AB6B-86696C34F67A}" type="datetimeFigureOut">
              <a:rPr lang="en-US"/>
              <a:pPr>
                <a:defRPr/>
              </a:pPr>
              <a:t>9/22/2016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31955A-3D58-49D9-86BA-98415293BE5A}" type="slidenum">
              <a:rPr lang="en-US" altLang="en-US"/>
              <a:pPr/>
              <a:t>‹#›</a:t>
            </a:fld>
            <a:endParaRPr lang="en-US" altLang="en-US"/>
          </a:p>
        </p:txBody>
      </p:sp>
    </p:spTree>
    <p:extLst>
      <p:ext uri="{BB962C8B-B14F-4D97-AF65-F5344CB8AC3E}">
        <p14:creationId xmlns="" xmlns:p14="http://schemas.microsoft.com/office/powerpoint/2010/main" val="14609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A2ECD0-E987-4DDF-942D-AB43E72B99B2}" type="datetimeFigureOut">
              <a:rPr lang="en-US"/>
              <a:pPr>
                <a:defRPr/>
              </a:pPr>
              <a:t>9/22/2016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1D9C4FA-4A3C-42C8-8AA8-B50E66C64328}" type="slidenum">
              <a:rPr lang="en-US" altLang="en-US"/>
              <a:pPr/>
              <a:t>‹#›</a:t>
            </a:fld>
            <a:endParaRPr lang="en-US" altLang="en-US"/>
          </a:p>
        </p:txBody>
      </p:sp>
    </p:spTree>
    <p:extLst>
      <p:ext uri="{BB962C8B-B14F-4D97-AF65-F5344CB8AC3E}">
        <p14:creationId xmlns="" xmlns:p14="http://schemas.microsoft.com/office/powerpoint/2010/main" val="30310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2A9F44-E7F3-4EA0-8829-246C7C2F082F}" type="datetimeFigureOut">
              <a:rPr lang="en-US"/>
              <a:pPr>
                <a:defRPr/>
              </a:pPr>
              <a:t>9/22/2016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4E1E80-DE7E-4886-AA30-42053800A8C1}" type="slidenum">
              <a:rPr lang="en-US" altLang="en-US"/>
              <a:pPr/>
              <a:t>‹#›</a:t>
            </a:fld>
            <a:endParaRPr lang="en-US" altLang="en-US"/>
          </a:p>
        </p:txBody>
      </p:sp>
    </p:spTree>
    <p:extLst>
      <p:ext uri="{BB962C8B-B14F-4D97-AF65-F5344CB8AC3E}">
        <p14:creationId xmlns="" xmlns:p14="http://schemas.microsoft.com/office/powerpoint/2010/main" val="34356081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A78FD2C-371B-4036-8EE3-63C666ABDA3F}" type="datetimeFigureOut">
              <a:rPr lang="en-US"/>
              <a:pPr>
                <a:defRPr/>
              </a:pPr>
              <a:t>9/22/2016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6B3534C-F2A0-47F3-8AAB-02CB936EB8DD}" type="slidenum">
              <a:rPr lang="en-US" altLang="en-US"/>
              <a:pPr/>
              <a:t>‹#›</a:t>
            </a:fld>
            <a:endParaRPr lang="en-US" altLang="en-US"/>
          </a:p>
        </p:txBody>
      </p:sp>
    </p:spTree>
    <p:extLst>
      <p:ext uri="{BB962C8B-B14F-4D97-AF65-F5344CB8AC3E}">
        <p14:creationId xmlns="" xmlns:p14="http://schemas.microsoft.com/office/powerpoint/2010/main" val="101151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29B7358-2F90-4C91-A69E-8335B524A618}" type="datetimeFigureOut">
              <a:rPr lang="en-US"/>
              <a:pPr>
                <a:defRPr/>
              </a:pPr>
              <a:t>9/22/2016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95ACDF2-745D-4B51-9894-CE4DA2CF4326}" type="slidenum">
              <a:rPr lang="en-US" altLang="en-US"/>
              <a:pPr/>
              <a:t>‹#›</a:t>
            </a:fld>
            <a:endParaRPr lang="en-US" altLang="en-US"/>
          </a:p>
        </p:txBody>
      </p:sp>
    </p:spTree>
    <p:extLst>
      <p:ext uri="{BB962C8B-B14F-4D97-AF65-F5344CB8AC3E}">
        <p14:creationId xmlns="" xmlns:p14="http://schemas.microsoft.com/office/powerpoint/2010/main" val="143147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95D62A-9065-4074-9F39-C16F334AA69B}" type="datetimeFigureOut">
              <a:rPr lang="en-US"/>
              <a:pPr>
                <a:defRPr/>
              </a:pPr>
              <a:t>9/22/2016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D108226-341D-4649-91B3-151A4723D404}" type="slidenum">
              <a:rPr lang="en-US" altLang="en-US"/>
              <a:pPr/>
              <a:t>‹#›</a:t>
            </a:fld>
            <a:endParaRPr lang="en-US" altLang="en-US"/>
          </a:p>
        </p:txBody>
      </p:sp>
    </p:spTree>
    <p:extLst>
      <p:ext uri="{BB962C8B-B14F-4D97-AF65-F5344CB8AC3E}">
        <p14:creationId xmlns="" xmlns:p14="http://schemas.microsoft.com/office/powerpoint/2010/main" val="127659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EE3F73-5A10-481E-B211-232C0D539A62}" type="datetimeFigureOut">
              <a:rPr lang="en-US"/>
              <a:pPr>
                <a:defRPr/>
              </a:pPr>
              <a:t>9/22/2016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95887F9-523E-4DB9-8498-55D38C91ABF3}" type="slidenum">
              <a:rPr lang="en-US" altLang="en-US"/>
              <a:pPr/>
              <a:t>‹#›</a:t>
            </a:fld>
            <a:endParaRPr lang="en-US" altLang="en-US"/>
          </a:p>
        </p:txBody>
      </p:sp>
    </p:spTree>
    <p:extLst>
      <p:ext uri="{BB962C8B-B14F-4D97-AF65-F5344CB8AC3E}">
        <p14:creationId xmlns="" xmlns:p14="http://schemas.microsoft.com/office/powerpoint/2010/main" val="326965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48E60C-3ED9-420D-8707-0E8F3B261A41}" type="datetimeFigureOut">
              <a:rPr lang="en-US"/>
              <a:pPr>
                <a:defRPr/>
              </a:pPr>
              <a:t>9/22/2016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6A9CE4B-5259-4117-821D-6C567643CBB5}" type="slidenum">
              <a:rPr lang="en-US" altLang="en-US"/>
              <a:pPr/>
              <a:t>‹#›</a:t>
            </a:fld>
            <a:endParaRPr lang="en-US" altLang="en-US"/>
          </a:p>
        </p:txBody>
      </p:sp>
    </p:spTree>
    <p:extLst>
      <p:ext uri="{BB962C8B-B14F-4D97-AF65-F5344CB8AC3E}">
        <p14:creationId xmlns="" xmlns:p14="http://schemas.microsoft.com/office/powerpoint/2010/main" val="313306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A388A7-5039-4978-ABAE-9A374C01A807}" type="datetimeFigureOut">
              <a:rPr lang="en-US"/>
              <a:pPr>
                <a:defRPr/>
              </a:pPr>
              <a:t>9/22/2016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87870E-2602-4C93-8DB5-3D82D065E1D1}" type="slidenum">
              <a:rPr lang="en-US" altLang="en-US"/>
              <a:pPr/>
              <a:t>‹#›</a:t>
            </a:fld>
            <a:endParaRPr lang="en-US" altLang="en-US"/>
          </a:p>
        </p:txBody>
      </p:sp>
    </p:spTree>
    <p:extLst>
      <p:ext uri="{BB962C8B-B14F-4D97-AF65-F5344CB8AC3E}">
        <p14:creationId xmlns="" xmlns:p14="http://schemas.microsoft.com/office/powerpoint/2010/main" val="185459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34276F-512B-4B99-BDA8-76CCD0C59ED4}" type="datetimeFigureOut">
              <a:rPr lang="en-US"/>
              <a:pPr>
                <a:defRPr/>
              </a:pPr>
              <a:t>9/22/2016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CD2216-636E-427B-ADED-7B4E500B6ED8}" type="slidenum">
              <a:rPr lang="en-US" altLang="en-US"/>
              <a:pPr/>
              <a:t>‹#›</a:t>
            </a:fld>
            <a:endParaRPr lang="en-US" altLang="en-US"/>
          </a:p>
        </p:txBody>
      </p:sp>
    </p:spTree>
    <p:extLst>
      <p:ext uri="{BB962C8B-B14F-4D97-AF65-F5344CB8AC3E}">
        <p14:creationId xmlns="" xmlns:p14="http://schemas.microsoft.com/office/powerpoint/2010/main" val="15639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F9650E-58FC-45BD-AA5A-C924D3D60844}" type="datetimeFigureOut">
              <a:rPr lang="en-US"/>
              <a:pPr>
                <a:defRPr/>
              </a:pPr>
              <a:t>9/22/2016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8BBA3CF-973C-40DF-BF59-B0EF3C7F372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image" Target="../media/image5.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image" Target="../media/image5.png"/><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3.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image" Target="../media/image5.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12.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10" Type="http://schemas.openxmlformats.org/officeDocument/2006/relationships/image" Target="../media/image7.png"/><Relationship Id="rId4" Type="http://schemas.openxmlformats.org/officeDocument/2006/relationships/slide" Target="slide7.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12.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8.xml"/><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9.xml"/><Relationship Id="rId7" Type="http://schemas.openxmlformats.org/officeDocument/2006/relationships/slide" Target="slide2.xml"/><Relationship Id="rId12"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slide" Target="slide11.xml"/><Relationship Id="rId11" Type="http://schemas.openxmlformats.org/officeDocument/2006/relationships/oleObject" Target="../embeddings/oleObject1.bin"/><Relationship Id="rId5" Type="http://schemas.openxmlformats.org/officeDocument/2006/relationships/slide" Target="slide8.xml"/><Relationship Id="rId10" Type="http://schemas.openxmlformats.org/officeDocument/2006/relationships/image" Target="../media/image6.png"/><Relationship Id="rId4" Type="http://schemas.openxmlformats.org/officeDocument/2006/relationships/slide" Target="slide4.xml"/><Relationship Id="rId9" Type="http://schemas.openxmlformats.org/officeDocument/2006/relationships/slide" Target="slide12.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image" Target="../media/image5.png"/><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0" y="0"/>
            <a:ext cx="9144000" cy="6248400"/>
          </a:xfrm>
          <a:prstGeom prst="rect">
            <a:avLst/>
          </a:prstGeom>
          <a:solidFill>
            <a:schemeClr val="bg2">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0" y="6096000"/>
            <a:ext cx="1905000" cy="762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7" name="Picture 12" descr="http://www1.villanova.edu/content/villanova/artsci/acsp/writingcenter/_jcr_content/pagecontent/image.img.jpg/1297116872337.jpg"/>
          <p:cNvPicPr>
            <a:picLocks noChangeAspect="1" noChangeArrowheads="1"/>
          </p:cNvPicPr>
          <p:nvPr/>
        </p:nvPicPr>
        <p:blipFill>
          <a:blip r:embed="rId2" cstate="print">
            <a:lum bright="-4000" contrast="26000"/>
          </a:blip>
          <a:srcRect/>
          <a:stretch>
            <a:fillRect/>
          </a:stretch>
        </p:blipFill>
        <p:spPr bwMode="auto">
          <a:xfrm>
            <a:off x="0" y="1676400"/>
            <a:ext cx="9144000" cy="3886200"/>
          </a:xfrm>
          <a:prstGeom prst="rect">
            <a:avLst/>
          </a:prstGeom>
          <a:noFill/>
          <a:ln w="9525">
            <a:noFill/>
            <a:miter lim="800000"/>
            <a:headEnd/>
            <a:tailEnd/>
          </a:ln>
          <a:effectLst>
            <a:softEdge rad="635000"/>
          </a:effectLst>
        </p:spPr>
      </p:pic>
      <p:sp>
        <p:nvSpPr>
          <p:cNvPr id="38" name="Rectangle 37"/>
          <p:cNvSpPr/>
          <p:nvPr/>
        </p:nvSpPr>
        <p:spPr>
          <a:xfrm>
            <a:off x="0" y="1676400"/>
            <a:ext cx="9144000" cy="76200"/>
          </a:xfrm>
          <a:prstGeom prst="rect">
            <a:avLst/>
          </a:prstGeom>
          <a:solidFill>
            <a:schemeClr val="tx1">
              <a:alpha val="86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pic>
        <p:nvPicPr>
          <p:cNvPr id="8198" name="Picture 12" descr="http://www1.villanova.edu/content/villanova/artsci/acsp/writingcenter/_jcr_content/pagecontent/image.img.jpg/1297116872337.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b="72549"/>
          <a:stretch>
            <a:fillRect/>
          </a:stretch>
        </p:blipFill>
        <p:spPr bwMode="auto">
          <a:xfrm>
            <a:off x="0" y="5791200"/>
            <a:ext cx="91440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 name="Rectangle 39"/>
          <p:cNvSpPr/>
          <p:nvPr/>
        </p:nvSpPr>
        <p:spPr>
          <a:xfrm>
            <a:off x="0" y="1524000"/>
            <a:ext cx="9144000" cy="76200"/>
          </a:xfrm>
          <a:prstGeom prst="rect">
            <a:avLst/>
          </a:prstGeom>
          <a:solidFill>
            <a:schemeClr val="bg1">
              <a:alpha val="85882"/>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41" name="Title 1"/>
          <p:cNvSpPr txBox="1">
            <a:spLocks/>
          </p:cNvSpPr>
          <p:nvPr/>
        </p:nvSpPr>
        <p:spPr bwMode="auto">
          <a:xfrm>
            <a:off x="0" y="4495800"/>
            <a:ext cx="9144000" cy="1470025"/>
          </a:xfrm>
          <a:prstGeom prst="rect">
            <a:avLst/>
          </a:prstGeom>
          <a:solidFill>
            <a:schemeClr val="bg2">
              <a:lumMod val="10000"/>
              <a:alpha val="96863"/>
            </a:schemeClr>
          </a:solidFill>
          <a:ln w="9525">
            <a:noFill/>
            <a:miter lim="800000"/>
            <a:headEnd/>
            <a:tailEnd/>
          </a:ln>
        </p:spPr>
        <p:txBody>
          <a:bodyPr anchor="ctr"/>
          <a:lstStyle/>
          <a:p>
            <a:pPr algn="r">
              <a:defRPr/>
            </a:pPr>
            <a:r>
              <a:rPr lang="id-ID" sz="4800" dirty="0" smtClean="0">
                <a:solidFill>
                  <a:schemeClr val="bg1"/>
                </a:solidFill>
              </a:rPr>
              <a:t>KONSEP GAYA</a:t>
            </a:r>
            <a:endParaRPr lang="en-US" sz="4800" b="1" dirty="0">
              <a:solidFill>
                <a:schemeClr val="bg1"/>
              </a:solidFill>
              <a:latin typeface="Arial" charset="0"/>
              <a:ea typeface="+mj-ea"/>
              <a:cs typeface="Arial" charset="0"/>
            </a:endParaRPr>
          </a:p>
        </p:txBody>
      </p:sp>
      <p:sp>
        <p:nvSpPr>
          <p:cNvPr id="42" name="Rectangle 41"/>
          <p:cNvSpPr/>
          <p:nvPr/>
        </p:nvSpPr>
        <p:spPr>
          <a:xfrm>
            <a:off x="0" y="0"/>
            <a:ext cx="9144000" cy="1524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338138" y="-29570"/>
            <a:ext cx="838200" cy="4525370"/>
          </a:xfrm>
          <a:prstGeom prst="rect">
            <a:avLst/>
          </a:prstGeom>
          <a:solidFill>
            <a:srgbClr val="4F2C0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TextBox 4"/>
          <p:cNvSpPr txBox="1">
            <a:spLocks noChangeArrowheads="1"/>
          </p:cNvSpPr>
          <p:nvPr/>
        </p:nvSpPr>
        <p:spPr bwMode="auto">
          <a:xfrm>
            <a:off x="1487488" y="265113"/>
            <a:ext cx="6742112" cy="954087"/>
          </a:xfrm>
          <a:prstGeom prst="rect">
            <a:avLst/>
          </a:prstGeom>
          <a:noFill/>
          <a:ln w="9525">
            <a:noFill/>
            <a:miter lim="800000"/>
            <a:headEnd/>
            <a:tailEnd/>
          </a:ln>
          <a:effectLst>
            <a:outerShdw blurRad="50800" dist="38100" dir="5400000" algn="t" rotWithShape="0">
              <a:prstClr val="black">
                <a:alpha val="40000"/>
              </a:prstClr>
            </a:outerShdw>
          </a:effectLst>
        </p:spPr>
        <p:txBody>
          <a:bodyPr anchor="ctr">
            <a:spAutoFit/>
          </a:bodyPr>
          <a:lstStyle/>
          <a:p>
            <a:pPr>
              <a:defRPr/>
            </a:pPr>
            <a:r>
              <a:rPr lang="en-US" sz="2800" dirty="0" err="1">
                <a:latin typeface="Britannic Bold" pitchFamily="34" charset="0"/>
                <a:cs typeface="Arial" charset="0"/>
              </a:rPr>
              <a:t>Institut</a:t>
            </a:r>
            <a:r>
              <a:rPr lang="en-US" sz="2800" dirty="0">
                <a:latin typeface="Britannic Bold" pitchFamily="34" charset="0"/>
                <a:cs typeface="Arial" charset="0"/>
              </a:rPr>
              <a:t> </a:t>
            </a:r>
            <a:r>
              <a:rPr lang="en-US" sz="2800" dirty="0" err="1">
                <a:latin typeface="Britannic Bold" pitchFamily="34" charset="0"/>
                <a:cs typeface="Arial" charset="0"/>
              </a:rPr>
              <a:t>Teknologi</a:t>
            </a:r>
            <a:r>
              <a:rPr lang="en-US" sz="2800" dirty="0">
                <a:latin typeface="Britannic Bold" pitchFamily="34" charset="0"/>
                <a:cs typeface="Arial" charset="0"/>
              </a:rPr>
              <a:t> </a:t>
            </a:r>
            <a:r>
              <a:rPr lang="en-US" sz="2800" dirty="0" err="1">
                <a:latin typeface="Britannic Bold" pitchFamily="34" charset="0"/>
                <a:cs typeface="Arial" charset="0"/>
              </a:rPr>
              <a:t>Sepuluh</a:t>
            </a:r>
            <a:r>
              <a:rPr lang="en-US" sz="2800" dirty="0">
                <a:latin typeface="Britannic Bold" pitchFamily="34" charset="0"/>
                <a:cs typeface="Arial" charset="0"/>
              </a:rPr>
              <a:t> </a:t>
            </a:r>
            <a:r>
              <a:rPr lang="en-US" sz="2800" dirty="0" err="1">
                <a:latin typeface="Britannic Bold" pitchFamily="34" charset="0"/>
                <a:cs typeface="Arial" charset="0"/>
              </a:rPr>
              <a:t>Nopember</a:t>
            </a:r>
            <a:endParaRPr lang="en-US" sz="2800" dirty="0">
              <a:latin typeface="Britannic Bold" pitchFamily="34" charset="0"/>
              <a:cs typeface="Arial" charset="0"/>
            </a:endParaRPr>
          </a:p>
          <a:p>
            <a:pPr>
              <a:defRPr/>
            </a:pPr>
            <a:r>
              <a:rPr lang="en-US" sz="2800" dirty="0">
                <a:latin typeface="Britannic Bold" pitchFamily="34" charset="0"/>
                <a:cs typeface="Arial" charset="0"/>
              </a:rPr>
              <a:t>Surabaya</a:t>
            </a:r>
          </a:p>
        </p:txBody>
      </p:sp>
      <p:pic>
        <p:nvPicPr>
          <p:cNvPr id="45" name="Picture 2" descr="https://www.its.ac.id/files/images/lambang-its-color-std.png"/>
          <p:cNvPicPr>
            <a:picLocks noChangeAspect="1" noChangeArrowheads="1"/>
          </p:cNvPicPr>
          <p:nvPr/>
        </p:nvPicPr>
        <p:blipFill>
          <a:blip r:embed="rId4" cstate="print"/>
          <a:srcRect/>
          <a:stretch>
            <a:fillRect/>
          </a:stretch>
        </p:blipFill>
        <p:spPr bwMode="auto">
          <a:xfrm>
            <a:off x="185738" y="252412"/>
            <a:ext cx="1143000" cy="1141413"/>
          </a:xfrm>
          <a:prstGeom prst="rect">
            <a:avLst/>
          </a:prstGeom>
          <a:noFill/>
          <a:ln w="9525">
            <a:noFill/>
            <a:miter lim="800000"/>
            <a:headEnd/>
            <a:tailEnd/>
          </a:ln>
          <a:effectLst>
            <a:outerShdw dist="38100" dir="5400000" algn="t" rotWithShape="0">
              <a:srgbClr val="000000">
                <a:alpha val="39999"/>
              </a:srgbClr>
            </a:outerShdw>
          </a:effectLst>
        </p:spPr>
      </p:pic>
      <p:sp>
        <p:nvSpPr>
          <p:cNvPr id="2" name="TextBox 1"/>
          <p:cNvSpPr txBox="1"/>
          <p:nvPr/>
        </p:nvSpPr>
        <p:spPr>
          <a:xfrm>
            <a:off x="3886200" y="6096000"/>
            <a:ext cx="5257800" cy="461665"/>
          </a:xfrm>
          <a:prstGeom prst="rect">
            <a:avLst/>
          </a:prstGeom>
          <a:noFill/>
        </p:spPr>
        <p:txBody>
          <a:bodyPr wrap="square" rtlCol="0">
            <a:spAutoFit/>
          </a:bodyPr>
          <a:lstStyle/>
          <a:p>
            <a:pPr algn="r"/>
            <a:r>
              <a:rPr lang="en-US" sz="2400" dirty="0" err="1" smtClean="0">
                <a:effectLst>
                  <a:outerShdw blurRad="38100" dist="38100" dir="2700000" algn="tl">
                    <a:srgbClr val="000000">
                      <a:alpha val="43137"/>
                    </a:srgbClr>
                  </a:outerShdw>
                </a:effectLst>
              </a:rPr>
              <a:t>Oleh</a:t>
            </a:r>
            <a:r>
              <a:rPr lang="en-US" sz="2400" dirty="0" smtClean="0">
                <a:effectLst>
                  <a:outerShdw blurRad="38100" dist="38100" dir="2700000" algn="tl">
                    <a:srgbClr val="000000">
                      <a:alpha val="43137"/>
                    </a:srgbClr>
                  </a:outerShdw>
                </a:effectLst>
              </a:rPr>
              <a:t>: </a:t>
            </a:r>
            <a:r>
              <a:rPr lang="id-ID" sz="2400" dirty="0" smtClean="0">
                <a:effectLst>
                  <a:outerShdw blurRad="38100" dist="38100" dir="2700000" algn="tl">
                    <a:srgbClr val="000000">
                      <a:alpha val="43137"/>
                    </a:srgbClr>
                  </a:outerShdw>
                </a:effectLst>
              </a:rPr>
              <a:t>Tutug Dhanardono</a:t>
            </a:r>
            <a:endParaRPr lang="id-ID" sz="24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0" fill="hold"/>
                                        <p:tgtEl>
                                          <p:spTgt spid="45"/>
                                        </p:tgtEl>
                                        <p:attrNameLst>
                                          <p:attrName>ppt_w</p:attrName>
                                        </p:attrNameLst>
                                      </p:cBhvr>
                                      <p:tavLst>
                                        <p:tav tm="0" fmla="#ppt_w*sin(2.5*pi*$)">
                                          <p:val>
                                            <p:fltVal val="0"/>
                                          </p:val>
                                        </p:tav>
                                        <p:tav tm="100000">
                                          <p:val>
                                            <p:fltVal val="1"/>
                                          </p:val>
                                        </p:tav>
                                      </p:tavLst>
                                    </p:anim>
                                    <p:anim calcmode="lin" valueType="num">
                                      <p:cBhvr>
                                        <p:cTn id="8" dur="5000" fill="hold"/>
                                        <p:tgtEl>
                                          <p:spTgt spid="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a:hlinkClick r:id="rId2" action="ppaction://hlinksldjump"/>
          </p:cNvPr>
          <p:cNvSpPr/>
          <p:nvPr/>
        </p:nvSpPr>
        <p:spPr>
          <a:xfrm>
            <a:off x="4572000" y="76200"/>
            <a:ext cx="1524000" cy="457200"/>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6" name="Rounded Rectangle 1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22" name="Rounded Rectangle 21">
            <a:hlinkClick r:id="rId2" action="ppaction://hlinksldjump"/>
          </p:cNvPr>
          <p:cNvSpPr/>
          <p:nvPr/>
        </p:nvSpPr>
        <p:spPr>
          <a:xfrm>
            <a:off x="6096000" y="76200"/>
            <a:ext cx="1524000" cy="457200"/>
          </a:xfrm>
          <a:prstGeom prst="roundRect">
            <a:avLst/>
          </a:prstGeom>
          <a:ln/>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23" name="Rounded Rectangle 2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4572000" y="76199"/>
            <a:ext cx="1492776" cy="381001"/>
            <a:chOff x="0" y="76200"/>
            <a:chExt cx="1876718" cy="457201"/>
          </a:xfrm>
          <a:solidFill>
            <a:schemeClr val="bg2">
              <a:lumMod val="75000"/>
            </a:schemeClr>
          </a:solidFill>
        </p:grpSpPr>
        <p:sp>
          <p:nvSpPr>
            <p:cNvPr id="26" name="Isosceles Triangle 25"/>
            <p:cNvSpPr/>
            <p:nvPr/>
          </p:nvSpPr>
          <p:spPr>
            <a:xfrm rot="16200000">
              <a:off x="1571947" y="228629"/>
              <a:ext cx="457200" cy="15234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7" name="Isosceles Triangle 26"/>
            <p:cNvSpPr/>
            <p:nvPr/>
          </p:nvSpPr>
          <p:spPr>
            <a:xfrm rot="5400000">
              <a:off x="-152429" y="228629"/>
              <a:ext cx="457200" cy="152342"/>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grpSp>
      <p:sp>
        <p:nvSpPr>
          <p:cNvPr id="29" name="Rounded Rectangle 2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8" name="Round Diagonal Corner Rectangle 17"/>
          <p:cNvSpPr/>
          <p:nvPr/>
        </p:nvSpPr>
        <p:spPr>
          <a:xfrm>
            <a:off x="108600" y="773425"/>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smtClean="0">
                <a:solidFill>
                  <a:schemeClr val="bg1"/>
                </a:solidFill>
              </a:rPr>
              <a:t>Latihan Soal</a:t>
            </a:r>
            <a:endParaRPr lang="id-ID" dirty="0">
              <a:solidFill>
                <a:schemeClr val="bg1"/>
              </a:solidFill>
            </a:endParaRPr>
          </a:p>
        </p:txBody>
      </p:sp>
      <p:pic>
        <p:nvPicPr>
          <p:cNvPr id="15371"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 name="Rounded Rectangle 3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15373"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531812" y="1250987"/>
            <a:ext cx="7088188" cy="1200329"/>
          </a:xfrm>
          <a:prstGeom prst="rect">
            <a:avLst/>
          </a:prstGeom>
          <a:noFill/>
        </p:spPr>
        <p:txBody>
          <a:bodyPr wrap="square" rtlCol="0">
            <a:spAutoFit/>
          </a:bodyPr>
          <a:lstStyle/>
          <a:p>
            <a:r>
              <a:rPr lang="en-US" b="1" dirty="0" err="1" smtClean="0">
                <a:solidFill>
                  <a:prstClr val="black"/>
                </a:solidFill>
              </a:rPr>
              <a:t>Latihan</a:t>
            </a:r>
            <a:r>
              <a:rPr lang="en-US" b="1" dirty="0" smtClean="0">
                <a:solidFill>
                  <a:prstClr val="black"/>
                </a:solidFill>
              </a:rPr>
              <a:t> </a:t>
            </a:r>
            <a:r>
              <a:rPr lang="en-US" b="1" dirty="0" err="1" smtClean="0">
                <a:solidFill>
                  <a:prstClr val="black"/>
                </a:solidFill>
              </a:rPr>
              <a:t>Soal</a:t>
            </a:r>
            <a:endParaRPr lang="id-ID" b="1" dirty="0" smtClean="0">
              <a:solidFill>
                <a:prstClr val="black"/>
              </a:solidFill>
            </a:endParaRPr>
          </a:p>
          <a:p>
            <a:pPr marL="269875" indent="-269875"/>
            <a:r>
              <a:rPr lang="id-ID" dirty="0" smtClean="0"/>
              <a:t>1. </a:t>
            </a:r>
            <a:r>
              <a:rPr lang="sv-SE" dirty="0" smtClean="0"/>
              <a:t>Dua buah gaya masing-masing 100 N bekerja pada benda 50 kg,</a:t>
            </a:r>
            <a:r>
              <a:rPr lang="id-ID" dirty="0" smtClean="0"/>
              <a:t> seperti terlihat pada gambar.</a:t>
            </a:r>
          </a:p>
          <a:p>
            <a:pPr marL="269875"/>
            <a:r>
              <a:rPr lang="id-ID" dirty="0" smtClean="0"/>
              <a:t>Tentukanlah </a:t>
            </a:r>
            <a:r>
              <a:rPr lang="id-ID" dirty="0" smtClean="0"/>
              <a:t>resultan gaya tersebut</a:t>
            </a:r>
            <a:r>
              <a:rPr lang="id-ID" dirty="0" smtClean="0"/>
              <a:t>.</a:t>
            </a:r>
            <a:endParaRPr lang="id-ID" dirty="0" smtClean="0"/>
          </a:p>
        </p:txBody>
      </p:sp>
      <p:grpSp>
        <p:nvGrpSpPr>
          <p:cNvPr id="24" name="Group 23"/>
          <p:cNvGrpSpPr/>
          <p:nvPr/>
        </p:nvGrpSpPr>
        <p:grpSpPr>
          <a:xfrm>
            <a:off x="914400" y="2743200"/>
            <a:ext cx="2239490" cy="1914525"/>
            <a:chOff x="5257800" y="2286000"/>
            <a:chExt cx="2239490" cy="1914525"/>
          </a:xfrm>
        </p:grpSpPr>
        <p:pic>
          <p:nvPicPr>
            <p:cNvPr id="4098" name="Picture 2"/>
            <p:cNvPicPr>
              <a:picLocks noChangeAspect="1" noChangeArrowheads="1"/>
            </p:cNvPicPr>
            <p:nvPr/>
          </p:nvPicPr>
          <p:blipFill>
            <a:blip r:embed="rId8" cstate="print"/>
            <a:srcRect/>
            <a:stretch>
              <a:fillRect/>
            </a:stretch>
          </p:blipFill>
          <p:spPr bwMode="auto">
            <a:xfrm>
              <a:off x="5334000" y="2590800"/>
              <a:ext cx="1676400" cy="1609725"/>
            </a:xfrm>
            <a:prstGeom prst="rect">
              <a:avLst/>
            </a:prstGeom>
            <a:noFill/>
            <a:ln w="9525">
              <a:noFill/>
              <a:miter lim="800000"/>
              <a:headEnd/>
              <a:tailEnd/>
            </a:ln>
          </p:spPr>
        </p:pic>
        <p:sp>
          <p:nvSpPr>
            <p:cNvPr id="19" name="TextBox 18"/>
            <p:cNvSpPr txBox="1"/>
            <p:nvPr/>
          </p:nvSpPr>
          <p:spPr>
            <a:xfrm>
              <a:off x="5257800" y="2438400"/>
              <a:ext cx="410690" cy="369332"/>
            </a:xfrm>
            <a:prstGeom prst="rect">
              <a:avLst/>
            </a:prstGeom>
            <a:noFill/>
          </p:spPr>
          <p:txBody>
            <a:bodyPr wrap="none" rtlCol="0">
              <a:spAutoFit/>
            </a:bodyPr>
            <a:lstStyle/>
            <a:p>
              <a:r>
                <a:rPr lang="id-ID" dirty="0" smtClean="0"/>
                <a:t>F</a:t>
              </a:r>
              <a:r>
                <a:rPr lang="id-ID" baseline="-25000" dirty="0" smtClean="0"/>
                <a:t>1</a:t>
              </a:r>
              <a:endParaRPr lang="id-ID" dirty="0"/>
            </a:p>
          </p:txBody>
        </p:sp>
        <p:sp>
          <p:nvSpPr>
            <p:cNvPr id="20" name="TextBox 19"/>
            <p:cNvSpPr txBox="1"/>
            <p:nvPr/>
          </p:nvSpPr>
          <p:spPr>
            <a:xfrm>
              <a:off x="7086600" y="3657600"/>
              <a:ext cx="410690" cy="369332"/>
            </a:xfrm>
            <a:prstGeom prst="rect">
              <a:avLst/>
            </a:prstGeom>
            <a:noFill/>
          </p:spPr>
          <p:txBody>
            <a:bodyPr wrap="none" rtlCol="0">
              <a:spAutoFit/>
            </a:bodyPr>
            <a:lstStyle/>
            <a:p>
              <a:r>
                <a:rPr lang="id-ID" dirty="0" smtClean="0"/>
                <a:t>F</a:t>
              </a:r>
              <a:r>
                <a:rPr lang="id-ID" baseline="-25000" dirty="0" smtClean="0"/>
                <a:t>2</a:t>
              </a:r>
              <a:endParaRPr lang="id-ID" dirty="0"/>
            </a:p>
          </p:txBody>
        </p:sp>
        <p:sp>
          <p:nvSpPr>
            <p:cNvPr id="21" name="TextBox 20"/>
            <p:cNvSpPr txBox="1"/>
            <p:nvPr/>
          </p:nvSpPr>
          <p:spPr>
            <a:xfrm>
              <a:off x="7010400" y="2286000"/>
              <a:ext cx="436338" cy="369332"/>
            </a:xfrm>
            <a:prstGeom prst="rect">
              <a:avLst/>
            </a:prstGeom>
            <a:noFill/>
          </p:spPr>
          <p:txBody>
            <a:bodyPr wrap="none" rtlCol="0">
              <a:spAutoFit/>
            </a:bodyPr>
            <a:lstStyle/>
            <a:p>
              <a:r>
                <a:rPr lang="id-ID" dirty="0" smtClean="0"/>
                <a:t>F</a:t>
              </a:r>
              <a:r>
                <a:rPr lang="id-ID" baseline="-25000" dirty="0" smtClean="0"/>
                <a:t>R</a:t>
              </a:r>
              <a:endParaRPr lang="id-ID" dirty="0"/>
            </a:p>
          </p:txBody>
        </p:sp>
      </p:grpSp>
    </p:spTree>
    <p:extLst>
      <p:ext uri="{BB962C8B-B14F-4D97-AF65-F5344CB8AC3E}">
        <p14:creationId xmlns="" xmlns:p14="http://schemas.microsoft.com/office/powerpoint/2010/main" val="37124033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a:hlinkClick r:id="rId2" action="ppaction://hlinksldjump"/>
          </p:cNvPr>
          <p:cNvSpPr/>
          <p:nvPr/>
        </p:nvSpPr>
        <p:spPr>
          <a:xfrm>
            <a:off x="4572000" y="76200"/>
            <a:ext cx="1524000" cy="457200"/>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6" name="Rounded Rectangle 1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22" name="Rounded Rectangle 21">
            <a:hlinkClick r:id="rId2" action="ppaction://hlinksldjump"/>
          </p:cNvPr>
          <p:cNvSpPr/>
          <p:nvPr/>
        </p:nvSpPr>
        <p:spPr>
          <a:xfrm>
            <a:off x="6096000" y="76200"/>
            <a:ext cx="1524000" cy="457200"/>
          </a:xfrm>
          <a:prstGeom prst="roundRect">
            <a:avLst/>
          </a:prstGeom>
          <a:ln/>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23" name="Rounded Rectangle 2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4572000" y="76199"/>
            <a:ext cx="1492776" cy="381001"/>
            <a:chOff x="0" y="76200"/>
            <a:chExt cx="1876718" cy="457201"/>
          </a:xfrm>
          <a:solidFill>
            <a:schemeClr val="bg2">
              <a:lumMod val="75000"/>
            </a:schemeClr>
          </a:solidFill>
        </p:grpSpPr>
        <p:sp>
          <p:nvSpPr>
            <p:cNvPr id="26" name="Isosceles Triangle 25"/>
            <p:cNvSpPr/>
            <p:nvPr/>
          </p:nvSpPr>
          <p:spPr>
            <a:xfrm rot="16200000">
              <a:off x="1571947" y="228629"/>
              <a:ext cx="457200" cy="15234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7" name="Isosceles Triangle 26"/>
            <p:cNvSpPr/>
            <p:nvPr/>
          </p:nvSpPr>
          <p:spPr>
            <a:xfrm rot="5400000">
              <a:off x="-152429" y="228629"/>
              <a:ext cx="457200" cy="152342"/>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grpSp>
      <p:sp>
        <p:nvSpPr>
          <p:cNvPr id="29" name="Rounded Rectangle 2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8" name="Round Diagonal Corner Rectangle 17"/>
          <p:cNvSpPr/>
          <p:nvPr/>
        </p:nvSpPr>
        <p:spPr>
          <a:xfrm>
            <a:off x="108600" y="773425"/>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smtClean="0">
                <a:solidFill>
                  <a:schemeClr val="bg1"/>
                </a:solidFill>
              </a:rPr>
              <a:t>Latihan Soal</a:t>
            </a:r>
            <a:endParaRPr lang="id-ID" dirty="0">
              <a:solidFill>
                <a:schemeClr val="bg1"/>
              </a:solidFill>
            </a:endParaRPr>
          </a:p>
        </p:txBody>
      </p:sp>
      <p:pic>
        <p:nvPicPr>
          <p:cNvPr id="15371"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 name="Rounded Rectangle 3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15373"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 name="TextBox 16"/>
          <p:cNvSpPr txBox="1"/>
          <p:nvPr/>
        </p:nvSpPr>
        <p:spPr>
          <a:xfrm>
            <a:off x="531812" y="1250987"/>
            <a:ext cx="7088188" cy="3139321"/>
          </a:xfrm>
          <a:prstGeom prst="rect">
            <a:avLst/>
          </a:prstGeom>
          <a:noFill/>
        </p:spPr>
        <p:txBody>
          <a:bodyPr wrap="square" rtlCol="0">
            <a:spAutoFit/>
          </a:bodyPr>
          <a:lstStyle/>
          <a:p>
            <a:r>
              <a:rPr lang="en-US" b="1" dirty="0" err="1" smtClean="0">
                <a:solidFill>
                  <a:prstClr val="black"/>
                </a:solidFill>
              </a:rPr>
              <a:t>Latihan</a:t>
            </a:r>
            <a:r>
              <a:rPr lang="en-US" b="1" dirty="0" smtClean="0">
                <a:solidFill>
                  <a:prstClr val="black"/>
                </a:solidFill>
              </a:rPr>
              <a:t> </a:t>
            </a:r>
            <a:r>
              <a:rPr lang="en-US" b="1" dirty="0" err="1" smtClean="0">
                <a:solidFill>
                  <a:prstClr val="black"/>
                </a:solidFill>
              </a:rPr>
              <a:t>Soal</a:t>
            </a:r>
            <a:endParaRPr lang="id-ID" dirty="0" smtClean="0"/>
          </a:p>
          <a:p>
            <a:pPr marL="360363" indent="-360363">
              <a:tabLst>
                <a:tab pos="360363" algn="l"/>
              </a:tabLst>
            </a:pPr>
            <a:r>
              <a:rPr lang="en-US" dirty="0" smtClean="0"/>
              <a:t>2</a:t>
            </a:r>
            <a:r>
              <a:rPr lang="id-ID" dirty="0" smtClean="0"/>
              <a:t>.   </a:t>
            </a:r>
            <a:r>
              <a:rPr lang="id-ID" dirty="0" smtClean="0"/>
              <a:t>Sebuah benda bermassa 2 kg tergantung diam pada sebuah tali yang diikatkan di langit-langit. </a:t>
            </a:r>
          </a:p>
          <a:p>
            <a:pPr marL="630238" indent="-269875"/>
            <a:r>
              <a:rPr lang="id-ID" dirty="0" smtClean="0"/>
              <a:t>a. Gambarlah diagram yang menunjukkan gaya-gaya yang bekerja pada benda dan tunjukkanlah setiap gaya reaksinya.</a:t>
            </a:r>
          </a:p>
          <a:p>
            <a:pPr marL="630238" indent="-269875"/>
            <a:r>
              <a:rPr lang="id-ID" dirty="0" smtClean="0"/>
              <a:t>b. Lakukanlah hal yang sama untuk gaya-gaya yang bekerja pada tali.</a:t>
            </a:r>
          </a:p>
          <a:p>
            <a:pPr marL="360363" indent="-360363"/>
            <a:r>
              <a:rPr lang="en-US" dirty="0" smtClean="0"/>
              <a:t>3</a:t>
            </a:r>
            <a:r>
              <a:rPr lang="id-ID" dirty="0" smtClean="0"/>
              <a:t>.  </a:t>
            </a:r>
            <a:r>
              <a:rPr lang="id-ID" dirty="0" smtClean="0"/>
              <a:t>Sebuah kotak meluncur menuruni permukaan miring yang licin. Gambarlah sebuah diagram yang menunjukkan </a:t>
            </a:r>
            <a:r>
              <a:rPr lang="sv-SE" dirty="0" smtClean="0"/>
              <a:t>gaya-gaya yang bekerja pada kotak tersebut.</a:t>
            </a:r>
            <a:r>
              <a:rPr lang="id-ID" dirty="0" smtClean="0"/>
              <a:t> </a:t>
            </a:r>
            <a:r>
              <a:rPr lang="pt-BR" dirty="0" smtClean="0"/>
              <a:t>Untuk setiap gaya dalam diagram </a:t>
            </a:r>
            <a:r>
              <a:rPr lang="id-ID" dirty="0" smtClean="0"/>
              <a:t>A</a:t>
            </a:r>
            <a:r>
              <a:rPr lang="pt-BR" dirty="0" smtClean="0"/>
              <a:t>nda,</a:t>
            </a:r>
            <a:r>
              <a:rPr lang="id-ID" dirty="0" smtClean="0"/>
              <a:t> tentukanlah gaya reaksinya.</a:t>
            </a:r>
            <a:endParaRPr lang="en-US" b="1" dirty="0" smtClean="0">
              <a:solidFill>
                <a:prstClr val="black"/>
              </a:solidFill>
            </a:endParaRPr>
          </a:p>
        </p:txBody>
      </p:sp>
    </p:spTree>
    <p:extLst>
      <p:ext uri="{BB962C8B-B14F-4D97-AF65-F5344CB8AC3E}">
        <p14:creationId xmlns="" xmlns:p14="http://schemas.microsoft.com/office/powerpoint/2010/main" val="27282620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Diagonal Corner Rectangle 14"/>
          <p:cNvSpPr/>
          <p:nvPr/>
        </p:nvSpPr>
        <p:spPr>
          <a:xfrm>
            <a:off x="457200" y="8382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6387" name="Picture 20" descr="http://png-3.findicons.com/files/icons/1742/ecqlipse_2/128/home.png">
            <a:hlinkClick r:id="rId3" action="ppaction://hlinksldjump"/>
          </p:cNvPr>
          <p:cNvPicPr>
            <a:picLocks noChangeAspect="1" noChangeArrowheads="1"/>
          </p:cNvPicPr>
          <p:nvPr/>
        </p:nvPicPr>
        <p:blipFill>
          <a:blip r:embed="rId4" cstate="print">
            <a:lum bright="70000" contrast="-70000"/>
            <a:extLst>
              <a:ext uri="{28A0092B-C50C-407E-A947-70E740481C1C}">
                <a14:useLocalDpi xmlns="" xmlns:a14="http://schemas.microsoft.com/office/drawing/2010/main" val="0"/>
              </a:ext>
            </a:extLst>
          </a:blip>
          <a:srcRect/>
          <a:stretch>
            <a:fillRect/>
          </a:stretch>
        </p:blipFill>
        <p:spPr bwMode="auto">
          <a:xfrm>
            <a:off x="75438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88" name="Picture 12" descr="http://4.bp.blogspot.com/-VPLqur-gw3A/T1MynDDoE0I/AAAAAAAAAuw/4EWYbA084hY/s1600/lambang-its.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4922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Rectangle 19">
            <a:hlinkClick r:id="rId6" action="ppaction://hlinksldjump"/>
          </p:cNvPr>
          <p:cNvSpPr/>
          <p:nvPr/>
        </p:nvSpPr>
        <p:spPr>
          <a:xfrm>
            <a:off x="0" y="2362200"/>
            <a:ext cx="9144000" cy="2286000"/>
          </a:xfrm>
          <a:prstGeom prst="rect">
            <a:avLst/>
          </a:prstGeom>
          <a:solidFill>
            <a:srgbClr val="2D17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4400" b="1" dirty="0" smtClean="0"/>
              <a:t>SEKIAN </a:t>
            </a:r>
          </a:p>
          <a:p>
            <a:pPr algn="ctr">
              <a:defRPr/>
            </a:pPr>
            <a:r>
              <a:rPr lang="en-US" sz="4400" b="1" dirty="0"/>
              <a:t>&amp;</a:t>
            </a:r>
            <a:r>
              <a:rPr lang="en-US" sz="4400" b="1" dirty="0" smtClean="0"/>
              <a:t> </a:t>
            </a:r>
          </a:p>
          <a:p>
            <a:pPr algn="ctr">
              <a:defRPr/>
            </a:pPr>
            <a:r>
              <a:rPr lang="en-US" sz="4400" b="1" dirty="0" smtClean="0"/>
              <a:t>TERIMAKASIH</a:t>
            </a:r>
            <a:endParaRPr lang="en-US" sz="4400" b="1" dirty="0"/>
          </a:p>
        </p:txBody>
      </p:sp>
      <p:sp>
        <p:nvSpPr>
          <p:cNvPr id="21" name="Title 1"/>
          <p:cNvSpPr txBox="1">
            <a:spLocks/>
          </p:cNvSpPr>
          <p:nvPr/>
        </p:nvSpPr>
        <p:spPr bwMode="auto">
          <a:xfrm>
            <a:off x="0" y="23622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
        <p:nvSpPr>
          <p:cNvPr id="22" name="Title 1"/>
          <p:cNvSpPr txBox="1">
            <a:spLocks/>
          </p:cNvSpPr>
          <p:nvPr/>
        </p:nvSpPr>
        <p:spPr bwMode="auto">
          <a:xfrm>
            <a:off x="0" y="44958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hlinkHover r:id="rId2" action="ppaction://hlinksldjump"/>
          </p:cNvPr>
          <p:cNvSpPr/>
          <p:nvPr/>
        </p:nvSpPr>
        <p:spPr>
          <a:xfrm>
            <a:off x="-228600" y="2819400"/>
            <a:ext cx="9144000" cy="36576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6">
            <a:hlinkClick r:id="rId3" action="ppaction://hlinksldjump"/>
          </p:cNvPr>
          <p:cNvSpPr/>
          <p:nvPr/>
        </p:nvSpPr>
        <p:spPr>
          <a:xfrm>
            <a:off x="4800600" y="1371600"/>
            <a:ext cx="31242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b="1" dirty="0" smtClean="0">
                <a:solidFill>
                  <a:schemeClr val="bg1"/>
                </a:solidFill>
                <a:latin typeface="Century Gothic" pitchFamily="34" charset="0"/>
                <a:cs typeface="Arial" pitchFamily="34" charset="0"/>
              </a:rPr>
              <a:t>Konsep Gaya</a:t>
            </a:r>
            <a:endParaRPr lang="en-US" b="1" dirty="0">
              <a:solidFill>
                <a:schemeClr val="bg1"/>
              </a:solidFill>
              <a:latin typeface="Century Gothic" pitchFamily="34" charset="0"/>
              <a:cs typeface="Arial" pitchFamily="34" charset="0"/>
            </a:endParaRPr>
          </a:p>
        </p:txBody>
      </p:sp>
      <p:sp>
        <p:nvSpPr>
          <p:cNvPr id="9" name="Rounded Rectangle 8">
            <a:hlinkClick r:id="rId4" action="ppaction://hlinksldjump"/>
          </p:cNvPr>
          <p:cNvSpPr/>
          <p:nvPr/>
        </p:nvSpPr>
        <p:spPr>
          <a:xfrm>
            <a:off x="4800600" y="2057400"/>
            <a:ext cx="31242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b="1" dirty="0" smtClean="0">
                <a:solidFill>
                  <a:schemeClr val="bg1"/>
                </a:solidFill>
                <a:latin typeface="Century Gothic" pitchFamily="34" charset="0"/>
                <a:cs typeface="Arial" pitchFamily="34" charset="0"/>
              </a:rPr>
              <a:t>Hukum Newton Tentang Gerak </a:t>
            </a:r>
            <a:endParaRPr lang="en-US" b="1" dirty="0">
              <a:solidFill>
                <a:schemeClr val="bg1"/>
              </a:solidFill>
              <a:latin typeface="Century Gothic" pitchFamily="34" charset="0"/>
              <a:cs typeface="Arial" pitchFamily="34" charset="0"/>
            </a:endParaRPr>
          </a:p>
        </p:txBody>
      </p:sp>
      <p:sp>
        <p:nvSpPr>
          <p:cNvPr id="73" name="Rounded Rectangle 72">
            <a:hlinkClick r:id="rId5" action="ppaction://hlinksldjump"/>
          </p:cNvPr>
          <p:cNvSpPr/>
          <p:nvPr/>
        </p:nvSpPr>
        <p:spPr>
          <a:xfrm>
            <a:off x="533400" y="685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a:solidFill>
                  <a:schemeClr val="tx1"/>
                </a:solidFill>
                <a:latin typeface="Century Gothic" pitchFamily="34" charset="0"/>
                <a:cs typeface="Arial" pitchFamily="34" charset="0"/>
              </a:rPr>
              <a:t>Pengantar</a:t>
            </a:r>
          </a:p>
        </p:txBody>
      </p:sp>
      <p:sp>
        <p:nvSpPr>
          <p:cNvPr id="74" name="Rounded Rectangle 73">
            <a:hlinkHover r:id="rId2" action="ppaction://hlinksldjump"/>
          </p:cNvPr>
          <p:cNvSpPr/>
          <p:nvPr/>
        </p:nvSpPr>
        <p:spPr>
          <a:xfrm>
            <a:off x="533400" y="16002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Materi</a:t>
            </a:r>
          </a:p>
        </p:txBody>
      </p:sp>
      <p:sp>
        <p:nvSpPr>
          <p:cNvPr id="76" name="Rounded Rectangle 75">
            <a:hlinkClick r:id="rId6" action="ppaction://hlinksldjump"/>
          </p:cNvPr>
          <p:cNvSpPr/>
          <p:nvPr/>
        </p:nvSpPr>
        <p:spPr>
          <a:xfrm>
            <a:off x="533400" y="25146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Contoh Soal</a:t>
            </a:r>
          </a:p>
        </p:txBody>
      </p:sp>
      <p:sp>
        <p:nvSpPr>
          <p:cNvPr id="77" name="Rounded Rectangle 76">
            <a:hlinkClick r:id="rId7" action="ppaction://hlinksldjump"/>
          </p:cNvPr>
          <p:cNvSpPr/>
          <p:nvPr/>
        </p:nvSpPr>
        <p:spPr>
          <a:xfrm>
            <a:off x="533400" y="43434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Latihan</a:t>
            </a:r>
          </a:p>
        </p:txBody>
      </p:sp>
      <p:sp>
        <p:nvSpPr>
          <p:cNvPr id="78" name="Rounded Rectangle 77">
            <a:hlinkClick r:id="rId8" action="ppaction://hlinksldjump"/>
          </p:cNvPr>
          <p:cNvSpPr/>
          <p:nvPr/>
        </p:nvSpPr>
        <p:spPr>
          <a:xfrm>
            <a:off x="533400" y="5257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Asesmen</a:t>
            </a:r>
            <a:endParaRPr lang="en-US" sz="3600" b="1" dirty="0">
              <a:solidFill>
                <a:schemeClr val="tx1"/>
              </a:solidFill>
              <a:latin typeface="Century Gothic" pitchFamily="34" charset="0"/>
              <a:cs typeface="Arial" pitchFamily="34" charset="0"/>
            </a:endParaRPr>
          </a:p>
        </p:txBody>
      </p:sp>
      <p:sp>
        <p:nvSpPr>
          <p:cNvPr id="79" name="Rounded Rectangle 78">
            <a:hlinkClick r:id="rId6" action="ppaction://hlinksldjump"/>
          </p:cNvPr>
          <p:cNvSpPr/>
          <p:nvPr/>
        </p:nvSpPr>
        <p:spPr>
          <a:xfrm>
            <a:off x="533400" y="34290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Ringkasan</a:t>
            </a:r>
          </a:p>
        </p:txBody>
      </p:sp>
      <p:sp>
        <p:nvSpPr>
          <p:cNvPr id="85" name="Rectangle 84">
            <a:hlinkHover r:id="rId2" action="ppaction://hlinksldjump"/>
          </p:cNvPr>
          <p:cNvSpPr/>
          <p:nvPr/>
        </p:nvSpPr>
        <p:spPr>
          <a:xfrm>
            <a:off x="0" y="2667000"/>
            <a:ext cx="4419600" cy="419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19" name="Rounded Rectangle 18">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0" name="Rounded Rectangle 19">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1" name="Rounded Rectangle 2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2" name="Rounded Rectangle 21"/>
          <p:cNvSpPr/>
          <p:nvPr/>
        </p:nvSpPr>
        <p:spPr>
          <a:xfrm>
            <a:off x="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0" y="76200"/>
            <a:ext cx="1492776" cy="381001"/>
            <a:chOff x="0" y="76200"/>
            <a:chExt cx="1876718" cy="457201"/>
          </a:xfrm>
          <a:solidFill>
            <a:schemeClr val="bg2">
              <a:lumMod val="75000"/>
            </a:schemeClr>
          </a:solidFill>
        </p:grpSpPr>
        <p:sp>
          <p:nvSpPr>
            <p:cNvPr id="37" name="Isosceles Triangle 36"/>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8" name="Isosceles Triangle 37"/>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16" name="Round Diagonal Corner Rectangle 15"/>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09600" y="1524000"/>
            <a:ext cx="7243763" cy="22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just">
              <a:defRPr/>
            </a:pPr>
            <a:r>
              <a:rPr lang="id-ID" sz="2000" dirty="0" smtClean="0">
                <a:solidFill>
                  <a:schemeClr val="tx1"/>
                </a:solidFill>
                <a:latin typeface="Arial" pitchFamily="34" charset="0"/>
                <a:cs typeface="Arial" pitchFamily="34" charset="0"/>
              </a:rPr>
              <a:t>Secara umum, gaya merupakan besaran fisis yang dapat menyebabkan benda atau sistem bergerak dengan kecepatan yang selalu berubah (benda atau sistem mengalami percepatan), tetapi gaya tidak selalu menyebabkan sistem bergerak. </a:t>
            </a: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Pengantar</a:t>
            </a:r>
            <a:endParaRPr lang="id-ID" dirty="0">
              <a:solidFill>
                <a:schemeClr val="bg1"/>
              </a:solidFill>
            </a:endParaRPr>
          </a:p>
        </p:txBody>
      </p:sp>
      <p:pic>
        <p:nvPicPr>
          <p:cNvPr id="11277"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 name="Rounded Rectangle 30">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1279"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 Diagonal Corner Rectangle 22"/>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19" name="Rounded Rectangle 1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20" name="Rounded Rectangle 1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7" name="Rounded Rectangle 26">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8" name="Rounded Rectangle 2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31" name="Isosceles Triangle 3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2" name="Isosceles Triangle 3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35" name="Rounded Rectangle 34">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3" name="Rounded Rectangle 32">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solidFill>
                  <a:schemeClr val="tx1"/>
                </a:solidFill>
                <a:latin typeface="Century Gothic" pitchFamily="34" charset="0"/>
                <a:cs typeface="Arial" pitchFamily="34" charset="0"/>
              </a:rPr>
              <a:t>KONSEP GAYA</a:t>
            </a:r>
            <a:endParaRPr lang="en-US" sz="2000" b="1" dirty="0">
              <a:solidFill>
                <a:schemeClr val="tx1"/>
              </a:solidFill>
              <a:latin typeface="Century Gothic" pitchFamily="34" charset="0"/>
              <a:cs typeface="Arial" pitchFamily="34" charset="0"/>
            </a:endParaRPr>
          </a:p>
        </p:txBody>
      </p:sp>
      <p:sp>
        <p:nvSpPr>
          <p:cNvPr id="34" name="Right Arrow 33">
            <a:hlinkClick r:id="rId4" action="ppaction://hlinksldjump"/>
          </p:cNvPr>
          <p:cNvSpPr/>
          <p:nvPr/>
        </p:nvSpPr>
        <p:spPr>
          <a:xfrm>
            <a:off x="4267200" y="62484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a:hlinkClick r:id="rId3" action="ppaction://hlinksldjump"/>
          </p:cNvPr>
          <p:cNvSpPr/>
          <p:nvPr/>
        </p:nvSpPr>
        <p:spPr>
          <a:xfrm rot="10800000">
            <a:off x="3581400" y="6248400"/>
            <a:ext cx="533400" cy="533400"/>
          </a:xfrm>
          <a:prstGeom prst="rightArrow">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2303"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3" name="Rounded Rectangle 42">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2305"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5400" y="58674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 name="Content Placeholder 5"/>
          <p:cNvSpPr>
            <a:spLocks noGrp="1"/>
          </p:cNvSpPr>
          <p:nvPr>
            <p:ph idx="1"/>
          </p:nvPr>
        </p:nvSpPr>
        <p:spPr>
          <a:xfrm>
            <a:off x="395536" y="1828800"/>
            <a:ext cx="7757864" cy="4469979"/>
          </a:xfrm>
        </p:spPr>
        <p:txBody>
          <a:bodyPr>
            <a:normAutofit/>
          </a:bodyPr>
          <a:lstStyle/>
          <a:p>
            <a:pPr marL="0" lvl="0" indent="0" algn="just">
              <a:buNone/>
            </a:pPr>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Pemahaman dasar tentang konsep gaya dari pengalaman sehari-hari. </a:t>
            </a:r>
          </a:p>
          <a:p>
            <a:pPr marL="0" indent="0" algn="just"/>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 Menulis</a:t>
            </a:r>
            <a:r>
              <a:rPr lang="id-ID" sz="2000" dirty="0" smtClean="0">
                <a:latin typeface="Arial Unicode MS" pitchFamily="34" charset="-128"/>
                <a:cs typeface="Arial" pitchFamily="34" charset="0"/>
              </a:rPr>
              <a:t> </a:t>
            </a:r>
            <a:r>
              <a:rPr lang="id-ID" sz="2000" dirty="0" smtClean="0">
                <a:latin typeface="Arial Unicode MS" pitchFamily="34" charset="-128"/>
                <a:cs typeface="Arial" pitchFamily="34" charset="0"/>
                <a:sym typeface="Wingdings" pitchFamily="2" charset="2"/>
              </a:rPr>
              <a:t></a:t>
            </a:r>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 mengerahkan gaya. </a:t>
            </a:r>
          </a:p>
          <a:p>
            <a:pPr marL="0" indent="0" algn="just"/>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 Melempar atau menendang bola</a:t>
            </a:r>
            <a:r>
              <a:rPr kumimoji="0" lang="id-ID" sz="2000" b="0" i="0" u="none" strike="noStrike" cap="none" normalizeH="0" dirty="0" smtClean="0">
                <a:ln>
                  <a:noFill/>
                </a:ln>
                <a:solidFill>
                  <a:schemeClr val="tx1"/>
                </a:solidFill>
                <a:effectLst/>
                <a:latin typeface="Arial Unicode MS" pitchFamily="34" charset="-128"/>
                <a:cs typeface="Arial" pitchFamily="34" charset="0"/>
              </a:rPr>
              <a:t> </a:t>
            </a:r>
            <a:r>
              <a:rPr kumimoji="0" lang="id-ID" sz="2000" b="0" i="0" u="none" strike="noStrike" cap="none" normalizeH="0" dirty="0" smtClean="0">
                <a:ln>
                  <a:noFill/>
                </a:ln>
                <a:solidFill>
                  <a:schemeClr val="tx1"/>
                </a:solidFill>
                <a:effectLst/>
                <a:latin typeface="Arial Unicode MS" pitchFamily="34" charset="-128"/>
                <a:cs typeface="Arial" pitchFamily="34" charset="0"/>
                <a:sym typeface="Wingdings" pitchFamily="2" charset="2"/>
              </a:rPr>
              <a:t></a:t>
            </a:r>
            <a:r>
              <a:rPr kumimoji="0" lang="id-ID" sz="2000" b="0" i="0" u="none" strike="noStrike" cap="none" normalizeH="0" dirty="0" smtClean="0">
                <a:ln>
                  <a:noFill/>
                </a:ln>
                <a:solidFill>
                  <a:schemeClr val="tx1"/>
                </a:solidFill>
                <a:effectLst/>
                <a:latin typeface="Arial Unicode MS" pitchFamily="34" charset="-128"/>
                <a:cs typeface="Arial" pitchFamily="34" charset="0"/>
              </a:rPr>
              <a:t> </a:t>
            </a:r>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mengerahkan gaya. </a:t>
            </a:r>
          </a:p>
          <a:p>
            <a:pPr marL="0" lvl="0" indent="0" algn="just">
              <a:buNone/>
            </a:pPr>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Dalam contoh ini, kata gaya dikaitkan dengan aktivitas otot dan beberapa perubahan dalam kecepatan suatu benda. </a:t>
            </a:r>
          </a:p>
          <a:p>
            <a:pPr marL="0" indent="0" algn="just">
              <a:buNone/>
            </a:pPr>
            <a:r>
              <a:rPr lang="id-ID" sz="2000" dirty="0" smtClean="0">
                <a:latin typeface="Arial Unicode MS" pitchFamily="34" charset="-128"/>
                <a:cs typeface="Arial" pitchFamily="34" charset="0"/>
              </a:rPr>
              <a:t>Gaya yang dilakukan tidak selalu </a:t>
            </a:r>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menyebabkan gerak. </a:t>
            </a:r>
          </a:p>
          <a:p>
            <a:pPr marL="179388" indent="-179388" algn="just"/>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 Ketika seseorang sedang duduk membaca buku ini, gaya gravitasi bekerja pada tubuhnya, namun tubuh  tidak bergerak.</a:t>
            </a:r>
          </a:p>
          <a:p>
            <a:pPr marL="179388" indent="-179388" algn="just"/>
            <a:r>
              <a:rPr kumimoji="0" lang="id-ID" sz="2000" b="0" i="0" u="none" strike="noStrike" cap="none" normalizeH="0" baseline="0" dirty="0" smtClean="0">
                <a:ln>
                  <a:noFill/>
                </a:ln>
                <a:solidFill>
                  <a:schemeClr val="tx1"/>
                </a:solidFill>
                <a:effectLst/>
                <a:latin typeface="Arial Unicode MS" pitchFamily="34" charset="-128"/>
                <a:cs typeface="Arial" pitchFamily="34" charset="0"/>
              </a:rPr>
              <a:t> Ketika seseorang mendorong (dengan kata lain memberikan gaya) pada sebuah batu besar dan tidak dapat memindahkannya.</a:t>
            </a:r>
            <a:r>
              <a:rPr kumimoji="0" lang="id-ID" sz="2000" b="0" i="0" u="none" strike="noStrike" cap="none" normalizeH="0" baseline="0" dirty="0" smtClean="0">
                <a:ln>
                  <a:noFill/>
                </a:ln>
                <a:solidFill>
                  <a:schemeClr val="tx1"/>
                </a:solidFill>
                <a:effectLst/>
                <a:latin typeface="Arial" pitchFamily="34" charset="0"/>
                <a:cs typeface="Arial" pitchFamily="34" charset="0"/>
              </a:rPr>
              <a:t>  Batu tak bergerak.</a:t>
            </a:r>
          </a:p>
          <a:p>
            <a:endParaRPr lang="id-ID" sz="20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43" name="Rounded Rectangle 42">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5" name="Rounded Rectangle 44">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6" name="Rounded Rectangle 45"/>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9" name="Isosceles Triangle 48"/>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54" name="Isosceles Triangle 5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7" name="Rounded Rectangle 56">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41" name="Round Diagonal Corner Rectangle 40"/>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Right Arrow 51">
            <a:hlinkClick r:id="rId4" action="ppaction://hlinksldjump"/>
          </p:cNvPr>
          <p:cNvSpPr/>
          <p:nvPr/>
        </p:nvSpPr>
        <p:spPr>
          <a:xfrm>
            <a:off x="4419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ight Arrow 52">
            <a:hlinkClick r:id="rId5"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042"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5" name="Rounded Rectangle 84">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044"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 name="Rounded Rectangle 21">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solidFill>
                  <a:schemeClr val="tx1"/>
                </a:solidFill>
                <a:latin typeface="Century Gothic" pitchFamily="34" charset="0"/>
                <a:cs typeface="Arial" pitchFamily="34" charset="0"/>
              </a:rPr>
              <a:t>KONSEP GAYA</a:t>
            </a:r>
            <a:endParaRPr lang="en-US" sz="2000" b="1" dirty="0">
              <a:solidFill>
                <a:schemeClr val="tx1"/>
              </a:solidFill>
              <a:latin typeface="Century Gothic" pitchFamily="34" charset="0"/>
              <a:cs typeface="Arial" pitchFamily="34" charset="0"/>
            </a:endParaRPr>
          </a:p>
        </p:txBody>
      </p:sp>
      <p:sp>
        <p:nvSpPr>
          <p:cNvPr id="23" name="Content Placeholder 2"/>
          <p:cNvSpPr txBox="1">
            <a:spLocks/>
          </p:cNvSpPr>
          <p:nvPr/>
        </p:nvSpPr>
        <p:spPr>
          <a:xfrm>
            <a:off x="5638800" y="1676400"/>
            <a:ext cx="2514600" cy="4648200"/>
          </a:xfrm>
          <a:prstGeom prst="rect">
            <a:avLst/>
          </a:prstGeom>
        </p:spPr>
        <p:txBody>
          <a:bodyPr vert="horz" lIns="91440" tIns="45720" rIns="91440" bIns="45720" rtlCol="0">
            <a:normAutofit/>
          </a:bodyPr>
          <a:lstStyle/>
          <a:p>
            <a:pPr lvl="0" algn="just">
              <a:spcBef>
                <a:spcPct val="20000"/>
              </a:spcBef>
            </a:pP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Ada golongan </a:t>
            </a:r>
            <a:r>
              <a:rPr lang="id-ID" sz="2400" dirty="0" smtClean="0">
                <a:latin typeface="Times New Roman" pitchFamily="18" charset="0"/>
                <a:cs typeface="Times New Roman" pitchFamily="18" charset="0"/>
              </a:rPr>
              <a:t>gaya lain</a:t>
            </a:r>
            <a:r>
              <a:rPr lang="id-ID" sz="2400" dirty="0">
                <a:latin typeface="Times New Roman" pitchFamily="18" charset="0"/>
                <a:cs typeface="Times New Roman" pitchFamily="18" charset="0"/>
              </a:rPr>
              <a:t>, </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yang dikenal sebagai gaya medan, tidak melibatkan kontak fisik antara dua benda tetapi bekerja menembus ruang kosong. </a:t>
            </a:r>
          </a:p>
        </p:txBody>
      </p:sp>
      <p:pic>
        <p:nvPicPr>
          <p:cNvPr id="24" name="Picture 2"/>
          <p:cNvPicPr>
            <a:picLocks noChangeAspect="1" noChangeArrowheads="1"/>
          </p:cNvPicPr>
          <p:nvPr/>
        </p:nvPicPr>
        <p:blipFill>
          <a:blip r:embed="rId10" cstate="print">
            <a:clrChange>
              <a:clrFrom>
                <a:srgbClr val="FEFEFE"/>
              </a:clrFrom>
              <a:clrTo>
                <a:srgbClr val="FEFEFE">
                  <a:alpha val="0"/>
                </a:srgbClr>
              </a:clrTo>
            </a:clrChange>
            <a:lum bright="-20000" contrast="40000"/>
          </a:blip>
          <a:srcRect/>
          <a:stretch>
            <a:fillRect/>
          </a:stretch>
        </p:blipFill>
        <p:spPr bwMode="auto">
          <a:xfrm>
            <a:off x="762000" y="1672416"/>
            <a:ext cx="4830669" cy="478017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7" name="Rounded Rectangle 3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39" name="Rounded Rectangle 3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0" name="Rounded Rectangle 3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3" name="Isosceles Triangle 4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4" name="Isosceles Triangle 4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46" name="Rounded Rectangle 4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4" name="Round Diagonal Corner Rectangle 2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5" name="Right Arrow 24">
            <a:hlinkClick r:id="rId4"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3326"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8" name="Rounded Rectangle 37">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3328"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 name="Rounded Rectangle 25">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solidFill>
                  <a:schemeClr val="tx1"/>
                </a:solidFill>
                <a:latin typeface="Century Gothic" pitchFamily="34" charset="0"/>
                <a:cs typeface="Arial" pitchFamily="34" charset="0"/>
              </a:rPr>
              <a:t>KONSEP GAYA</a:t>
            </a:r>
            <a:endParaRPr lang="en-US" sz="2000" b="1" dirty="0">
              <a:solidFill>
                <a:schemeClr val="tx1"/>
              </a:solidFill>
              <a:latin typeface="Century Gothic" pitchFamily="34" charset="0"/>
              <a:cs typeface="Arial" pitchFamily="34" charset="0"/>
            </a:endParaRPr>
          </a:p>
        </p:txBody>
      </p:sp>
      <p:sp>
        <p:nvSpPr>
          <p:cNvPr id="27" name="Content Placeholder 2"/>
          <p:cNvSpPr>
            <a:spLocks noGrp="1"/>
          </p:cNvSpPr>
          <p:nvPr>
            <p:ph idx="1"/>
          </p:nvPr>
        </p:nvSpPr>
        <p:spPr>
          <a:xfrm>
            <a:off x="457200" y="1752600"/>
            <a:ext cx="7696200" cy="4373563"/>
          </a:xfrm>
        </p:spPr>
        <p:txBody>
          <a:bodyPr>
            <a:normAutofit lnSpcReduction="10000"/>
          </a:bodyPr>
          <a:lstStyle/>
          <a:p>
            <a:pPr marL="0" indent="0" algn="just">
              <a:buNone/>
            </a:pPr>
            <a:r>
              <a:rPr lang="id-ID" sz="2400" dirty="0" smtClean="0"/>
              <a:t>Gaya apa (jika ada) yang menyebabkan Bulan mengorbit Bumi? Newton menjawab pertanyaan ini dengan menyatakan bahwa gaya adalah sesuatu yang  menyebabkan perubahan kecepatan suatu benda. Kecepatan Bulan tidak konstan karena bergerak dalam orbit yang hampir melingkar mengelilingi bumi. </a:t>
            </a:r>
          </a:p>
          <a:p>
            <a:pPr marL="0" indent="0" algn="just">
              <a:buNone/>
            </a:pPr>
            <a:endParaRPr lang="id-ID" sz="2400" dirty="0" smtClean="0"/>
          </a:p>
          <a:p>
            <a:pPr marL="0" indent="0" algn="just">
              <a:buNone/>
            </a:pPr>
            <a:r>
              <a:rPr lang="id-ID" sz="2400" dirty="0" smtClean="0"/>
              <a:t>Jadi, diketahui bahwa perubahan arah kecepatan disebabkan oleh gaya gravitasi yang diberikan oleh bumi di Bulan. Karena hanya gayalah yang dapat menyebabkan benda atau sistem mengalami perubahan kecepatan atau mengalami percepatan. </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Rounded Rectangle 19">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solidFill>
                  <a:schemeClr val="tx1"/>
                </a:solidFill>
                <a:latin typeface="Century Gothic" pitchFamily="34" charset="0"/>
                <a:cs typeface="Arial" pitchFamily="34" charset="0"/>
              </a:rPr>
              <a:t>KONSEP GAYA</a:t>
            </a:r>
            <a:endParaRPr lang="en-US" sz="2000" b="1" dirty="0">
              <a:solidFill>
                <a:schemeClr val="tx1"/>
              </a:solidFill>
              <a:latin typeface="Century Gothic" pitchFamily="34" charset="0"/>
              <a:cs typeface="Arial" pitchFamily="34" charset="0"/>
            </a:endParaRPr>
          </a:p>
        </p:txBody>
      </p:sp>
      <p:sp>
        <p:nvSpPr>
          <p:cNvPr id="21" name="Content Placeholder 2"/>
          <p:cNvSpPr>
            <a:spLocks noGrp="1"/>
          </p:cNvSpPr>
          <p:nvPr>
            <p:ph idx="1"/>
          </p:nvPr>
        </p:nvSpPr>
        <p:spPr>
          <a:xfrm>
            <a:off x="457200" y="1600200"/>
            <a:ext cx="7620000" cy="4781128"/>
          </a:xfrm>
        </p:spPr>
        <p:txBody>
          <a:bodyPr>
            <a:noAutofit/>
          </a:bodyPr>
          <a:lstStyle/>
          <a:p>
            <a:pPr marL="0" indent="0" algn="just">
              <a:buNone/>
            </a:pPr>
            <a:r>
              <a:rPr lang="id-ID" sz="2000" dirty="0" smtClean="0"/>
              <a:t>Dalam fisika, gaya adalah setiap pengaruh yang menyebabkan obyek mengalami perubahan tertentu, baik mengenai gerakan, arah, atau konstruksi geometris. </a:t>
            </a:r>
          </a:p>
          <a:p>
            <a:pPr marL="0" indent="0" algn="just">
              <a:buNone/>
            </a:pPr>
            <a:r>
              <a:rPr lang="id-ID" sz="2000" dirty="0" smtClean="0"/>
              <a:t>Dalam kata lain, gaya adalah </a:t>
            </a:r>
          </a:p>
          <a:p>
            <a:pPr marL="177800" indent="-177800" algn="just">
              <a:buFontTx/>
              <a:buChar char="-"/>
            </a:pPr>
            <a:r>
              <a:rPr lang="id-ID" sz="2000" dirty="0" smtClean="0"/>
              <a:t> Sesuatu yang dapat menyebabkan sebuah obyek bermassa untuk mengubah kecepatannya (termasuk mulai bergerak dari keadaan diam), yaitu, untuk mempercepat, atau </a:t>
            </a:r>
          </a:p>
          <a:p>
            <a:pPr marL="177800" indent="-177800" algn="just">
              <a:buFontTx/>
              <a:buChar char="-"/>
            </a:pPr>
            <a:r>
              <a:rPr lang="id-ID" sz="2000" dirty="0" smtClean="0"/>
              <a:t> Sesuatu yang dapat menyebabkan objek yang fleksibel berubah bentuk. </a:t>
            </a:r>
          </a:p>
          <a:p>
            <a:pPr marL="0" indent="0" algn="just">
              <a:buNone/>
            </a:pPr>
            <a:r>
              <a:rPr lang="id-ID" sz="2000" dirty="0" smtClean="0"/>
              <a:t>Gaya  diukur dengan satuan SI Newton dan diwakili oleh simbol F. </a:t>
            </a:r>
          </a:p>
          <a:p>
            <a:pPr marL="0" indent="0" algn="just">
              <a:buNone/>
            </a:pPr>
            <a:r>
              <a:rPr lang="id-ID" sz="2000" dirty="0" smtClean="0"/>
              <a:t>Gaya juga dapat dijelaskan oleh konsep-konsep intuitif seperti mendorong atau menarik. </a:t>
            </a:r>
          </a:p>
          <a:p>
            <a:pPr marL="0" indent="0" algn="just">
              <a:buNone/>
            </a:pPr>
            <a:r>
              <a:rPr lang="id-ID" sz="2000" dirty="0" smtClean="0"/>
              <a:t>Suatu gaya memiliki besar dan arah, oleh karena itu gaya merupakan besaran vektor.</a:t>
            </a:r>
          </a:p>
          <a:p>
            <a:endParaRPr lang="id-ID" sz="2000"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282575" y="-55880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6" name="Rounded Rectangle 55">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57" name="Rounded Rectangle 56">
            <a:hlinkClick r:id="rId4" action="ppaction://hlinksldjump"/>
          </p:cNvPr>
          <p:cNvSpPr/>
          <p:nvPr/>
        </p:nvSpPr>
        <p:spPr>
          <a:xfrm>
            <a:off x="1524000" y="76200"/>
            <a:ext cx="1524000" cy="457200"/>
          </a:xfrm>
          <a:prstGeom prst="round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59" name="Rounded Rectangle 58">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60" name="Rounded Rectangle 5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63" name="Isosceles Triangle 6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4" name="Isosceles Triangle 6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66" name="Rounded Rectangle 65">
            <a:hlinkClick r:id="rId3" action="ppaction://hlinksldjump"/>
          </p:cNvPr>
          <p:cNvSpPr/>
          <p:nvPr/>
        </p:nvSpPr>
        <p:spPr>
          <a:xfrm>
            <a:off x="3048000" y="76200"/>
            <a:ext cx="1524000" cy="4572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55" name="Round Diagonal Corner Rectangle 54"/>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ight Arrow 57">
            <a:hlinkClick r:id="rId5" action="ppaction://hlinksldjump"/>
          </p:cNvPr>
          <p:cNvSpPr/>
          <p:nvPr/>
        </p:nvSpPr>
        <p:spPr>
          <a:xfrm>
            <a:off x="4419600" y="6324600"/>
            <a:ext cx="533400" cy="533400"/>
          </a:xfrm>
          <a:prstGeom prst="right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Arrow 60">
            <a:hlinkClick r:id="rId6"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4352"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5" name="Rounded Rectangle 74">
            <a:hlinkClick r:id="rId9"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354" name="Picture 12" descr="http://4.bp.blogspot.com/-VPLqur-gw3A/T1MynDDoE0I/AAAAAAAAAuw/4EWYbA084hY/s1600/lambang-its.png"/>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Rounded Rectangle 18">
            <a:hlinkClick r:id="rId4"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solidFill>
                  <a:schemeClr val="tx1"/>
                </a:solidFill>
                <a:latin typeface="Century Gothic" pitchFamily="34" charset="0"/>
                <a:cs typeface="Arial" pitchFamily="34" charset="0"/>
              </a:rPr>
              <a:t>KONSEP GAYA</a:t>
            </a:r>
            <a:endParaRPr lang="en-US" sz="2000" b="1" dirty="0">
              <a:solidFill>
                <a:schemeClr val="tx1"/>
              </a:solidFill>
              <a:latin typeface="Century Gothic" pitchFamily="34" charset="0"/>
              <a:cs typeface="Arial" pitchFamily="34" charset="0"/>
            </a:endParaRPr>
          </a:p>
        </p:txBody>
      </p:sp>
      <p:sp>
        <p:nvSpPr>
          <p:cNvPr id="20" name="Content Placeholder 2"/>
          <p:cNvSpPr>
            <a:spLocks noGrp="1"/>
          </p:cNvSpPr>
          <p:nvPr>
            <p:ph idx="1"/>
          </p:nvPr>
        </p:nvSpPr>
        <p:spPr>
          <a:xfrm>
            <a:off x="304800" y="1676400"/>
            <a:ext cx="7772400" cy="1523999"/>
          </a:xfrm>
        </p:spPr>
        <p:txBody>
          <a:bodyPr>
            <a:noAutofit/>
          </a:bodyPr>
          <a:lstStyle/>
          <a:p>
            <a:pPr marL="0" indent="0" algn="just">
              <a:buNone/>
            </a:pPr>
            <a:r>
              <a:rPr lang="id-ID" sz="2400" dirty="0" smtClean="0"/>
              <a:t>Bila </a:t>
            </a:r>
            <a:r>
              <a:rPr lang="af-ZA" sz="2400" dirty="0" smtClean="0"/>
              <a:t>dua </a:t>
            </a:r>
            <a:r>
              <a:rPr lang="af-ZA" sz="2400" dirty="0"/>
              <a:t>buah gaya </a:t>
            </a:r>
            <a:r>
              <a:rPr lang="af-ZA" sz="2400" b="1" dirty="0"/>
              <a:t> </a:t>
            </a:r>
            <a:r>
              <a:rPr lang="id-ID" sz="2400" dirty="0" smtClean="0"/>
              <a:t>secara</a:t>
            </a:r>
            <a:r>
              <a:rPr lang="af-ZA" sz="2400" dirty="0" smtClean="0"/>
              <a:t> bersamaan</a:t>
            </a:r>
            <a:r>
              <a:rPr lang="id-ID" sz="2400" dirty="0" smtClean="0"/>
              <a:t> bekerja</a:t>
            </a:r>
            <a:r>
              <a:rPr lang="af-ZA" sz="2400" dirty="0" smtClean="0"/>
              <a:t> </a:t>
            </a:r>
            <a:r>
              <a:rPr lang="af-ZA" sz="2400" dirty="0"/>
              <a:t>pada </a:t>
            </a:r>
            <a:r>
              <a:rPr lang="id-ID" sz="2400" dirty="0" smtClean="0"/>
              <a:t>suatu </a:t>
            </a:r>
            <a:r>
              <a:rPr lang="af-ZA" sz="2400" dirty="0" smtClean="0"/>
              <a:t>benda</a:t>
            </a:r>
            <a:r>
              <a:rPr lang="id-ID" sz="2400" dirty="0" smtClean="0"/>
              <a:t>, maka seolah-olah pada </a:t>
            </a:r>
            <a:r>
              <a:rPr lang="af-ZA" sz="2400" dirty="0" smtClean="0"/>
              <a:t> </a:t>
            </a:r>
            <a:r>
              <a:rPr lang="id-ID" sz="2400" dirty="0" smtClean="0"/>
              <a:t>benda tersebut hanya bekerja satu gaya yang merupakan resultante (</a:t>
            </a:r>
            <a:r>
              <a:rPr lang="af-ZA" sz="2400" dirty="0" smtClean="0"/>
              <a:t>jumlah vektor</a:t>
            </a:r>
            <a:r>
              <a:rPr lang="id-ID" sz="2400" dirty="0" smtClean="0"/>
              <a:t>)</a:t>
            </a:r>
            <a:r>
              <a:rPr lang="af-ZA" sz="2400" dirty="0" smtClean="0"/>
              <a:t> </a:t>
            </a:r>
            <a:r>
              <a:rPr lang="id-ID" sz="2400" dirty="0" smtClean="0"/>
              <a:t> dari kedua gaya tersebut.</a:t>
            </a:r>
            <a:r>
              <a:rPr lang="af-ZA" sz="2400" dirty="0" smtClean="0"/>
              <a:t>  </a:t>
            </a:r>
            <a:endParaRPr lang="id-ID" sz="2400" dirty="0"/>
          </a:p>
        </p:txBody>
      </p:sp>
      <p:graphicFrame>
        <p:nvGraphicFramePr>
          <p:cNvPr id="21" name="Object 20"/>
          <p:cNvGraphicFramePr>
            <a:graphicFrameLocks noChangeAspect="1"/>
          </p:cNvGraphicFramePr>
          <p:nvPr/>
        </p:nvGraphicFramePr>
        <p:xfrm>
          <a:off x="4211960" y="3861048"/>
          <a:ext cx="1467369" cy="480690"/>
        </p:xfrm>
        <a:graphic>
          <a:graphicData uri="http://schemas.openxmlformats.org/presentationml/2006/ole">
            <p:oleObj spid="_x0000_s1026" name="Equation" r:id="rId11" imgW="736560" imgH="241200" progId="Equation.3">
              <p:embed/>
            </p:oleObj>
          </a:graphicData>
        </a:graphic>
      </p:graphicFrame>
      <p:graphicFrame>
        <p:nvGraphicFramePr>
          <p:cNvPr id="22" name="Object 4"/>
          <p:cNvGraphicFramePr>
            <a:graphicFrameLocks noChangeAspect="1"/>
          </p:cNvGraphicFramePr>
          <p:nvPr/>
        </p:nvGraphicFramePr>
        <p:xfrm>
          <a:off x="4211960" y="5157192"/>
          <a:ext cx="3540125" cy="557212"/>
        </p:xfrm>
        <a:graphic>
          <a:graphicData uri="http://schemas.openxmlformats.org/presentationml/2006/ole">
            <p:oleObj spid="_x0000_s1027" name="Equation" r:id="rId12" imgW="1777680" imgH="279360" progId="Equation.3">
              <p:embed/>
            </p:oleObj>
          </a:graphicData>
        </a:graphic>
      </p:graphicFrame>
      <p:sp>
        <p:nvSpPr>
          <p:cNvPr id="23" name="Content Placeholder 2"/>
          <p:cNvSpPr txBox="1">
            <a:spLocks/>
          </p:cNvSpPr>
          <p:nvPr/>
        </p:nvSpPr>
        <p:spPr>
          <a:xfrm>
            <a:off x="4211960" y="4509120"/>
            <a:ext cx="3168352" cy="64807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id-ID" sz="2400" dirty="0"/>
              <a:t>d</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an besarnya adalah :</a:t>
            </a:r>
          </a:p>
        </p:txBody>
      </p:sp>
      <p:sp>
        <p:nvSpPr>
          <p:cNvPr id="24" name="Content Placeholder 2"/>
          <p:cNvSpPr txBox="1">
            <a:spLocks/>
          </p:cNvSpPr>
          <p:nvPr/>
        </p:nvSpPr>
        <p:spPr>
          <a:xfrm>
            <a:off x="4139952" y="3284984"/>
            <a:ext cx="4464496" cy="648072"/>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id-ID" sz="2400" dirty="0" smtClean="0"/>
              <a:t>Jumlah kedua vektor itu </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adalah :</a:t>
            </a:r>
          </a:p>
        </p:txBody>
      </p:sp>
      <p:grpSp>
        <p:nvGrpSpPr>
          <p:cNvPr id="25" name="Group 24"/>
          <p:cNvGrpSpPr/>
          <p:nvPr/>
        </p:nvGrpSpPr>
        <p:grpSpPr>
          <a:xfrm>
            <a:off x="457200" y="3389511"/>
            <a:ext cx="3535582" cy="2477889"/>
            <a:chOff x="323528" y="3861048"/>
            <a:chExt cx="3535582" cy="2477889"/>
          </a:xfrm>
        </p:grpSpPr>
        <p:sp>
          <p:nvSpPr>
            <p:cNvPr id="26" name="Freeform 25"/>
            <p:cNvSpPr/>
            <p:nvPr/>
          </p:nvSpPr>
          <p:spPr>
            <a:xfrm>
              <a:off x="323528" y="4593152"/>
              <a:ext cx="893649" cy="884420"/>
            </a:xfrm>
            <a:custGeom>
              <a:avLst/>
              <a:gdLst>
                <a:gd name="connsiteX0" fmla="*/ 152856 w 893649"/>
                <a:gd name="connsiteY0" fmla="*/ 44970 h 884420"/>
                <a:gd name="connsiteX1" fmla="*/ 227807 w 893649"/>
                <a:gd name="connsiteY1" fmla="*/ 29980 h 884420"/>
                <a:gd name="connsiteX2" fmla="*/ 272777 w 893649"/>
                <a:gd name="connsiteY2" fmla="*/ 14990 h 884420"/>
                <a:gd name="connsiteX3" fmla="*/ 362718 w 893649"/>
                <a:gd name="connsiteY3" fmla="*/ 0 h 884420"/>
                <a:gd name="connsiteX4" fmla="*/ 512620 w 893649"/>
                <a:gd name="connsiteY4" fmla="*/ 14990 h 884420"/>
                <a:gd name="connsiteX5" fmla="*/ 587571 w 893649"/>
                <a:gd name="connsiteY5" fmla="*/ 44970 h 884420"/>
                <a:gd name="connsiteX6" fmla="*/ 632541 w 893649"/>
                <a:gd name="connsiteY6" fmla="*/ 59961 h 884420"/>
                <a:gd name="connsiteX7" fmla="*/ 752463 w 893649"/>
                <a:gd name="connsiteY7" fmla="*/ 149902 h 884420"/>
                <a:gd name="connsiteX8" fmla="*/ 812423 w 893649"/>
                <a:gd name="connsiteY8" fmla="*/ 239842 h 884420"/>
                <a:gd name="connsiteX9" fmla="*/ 842404 w 893649"/>
                <a:gd name="connsiteY9" fmla="*/ 329783 h 884420"/>
                <a:gd name="connsiteX10" fmla="*/ 857394 w 893649"/>
                <a:gd name="connsiteY10" fmla="*/ 374754 h 884420"/>
                <a:gd name="connsiteX11" fmla="*/ 872384 w 893649"/>
                <a:gd name="connsiteY11" fmla="*/ 419724 h 884420"/>
                <a:gd name="connsiteX12" fmla="*/ 887374 w 893649"/>
                <a:gd name="connsiteY12" fmla="*/ 479685 h 884420"/>
                <a:gd name="connsiteX13" fmla="*/ 842404 w 893649"/>
                <a:gd name="connsiteY13" fmla="*/ 704538 h 884420"/>
                <a:gd name="connsiteX14" fmla="*/ 797433 w 893649"/>
                <a:gd name="connsiteY14" fmla="*/ 749508 h 884420"/>
                <a:gd name="connsiteX15" fmla="*/ 722482 w 893649"/>
                <a:gd name="connsiteY15" fmla="*/ 809469 h 884420"/>
                <a:gd name="connsiteX16" fmla="*/ 587571 w 893649"/>
                <a:gd name="connsiteY16" fmla="*/ 869429 h 884420"/>
                <a:gd name="connsiteX17" fmla="*/ 542600 w 893649"/>
                <a:gd name="connsiteY17" fmla="*/ 884420 h 884420"/>
                <a:gd name="connsiteX18" fmla="*/ 362718 w 893649"/>
                <a:gd name="connsiteY18" fmla="*/ 869429 h 884420"/>
                <a:gd name="connsiteX19" fmla="*/ 317748 w 893649"/>
                <a:gd name="connsiteY19" fmla="*/ 854439 h 884420"/>
                <a:gd name="connsiteX20" fmla="*/ 242797 w 893649"/>
                <a:gd name="connsiteY20" fmla="*/ 839449 h 884420"/>
                <a:gd name="connsiteX21" fmla="*/ 152856 w 893649"/>
                <a:gd name="connsiteY21" fmla="*/ 779488 h 884420"/>
                <a:gd name="connsiteX22" fmla="*/ 107886 w 893649"/>
                <a:gd name="connsiteY22" fmla="*/ 749508 h 884420"/>
                <a:gd name="connsiteX23" fmla="*/ 62915 w 893649"/>
                <a:gd name="connsiteY23" fmla="*/ 734518 h 884420"/>
                <a:gd name="connsiteX24" fmla="*/ 32935 w 893649"/>
                <a:gd name="connsiteY24" fmla="*/ 689547 h 884420"/>
                <a:gd name="connsiteX25" fmla="*/ 32935 w 893649"/>
                <a:gd name="connsiteY25" fmla="*/ 524656 h 884420"/>
                <a:gd name="connsiteX26" fmla="*/ 152856 w 893649"/>
                <a:gd name="connsiteY26" fmla="*/ 509665 h 884420"/>
                <a:gd name="connsiteX27" fmla="*/ 137866 w 893649"/>
                <a:gd name="connsiteY27" fmla="*/ 434715 h 884420"/>
                <a:gd name="connsiteX28" fmla="*/ 77905 w 893649"/>
                <a:gd name="connsiteY28" fmla="*/ 359764 h 884420"/>
                <a:gd name="connsiteX29" fmla="*/ 62915 w 893649"/>
                <a:gd name="connsiteY29" fmla="*/ 314793 h 884420"/>
                <a:gd name="connsiteX30" fmla="*/ 32935 w 893649"/>
                <a:gd name="connsiteY30" fmla="*/ 269823 h 884420"/>
                <a:gd name="connsiteX31" fmla="*/ 77905 w 893649"/>
                <a:gd name="connsiteY31" fmla="*/ 134911 h 884420"/>
                <a:gd name="connsiteX32" fmla="*/ 182836 w 893649"/>
                <a:gd name="connsiteY32" fmla="*/ 104931 h 884420"/>
                <a:gd name="connsiteX33" fmla="*/ 257787 w 893649"/>
                <a:gd name="connsiteY33" fmla="*/ 29980 h 884420"/>
                <a:gd name="connsiteX34" fmla="*/ 287768 w 893649"/>
                <a:gd name="connsiteY34" fmla="*/ 44970 h 884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93649" h="884420">
                  <a:moveTo>
                    <a:pt x="152856" y="44970"/>
                  </a:moveTo>
                  <a:cubicBezTo>
                    <a:pt x="177840" y="39973"/>
                    <a:pt x="203089" y="36159"/>
                    <a:pt x="227807" y="29980"/>
                  </a:cubicBezTo>
                  <a:cubicBezTo>
                    <a:pt x="243136" y="26148"/>
                    <a:pt x="257352" y="18418"/>
                    <a:pt x="272777" y="14990"/>
                  </a:cubicBezTo>
                  <a:cubicBezTo>
                    <a:pt x="302447" y="8397"/>
                    <a:pt x="332738" y="4997"/>
                    <a:pt x="362718" y="0"/>
                  </a:cubicBezTo>
                  <a:cubicBezTo>
                    <a:pt x="412685" y="4997"/>
                    <a:pt x="463379" y="5142"/>
                    <a:pt x="512620" y="14990"/>
                  </a:cubicBezTo>
                  <a:cubicBezTo>
                    <a:pt x="539006" y="20267"/>
                    <a:pt x="562376" y="35522"/>
                    <a:pt x="587571" y="44970"/>
                  </a:cubicBezTo>
                  <a:cubicBezTo>
                    <a:pt x="602366" y="50518"/>
                    <a:pt x="618729" y="52287"/>
                    <a:pt x="632541" y="59961"/>
                  </a:cubicBezTo>
                  <a:cubicBezTo>
                    <a:pt x="708819" y="102338"/>
                    <a:pt x="706976" y="104415"/>
                    <a:pt x="752463" y="149902"/>
                  </a:cubicBezTo>
                  <a:cubicBezTo>
                    <a:pt x="802054" y="298674"/>
                    <a:pt x="718852" y="71416"/>
                    <a:pt x="812423" y="239842"/>
                  </a:cubicBezTo>
                  <a:cubicBezTo>
                    <a:pt x="827770" y="267467"/>
                    <a:pt x="832410" y="299803"/>
                    <a:pt x="842404" y="329783"/>
                  </a:cubicBezTo>
                  <a:lnTo>
                    <a:pt x="857394" y="374754"/>
                  </a:lnTo>
                  <a:cubicBezTo>
                    <a:pt x="862391" y="389744"/>
                    <a:pt x="868552" y="404395"/>
                    <a:pt x="872384" y="419724"/>
                  </a:cubicBezTo>
                  <a:lnTo>
                    <a:pt x="887374" y="479685"/>
                  </a:lnTo>
                  <a:cubicBezTo>
                    <a:pt x="878799" y="574010"/>
                    <a:pt x="893649" y="632795"/>
                    <a:pt x="842404" y="704538"/>
                  </a:cubicBezTo>
                  <a:cubicBezTo>
                    <a:pt x="830082" y="721789"/>
                    <a:pt x="811004" y="733222"/>
                    <a:pt x="797433" y="749508"/>
                  </a:cubicBezTo>
                  <a:cubicBezTo>
                    <a:pt x="745275" y="812097"/>
                    <a:pt x="796309" y="784861"/>
                    <a:pt x="722482" y="809469"/>
                  </a:cubicBezTo>
                  <a:cubicBezTo>
                    <a:pt x="651216" y="856979"/>
                    <a:pt x="694605" y="833751"/>
                    <a:pt x="587571" y="869429"/>
                  </a:cubicBezTo>
                  <a:lnTo>
                    <a:pt x="542600" y="884420"/>
                  </a:lnTo>
                  <a:cubicBezTo>
                    <a:pt x="482639" y="879423"/>
                    <a:pt x="422359" y="877381"/>
                    <a:pt x="362718" y="869429"/>
                  </a:cubicBezTo>
                  <a:cubicBezTo>
                    <a:pt x="347056" y="867341"/>
                    <a:pt x="333077" y="858271"/>
                    <a:pt x="317748" y="854439"/>
                  </a:cubicBezTo>
                  <a:cubicBezTo>
                    <a:pt x="293030" y="848260"/>
                    <a:pt x="267781" y="844446"/>
                    <a:pt x="242797" y="839449"/>
                  </a:cubicBezTo>
                  <a:lnTo>
                    <a:pt x="152856" y="779488"/>
                  </a:lnTo>
                  <a:cubicBezTo>
                    <a:pt x="137866" y="769495"/>
                    <a:pt x="124977" y="755205"/>
                    <a:pt x="107886" y="749508"/>
                  </a:cubicBezTo>
                  <a:lnTo>
                    <a:pt x="62915" y="734518"/>
                  </a:lnTo>
                  <a:cubicBezTo>
                    <a:pt x="52922" y="719528"/>
                    <a:pt x="40992" y="705661"/>
                    <a:pt x="32935" y="689547"/>
                  </a:cubicBezTo>
                  <a:cubicBezTo>
                    <a:pt x="11476" y="646628"/>
                    <a:pt x="0" y="557591"/>
                    <a:pt x="32935" y="524656"/>
                  </a:cubicBezTo>
                  <a:cubicBezTo>
                    <a:pt x="61421" y="496170"/>
                    <a:pt x="112882" y="514662"/>
                    <a:pt x="152856" y="509665"/>
                  </a:cubicBezTo>
                  <a:cubicBezTo>
                    <a:pt x="147859" y="484682"/>
                    <a:pt x="146812" y="458571"/>
                    <a:pt x="137866" y="434715"/>
                  </a:cubicBezTo>
                  <a:cubicBezTo>
                    <a:pt x="126519" y="404456"/>
                    <a:pt x="99859" y="381717"/>
                    <a:pt x="77905" y="359764"/>
                  </a:cubicBezTo>
                  <a:cubicBezTo>
                    <a:pt x="72908" y="344774"/>
                    <a:pt x="69981" y="328926"/>
                    <a:pt x="62915" y="314793"/>
                  </a:cubicBezTo>
                  <a:cubicBezTo>
                    <a:pt x="54858" y="298679"/>
                    <a:pt x="34924" y="287729"/>
                    <a:pt x="32935" y="269823"/>
                  </a:cubicBezTo>
                  <a:cubicBezTo>
                    <a:pt x="29054" y="234894"/>
                    <a:pt x="44007" y="162029"/>
                    <a:pt x="77905" y="134911"/>
                  </a:cubicBezTo>
                  <a:cubicBezTo>
                    <a:pt x="87679" y="127092"/>
                    <a:pt x="178919" y="105910"/>
                    <a:pt x="182836" y="104931"/>
                  </a:cubicBezTo>
                  <a:cubicBezTo>
                    <a:pt x="214875" y="8817"/>
                    <a:pt x="184306" y="588"/>
                    <a:pt x="257787" y="29980"/>
                  </a:cubicBezTo>
                  <a:cubicBezTo>
                    <a:pt x="268161" y="34130"/>
                    <a:pt x="277774" y="39973"/>
                    <a:pt x="287768" y="44970"/>
                  </a:cubicBezTo>
                </a:path>
              </a:pathLst>
            </a:custGeom>
            <a:gradFill flip="none" rotWithShape="1">
              <a:gsLst>
                <a:gs pos="17000">
                  <a:schemeClr val="tx1"/>
                </a:gs>
                <a:gs pos="60000">
                  <a:schemeClr val="accent1">
                    <a:tint val="44500"/>
                    <a:satMod val="160000"/>
                  </a:schemeClr>
                </a:gs>
                <a:gs pos="87000">
                  <a:schemeClr val="accent1">
                    <a:tint val="23500"/>
                    <a:satMod val="160000"/>
                  </a:schemeClr>
                </a:gs>
              </a:gsLst>
              <a:path path="circle">
                <a:fillToRect l="50000" t="50000" r="50000" b="50000"/>
              </a:path>
              <a:tileRect/>
            </a:gra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27" name="Straight Arrow Connector 26"/>
            <p:cNvCxnSpPr/>
            <p:nvPr/>
          </p:nvCxnSpPr>
          <p:spPr>
            <a:xfrm>
              <a:off x="756874" y="5013176"/>
              <a:ext cx="1656184"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756874" y="4437112"/>
              <a:ext cx="936104"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413058" y="5301208"/>
              <a:ext cx="936104" cy="576064"/>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692978" y="4437112"/>
              <a:ext cx="1656184" cy="864096"/>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692978" y="3861048"/>
              <a:ext cx="429926" cy="461665"/>
            </a:xfrm>
            <a:prstGeom prst="rect">
              <a:avLst/>
            </a:prstGeom>
            <a:noFill/>
          </p:spPr>
          <p:txBody>
            <a:bodyPr wrap="none" rtlCol="0">
              <a:spAutoFit/>
            </a:bodyPr>
            <a:lstStyle/>
            <a:p>
              <a:r>
                <a:rPr lang="id-ID" sz="2400" dirty="0" smtClean="0"/>
                <a:t>F</a:t>
              </a:r>
              <a:r>
                <a:rPr lang="id-ID" sz="2400" baseline="-25000" dirty="0" smtClean="0"/>
                <a:t>1</a:t>
              </a:r>
              <a:endParaRPr lang="id-ID" sz="2400" dirty="0"/>
            </a:p>
          </p:txBody>
        </p:sp>
        <p:sp>
          <p:nvSpPr>
            <p:cNvPr id="32" name="TextBox 31"/>
            <p:cNvSpPr txBox="1"/>
            <p:nvPr/>
          </p:nvSpPr>
          <p:spPr>
            <a:xfrm>
              <a:off x="2557074" y="5877272"/>
              <a:ext cx="429926" cy="461665"/>
            </a:xfrm>
            <a:prstGeom prst="rect">
              <a:avLst/>
            </a:prstGeom>
            <a:noFill/>
          </p:spPr>
          <p:txBody>
            <a:bodyPr wrap="none" rtlCol="0">
              <a:spAutoFit/>
            </a:bodyPr>
            <a:lstStyle/>
            <a:p>
              <a:r>
                <a:rPr lang="id-ID" sz="2400" dirty="0" smtClean="0"/>
                <a:t>F</a:t>
              </a:r>
              <a:r>
                <a:rPr lang="id-ID" sz="2400" baseline="-25000" dirty="0" smtClean="0"/>
                <a:t>2</a:t>
              </a:r>
              <a:endParaRPr lang="id-ID" sz="2400" dirty="0"/>
            </a:p>
          </p:txBody>
        </p:sp>
        <p:sp>
          <p:nvSpPr>
            <p:cNvPr id="33" name="TextBox 32"/>
            <p:cNvSpPr txBox="1"/>
            <p:nvPr/>
          </p:nvSpPr>
          <p:spPr>
            <a:xfrm>
              <a:off x="3421170" y="4941168"/>
              <a:ext cx="437940" cy="461665"/>
            </a:xfrm>
            <a:prstGeom prst="rect">
              <a:avLst/>
            </a:prstGeom>
            <a:noFill/>
          </p:spPr>
          <p:txBody>
            <a:bodyPr wrap="none" rtlCol="0">
              <a:spAutoFit/>
            </a:bodyPr>
            <a:lstStyle/>
            <a:p>
              <a:r>
                <a:rPr lang="id-ID" sz="2400" dirty="0" smtClean="0"/>
                <a:t>F</a:t>
              </a:r>
              <a:r>
                <a:rPr lang="id-ID" sz="2400" baseline="-25000" dirty="0" smtClean="0"/>
                <a:t>R</a:t>
              </a:r>
              <a:endParaRPr lang="id-ID" sz="2400" dirty="0"/>
            </a:p>
          </p:txBody>
        </p:sp>
        <p:sp>
          <p:nvSpPr>
            <p:cNvPr id="34" name="Arc 33"/>
            <p:cNvSpPr/>
            <p:nvPr/>
          </p:nvSpPr>
          <p:spPr>
            <a:xfrm rot="2118052">
              <a:off x="557117" y="4499259"/>
              <a:ext cx="1080120" cy="1152128"/>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35" name="TextBox 34"/>
            <p:cNvSpPr txBox="1"/>
            <p:nvPr/>
          </p:nvSpPr>
          <p:spPr>
            <a:xfrm>
              <a:off x="1547664" y="4798313"/>
              <a:ext cx="190758" cy="430887"/>
            </a:xfrm>
            <a:prstGeom prst="rect">
              <a:avLst/>
            </a:prstGeom>
            <a:solidFill>
              <a:schemeClr val="bg1"/>
            </a:solidFill>
          </p:spPr>
          <p:txBody>
            <a:bodyPr wrap="none" lIns="0" tIns="0" rIns="0" bIns="0" rtlCol="0">
              <a:spAutoFit/>
            </a:bodyPr>
            <a:lstStyle/>
            <a:p>
              <a:r>
                <a:rPr lang="el-GR" sz="2800" dirty="0" smtClean="0"/>
                <a:t>θ</a:t>
              </a:r>
              <a:endParaRPr lang="id-ID" sz="2800" dirty="0"/>
            </a:p>
          </p:txBody>
        </p:sp>
        <p:cxnSp>
          <p:nvCxnSpPr>
            <p:cNvPr id="36" name="Straight Arrow Connector 35"/>
            <p:cNvCxnSpPr/>
            <p:nvPr/>
          </p:nvCxnSpPr>
          <p:spPr>
            <a:xfrm>
              <a:off x="756874" y="5013176"/>
              <a:ext cx="2592288" cy="288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a:hlinkClick r:id="rId2" action="ppaction://hlinksldjump"/>
          </p:cNvPr>
          <p:cNvSpPr/>
          <p:nvPr/>
        </p:nvSpPr>
        <p:spPr>
          <a:xfrm>
            <a:off x="4572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16" name="Rounded Rectangle 1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2" name="Rounded Rectangle 21">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3" name="Rounded Rectangle 2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4572000" y="76199"/>
            <a:ext cx="1492776" cy="381001"/>
            <a:chOff x="0" y="76200"/>
            <a:chExt cx="1876718" cy="457201"/>
          </a:xfrm>
          <a:solidFill>
            <a:schemeClr val="bg2">
              <a:lumMod val="75000"/>
            </a:schemeClr>
          </a:solidFill>
        </p:grpSpPr>
        <p:sp>
          <p:nvSpPr>
            <p:cNvPr id="26" name="Isosceles Triangle 25"/>
            <p:cNvSpPr/>
            <p:nvPr/>
          </p:nvSpPr>
          <p:spPr>
            <a:xfrm rot="16200000">
              <a:off x="1571947" y="228629"/>
              <a:ext cx="457200" cy="15234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7" name="Isosceles Triangle 26"/>
            <p:cNvSpPr/>
            <p:nvPr/>
          </p:nvSpPr>
          <p:spPr>
            <a:xfrm rot="5400000">
              <a:off x="-152429" y="228629"/>
              <a:ext cx="457200" cy="152342"/>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p:txBody>
        </p:sp>
      </p:grpSp>
      <p:sp>
        <p:nvSpPr>
          <p:cNvPr id="29" name="Rounded Rectangle 2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8" name="Round Diagonal Corner Rectangle 17"/>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 name="Rectangle 3"/>
          <p:cNvSpPr txBox="1">
            <a:spLocks noChangeArrowheads="1"/>
          </p:cNvSpPr>
          <p:nvPr/>
        </p:nvSpPr>
        <p:spPr bwMode="auto">
          <a:xfrm>
            <a:off x="455951" y="1181100"/>
            <a:ext cx="7696200" cy="3314700"/>
          </a:xfrm>
          <a:prstGeom prst="rect">
            <a:avLst/>
          </a:prstGeom>
          <a:noFill/>
          <a:ln w="9525">
            <a:noFill/>
            <a:miter lim="800000"/>
            <a:headEnd/>
            <a:tailEnd/>
          </a:ln>
        </p:spPr>
        <p:txBody>
          <a:bodyPr/>
          <a:lstStyle/>
          <a:p>
            <a:pPr marL="457200" indent="-457200" algn="just" eaLnBrk="0" hangingPunct="0">
              <a:spcBef>
                <a:spcPct val="20000"/>
              </a:spcBef>
              <a:buAutoNum type="arabicPeriod"/>
              <a:tabLst>
                <a:tab pos="342900" algn="l"/>
              </a:tabLst>
              <a:defRPr/>
            </a:pPr>
            <a:r>
              <a:rPr lang="id-ID" dirty="0" smtClean="0">
                <a:latin typeface="Arial Unicode MS" pitchFamily="34" charset="-128"/>
              </a:rPr>
              <a:t>Kata gaya dikaitkan dengan aktivitas otot dan beberapa perubahan dalam kecepatan suatu benda. </a:t>
            </a:r>
          </a:p>
          <a:p>
            <a:pPr marL="457200" indent="-457200" algn="just" eaLnBrk="0" hangingPunct="0">
              <a:spcBef>
                <a:spcPct val="20000"/>
              </a:spcBef>
              <a:buAutoNum type="arabicPeriod"/>
              <a:tabLst>
                <a:tab pos="342900" algn="l"/>
              </a:tabLst>
              <a:defRPr/>
            </a:pPr>
            <a:r>
              <a:rPr lang="id-ID" dirty="0" smtClean="0"/>
              <a:t>Gaya menyebabkan benda mengalami gerakan</a:t>
            </a:r>
            <a:endParaRPr lang="sv-SE" dirty="0" smtClean="0"/>
          </a:p>
          <a:p>
            <a:pPr marL="457200" indent="-457200" algn="just" eaLnBrk="0" hangingPunct="0">
              <a:spcBef>
                <a:spcPct val="20000"/>
              </a:spcBef>
              <a:buAutoNum type="arabicPeriod"/>
              <a:tabLst>
                <a:tab pos="342900" algn="l"/>
              </a:tabLst>
              <a:defRPr/>
            </a:pPr>
            <a:r>
              <a:rPr lang="id-ID" dirty="0" smtClean="0"/>
              <a:t>Gaya yang dilakukan pada benda tidak selalu menyebabkan gerakan.</a:t>
            </a:r>
            <a:endParaRPr lang="sv-SE" dirty="0" smtClean="0"/>
          </a:p>
          <a:p>
            <a:pPr marL="457200" indent="-457200" algn="just" eaLnBrk="0" hangingPunct="0">
              <a:spcBef>
                <a:spcPct val="20000"/>
              </a:spcBef>
              <a:buAutoNum type="arabicPeriod"/>
              <a:tabLst>
                <a:tab pos="342900" algn="l"/>
              </a:tabLst>
              <a:defRPr/>
            </a:pPr>
            <a:r>
              <a:rPr lang="id-ID" dirty="0" smtClean="0"/>
              <a:t>Gaya merupakan besaran </a:t>
            </a:r>
            <a:r>
              <a:rPr lang="id-ID" dirty="0" smtClean="0"/>
              <a:t>vektor</a:t>
            </a:r>
            <a:r>
              <a:rPr lang="en-US" dirty="0" smtClean="0"/>
              <a:t>.</a:t>
            </a:r>
            <a:endParaRPr lang="sv-SE" dirty="0" smtClean="0"/>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Ringkasan</a:t>
            </a:r>
            <a:endParaRPr lang="id-ID" dirty="0">
              <a:solidFill>
                <a:schemeClr val="bg1"/>
              </a:solidFill>
            </a:endParaRPr>
          </a:p>
        </p:txBody>
      </p:sp>
      <p:pic>
        <p:nvPicPr>
          <p:cNvPr id="15371"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 name="Rounded Rectangle 3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5373"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par>
                                <p:cTn id="8" presetID="27" presetClass="entr" presetSubtype="0" fill="hold" grpId="0" nodeType="withEffect">
                                  <p:stCondLst>
                                    <p:cond delay="0"/>
                                  </p:stCondLst>
                                  <p:iterate type="wd">
                                    <p:tmPct val="50000"/>
                                  </p:iterate>
                                  <p:childTnLst>
                                    <p:set>
                                      <p:cBhvr>
                                        <p:cTn id="9" dur="1" fill="hold">
                                          <p:stCondLst>
                                            <p:cond delay="0"/>
                                          </p:stCondLst>
                                        </p:cTn>
                                        <p:tgtEl>
                                          <p:spTgt spid="20"/>
                                        </p:tgtEl>
                                        <p:attrNameLst>
                                          <p:attrName>style.visibility</p:attrName>
                                        </p:attrNameLst>
                                      </p:cBhvr>
                                      <p:to>
                                        <p:strVal val="visible"/>
                                      </p:to>
                                    </p:set>
                                    <p:anim calcmode="discrete" valueType="clr">
                                      <p:cBhvr override="childStyle">
                                        <p:cTn id="10" dur="500"/>
                                        <p:tgtEl>
                                          <p:spTgt spid="20"/>
                                        </p:tgtEl>
                                        <p:attrNameLst>
                                          <p:attrName>style.color</p:attrName>
                                        </p:attrNameLst>
                                      </p:cBhvr>
                                      <p:tavLst>
                                        <p:tav tm="0">
                                          <p:val>
                                            <p:clrVal>
                                              <a:schemeClr val="accent1"/>
                                            </p:clrVal>
                                          </p:val>
                                        </p:tav>
                                        <p:tav tm="50000">
                                          <p:val>
                                            <p:clrVal>
                                              <a:schemeClr val="accent1"/>
                                            </p:clrVal>
                                          </p:val>
                                        </p:tav>
                                      </p:tavLst>
                                    </p:anim>
                                    <p:anim calcmode="discrete" valueType="clr">
                                      <p:cBhvr>
                                        <p:cTn id="11" dur="500"/>
                                        <p:tgtEl>
                                          <p:spTgt spid="20"/>
                                        </p:tgtEl>
                                        <p:attrNameLst>
                                          <p:attrName>fillcolor</p:attrName>
                                        </p:attrNameLst>
                                      </p:cBhvr>
                                      <p:tavLst>
                                        <p:tav tm="0">
                                          <p:val>
                                            <p:clrVal>
                                              <a:schemeClr val="accent2"/>
                                            </p:clrVal>
                                          </p:val>
                                        </p:tav>
                                        <p:tav tm="50000">
                                          <p:val>
                                            <p:clrVal>
                                              <a:schemeClr val="hlink"/>
                                            </p:clrVal>
                                          </p:val>
                                        </p:tav>
                                      </p:tavLst>
                                    </p:anim>
                                    <p:set>
                                      <p:cBhvr>
                                        <p:cTn id="12" dur="500"/>
                                        <p:tgtEl>
                                          <p:spTgt spid="2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be7888e492e222b522523eab6a87ea8c75de8"/>
</p:tagLst>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7898</TotalTime>
  <Words>639</Words>
  <Application>Microsoft Office PowerPoint</Application>
  <PresentationFormat>On-screen Show (4:3)</PresentationFormat>
  <Paragraphs>125</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Slide 1</vt:lpstr>
      <vt:lpstr>Slide 2</vt:lpstr>
      <vt:lpstr>Pengantar</vt:lpstr>
      <vt:lpstr>Materi</vt:lpstr>
      <vt:lpstr>Materi</vt:lpstr>
      <vt:lpstr>Materi</vt:lpstr>
      <vt:lpstr>Materi</vt:lpstr>
      <vt:lpstr>Materi</vt:lpstr>
      <vt:lpstr>Ringkasan</vt:lpstr>
      <vt:lpstr>Latihan Soal</vt:lpstr>
      <vt:lpstr>Latihan Soal</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dc:title>
  <dc:creator>ndiiit</dc:creator>
  <cp:lastModifiedBy>PAK TUTUG</cp:lastModifiedBy>
  <cp:revision>82</cp:revision>
  <dcterms:created xsi:type="dcterms:W3CDTF">2014-01-01T21:40:07Z</dcterms:created>
  <dcterms:modified xsi:type="dcterms:W3CDTF">2016-09-22T08:04:45Z</dcterms:modified>
</cp:coreProperties>
</file>