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4" r:id="rId17"/>
    <p:sldId id="275" r:id="rId18"/>
    <p:sldId id="277" r:id="rId1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  <a:srgbClr val="FF66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47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5371B73-1D6C-4FD8-A21A-D3DE62B7D9E8}" type="datetimeFigureOut">
              <a:rPr lang="id-ID" smtClean="0"/>
              <a:t>06/10/2023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16F3F-15EC-4C26-94D6-8176834ED139}" type="slidenum">
              <a:rPr lang="en-US" altLang="id-ID"/>
              <a:pPr/>
              <a:t>13</a:t>
            </a:fld>
            <a:endParaRPr lang="en-US" altLang="id-ID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d-ID" altLang="id-ID" sz="1600"/>
          </a:p>
        </p:txBody>
      </p:sp>
    </p:spTree>
    <p:extLst>
      <p:ext uri="{BB962C8B-B14F-4D97-AF65-F5344CB8AC3E}">
        <p14:creationId xmlns:p14="http://schemas.microsoft.com/office/powerpoint/2010/main" val="19558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E644B-8662-4B58-A99C-0ABFFC377B1D}" type="slidenum">
              <a:rPr lang="en-US" altLang="id-ID"/>
              <a:pPr/>
              <a:t>14</a:t>
            </a:fld>
            <a:endParaRPr lang="en-US" altLang="id-ID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d-ID" altLang="id-ID" sz="1600"/>
          </a:p>
        </p:txBody>
      </p:sp>
    </p:spTree>
    <p:extLst>
      <p:ext uri="{BB962C8B-B14F-4D97-AF65-F5344CB8AC3E}">
        <p14:creationId xmlns:p14="http://schemas.microsoft.com/office/powerpoint/2010/main" val="2061606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F5FE6-51EB-436C-8FDA-EE0B2C88921D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d-ID" altLang="id-ID" sz="1600"/>
          </a:p>
        </p:txBody>
      </p:sp>
    </p:spTree>
    <p:extLst>
      <p:ext uri="{BB962C8B-B14F-4D97-AF65-F5344CB8AC3E}">
        <p14:creationId xmlns:p14="http://schemas.microsoft.com/office/powerpoint/2010/main" val="2094337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0DEF9-C042-4C7C-84E9-89D498C74D6C}" type="slidenum">
              <a:rPr lang="en-US" altLang="id-ID"/>
              <a:pPr/>
              <a:t>3</a:t>
            </a:fld>
            <a:endParaRPr lang="en-US" altLang="id-ID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d-ID" altLang="id-ID" sz="1600"/>
          </a:p>
        </p:txBody>
      </p:sp>
    </p:spTree>
    <p:extLst>
      <p:ext uri="{BB962C8B-B14F-4D97-AF65-F5344CB8AC3E}">
        <p14:creationId xmlns:p14="http://schemas.microsoft.com/office/powerpoint/2010/main" val="3682140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A84BF-DFB9-42C2-84E6-5A556F9F0B8C}" type="slidenum">
              <a:rPr lang="en-US" altLang="id-ID"/>
              <a:pPr/>
              <a:t>7</a:t>
            </a:fld>
            <a:endParaRPr lang="en-US" altLang="id-ID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id-ID" altLang="id-ID" sz="2000"/>
          </a:p>
        </p:txBody>
      </p:sp>
    </p:spTree>
    <p:extLst>
      <p:ext uri="{BB962C8B-B14F-4D97-AF65-F5344CB8AC3E}">
        <p14:creationId xmlns:p14="http://schemas.microsoft.com/office/powerpoint/2010/main" val="3035973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EC5D0-FE75-40AE-A09B-750DAF8784D4}" type="slidenum">
              <a:rPr lang="en-US" altLang="id-ID"/>
              <a:pPr/>
              <a:t>8</a:t>
            </a:fld>
            <a:endParaRPr lang="en-US" altLang="id-ID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id-ID" altLang="id-ID" sz="2000"/>
          </a:p>
        </p:txBody>
      </p:sp>
    </p:spTree>
    <p:extLst>
      <p:ext uri="{BB962C8B-B14F-4D97-AF65-F5344CB8AC3E}">
        <p14:creationId xmlns:p14="http://schemas.microsoft.com/office/powerpoint/2010/main" val="142628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618D3-6AE8-4ADF-BCE4-076E37D006B1}" type="slidenum">
              <a:rPr lang="en-US" altLang="id-ID"/>
              <a:pPr/>
              <a:t>9</a:t>
            </a:fld>
            <a:endParaRPr lang="en-US" altLang="id-ID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id-ID" altLang="id-ID" sz="2000"/>
          </a:p>
        </p:txBody>
      </p:sp>
    </p:spTree>
    <p:extLst>
      <p:ext uri="{BB962C8B-B14F-4D97-AF65-F5344CB8AC3E}">
        <p14:creationId xmlns:p14="http://schemas.microsoft.com/office/powerpoint/2010/main" val="1081326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E50C9B-CD64-4DCF-8765-230D2E9258C2}" type="slidenum">
              <a:rPr lang="en-US" altLang="id-ID"/>
              <a:pPr/>
              <a:t>10</a:t>
            </a:fld>
            <a:endParaRPr lang="en-US" altLang="id-ID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id-ID" altLang="id-ID" sz="2000"/>
          </a:p>
        </p:txBody>
      </p:sp>
    </p:spTree>
    <p:extLst>
      <p:ext uri="{BB962C8B-B14F-4D97-AF65-F5344CB8AC3E}">
        <p14:creationId xmlns:p14="http://schemas.microsoft.com/office/powerpoint/2010/main" val="3128578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0B950-424B-42A9-A1ED-6A261B9A932A}" type="slidenum">
              <a:rPr lang="en-US" altLang="id-ID"/>
              <a:pPr/>
              <a:t>11</a:t>
            </a:fld>
            <a:endParaRPr lang="en-US" altLang="id-ID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id-ID" altLang="id-ID" sz="2000"/>
          </a:p>
        </p:txBody>
      </p:sp>
    </p:spTree>
    <p:extLst>
      <p:ext uri="{BB962C8B-B14F-4D97-AF65-F5344CB8AC3E}">
        <p14:creationId xmlns:p14="http://schemas.microsoft.com/office/powerpoint/2010/main" val="367488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CB757-C64B-422C-B108-4350162A5E67}" type="slidenum">
              <a:rPr lang="en-US" altLang="id-ID"/>
              <a:pPr/>
              <a:t>12</a:t>
            </a:fld>
            <a:endParaRPr lang="en-US" altLang="id-ID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d-ID" altLang="id-ID" sz="1600"/>
          </a:p>
        </p:txBody>
      </p:sp>
    </p:spTree>
    <p:extLst>
      <p:ext uri="{BB962C8B-B14F-4D97-AF65-F5344CB8AC3E}">
        <p14:creationId xmlns:p14="http://schemas.microsoft.com/office/powerpoint/2010/main" val="340584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01730E-0A9A-4A95-AF87-EEED8648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E65E-6BC1-40B4-A8DD-6EAB263475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FCD881-1209-4405-BE88-6F207D19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8CA2A3-12A2-4FFA-9875-86B2750A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87FC-1FC2-4F8C-A3B8-E7E6AA653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2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69" y="2733709"/>
            <a:ext cx="8636887" cy="1373070"/>
          </a:xfrm>
        </p:spPr>
        <p:txBody>
          <a:bodyPr/>
          <a:lstStyle/>
          <a:p>
            <a:r>
              <a:rPr lang="id-ID" dirty="0" smtClean="0">
                <a:latin typeface="Bodoni MT" panose="02070603080606020203" pitchFamily="18" charset="0"/>
              </a:rPr>
              <a:t>Pertemuan </a:t>
            </a:r>
            <a:r>
              <a:rPr lang="en-US" dirty="0" smtClean="0">
                <a:latin typeface="Bodoni MT" panose="02070603080606020203" pitchFamily="18" charset="0"/>
              </a:rPr>
              <a:t>2</a:t>
            </a:r>
            <a:r>
              <a:rPr lang="id-ID" dirty="0" smtClean="0">
                <a:latin typeface="Bodoni MT" panose="02070603080606020203" pitchFamily="18" charset="0"/>
              </a:rPr>
              <a:t> </a:t>
            </a:r>
            <a:r>
              <a:rPr lang="id-ID" dirty="0" smtClean="0">
                <a:latin typeface="Bodoni MT" panose="02070603080606020203" pitchFamily="18" charset="0"/>
              </a:rPr>
              <a:t/>
            </a:r>
            <a:br>
              <a:rPr lang="id-ID" dirty="0" smtClean="0">
                <a:latin typeface="Bodoni MT" panose="02070603080606020203" pitchFamily="18" charset="0"/>
              </a:rPr>
            </a:br>
            <a:r>
              <a:rPr lang="id-ID" sz="3600" dirty="0" smtClean="0">
                <a:latin typeface="Bodoni MT" panose="02070603080606020203" pitchFamily="18" charset="0"/>
              </a:rPr>
              <a:t>Pengantar Sistem dan Teknologi Informasi</a:t>
            </a:r>
            <a:endParaRPr lang="id-ID" sz="3600" dirty="0">
              <a:latin typeface="Bodoni MT" panose="020706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Khusnul Khotimah, S.Kom., M.T.I.</a:t>
            </a:r>
            <a:endParaRPr lang="id-ID" dirty="0"/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2020888" y="2071688"/>
            <a:ext cx="5530850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>
                <a:latin typeface="Arial" panose="020B0604020202020204" pitchFamily="34" charset="0"/>
              </a:rPr>
              <a:t> Menggunakaan </a:t>
            </a:r>
            <a:r>
              <a:rPr lang="en-US" altLang="id-ID" sz="1700" b="1">
                <a:latin typeface="Arial" panose="020B0604020202020204" pitchFamily="34" charset="0"/>
              </a:rPr>
              <a:t>Large Scale Integration</a:t>
            </a:r>
            <a:r>
              <a:rPr lang="en-US" altLang="id-ID" sz="1700">
                <a:latin typeface="Arial" panose="020B0604020202020204" pitchFamily="34" charset="0"/>
              </a:rPr>
              <a:t> ( LSI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>
                <a:latin typeface="Arial" panose="020B0604020202020204" pitchFamily="34" charset="0"/>
              </a:rPr>
              <a:t> Dikembangkan komputer micro yang   </a:t>
            </a:r>
          </a:p>
          <a:p>
            <a:pPr>
              <a:spcBef>
                <a:spcPct val="50000"/>
              </a:spcBef>
            </a:pPr>
            <a:r>
              <a:rPr lang="en-US" altLang="id-ID" sz="1700">
                <a:latin typeface="Arial" panose="020B0604020202020204" pitchFamily="34" charset="0"/>
              </a:rPr>
              <a:t>  menggunakan </a:t>
            </a:r>
            <a:r>
              <a:rPr lang="en-US" altLang="id-ID" sz="1700" b="1">
                <a:latin typeface="Arial" panose="020B0604020202020204" pitchFamily="34" charset="0"/>
              </a:rPr>
              <a:t>microprocessor  </a:t>
            </a:r>
            <a:r>
              <a:rPr lang="en-US" altLang="id-ID" sz="1700">
                <a:latin typeface="Arial" panose="020B0604020202020204" pitchFamily="34" charset="0"/>
              </a:rPr>
              <a:t>dan </a:t>
            </a:r>
            <a:r>
              <a:rPr kumimoji="0" lang="en-US" altLang="id-ID" sz="1700">
                <a:latin typeface="Tahoma" panose="020B0604030504040204" pitchFamily="34" charset="0"/>
              </a:rPr>
              <a:t>semiconductor  </a:t>
            </a:r>
          </a:p>
          <a:p>
            <a:pPr>
              <a:spcBef>
                <a:spcPct val="50000"/>
              </a:spcBef>
            </a:pPr>
            <a:r>
              <a:rPr kumimoji="0" lang="en-US" altLang="id-ID" sz="1700">
                <a:latin typeface="Tahoma" panose="020B0604030504040204" pitchFamily="34" charset="0"/>
              </a:rPr>
              <a:t>  </a:t>
            </a:r>
            <a:r>
              <a:rPr lang="en-US" altLang="id-ID" sz="1700">
                <a:latin typeface="Arial" panose="020B0604020202020204" pitchFamily="34" charset="0"/>
              </a:rPr>
              <a:t>yg berbentuk chip untuk memori komputer</a:t>
            </a:r>
          </a:p>
        </p:txBody>
      </p:sp>
      <p:pic>
        <p:nvPicPr>
          <p:cNvPr id="184327" name="Picture 7" descr="1-2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4" y="2143126"/>
            <a:ext cx="2255837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33" name="Picture 13" descr="1-2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9" y="4357689"/>
            <a:ext cx="2255837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4713289" y="4357689"/>
            <a:ext cx="5603875" cy="218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IBM 370, komputer generasi keempat yang pertama</a:t>
            </a:r>
            <a:endParaRPr kumimoji="0" lang="en-US" altLang="id-ID" sz="1700" b="1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Cray 1, Komputer super pertama 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Apole II, Personal Computer pertama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Komputer IBM PC yang pertama 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Pentium II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AMD K6 3D</a:t>
            </a:r>
          </a:p>
          <a:p>
            <a:pPr>
              <a:buFontTx/>
              <a:buChar char="•"/>
            </a:pPr>
            <a:endParaRPr kumimoji="0" lang="en-US" altLang="id-ID" sz="1700">
              <a:latin typeface="Tahoma" panose="020B0604030504040204" pitchFamily="34" charset="0"/>
            </a:endParaRPr>
          </a:p>
          <a:p>
            <a:r>
              <a:rPr kumimoji="0" lang="en-US" altLang="id-ID" sz="17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Generasi</a:t>
            </a:r>
            <a:r>
              <a:rPr lang="en-US" altLang="id-ID" dirty="0"/>
              <a:t> </a:t>
            </a:r>
            <a:r>
              <a:rPr lang="en-US" altLang="id-ID" dirty="0" err="1"/>
              <a:t>Keempat</a:t>
            </a:r>
            <a:r>
              <a:rPr lang="en-US" altLang="id-ID" dirty="0"/>
              <a:t> (1970-1990</a:t>
            </a:r>
            <a:r>
              <a:rPr lang="en-US" altLang="id-ID" dirty="0" smtClean="0"/>
              <a:t>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74678572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923453" y="2071689"/>
            <a:ext cx="9714369" cy="192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Tahoma" panose="020B0604030504040204" pitchFamily="34" charset="0"/>
              </a:rPr>
              <a:t>Menggunakaan</a:t>
            </a:r>
            <a:r>
              <a:rPr lang="en-US" altLang="id-ID" sz="1700" dirty="0">
                <a:latin typeface="Tahoma" panose="020B0604030504040204" pitchFamily="34" charset="0"/>
              </a:rPr>
              <a:t> </a:t>
            </a:r>
            <a:r>
              <a:rPr lang="en-US" altLang="id-ID" sz="1700" b="1" dirty="0">
                <a:latin typeface="Tahoma" panose="020B0604030504040204" pitchFamily="34" charset="0"/>
              </a:rPr>
              <a:t>Very</a:t>
            </a:r>
            <a:r>
              <a:rPr lang="en-US" altLang="id-ID" sz="1700" dirty="0">
                <a:latin typeface="Tahoma" panose="020B0604030504040204" pitchFamily="34" charset="0"/>
              </a:rPr>
              <a:t> </a:t>
            </a:r>
            <a:r>
              <a:rPr lang="en-US" altLang="id-ID" sz="1700" b="1" dirty="0">
                <a:latin typeface="Tahoma" panose="020B0604030504040204" pitchFamily="34" charset="0"/>
              </a:rPr>
              <a:t>Large Scale Integration</a:t>
            </a:r>
            <a:r>
              <a:rPr lang="en-US" altLang="id-ID" sz="1700" dirty="0">
                <a:latin typeface="Tahoma" panose="020B0604030504040204" pitchFamily="34" charset="0"/>
              </a:rPr>
              <a:t> ( VLSI )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Adanya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>
                <a:latin typeface="Arial" panose="020B0604020202020204" pitchFamily="34" charset="0"/>
              </a:rPr>
              <a:t>microprocessor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>
                <a:latin typeface="Arial" panose="020B0604020202020204" pitchFamily="34" charset="0"/>
              </a:rPr>
              <a:t>semi conductor</a:t>
            </a:r>
            <a:r>
              <a:rPr lang="en-US" altLang="id-ID" sz="1700" dirty="0">
                <a:latin typeface="Tahoma" panose="020B0604030504040204" pitchFamily="34" charset="0"/>
              </a:rPr>
              <a:t> 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Komputer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pada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generasi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ini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mengembangkan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 smtClean="0">
                <a:latin typeface="Arial" panose="020B0604020202020204" pitchFamily="34" charset="0"/>
              </a:rPr>
              <a:t>komputer</a:t>
            </a:r>
            <a:r>
              <a:rPr lang="en-US" altLang="id-ID" sz="1700" dirty="0" smtClean="0">
                <a:latin typeface="Arial" panose="020B0604020202020204" pitchFamily="34" charset="0"/>
              </a:rPr>
              <a:t> </a:t>
            </a:r>
            <a:r>
              <a:rPr lang="en-US" altLang="id-ID" sz="1700" dirty="0">
                <a:latin typeface="Arial" panose="020B0604020202020204" pitchFamily="34" charset="0"/>
              </a:rPr>
              <a:t>yang </a:t>
            </a:r>
            <a:r>
              <a:rPr lang="en-US" altLang="id-ID" sz="1700" dirty="0" err="1">
                <a:latin typeface="Arial" panose="020B0604020202020204" pitchFamily="34" charset="0"/>
              </a:rPr>
              <a:t>bisa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bercakap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dengan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 smtClean="0">
                <a:latin typeface="Arial" panose="020B0604020202020204" pitchFamily="34" charset="0"/>
              </a:rPr>
              <a:t>manusia</a:t>
            </a:r>
            <a:endParaRPr lang="en-US" altLang="id-ID" sz="1700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id-ID" sz="1700" dirty="0" smtClean="0">
                <a:latin typeface="Arial" panose="020B0604020202020204" pitchFamily="34" charset="0"/>
              </a:rPr>
              <a:t>  </a:t>
            </a:r>
            <a:r>
              <a:rPr lang="en-US" altLang="id-ID" sz="1700" dirty="0" err="1" smtClean="0">
                <a:latin typeface="Arial" panose="020B0604020202020204" pitchFamily="34" charset="0"/>
              </a:rPr>
              <a:t>sehingga</a:t>
            </a:r>
            <a:r>
              <a:rPr lang="en-US" altLang="id-ID" sz="1700" dirty="0" smtClean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bisa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meniru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intelegensi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manusia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Dikenal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juga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dengan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sebutan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Generasi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>
                <a:latin typeface="Arial" panose="020B0604020202020204" pitchFamily="34" charset="0"/>
              </a:rPr>
              <a:t>Pentium</a:t>
            </a:r>
            <a:r>
              <a:rPr lang="en-US" altLang="id-ID" sz="1700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2301" name="Picture 13" descr="1-2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074" y="4795044"/>
            <a:ext cx="1601787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1-2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74" y="4795044"/>
            <a:ext cx="1820862" cy="13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0" name="Picture 22" descr="1-2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019" y="4643438"/>
            <a:ext cx="2000250" cy="15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Generasi</a:t>
            </a:r>
            <a:r>
              <a:rPr lang="en-US" altLang="id-ID" dirty="0"/>
              <a:t> </a:t>
            </a:r>
            <a:r>
              <a:rPr lang="en-US" altLang="id-ID" dirty="0" err="1"/>
              <a:t>Kelima</a:t>
            </a:r>
            <a:r>
              <a:rPr lang="en-US" altLang="id-ID" dirty="0"/>
              <a:t> (</a:t>
            </a:r>
            <a:r>
              <a:rPr lang="en-US" altLang="id-ID" dirty="0" err="1"/>
              <a:t>Sejak</a:t>
            </a:r>
            <a:r>
              <a:rPr lang="en-US" altLang="id-ID" dirty="0"/>
              <a:t> 1990 an</a:t>
            </a:r>
            <a:r>
              <a:rPr lang="en-US" altLang="id-ID" dirty="0" smtClean="0"/>
              <a:t>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72073660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9630" y="255652"/>
            <a:ext cx="9613900" cy="1081088"/>
          </a:xfrm>
        </p:spPr>
        <p:txBody>
          <a:bodyPr/>
          <a:lstStyle/>
          <a:p>
            <a:r>
              <a:rPr lang="en-US" altLang="id-ID" sz="4100" b="1" dirty="0"/>
              <a:t>DATA </a:t>
            </a:r>
            <a:r>
              <a:rPr lang="en-US" altLang="id-ID" sz="4100" b="1" dirty="0" err="1"/>
              <a:t>dan</a:t>
            </a:r>
            <a:r>
              <a:rPr lang="en-US" altLang="id-ID" sz="4100" b="1" dirty="0"/>
              <a:t> INFORMASI</a:t>
            </a:r>
          </a:p>
        </p:txBody>
      </p:sp>
      <p:pic>
        <p:nvPicPr>
          <p:cNvPr id="188428" name="Picture 12" descr="1-7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87" y="2044387"/>
            <a:ext cx="2901808" cy="36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9" name="Text Box 13"/>
          <p:cNvSpPr txBox="1">
            <a:spLocks noChangeArrowheads="1"/>
          </p:cNvSpPr>
          <p:nvPr/>
        </p:nvSpPr>
        <p:spPr bwMode="auto">
          <a:xfrm>
            <a:off x="4205163" y="2243563"/>
            <a:ext cx="5591032" cy="87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b="1">
                <a:latin typeface="Tahoma" panose="020B0604030504040204" pitchFamily="34" charset="0"/>
              </a:rPr>
              <a:t>Data</a:t>
            </a:r>
            <a:r>
              <a:rPr kumimoji="0" lang="en-US" altLang="id-ID" sz="1700">
                <a:latin typeface="Tahoma" panose="020B0604030504040204" pitchFamily="34" charset="0"/>
              </a:rPr>
              <a:t>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sesuatu yang belum mempunyai arti bagi penerimanya dan masih memerlukan adanya suatu pengolahan </a:t>
            </a:r>
          </a:p>
        </p:txBody>
      </p:sp>
      <p:sp>
        <p:nvSpPr>
          <p:cNvPr id="188430" name="Text Box 14"/>
          <p:cNvSpPr txBox="1">
            <a:spLocks noChangeArrowheads="1"/>
          </p:cNvSpPr>
          <p:nvPr/>
        </p:nvSpPr>
        <p:spPr bwMode="auto">
          <a:xfrm>
            <a:off x="4205163" y="3742053"/>
            <a:ext cx="7446647" cy="113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b="1" dirty="0" err="1">
                <a:latin typeface="Tahoma" panose="020B0604030504040204" pitchFamily="34" charset="0"/>
              </a:rPr>
              <a:t>Informasi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</a:p>
          <a:p>
            <a:r>
              <a:rPr kumimoji="0" lang="en-US" altLang="id-ID" sz="1700" dirty="0" err="1">
                <a:latin typeface="Tahoma" panose="020B0604030504040204" pitchFamily="34" charset="0"/>
              </a:rPr>
              <a:t>hasil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pengolahan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dari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sebuah</a:t>
            </a:r>
            <a:r>
              <a:rPr kumimoji="0" lang="en-US" altLang="id-ID" sz="1700" dirty="0">
                <a:latin typeface="Tahoma" panose="020B0604030504040204" pitchFamily="34" charset="0"/>
              </a:rPr>
              <a:t> model,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formasi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organisasi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ataupun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suatu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perubahan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bentuk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dari</a:t>
            </a:r>
            <a:r>
              <a:rPr kumimoji="0" lang="en-US" altLang="id-ID" sz="1700" dirty="0">
                <a:latin typeface="Tahoma" panose="020B0604030504040204" pitchFamily="34" charset="0"/>
              </a:rPr>
              <a:t> data yang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memiliki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nilai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tertentu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bisa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digunakan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menambah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pengetahuan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bagi</a:t>
            </a:r>
            <a:r>
              <a:rPr kumimoji="0" lang="en-US" altLang="id-ID" sz="1700" dirty="0">
                <a:latin typeface="Tahoma" panose="020B0604030504040204" pitchFamily="34" charset="0"/>
              </a:rPr>
              <a:t> yang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menerimanya</a:t>
            </a:r>
            <a:r>
              <a:rPr kumimoji="0" lang="en-US" altLang="id-ID" sz="1700" dirty="0">
                <a:latin typeface="Tahoma" panose="020B0604030504040204" pitchFamily="34" charset="0"/>
              </a:rPr>
              <a:t>.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74041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4100" b="1" dirty="0" err="1"/>
              <a:t>Siklus</a:t>
            </a:r>
            <a:r>
              <a:rPr lang="en-US" altLang="id-ID" sz="4100" b="1" dirty="0"/>
              <a:t> </a:t>
            </a:r>
            <a:r>
              <a:rPr lang="en-US" altLang="id-ID" sz="4100" b="1" dirty="0" err="1"/>
              <a:t>Pengolahan</a:t>
            </a:r>
            <a:r>
              <a:rPr lang="en-US" altLang="id-ID" sz="4100" b="1" dirty="0"/>
              <a:t> 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05359" y="2185282"/>
            <a:ext cx="6465888" cy="352425"/>
            <a:chOff x="2657476" y="1714501"/>
            <a:chExt cx="6465888" cy="352425"/>
          </a:xfrm>
        </p:grpSpPr>
        <p:sp>
          <p:nvSpPr>
            <p:cNvPr id="190470" name="Text Box 6"/>
            <p:cNvSpPr txBox="1">
              <a:spLocks noChangeArrowheads="1"/>
            </p:cNvSpPr>
            <p:nvPr/>
          </p:nvSpPr>
          <p:spPr bwMode="auto">
            <a:xfrm>
              <a:off x="2657476" y="1714501"/>
              <a:ext cx="1719263" cy="3524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kumimoji="0" lang="en-US" altLang="id-ID" sz="1700">
                  <a:latin typeface="Arial" panose="020B0604020202020204" pitchFamily="34" charset="0"/>
                </a:rPr>
                <a:t>INPUT</a:t>
              </a:r>
            </a:p>
          </p:txBody>
        </p:sp>
        <p:sp>
          <p:nvSpPr>
            <p:cNvPr id="190471" name="Text Box 7"/>
            <p:cNvSpPr txBox="1">
              <a:spLocks noChangeArrowheads="1"/>
            </p:cNvSpPr>
            <p:nvPr/>
          </p:nvSpPr>
          <p:spPr bwMode="auto">
            <a:xfrm>
              <a:off x="4995863" y="1714501"/>
              <a:ext cx="1719262" cy="3524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kumimoji="0" lang="en-US" altLang="id-ID" sz="1700">
                  <a:latin typeface="Arial" panose="020B0604020202020204" pitchFamily="34" charset="0"/>
                </a:rPr>
                <a:t>PROSES</a:t>
              </a:r>
            </a:p>
          </p:txBody>
        </p:sp>
        <p:sp>
          <p:nvSpPr>
            <p:cNvPr id="190472" name="Text Box 8"/>
            <p:cNvSpPr txBox="1">
              <a:spLocks noChangeArrowheads="1"/>
            </p:cNvSpPr>
            <p:nvPr/>
          </p:nvSpPr>
          <p:spPr bwMode="auto">
            <a:xfrm>
              <a:off x="7404101" y="1714501"/>
              <a:ext cx="1719263" cy="3524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kumimoji="0" lang="en-US" altLang="id-ID" sz="1700">
                  <a:latin typeface="Arial" panose="020B0604020202020204" pitchFamily="34" charset="0"/>
                </a:rPr>
                <a:t>OUTPUT</a:t>
              </a:r>
            </a:p>
          </p:txBody>
        </p:sp>
        <p:sp>
          <p:nvSpPr>
            <p:cNvPr id="190473" name="Line 9"/>
            <p:cNvSpPr>
              <a:spLocks noChangeShapeType="1"/>
            </p:cNvSpPr>
            <p:nvPr/>
          </p:nvSpPr>
          <p:spPr bwMode="auto">
            <a:xfrm>
              <a:off x="4376739" y="1917700"/>
              <a:ext cx="61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0474" name="Line 10"/>
            <p:cNvSpPr>
              <a:spLocks noChangeShapeType="1"/>
            </p:cNvSpPr>
            <p:nvPr/>
          </p:nvSpPr>
          <p:spPr bwMode="auto">
            <a:xfrm>
              <a:off x="6715126" y="1917700"/>
              <a:ext cx="688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62133" y="3064993"/>
            <a:ext cx="10220544" cy="3025263"/>
            <a:chOff x="480652" y="3411751"/>
            <a:chExt cx="7541537" cy="2000250"/>
          </a:xfrm>
        </p:grpSpPr>
        <p:sp>
          <p:nvSpPr>
            <p:cNvPr id="190490" name="Rectangle 26"/>
            <p:cNvSpPr>
              <a:spLocks noChangeArrowheads="1"/>
            </p:cNvSpPr>
            <p:nvPr/>
          </p:nvSpPr>
          <p:spPr bwMode="auto">
            <a:xfrm>
              <a:off x="480652" y="3411751"/>
              <a:ext cx="7541537" cy="2000250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pSp>
          <p:nvGrpSpPr>
            <p:cNvPr id="190475" name="Group 11"/>
            <p:cNvGrpSpPr>
              <a:grpSpLocks/>
            </p:cNvGrpSpPr>
            <p:nvPr/>
          </p:nvGrpSpPr>
          <p:grpSpPr bwMode="auto">
            <a:xfrm>
              <a:off x="689417" y="3983252"/>
              <a:ext cx="6989763" cy="1065213"/>
              <a:chOff x="530" y="2120"/>
              <a:chExt cx="4610" cy="716"/>
            </a:xfrm>
          </p:grpSpPr>
          <p:sp>
            <p:nvSpPr>
              <p:cNvPr id="190476" name="Text Box 12"/>
              <p:cNvSpPr txBox="1">
                <a:spLocks noChangeArrowheads="1"/>
              </p:cNvSpPr>
              <p:nvPr/>
            </p:nvSpPr>
            <p:spPr bwMode="auto">
              <a:xfrm>
                <a:off x="657" y="2296"/>
                <a:ext cx="681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ORIGINATION</a:t>
                </a:r>
              </a:p>
            </p:txBody>
          </p:sp>
          <p:sp>
            <p:nvSpPr>
              <p:cNvPr id="190477" name="Text Box 13"/>
              <p:cNvSpPr txBox="1">
                <a:spLocks noChangeArrowheads="1"/>
              </p:cNvSpPr>
              <p:nvPr/>
            </p:nvSpPr>
            <p:spPr bwMode="auto">
              <a:xfrm>
                <a:off x="1564" y="2296"/>
                <a:ext cx="681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INPUT</a:t>
                </a:r>
              </a:p>
            </p:txBody>
          </p:sp>
          <p:sp>
            <p:nvSpPr>
              <p:cNvPr id="190478" name="Text Box 14"/>
              <p:cNvSpPr txBox="1">
                <a:spLocks noChangeArrowheads="1"/>
              </p:cNvSpPr>
              <p:nvPr/>
            </p:nvSpPr>
            <p:spPr bwMode="auto">
              <a:xfrm>
                <a:off x="2472" y="2296"/>
                <a:ext cx="681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PROCESSING</a:t>
                </a:r>
              </a:p>
            </p:txBody>
          </p:sp>
          <p:sp>
            <p:nvSpPr>
              <p:cNvPr id="190479" name="Text Box 15"/>
              <p:cNvSpPr txBox="1">
                <a:spLocks noChangeArrowheads="1"/>
              </p:cNvSpPr>
              <p:nvPr/>
            </p:nvSpPr>
            <p:spPr bwMode="auto">
              <a:xfrm>
                <a:off x="3379" y="2296"/>
                <a:ext cx="680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OUTPUT</a:t>
                </a:r>
              </a:p>
            </p:txBody>
          </p:sp>
          <p:sp>
            <p:nvSpPr>
              <p:cNvPr id="190480" name="Text Box 16"/>
              <p:cNvSpPr txBox="1">
                <a:spLocks noChangeArrowheads="1"/>
              </p:cNvSpPr>
              <p:nvPr/>
            </p:nvSpPr>
            <p:spPr bwMode="auto">
              <a:xfrm>
                <a:off x="4286" y="2296"/>
                <a:ext cx="727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DISTRIBUTION</a:t>
                </a:r>
              </a:p>
            </p:txBody>
          </p:sp>
          <p:sp>
            <p:nvSpPr>
              <p:cNvPr id="190481" name="Text Box 17"/>
              <p:cNvSpPr txBox="1">
                <a:spLocks noChangeArrowheads="1"/>
              </p:cNvSpPr>
              <p:nvPr/>
            </p:nvSpPr>
            <p:spPr bwMode="auto">
              <a:xfrm>
                <a:off x="2472" y="2680"/>
                <a:ext cx="681" cy="1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86630" tIns="43315" rIns="86630" bIns="43315">
                <a:spAutoFit/>
              </a:bodyPr>
              <a:lstStyle>
                <a:lvl1pPr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433388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866775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3001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731963" defTabSz="866775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1891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6463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1035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560763" defTabSz="866775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kumimoji="0" lang="en-US" altLang="id-ID" sz="900">
                    <a:latin typeface="Arial" panose="020B0604020202020204" pitchFamily="34" charset="0"/>
                  </a:rPr>
                  <a:t>OUTPUT</a:t>
                </a:r>
              </a:p>
            </p:txBody>
          </p:sp>
          <p:sp>
            <p:nvSpPr>
              <p:cNvPr id="190482" name="Line 18"/>
              <p:cNvSpPr>
                <a:spLocks noChangeShapeType="1"/>
              </p:cNvSpPr>
              <p:nvPr/>
            </p:nvSpPr>
            <p:spPr bwMode="auto">
              <a:xfrm>
                <a:off x="1338" y="238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3" name="Line 19"/>
              <p:cNvSpPr>
                <a:spLocks noChangeShapeType="1"/>
              </p:cNvSpPr>
              <p:nvPr/>
            </p:nvSpPr>
            <p:spPr bwMode="auto">
              <a:xfrm>
                <a:off x="2245" y="238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4" name="Line 20"/>
              <p:cNvSpPr>
                <a:spLocks noChangeShapeType="1"/>
              </p:cNvSpPr>
              <p:nvPr/>
            </p:nvSpPr>
            <p:spPr bwMode="auto">
              <a:xfrm>
                <a:off x="3152" y="238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5" name="Line 21"/>
              <p:cNvSpPr>
                <a:spLocks noChangeShapeType="1"/>
              </p:cNvSpPr>
              <p:nvPr/>
            </p:nvSpPr>
            <p:spPr bwMode="auto">
              <a:xfrm>
                <a:off x="4059" y="2387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6" name="Line 22"/>
              <p:cNvSpPr>
                <a:spLocks noChangeShapeType="1"/>
              </p:cNvSpPr>
              <p:nvPr/>
            </p:nvSpPr>
            <p:spPr bwMode="auto">
              <a:xfrm>
                <a:off x="2744" y="2477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7" name="Line 23"/>
              <p:cNvSpPr>
                <a:spLocks noChangeShapeType="1"/>
              </p:cNvSpPr>
              <p:nvPr/>
            </p:nvSpPr>
            <p:spPr bwMode="auto">
              <a:xfrm flipV="1">
                <a:off x="2880" y="2478"/>
                <a:ext cx="0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0488" name="Freeform 24"/>
              <p:cNvSpPr>
                <a:spLocks/>
              </p:cNvSpPr>
              <p:nvPr/>
            </p:nvSpPr>
            <p:spPr bwMode="auto">
              <a:xfrm>
                <a:off x="530" y="2120"/>
                <a:ext cx="4610" cy="268"/>
              </a:xfrm>
              <a:custGeom>
                <a:avLst/>
                <a:gdLst>
                  <a:gd name="T0" fmla="*/ 4486 w 4610"/>
                  <a:gd name="T1" fmla="*/ 264 h 268"/>
                  <a:gd name="T2" fmla="*/ 4610 w 4610"/>
                  <a:gd name="T3" fmla="*/ 268 h 268"/>
                  <a:gd name="T4" fmla="*/ 4598 w 4610"/>
                  <a:gd name="T5" fmla="*/ 0 h 268"/>
                  <a:gd name="T6" fmla="*/ 0 w 4610"/>
                  <a:gd name="T7" fmla="*/ 10 h 268"/>
                  <a:gd name="T8" fmla="*/ 0 w 4610"/>
                  <a:gd name="T9" fmla="*/ 266 h 268"/>
                  <a:gd name="T10" fmla="*/ 126 w 4610"/>
                  <a:gd name="T11" fmla="*/ 264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10" h="268">
                    <a:moveTo>
                      <a:pt x="4486" y="264"/>
                    </a:moveTo>
                    <a:lnTo>
                      <a:pt x="4610" y="268"/>
                    </a:lnTo>
                    <a:lnTo>
                      <a:pt x="4598" y="0"/>
                    </a:lnTo>
                    <a:lnTo>
                      <a:pt x="0" y="10"/>
                    </a:lnTo>
                    <a:lnTo>
                      <a:pt x="0" y="266"/>
                    </a:lnTo>
                    <a:lnTo>
                      <a:pt x="126" y="26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90489" name="Text Box 25"/>
            <p:cNvSpPr txBox="1">
              <a:spLocks noChangeArrowheads="1"/>
            </p:cNvSpPr>
            <p:nvPr/>
          </p:nvSpPr>
          <p:spPr bwMode="auto">
            <a:xfrm>
              <a:off x="2417609" y="3483189"/>
              <a:ext cx="3258941" cy="2308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0" lang="en-US" altLang="id-ID" sz="1700">
                  <a:latin typeface="Tahoma" panose="020B0604030504040204" pitchFamily="34" charset="0"/>
                </a:rPr>
                <a:t>Siklus Pengolahan Data yang dikembangkan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29" name="Group 2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0" name="Group 2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1" name="Group 3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35076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4100" b="1"/>
              <a:t>Siklus Pengolahan Data</a:t>
            </a:r>
          </a:p>
        </p:txBody>
      </p:sp>
      <p:sp>
        <p:nvSpPr>
          <p:cNvPr id="192537" name="Rectangle 25"/>
          <p:cNvSpPr>
            <a:spLocks noChangeArrowheads="1"/>
          </p:cNvSpPr>
          <p:nvPr/>
        </p:nvSpPr>
        <p:spPr bwMode="auto">
          <a:xfrm>
            <a:off x="836460" y="2021480"/>
            <a:ext cx="10145393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/>
          <a:lstStyle>
            <a:lvl1pPr algn="ctr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algn="ctr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lvl="1" algn="l" eaLnBrk="1" hangingPunct="1">
              <a:lnSpc>
                <a:spcPct val="90000"/>
              </a:lnSpc>
            </a:pPr>
            <a:endParaRPr lang="en-US" altLang="id-ID" sz="1700" b="1" dirty="0" smtClean="0"/>
          </a:p>
          <a:p>
            <a:pPr marL="57150" lvl="1" algn="l"/>
            <a:r>
              <a:rPr lang="en-US" altLang="id-ID" sz="1700" b="1" dirty="0" smtClean="0">
                <a:solidFill>
                  <a:srgbClr val="00B0F0"/>
                </a:solidFill>
              </a:rPr>
              <a:t>Origination</a:t>
            </a:r>
            <a:r>
              <a:rPr lang="en-US" altLang="id-ID" sz="1700" dirty="0" smtClean="0"/>
              <a:t> Proses </a:t>
            </a:r>
            <a:r>
              <a:rPr lang="en-US" altLang="id-ID" sz="1700" dirty="0" err="1"/>
              <a:t>pengumpulan</a:t>
            </a:r>
            <a:r>
              <a:rPr lang="en-US" altLang="id-ID" sz="1700" dirty="0"/>
              <a:t> data yang </a:t>
            </a:r>
            <a:r>
              <a:rPr lang="en-US" altLang="id-ID" sz="1700" dirty="0" err="1"/>
              <a:t>berupa</a:t>
            </a:r>
            <a:r>
              <a:rPr lang="en-US" altLang="id-ID" sz="1700" dirty="0"/>
              <a:t> proses </a:t>
            </a:r>
            <a:r>
              <a:rPr lang="en-US" altLang="id-ID" sz="1700" dirty="0" err="1"/>
              <a:t>pencatatan</a:t>
            </a:r>
            <a:r>
              <a:rPr lang="en-US" altLang="id-ID" sz="1700" dirty="0"/>
              <a:t> data </a:t>
            </a:r>
            <a:r>
              <a:rPr lang="en-US" altLang="id-ID" sz="1700" dirty="0" err="1"/>
              <a:t>ke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dokumen</a:t>
            </a:r>
            <a:r>
              <a:rPr lang="en-US" altLang="id-ID" sz="1700" dirty="0"/>
              <a:t> </a:t>
            </a:r>
            <a:r>
              <a:rPr lang="en-US" altLang="id-ID" sz="1700" dirty="0" err="1" smtClean="0"/>
              <a:t>dasar</a:t>
            </a:r>
            <a:endParaRPr lang="en-US" altLang="id-ID" sz="1700" dirty="0" smtClean="0"/>
          </a:p>
          <a:p>
            <a:pPr marL="57150" lvl="1" algn="l"/>
            <a:endParaRPr lang="en-US" altLang="id-ID" sz="1700" b="1" dirty="0">
              <a:solidFill>
                <a:srgbClr val="00B0F0"/>
              </a:solidFill>
            </a:endParaRPr>
          </a:p>
          <a:p>
            <a:pPr marL="57150" lvl="1" algn="l"/>
            <a:r>
              <a:rPr lang="en-US" altLang="id-ID" sz="1700" b="1" dirty="0" smtClean="0">
                <a:solidFill>
                  <a:srgbClr val="00B0F0"/>
                </a:solidFill>
              </a:rPr>
              <a:t>Input</a:t>
            </a:r>
            <a:r>
              <a:rPr lang="en-US" altLang="id-ID" sz="1700" b="1" dirty="0">
                <a:solidFill>
                  <a:srgbClr val="00B0F0"/>
                </a:solidFill>
              </a:rPr>
              <a:t> </a:t>
            </a:r>
            <a:r>
              <a:rPr lang="en-US" altLang="id-ID" sz="1700" dirty="0" smtClean="0"/>
              <a:t>Proses </a:t>
            </a:r>
            <a:r>
              <a:rPr lang="en-US" altLang="id-ID" sz="1700" dirty="0" err="1"/>
              <a:t>memasukan</a:t>
            </a:r>
            <a:r>
              <a:rPr lang="en-US" altLang="id-ID" sz="1700" dirty="0"/>
              <a:t> data </a:t>
            </a:r>
            <a:r>
              <a:rPr lang="en-US" altLang="id-ID" sz="1700" dirty="0" err="1"/>
              <a:t>ke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dalam</a:t>
            </a:r>
            <a:r>
              <a:rPr lang="en-US" altLang="id-ID" sz="1700" dirty="0"/>
              <a:t> proses </a:t>
            </a:r>
            <a:r>
              <a:rPr lang="en-US" altLang="id-ID" sz="1700" dirty="0" err="1"/>
              <a:t>komoputer</a:t>
            </a:r>
            <a:r>
              <a:rPr lang="en-US" altLang="id-ID" sz="1700" dirty="0"/>
              <a:t> </a:t>
            </a:r>
            <a:r>
              <a:rPr lang="en-US" altLang="id-ID" sz="1700" dirty="0" err="1"/>
              <a:t>melalui</a:t>
            </a:r>
            <a:r>
              <a:rPr lang="en-US" altLang="id-ID" sz="1700" dirty="0"/>
              <a:t> </a:t>
            </a:r>
            <a:r>
              <a:rPr lang="en-US" altLang="id-ID" sz="1700" dirty="0" err="1"/>
              <a:t>alat</a:t>
            </a:r>
            <a:r>
              <a:rPr lang="en-US" altLang="id-ID" sz="1700" dirty="0"/>
              <a:t> input (input </a:t>
            </a:r>
            <a:r>
              <a:rPr lang="en-US" altLang="id-ID" sz="1700" dirty="0" smtClean="0"/>
              <a:t>device)</a:t>
            </a:r>
          </a:p>
          <a:p>
            <a:pPr marL="57150" lvl="1" algn="l"/>
            <a:endParaRPr lang="en-US" altLang="id-ID" sz="1700" b="1" dirty="0">
              <a:solidFill>
                <a:srgbClr val="00B0F0"/>
              </a:solidFill>
            </a:endParaRPr>
          </a:p>
          <a:p>
            <a:pPr marL="57150" lvl="1" algn="l"/>
            <a:r>
              <a:rPr lang="en-US" altLang="id-ID" sz="1700" b="1" dirty="0" smtClean="0">
                <a:solidFill>
                  <a:srgbClr val="00B0F0"/>
                </a:solidFill>
              </a:rPr>
              <a:t>Processing</a:t>
            </a:r>
            <a:r>
              <a:rPr lang="en-US" altLang="id-ID" sz="1700" b="1" dirty="0">
                <a:solidFill>
                  <a:srgbClr val="00B0F0"/>
                </a:solidFill>
              </a:rPr>
              <a:t> </a:t>
            </a:r>
            <a:r>
              <a:rPr lang="en-US" altLang="id-ID" sz="1700" dirty="0" smtClean="0"/>
              <a:t>Proses </a:t>
            </a:r>
            <a:r>
              <a:rPr lang="en-US" altLang="id-ID" sz="1700" dirty="0" err="1"/>
              <a:t>pengolahan</a:t>
            </a:r>
            <a:r>
              <a:rPr lang="en-US" altLang="id-ID" sz="1700" dirty="0"/>
              <a:t> data </a:t>
            </a:r>
            <a:r>
              <a:rPr lang="en-US" altLang="id-ID" sz="1700" dirty="0" err="1"/>
              <a:t>dengan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alat</a:t>
            </a:r>
            <a:r>
              <a:rPr lang="en-US" altLang="id-ID" sz="1700" dirty="0"/>
              <a:t> </a:t>
            </a:r>
            <a:r>
              <a:rPr lang="en-US" altLang="id-ID" sz="1700" dirty="0" err="1"/>
              <a:t>pemroses</a:t>
            </a:r>
            <a:r>
              <a:rPr lang="en-US" altLang="id-ID" sz="1700" dirty="0"/>
              <a:t> (processing device) yang </a:t>
            </a:r>
            <a:r>
              <a:rPr lang="en-US" altLang="id-ID" sz="1700" dirty="0" err="1"/>
              <a:t>berupa</a:t>
            </a:r>
            <a:r>
              <a:rPr lang="en-US" altLang="id-ID" sz="1700" dirty="0"/>
              <a:t> proses </a:t>
            </a:r>
            <a:r>
              <a:rPr lang="en-US" altLang="id-ID" sz="1700" dirty="0" err="1"/>
              <a:t>menghitung,membandingkan</a:t>
            </a:r>
            <a:r>
              <a:rPr lang="en-US" altLang="id-ID" sz="1700" dirty="0"/>
              <a:t>, </a:t>
            </a:r>
            <a:r>
              <a:rPr lang="en-US" altLang="id-ID" sz="1700" dirty="0" err="1"/>
              <a:t>mengklasifikasikan,mengurutkan</a:t>
            </a:r>
            <a:r>
              <a:rPr lang="en-US" altLang="id-ID" sz="1700" dirty="0"/>
              <a:t>, </a:t>
            </a:r>
            <a:r>
              <a:rPr lang="en-US" altLang="id-ID" sz="1700" dirty="0" err="1"/>
              <a:t>mengendalikan</a:t>
            </a:r>
            <a:r>
              <a:rPr lang="en-US" altLang="id-ID" sz="1700" dirty="0"/>
              <a:t>, </a:t>
            </a:r>
            <a:r>
              <a:rPr lang="en-US" altLang="id-ID" sz="1700" dirty="0" err="1"/>
              <a:t>atau</a:t>
            </a:r>
            <a:r>
              <a:rPr lang="en-US" altLang="id-ID" sz="1700" dirty="0"/>
              <a:t> </a:t>
            </a:r>
            <a:r>
              <a:rPr lang="en-US" altLang="id-ID" sz="1700" dirty="0" err="1"/>
              <a:t>mencari</a:t>
            </a:r>
            <a:r>
              <a:rPr lang="en-US" altLang="id-ID" sz="1700" dirty="0"/>
              <a:t> di </a:t>
            </a:r>
            <a:r>
              <a:rPr lang="en-US" altLang="id-ID" sz="1700" dirty="0" smtClean="0"/>
              <a:t>storage</a:t>
            </a:r>
          </a:p>
          <a:p>
            <a:pPr marL="57150" lvl="1" algn="l"/>
            <a:r>
              <a:rPr lang="en-US" altLang="id-ID" sz="1700" b="1" dirty="0" smtClean="0">
                <a:solidFill>
                  <a:srgbClr val="00B0F0"/>
                </a:solidFill>
              </a:rPr>
              <a:t>Output</a:t>
            </a:r>
            <a:r>
              <a:rPr lang="en-US" altLang="id-ID" sz="1700" b="1" dirty="0">
                <a:solidFill>
                  <a:srgbClr val="00B0F0"/>
                </a:solidFill>
              </a:rPr>
              <a:t> </a:t>
            </a:r>
            <a:r>
              <a:rPr lang="en-US" altLang="id-ID" sz="1700" dirty="0" smtClean="0"/>
              <a:t>Proses </a:t>
            </a:r>
            <a:r>
              <a:rPr lang="en-US" altLang="id-ID" sz="1700" dirty="0" err="1"/>
              <a:t>menghasilkan</a:t>
            </a:r>
            <a:r>
              <a:rPr lang="en-US" altLang="id-ID" sz="1700" dirty="0"/>
              <a:t> output </a:t>
            </a:r>
            <a:r>
              <a:rPr lang="en-US" altLang="id-ID" sz="1700" dirty="0" err="1"/>
              <a:t>dari</a:t>
            </a:r>
            <a:r>
              <a:rPr lang="en-US" altLang="id-ID" sz="1700" dirty="0"/>
              <a:t> </a:t>
            </a:r>
            <a:r>
              <a:rPr lang="en-US" altLang="id-ID" sz="1700" dirty="0" err="1"/>
              <a:t>hasil</a:t>
            </a:r>
            <a:r>
              <a:rPr lang="en-US" altLang="id-ID" sz="1700" dirty="0"/>
              <a:t> </a:t>
            </a:r>
            <a:r>
              <a:rPr lang="en-US" altLang="id-ID" sz="1700" dirty="0" err="1"/>
              <a:t>pengolahan</a:t>
            </a:r>
            <a:r>
              <a:rPr lang="en-US" altLang="id-ID" sz="1700" dirty="0"/>
              <a:t> data </a:t>
            </a:r>
            <a:r>
              <a:rPr lang="en-US" altLang="id-ID" sz="1700" dirty="0" err="1"/>
              <a:t>dengan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menggunakan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alat</a:t>
            </a:r>
            <a:r>
              <a:rPr lang="en-US" altLang="id-ID" sz="1700" dirty="0"/>
              <a:t> output (output device), </a:t>
            </a:r>
            <a:r>
              <a:rPr lang="en-US" altLang="id-ID" sz="1700" dirty="0" err="1"/>
              <a:t>yaitu</a:t>
            </a:r>
            <a:r>
              <a:rPr lang="en-US" altLang="id-ID" sz="1700" dirty="0"/>
              <a:t> </a:t>
            </a:r>
            <a:r>
              <a:rPr lang="en-US" altLang="id-ID" sz="1700" dirty="0" err="1"/>
              <a:t>berupa</a:t>
            </a:r>
            <a:r>
              <a:rPr lang="en-US" altLang="id-ID" sz="1700" dirty="0"/>
              <a:t> </a:t>
            </a:r>
            <a:r>
              <a:rPr lang="en-US" altLang="id-ID" sz="1700" dirty="0" err="1" smtClean="0"/>
              <a:t>informasi</a:t>
            </a:r>
            <a:r>
              <a:rPr lang="en-US" altLang="id-ID" sz="1700" dirty="0" smtClean="0"/>
              <a:t>.</a:t>
            </a:r>
          </a:p>
          <a:p>
            <a:pPr marL="57150" lvl="1" algn="l"/>
            <a:endParaRPr lang="en-US" altLang="id-ID" sz="1700" b="1" dirty="0">
              <a:solidFill>
                <a:srgbClr val="00B0F0"/>
              </a:solidFill>
            </a:endParaRPr>
          </a:p>
          <a:p>
            <a:pPr marL="57150" lvl="1" algn="l"/>
            <a:r>
              <a:rPr lang="en-US" altLang="id-ID" sz="1700" b="1" dirty="0" smtClean="0">
                <a:solidFill>
                  <a:srgbClr val="00B0F0"/>
                </a:solidFill>
              </a:rPr>
              <a:t>Distribution</a:t>
            </a:r>
            <a:r>
              <a:rPr lang="en-US" altLang="id-ID" sz="1700" b="1" dirty="0">
                <a:solidFill>
                  <a:srgbClr val="00B0F0"/>
                </a:solidFill>
              </a:rPr>
              <a:t> </a:t>
            </a:r>
            <a:r>
              <a:rPr lang="en-US" altLang="id-ID" sz="1700" dirty="0" smtClean="0"/>
              <a:t>Proses </a:t>
            </a:r>
            <a:r>
              <a:rPr lang="en-US" altLang="id-ID" sz="1700" dirty="0" err="1"/>
              <a:t>dari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distribusi</a:t>
            </a:r>
            <a:r>
              <a:rPr lang="en-US" altLang="id-ID" sz="1700" dirty="0"/>
              <a:t> output </a:t>
            </a:r>
            <a:r>
              <a:rPr lang="en-US" altLang="id-ID" sz="1700" dirty="0" err="1"/>
              <a:t>kepada</a:t>
            </a:r>
            <a:r>
              <a:rPr lang="en-US" altLang="id-ID" sz="1700" dirty="0"/>
              <a:t> </a:t>
            </a:r>
            <a:r>
              <a:rPr lang="en-US" altLang="id-ID" sz="1700" dirty="0" err="1"/>
              <a:t>pihak</a:t>
            </a:r>
            <a:r>
              <a:rPr lang="en-US" altLang="id-ID" sz="1700" dirty="0"/>
              <a:t> yang </a:t>
            </a:r>
            <a:r>
              <a:rPr lang="en-US" altLang="id-ID" sz="1700" dirty="0" err="1"/>
              <a:t>berhak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membutuhkan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informasi</a:t>
            </a:r>
            <a:endParaRPr lang="en-US" altLang="id-ID" sz="1700" dirty="0"/>
          </a:p>
          <a:p>
            <a:pPr lvl="2" algn="l" eaLnBrk="1" hangingPunct="1"/>
            <a:endParaRPr lang="en-US" altLang="id-ID" sz="1700" dirty="0"/>
          </a:p>
          <a:p>
            <a:pPr lvl="2" algn="l" eaLnBrk="1" hangingPunct="1">
              <a:lnSpc>
                <a:spcPct val="90000"/>
              </a:lnSpc>
            </a:pPr>
            <a:endParaRPr lang="en-US" altLang="id-ID" sz="1700" dirty="0"/>
          </a:p>
        </p:txBody>
      </p:sp>
      <p:grpSp>
        <p:nvGrpSpPr>
          <p:cNvPr id="6" name="Group 5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88832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5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800" dirty="0" err="1"/>
              <a:t>Sistem</a:t>
            </a:r>
            <a:r>
              <a:rPr lang="en-US" altLang="id-ID" sz="3800" dirty="0"/>
              <a:t> </a:t>
            </a:r>
            <a:r>
              <a:rPr lang="en-US" altLang="id-ID" sz="3800" dirty="0" err="1"/>
              <a:t>Komputer</a:t>
            </a:r>
            <a:r>
              <a:rPr lang="en-US" altLang="id-ID" sz="3800" dirty="0"/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19348" y="2630450"/>
            <a:ext cx="9234173" cy="3843013"/>
            <a:chOff x="1302065" y="2386007"/>
            <a:chExt cx="9234173" cy="3843013"/>
          </a:xfrm>
        </p:grpSpPr>
        <p:sp>
          <p:nvSpPr>
            <p:cNvPr id="194562" name="Rectangle 2"/>
            <p:cNvSpPr>
              <a:spLocks noChangeArrowheads="1"/>
            </p:cNvSpPr>
            <p:nvPr/>
          </p:nvSpPr>
          <p:spPr bwMode="auto">
            <a:xfrm>
              <a:off x="2749550" y="4777028"/>
              <a:ext cx="7786688" cy="1415292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4563" name="Rectangle 3"/>
            <p:cNvSpPr>
              <a:spLocks noChangeArrowheads="1"/>
            </p:cNvSpPr>
            <p:nvPr/>
          </p:nvSpPr>
          <p:spPr bwMode="auto">
            <a:xfrm>
              <a:off x="2009869" y="3607593"/>
              <a:ext cx="7878667" cy="1113022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4564" name="Rectangle 4"/>
            <p:cNvSpPr>
              <a:spLocks noChangeArrowheads="1"/>
            </p:cNvSpPr>
            <p:nvPr/>
          </p:nvSpPr>
          <p:spPr bwMode="auto">
            <a:xfrm>
              <a:off x="1302065" y="2386007"/>
              <a:ext cx="7907652" cy="10814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 dirty="0"/>
            </a:p>
          </p:txBody>
        </p:sp>
        <p:pic>
          <p:nvPicPr>
            <p:cNvPr id="194566" name="Picture 6" descr="1-1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9104" y="2386007"/>
              <a:ext cx="1090613" cy="113506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567" name="Text Box 7"/>
            <p:cNvSpPr txBox="1">
              <a:spLocks noChangeArrowheads="1"/>
            </p:cNvSpPr>
            <p:nvPr/>
          </p:nvSpPr>
          <p:spPr bwMode="auto">
            <a:xfrm>
              <a:off x="1399201" y="2548162"/>
              <a:ext cx="6278138" cy="8107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Char char="•"/>
              </a:pPr>
              <a:r>
                <a:rPr kumimoji="0" lang="en-US" altLang="id-ID" sz="1700" b="1" dirty="0" smtClean="0">
                  <a:latin typeface="Tahoma" panose="020B0604030504040204" pitchFamily="34" charset="0"/>
                </a:rPr>
                <a:t> HARDWARE</a:t>
              </a:r>
            </a:p>
            <a:p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peralatan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pisik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dari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komputer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itu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sendiri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.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Peralatan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yang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secara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pisik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dapat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dilihat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,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dipegang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,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ataupun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 smtClean="0">
                  <a:latin typeface="Tahoma" panose="020B0604030504040204" pitchFamily="34" charset="0"/>
                </a:rPr>
                <a:t>dipindahkan</a:t>
              </a:r>
              <a:r>
                <a:rPr kumimoji="0" lang="en-US" altLang="id-ID" sz="1500" dirty="0" smtClean="0">
                  <a:latin typeface="Tahoma" panose="020B0604030504040204" pitchFamily="34" charset="0"/>
                </a:rPr>
                <a:t>. </a:t>
              </a:r>
              <a:endParaRPr kumimoji="0" lang="en-US" altLang="id-ID" sz="1500" dirty="0">
                <a:latin typeface="Tahoma" panose="020B0604030504040204" pitchFamily="34" charset="0"/>
              </a:endParaRPr>
            </a:p>
          </p:txBody>
        </p:sp>
        <p:pic>
          <p:nvPicPr>
            <p:cNvPr id="194568" name="Picture 8" descr="1-1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520" y="3648896"/>
              <a:ext cx="1601788" cy="107172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569" name="Text Box 9"/>
            <p:cNvSpPr txBox="1">
              <a:spLocks noChangeArrowheads="1"/>
            </p:cNvSpPr>
            <p:nvPr/>
          </p:nvSpPr>
          <p:spPr bwMode="auto">
            <a:xfrm>
              <a:off x="3846421" y="3666929"/>
              <a:ext cx="5782184" cy="104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Char char="•"/>
              </a:pPr>
              <a:r>
                <a:rPr kumimoji="0" lang="en-US" altLang="id-ID" sz="1700" b="1" dirty="0">
                  <a:latin typeface="Tahoma" panose="020B0604030504040204" pitchFamily="34" charset="0"/>
                </a:rPr>
                <a:t> SOFTWARE</a:t>
              </a:r>
            </a:p>
            <a:p>
              <a:r>
                <a:rPr kumimoji="0" lang="en-US" altLang="id-ID" sz="1500" dirty="0" err="1">
                  <a:latin typeface="Tahoma" panose="020B0604030504040204" pitchFamily="34" charset="0"/>
                </a:rPr>
                <a:t>suatu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prosedur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peng-operasian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dari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komputer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itu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sendiri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ataupun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pelbagai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prosedur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dalam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hal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pemrosesan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data yang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telah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ditetapkan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sebelumnya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. </a:t>
              </a:r>
            </a:p>
          </p:txBody>
        </p:sp>
        <p:sp>
          <p:nvSpPr>
            <p:cNvPr id="194570" name="Text Box 10"/>
            <p:cNvSpPr txBox="1">
              <a:spLocks noChangeArrowheads="1"/>
            </p:cNvSpPr>
            <p:nvPr/>
          </p:nvSpPr>
          <p:spPr bwMode="auto">
            <a:xfrm>
              <a:off x="2822576" y="4714876"/>
              <a:ext cx="6086034" cy="1272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6630" tIns="43315" rIns="86630" bIns="43315">
              <a:spAutoFit/>
            </a:bodyPr>
            <a:lstStyle>
              <a:lvl1pPr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33388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866775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3001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731963" defTabSz="866775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1891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6463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1035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560763" defTabSz="8667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Tx/>
                <a:buChar char="•"/>
              </a:pPr>
              <a:r>
                <a:rPr kumimoji="0" lang="en-US" altLang="id-ID" sz="1700" b="1" dirty="0">
                  <a:latin typeface="Tahoma" panose="020B0604030504040204" pitchFamily="34" charset="0"/>
                </a:rPr>
                <a:t> BRAINWARE</a:t>
              </a:r>
            </a:p>
            <a:p>
              <a:r>
                <a:rPr kumimoji="0" lang="en-US" altLang="id-ID" sz="1500" dirty="0">
                  <a:latin typeface="Tahoma" panose="020B0604030504040204" pitchFamily="34" charset="0"/>
                </a:rPr>
                <a:t>orang-orang yang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bekerja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secara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langsung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dengan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menggunakan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komputer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sebagai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alat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bantu,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ataupun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orang-orang yang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tidak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bekerja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secara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langsung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menggunakan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komputer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,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tetapi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menerima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hasil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kerja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dari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komputer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yang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berbentuk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</a:t>
              </a:r>
              <a:r>
                <a:rPr kumimoji="0" lang="en-US" altLang="id-ID" sz="1500" dirty="0" err="1">
                  <a:latin typeface="Tahoma" panose="020B0604030504040204" pitchFamily="34" charset="0"/>
                </a:rPr>
                <a:t>laporan</a:t>
              </a:r>
              <a:r>
                <a:rPr kumimoji="0" lang="en-US" altLang="id-ID" sz="1500" dirty="0">
                  <a:latin typeface="Tahoma" panose="020B0604030504040204" pitchFamily="34" charset="0"/>
                </a:rPr>
                <a:t> . </a:t>
              </a:r>
            </a:p>
          </p:txBody>
        </p:sp>
        <p:pic>
          <p:nvPicPr>
            <p:cNvPr id="194571" name="Picture 11" descr="1-1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00153" y="4777028"/>
              <a:ext cx="1636085" cy="145199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4572" name="Rectangle 12"/>
          <p:cNvSpPr>
            <a:spLocks noChangeArrowheads="1"/>
          </p:cNvSpPr>
          <p:nvPr/>
        </p:nvSpPr>
        <p:spPr bwMode="auto">
          <a:xfrm>
            <a:off x="822741" y="2019754"/>
            <a:ext cx="10647999" cy="61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kumimoji="0" lang="en-US" altLang="id-ID" sz="1700" dirty="0" err="1">
                <a:latin typeface="Tahoma" panose="020B0604030504040204" pitchFamily="34" charset="0"/>
              </a:rPr>
              <a:t>Jaringan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dari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elemen-elemen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yg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saling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berhubungan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membentuk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satu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kesatuan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melaksanakan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suatu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tujuan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pokok</a:t>
            </a:r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7" name="Group 16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445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id-ID" b="1" dirty="0" err="1"/>
              <a:t>Perkembangan</a:t>
            </a:r>
            <a:r>
              <a:rPr lang="en-US" altLang="id-ID" b="1" dirty="0"/>
              <a:t> </a:t>
            </a:r>
            <a:r>
              <a:rPr lang="en-US" altLang="id-ID" b="1" dirty="0" err="1" smtClean="0"/>
              <a:t>Teknologi</a:t>
            </a:r>
            <a:r>
              <a:rPr lang="en-US" altLang="id-ID" b="1" dirty="0" smtClean="0"/>
              <a:t> </a:t>
            </a:r>
            <a:r>
              <a:rPr lang="en-US" altLang="id-ID" b="1" dirty="0" err="1"/>
              <a:t>Komputer</a:t>
            </a:r>
            <a:endParaRPr lang="en-US" altLang="id-ID" b="1" dirty="0"/>
          </a:p>
        </p:txBody>
      </p:sp>
      <p:sp>
        <p:nvSpPr>
          <p:cNvPr id="20173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860080" y="2401888"/>
            <a:ext cx="10420538" cy="4456112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Komputer</a:t>
            </a:r>
            <a:r>
              <a:rPr lang="en-US" altLang="id-ID" sz="1900" dirty="0"/>
              <a:t> yang </a:t>
            </a:r>
            <a:r>
              <a:rPr lang="en-US" altLang="id-ID" sz="1900" dirty="0" err="1"/>
              <a:t>kita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kenal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saat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ini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adalah</a:t>
            </a:r>
            <a:r>
              <a:rPr lang="en-US" altLang="id-ID" sz="1900" dirty="0"/>
              <a:t> </a:t>
            </a:r>
            <a:r>
              <a:rPr lang="en-US" altLang="id-ID" sz="1900" dirty="0" err="1"/>
              <a:t>hasil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pengembangan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teknologi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elektronika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informatika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sehingga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bentuk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komputer</a:t>
            </a:r>
            <a:r>
              <a:rPr lang="en-US" altLang="id-ID" sz="1900" dirty="0"/>
              <a:t> yang </a:t>
            </a:r>
            <a:r>
              <a:rPr lang="en-US" altLang="id-ID" sz="1900" dirty="0" err="1"/>
              <a:t>asalnya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berukuran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besar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membutuhkan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tempat</a:t>
            </a:r>
            <a:r>
              <a:rPr lang="en-US" altLang="id-ID" sz="1900" dirty="0"/>
              <a:t> yang </a:t>
            </a:r>
            <a:r>
              <a:rPr lang="en-US" altLang="id-ID" sz="1900" dirty="0" err="1"/>
              <a:t>besar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sekarang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berbentuk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kecil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dengan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kemampuan</a:t>
            </a:r>
            <a:r>
              <a:rPr lang="en-US" altLang="id-ID" sz="1900" dirty="0"/>
              <a:t> yang </a:t>
            </a:r>
            <a:r>
              <a:rPr lang="en-US" altLang="id-ID" sz="1900" dirty="0" err="1"/>
              <a:t>besar</a:t>
            </a:r>
            <a:r>
              <a:rPr lang="en-US" altLang="id-ID" sz="1900" dirty="0"/>
              <a:t>.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Kemajuan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industri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komponen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elektronika</a:t>
            </a:r>
            <a:r>
              <a:rPr lang="en-US" altLang="id-ID" sz="1900" dirty="0"/>
              <a:t> </a:t>
            </a:r>
            <a:r>
              <a:rPr lang="en-US" altLang="id-ID" sz="1900" i="1" dirty="0"/>
              <a:t>IC (integrated circuit)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telah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mendorong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terciptanya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berbagai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perangkat</a:t>
            </a:r>
            <a:r>
              <a:rPr lang="en-US" altLang="id-ID" sz="1900" dirty="0"/>
              <a:t> </a:t>
            </a:r>
            <a:r>
              <a:rPr lang="en-US" altLang="id-ID" sz="1900" i="1" dirty="0"/>
              <a:t>chip IC</a:t>
            </a:r>
            <a:r>
              <a:rPr lang="en-US" altLang="id-ID" sz="1900" dirty="0"/>
              <a:t> </a:t>
            </a:r>
            <a:r>
              <a:rPr lang="en-US" altLang="id-ID" sz="1900" dirty="0" err="1"/>
              <a:t>yg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beragam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mendukung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berbagai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keperluan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pembuatan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produk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elektronik</a:t>
            </a:r>
            <a:r>
              <a:rPr lang="en-US" altLang="id-ID" sz="1900" dirty="0"/>
              <a:t>.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Kemajuan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teknologi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elektronik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tidak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terlepas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dari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adanya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kemajuan</a:t>
            </a:r>
            <a:r>
              <a:rPr lang="en-US" altLang="id-ID" sz="1900" dirty="0"/>
              <a:t> di </a:t>
            </a:r>
            <a:r>
              <a:rPr lang="en-US" altLang="id-ID" sz="1900" dirty="0" err="1"/>
              <a:t>bidang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pengetahuan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pengolahan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bahan</a:t>
            </a:r>
            <a:r>
              <a:rPr lang="en-US" altLang="id-ID" sz="1900" dirty="0"/>
              <a:t> </a:t>
            </a:r>
            <a:r>
              <a:rPr lang="en-US" altLang="id-ID" sz="1900" i="1" dirty="0"/>
              <a:t>semiconductor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khususnya</a:t>
            </a:r>
            <a:r>
              <a:rPr lang="en-US" altLang="id-ID" sz="1900" dirty="0"/>
              <a:t> </a:t>
            </a:r>
            <a:r>
              <a:rPr lang="en-US" altLang="id-ID" sz="1900" i="1" dirty="0"/>
              <a:t>silicon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lang="en-US" altLang="id-ID" sz="1900" dirty="0"/>
          </a:p>
          <a:p>
            <a:pPr>
              <a:buFont typeface="Arial" panose="020B0604020202020204" pitchFamily="34" charset="0"/>
              <a:buNone/>
            </a:pPr>
            <a:endParaRPr lang="en-US" altLang="id-ID" sz="1900" dirty="0"/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908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id-ID" b="1" dirty="0" err="1" smtClean="0"/>
              <a:t>Pemanfaatan</a:t>
            </a:r>
            <a:r>
              <a:rPr lang="id-ID" altLang="id-ID" b="1" dirty="0" smtClean="0"/>
              <a:t> </a:t>
            </a:r>
            <a:r>
              <a:rPr lang="en-US" altLang="id-ID" b="1" dirty="0" err="1" smtClean="0"/>
              <a:t>Teknologi</a:t>
            </a:r>
            <a:r>
              <a:rPr lang="en-US" altLang="id-ID" b="1" dirty="0" smtClean="0"/>
              <a:t> </a:t>
            </a:r>
            <a:r>
              <a:rPr lang="en-US" altLang="id-ID" b="1" dirty="0" err="1"/>
              <a:t>Komputer</a:t>
            </a:r>
            <a:endParaRPr lang="en-US" altLang="id-ID" b="1" dirty="0"/>
          </a:p>
        </p:txBody>
      </p:sp>
      <p:sp>
        <p:nvSpPr>
          <p:cNvPr id="2027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60903" y="2327448"/>
            <a:ext cx="11117655" cy="4456112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Manfaat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omputer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saat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ini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cukup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beragam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mulai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sebagai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alat</a:t>
            </a:r>
            <a:r>
              <a:rPr lang="en-US" altLang="id-ID" sz="1900" dirty="0"/>
              <a:t> bantu </a:t>
            </a:r>
            <a:r>
              <a:rPr lang="en-US" altLang="id-ID" sz="1900" dirty="0" err="1"/>
              <a:t>menulis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menggambar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mengedit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foto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memutar</a:t>
            </a:r>
            <a:r>
              <a:rPr lang="en-US" altLang="id-ID" sz="1900" dirty="0"/>
              <a:t> video, </a:t>
            </a:r>
            <a:r>
              <a:rPr lang="en-US" altLang="id-ID" sz="1900" dirty="0" err="1"/>
              <a:t>memutar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lagu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sampai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analisis</a:t>
            </a:r>
            <a:r>
              <a:rPr lang="en-US" altLang="id-ID" sz="1900" dirty="0"/>
              <a:t> data </a:t>
            </a:r>
            <a:r>
              <a:rPr lang="en-US" altLang="id-ID" sz="1900" dirty="0" err="1"/>
              <a:t>hasil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penelitian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maupun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untuk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mengoperasikan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proram</a:t>
            </a:r>
            <a:r>
              <a:rPr lang="en-US" altLang="id-ID" sz="1900" dirty="0"/>
              <a:t>-program, </a:t>
            </a:r>
            <a:r>
              <a:rPr lang="en-US" altLang="id-ID" sz="1900" dirty="0" err="1"/>
              <a:t>penyelesaian</a:t>
            </a:r>
            <a:r>
              <a:rPr lang="en-US" altLang="id-ID" sz="1900" dirty="0"/>
              <a:t> problem-problem </a:t>
            </a:r>
            <a:r>
              <a:rPr lang="en-US" altLang="id-ID" sz="1900" dirty="0" err="1"/>
              <a:t>ilmiah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bisnis</a:t>
            </a: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b="1" dirty="0" err="1"/>
              <a:t>Dunia</a:t>
            </a:r>
            <a:r>
              <a:rPr lang="en-US" altLang="id-ID" sz="1900" b="1" dirty="0"/>
              <a:t> </a:t>
            </a:r>
            <a:r>
              <a:rPr lang="en-US" altLang="id-ID" sz="1900" b="1" dirty="0" err="1"/>
              <a:t>Anak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telah</a:t>
            </a:r>
            <a:r>
              <a:rPr lang="en-US" altLang="id-ID" sz="1900" dirty="0"/>
              <a:t> lama </a:t>
            </a:r>
            <a:r>
              <a:rPr lang="en-US" altLang="id-ID" sz="1900" dirty="0" err="1"/>
              <a:t>mengenal</a:t>
            </a:r>
            <a:r>
              <a:rPr lang="en-US" altLang="id-ID" sz="1900" dirty="0"/>
              <a:t> </a:t>
            </a:r>
            <a:r>
              <a:rPr lang="en-US" altLang="id-ID" sz="1900" dirty="0" err="1"/>
              <a:t>alat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permaian</a:t>
            </a:r>
            <a:r>
              <a:rPr lang="en-US" altLang="id-ID" sz="1900" dirty="0"/>
              <a:t> games </a:t>
            </a:r>
            <a:r>
              <a:rPr lang="en-US" altLang="id-ID" sz="1900" dirty="0" err="1"/>
              <a:t>yg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dikendalikan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oleh</a:t>
            </a:r>
            <a:r>
              <a:rPr lang="en-US" altLang="id-ID" sz="1900" dirty="0"/>
              <a:t>  </a:t>
            </a:r>
            <a:r>
              <a:rPr lang="en-US" altLang="id-ID" sz="1900" dirty="0" err="1"/>
              <a:t>sistem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komputer</a:t>
            </a: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b="1" dirty="0" err="1"/>
              <a:t>Bidang</a:t>
            </a:r>
            <a:r>
              <a:rPr lang="en-US" altLang="id-ID" sz="1900" b="1" dirty="0"/>
              <a:t> </a:t>
            </a:r>
            <a:r>
              <a:rPr lang="en-US" altLang="id-ID" sz="1900" b="1" dirty="0" err="1"/>
              <a:t>industri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komputer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digunakan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untuk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mengontrol</a:t>
            </a:r>
            <a:r>
              <a:rPr lang="en-US" altLang="id-ID" sz="1900" dirty="0"/>
              <a:t>  </a:t>
            </a:r>
            <a:r>
              <a:rPr lang="en-US" altLang="id-ID" sz="1900" dirty="0" err="1"/>
              <a:t>mesin-mesin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produksi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dengan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ketepatan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tinggi</a:t>
            </a: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Bidang</a:t>
            </a:r>
            <a:r>
              <a:rPr lang="en-US" altLang="id-ID" sz="1900" dirty="0"/>
              <a:t> department store, </a:t>
            </a:r>
            <a:r>
              <a:rPr lang="en-US" altLang="id-ID" sz="1900" dirty="0" err="1"/>
              <a:t>menggunakan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komputer</a:t>
            </a:r>
            <a:r>
              <a:rPr lang="en-US" altLang="id-ID" sz="1900" dirty="0"/>
              <a:t> </a:t>
            </a:r>
            <a:r>
              <a:rPr lang="en-US" altLang="id-ID" sz="1900" dirty="0" err="1"/>
              <a:t>sebagai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mesin</a:t>
            </a:r>
            <a:r>
              <a:rPr lang="en-US" altLang="id-ID" sz="1900" dirty="0"/>
              <a:t> cash register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 err="1"/>
              <a:t>Bidang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pendidikan</a:t>
            </a:r>
            <a:r>
              <a:rPr lang="en-US" altLang="id-ID" sz="1900" dirty="0"/>
              <a:t>, </a:t>
            </a:r>
            <a:r>
              <a:rPr lang="en-US" altLang="id-ID" sz="1900" dirty="0" err="1"/>
              <a:t>banyak</a:t>
            </a:r>
            <a:r>
              <a:rPr lang="en-US" altLang="id-ID" sz="1900" dirty="0"/>
              <a:t> </a:t>
            </a:r>
            <a:r>
              <a:rPr lang="en-US" altLang="id-ID" sz="1900" dirty="0" err="1"/>
              <a:t>peralatan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laboratorium</a:t>
            </a:r>
            <a:r>
              <a:rPr lang="en-US" altLang="id-ID" sz="1900" dirty="0"/>
              <a:t> </a:t>
            </a:r>
            <a:r>
              <a:rPr lang="en-US" altLang="id-ID" sz="1900" dirty="0" err="1"/>
              <a:t>yg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dilengkapi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komputer</a:t>
            </a:r>
            <a:r>
              <a:rPr lang="en-US" altLang="id-ID" sz="1900" dirty="0"/>
              <a:t> agar </a:t>
            </a:r>
            <a:r>
              <a:rPr lang="en-US" altLang="id-ID" sz="1900" dirty="0" err="1"/>
              <a:t>dapat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bekerja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lebih</a:t>
            </a:r>
            <a:r>
              <a:rPr lang="en-US" altLang="id-ID" sz="1900" dirty="0"/>
              <a:t> </a:t>
            </a:r>
            <a:r>
              <a:rPr lang="en-US" altLang="id-ID" sz="1900" dirty="0" err="1"/>
              <a:t>teliti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dapat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mengatasi</a:t>
            </a:r>
            <a:r>
              <a:rPr lang="en-US" altLang="id-ID" sz="1900" dirty="0"/>
              <a:t> </a:t>
            </a:r>
            <a:r>
              <a:rPr lang="en-US" altLang="id-ID" sz="1900" dirty="0" err="1"/>
              <a:t>kendala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hambatan</a:t>
            </a:r>
            <a:r>
              <a:rPr lang="en-US" altLang="id-ID" sz="1900" dirty="0"/>
              <a:t> </a:t>
            </a:r>
            <a:r>
              <a:rPr lang="en-US" altLang="id-ID" sz="1900" dirty="0" err="1"/>
              <a:t>indra</a:t>
            </a:r>
            <a:r>
              <a:rPr lang="en-US" altLang="id-ID" sz="1900" dirty="0"/>
              <a:t> </a:t>
            </a:r>
            <a:r>
              <a:rPr lang="en-US" altLang="id-ID" sz="1900" dirty="0" err="1"/>
              <a:t>manusia</a:t>
            </a: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d-ID" sz="1900" dirty="0"/>
              <a:t>Dan lain – </a:t>
            </a:r>
            <a:r>
              <a:rPr lang="en-US" altLang="id-ID" sz="1900" dirty="0" smtClean="0"/>
              <a:t>lain.</a:t>
            </a:r>
            <a:endParaRPr lang="en-US" altLang="id-ID" sz="1900" dirty="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lang="en-US" altLang="id-ID" sz="1900" dirty="0"/>
          </a:p>
          <a:p>
            <a:pPr>
              <a:buFont typeface="Arial" panose="020B0604020202020204" pitchFamily="34" charset="0"/>
              <a:buNone/>
            </a:pPr>
            <a:endParaRPr lang="en-US" altLang="id-ID" sz="1900" dirty="0"/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89526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205" y="2967335"/>
            <a:ext cx="1319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5" name="Group 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423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406034" y="1615416"/>
            <a:ext cx="8151812" cy="457200"/>
          </a:xfrm>
        </p:spPr>
        <p:txBody>
          <a:bodyPr/>
          <a:lstStyle/>
          <a:p>
            <a:r>
              <a:rPr lang="en-US" altLang="id-ID" sz="1800" b="1" dirty="0" err="1"/>
              <a:t>Computare</a:t>
            </a:r>
            <a:r>
              <a:rPr lang="en-US" altLang="id-ID" sz="1800" b="1" dirty="0"/>
              <a:t> (Latin)                   to compute                  </a:t>
            </a:r>
            <a:r>
              <a:rPr lang="en-US" altLang="id-ID" sz="1800" b="1" dirty="0" err="1"/>
              <a:t>menghitung</a:t>
            </a:r>
            <a:endParaRPr lang="en-US" altLang="id-ID" sz="1800" b="1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69105" y="454444"/>
            <a:ext cx="5990492" cy="1081088"/>
          </a:xfrm>
        </p:spPr>
        <p:txBody>
          <a:bodyPr/>
          <a:lstStyle/>
          <a:p>
            <a:r>
              <a:rPr lang="en-US" altLang="id-ID" sz="4100" b="1" dirty="0"/>
              <a:t>KOMPUTER ?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906103" y="1793875"/>
            <a:ext cx="912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5472114" y="1804866"/>
            <a:ext cx="91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556738" y="2457450"/>
            <a:ext cx="5791200" cy="430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Alat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elektronik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menerima</a:t>
            </a:r>
            <a:r>
              <a:rPr lang="en-US" altLang="id-ID" sz="1700" dirty="0">
                <a:latin typeface="Arial" panose="020B0604020202020204" pitchFamily="34" charset="0"/>
              </a:rPr>
              <a:t> input data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mengolah</a:t>
            </a:r>
            <a:r>
              <a:rPr lang="en-US" altLang="id-ID" sz="1700" dirty="0">
                <a:latin typeface="Arial" panose="020B0604020202020204" pitchFamily="34" charset="0"/>
              </a:rPr>
              <a:t> data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memberikan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informasi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Menggunakaan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suatu</a:t>
            </a:r>
            <a:r>
              <a:rPr lang="en-US" altLang="id-ID" sz="1700" dirty="0">
                <a:latin typeface="Arial" panose="020B0604020202020204" pitchFamily="34" charset="0"/>
              </a:rPr>
              <a:t> program yang </a:t>
            </a:r>
          </a:p>
          <a:p>
            <a:pPr>
              <a:spcBef>
                <a:spcPct val="50000"/>
              </a:spcBef>
            </a:pPr>
            <a:r>
              <a:rPr lang="en-US" altLang="id-ID" sz="1700" dirty="0">
                <a:latin typeface="Arial" panose="020B0604020202020204" pitchFamily="34" charset="0"/>
              </a:rPr>
              <a:t>   </a:t>
            </a:r>
            <a:r>
              <a:rPr lang="en-US" altLang="id-ID" sz="1700" dirty="0" err="1">
                <a:latin typeface="Arial" panose="020B0604020202020204" pitchFamily="34" charset="0"/>
              </a:rPr>
              <a:t>tersimpan</a:t>
            </a:r>
            <a:r>
              <a:rPr lang="en-US" altLang="id-ID" sz="1700" dirty="0">
                <a:latin typeface="Arial" panose="020B0604020202020204" pitchFamily="34" charset="0"/>
              </a:rPr>
              <a:t> di </a:t>
            </a:r>
            <a:r>
              <a:rPr lang="en-US" altLang="id-ID" sz="1700" dirty="0" err="1">
                <a:latin typeface="Arial" panose="020B0604020202020204" pitchFamily="34" charset="0"/>
              </a:rPr>
              <a:t>memori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komputer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menyimpan</a:t>
            </a:r>
            <a:r>
              <a:rPr lang="en-US" altLang="id-ID" sz="1700" dirty="0">
                <a:latin typeface="Arial" panose="020B0604020202020204" pitchFamily="34" charset="0"/>
              </a:rPr>
              <a:t> program </a:t>
            </a:r>
            <a:r>
              <a:rPr lang="en-US" altLang="id-ID" sz="1700" dirty="0" err="1">
                <a:latin typeface="Arial" panose="020B0604020202020204" pitchFamily="34" charset="0"/>
              </a:rPr>
              <a:t>dan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hasil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pengolahan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Bekerja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secara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otomatis</a:t>
            </a:r>
            <a:r>
              <a:rPr lang="en-US" altLang="id-ID" sz="17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id-ID" sz="19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ü"/>
            </a:pPr>
            <a:endParaRPr lang="en-US" altLang="id-ID" sz="1600" dirty="0"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53" y="2848903"/>
            <a:ext cx="3884576" cy="25856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9" name="Group 8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0" name="Group 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26298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3300" b="1" dirty="0"/>
              <a:t>SEJARAH KOMPUTER </a:t>
            </a:r>
          </a:p>
        </p:txBody>
      </p:sp>
      <p:pic>
        <p:nvPicPr>
          <p:cNvPr id="1822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659" y="2290866"/>
            <a:ext cx="2227262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3651608" y="2489151"/>
            <a:ext cx="2181225" cy="113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dirty="0">
                <a:latin typeface="Tahoma" panose="020B0604030504040204" pitchFamily="34" charset="0"/>
              </a:rPr>
              <a:t>ABACUS </a:t>
            </a:r>
          </a:p>
          <a:p>
            <a:r>
              <a:rPr kumimoji="0" lang="en-US" altLang="id-ID" sz="1700" dirty="0" err="1">
                <a:latin typeface="Tahoma" panose="020B0604030504040204" pitchFamily="34" charset="0"/>
              </a:rPr>
              <a:t>awal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mula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mesin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komputasi</a:t>
            </a:r>
            <a:r>
              <a:rPr kumimoji="0" lang="en-US" altLang="id-ID" sz="1700" dirty="0">
                <a:latin typeface="Tahoma" panose="020B0604030504040204" pitchFamily="34" charset="0"/>
              </a:rPr>
              <a:t>.</a:t>
            </a:r>
          </a:p>
          <a:p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pic>
        <p:nvPicPr>
          <p:cNvPr id="1822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122" y="2090153"/>
            <a:ext cx="3611562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6939722" y="3526502"/>
            <a:ext cx="2900362" cy="113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dirty="0" err="1">
                <a:latin typeface="Tahoma" panose="020B0604030504040204" pitchFamily="34" charset="0"/>
              </a:rPr>
              <a:t>Blaise</a:t>
            </a:r>
            <a:r>
              <a:rPr kumimoji="0" lang="en-US" altLang="id-ID" sz="1700" dirty="0">
                <a:latin typeface="Tahoma" panose="020B0604030504040204" pitchFamily="34" charset="0"/>
              </a:rPr>
              <a:t> Pascal (1623-1662),</a:t>
            </a:r>
          </a:p>
          <a:p>
            <a:r>
              <a:rPr kumimoji="0" lang="en-US" altLang="id-ID" sz="1700" dirty="0" err="1">
                <a:latin typeface="Tahoma" panose="020B0604030504040204" pitchFamily="34" charset="0"/>
              </a:rPr>
              <a:t>kalkulator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roda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numerik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</a:p>
          <a:p>
            <a:r>
              <a:rPr kumimoji="0" lang="en-US" altLang="id-ID" sz="1700" dirty="0">
                <a:latin typeface="Tahoma" panose="020B0604030504040204" pitchFamily="34" charset="0"/>
              </a:rPr>
              <a:t>(</a:t>
            </a:r>
            <a:r>
              <a:rPr kumimoji="0" lang="en-US" altLang="id-ID" sz="1700" i="1" dirty="0">
                <a:latin typeface="Tahoma" panose="020B0604030504040204" pitchFamily="34" charset="0"/>
              </a:rPr>
              <a:t>numerical wheel calculator</a:t>
            </a:r>
            <a:r>
              <a:rPr kumimoji="0" lang="en-US" altLang="id-ID" sz="1700" dirty="0">
                <a:latin typeface="Tahoma" panose="020B0604030504040204" pitchFamily="34" charset="0"/>
              </a:rPr>
              <a:t>)</a:t>
            </a:r>
          </a:p>
          <a:p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pic>
        <p:nvPicPr>
          <p:cNvPr id="1822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77" y="4093460"/>
            <a:ext cx="24098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3782535" y="4446099"/>
            <a:ext cx="5850095" cy="165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-"/>
            </a:pPr>
            <a:r>
              <a:rPr kumimoji="0" lang="en-US" altLang="id-ID" sz="1700" dirty="0">
                <a:latin typeface="Tahoma" panose="020B0604030504040204" pitchFamily="34" charset="0"/>
              </a:rPr>
              <a:t>1617 : John Napier 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 Napier’s Bones</a:t>
            </a:r>
          </a:p>
          <a:p>
            <a:pPr>
              <a:buFontTx/>
              <a:buChar char="-"/>
            </a:pPr>
            <a:r>
              <a:rPr kumimoji="0" lang="en-US" altLang="id-ID" sz="1700" dirty="0">
                <a:latin typeface="Tahoma" panose="020B0604030504040204" pitchFamily="34" charset="0"/>
              </a:rPr>
              <a:t>1674 :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Gotfriend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Leibniez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Leibniez</a:t>
            </a:r>
            <a:r>
              <a:rPr kumimoji="0" lang="en-US" altLang="id-ID" sz="1700" dirty="0">
                <a:latin typeface="Tahoma" panose="020B0604030504040204" pitchFamily="34" charset="0"/>
              </a:rPr>
              <a:t>  Calculation Machine</a:t>
            </a:r>
          </a:p>
          <a:p>
            <a:pPr>
              <a:buFontTx/>
              <a:buChar char="-"/>
            </a:pPr>
            <a:r>
              <a:rPr kumimoji="0" lang="en-US" altLang="id-ID" sz="1700" dirty="0">
                <a:latin typeface="Tahoma" panose="020B0604030504040204" pitchFamily="34" charset="0"/>
              </a:rPr>
              <a:t> 1812 : Charles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babbage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kumimoji="0" lang="en-US" altLang="id-ID" sz="1700" dirty="0" err="1">
                <a:latin typeface="Tahoma" panose="020B0604030504040204" pitchFamily="34" charset="0"/>
                <a:sym typeface="Wingdings" panose="05000000000000000000" pitchFamily="2" charset="2"/>
              </a:rPr>
              <a:t>babbage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 Calculation Machine</a:t>
            </a:r>
          </a:p>
          <a:p>
            <a:pPr>
              <a:buFontTx/>
              <a:buChar char="-"/>
            </a:pP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 1890 : Herman Hollerith  </a:t>
            </a:r>
            <a:r>
              <a:rPr kumimoji="0" lang="en-US" altLang="id-ID" sz="1700" dirty="0" err="1">
                <a:latin typeface="Tahoma" panose="020B0604030504040204" pitchFamily="34" charset="0"/>
                <a:sym typeface="Wingdings" panose="05000000000000000000" pitchFamily="2" charset="2"/>
              </a:rPr>
              <a:t>Bapak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  <a:sym typeface="Wingdings" panose="05000000000000000000" pitchFamily="2" charset="2"/>
              </a:rPr>
              <a:t>Komputer</a:t>
            </a: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 Modern</a:t>
            </a:r>
          </a:p>
          <a:p>
            <a:pPr>
              <a:buFontTx/>
              <a:buChar char="-"/>
            </a:pPr>
            <a:r>
              <a:rPr kumimoji="0" lang="en-US" altLang="id-ID" sz="1700" dirty="0">
                <a:latin typeface="Tahoma" panose="020B0604030504040204" pitchFamily="34" charset="0"/>
                <a:sym typeface="Wingdings" panose="05000000000000000000" pitchFamily="2" charset="2"/>
              </a:rPr>
              <a:t> DLL…..</a:t>
            </a:r>
            <a:endParaRPr kumimoji="0" lang="en-US" altLang="id-ID" sz="1700" dirty="0">
              <a:latin typeface="Tahoma" panose="020B0604030504040204" pitchFamily="34" charset="0"/>
            </a:endParaRPr>
          </a:p>
          <a:p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73637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692630" y="645462"/>
            <a:ext cx="9613900" cy="1081088"/>
          </a:xfrm>
        </p:spPr>
        <p:txBody>
          <a:bodyPr/>
          <a:lstStyle/>
          <a:p>
            <a:r>
              <a:rPr lang="en-US" altLang="id-ID" sz="3200" dirty="0" err="1"/>
              <a:t>Komputer</a:t>
            </a:r>
            <a:r>
              <a:rPr lang="en-US" altLang="id-ID" sz="3200" dirty="0"/>
              <a:t> </a:t>
            </a:r>
            <a:r>
              <a:rPr lang="en-US" altLang="id-ID" sz="3200" dirty="0" err="1"/>
              <a:t>Berdasarkan</a:t>
            </a:r>
            <a:r>
              <a:rPr lang="en-US" altLang="id-ID" sz="3200" dirty="0"/>
              <a:t> Data yang </a:t>
            </a:r>
            <a:r>
              <a:rPr lang="en-US" altLang="id-ID" sz="3200" dirty="0" err="1"/>
              <a:t>Diolah</a:t>
            </a:r>
            <a:endParaRPr lang="en-US" altLang="id-ID" sz="3200" dirty="0"/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1133852" y="3374044"/>
            <a:ext cx="1819275" cy="110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b="1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b="1" dirty="0">
                <a:latin typeface="Tahoma" panose="020B0604030504040204" pitchFamily="34" charset="0"/>
              </a:rPr>
              <a:t> Analog</a:t>
            </a:r>
          </a:p>
          <a:p>
            <a:endParaRPr kumimoji="0" lang="en-US" altLang="id-ID" sz="1700" b="1" dirty="0">
              <a:latin typeface="Tahoma" panose="020B0604030504040204" pitchFamily="34" charset="0"/>
            </a:endParaRPr>
          </a:p>
          <a:p>
            <a:endParaRPr kumimoji="0" lang="en-US" altLang="id-ID" sz="1500" dirty="0">
              <a:latin typeface="Tahoma" panose="020B0604030504040204" pitchFamily="34" charset="0"/>
            </a:endParaRPr>
          </a:p>
        </p:txBody>
      </p:sp>
      <p:pic>
        <p:nvPicPr>
          <p:cNvPr id="179209" name="Picture 9" descr="1-5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087" y="2211510"/>
            <a:ext cx="16732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5017112" y="3470399"/>
            <a:ext cx="1965325" cy="84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b="1">
                <a:latin typeface="Tahoma" panose="020B0604030504040204" pitchFamily="34" charset="0"/>
              </a:rPr>
              <a:t>Komputer Digital</a:t>
            </a:r>
          </a:p>
          <a:p>
            <a:endParaRPr kumimoji="0" lang="en-US" altLang="id-ID" sz="1500">
              <a:latin typeface="Tahoma" panose="020B0604030504040204" pitchFamily="34" charset="0"/>
            </a:endParaRPr>
          </a:p>
        </p:txBody>
      </p:sp>
      <p:pic>
        <p:nvPicPr>
          <p:cNvPr id="179212" name="Picture 12" descr="1-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024" y="2116011"/>
            <a:ext cx="16732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214" name="Picture 14" descr="1-5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230" y="2131049"/>
            <a:ext cx="16732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9046422" y="3342488"/>
            <a:ext cx="1673225" cy="84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b="1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b="1" dirty="0">
                <a:latin typeface="Tahoma" panose="020B0604030504040204" pitchFamily="34" charset="0"/>
              </a:rPr>
              <a:t> Hybrid</a:t>
            </a:r>
          </a:p>
          <a:p>
            <a:endParaRPr kumimoji="0" lang="en-US" altLang="id-ID" sz="1500" dirty="0">
              <a:latin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57377" y="1483095"/>
            <a:ext cx="7246643" cy="642937"/>
            <a:chOff x="2905736" y="1470149"/>
            <a:chExt cx="5676900" cy="642937"/>
          </a:xfrm>
        </p:grpSpPr>
        <p:sp>
          <p:nvSpPr>
            <p:cNvPr id="179216" name="Line 16"/>
            <p:cNvSpPr>
              <a:spLocks noChangeShapeType="1"/>
            </p:cNvSpPr>
            <p:nvPr/>
          </p:nvSpPr>
          <p:spPr bwMode="auto">
            <a:xfrm>
              <a:off x="2905736" y="1755898"/>
              <a:ext cx="5676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905736" y="1755898"/>
              <a:ext cx="5676900" cy="285750"/>
              <a:chOff x="2905736" y="1755898"/>
              <a:chExt cx="5676900" cy="285750"/>
            </a:xfrm>
          </p:grpSpPr>
          <p:sp>
            <p:nvSpPr>
              <p:cNvPr id="179217" name="Line 17"/>
              <p:cNvSpPr>
                <a:spLocks noChangeShapeType="1"/>
              </p:cNvSpPr>
              <p:nvPr/>
            </p:nvSpPr>
            <p:spPr bwMode="auto">
              <a:xfrm>
                <a:off x="2905736" y="1755898"/>
                <a:ext cx="0" cy="2857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79218" name="Line 18"/>
              <p:cNvSpPr>
                <a:spLocks noChangeShapeType="1"/>
              </p:cNvSpPr>
              <p:nvPr/>
            </p:nvSpPr>
            <p:spPr bwMode="auto">
              <a:xfrm>
                <a:off x="8582636" y="1755898"/>
                <a:ext cx="0" cy="2857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79219" name="Line 19"/>
            <p:cNvSpPr>
              <a:spLocks noChangeShapeType="1"/>
            </p:cNvSpPr>
            <p:nvPr/>
          </p:nvSpPr>
          <p:spPr bwMode="auto">
            <a:xfrm>
              <a:off x="5817211" y="1470149"/>
              <a:ext cx="0" cy="6429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246955" y="4032226"/>
            <a:ext cx="2344738" cy="2526240"/>
          </a:xfrm>
          <a:prstGeom prst="flowChartAlternateProcess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600" dirty="0" err="1">
                <a:latin typeface="Tahoma" panose="020B0604030504040204" pitchFamily="34" charset="0"/>
              </a:rPr>
              <a:t>Digunakan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600" dirty="0">
                <a:latin typeface="Tahoma" panose="020B0604030504040204" pitchFamily="34" charset="0"/>
              </a:rPr>
              <a:t> data yang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sifatnya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kontinyu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dan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bukan</a:t>
            </a:r>
            <a:r>
              <a:rPr kumimoji="0" lang="en-US" altLang="id-ID" sz="1600" dirty="0">
                <a:latin typeface="Tahoma" panose="020B0604030504040204" pitchFamily="34" charset="0"/>
              </a:rPr>
              <a:t> data yang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berbentuk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angka</a:t>
            </a:r>
            <a:r>
              <a:rPr kumimoji="0" lang="en-US" altLang="id-ID" sz="1600" dirty="0">
                <a:latin typeface="Tahoma" panose="020B0604030504040204" pitchFamily="34" charset="0"/>
              </a:rPr>
              <a:t>,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tetapi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dalam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bentuk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fisik,seperti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misalnya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arus</a:t>
            </a:r>
            <a:r>
              <a:rPr kumimoji="0" lang="en-US" altLang="id-ID" sz="1600" dirty="0">
                <a:latin typeface="Tahoma" panose="020B0604030504040204" pitchFamily="34" charset="0"/>
              </a:rPr>
              <a:t> </a:t>
            </a:r>
            <a:r>
              <a:rPr kumimoji="0" lang="en-US" altLang="id-ID" sz="1600" dirty="0" err="1">
                <a:latin typeface="Tahoma" panose="020B0604030504040204" pitchFamily="34" charset="0"/>
              </a:rPr>
              <a:t>listrik,temperatur,kecepatan,tekanan,dll</a:t>
            </a:r>
            <a:endParaRPr kumimoji="0" lang="en-US" altLang="id-ID" sz="1600" dirty="0">
              <a:latin typeface="Tahoma" panose="020B0604030504040204" pitchFamily="34" charset="0"/>
            </a:endParaRP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2953127" y="4113335"/>
            <a:ext cx="6083487" cy="2650673"/>
          </a:xfrm>
          <a:prstGeom prst="flowChartAlternateProcess">
            <a:avLst/>
          </a:prstGeom>
          <a:solidFill>
            <a:srgbClr val="660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500" dirty="0" err="1">
                <a:latin typeface="Tahoma" panose="020B0604030504040204" pitchFamily="34" charset="0"/>
              </a:rPr>
              <a:t>Digunakan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500" dirty="0">
                <a:latin typeface="Tahoma" panose="020B0604030504040204" pitchFamily="34" charset="0"/>
              </a:rPr>
              <a:t> data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berbentuk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angka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atau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huruf</a:t>
            </a:r>
            <a:endParaRPr kumimoji="0" lang="en-US" altLang="id-ID" sz="1500" dirty="0">
              <a:latin typeface="Tahoma" panose="020B0604030504040204" pitchFamily="34" charset="0"/>
            </a:endParaRPr>
          </a:p>
          <a:p>
            <a:pPr lvl="1"/>
            <a:r>
              <a:rPr kumimoji="0" lang="en-US" altLang="id-ID" sz="1500" dirty="0" err="1">
                <a:latin typeface="Tahoma" panose="020B0604030504040204" pitchFamily="34" charset="0"/>
              </a:rPr>
              <a:t>Keunggulan</a:t>
            </a:r>
            <a:r>
              <a:rPr kumimoji="0" lang="en-US" altLang="id-ID" sz="1500" dirty="0">
                <a:latin typeface="Tahoma" panose="020B0604030504040204" pitchFamily="34" charset="0"/>
              </a:rPr>
              <a:t> :</a:t>
            </a:r>
          </a:p>
          <a:p>
            <a:pPr lvl="2">
              <a:buFontTx/>
              <a:buChar char="•"/>
            </a:pP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Memproses</a:t>
            </a:r>
            <a:r>
              <a:rPr kumimoji="0" lang="en-US" altLang="id-ID" sz="1500" dirty="0">
                <a:latin typeface="Tahoma" panose="020B0604030504040204" pitchFamily="34" charset="0"/>
              </a:rPr>
              <a:t> data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lebih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tepat</a:t>
            </a:r>
            <a:endParaRPr kumimoji="0" lang="en-US" altLang="id-ID" sz="1500" dirty="0">
              <a:latin typeface="Tahoma" panose="020B0604030504040204" pitchFamily="34" charset="0"/>
            </a:endParaRPr>
          </a:p>
          <a:p>
            <a:pPr lvl="2">
              <a:buFontTx/>
              <a:buChar char="•"/>
            </a:pP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Dapat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menyimpan</a:t>
            </a:r>
            <a:r>
              <a:rPr kumimoji="0" lang="en-US" altLang="id-ID" sz="1500" dirty="0">
                <a:latin typeface="Tahoma" panose="020B0604030504040204" pitchFamily="34" charset="0"/>
              </a:rPr>
              <a:t> data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selama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masih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dibutuhkan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oleh</a:t>
            </a:r>
            <a:r>
              <a:rPr kumimoji="0" lang="en-US" altLang="id-ID" sz="1500" dirty="0">
                <a:latin typeface="Tahoma" panose="020B0604030504040204" pitchFamily="34" charset="0"/>
              </a:rPr>
              <a:t> proses</a:t>
            </a:r>
          </a:p>
          <a:p>
            <a:pPr lvl="2">
              <a:buFontTx/>
              <a:buChar char="•"/>
            </a:pP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Dapat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melakukan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operasi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logika</a:t>
            </a:r>
            <a:endParaRPr kumimoji="0" lang="en-US" altLang="id-ID" sz="1500" dirty="0">
              <a:latin typeface="Tahoma" panose="020B0604030504040204" pitchFamily="34" charset="0"/>
            </a:endParaRPr>
          </a:p>
          <a:p>
            <a:pPr lvl="2">
              <a:buFontTx/>
              <a:buChar char="•"/>
            </a:pPr>
            <a:r>
              <a:rPr kumimoji="0" lang="en-US" altLang="id-ID" sz="1500" dirty="0">
                <a:latin typeface="Tahoma" panose="020B0604030504040204" pitchFamily="34" charset="0"/>
              </a:rPr>
              <a:t> Data yang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telah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dimasukkan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dapat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dikoreksi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atau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dihapus</a:t>
            </a:r>
            <a:endParaRPr kumimoji="0" lang="en-US" altLang="id-ID" sz="1500" dirty="0">
              <a:latin typeface="Tahoma" panose="020B0604030504040204" pitchFamily="34" charset="0"/>
            </a:endParaRPr>
          </a:p>
          <a:p>
            <a:pPr lvl="2">
              <a:buFontTx/>
              <a:buChar char="•"/>
            </a:pPr>
            <a:r>
              <a:rPr kumimoji="0" lang="en-US" altLang="id-ID" sz="1500" dirty="0">
                <a:latin typeface="Tahoma" panose="020B0604030504040204" pitchFamily="34" charset="0"/>
              </a:rPr>
              <a:t> Output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dari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500" dirty="0">
                <a:latin typeface="Tahoma" panose="020B0604030504040204" pitchFamily="34" charset="0"/>
              </a:rPr>
              <a:t> digital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dapat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berupa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angka</a:t>
            </a:r>
            <a:r>
              <a:rPr kumimoji="0" lang="en-US" altLang="id-ID" sz="1500" dirty="0">
                <a:latin typeface="Tahoma" panose="020B0604030504040204" pitchFamily="34" charset="0"/>
              </a:rPr>
              <a:t>,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huruf,grafik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>
                <a:latin typeface="Tahoma" panose="020B0604030504040204" pitchFamily="34" charset="0"/>
              </a:rPr>
              <a:t>maupun</a:t>
            </a:r>
            <a:r>
              <a:rPr kumimoji="0" lang="en-US" altLang="id-ID" sz="1500" dirty="0">
                <a:latin typeface="Tahoma" panose="020B0604030504040204" pitchFamily="34" charset="0"/>
              </a:rPr>
              <a:t> </a:t>
            </a:r>
            <a:r>
              <a:rPr kumimoji="0" lang="en-US" altLang="id-ID" sz="1500" dirty="0" err="1" smtClean="0">
                <a:latin typeface="Tahoma" panose="020B0604030504040204" pitchFamily="34" charset="0"/>
              </a:rPr>
              <a:t>gambar</a:t>
            </a:r>
            <a:endParaRPr kumimoji="0" lang="en-US" altLang="id-ID" sz="1500" dirty="0">
              <a:latin typeface="Tahoma" panose="020B0604030504040204" pitchFamily="34" charset="0"/>
            </a:endParaRP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9301214" y="3884882"/>
            <a:ext cx="2036762" cy="1278382"/>
          </a:xfrm>
          <a:prstGeom prst="flowChartAlternateProcess">
            <a:avLst/>
          </a:prstGeom>
          <a:solidFill>
            <a:srgbClr val="00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kumimoji="0" lang="en-US" altLang="id-ID" sz="1700">
                <a:latin typeface="Tahoma" panose="020B0604030504040204" pitchFamily="34" charset="0"/>
              </a:rPr>
              <a:t>Kombinasi komputer analog dan digital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endParaRPr kumimoji="0" lang="en-US" altLang="id-ID" sz="1500">
              <a:latin typeface="Tahoma" panose="020B060403050404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20" name="Group 1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973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7" name="Rectangle 23"/>
          <p:cNvSpPr>
            <a:spLocks noGrp="1" noChangeArrowheads="1"/>
          </p:cNvSpPr>
          <p:nvPr>
            <p:ph type="body" idx="4294967295"/>
          </p:nvPr>
        </p:nvSpPr>
        <p:spPr>
          <a:xfrm>
            <a:off x="1549934" y="2301003"/>
            <a:ext cx="7346950" cy="4071938"/>
          </a:xfrm>
          <a:noFill/>
          <a:ln/>
        </p:spPr>
        <p:txBody>
          <a:bodyPr/>
          <a:lstStyle/>
          <a:p>
            <a:r>
              <a:rPr lang="en-US" altLang="id-ID" sz="2300" dirty="0"/>
              <a:t>Micro Computer (Personal Computer)</a:t>
            </a:r>
          </a:p>
          <a:p>
            <a:r>
              <a:rPr lang="en-US" altLang="id-ID" sz="2300" dirty="0"/>
              <a:t>Mini Computer</a:t>
            </a:r>
          </a:p>
          <a:p>
            <a:r>
              <a:rPr lang="en-US" altLang="id-ID" sz="2300" dirty="0"/>
              <a:t>Small Computer (</a:t>
            </a:r>
            <a:r>
              <a:rPr lang="en-US" altLang="id-ID" sz="2300" dirty="0" err="1"/>
              <a:t>Smale</a:t>
            </a:r>
            <a:r>
              <a:rPr lang="en-US" altLang="id-ID" sz="2300" dirty="0"/>
              <a:t>-Scale Mainframe Computer)</a:t>
            </a:r>
          </a:p>
          <a:p>
            <a:r>
              <a:rPr lang="en-US" altLang="id-ID" sz="2300" dirty="0"/>
              <a:t>Medium Computer (Medium-Scale Mainframe Computer)</a:t>
            </a:r>
          </a:p>
          <a:p>
            <a:r>
              <a:rPr lang="en-US" altLang="id-ID" sz="2300" dirty="0"/>
              <a:t>Large Computer (Mainframe Computer)</a:t>
            </a:r>
          </a:p>
          <a:p>
            <a:r>
              <a:rPr lang="en-US" altLang="id-ID" sz="2300" dirty="0"/>
              <a:t>Super Computer</a:t>
            </a:r>
          </a:p>
        </p:txBody>
      </p:sp>
      <p:sp>
        <p:nvSpPr>
          <p:cNvPr id="18022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6994" y="906384"/>
            <a:ext cx="9613900" cy="1081088"/>
          </a:xfrm>
        </p:spPr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Berdasarkan</a:t>
            </a:r>
            <a:r>
              <a:rPr lang="en-US" altLang="id-ID" dirty="0"/>
              <a:t> </a:t>
            </a:r>
            <a:r>
              <a:rPr lang="en-US" altLang="id-ID" dirty="0" err="1"/>
              <a:t>Ukuran</a:t>
            </a:r>
            <a:endParaRPr lang="en-US" altLang="id-ID" dirty="0"/>
          </a:p>
        </p:txBody>
      </p:sp>
      <p:grpSp>
        <p:nvGrpSpPr>
          <p:cNvPr id="6" name="Group 5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5612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10EC-56F1-40A8-BE75-8DA8D397BF68}" type="slidenum">
              <a:rPr lang="en-US" altLang="id-ID"/>
              <a:pPr/>
              <a:t>6</a:t>
            </a:fld>
            <a:endParaRPr lang="en-US" altLang="id-ID"/>
          </a:p>
        </p:txBody>
      </p:sp>
      <p:sp>
        <p:nvSpPr>
          <p:cNvPr id="1812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15926" y="341869"/>
            <a:ext cx="9613900" cy="1081088"/>
          </a:xfrm>
        </p:spPr>
        <p:txBody>
          <a:bodyPr/>
          <a:lstStyle/>
          <a:p>
            <a:r>
              <a:rPr lang="en-US" altLang="id-ID" sz="3200" dirty="0" err="1"/>
              <a:t>Komputer</a:t>
            </a:r>
            <a:r>
              <a:rPr lang="en-US" altLang="id-ID" sz="3200" dirty="0"/>
              <a:t> </a:t>
            </a:r>
            <a:r>
              <a:rPr lang="en-US" altLang="id-ID" sz="3200" dirty="0" err="1"/>
              <a:t>Berdasarkan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Kegunaan</a:t>
            </a:r>
            <a:endParaRPr lang="en-US" altLang="id-ID" sz="3200" dirty="0"/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3403601" y="3241676"/>
            <a:ext cx="1819275" cy="84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id-ID" sz="1700">
                <a:latin typeface="Tahoma" panose="020B0604030504040204" pitchFamily="34" charset="0"/>
              </a:rPr>
              <a:t>Special Purpose</a:t>
            </a:r>
          </a:p>
          <a:p>
            <a:r>
              <a:rPr lang="en-US" altLang="id-ID" sz="1700">
                <a:latin typeface="Tahoma" panose="020B0604030504040204" pitchFamily="34" charset="0"/>
              </a:rPr>
              <a:t>Computer</a:t>
            </a:r>
            <a:endParaRPr kumimoji="0" lang="en-US" altLang="id-ID" sz="1700" b="1">
              <a:latin typeface="Tahoma" panose="020B0604030504040204" pitchFamily="34" charset="0"/>
            </a:endParaRPr>
          </a:p>
          <a:p>
            <a:endParaRPr kumimoji="0" lang="en-US" altLang="id-ID" sz="1500">
              <a:latin typeface="Tahoma" panose="020B0604030504040204" pitchFamily="34" charset="0"/>
            </a:endParaRP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7042151" y="3241676"/>
            <a:ext cx="1965325" cy="84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id-ID" sz="1700">
                <a:latin typeface="Tahoma" panose="020B0604030504040204" pitchFamily="34" charset="0"/>
              </a:rPr>
              <a:t>General Purpose</a:t>
            </a:r>
          </a:p>
          <a:p>
            <a:r>
              <a:rPr lang="en-US" altLang="id-ID" sz="1700">
                <a:latin typeface="Tahoma" panose="020B0604030504040204" pitchFamily="34" charset="0"/>
              </a:rPr>
              <a:t>Computer</a:t>
            </a:r>
            <a:endParaRPr kumimoji="0" lang="en-US" altLang="id-ID" sz="1700" b="1">
              <a:latin typeface="Tahoma" panose="020B0604030504040204" pitchFamily="34" charset="0"/>
            </a:endParaRPr>
          </a:p>
          <a:p>
            <a:endParaRPr kumimoji="0" lang="en-US" altLang="id-ID" sz="1500">
              <a:latin typeface="Tahoma" panose="020B0604030504040204" pitchFamily="34" charset="0"/>
            </a:endParaRPr>
          </a:p>
        </p:txBody>
      </p:sp>
      <p:sp>
        <p:nvSpPr>
          <p:cNvPr id="181254" name="Line 6"/>
          <p:cNvSpPr>
            <a:spLocks noChangeShapeType="1"/>
          </p:cNvSpPr>
          <p:nvPr/>
        </p:nvSpPr>
        <p:spPr bwMode="auto">
          <a:xfrm>
            <a:off x="3986213" y="1357313"/>
            <a:ext cx="3930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1255" name="Line 7"/>
          <p:cNvSpPr>
            <a:spLocks noChangeShapeType="1"/>
          </p:cNvSpPr>
          <p:nvPr/>
        </p:nvSpPr>
        <p:spPr bwMode="auto">
          <a:xfrm>
            <a:off x="3986213" y="1357313"/>
            <a:ext cx="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>
            <a:off x="7916863" y="1357313"/>
            <a:ext cx="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1261" name="Line 13"/>
          <p:cNvSpPr>
            <a:spLocks noChangeShapeType="1"/>
          </p:cNvSpPr>
          <p:nvPr/>
        </p:nvSpPr>
        <p:spPr bwMode="auto">
          <a:xfrm>
            <a:off x="6024563" y="107156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181263" name="Picture 15" descr="1-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9" y="1714501"/>
            <a:ext cx="1965325" cy="14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265" name="Picture 17" descr="1-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4" y="1714501"/>
            <a:ext cx="1906587" cy="144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66" name="Text Box 18"/>
          <p:cNvSpPr txBox="1">
            <a:spLocks noChangeArrowheads="1"/>
          </p:cNvSpPr>
          <p:nvPr/>
        </p:nvSpPr>
        <p:spPr bwMode="auto">
          <a:xfrm>
            <a:off x="2603501" y="4000501"/>
            <a:ext cx="3421063" cy="2441967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Komputer yang dirancang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untuk kebutuhan khusus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program tertentu sudah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tersimpan didlm komputernya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dapat berupa komputer analog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maupun digital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umumnya adalah komputer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analog</a:t>
            </a:r>
          </a:p>
          <a:p>
            <a:endParaRPr kumimoji="0" lang="en-US" altLang="id-ID" sz="1700">
              <a:latin typeface="Tahoma" panose="020B0604030504040204" pitchFamily="34" charset="0"/>
            </a:endParaRPr>
          </a:p>
        </p:txBody>
      </p:sp>
      <p:sp>
        <p:nvSpPr>
          <p:cNvPr id="181267" name="Text Box 19"/>
          <p:cNvSpPr txBox="1">
            <a:spLocks noChangeArrowheads="1"/>
          </p:cNvSpPr>
          <p:nvPr/>
        </p:nvSpPr>
        <p:spPr bwMode="auto">
          <a:xfrm>
            <a:off x="6388101" y="4000501"/>
            <a:ext cx="3565525" cy="2441967"/>
          </a:xfrm>
          <a:prstGeom prst="rect">
            <a:avLst/>
          </a:prstGeom>
          <a:solidFill>
            <a:srgbClr val="6600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Komputer yang dirancang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untuk menyelesaikan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bermacam-macam masalah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dapat berupa komputer analog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maupun digital</a:t>
            </a:r>
          </a:p>
          <a:p>
            <a:pPr>
              <a:buFontTx/>
              <a:buChar char="•"/>
            </a:pPr>
            <a:r>
              <a:rPr kumimoji="0" lang="en-US" altLang="id-ID" sz="1700">
                <a:latin typeface="Tahoma" panose="020B0604030504040204" pitchFamily="34" charset="0"/>
              </a:rPr>
              <a:t>  umumnya adalah komputer </a:t>
            </a:r>
          </a:p>
          <a:p>
            <a:r>
              <a:rPr kumimoji="0" lang="en-US" altLang="id-ID" sz="1700">
                <a:latin typeface="Tahoma" panose="020B0604030504040204" pitchFamily="34" charset="0"/>
              </a:rPr>
              <a:t>   digital</a:t>
            </a:r>
          </a:p>
          <a:p>
            <a:endParaRPr kumimoji="0" lang="en-US" altLang="id-ID" sz="1700">
              <a:latin typeface="Tahoma" panose="020B0604030504040204" pitchFamily="34" charset="0"/>
            </a:endParaRPr>
          </a:p>
          <a:p>
            <a:endParaRPr kumimoji="0" lang="en-US" altLang="id-ID" sz="1700">
              <a:latin typeface="Tahoma" panose="020B060403050404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5" name="Group 1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7" name="Group 1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6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68587" y="2055813"/>
            <a:ext cx="7348278" cy="268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Sirkuitnya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menggunakan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 err="1">
                <a:latin typeface="Arial" panose="020B0604020202020204" pitchFamily="34" charset="0"/>
              </a:rPr>
              <a:t>Vacum</a:t>
            </a:r>
            <a:r>
              <a:rPr lang="en-US" altLang="id-ID" sz="1700" b="1" dirty="0">
                <a:latin typeface="Arial" panose="020B0604020202020204" pitchFamily="34" charset="0"/>
              </a:rPr>
              <a:t> Tube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Program </a:t>
            </a:r>
            <a:r>
              <a:rPr lang="en-US" altLang="id-ID" sz="1700" dirty="0" err="1">
                <a:latin typeface="Arial" panose="020B0604020202020204" pitchFamily="34" charset="0"/>
              </a:rPr>
              <a:t>dibuat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dengan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bahasa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mesin</a:t>
            </a:r>
            <a:r>
              <a:rPr lang="en-US" altLang="id-ID" sz="1700" dirty="0">
                <a:latin typeface="Arial" panose="020B0604020202020204" pitchFamily="34" charset="0"/>
              </a:rPr>
              <a:t> ;  ASSEMBLER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Ukuran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fisik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komputer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sangat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besar</a:t>
            </a:r>
            <a:r>
              <a:rPr lang="en-US" altLang="id-ID" sz="1700" dirty="0">
                <a:latin typeface="Arial" panose="020B0604020202020204" pitchFamily="34" charset="0"/>
              </a:rPr>
              <a:t>, </a:t>
            </a:r>
            <a:r>
              <a:rPr lang="en-US" altLang="id-ID" sz="1700" dirty="0" err="1">
                <a:latin typeface="Arial" panose="020B0604020202020204" pitchFamily="34" charset="0"/>
              </a:rPr>
              <a:t>Cepat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panas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Proses </a:t>
            </a:r>
            <a:r>
              <a:rPr lang="en-US" altLang="id-ID" sz="1700" dirty="0" err="1">
                <a:latin typeface="Arial" panose="020B0604020202020204" pitchFamily="34" charset="0"/>
              </a:rPr>
              <a:t>kurang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cepat</a:t>
            </a:r>
            <a:r>
              <a:rPr lang="en-US" altLang="id-ID" sz="1700" dirty="0">
                <a:latin typeface="Arial" panose="020B0604020202020204" pitchFamily="34" charset="0"/>
              </a:rPr>
              <a:t> , </a:t>
            </a:r>
            <a:r>
              <a:rPr lang="en-US" altLang="id-ID" sz="1700" dirty="0" err="1">
                <a:latin typeface="Arial" panose="020B0604020202020204" pitchFamily="34" charset="0"/>
              </a:rPr>
              <a:t>Kapasitas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penyimpanan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kecil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Memerlukan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daya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listrik</a:t>
            </a:r>
            <a:r>
              <a:rPr lang="en-US" altLang="id-ID" sz="1700" dirty="0">
                <a:latin typeface="Arial" panose="020B0604020202020204" pitchFamily="34" charset="0"/>
              </a:rPr>
              <a:t> yang </a:t>
            </a:r>
            <a:r>
              <a:rPr lang="en-US" altLang="id-ID" sz="1700" dirty="0" err="1">
                <a:latin typeface="Arial" panose="020B0604020202020204" pitchFamily="34" charset="0"/>
              </a:rPr>
              <a:t>besar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Orientasi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pada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aplikasi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bisnis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id-ID" sz="1700" dirty="0">
              <a:latin typeface="Arial" panose="020B0604020202020204" pitchFamily="34" charset="0"/>
            </a:endParaRPr>
          </a:p>
        </p:txBody>
      </p:sp>
      <p:pic>
        <p:nvPicPr>
          <p:cNvPr id="145411" name="Picture 3" descr="1-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788" y="2143126"/>
            <a:ext cx="2489200" cy="189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413" name="Picture 5" descr="1-2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924" y="4527379"/>
            <a:ext cx="2365375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4019739" y="4500564"/>
            <a:ext cx="6853294" cy="186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kumimoji="0" lang="en-US" altLang="id-ID" sz="1700" b="1" dirty="0">
                <a:latin typeface="Tahoma" panose="020B0604030504040204" pitchFamily="34" charset="0"/>
              </a:rPr>
              <a:t> 1946 : ENIAC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elektronik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pertama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didunia</a:t>
            </a:r>
            <a:r>
              <a:rPr kumimoji="0" lang="en-US" altLang="id-ID" sz="1700" dirty="0">
                <a:latin typeface="Tahoma" panose="020B0604030504040204" pitchFamily="34" charset="0"/>
              </a:rPr>
              <a:t> yang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mempunyai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bobot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seberat</a:t>
            </a:r>
            <a:r>
              <a:rPr kumimoji="0" lang="en-US" altLang="id-ID" sz="1700" dirty="0">
                <a:latin typeface="Tahoma" panose="020B0604030504040204" pitchFamily="34" charset="0"/>
              </a:rPr>
              <a:t> 30 ton,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panjang</a:t>
            </a:r>
            <a:r>
              <a:rPr kumimoji="0" lang="en-US" altLang="id-ID" sz="1700" dirty="0">
                <a:latin typeface="Tahoma" panose="020B0604030504040204" pitchFamily="34" charset="0"/>
              </a:rPr>
              <a:t> 30 M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tinggi</a:t>
            </a:r>
            <a:r>
              <a:rPr kumimoji="0" lang="en-US" altLang="id-ID" sz="1700" dirty="0">
                <a:latin typeface="Tahoma" panose="020B0604030504040204" pitchFamily="34" charset="0"/>
              </a:rPr>
              <a:t> 2.4 M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membutuhkan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daya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listrik</a:t>
            </a:r>
            <a:r>
              <a:rPr kumimoji="0" lang="en-US" altLang="id-ID" sz="1700" dirty="0">
                <a:latin typeface="Tahoma" panose="020B0604030504040204" pitchFamily="34" charset="0"/>
              </a:rPr>
              <a:t> 174 kilowatts </a:t>
            </a:r>
          </a:p>
          <a:p>
            <a:endParaRPr kumimoji="0" lang="en-US" altLang="id-ID" sz="17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kumimoji="0" lang="en-US" altLang="id-ID" sz="1700" b="1" dirty="0">
                <a:latin typeface="Tahoma" panose="020B0604030504040204" pitchFamily="34" charset="0"/>
              </a:rPr>
              <a:t>1953 : IBM 701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komersial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berukuran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besar</a:t>
            </a:r>
            <a:r>
              <a:rPr kumimoji="0" lang="en-US" altLang="id-ID" sz="1700" dirty="0">
                <a:latin typeface="Tahoma" panose="020B0604030504040204" pitchFamily="34" charset="0"/>
              </a:rPr>
              <a:t>,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generasi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pertama</a:t>
            </a:r>
            <a:r>
              <a:rPr kumimoji="0" lang="en-US" altLang="id-ID" sz="1700" dirty="0">
                <a:latin typeface="Tahoma" panose="020B0604030504040204" pitchFamily="34" charset="0"/>
              </a:rPr>
              <a:t> yang paling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populer</a:t>
            </a:r>
            <a:endParaRPr kumimoji="0" lang="en-US" altLang="id-ID" sz="1700" dirty="0">
              <a:latin typeface="Tahoma" panose="020B0604030504040204" pitchFamily="34" charset="0"/>
            </a:endParaRPr>
          </a:p>
          <a:p>
            <a:pPr>
              <a:buFontTx/>
              <a:buChar char="•"/>
            </a:pPr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9" name="Group 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566" y="805033"/>
            <a:ext cx="9613861" cy="1080938"/>
          </a:xfrm>
        </p:spPr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Generasi</a:t>
            </a:r>
            <a:r>
              <a:rPr lang="en-US" altLang="id-ID" dirty="0"/>
              <a:t> </a:t>
            </a:r>
            <a:r>
              <a:rPr lang="en-US" altLang="id-ID" dirty="0" err="1"/>
              <a:t>Pertama</a:t>
            </a:r>
            <a:r>
              <a:rPr lang="en-US" altLang="id-ID" dirty="0"/>
              <a:t> (1946-1959</a:t>
            </a:r>
            <a:r>
              <a:rPr lang="en-US" altLang="id-ID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9487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4278" y="2143126"/>
            <a:ext cx="6827462" cy="268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Sirkuitnya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berupa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>
                <a:latin typeface="Arial" panose="020B0604020202020204" pitchFamily="34" charset="0"/>
              </a:rPr>
              <a:t>transistor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Program </a:t>
            </a:r>
            <a:r>
              <a:rPr lang="en-US" altLang="id-ID" sz="1700" dirty="0" err="1">
                <a:latin typeface="Arial" panose="020B0604020202020204" pitchFamily="34" charset="0"/>
              </a:rPr>
              <a:t>dapat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dibuat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dengan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bahasa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tingkat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id-ID" sz="1700" dirty="0">
                <a:latin typeface="Arial" panose="020B0604020202020204" pitchFamily="34" charset="0"/>
              </a:rPr>
              <a:t>  </a:t>
            </a:r>
            <a:r>
              <a:rPr lang="en-US" altLang="id-ID" sz="1700" dirty="0" err="1">
                <a:latin typeface="Arial" panose="020B0604020202020204" pitchFamily="34" charset="0"/>
              </a:rPr>
              <a:t>tinggi</a:t>
            </a:r>
            <a:r>
              <a:rPr lang="en-US" altLang="id-ID" sz="1700" dirty="0">
                <a:latin typeface="Arial" panose="020B0604020202020204" pitchFamily="34" charset="0"/>
              </a:rPr>
              <a:t> ; COBOL, FORTRAN, ALGOL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Kapasitas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memori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utama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sudah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cukup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besar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Proses </a:t>
            </a:r>
            <a:r>
              <a:rPr lang="en-US" altLang="id-ID" sz="1700" dirty="0" err="1">
                <a:latin typeface="Arial" panose="020B0604020202020204" pitchFamily="34" charset="0"/>
              </a:rPr>
              <a:t>operasi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sudah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cepat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Membutuhkan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lebih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sedikit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daya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listrik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Berorientasi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pada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bisnis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dan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teknik</a:t>
            </a:r>
            <a:r>
              <a:rPr lang="en-US" altLang="id-ID" sz="1700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0252" name="Picture 12" descr="1-2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2428876"/>
            <a:ext cx="2633662" cy="199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4" name="Picture 14" descr="1-2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015" y="4932287"/>
            <a:ext cx="2001838" cy="15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409299" y="5332430"/>
            <a:ext cx="6284881" cy="87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630" tIns="43315" rIns="86630" bIns="43315">
            <a:spAutoFit/>
          </a:bodyPr>
          <a:lstStyle>
            <a:lvl1pPr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3388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6775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01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1963" defTabSz="8667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891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463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35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0763" defTabSz="8667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id-ID" sz="1700" dirty="0" err="1">
                <a:latin typeface="Tahoma" panose="020B0604030504040204" pitchFamily="34" charset="0"/>
              </a:rPr>
              <a:t>Komputer</a:t>
            </a:r>
            <a:r>
              <a:rPr kumimoji="0" lang="en-US" altLang="id-ID" sz="1700" dirty="0">
                <a:latin typeface="Tahoma" panose="020B0604030504040204" pitchFamily="34" charset="0"/>
              </a:rPr>
              <a:t> yang paling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banyak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digunakan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pada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generasi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kedua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ini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adalah</a:t>
            </a:r>
            <a:r>
              <a:rPr kumimoji="0" lang="en-US" altLang="id-ID" sz="1700" dirty="0">
                <a:latin typeface="Tahoma" panose="020B0604030504040204" pitchFamily="34" charset="0"/>
              </a:rPr>
              <a:t> IBM 401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aplikasi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bisnis</a:t>
            </a:r>
            <a:r>
              <a:rPr kumimoji="0" lang="en-US" altLang="id-ID" sz="1700" dirty="0">
                <a:latin typeface="Tahoma" panose="020B0604030504040204" pitchFamily="34" charset="0"/>
              </a:rPr>
              <a:t>, IBM 1602 &amp; IBM 7094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untuk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aplikasi</a:t>
            </a:r>
            <a:r>
              <a:rPr kumimoji="0" lang="en-US" altLang="id-ID" sz="1700" dirty="0">
                <a:latin typeface="Tahoma" panose="020B0604030504040204" pitchFamily="34" charset="0"/>
              </a:rPr>
              <a:t> </a:t>
            </a:r>
            <a:r>
              <a:rPr kumimoji="0" lang="en-US" altLang="id-ID" sz="1700" dirty="0" err="1">
                <a:latin typeface="Tahoma" panose="020B0604030504040204" pitchFamily="34" charset="0"/>
              </a:rPr>
              <a:t>teknik</a:t>
            </a:r>
            <a:endParaRPr kumimoji="0" lang="en-US" altLang="id-ID" sz="1700" dirty="0">
              <a:latin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Generasi</a:t>
            </a:r>
            <a:r>
              <a:rPr lang="en-US" altLang="id-ID" dirty="0"/>
              <a:t> </a:t>
            </a:r>
            <a:r>
              <a:rPr lang="en-US" altLang="id-ID" dirty="0" err="1"/>
              <a:t>Kedua</a:t>
            </a:r>
            <a:r>
              <a:rPr lang="en-US" altLang="id-ID" dirty="0"/>
              <a:t> (1959-1964</a:t>
            </a:r>
            <a:r>
              <a:rPr lang="en-US" altLang="id-ID" dirty="0" smtClean="0"/>
              <a:t>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17608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Generasi</a:t>
            </a:r>
            <a:r>
              <a:rPr lang="en-US" altLang="id-ID" dirty="0"/>
              <a:t> </a:t>
            </a:r>
            <a:r>
              <a:rPr lang="en-US" altLang="id-ID" dirty="0" err="1"/>
              <a:t>Ketiga</a:t>
            </a:r>
            <a:r>
              <a:rPr lang="en-US" altLang="id-ID" dirty="0"/>
              <a:t> (1964-1970</a:t>
            </a:r>
            <a:r>
              <a:rPr lang="en-US" altLang="id-ID" dirty="0" smtClean="0"/>
              <a:t>)</a:t>
            </a:r>
            <a:endParaRPr lang="en-US" dirty="0"/>
          </a:p>
        </p:txBody>
      </p:sp>
      <p:sp>
        <p:nvSpPr>
          <p:cNvPr id="11286" name="Rectangle 22"/>
          <p:cNvSpPr>
            <a:spLocks noGrp="1" noChangeArrowheads="1"/>
          </p:cNvSpPr>
          <p:nvPr>
            <p:ph idx="1"/>
          </p:nvPr>
        </p:nvSpPr>
        <p:spPr>
          <a:xfrm>
            <a:off x="4756796" y="4768850"/>
            <a:ext cx="6102427" cy="2387231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id-ID" sz="1700" dirty="0"/>
              <a:t>1964 : IBM S/360, </a:t>
            </a:r>
            <a:r>
              <a:rPr lang="en-US" altLang="id-ID" sz="1700" dirty="0" err="1"/>
              <a:t>komputer</a:t>
            </a:r>
            <a:r>
              <a:rPr lang="en-US" altLang="id-ID" sz="1700" dirty="0"/>
              <a:t> </a:t>
            </a:r>
            <a:r>
              <a:rPr lang="en-US" altLang="id-ID" sz="1700" dirty="0" err="1"/>
              <a:t>generasi</a:t>
            </a:r>
            <a:r>
              <a:rPr lang="en-US" altLang="id-ID" sz="1700" dirty="0"/>
              <a:t> </a:t>
            </a:r>
            <a:r>
              <a:rPr lang="en-US" altLang="id-ID" sz="1700" dirty="0" err="1"/>
              <a:t>ketiga</a:t>
            </a:r>
            <a:r>
              <a:rPr lang="en-US" altLang="id-ID" sz="1700" dirty="0"/>
              <a:t> </a:t>
            </a:r>
            <a:r>
              <a:rPr lang="en-US" altLang="id-ID" sz="1700" dirty="0" err="1"/>
              <a:t>pertama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digunakan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untuk</a:t>
            </a:r>
            <a:r>
              <a:rPr lang="en-US" altLang="id-ID" sz="1700" dirty="0"/>
              <a:t> </a:t>
            </a:r>
            <a:r>
              <a:rPr lang="en-US" altLang="id-ID" sz="1700" dirty="0" err="1"/>
              <a:t>aplikasi</a:t>
            </a:r>
            <a:r>
              <a:rPr lang="en-US" altLang="id-ID" sz="1700" dirty="0"/>
              <a:t> </a:t>
            </a:r>
            <a:r>
              <a:rPr lang="en-US" altLang="id-ID" sz="1700" dirty="0" err="1"/>
              <a:t>bisnis</a:t>
            </a:r>
            <a:r>
              <a:rPr lang="en-US" altLang="id-ID" sz="1700" dirty="0"/>
              <a:t> </a:t>
            </a:r>
            <a:r>
              <a:rPr lang="en-US" altLang="id-ID" sz="1700" dirty="0" err="1"/>
              <a:t>dan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teknik</a:t>
            </a:r>
            <a:r>
              <a:rPr lang="en-US" altLang="id-ID" sz="1700" dirty="0"/>
              <a:t>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id-ID" sz="1700" dirty="0"/>
          </a:p>
          <a:p>
            <a:pPr>
              <a:lnSpc>
                <a:spcPct val="80000"/>
              </a:lnSpc>
            </a:pPr>
            <a:r>
              <a:rPr lang="en-US" altLang="id-ID" sz="1700" dirty="0"/>
              <a:t>1969 : NOVA, </a:t>
            </a:r>
            <a:r>
              <a:rPr lang="en-US" altLang="id-ID" sz="1700" dirty="0" err="1"/>
              <a:t>dikembangkan</a:t>
            </a:r>
            <a:r>
              <a:rPr lang="en-US" altLang="id-ID" sz="1700" dirty="0"/>
              <a:t> </a:t>
            </a:r>
            <a:r>
              <a:rPr lang="en-US" altLang="id-ID" sz="1700" dirty="0" err="1"/>
              <a:t>oleh</a:t>
            </a:r>
            <a:r>
              <a:rPr lang="en-US" altLang="id-ID" sz="1700" dirty="0"/>
              <a:t> Data General Corporation, </a:t>
            </a:r>
            <a:r>
              <a:rPr lang="en-US" altLang="id-ID" sz="1700" dirty="0" err="1"/>
              <a:t>komputer</a:t>
            </a:r>
            <a:r>
              <a:rPr lang="en-US" altLang="id-ID" sz="1700" dirty="0"/>
              <a:t> mini 16 bit </a:t>
            </a:r>
            <a:r>
              <a:rPr lang="en-US" altLang="id-ID" sz="1700" dirty="0" err="1"/>
              <a:t>pertama</a:t>
            </a:r>
            <a:endParaRPr lang="en-US" altLang="id-ID" sz="1700" dirty="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122630" y="2174547"/>
            <a:ext cx="5775058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47" tIns="45673" rIns="91347" bIns="4567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87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72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Menggunakan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b="1" dirty="0">
                <a:latin typeface="Arial" panose="020B0604020202020204" pitchFamily="34" charset="0"/>
              </a:rPr>
              <a:t>IC ( Integrated Circuit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Pemrosesan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lebih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cepat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Kapasitas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memori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lebih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besar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lagi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Penggunaan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listrik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lebih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hemat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Bentuk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fisik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lebih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kecil</a:t>
            </a:r>
            <a:endParaRPr lang="en-US" altLang="id-ID" sz="17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Banyak</a:t>
            </a:r>
            <a:r>
              <a:rPr lang="en-US" altLang="id-ID" sz="1700" dirty="0">
                <a:latin typeface="Arial" panose="020B0604020202020204" pitchFamily="34" charset="0"/>
              </a:rPr>
              <a:t> </a:t>
            </a:r>
            <a:r>
              <a:rPr lang="en-US" altLang="id-ID" sz="1700" dirty="0" err="1">
                <a:latin typeface="Arial" panose="020B0604020202020204" pitchFamily="34" charset="0"/>
              </a:rPr>
              <a:t>bermunculan</a:t>
            </a:r>
            <a:r>
              <a:rPr lang="en-US" altLang="id-ID" sz="1700" dirty="0">
                <a:latin typeface="Arial" panose="020B0604020202020204" pitchFamily="34" charset="0"/>
              </a:rPr>
              <a:t> application software </a:t>
            </a:r>
          </a:p>
        </p:txBody>
      </p:sp>
      <p:pic>
        <p:nvPicPr>
          <p:cNvPr id="11278" name="Picture 14" descr="1-2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179" y="2425764"/>
            <a:ext cx="2125663" cy="16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3" name="Picture 19" descr="1-2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9" y="4768850"/>
            <a:ext cx="2001837" cy="151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2636620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1518</TotalTime>
  <Words>1086</Words>
  <Application>Microsoft Office PowerPoint</Application>
  <PresentationFormat>Custom</PresentationFormat>
  <Paragraphs>172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Berlin</vt:lpstr>
      <vt:lpstr>Pertemuan 2  Pengantar Sistem dan Teknologi Informasi</vt:lpstr>
      <vt:lpstr>KOMPUTER ?</vt:lpstr>
      <vt:lpstr>SEJARAH KOMPUTER </vt:lpstr>
      <vt:lpstr>Komputer Berdasarkan Data yang Diolah</vt:lpstr>
      <vt:lpstr>Komputer Berdasarkan Ukuran</vt:lpstr>
      <vt:lpstr>Komputer Berdasarkan Kegunaan</vt:lpstr>
      <vt:lpstr>Komputer Generasi Pertama (1946-1959)</vt:lpstr>
      <vt:lpstr>Komputer Generasi Kedua (1959-1964)</vt:lpstr>
      <vt:lpstr>Komputer Generasi Ketiga (1964-1970)</vt:lpstr>
      <vt:lpstr>Komputer Generasi Keempat (1970-1990)</vt:lpstr>
      <vt:lpstr>Komputer Generasi Kelima (Sejak 1990 an)</vt:lpstr>
      <vt:lpstr>DATA dan INFORMASI</vt:lpstr>
      <vt:lpstr>Siklus Pengolahan Data</vt:lpstr>
      <vt:lpstr>Siklus Pengolahan Data</vt:lpstr>
      <vt:lpstr>Sistem Komputer </vt:lpstr>
      <vt:lpstr>Perkembangan Teknologi Komputer</vt:lpstr>
      <vt:lpstr>Pemanfaatan Teknologi Komputer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57</cp:revision>
  <dcterms:created xsi:type="dcterms:W3CDTF">2020-10-14T00:48:12Z</dcterms:created>
  <dcterms:modified xsi:type="dcterms:W3CDTF">2023-10-06T01:27:14Z</dcterms:modified>
</cp:coreProperties>
</file>