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1" r:id="rId3"/>
    <p:sldId id="293" r:id="rId4"/>
    <p:sldId id="294" r:id="rId5"/>
    <p:sldId id="295" r:id="rId6"/>
    <p:sldId id="296" r:id="rId7"/>
    <p:sldId id="292" r:id="rId8"/>
    <p:sldId id="278" r:id="rId9"/>
    <p:sldId id="277" r:id="rId10"/>
    <p:sldId id="299" r:id="rId11"/>
    <p:sldId id="300" r:id="rId12"/>
    <p:sldId id="301" r:id="rId13"/>
    <p:sldId id="302" r:id="rId14"/>
    <p:sldId id="30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nyPPT.com" type="tx">
  <p:cSld name="tinyPPT.c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419600" y="6172201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53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8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6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5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8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5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65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53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Power of PowerPoint | thepopp.com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202" y="2852936"/>
            <a:ext cx="8100859" cy="2208245"/>
          </a:xfrm>
        </p:spPr>
        <p:txBody>
          <a:bodyPr anchor="t">
            <a:normAutofit/>
          </a:bodyPr>
          <a:lstStyle>
            <a:lvl1pPr algn="l"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611216" y="2756926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5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and Animated Tex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047842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385569" y="0"/>
            <a:ext cx="4303858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674883" y="0"/>
            <a:ext cx="4303858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2764984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7168185" y="0"/>
            <a:ext cx="6957935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5167760" y="0"/>
            <a:ext cx="2676758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3729365" y="0"/>
            <a:ext cx="2324305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39609" y="2703892"/>
            <a:ext cx="3617897" cy="2208254"/>
          </a:xfrm>
          <a:prstGeom prst="rect">
            <a:avLst/>
          </a:prstGeom>
        </p:spPr>
        <p:txBody>
          <a:bodyPr vert="horz" lIns="91434" tIns="45717" rIns="91434" bIns="45717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-135526" y="5111522"/>
            <a:ext cx="3613813" cy="1390878"/>
          </a:xfrm>
        </p:spPr>
        <p:txBody>
          <a:bodyPr>
            <a:noAutofit/>
          </a:bodyPr>
          <a:lstStyle>
            <a:lvl1pPr algn="l">
              <a:defRPr sz="11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5284009" y="2482060"/>
            <a:ext cx="7132647" cy="20099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5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1019186" y="4990568"/>
            <a:ext cx="1620141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1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B7B857-1B3E-4423-81FD-433E8FC4BB5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C675A9-15E3-4428-ADB7-7467BD8B32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1860-F74C-4945-8A7B-F328F9C42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9C83-D552-47AE-A20F-DA4EC8134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7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 algn="ctr">
              <a:buNone/>
            </a:pPr>
            <a:endParaRPr lang="en-US" b="1" dirty="0"/>
          </a:p>
          <a:p>
            <a:pPr marL="109728" indent="0" algn="ctr">
              <a:buNone/>
            </a:pPr>
            <a:r>
              <a:rPr lang="en-US" b="1" dirty="0"/>
              <a:t>PEKERJAAN SOSIAL DI RUMAH SAKIT</a:t>
            </a:r>
          </a:p>
          <a:p>
            <a:pPr marL="109728" indent="0" algn="ctr">
              <a:buNone/>
            </a:pPr>
            <a:endParaRPr lang="en-US" b="1" dirty="0"/>
          </a:p>
          <a:p>
            <a:pPr marL="109728" indent="0" algn="ctr">
              <a:buNone/>
            </a:pPr>
            <a:endParaRPr lang="en-US" b="1" dirty="0"/>
          </a:p>
          <a:p>
            <a:pPr marL="109728" indent="0" algn="ctr">
              <a:buNone/>
            </a:pPr>
            <a:r>
              <a:rPr lang="en-US" sz="2000" dirty="0"/>
              <a:t>                                                                    </a:t>
            </a:r>
          </a:p>
          <a:p>
            <a:pPr marL="109728" indent="0" algn="ctr">
              <a:buNone/>
            </a:pPr>
            <a:r>
              <a:rPr lang="en-US" sz="2000" dirty="0"/>
              <a:t>                                              </a:t>
            </a:r>
            <a:r>
              <a:rPr lang="en-US" sz="2000" dirty="0" err="1"/>
              <a:t>Puspitasari</a:t>
            </a:r>
            <a:r>
              <a:rPr lang="en-US" sz="2000" dirty="0"/>
              <a:t> </a:t>
            </a:r>
            <a:r>
              <a:rPr lang="en-US" sz="2000" dirty="0" err="1"/>
              <a:t>Nurul</a:t>
            </a:r>
            <a:r>
              <a:rPr lang="en-US" sz="2000" dirty="0"/>
              <a:t> D P, </a:t>
            </a:r>
            <a:r>
              <a:rPr lang="en-US" sz="2000" dirty="0" err="1"/>
              <a:t>S.Tr.Sos</a:t>
            </a:r>
            <a:r>
              <a:rPr lang="en-US" sz="2000" dirty="0"/>
              <a:t>, </a:t>
            </a:r>
            <a:r>
              <a:rPr lang="en-US" sz="2000" dirty="0" err="1"/>
              <a:t>Sp.P.S.P.D</a:t>
            </a:r>
            <a:endParaRPr lang="en-US" sz="2000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9855"/>
            <a:ext cx="8991600" cy="60007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9600"/>
            <a:ext cx="2514600" cy="20206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24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28343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Menurut</a:t>
            </a:r>
            <a:r>
              <a:rPr lang="en-US" sz="2400" dirty="0"/>
              <a:t> WHO (1947) </a:t>
            </a:r>
            <a:r>
              <a:rPr lang="en-US" sz="2400" b="1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diartikan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yang </a:t>
            </a:r>
            <a:r>
              <a:rPr lang="en-US" sz="2400" dirty="0" err="1"/>
              <a:t>sempurna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, mental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sosial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(WHO, 1947).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Definisi</a:t>
            </a:r>
            <a:r>
              <a:rPr lang="en-US" sz="2400" dirty="0"/>
              <a:t> WHO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b="1" dirty="0" err="1"/>
              <a:t>sehat</a:t>
            </a:r>
            <a:r>
              <a:rPr lang="en-US" sz="2400" b="1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yang </a:t>
            </a:r>
            <a:r>
              <a:rPr lang="en-US" sz="2400" dirty="0" err="1"/>
              <a:t>positif</a:t>
            </a:r>
            <a:r>
              <a:rPr lang="en-US" sz="2400" dirty="0"/>
              <a:t> (Edelman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Mandle</a:t>
            </a:r>
            <a:r>
              <a:rPr lang="en-US" sz="2400" dirty="0"/>
              <a:t>. 1994)</a:t>
            </a:r>
            <a:r>
              <a:rPr lang="id-ID" sz="2400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menyeluruh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en-US" sz="2400" dirty="0" err="1"/>
              <a:t>Memandang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internal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eksternal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pentingnya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.</a:t>
            </a:r>
          </a:p>
          <a:p>
            <a:pPr lvl="0" algn="just"/>
            <a:endParaRPr lang="en-US" sz="2400" dirty="0"/>
          </a:p>
          <a:p>
            <a:pPr lvl="0" algn="just"/>
            <a:endParaRPr lang="en-US" sz="2400" dirty="0"/>
          </a:p>
          <a:p>
            <a:pPr lvl="0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15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lanjut</a:t>
            </a:r>
            <a:r>
              <a:rPr lang="en-US" sz="2800" dirty="0"/>
              <a:t> </a:t>
            </a:r>
            <a:r>
              <a:rPr lang="en-US" sz="2800" dirty="0" err="1"/>
              <a:t>diganti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(</a:t>
            </a:r>
            <a:r>
              <a:rPr lang="en-US" sz="2800" i="1" dirty="0"/>
              <a:t>Social Work in Health Care</a:t>
            </a:r>
            <a:r>
              <a:rPr lang="en-US" sz="2800" dirty="0"/>
              <a:t>). 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fleksibel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 </a:t>
            </a:r>
            <a:r>
              <a:rPr lang="en-US" sz="2800" dirty="0" err="1"/>
              <a:t>dibanding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  yang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berkonotasi</a:t>
            </a:r>
            <a:r>
              <a:rPr lang="en-US" sz="2800" dirty="0"/>
              <a:t> </a:t>
            </a:r>
            <a:r>
              <a:rPr lang="en-US" sz="2800" dirty="0" err="1"/>
              <a:t>penyembuhan</a:t>
            </a:r>
            <a:r>
              <a:rPr lang="en-US" sz="2800" dirty="0"/>
              <a:t> (</a:t>
            </a:r>
            <a:r>
              <a:rPr lang="en-US" sz="2800" i="1" dirty="0"/>
              <a:t>Medicine</a:t>
            </a:r>
            <a:r>
              <a:rPr lang="en-US" sz="2800" dirty="0"/>
              <a:t>). 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	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906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err="1"/>
              <a:t>Pekerja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dirty="0"/>
              <a:t> 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 </a:t>
            </a:r>
            <a:r>
              <a:rPr lang="en-US" b="1" dirty="0" err="1"/>
              <a:t>Pekerjaan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dirty="0"/>
              <a:t> yang setting </a:t>
            </a:r>
            <a:r>
              <a:rPr lang="en-US" dirty="0" err="1"/>
              <a:t>penanganannya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 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76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1154097"/>
          </a:xfrm>
        </p:spPr>
        <p:txBody>
          <a:bodyPr/>
          <a:lstStyle/>
          <a:p>
            <a:r>
              <a:rPr lang="en-US" dirty="0"/>
              <a:t>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en-US" sz="2800" i="1" dirty="0"/>
              <a:t>Walter A. Friedlander</a:t>
            </a:r>
            <a:r>
              <a:rPr lang="en-US" sz="2800" dirty="0"/>
              <a:t> 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2800" dirty="0"/>
          </a:p>
          <a:p>
            <a:pPr marL="109728" indent="0">
              <a:lnSpc>
                <a:spcPct val="90000"/>
              </a:lnSpc>
              <a:buNone/>
            </a:pP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“</a:t>
            </a:r>
            <a:r>
              <a:rPr lang="en-US" sz="2800" dirty="0" err="1"/>
              <a:t>pelayanan</a:t>
            </a:r>
            <a:r>
              <a:rPr lang="en-US" sz="2800" dirty="0"/>
              <a:t> yang </a:t>
            </a:r>
            <a:r>
              <a:rPr lang="en-US" sz="2800" dirty="0" err="1"/>
              <a:t>bercirikan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bantuan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r>
              <a:rPr lang="en-US" sz="2800" dirty="0"/>
              <a:t> yang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penyembuhannya</a:t>
            </a:r>
            <a:r>
              <a:rPr lang="en-US" sz="2800" dirty="0"/>
              <a:t>.“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56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2426F27-5609-4496-9622-29F7EC9324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55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 flipH="1">
            <a:off x="7168185" y="0"/>
            <a:ext cx="695793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3140" y="2667000"/>
            <a:ext cx="9167140" cy="2208254"/>
          </a:xfrm>
        </p:spPr>
        <p:txBody>
          <a:bodyPr>
            <a:noAutofit/>
          </a:bodyPr>
          <a:lstStyle/>
          <a:p>
            <a:r>
              <a:rPr lang="en-US" sz="9300" dirty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1447800" y="914400"/>
            <a:ext cx="5349949" cy="2679701"/>
          </a:xfrm>
        </p:spPr>
        <p:txBody>
          <a:bodyPr/>
          <a:lstStyle/>
          <a:p>
            <a:pPr marL="0" indent="0">
              <a:buNone/>
            </a:pPr>
            <a:r>
              <a:rPr lang="en-US" sz="9300" dirty="0">
                <a:solidFill>
                  <a:schemeClr val="tx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SEKIAN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173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631743"/>
            <a:ext cx="71689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SELF REFLECTION</a:t>
            </a:r>
          </a:p>
        </p:txBody>
      </p:sp>
    </p:spTree>
    <p:extLst>
      <p:ext uri="{BB962C8B-B14F-4D97-AF65-F5344CB8AC3E}">
        <p14:creationId xmlns:p14="http://schemas.microsoft.com/office/powerpoint/2010/main" val="204423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14400"/>
            <a:ext cx="746760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146002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81334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37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81200"/>
            <a:ext cx="6915150" cy="3810000"/>
          </a:xfrm>
        </p:spPr>
        <p:txBody>
          <a:bodyPr/>
          <a:lstStyle/>
          <a:p>
            <a:pPr marL="82550" indent="0" algn="ctr">
              <a:buNone/>
            </a:pP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Pengalaman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Belajar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apa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yang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sudah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didapat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dan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apa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yang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diharapkan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pada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matakuliah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/>
                </a:solidFill>
                <a:latin typeface="Arial" pitchFamily="34" charset="0"/>
              </a:rPr>
              <a:t>ini</a:t>
            </a:r>
            <a:r>
              <a:rPr lang="en-US" altLang="ko-KR" sz="4000" b="1" dirty="0">
                <a:solidFill>
                  <a:schemeClr val="tx1"/>
                </a:solidFill>
                <a:latin typeface="Arial" pitchFamily="34" charset="0"/>
              </a:rPr>
              <a:t> ?</a:t>
            </a:r>
            <a:endParaRPr lang="ko-KR" altLang="en-US" sz="40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marL="82550" indent="0" algn="ctr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6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SUMBER (REFERENSI)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50536"/>
          </a:xfrm>
        </p:spPr>
        <p:txBody>
          <a:bodyPr>
            <a:noAutofit/>
          </a:bodyPr>
          <a:lstStyle/>
          <a:p>
            <a:r>
              <a:rPr lang="en-US" dirty="0" err="1"/>
              <a:t>Bracht</a:t>
            </a:r>
            <a:r>
              <a:rPr lang="en-US" dirty="0"/>
              <a:t>, Neil F. 1978. </a:t>
            </a:r>
            <a:r>
              <a:rPr lang="en-US" i="1" dirty="0"/>
              <a:t>Social Work In Health Care : A Guide to Professional Practice.</a:t>
            </a:r>
            <a:r>
              <a:rPr lang="en-US" dirty="0"/>
              <a:t> New York : The Haworth Press.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Whitaker, T. , </a:t>
            </a:r>
            <a:r>
              <a:rPr lang="en-US" dirty="0" err="1"/>
              <a:t>Weismiller</a:t>
            </a:r>
            <a:r>
              <a:rPr lang="en-US" dirty="0"/>
              <a:t>, T., Clark, E., &amp; Wilson, M. (2006). </a:t>
            </a:r>
            <a:r>
              <a:rPr lang="en-US" i="1" dirty="0"/>
              <a:t>Assuring the Sufficiency of a Front Line Workforce: A National Study of Licensed Social Workers. Special Report: Social Work Services in Health Care Settings. </a:t>
            </a:r>
            <a:r>
              <a:rPr lang="en-US" dirty="0"/>
              <a:t>Washington DC. National Association of Social Workers.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3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Nuryana</a:t>
            </a:r>
            <a:r>
              <a:rPr lang="en-US" dirty="0"/>
              <a:t>, </a:t>
            </a:r>
            <a:r>
              <a:rPr lang="en-US" dirty="0" err="1"/>
              <a:t>Mu’man</a:t>
            </a:r>
            <a:r>
              <a:rPr lang="en-US" dirty="0"/>
              <a:t>. 2000. </a:t>
            </a:r>
            <a:r>
              <a:rPr lang="en-US" i="1" dirty="0" err="1"/>
              <a:t>Pekerjaan</a:t>
            </a:r>
            <a:r>
              <a:rPr lang="en-US" i="1" dirty="0"/>
              <a:t> </a:t>
            </a:r>
            <a:r>
              <a:rPr lang="en-US" i="1" dirty="0" err="1"/>
              <a:t>Sosial</a:t>
            </a:r>
            <a:r>
              <a:rPr lang="en-US" i="1" dirty="0"/>
              <a:t> </a:t>
            </a:r>
            <a:r>
              <a:rPr lang="en-US" i="1" dirty="0" err="1"/>
              <a:t>Medik</a:t>
            </a:r>
            <a:r>
              <a:rPr lang="en-US" i="1" dirty="0"/>
              <a:t> di </a:t>
            </a:r>
            <a:r>
              <a:rPr lang="en-US" i="1" dirty="0" err="1"/>
              <a:t>Rumah</a:t>
            </a:r>
            <a:r>
              <a:rPr lang="en-US" i="1" dirty="0"/>
              <a:t> </a:t>
            </a:r>
            <a:r>
              <a:rPr lang="en-US" i="1" dirty="0" err="1"/>
              <a:t>Sakit</a:t>
            </a:r>
            <a:r>
              <a:rPr lang="en-US" dirty="0"/>
              <a:t>. Bandung : STKS Press.</a:t>
            </a:r>
          </a:p>
          <a:p>
            <a:endParaRPr lang="en-US" dirty="0"/>
          </a:p>
          <a:p>
            <a:r>
              <a:rPr lang="en-US" dirty="0"/>
              <a:t>NASW Center For Workforce Studies and Social Work Practice. 2011. </a:t>
            </a:r>
            <a:r>
              <a:rPr lang="en-US" i="1" dirty="0"/>
              <a:t>Social Workers in Hospitals and Medical Centers: Occupational Profile</a:t>
            </a:r>
          </a:p>
          <a:p>
            <a:endParaRPr lang="en-US" i="1" dirty="0"/>
          </a:p>
          <a:p>
            <a:r>
              <a:rPr lang="en-US" dirty="0" err="1"/>
              <a:t>Zastrow</a:t>
            </a:r>
            <a:r>
              <a:rPr lang="en-US" dirty="0"/>
              <a:t>, Charles. 1982</a:t>
            </a:r>
            <a:r>
              <a:rPr lang="en-US" i="1" dirty="0"/>
              <a:t>. Introduction To Social Welfare Institutions : Social Problems, Services, and </a:t>
            </a:r>
            <a:r>
              <a:rPr lang="en-US" i="1" dirty="0" err="1"/>
              <a:t>Currens</a:t>
            </a:r>
            <a:r>
              <a:rPr lang="en-US" i="1" dirty="0"/>
              <a:t> Issues</a:t>
            </a:r>
            <a:r>
              <a:rPr lang="en-US" dirty="0"/>
              <a:t>. Third Edition. Homewood: The Dorsey Press.</a:t>
            </a:r>
            <a:r>
              <a:rPr lang="fi-FI" dirty="0"/>
              <a:t> </a:t>
            </a:r>
          </a:p>
          <a:p>
            <a:pPr marL="109728" indent="0">
              <a:buNone/>
            </a:pPr>
            <a:endParaRPr lang="fi-FI" dirty="0"/>
          </a:p>
          <a:p>
            <a:r>
              <a:rPr lang="fi-FI" dirty="0"/>
              <a:t>Barker, Robert L. 1987. </a:t>
            </a:r>
            <a:r>
              <a:rPr lang="en-US" i="1" dirty="0"/>
              <a:t>The Social Work Dictionary</a:t>
            </a:r>
            <a:r>
              <a:rPr lang="en-US" dirty="0"/>
              <a:t>. New York: NASW Press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1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736336"/>
          </a:xfrm>
        </p:spPr>
        <p:txBody>
          <a:bodyPr>
            <a:normAutofit/>
          </a:bodyPr>
          <a:lstStyle/>
          <a:p>
            <a:r>
              <a:rPr lang="en-US" dirty="0"/>
              <a:t>Dubois &amp; Miley, 1992, </a:t>
            </a:r>
            <a:r>
              <a:rPr lang="en-US" i="1" dirty="0"/>
              <a:t>Social Work : An Empowering </a:t>
            </a:r>
            <a:r>
              <a:rPr lang="en-US" i="1" dirty="0" err="1"/>
              <a:t>Proffession</a:t>
            </a:r>
            <a:r>
              <a:rPr lang="en-US" dirty="0"/>
              <a:t>, Boston: </a:t>
            </a:r>
            <a:r>
              <a:rPr lang="en-US" dirty="0" err="1"/>
              <a:t>Allyn</a:t>
            </a:r>
            <a:r>
              <a:rPr lang="en-US" dirty="0"/>
              <a:t> &amp; Bacon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Friedlander, Walter A. 1977. </a:t>
            </a:r>
            <a:r>
              <a:rPr lang="en-US" i="1" dirty="0"/>
              <a:t>Concepts and Methods of Social Work</a:t>
            </a:r>
            <a:r>
              <a:rPr lang="en-US" dirty="0"/>
              <a:t>. New Delhi : Prentice-Hal of India Private Limited.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/>
              <a:t>Siporin</a:t>
            </a:r>
            <a:r>
              <a:rPr lang="en-US" dirty="0"/>
              <a:t>, Max (1975). </a:t>
            </a:r>
            <a:r>
              <a:rPr lang="en-US" i="1" dirty="0"/>
              <a:t>Introduction to </a:t>
            </a:r>
            <a:r>
              <a:rPr lang="en-US" i="1" dirty="0" err="1"/>
              <a:t>Sosial</a:t>
            </a:r>
            <a:r>
              <a:rPr lang="en-US" i="1" dirty="0"/>
              <a:t> Work Practice</a:t>
            </a:r>
            <a:r>
              <a:rPr lang="en-US" dirty="0"/>
              <a:t>. New York: MacMillan.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Skidmore, Thackeray, &amp; Farley. 1994. </a:t>
            </a:r>
            <a:r>
              <a:rPr lang="en-US" i="1" dirty="0"/>
              <a:t>Introduction to Social Work</a:t>
            </a:r>
            <a:r>
              <a:rPr lang="en-US" dirty="0"/>
              <a:t>. UK: Prentice Hall.</a:t>
            </a:r>
          </a:p>
          <a:p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5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6"/>
          <p:cNvSpPr>
            <a:spLocks noGrp="1" noChangeArrowheads="1"/>
          </p:cNvSpPr>
          <p:nvPr>
            <p:ph type="title"/>
          </p:nvPr>
        </p:nvSpPr>
        <p:spPr>
          <a:xfrm>
            <a:off x="457200" y="759746"/>
            <a:ext cx="8229600" cy="1069848"/>
          </a:xfrm>
        </p:spPr>
        <p:txBody>
          <a:bodyPr/>
          <a:lstStyle/>
          <a:p>
            <a:pPr eaLnBrk="1" hangingPunct="1"/>
            <a:r>
              <a:rPr lang="id-ID" sz="3200" dirty="0">
                <a:solidFill>
                  <a:schemeClr val="tx1"/>
                </a:solidFill>
              </a:rPr>
              <a:t>Klasifikasi </a:t>
            </a:r>
            <a:r>
              <a:rPr lang="en-US" sz="3200" dirty="0" err="1">
                <a:solidFill>
                  <a:schemeClr val="tx1"/>
                </a:solidFill>
              </a:rPr>
              <a:t>Praktik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id-ID" sz="3200" dirty="0">
                <a:solidFill>
                  <a:schemeClr val="tx1"/>
                </a:solidFill>
              </a:rPr>
              <a:t>Sosial di Bidang Kesehatan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5603" name="Group 37"/>
          <p:cNvGrpSpPr>
            <a:grpSpLocks noChangeAspect="1"/>
          </p:cNvGrpSpPr>
          <p:nvPr/>
        </p:nvGrpSpPr>
        <p:grpSpPr bwMode="auto">
          <a:xfrm>
            <a:off x="1605069" y="4495521"/>
            <a:ext cx="4871929" cy="1591784"/>
            <a:chOff x="1314" y="6002"/>
            <a:chExt cx="6300" cy="1800"/>
          </a:xfrm>
        </p:grpSpPr>
        <p:sp>
          <p:nvSpPr>
            <p:cNvPr id="25617" name="AutoShape 45"/>
            <p:cNvSpPr>
              <a:spLocks noChangeAspect="1" noChangeArrowheads="1" noTextEdit="1"/>
            </p:cNvSpPr>
            <p:nvPr/>
          </p:nvSpPr>
          <p:spPr bwMode="auto">
            <a:xfrm>
              <a:off x="1314" y="6002"/>
              <a:ext cx="63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4"/>
            <p:cNvSpPr>
              <a:spLocks noChangeShapeType="1"/>
            </p:cNvSpPr>
            <p:nvPr/>
          </p:nvSpPr>
          <p:spPr bwMode="auto">
            <a:xfrm>
              <a:off x="2034" y="6182"/>
              <a:ext cx="39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3"/>
            <p:cNvSpPr txBox="1">
              <a:spLocks noChangeArrowheads="1"/>
            </p:cNvSpPr>
            <p:nvPr/>
          </p:nvSpPr>
          <p:spPr bwMode="auto">
            <a:xfrm>
              <a:off x="2884" y="6656"/>
              <a:ext cx="1790" cy="1050"/>
            </a:xfrm>
            <a:prstGeom prst="rect">
              <a:avLst/>
            </a:prstGeom>
            <a:solidFill>
              <a:srgbClr val="92D05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endParaRPr>
            </a:p>
            <a:p>
              <a:pPr algn="ctr" eaLnBrk="1" hangingPunct="1"/>
              <a:r>
                <a:rPr lang="id-ID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cs typeface="Times New Roman" pitchFamily="18" charset="0"/>
                </a:rPr>
                <a:t>Social Work in Family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  <a:p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</p:txBody>
        </p:sp>
        <p:sp>
          <p:nvSpPr>
            <p:cNvPr id="25620" name="Text Box 42"/>
            <p:cNvSpPr txBox="1">
              <a:spLocks noChangeArrowheads="1"/>
            </p:cNvSpPr>
            <p:nvPr/>
          </p:nvSpPr>
          <p:spPr bwMode="auto">
            <a:xfrm>
              <a:off x="4895" y="6656"/>
              <a:ext cx="1800" cy="108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id-ID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cs typeface="Times New Roman" pitchFamily="18" charset="0"/>
                </a:rPr>
                <a:t>Social Work in Public  Health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  <a:p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</p:txBody>
        </p:sp>
        <p:sp>
          <p:nvSpPr>
            <p:cNvPr id="25623" name="Line 39"/>
            <p:cNvSpPr>
              <a:spLocks noChangeShapeType="1"/>
            </p:cNvSpPr>
            <p:nvPr/>
          </p:nvSpPr>
          <p:spPr bwMode="auto">
            <a:xfrm>
              <a:off x="2034" y="6182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Text Box 54"/>
          <p:cNvSpPr txBox="1">
            <a:spLocks noChangeArrowheads="1"/>
          </p:cNvSpPr>
          <p:nvPr/>
        </p:nvSpPr>
        <p:spPr bwMode="auto">
          <a:xfrm>
            <a:off x="3657600" y="1829594"/>
            <a:ext cx="2209800" cy="6850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Social Work in Health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d-ID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Services Systems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5" name="Text Box 53"/>
          <p:cNvSpPr txBox="1">
            <a:spLocks noChangeArrowheads="1"/>
          </p:cNvSpPr>
          <p:nvPr/>
        </p:nvSpPr>
        <p:spPr bwMode="auto">
          <a:xfrm>
            <a:off x="2057400" y="3505200"/>
            <a:ext cx="1752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Social Work in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ctr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Health Care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25606" name="Text Box 52"/>
          <p:cNvSpPr txBox="1">
            <a:spLocks noChangeArrowheads="1"/>
          </p:cNvSpPr>
          <p:nvPr/>
        </p:nvSpPr>
        <p:spPr bwMode="auto">
          <a:xfrm>
            <a:off x="5334000" y="3505200"/>
            <a:ext cx="1600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Social Work in Mental Health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25607" name="Line 51"/>
          <p:cNvSpPr>
            <a:spLocks noChangeShapeType="1"/>
          </p:cNvSpPr>
          <p:nvPr/>
        </p:nvSpPr>
        <p:spPr bwMode="auto">
          <a:xfrm>
            <a:off x="4746578" y="2514600"/>
            <a:ext cx="0" cy="312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50"/>
          <p:cNvSpPr>
            <a:spLocks noChangeShapeType="1"/>
          </p:cNvSpPr>
          <p:nvPr/>
        </p:nvSpPr>
        <p:spPr bwMode="auto">
          <a:xfrm flipV="1">
            <a:off x="3390900" y="2827587"/>
            <a:ext cx="2514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49"/>
          <p:cNvSpPr>
            <a:spLocks noChangeShapeType="1"/>
          </p:cNvSpPr>
          <p:nvPr/>
        </p:nvSpPr>
        <p:spPr bwMode="auto">
          <a:xfrm>
            <a:off x="5905500" y="2827587"/>
            <a:ext cx="0" cy="4887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48"/>
          <p:cNvSpPr>
            <a:spLocks noChangeShapeType="1"/>
          </p:cNvSpPr>
          <p:nvPr/>
        </p:nvSpPr>
        <p:spPr bwMode="auto">
          <a:xfrm>
            <a:off x="3371850" y="2819400"/>
            <a:ext cx="0" cy="496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Rectangle 55"/>
          <p:cNvSpPr>
            <a:spLocks noChangeArrowheads="1"/>
          </p:cNvSpPr>
          <p:nvPr/>
        </p:nvSpPr>
        <p:spPr bwMode="auto">
          <a:xfrm>
            <a:off x="0" y="1646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  <a:tab pos="914400" algn="l"/>
              </a:tabLst>
            </a:pPr>
            <a:endParaRPr lang="id-ID">
              <a:latin typeface="Arial" charset="0"/>
            </a:endParaRPr>
          </a:p>
        </p:txBody>
      </p:sp>
      <p:sp>
        <p:nvSpPr>
          <p:cNvPr id="25613" name="Rectangle 60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endParaRPr lang="id-ID">
              <a:latin typeface="Arial" charset="0"/>
            </a:endParaRPr>
          </a:p>
        </p:txBody>
      </p:sp>
      <p:sp>
        <p:nvSpPr>
          <p:cNvPr id="25614" name="Rectangle 61"/>
          <p:cNvSpPr>
            <a:spLocks noChangeArrowheads="1"/>
          </p:cNvSpPr>
          <p:nvPr/>
        </p:nvSpPr>
        <p:spPr bwMode="auto">
          <a:xfrm>
            <a:off x="0" y="240030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tabLst>
                <a:tab pos="457200" algn="l"/>
              </a:tabLst>
            </a:pPr>
            <a:endParaRPr lang="en-US">
              <a:latin typeface="Arial" charset="0"/>
            </a:endParaRPr>
          </a:p>
        </p:txBody>
      </p:sp>
      <p:sp>
        <p:nvSpPr>
          <p:cNvPr id="25615" name="Rectangle 63"/>
          <p:cNvSpPr>
            <a:spLocks noChangeArrowheads="1"/>
          </p:cNvSpPr>
          <p:nvPr/>
        </p:nvSpPr>
        <p:spPr bwMode="auto">
          <a:xfrm>
            <a:off x="26670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16" name="Line 68"/>
          <p:cNvSpPr>
            <a:spLocks noChangeShapeType="1"/>
          </p:cNvSpPr>
          <p:nvPr/>
        </p:nvSpPr>
        <p:spPr bwMode="auto">
          <a:xfrm>
            <a:off x="2981325" y="4191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1393873" y="5073869"/>
            <a:ext cx="1228772" cy="894051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Social Work in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Times New Roman" pitchFamily="18" charset="0"/>
              </a:rPr>
              <a:t>Hospital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>
            <a:off x="3597675" y="4654699"/>
            <a:ext cx="0" cy="1591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5203121" y="4657786"/>
            <a:ext cx="0" cy="1591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10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1367</TotalTime>
  <Words>516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Route 159 Bold</vt:lpstr>
      <vt:lpstr>Trebuchet MS</vt:lpstr>
      <vt:lpstr>Wingdings 2</vt:lpstr>
      <vt:lpstr>Urban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(REFERENSI)</vt:lpstr>
      <vt:lpstr>PowerPoint Presentation</vt:lpstr>
      <vt:lpstr>    </vt:lpstr>
      <vt:lpstr>Klasifikasi Praktik Pekerjaan Sosial di Bidang Kesehatan</vt:lpstr>
      <vt:lpstr>PowerPoint Presentation</vt:lpstr>
      <vt:lpstr>PowerPoint Presentation</vt:lpstr>
      <vt:lpstr>PowerPoint Presentation</vt:lpstr>
      <vt:lpstr>DEFINISI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Puspitasari Nurul D P</cp:lastModifiedBy>
  <cp:revision>37</cp:revision>
  <dcterms:created xsi:type="dcterms:W3CDTF">2020-02-25T08:03:40Z</dcterms:created>
  <dcterms:modified xsi:type="dcterms:W3CDTF">2022-09-29T03:20:58Z</dcterms:modified>
</cp:coreProperties>
</file>