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  <p:sldId id="257" r:id="rId3"/>
    <p:sldId id="308" r:id="rId4"/>
    <p:sldId id="309" r:id="rId5"/>
    <p:sldId id="310" r:id="rId6"/>
    <p:sldId id="311" r:id="rId7"/>
    <p:sldId id="312" r:id="rId8"/>
    <p:sldId id="313" r:id="rId9"/>
    <p:sldId id="314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26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12BED07-6713-92AA-40AF-AE58F4F83C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4701464"/>
            <a:ext cx="8952782" cy="1204036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C9EF77-BF49-E4C1-0FC7-563354777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BD5853-25AA-1C3D-EAD2-496674792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7F0DAD-5850-CAAE-CD25-4D6DDDFF3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4851B1-0B20-9549-0D70-886AA9D045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952500"/>
            <a:ext cx="8952781" cy="3748824"/>
          </a:xfrm>
          <a:noFill/>
        </p:spPr>
        <p:txBody>
          <a:bodyPr anchor="b">
            <a:normAutofit/>
          </a:bodyPr>
          <a:lstStyle>
            <a:lvl1pPr algn="l">
              <a:defRPr sz="3200" spc="530" baseline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36903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D2C3AB-851A-0D2F-B3AE-5B161CFF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89FD6B-3621-3904-7878-A2825C6925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08AE9-D8ED-ED5D-D7B0-A43811777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9EF98B-AC81-D122-3D05-9C4E2FE42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FB543-B138-6627-3714-12105D172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886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03DE16D-F1A0-DDB5-A98C-A9055C93D9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88334" y="952499"/>
            <a:ext cx="2051165" cy="4953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8A548F-8DA7-C53C-1BFE-7C720CB20F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52500" y="952499"/>
            <a:ext cx="8235834" cy="4953001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2EA2C8-1C90-25D0-8B0A-30B73CFD3E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6FF1A4-0404-DA2D-1EA4-828091C04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57155-0F4A-F7B7-C4A8-755572E98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98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48F26-B5E3-8A90-51FC-8520D1D73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EA4D95-10F3-6212-8302-5610C43E32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281BE7-A53D-441E-0393-0E59412C9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EF10F0-B23F-BF4B-DB66-9BCF734DB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5DDEC-13A7-D988-D082-03076F80F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274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D80CFA-45ED-71B0-EE3E-CCE6D5C19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1618211"/>
            <a:ext cx="8412190" cy="3944389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37BECA-A01D-7D7A-F2A6-891EC9D229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908858"/>
            <a:ext cx="8412192" cy="676102"/>
          </a:xfrm>
        </p:spPr>
        <p:txBody>
          <a:bodyPr anchor="b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716478-6FAF-D420-0B87-6EABB81E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C4289B-CB0D-8AFC-7C02-F755C0DCC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971E4-8A9E-2A30-D7FE-B3505124B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59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7F941-C3A7-545F-8046-C7A9AC803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D4277-CFAE-EEF6-3346-61F06D5A39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5401" y="2260121"/>
            <a:ext cx="4350026" cy="365688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543384-699D-84FC-C8B5-7BDE49BB44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6574" y="2260120"/>
            <a:ext cx="4350025" cy="365688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A49386-AFC8-03DA-4563-07B0A0119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ED60A-7704-31D9-7D4D-65C635ED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6927DA-3B5E-13B8-0BA8-5DCFF001E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80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37B55A-280B-BDCB-F966-8578DDE74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966788"/>
            <a:ext cx="10059988" cy="105178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6EA03-7008-14AB-547B-E66EA4EC9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018581"/>
            <a:ext cx="4350027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629F56-D2C8-71FE-FA59-002819D518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95400" y="2774756"/>
            <a:ext cx="4350027" cy="31507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2524D2-CA8D-75F3-D089-C2F0E20D47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46572" y="2018581"/>
            <a:ext cx="4350028" cy="544003"/>
          </a:xfrm>
        </p:spPr>
        <p:txBody>
          <a:bodyPr anchor="b"/>
          <a:lstStyle>
            <a:lvl1pPr marL="0" indent="0">
              <a:buNone/>
              <a:defRPr sz="24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99B0E3-5AE5-0516-27BF-9F246137FE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46572" y="2774756"/>
            <a:ext cx="4350028" cy="315079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B319A7-6048-4735-B2AC-6D6043F146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515F875-F23E-D0D2-9115-CD494FDA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DB4F88F-F488-D9D5-CF99-AA1750AAF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5094593-EFC2-EEEF-74CD-BD00F4132A94}"/>
              </a:ext>
            </a:extLst>
          </p:cNvPr>
          <p:cNvCxnSpPr>
            <a:cxnSpLocks/>
          </p:cNvCxnSpPr>
          <p:nvPr/>
        </p:nvCxnSpPr>
        <p:spPr>
          <a:xfrm>
            <a:off x="6657975" y="2625552"/>
            <a:ext cx="4238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F851F6D-436C-FA47-8CD1-2C10E735764A}"/>
              </a:ext>
            </a:extLst>
          </p:cNvPr>
          <p:cNvCxnSpPr>
            <a:cxnSpLocks/>
          </p:cNvCxnSpPr>
          <p:nvPr/>
        </p:nvCxnSpPr>
        <p:spPr>
          <a:xfrm>
            <a:off x="1403684" y="2625552"/>
            <a:ext cx="424174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71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D91B86-9261-4E82-EF65-30F78154E2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3A5E84-E43B-20AE-E80D-47CB0B07B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FF5797-14F1-9FEB-247C-0E325AF7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B5D7AF-1489-8F93-4828-0AE784B8B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650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6CAF1C-8901-AE05-E52C-D5B9594105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CD4F90-2973-4FE2-6C2C-5C2AC5C5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0414B-A7EC-0C14-EFD2-29C5582CC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2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378C7-A764-C5E4-A6A4-DC5B1B353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6484"/>
            <a:ext cx="3932237" cy="2122516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FE178-4B5D-413B-6583-AB81E8D04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312026"/>
            <a:ext cx="5143500" cy="4565651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2F6D-71AB-9630-9DBE-46041C50C7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EAAD1-C919-6E2E-32D2-E199025F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8B5D8-E15B-BE38-2A89-BD0F02E1A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7ECC26-B78C-4CBD-6883-97E80D3E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0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04EAA-30F7-390A-C77C-2E5BD8218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6484" y="1307185"/>
            <a:ext cx="3932237" cy="2121813"/>
          </a:xfrm>
        </p:spPr>
        <p:txBody>
          <a:bodyPr anchor="t">
            <a:normAutofit/>
          </a:bodyPr>
          <a:lstStyle>
            <a:lvl1pPr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3A1C34-81AC-D534-67B1-427212289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57702" y="1307186"/>
            <a:ext cx="5038898" cy="459831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E1012D-3524-26C6-64C1-8CE6E7A9A2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06484" y="3428999"/>
            <a:ext cx="3932237" cy="2133601"/>
          </a:xfrm>
        </p:spPr>
        <p:txBody>
          <a:bodyPr anchor="b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FA6D7-1BE0-F14D-A2F7-4836180B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DDF98-C922-483F-97E9-3E76B0201B4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56B5AC-3F20-FDC1-D579-7C4C6B4ED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074ACA-1D54-81FA-70B1-31AB3011B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B3671-A306-4A69-8480-FA9BE8392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607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6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792104-6F24-CD50-F55E-22A55084DD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842963"/>
            <a:ext cx="9601200" cy="13096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1059CB-D00E-398D-E4D9-59792FC40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95400" y="2262188"/>
            <a:ext cx="9601200" cy="3643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DFBC38-D897-7CBE-AC89-A95A2222D7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47726" y="61991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5DBDDF98-C922-483F-97E9-3E76B0201B42}" type="datetimeFigureOut">
              <a:rPr lang="en-US" smtClean="0"/>
              <a:pPr/>
              <a:t>10/10/2024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28008-2A03-D518-4A75-30816EB0D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86625" y="6199188"/>
            <a:ext cx="340995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691D49-2BD8-1C36-B43A-CF2F917776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28107" y="6199188"/>
            <a:ext cx="6191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1B8B3671-A306-4A69-8480-FA9BE8392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232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29" r:id="rId6"/>
    <p:sldLayoutId id="2147483725" r:id="rId7"/>
    <p:sldLayoutId id="2147483726" r:id="rId8"/>
    <p:sldLayoutId id="2147483727" r:id="rId9"/>
    <p:sldLayoutId id="2147483728" r:id="rId10"/>
    <p:sldLayoutId id="2147483730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2800" kern="1200" cap="all" spc="5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75488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949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2144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image" Target="../media/image5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Relationship Id="rId9" Type="http://schemas.openxmlformats.org/officeDocument/2006/relationships/image" Target="../media/image7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4.jp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1">
            <a:extLst>
              <a:ext uri="{FF2B5EF4-FFF2-40B4-BE49-F238E27FC236}">
                <a16:creationId xmlns:a16="http://schemas.microsoft.com/office/drawing/2014/main" id="{A31384CA-BBDF-78EA-C1B6-7C26234E0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97081EE3-B6BE-9584-F5AF-E5F6484DA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999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1A03FE5-7938-1573-2D18-E168CC7C0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6782305" y="952500"/>
            <a:ext cx="4457195" cy="4953000"/>
          </a:xfrm>
          <a:custGeom>
            <a:avLst/>
            <a:gdLst>
              <a:gd name="connsiteX0" fmla="*/ 0 w 9985794"/>
              <a:gd name="connsiteY0" fmla="*/ 0 h 4920343"/>
              <a:gd name="connsiteX1" fmla="*/ 9985794 w 9985794"/>
              <a:gd name="connsiteY1" fmla="*/ 0 h 4920343"/>
              <a:gd name="connsiteX2" fmla="*/ 9985794 w 9985794"/>
              <a:gd name="connsiteY2" fmla="*/ 4920343 h 4920343"/>
              <a:gd name="connsiteX3" fmla="*/ 0 w 9985794"/>
              <a:gd name="connsiteY3" fmla="*/ 4920343 h 4920343"/>
              <a:gd name="connsiteX4" fmla="*/ 0 w 9985794"/>
              <a:gd name="connsiteY4" fmla="*/ 4119525 h 4920343"/>
              <a:gd name="connsiteX5" fmla="*/ 4905554 w 9985794"/>
              <a:gd name="connsiteY5" fmla="*/ 4119525 h 4920343"/>
              <a:gd name="connsiteX6" fmla="*/ 4905554 w 9985794"/>
              <a:gd name="connsiteY6" fmla="*/ 1451087 h 4920343"/>
              <a:gd name="connsiteX7" fmla="*/ 0 w 9985794"/>
              <a:gd name="connsiteY7" fmla="*/ 1451087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8" fmla="*/ 4996994 w 9985794"/>
              <a:gd name="connsiteY8" fmla="*/ 4210965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0" fmla="*/ 4905554 w 9985794"/>
              <a:gd name="connsiteY0" fmla="*/ 1451087 h 4920343"/>
              <a:gd name="connsiteX1" fmla="*/ 0 w 9985794"/>
              <a:gd name="connsiteY1" fmla="*/ 1451087 h 4920343"/>
              <a:gd name="connsiteX2" fmla="*/ 0 w 9985794"/>
              <a:gd name="connsiteY2" fmla="*/ 0 h 4920343"/>
              <a:gd name="connsiteX3" fmla="*/ 9985794 w 9985794"/>
              <a:gd name="connsiteY3" fmla="*/ 0 h 4920343"/>
              <a:gd name="connsiteX4" fmla="*/ 9985794 w 9985794"/>
              <a:gd name="connsiteY4" fmla="*/ 4920343 h 4920343"/>
              <a:gd name="connsiteX5" fmla="*/ 0 w 9985794"/>
              <a:gd name="connsiteY5" fmla="*/ 4920343 h 4920343"/>
              <a:gd name="connsiteX6" fmla="*/ 0 w 9985794"/>
              <a:gd name="connsiteY6" fmla="*/ 4119525 h 4920343"/>
              <a:gd name="connsiteX0" fmla="*/ 0 w 9985794"/>
              <a:gd name="connsiteY0" fmla="*/ 1451087 h 4920343"/>
              <a:gd name="connsiteX1" fmla="*/ 0 w 9985794"/>
              <a:gd name="connsiteY1" fmla="*/ 0 h 4920343"/>
              <a:gd name="connsiteX2" fmla="*/ 9985794 w 9985794"/>
              <a:gd name="connsiteY2" fmla="*/ 0 h 4920343"/>
              <a:gd name="connsiteX3" fmla="*/ 9985794 w 9985794"/>
              <a:gd name="connsiteY3" fmla="*/ 4920343 h 4920343"/>
              <a:gd name="connsiteX4" fmla="*/ 0 w 9985794"/>
              <a:gd name="connsiteY4" fmla="*/ 4920343 h 4920343"/>
              <a:gd name="connsiteX5" fmla="*/ 0 w 9985794"/>
              <a:gd name="connsiteY5" fmla="*/ 4119525 h 492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5794" h="4920343">
                <a:moveTo>
                  <a:pt x="0" y="1451087"/>
                </a:moveTo>
                <a:lnTo>
                  <a:pt x="0" y="0"/>
                </a:lnTo>
                <a:lnTo>
                  <a:pt x="9985794" y="0"/>
                </a:lnTo>
                <a:lnTo>
                  <a:pt x="9985794" y="4920343"/>
                </a:lnTo>
                <a:lnTo>
                  <a:pt x="0" y="4920343"/>
                </a:lnTo>
                <a:lnTo>
                  <a:pt x="0" y="4119525"/>
                </a:lnTo>
              </a:path>
            </a:pathLst>
          </a:cu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1DA89A-1FDE-40E5-9758-50117C458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5712" y="2033018"/>
            <a:ext cx="4115702" cy="2116348"/>
          </a:xfrm>
          <a:noFill/>
        </p:spPr>
        <p:txBody>
          <a:bodyPr anchor="ctr">
            <a:noAutofit/>
          </a:bodyPr>
          <a:lstStyle/>
          <a:p>
            <a:pPr algn="r"/>
            <a:r>
              <a:rPr lang="en-US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MATERI </a:t>
            </a:r>
            <a:br>
              <a:rPr lang="en-US" b="1" cap="none" spc="0" dirty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</a:br>
            <a:r>
              <a:rPr lang="en-US" b="1" cap="none" spc="0" dirty="0" err="1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Pengukuran</a:t>
            </a:r>
            <a:r>
              <a:rPr lang="en-US" b="1" cap="none" spc="0">
                <a:ln w="12700">
                  <a:solidFill>
                    <a:schemeClr val="accent5"/>
                  </a:solidFill>
                  <a:prstDash val="solid"/>
                </a:ln>
                <a:pattFill prst="ltDnDiag">
                  <a:fgClr>
                    <a:schemeClr val="accent5">
                      <a:lumMod val="60000"/>
                      <a:lumOff val="40000"/>
                    </a:schemeClr>
                  </a:fgClr>
                  <a:bgClr>
                    <a:schemeClr val="bg1"/>
                  </a:bgClr>
                </a:pattFill>
              </a:rPr>
              <a:t> 1</a:t>
            </a:r>
            <a:endParaRPr lang="en-US" b="1" cap="none" spc="0" dirty="0">
              <a:ln w="12700">
                <a:solidFill>
                  <a:schemeClr val="accent5"/>
                </a:solidFill>
                <a:prstDash val="solid"/>
              </a:ln>
              <a:pattFill prst="ltDnDiag">
                <a:fgClr>
                  <a:schemeClr val="accent5">
                    <a:lumMod val="60000"/>
                    <a:lumOff val="40000"/>
                  </a:schemeClr>
                </a:fgClr>
                <a:bgClr>
                  <a:schemeClr val="bg1"/>
                </a:bgClr>
              </a:patt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4EB960-5B2C-4C74-ABCC-6FAC1CEFBC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75713" y="4497355"/>
            <a:ext cx="3354752" cy="945063"/>
          </a:xfrm>
          <a:noFill/>
        </p:spPr>
        <p:txBody>
          <a:bodyPr anchor="b">
            <a:normAutofit/>
          </a:bodyPr>
          <a:lstStyle/>
          <a:p>
            <a:pPr algn="r"/>
            <a:r>
              <a:rPr lang="en-US" sz="36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PGSD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133F99A7-E0B3-4761-86BA-E9E2AE868255}"/>
              </a:ext>
            </a:extLst>
          </p:cNvPr>
          <p:cNvGrpSpPr/>
          <p:nvPr/>
        </p:nvGrpSpPr>
        <p:grpSpPr>
          <a:xfrm>
            <a:off x="462273" y="1273363"/>
            <a:ext cx="6212855" cy="2359025"/>
            <a:chOff x="445466" y="2138330"/>
            <a:chExt cx="6212855" cy="235902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71EE76A-6BEA-44DF-9B14-1D47563BCDD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E73472A-F9BD-4013-9B9B-B779B25BFB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6A20D7A7-BB1E-469A-A2FA-E12137E360D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F0586968-F9F9-49AA-9643-A95CE31D5EE4}"/>
              </a:ext>
            </a:extLst>
          </p:cNvPr>
          <p:cNvSpPr txBox="1">
            <a:spLocks/>
          </p:cNvSpPr>
          <p:nvPr/>
        </p:nvSpPr>
        <p:spPr>
          <a:xfrm>
            <a:off x="1130620" y="3468289"/>
            <a:ext cx="4699187" cy="2116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3200" kern="1200" cap="all" spc="5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2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9A578FEF-972F-42CA-BA10-6D025D15427E}"/>
              </a:ext>
            </a:extLst>
          </p:cNvPr>
          <p:cNvSpPr txBox="1">
            <a:spLocks/>
          </p:cNvSpPr>
          <p:nvPr/>
        </p:nvSpPr>
        <p:spPr>
          <a:xfrm>
            <a:off x="1305754" y="3444638"/>
            <a:ext cx="4115702" cy="21163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120000"/>
              </a:lnSpc>
              <a:spcBef>
                <a:spcPct val="0"/>
              </a:spcBef>
              <a:buNone/>
              <a:defRPr sz="3200" kern="1200" cap="all" spc="53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b="1" cap="none" spc="0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MK PENDIDIKAN MATEMATIKA KELAS TINGGI</a:t>
            </a:r>
          </a:p>
        </p:txBody>
      </p:sp>
      <p:grpSp>
        <p:nvGrpSpPr>
          <p:cNvPr id="19" name="Group 12">
            <a:extLst>
              <a:ext uri="{FF2B5EF4-FFF2-40B4-BE49-F238E27FC236}">
                <a16:creationId xmlns:a16="http://schemas.microsoft.com/office/drawing/2014/main" id="{7044E313-E580-45EE-9755-7B245FBCEEF7}"/>
              </a:ext>
            </a:extLst>
          </p:cNvPr>
          <p:cNvGrpSpPr/>
          <p:nvPr/>
        </p:nvGrpSpPr>
        <p:grpSpPr>
          <a:xfrm>
            <a:off x="10020680" y="239575"/>
            <a:ext cx="1566153" cy="1284446"/>
            <a:chOff x="0" y="0"/>
            <a:chExt cx="812800" cy="812800"/>
          </a:xfrm>
        </p:grpSpPr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F24B0DC3-13E7-4844-A7B9-11CEB56D5E9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0" y="0"/>
                  </a:moveTo>
                  <a:lnTo>
                    <a:pt x="812800" y="0"/>
                  </a:lnTo>
                  <a:lnTo>
                    <a:pt x="812800" y="812800"/>
                  </a:lnTo>
                  <a:lnTo>
                    <a:pt x="0" y="812800"/>
                  </a:lnTo>
                  <a:close/>
                </a:path>
              </a:pathLst>
            </a:custGeom>
            <a:solidFill>
              <a:srgbClr val="6182A8"/>
            </a:solidFill>
          </p:spPr>
        </p:sp>
        <p:sp>
          <p:nvSpPr>
            <p:cNvPr id="21" name="TextBox 14">
              <a:extLst>
                <a:ext uri="{FF2B5EF4-FFF2-40B4-BE49-F238E27FC236}">
                  <a16:creationId xmlns:a16="http://schemas.microsoft.com/office/drawing/2014/main" id="{7DD1D6E3-A913-4D94-83B1-D92D56909AD4}"/>
                </a:ext>
              </a:extLst>
            </p:cNvPr>
            <p:cNvSpPr txBox="1"/>
            <p:nvPr/>
          </p:nvSpPr>
          <p:spPr>
            <a:xfrm>
              <a:off x="0" y="-9525"/>
              <a:ext cx="812800" cy="822325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3100"/>
                </a:lnSpc>
              </a:pPr>
              <a:endParaRPr/>
            </a:p>
          </p:txBody>
        </p:sp>
      </p:grpSp>
      <p:sp>
        <p:nvSpPr>
          <p:cNvPr id="17" name="Freeform 15">
            <a:extLst>
              <a:ext uri="{FF2B5EF4-FFF2-40B4-BE49-F238E27FC236}">
                <a16:creationId xmlns:a16="http://schemas.microsoft.com/office/drawing/2014/main" id="{010FB6A9-38B2-4D9C-92A1-EE53A7E0641F}"/>
              </a:ext>
            </a:extLst>
          </p:cNvPr>
          <p:cNvSpPr/>
          <p:nvPr/>
        </p:nvSpPr>
        <p:spPr>
          <a:xfrm>
            <a:off x="10764496" y="18272"/>
            <a:ext cx="1427502" cy="1397311"/>
          </a:xfrm>
          <a:custGeom>
            <a:avLst/>
            <a:gdLst/>
            <a:ahLst/>
            <a:cxnLst/>
            <a:rect l="l" t="t" r="r" b="b"/>
            <a:pathLst>
              <a:path w="1427502" h="1397311">
                <a:moveTo>
                  <a:pt x="0" y="0"/>
                </a:moveTo>
                <a:lnTo>
                  <a:pt x="1427503" y="0"/>
                </a:lnTo>
                <a:lnTo>
                  <a:pt x="1427503" y="1397311"/>
                </a:lnTo>
                <a:lnTo>
                  <a:pt x="0" y="1397311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196617"/>
            </a:stretch>
          </a:blipFill>
        </p:spPr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59151DB5-6097-4404-A775-B63A3500F09A}"/>
              </a:ext>
            </a:extLst>
          </p:cNvPr>
          <p:cNvSpPr/>
          <p:nvPr/>
        </p:nvSpPr>
        <p:spPr>
          <a:xfrm>
            <a:off x="9340531" y="380432"/>
            <a:ext cx="1427502" cy="1397311"/>
          </a:xfrm>
          <a:custGeom>
            <a:avLst/>
            <a:gdLst/>
            <a:ahLst/>
            <a:cxnLst/>
            <a:rect l="l" t="t" r="r" b="b"/>
            <a:pathLst>
              <a:path w="1427502" h="1397311">
                <a:moveTo>
                  <a:pt x="0" y="0"/>
                </a:moveTo>
                <a:lnTo>
                  <a:pt x="1427502" y="0"/>
                </a:lnTo>
                <a:lnTo>
                  <a:pt x="1427502" y="1397310"/>
                </a:lnTo>
                <a:lnTo>
                  <a:pt x="0" y="1397310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 l="-196617"/>
            </a:stretch>
          </a:blipFill>
        </p:spPr>
      </p:sp>
      <p:sp>
        <p:nvSpPr>
          <p:cNvPr id="26" name="Freeform 30">
            <a:extLst>
              <a:ext uri="{FF2B5EF4-FFF2-40B4-BE49-F238E27FC236}">
                <a16:creationId xmlns:a16="http://schemas.microsoft.com/office/drawing/2014/main" id="{2CC12027-6A6B-4230-AF57-74814C86B466}"/>
              </a:ext>
            </a:extLst>
          </p:cNvPr>
          <p:cNvSpPr/>
          <p:nvPr/>
        </p:nvSpPr>
        <p:spPr>
          <a:xfrm flipH="1">
            <a:off x="-278286" y="4024851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45" name="Freeform 30">
            <a:extLst>
              <a:ext uri="{FF2B5EF4-FFF2-40B4-BE49-F238E27FC236}">
                <a16:creationId xmlns:a16="http://schemas.microsoft.com/office/drawing/2014/main" id="{74A4A060-F32D-43B7-A520-C467EE19CB1D}"/>
              </a:ext>
            </a:extLst>
          </p:cNvPr>
          <p:cNvSpPr/>
          <p:nvPr/>
        </p:nvSpPr>
        <p:spPr>
          <a:xfrm flipH="1">
            <a:off x="-357974" y="5163145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46" name="Freeform 30">
            <a:extLst>
              <a:ext uri="{FF2B5EF4-FFF2-40B4-BE49-F238E27FC236}">
                <a16:creationId xmlns:a16="http://schemas.microsoft.com/office/drawing/2014/main" id="{78A972A7-602E-43AE-A1E3-623DFE1B4C10}"/>
              </a:ext>
            </a:extLst>
          </p:cNvPr>
          <p:cNvSpPr/>
          <p:nvPr/>
        </p:nvSpPr>
        <p:spPr>
          <a:xfrm rot="20985463" flipH="1">
            <a:off x="668309" y="5115462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  <p:sp>
        <p:nvSpPr>
          <p:cNvPr id="47" name="Freeform 30">
            <a:extLst>
              <a:ext uri="{FF2B5EF4-FFF2-40B4-BE49-F238E27FC236}">
                <a16:creationId xmlns:a16="http://schemas.microsoft.com/office/drawing/2014/main" id="{AA947592-47F1-4DCB-AD8E-BE34EFD740CA}"/>
              </a:ext>
            </a:extLst>
          </p:cNvPr>
          <p:cNvSpPr/>
          <p:nvPr/>
        </p:nvSpPr>
        <p:spPr>
          <a:xfrm rot="20297341" flipH="1">
            <a:off x="1820550" y="5344139"/>
            <a:ext cx="2052567" cy="2116348"/>
          </a:xfrm>
          <a:custGeom>
            <a:avLst/>
            <a:gdLst/>
            <a:ahLst/>
            <a:cxnLst/>
            <a:rect l="l" t="t" r="r" b="b"/>
            <a:pathLst>
              <a:path w="3513563" h="3513563">
                <a:moveTo>
                  <a:pt x="3513563" y="0"/>
                </a:moveTo>
                <a:lnTo>
                  <a:pt x="0" y="0"/>
                </a:lnTo>
                <a:lnTo>
                  <a:pt x="0" y="3513564"/>
                </a:lnTo>
                <a:lnTo>
                  <a:pt x="3513563" y="3513564"/>
                </a:lnTo>
                <a:lnTo>
                  <a:pt x="3513563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368705912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sudut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3"/>
            </a:pPr>
            <a:r>
              <a:rPr lang="en-US" sz="2400" dirty="0" err="1"/>
              <a:t>Menghimpitkan</a:t>
            </a:r>
            <a:r>
              <a:rPr lang="en-US" sz="2400" dirty="0"/>
              <a:t> </a:t>
            </a:r>
            <a:r>
              <a:rPr lang="en-US" sz="2400" dirty="0" err="1"/>
              <a:t>sudut</a:t>
            </a:r>
            <a:r>
              <a:rPr lang="en-US" sz="2400" dirty="0"/>
              <a:t> </a:t>
            </a:r>
            <a:r>
              <a:rPr lang="en-US" sz="2400" dirty="0" err="1"/>
              <a:t>siku-siku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sudut</a:t>
            </a:r>
            <a:r>
              <a:rPr lang="en-US" sz="2400" dirty="0"/>
              <a:t> </a:t>
            </a:r>
            <a:r>
              <a:rPr lang="en-US" sz="2400" dirty="0" err="1"/>
              <a:t>lancip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b="1" dirty="0" err="1"/>
              <a:t>sudut</a:t>
            </a:r>
            <a:r>
              <a:rPr lang="en-US" sz="2400" b="1" dirty="0"/>
              <a:t> </a:t>
            </a:r>
            <a:r>
              <a:rPr lang="en-US" sz="2400" b="1" dirty="0" err="1"/>
              <a:t>tumpul</a:t>
            </a:r>
            <a:endParaRPr lang="en-US" sz="2400" b="1" dirty="0"/>
          </a:p>
          <a:p>
            <a:pPr marL="457200" indent="-457200">
              <a:buFont typeface="+mj-lt"/>
              <a:buAutoNum type="arabicPeriod" startAt="3"/>
            </a:pPr>
            <a:r>
              <a:rPr lang="en-US" sz="2400" dirty="0" err="1"/>
              <a:t>Menggabungkan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sudut</a:t>
            </a:r>
            <a:r>
              <a:rPr lang="en-US" sz="2400" dirty="0"/>
              <a:t> </a:t>
            </a:r>
            <a:r>
              <a:rPr lang="en-US" sz="2400" dirty="0" err="1"/>
              <a:t>siku-siku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b="1" dirty="0" err="1"/>
              <a:t>sudut</a:t>
            </a:r>
            <a:r>
              <a:rPr lang="en-US" sz="2400" b="1" dirty="0"/>
              <a:t> </a:t>
            </a:r>
            <a:r>
              <a:rPr lang="en-US" sz="2400" b="1" dirty="0" err="1"/>
              <a:t>lurus</a:t>
            </a:r>
            <a:endParaRPr lang="en-US" sz="2400" b="1" dirty="0"/>
          </a:p>
          <a:p>
            <a:pPr marL="457200" indent="-457200">
              <a:buFont typeface="+mj-lt"/>
              <a:buAutoNum type="arabicPeriod" startAt="3"/>
            </a:pPr>
            <a:r>
              <a:rPr lang="en-US" sz="2400" dirty="0" err="1"/>
              <a:t>Menggabungkan</a:t>
            </a:r>
            <a:r>
              <a:rPr lang="en-US" sz="2400" dirty="0"/>
              <a:t> 4 </a:t>
            </a:r>
            <a:r>
              <a:rPr lang="en-US" sz="2400" dirty="0" err="1"/>
              <a:t>sudut</a:t>
            </a:r>
            <a:r>
              <a:rPr lang="en-US" sz="2400" dirty="0"/>
              <a:t> </a:t>
            </a:r>
            <a:r>
              <a:rPr lang="en-US" sz="2400" dirty="0" err="1"/>
              <a:t>siku-siku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b="1" dirty="0" err="1"/>
              <a:t>sudut</a:t>
            </a:r>
            <a:r>
              <a:rPr lang="en-US" sz="2400" b="1" dirty="0"/>
              <a:t> </a:t>
            </a:r>
            <a:r>
              <a:rPr lang="en-US" sz="2400" b="1" dirty="0" err="1"/>
              <a:t>satu</a:t>
            </a:r>
            <a:r>
              <a:rPr lang="en-US" sz="2400" b="1" dirty="0"/>
              <a:t> </a:t>
            </a:r>
            <a:r>
              <a:rPr lang="en-US" sz="2400" b="1" dirty="0" err="1"/>
              <a:t>putaran</a:t>
            </a:r>
            <a:endParaRPr lang="en-US" sz="2400" b="1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2911208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luas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113862-6C83-4436-A34B-30D57D17C8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q"/>
                </a:pPr>
                <a:r>
                  <a:rPr lang="en-US" sz="2400" dirty="0"/>
                  <a:t>Satuan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baku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persegi</a:t>
                </a:r>
                <a:endParaRPr lang="en-US" sz="240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sz="2400" dirty="0" err="1"/>
                  <a:t>Satuan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yang </a:t>
                </a:r>
                <a:r>
                  <a:rPr lang="en-US" sz="2400" dirty="0" err="1"/>
                  <a:t>sering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digunakan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dalam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keseharian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adalah</a:t>
                </a:r>
                <a:r>
                  <a:rPr lang="en-US" sz="2400" dirty="0"/>
                  <a:t> ha, dan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>
                  <a:buFont typeface="Wingdings" panose="05000000000000000000" pitchFamily="2" charset="2"/>
                  <a:buChar char="q"/>
                </a:pPr>
                <a:r>
                  <a:rPr lang="en-US" sz="2400" dirty="0" err="1"/>
                  <a:t>Untuk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menghitung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suatu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daerah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kadang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digunakan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cara</a:t>
                </a:r>
                <a:r>
                  <a:rPr lang="en-US" sz="2400" dirty="0"/>
                  <a:t> </a:t>
                </a:r>
                <a:r>
                  <a:rPr lang="en-US" sz="2400" dirty="0" err="1"/>
                  <a:t>tak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langsung</a:t>
                </a:r>
                <a:r>
                  <a:rPr lang="en-US" sz="2400" dirty="0"/>
                  <a:t>, </a:t>
                </a:r>
                <a:r>
                  <a:rPr lang="en-US" sz="2400" dirty="0" err="1"/>
                  <a:t>yakni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menghitung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keseluruhan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luas</a:t>
                </a:r>
                <a:r>
                  <a:rPr lang="en-US" sz="2400" dirty="0"/>
                  <a:t> </a:t>
                </a:r>
                <a:r>
                  <a:rPr lang="en-US" sz="2400" dirty="0" err="1"/>
                  <a:t>kemudian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dikurangi</a:t>
                </a:r>
                <a:r>
                  <a:rPr lang="en-US" sz="2400" dirty="0"/>
                  <a:t> </a:t>
                </a:r>
                <a:r>
                  <a:rPr lang="en-US" sz="2400" dirty="0" err="1"/>
                  <a:t>dengan</a:t>
                </a:r>
                <a:r>
                  <a:rPr lang="en-US" sz="2400" dirty="0"/>
                  <a:t> </a:t>
                </a:r>
                <a:r>
                  <a:rPr lang="en-US" sz="2400" dirty="0" err="1"/>
                  <a:t>peliputnya</a:t>
                </a: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113862-6C83-4436-A34B-30D57D17C8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89" t="-167" r="-1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89244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luas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016686"/>
            <a:ext cx="9601200" cy="388881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err="1"/>
              <a:t>Hubungan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endParaRPr lang="en-US" sz="24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6">
                <a:extLst>
                  <a:ext uri="{FF2B5EF4-FFF2-40B4-BE49-F238E27FC236}">
                    <a16:creationId xmlns:a16="http://schemas.microsoft.com/office/drawing/2014/main" id="{EDFAA9FB-21A2-4D3F-BA31-25FEDCA1EEF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0353524"/>
                  </p:ext>
                </p:extLst>
              </p:nvPr>
            </p:nvGraphicFramePr>
            <p:xfrm>
              <a:off x="2045197" y="2832946"/>
              <a:ext cx="8127999" cy="324212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3603763">
                      <a:extLst>
                        <a:ext uri="{9D8B030D-6E8A-4147-A177-3AD203B41FA5}">
                          <a16:colId xmlns:a16="http://schemas.microsoft.com/office/drawing/2014/main" val="2232447442"/>
                        </a:ext>
                      </a:extLst>
                    </a:gridCol>
                    <a:gridCol w="1814903">
                      <a:extLst>
                        <a:ext uri="{9D8B030D-6E8A-4147-A177-3AD203B41FA5}">
                          <a16:colId xmlns:a16="http://schemas.microsoft.com/office/drawing/2014/main" val="2605784438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249906024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Satuan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Singkatan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Kesepadanan </a:t>
                          </a:r>
                          <a:r>
                            <a:rPr lang="en-US" dirty="0" err="1"/>
                            <a:t>dengan</a:t>
                          </a:r>
                          <a:r>
                            <a:rPr lang="en-US" dirty="0"/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𝒎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017597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kilometer </a:t>
                          </a:r>
                          <a:r>
                            <a:rPr lang="en-US" dirty="0" err="1"/>
                            <a:t>persegi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1.000.000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645465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hectometer </a:t>
                          </a:r>
                          <a:r>
                            <a:rPr lang="en-US" dirty="0" err="1"/>
                            <a:t>persegi</a:t>
                          </a:r>
                          <a:r>
                            <a:rPr lang="en-US" dirty="0"/>
                            <a:t> = 1 </a:t>
                          </a:r>
                          <a:r>
                            <a:rPr lang="en-US" dirty="0" err="1"/>
                            <a:t>hektar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dirty="0"/>
                            <a:t> = 1 ha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10.000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061043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dekameter </a:t>
                          </a:r>
                          <a:r>
                            <a:rPr lang="en-US" dirty="0" err="1"/>
                            <a:t>persegi</a:t>
                          </a:r>
                          <a:r>
                            <a:rPr lang="en-US" dirty="0"/>
                            <a:t> = 1 are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𝑑𝑎𝑚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r>
                            <a:rPr lang="en-US" dirty="0"/>
                            <a:t> = 1 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100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8140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meter </a:t>
                          </a:r>
                          <a:r>
                            <a:rPr lang="en-US" dirty="0" err="1"/>
                            <a:t>persegi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59579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</a:t>
                          </a:r>
                          <a:r>
                            <a:rPr lang="en-US" dirty="0" err="1"/>
                            <a:t>desimeter</a:t>
                          </a:r>
                          <a:r>
                            <a:rPr lang="en-US" dirty="0"/>
                            <a:t> </a:t>
                          </a:r>
                          <a:r>
                            <a:rPr lang="en-US" dirty="0" err="1"/>
                            <a:t>persegi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0,01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279116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centimeter </a:t>
                          </a:r>
                          <a:r>
                            <a:rPr lang="en-US" dirty="0" err="1"/>
                            <a:t>persegi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0,0001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90627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millimeter </a:t>
                          </a:r>
                          <a:r>
                            <a:rPr lang="en-US" dirty="0" err="1"/>
                            <a:t>persegi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0,000001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36350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6">
                <a:extLst>
                  <a:ext uri="{FF2B5EF4-FFF2-40B4-BE49-F238E27FC236}">
                    <a16:creationId xmlns:a16="http://schemas.microsoft.com/office/drawing/2014/main" id="{EDFAA9FB-21A2-4D3F-BA31-25FEDCA1EEF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800353524"/>
                  </p:ext>
                </p:extLst>
              </p:nvPr>
            </p:nvGraphicFramePr>
            <p:xfrm>
              <a:off x="2045197" y="2832946"/>
              <a:ext cx="8127999" cy="324212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3603763">
                      <a:extLst>
                        <a:ext uri="{9D8B030D-6E8A-4147-A177-3AD203B41FA5}">
                          <a16:colId xmlns:a16="http://schemas.microsoft.com/office/drawing/2014/main" val="2232447442"/>
                        </a:ext>
                      </a:extLst>
                    </a:gridCol>
                    <a:gridCol w="1814903">
                      <a:extLst>
                        <a:ext uri="{9D8B030D-6E8A-4147-A177-3AD203B41FA5}">
                          <a16:colId xmlns:a16="http://schemas.microsoft.com/office/drawing/2014/main" val="2605784438"/>
                        </a:ext>
                      </a:extLst>
                    </a:gridCol>
                    <a:gridCol w="2709333">
                      <a:extLst>
                        <a:ext uri="{9D8B030D-6E8A-4147-A177-3AD203B41FA5}">
                          <a16:colId xmlns:a16="http://schemas.microsoft.com/office/drawing/2014/main" val="2499060242"/>
                        </a:ext>
                      </a:extLst>
                    </a:gridCol>
                  </a:tblGrid>
                  <a:tr h="6462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Satuan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Singkatan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00000" t="-3774" r="-899" b="-41792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017597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kilometer </a:t>
                          </a:r>
                          <a:r>
                            <a:rPr lang="en-US" dirty="0" err="1"/>
                            <a:t>persegi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98658" t="-180328" r="-150671" b="-6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00000" t="-180328" r="-899" b="-6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45465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hectometer </a:t>
                          </a:r>
                          <a:r>
                            <a:rPr lang="en-US" dirty="0" err="1"/>
                            <a:t>persegi</a:t>
                          </a:r>
                          <a:r>
                            <a:rPr lang="en-US" dirty="0"/>
                            <a:t> = 1 </a:t>
                          </a:r>
                          <a:r>
                            <a:rPr lang="en-US" dirty="0" err="1"/>
                            <a:t>hektar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98658" t="-280328" r="-150671" b="-5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00000" t="-280328" r="-899" b="-5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061043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dekameter </a:t>
                          </a:r>
                          <a:r>
                            <a:rPr lang="en-US" dirty="0" err="1"/>
                            <a:t>persegi</a:t>
                          </a:r>
                          <a:r>
                            <a:rPr lang="en-US" dirty="0"/>
                            <a:t> = 1 are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98658" t="-380328" r="-150671" b="-4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00000" t="-380328" r="-899" b="-4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8140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meter </a:t>
                          </a:r>
                          <a:r>
                            <a:rPr lang="en-US" dirty="0" err="1"/>
                            <a:t>persegi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98658" t="-480328" r="-150671" b="-3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00000" t="-480328" r="-899" b="-3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359579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</a:t>
                          </a:r>
                          <a:r>
                            <a:rPr lang="en-US" dirty="0" err="1"/>
                            <a:t>desimeter</a:t>
                          </a:r>
                          <a:r>
                            <a:rPr lang="en-US" dirty="0"/>
                            <a:t> </a:t>
                          </a:r>
                          <a:r>
                            <a:rPr lang="en-US" dirty="0" err="1"/>
                            <a:t>persegi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98658" t="-580328" r="-150671" b="-2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00000" t="-580328" r="-899" b="-2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279116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centimeter </a:t>
                          </a:r>
                          <a:r>
                            <a:rPr lang="en-US" dirty="0" err="1"/>
                            <a:t>persegi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98658" t="-680328" r="-150671" b="-1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00000" t="-680328" r="-899" b="-1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690627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millimeter </a:t>
                          </a:r>
                          <a:r>
                            <a:rPr lang="en-US" dirty="0" err="1"/>
                            <a:t>persegi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98658" t="-780328" r="-150671" b="-2623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200000" t="-780328" r="-899" b="-262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36350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357072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luas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113862-6C83-4436-A34B-30D57D17C8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167120" y="2262188"/>
                <a:ext cx="4729480" cy="364331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Contoh </a:t>
                </a:r>
                <a:r>
                  <a:rPr lang="en-US" sz="2400" dirty="0" err="1"/>
                  <a:t>Soal</a:t>
                </a:r>
                <a:r>
                  <a:rPr lang="en-US" sz="2400" dirty="0"/>
                  <a:t>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/>
                  <a:t>23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𝑘𝑚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= …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𝑑𝑎𝑚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23 x 10.000 = 230.000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𝑑𝑎𝑚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</a:p>
              <a:p>
                <a:pPr marL="457200" indent="-457200">
                  <a:buFont typeface="+mj-lt"/>
                  <a:buAutoNum type="arabicPeriod" startAt="2"/>
                </a:pPr>
                <a:r>
                  <a:rPr lang="en-US" sz="2400" dirty="0"/>
                  <a:t>7.800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2400" dirty="0"/>
                  <a:t> = …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𝑑𝑚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7.800 : 100 = 78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𝑑𝑚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113862-6C83-4436-A34B-30D57D17C8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67120" y="2262188"/>
                <a:ext cx="4729480" cy="3643312"/>
              </a:xfrm>
              <a:blipFill>
                <a:blip r:embed="rId2"/>
                <a:stretch>
                  <a:fillRect l="-2191" t="-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B715572-A168-49EB-AAF0-7EA07BBE8CBE}"/>
              </a:ext>
            </a:extLst>
          </p:cNvPr>
          <p:cNvGrpSpPr/>
          <p:nvPr/>
        </p:nvGrpSpPr>
        <p:grpSpPr>
          <a:xfrm>
            <a:off x="1594047" y="2419638"/>
            <a:ext cx="3954589" cy="3141785"/>
            <a:chOff x="1594047" y="2419638"/>
            <a:chExt cx="3954589" cy="3141785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3E8679FD-45B6-4425-954E-1B6B0857FC8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/>
            <a:srcRect l="4285" t="14413" r="48118" b="14413"/>
            <a:stretch/>
          </p:blipFill>
          <p:spPr>
            <a:xfrm>
              <a:off x="1594047" y="2419638"/>
              <a:ext cx="3954589" cy="3141785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4F4112C-AA24-4ABF-B09B-C29928FA7AEF}"/>
                </a:ext>
              </a:extLst>
            </p:cNvPr>
            <p:cNvSpPr txBox="1"/>
            <p:nvPr/>
          </p:nvSpPr>
          <p:spPr>
            <a:xfrm>
              <a:off x="4053840" y="3244334"/>
              <a:ext cx="772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 100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B41B909-6FB3-41B7-8608-847BE7DAA82C}"/>
                </a:ext>
              </a:extLst>
            </p:cNvPr>
            <p:cNvSpPr txBox="1"/>
            <p:nvPr/>
          </p:nvSpPr>
          <p:spPr>
            <a:xfrm>
              <a:off x="2346960" y="4213180"/>
              <a:ext cx="772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: 100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67794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volume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152650"/>
            <a:ext cx="9601200" cy="3752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Satuan</a:t>
            </a:r>
            <a:r>
              <a:rPr lang="en-US" sz="2400" dirty="0"/>
              <a:t> volume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kehidupan</a:t>
            </a:r>
            <a:r>
              <a:rPr lang="en-US" sz="2400" dirty="0"/>
              <a:t> </a:t>
            </a:r>
            <a:r>
              <a:rPr lang="en-US" sz="2400" dirty="0" err="1"/>
              <a:t>sehari-hari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cc (</a:t>
            </a:r>
            <a:r>
              <a:rPr lang="en-US" sz="2400" dirty="0" err="1"/>
              <a:t>sentimeter</a:t>
            </a:r>
            <a:r>
              <a:rPr lang="en-US" sz="2400" dirty="0"/>
              <a:t> </a:t>
            </a:r>
            <a:r>
              <a:rPr lang="en-US" sz="2400" dirty="0" err="1"/>
              <a:t>kubik</a:t>
            </a:r>
            <a:r>
              <a:rPr lang="en-US" sz="2400" dirty="0"/>
              <a:t>) dan liter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279276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volume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2152650"/>
            <a:ext cx="9601200" cy="37528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dirty="0" err="1"/>
              <a:t>Konversi</a:t>
            </a:r>
            <a:r>
              <a:rPr lang="en-US" sz="2400" dirty="0"/>
              <a:t> Volume</a:t>
            </a:r>
          </a:p>
          <a:p>
            <a:pPr marL="0" indent="0">
              <a:buNone/>
            </a:pPr>
            <a:endParaRPr lang="en-US" sz="24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6">
                <a:extLst>
                  <a:ext uri="{FF2B5EF4-FFF2-40B4-BE49-F238E27FC236}">
                    <a16:creationId xmlns:a16="http://schemas.microsoft.com/office/drawing/2014/main" id="{B5C5446A-7867-4965-89A1-D75DD468F0F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45197" y="2965026"/>
              <a:ext cx="8127999" cy="296780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3020579">
                      <a:extLst>
                        <a:ext uri="{9D8B030D-6E8A-4147-A177-3AD203B41FA5}">
                          <a16:colId xmlns:a16="http://schemas.microsoft.com/office/drawing/2014/main" val="2232447442"/>
                        </a:ext>
                      </a:extLst>
                    </a:gridCol>
                    <a:gridCol w="2103120">
                      <a:extLst>
                        <a:ext uri="{9D8B030D-6E8A-4147-A177-3AD203B41FA5}">
                          <a16:colId xmlns:a16="http://schemas.microsoft.com/office/drawing/2014/main" val="2605784438"/>
                        </a:ext>
                      </a:extLst>
                    </a:gridCol>
                    <a:gridCol w="3004300">
                      <a:extLst>
                        <a:ext uri="{9D8B030D-6E8A-4147-A177-3AD203B41FA5}">
                          <a16:colId xmlns:a16="http://schemas.microsoft.com/office/drawing/2014/main" val="249906024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Satuan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Singkatan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Kesepadanan </a:t>
                          </a:r>
                          <a:r>
                            <a:rPr lang="en-US" dirty="0" err="1"/>
                            <a:t>dengan</a:t>
                          </a:r>
                          <a:r>
                            <a:rPr lang="en-US" dirty="0"/>
                            <a:t>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𝒅𝒎</m:t>
                                  </m:r>
                                </m:e>
                                <m:sup>
                                  <m:r>
                                    <a:rPr lang="en-US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017597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kilometer </a:t>
                          </a:r>
                          <a:r>
                            <a:rPr lang="en-US" dirty="0" err="1"/>
                            <a:t>kubik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𝑘𝑚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0,000000000001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645465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hectometer </a:t>
                          </a:r>
                          <a:r>
                            <a:rPr lang="en-US" dirty="0" err="1"/>
                            <a:t>kubik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h𝑚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0,000000001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8061043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dekameter </a:t>
                          </a:r>
                          <a:r>
                            <a:rPr lang="en-US" dirty="0" err="1"/>
                            <a:t>kubik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𝑑𝑎𝑚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0,000001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8140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meter </a:t>
                          </a:r>
                          <a:r>
                            <a:rPr lang="en-US" dirty="0" err="1"/>
                            <a:t>kubik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0,001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2359579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</a:t>
                          </a:r>
                          <a:r>
                            <a:rPr lang="en-US" dirty="0" err="1"/>
                            <a:t>desimeter</a:t>
                          </a:r>
                          <a:r>
                            <a:rPr lang="en-US" dirty="0"/>
                            <a:t> </a:t>
                          </a:r>
                          <a:r>
                            <a:rPr lang="en-US" dirty="0" err="1"/>
                            <a:t>kubik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279116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centimeter </a:t>
                          </a:r>
                          <a:r>
                            <a:rPr lang="en-US" dirty="0" err="1"/>
                            <a:t>kubik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1.000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690627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millimeter </a:t>
                          </a:r>
                          <a:r>
                            <a:rPr lang="en-US" dirty="0" err="1"/>
                            <a:t>kubik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/>
                            <a:t>1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𝑚𝑚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/>
                            <a:t>1.000.000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𝑑𝑚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oMath>
                          </a14:m>
                          <a:endParaRPr lang="en-US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0363506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6">
                <a:extLst>
                  <a:ext uri="{FF2B5EF4-FFF2-40B4-BE49-F238E27FC236}">
                    <a16:creationId xmlns:a16="http://schemas.microsoft.com/office/drawing/2014/main" id="{B5C5446A-7867-4965-89A1-D75DD468F0F9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2045197" y="2965026"/>
              <a:ext cx="8127999" cy="2967800"/>
            </p:xfrm>
            <a:graphic>
              <a:graphicData uri="http://schemas.openxmlformats.org/drawingml/2006/table">
                <a:tbl>
                  <a:tblPr firstRow="1" bandRow="1">
                    <a:tableStyleId>{93296810-A885-4BE3-A3E7-6D5BEEA58F35}</a:tableStyleId>
                  </a:tblPr>
                  <a:tblGrid>
                    <a:gridCol w="3020579">
                      <a:extLst>
                        <a:ext uri="{9D8B030D-6E8A-4147-A177-3AD203B41FA5}">
                          <a16:colId xmlns:a16="http://schemas.microsoft.com/office/drawing/2014/main" val="2232447442"/>
                        </a:ext>
                      </a:extLst>
                    </a:gridCol>
                    <a:gridCol w="2103120">
                      <a:extLst>
                        <a:ext uri="{9D8B030D-6E8A-4147-A177-3AD203B41FA5}">
                          <a16:colId xmlns:a16="http://schemas.microsoft.com/office/drawing/2014/main" val="2605784438"/>
                        </a:ext>
                      </a:extLst>
                    </a:gridCol>
                    <a:gridCol w="3004300">
                      <a:extLst>
                        <a:ext uri="{9D8B030D-6E8A-4147-A177-3AD203B41FA5}">
                          <a16:colId xmlns:a16="http://schemas.microsoft.com/office/drawing/2014/main" val="2499060242"/>
                        </a:ext>
                      </a:extLst>
                    </a:gridCol>
                  </a:tblGrid>
                  <a:tr h="3719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Satuan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err="1"/>
                            <a:t>Singkatan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70791" t="-6557" r="-811" b="-7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0175974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kilometer </a:t>
                          </a:r>
                          <a:r>
                            <a:rPr lang="en-US" dirty="0" err="1"/>
                            <a:t>kubik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44058" t="-106557" r="-144058" b="-6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70791" t="-106557" r="-811" b="-6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6454650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hectometer </a:t>
                          </a:r>
                          <a:r>
                            <a:rPr lang="en-US" dirty="0" err="1"/>
                            <a:t>kubik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44058" t="-206557" r="-144058" b="-5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70791" t="-206557" r="-811" b="-5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0610436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dekameter </a:t>
                          </a:r>
                          <a:r>
                            <a:rPr lang="en-US" dirty="0" err="1"/>
                            <a:t>kubik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44058" t="-306557" r="-144058" b="-4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70791" t="-306557" r="-811" b="-4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81405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meter </a:t>
                          </a:r>
                          <a:r>
                            <a:rPr lang="en-US" dirty="0" err="1"/>
                            <a:t>kubik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44058" t="-406557" r="-144058" b="-3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70791" t="-406557" r="-811" b="-3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23595795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</a:t>
                          </a:r>
                          <a:r>
                            <a:rPr lang="en-US" dirty="0" err="1"/>
                            <a:t>desimeter</a:t>
                          </a:r>
                          <a:r>
                            <a:rPr lang="en-US" dirty="0"/>
                            <a:t> </a:t>
                          </a:r>
                          <a:r>
                            <a:rPr lang="en-US" dirty="0" err="1"/>
                            <a:t>kubik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44058" t="-506557" r="-14405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70791" t="-506557" r="-811" b="-2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72791161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centimeter </a:t>
                          </a:r>
                          <a:r>
                            <a:rPr lang="en-US" dirty="0" err="1"/>
                            <a:t>kubik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44058" t="-606557" r="-144058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70791" t="-606557" r="-811" b="-1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69062759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/>
                            <a:t>1 millimeter </a:t>
                          </a:r>
                          <a:r>
                            <a:rPr lang="en-US" dirty="0" err="1"/>
                            <a:t>kubik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44058" t="-706557" r="-144058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70791" t="-706557" r="-811" b="-245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363506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6834651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volume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113862-6C83-4436-A34B-30D57D17C8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167120" y="2262188"/>
                <a:ext cx="4729480" cy="3643312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dirty="0"/>
                  <a:t>Contoh </a:t>
                </a:r>
                <a:r>
                  <a:rPr lang="en-US" sz="2400" dirty="0" err="1"/>
                  <a:t>Soal</a:t>
                </a:r>
                <a:r>
                  <a:rPr lang="en-US" sz="2400" dirty="0"/>
                  <a:t>:</a:t>
                </a:r>
              </a:p>
              <a:p>
                <a:pPr marL="457200" indent="-457200">
                  <a:buFont typeface="+mj-lt"/>
                  <a:buAutoNum type="arabicPeriod"/>
                </a:pPr>
                <a:r>
                  <a:rPr lang="en-US" sz="2400" dirty="0"/>
                  <a:t>834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h𝑚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/>
                  <a:t> = …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𝑑𝑎𝑚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834 x 1000 = 834.000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𝑑𝑎𝑚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</a:p>
              <a:p>
                <a:pPr marL="457200" indent="-457200">
                  <a:buFont typeface="+mj-lt"/>
                  <a:buAutoNum type="arabicPeriod" startAt="2"/>
                </a:pPr>
                <a:r>
                  <a:rPr lang="en-US" sz="2400" dirty="0"/>
                  <a:t>670.000.000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𝑑𝑚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2400" dirty="0"/>
                  <a:t> = …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h𝑚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/>
                  <a:t>670.000.000 : 1.000.000.000 = 0,67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h𝑚</m:t>
                        </m:r>
                      </m:e>
                      <m:sup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4113862-6C83-4436-A34B-30D57D17C8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167120" y="2262188"/>
                <a:ext cx="4729480" cy="3643312"/>
              </a:xfrm>
              <a:blipFill>
                <a:blip r:embed="rId2"/>
                <a:stretch>
                  <a:fillRect l="-2191" t="-1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9257ACB-E7EF-4B8E-A479-DBA0FE169E1F}"/>
              </a:ext>
            </a:extLst>
          </p:cNvPr>
          <p:cNvGrpSpPr/>
          <p:nvPr/>
        </p:nvGrpSpPr>
        <p:grpSpPr>
          <a:xfrm>
            <a:off x="1501140" y="2421425"/>
            <a:ext cx="4259218" cy="3139999"/>
            <a:chOff x="1501140" y="2421425"/>
            <a:chExt cx="4259218" cy="3139999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0D388CF7-A5F0-41BC-A000-18C3B2BDA40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6762" r="31148" b="8306"/>
            <a:stretch/>
          </p:blipFill>
          <p:spPr>
            <a:xfrm>
              <a:off x="1501140" y="2421425"/>
              <a:ext cx="4259218" cy="3139999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9514CB7-BCEE-43F5-9400-124C6FA70B52}"/>
                </a:ext>
              </a:extLst>
            </p:cNvPr>
            <p:cNvSpPr txBox="1"/>
            <p:nvPr/>
          </p:nvSpPr>
          <p:spPr>
            <a:xfrm>
              <a:off x="4014092" y="3170881"/>
              <a:ext cx="91236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 1000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9D405FA-BE7F-4831-89F2-726B82F09CCB}"/>
                </a:ext>
              </a:extLst>
            </p:cNvPr>
            <p:cNvSpPr txBox="1"/>
            <p:nvPr/>
          </p:nvSpPr>
          <p:spPr>
            <a:xfrm>
              <a:off x="2133453" y="4569884"/>
              <a:ext cx="7721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: 1000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B987716C-18D9-448C-983D-242299C03C80}"/>
                </a:ext>
              </a:extLst>
            </p:cNvPr>
            <p:cNvCxnSpPr/>
            <p:nvPr/>
          </p:nvCxnSpPr>
          <p:spPr>
            <a:xfrm>
              <a:off x="2724912" y="2765591"/>
              <a:ext cx="2395728" cy="1816921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126BBAE-8843-461B-83B7-9747886D2505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907614" y="3571784"/>
              <a:ext cx="2216330" cy="16543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377146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" name="Rectangle 31">
            <a:extLst>
              <a:ext uri="{FF2B5EF4-FFF2-40B4-BE49-F238E27FC236}">
                <a16:creationId xmlns:a16="http://schemas.microsoft.com/office/drawing/2014/main" id="{A31384CA-BBDF-78EA-C1B6-7C26234E0B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3">
            <a:extLst>
              <a:ext uri="{FF2B5EF4-FFF2-40B4-BE49-F238E27FC236}">
                <a16:creationId xmlns:a16="http://schemas.microsoft.com/office/drawing/2014/main" id="{97081EE3-B6BE-9584-F5AF-E5F6484DA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999" cy="6858000"/>
          </a:xfrm>
          <a:prstGeom prst="rect">
            <a:avLst/>
          </a:prstGeom>
          <a:solidFill>
            <a:srgbClr val="000000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41A03FE5-7938-1573-2D18-E168CC7C0A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6782305" y="952500"/>
            <a:ext cx="4457195" cy="4953000"/>
          </a:xfrm>
          <a:custGeom>
            <a:avLst/>
            <a:gdLst>
              <a:gd name="connsiteX0" fmla="*/ 0 w 9985794"/>
              <a:gd name="connsiteY0" fmla="*/ 0 h 4920343"/>
              <a:gd name="connsiteX1" fmla="*/ 9985794 w 9985794"/>
              <a:gd name="connsiteY1" fmla="*/ 0 h 4920343"/>
              <a:gd name="connsiteX2" fmla="*/ 9985794 w 9985794"/>
              <a:gd name="connsiteY2" fmla="*/ 4920343 h 4920343"/>
              <a:gd name="connsiteX3" fmla="*/ 0 w 9985794"/>
              <a:gd name="connsiteY3" fmla="*/ 4920343 h 4920343"/>
              <a:gd name="connsiteX4" fmla="*/ 0 w 9985794"/>
              <a:gd name="connsiteY4" fmla="*/ 4119525 h 4920343"/>
              <a:gd name="connsiteX5" fmla="*/ 4905554 w 9985794"/>
              <a:gd name="connsiteY5" fmla="*/ 4119525 h 4920343"/>
              <a:gd name="connsiteX6" fmla="*/ 4905554 w 9985794"/>
              <a:gd name="connsiteY6" fmla="*/ 1451087 h 4920343"/>
              <a:gd name="connsiteX7" fmla="*/ 0 w 9985794"/>
              <a:gd name="connsiteY7" fmla="*/ 1451087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8" fmla="*/ 4996994 w 9985794"/>
              <a:gd name="connsiteY8" fmla="*/ 4210965 h 4920343"/>
              <a:gd name="connsiteX0" fmla="*/ 4905554 w 9985794"/>
              <a:gd name="connsiteY0" fmla="*/ 4119525 h 4920343"/>
              <a:gd name="connsiteX1" fmla="*/ 4905554 w 9985794"/>
              <a:gd name="connsiteY1" fmla="*/ 1451087 h 4920343"/>
              <a:gd name="connsiteX2" fmla="*/ 0 w 9985794"/>
              <a:gd name="connsiteY2" fmla="*/ 1451087 h 4920343"/>
              <a:gd name="connsiteX3" fmla="*/ 0 w 9985794"/>
              <a:gd name="connsiteY3" fmla="*/ 0 h 4920343"/>
              <a:gd name="connsiteX4" fmla="*/ 9985794 w 9985794"/>
              <a:gd name="connsiteY4" fmla="*/ 0 h 4920343"/>
              <a:gd name="connsiteX5" fmla="*/ 9985794 w 9985794"/>
              <a:gd name="connsiteY5" fmla="*/ 4920343 h 4920343"/>
              <a:gd name="connsiteX6" fmla="*/ 0 w 9985794"/>
              <a:gd name="connsiteY6" fmla="*/ 4920343 h 4920343"/>
              <a:gd name="connsiteX7" fmla="*/ 0 w 9985794"/>
              <a:gd name="connsiteY7" fmla="*/ 4119525 h 4920343"/>
              <a:gd name="connsiteX0" fmla="*/ 4905554 w 9985794"/>
              <a:gd name="connsiteY0" fmla="*/ 1451087 h 4920343"/>
              <a:gd name="connsiteX1" fmla="*/ 0 w 9985794"/>
              <a:gd name="connsiteY1" fmla="*/ 1451087 h 4920343"/>
              <a:gd name="connsiteX2" fmla="*/ 0 w 9985794"/>
              <a:gd name="connsiteY2" fmla="*/ 0 h 4920343"/>
              <a:gd name="connsiteX3" fmla="*/ 9985794 w 9985794"/>
              <a:gd name="connsiteY3" fmla="*/ 0 h 4920343"/>
              <a:gd name="connsiteX4" fmla="*/ 9985794 w 9985794"/>
              <a:gd name="connsiteY4" fmla="*/ 4920343 h 4920343"/>
              <a:gd name="connsiteX5" fmla="*/ 0 w 9985794"/>
              <a:gd name="connsiteY5" fmla="*/ 4920343 h 4920343"/>
              <a:gd name="connsiteX6" fmla="*/ 0 w 9985794"/>
              <a:gd name="connsiteY6" fmla="*/ 4119525 h 4920343"/>
              <a:gd name="connsiteX0" fmla="*/ 0 w 9985794"/>
              <a:gd name="connsiteY0" fmla="*/ 1451087 h 4920343"/>
              <a:gd name="connsiteX1" fmla="*/ 0 w 9985794"/>
              <a:gd name="connsiteY1" fmla="*/ 0 h 4920343"/>
              <a:gd name="connsiteX2" fmla="*/ 9985794 w 9985794"/>
              <a:gd name="connsiteY2" fmla="*/ 0 h 4920343"/>
              <a:gd name="connsiteX3" fmla="*/ 9985794 w 9985794"/>
              <a:gd name="connsiteY3" fmla="*/ 4920343 h 4920343"/>
              <a:gd name="connsiteX4" fmla="*/ 0 w 9985794"/>
              <a:gd name="connsiteY4" fmla="*/ 4920343 h 4920343"/>
              <a:gd name="connsiteX5" fmla="*/ 0 w 9985794"/>
              <a:gd name="connsiteY5" fmla="*/ 4119525 h 4920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985794" h="4920343">
                <a:moveTo>
                  <a:pt x="0" y="1451087"/>
                </a:moveTo>
                <a:lnTo>
                  <a:pt x="0" y="0"/>
                </a:lnTo>
                <a:lnTo>
                  <a:pt x="9985794" y="0"/>
                </a:lnTo>
                <a:lnTo>
                  <a:pt x="9985794" y="4920343"/>
                </a:lnTo>
                <a:lnTo>
                  <a:pt x="0" y="4920343"/>
                </a:lnTo>
                <a:lnTo>
                  <a:pt x="0" y="4119525"/>
                </a:lnTo>
              </a:path>
            </a:pathLst>
          </a:cu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1DA89A-1FDE-40E5-9758-50117C4582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75712" y="2033018"/>
            <a:ext cx="4115702" cy="2116348"/>
          </a:xfrm>
          <a:noFill/>
        </p:spPr>
        <p:txBody>
          <a:bodyPr anchor="ctr">
            <a:noAutofit/>
          </a:bodyPr>
          <a:lstStyle/>
          <a:p>
            <a:pPr algn="r"/>
            <a:r>
              <a:rPr lang="en-US" sz="4000" dirty="0" err="1">
                <a:solidFill>
                  <a:srgbClr val="FFFFFF"/>
                </a:solidFill>
              </a:rPr>
              <a:t>Terima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r>
              <a:rPr lang="en-US" sz="4000" dirty="0" err="1">
                <a:solidFill>
                  <a:srgbClr val="FFFFFF"/>
                </a:solidFill>
              </a:rPr>
              <a:t>kasih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  <a:sym typeface="Wingdings" panose="05000000000000000000" pitchFamily="2" charset="2"/>
              </a:rPr>
              <a:t>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8D40C07-50B6-42B6-9F40-22FC5F9B39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5E98D45-20A0-4F81-AE96-5CEF406EA968}"/>
              </a:ext>
            </a:extLst>
          </p:cNvPr>
          <p:cNvGrpSpPr/>
          <p:nvPr/>
        </p:nvGrpSpPr>
        <p:grpSpPr>
          <a:xfrm>
            <a:off x="445466" y="2138330"/>
            <a:ext cx="6212855" cy="2359025"/>
            <a:chOff x="445466" y="2138330"/>
            <a:chExt cx="6212855" cy="2359025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423F3EFD-A404-4B8B-BD0F-0DDE01071B2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52FBCEE9-3578-4AFD-872A-E1873E31F7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598CC0C-49B4-417B-AD6B-6380642385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356818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cap="none" spc="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CAPAIAN PEMBELAJARAN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lphaLcPeriod"/>
            </a:pP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memahami</a:t>
            </a:r>
            <a:r>
              <a:rPr lang="en-US" sz="2400" dirty="0"/>
              <a:t> dan </a:t>
            </a:r>
            <a:r>
              <a:rPr lang="en-US" sz="2400" dirty="0" err="1"/>
              <a:t>mengoperasikan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dan volume </a:t>
            </a:r>
            <a:r>
              <a:rPr lang="en-US" sz="2400" dirty="0" err="1"/>
              <a:t>pengukuran</a:t>
            </a:r>
            <a:r>
              <a:rPr lang="en-US" sz="2400" dirty="0"/>
              <a:t> Panjang dan </a:t>
            </a:r>
            <a:r>
              <a:rPr lang="en-US" sz="2400" dirty="0" err="1"/>
              <a:t>sudut</a:t>
            </a:r>
            <a:endParaRPr lang="en-US" sz="2400" dirty="0"/>
          </a:p>
          <a:p>
            <a:pPr marL="457200" indent="-457200">
              <a:buFont typeface="+mj-lt"/>
              <a:buAutoNum type="alphaLcPeriod"/>
            </a:pPr>
            <a:r>
              <a:rPr lang="en-US" sz="2400" dirty="0" err="1"/>
              <a:t>Mahasiswa</a:t>
            </a:r>
            <a:r>
              <a:rPr lang="en-US" sz="2400" dirty="0"/>
              <a:t> </a:t>
            </a:r>
            <a:r>
              <a:rPr lang="en-US" sz="2400" dirty="0" err="1"/>
              <a:t>mampu</a:t>
            </a:r>
            <a:r>
              <a:rPr lang="en-US" sz="2400" dirty="0"/>
              <a:t> </a:t>
            </a:r>
            <a:r>
              <a:rPr lang="en-US" sz="2400" dirty="0" err="1"/>
              <a:t>memahami</a:t>
            </a:r>
            <a:r>
              <a:rPr lang="en-US" sz="2400" dirty="0"/>
              <a:t> dan </a:t>
            </a:r>
            <a:r>
              <a:rPr lang="en-US" sz="2400" dirty="0" err="1"/>
              <a:t>mengoperasikan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dan volume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5613479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Pengukuran</a:t>
            </a:r>
            <a:r>
              <a:rPr lang="en-US" dirty="0"/>
              <a:t> Panjang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Proses </a:t>
            </a:r>
            <a:r>
              <a:rPr lang="en-US" sz="2400" dirty="0" err="1"/>
              <a:t>mengukur</a:t>
            </a:r>
            <a:r>
              <a:rPr lang="en-US" sz="2400" dirty="0"/>
              <a:t> pada </a:t>
            </a:r>
            <a:r>
              <a:rPr lang="en-US" sz="2400" dirty="0" err="1"/>
              <a:t>dasarnya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proses </a:t>
            </a:r>
            <a:r>
              <a:rPr lang="en-US" sz="2400" dirty="0" err="1"/>
              <a:t>membandingkan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baku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mengukur</a:t>
            </a:r>
            <a:r>
              <a:rPr lang="en-US" sz="2400" dirty="0"/>
              <a:t> </a:t>
            </a:r>
            <a:r>
              <a:rPr lang="en-US" sz="2400" dirty="0" err="1"/>
              <a:t>diperlukan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,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yang </a:t>
            </a:r>
            <a:r>
              <a:rPr lang="en-US" sz="2400" dirty="0" err="1"/>
              <a:t>baku</a:t>
            </a:r>
            <a:r>
              <a:rPr lang="en-US" sz="2400" dirty="0"/>
              <a:t>, </a:t>
            </a:r>
            <a:r>
              <a:rPr lang="en-US" sz="2400" dirty="0" err="1"/>
              <a:t>ada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baku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Panjang </a:t>
            </a:r>
            <a:r>
              <a:rPr lang="en-US" sz="2400" dirty="0" err="1"/>
              <a:t>dalam</a:t>
            </a:r>
            <a:r>
              <a:rPr lang="en-US" sz="2400" dirty="0"/>
              <a:t> system </a:t>
            </a:r>
            <a:r>
              <a:rPr lang="en-US" sz="2400" dirty="0" err="1"/>
              <a:t>metrik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meter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system </a:t>
            </a:r>
            <a:r>
              <a:rPr lang="en-US" sz="2400" dirty="0" err="1"/>
              <a:t>inggris</a:t>
            </a:r>
            <a:r>
              <a:rPr lang="en-US" sz="2400" dirty="0"/>
              <a:t> foot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183830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Pengukuran</a:t>
            </a:r>
            <a:r>
              <a:rPr lang="en-US" dirty="0"/>
              <a:t> Panjang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metrik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system </a:t>
            </a:r>
            <a:r>
              <a:rPr lang="en-US" sz="2400" dirty="0" err="1"/>
              <a:t>metrik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system </a:t>
            </a:r>
            <a:r>
              <a:rPr lang="en-US" sz="2400" dirty="0" err="1"/>
              <a:t>konversi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sederhana</a:t>
            </a:r>
            <a:r>
              <a:rPr lang="en-US" sz="2400" dirty="0"/>
              <a:t>, </a:t>
            </a:r>
            <a:r>
              <a:rPr lang="en-US" sz="2400" dirty="0" err="1"/>
              <a:t>yakni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kelipatan</a:t>
            </a:r>
            <a:r>
              <a:rPr lang="en-US" sz="2400" dirty="0"/>
              <a:t> 10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625510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Pengukuran</a:t>
            </a:r>
            <a:r>
              <a:rPr lang="en-US" dirty="0"/>
              <a:t> Panjang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err="1"/>
              <a:t>Konversi</a:t>
            </a:r>
            <a:r>
              <a:rPr lang="en-US" sz="2400" b="1" dirty="0"/>
              <a:t> </a:t>
            </a:r>
            <a:r>
              <a:rPr lang="en-US" sz="2400" b="1" dirty="0" err="1"/>
              <a:t>Satuan</a:t>
            </a:r>
            <a:r>
              <a:rPr lang="en-US" sz="2400" b="1" dirty="0"/>
              <a:t> Meter</a:t>
            </a:r>
          </a:p>
          <a:p>
            <a:pPr marL="0" indent="0" algn="ctr">
              <a:buNone/>
            </a:pPr>
            <a:endParaRPr lang="en-US" sz="24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EA203D3F-6292-4728-BDF1-C63FA8173F41}"/>
              </a:ext>
            </a:extLst>
          </p:cNvPr>
          <p:cNvGraphicFramePr>
            <a:graphicFrameLocks noGrp="1"/>
          </p:cNvGraphicFramePr>
          <p:nvPr/>
        </p:nvGraphicFramePr>
        <p:xfrm>
          <a:off x="2031999" y="3056208"/>
          <a:ext cx="8127999" cy="2966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2975849009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44969932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3909138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Satuan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Singkatan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Padanan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Dengan</a:t>
                      </a:r>
                      <a:r>
                        <a:rPr lang="en-US" dirty="0"/>
                        <a:t> Meter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66063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kilometer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49921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</a:t>
                      </a:r>
                      <a:r>
                        <a:rPr lang="en-US" dirty="0" err="1"/>
                        <a:t>hektometer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553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dekameter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871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ade Gothic Next Light"/>
                          <a:ea typeface="+mn-ea"/>
                          <a:cs typeface="+mn-cs"/>
                        </a:rPr>
                        <a:t>1 meter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24454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ade Gothic Next Light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ade Gothic Next Light"/>
                          <a:ea typeface="+mn-ea"/>
                          <a:cs typeface="+mn-cs"/>
                        </a:rPr>
                        <a:t>desimeter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ade Gothic Next Ligh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0,1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0057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ade Gothic Next Light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ade Gothic Next Light"/>
                          <a:ea typeface="+mn-ea"/>
                          <a:cs typeface="+mn-cs"/>
                        </a:rPr>
                        <a:t>sentimeter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ade Gothic Next Ligh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0,01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48707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ade Gothic Next Light"/>
                          <a:ea typeface="+mn-ea"/>
                          <a:cs typeface="+mn-cs"/>
                        </a:rPr>
                        <a:t>1 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rade Gothic Next Light"/>
                          <a:ea typeface="+mn-ea"/>
                          <a:cs typeface="+mn-cs"/>
                        </a:rPr>
                        <a:t>milimeter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rade Gothic Next Ligh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0,001 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0311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3202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Pengukuran</a:t>
            </a:r>
            <a:r>
              <a:rPr lang="en-US" dirty="0"/>
              <a:t> Panjang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7120" y="2262188"/>
            <a:ext cx="4729480" cy="36433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Soal</a:t>
            </a:r>
            <a:r>
              <a:rPr lang="en-US" sz="2400" dirty="0"/>
              <a:t>: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dirty="0"/>
              <a:t>25 hm = … m</a:t>
            </a:r>
          </a:p>
          <a:p>
            <a:pPr marL="0" indent="0">
              <a:buNone/>
            </a:pPr>
            <a:r>
              <a:rPr lang="en-US" sz="2400" dirty="0"/>
              <a:t>25 x 100 = 2.500 m</a:t>
            </a:r>
          </a:p>
          <a:p>
            <a:pPr marL="342900" indent="-342900">
              <a:buFont typeface="+mj-lt"/>
              <a:buAutoNum type="arabicPeriod" startAt="2"/>
            </a:pPr>
            <a:r>
              <a:rPr lang="en-US" sz="2400" dirty="0"/>
              <a:t>570 dm = … km</a:t>
            </a:r>
          </a:p>
          <a:p>
            <a:pPr marL="0" indent="0">
              <a:buNone/>
            </a:pPr>
            <a:r>
              <a:rPr lang="en-US" sz="2400" dirty="0"/>
              <a:t>570 : 10000 = 0, 057 km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312E1C3C-F7B9-40F8-8BD9-A680282AD5DD}"/>
              </a:ext>
            </a:extLst>
          </p:cNvPr>
          <p:cNvGrpSpPr/>
          <p:nvPr/>
        </p:nvGrpSpPr>
        <p:grpSpPr>
          <a:xfrm>
            <a:off x="1620442" y="2419639"/>
            <a:ext cx="4236720" cy="3310412"/>
            <a:chOff x="3515360" y="2560321"/>
            <a:chExt cx="4236720" cy="3310412"/>
          </a:xfrm>
        </p:grpSpPr>
        <p:pic>
          <p:nvPicPr>
            <p:cNvPr id="10" name="Content Placeholder 6">
              <a:extLst>
                <a:ext uri="{FF2B5EF4-FFF2-40B4-BE49-F238E27FC236}">
                  <a16:creationId xmlns:a16="http://schemas.microsoft.com/office/drawing/2014/main" id="{9E02BFC1-6159-4D7D-9D91-EA1A002371D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/>
            <a:srcRect l="4067" t="15482" r="47995" b="14017"/>
            <a:stretch/>
          </p:blipFill>
          <p:spPr>
            <a:xfrm>
              <a:off x="3515360" y="2560321"/>
              <a:ext cx="4236720" cy="3310412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D983EBC-6CD6-4173-A1C8-89C20AF43E26}"/>
                </a:ext>
              </a:extLst>
            </p:cNvPr>
            <p:cNvSpPr txBox="1"/>
            <p:nvPr/>
          </p:nvSpPr>
          <p:spPr>
            <a:xfrm flipH="1">
              <a:off x="6109197" y="3503414"/>
              <a:ext cx="5943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x 10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1DF7DAB-8B57-4F92-8211-92DFEB890D04}"/>
                </a:ext>
              </a:extLst>
            </p:cNvPr>
            <p:cNvSpPr txBox="1"/>
            <p:nvPr/>
          </p:nvSpPr>
          <p:spPr>
            <a:xfrm flipH="1">
              <a:off x="4260077" y="4397846"/>
              <a:ext cx="59436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: 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5411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Pengukuran</a:t>
            </a:r>
            <a:r>
              <a:rPr lang="en-US" dirty="0"/>
              <a:t> Panjang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err="1"/>
              <a:t>Konversi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Panjang meter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memberi</a:t>
            </a:r>
            <a:r>
              <a:rPr lang="en-US" sz="2400" dirty="0"/>
              <a:t> </a:t>
            </a:r>
            <a:r>
              <a:rPr lang="en-US" sz="2400" dirty="0" err="1"/>
              <a:t>awalan</a:t>
            </a:r>
            <a:r>
              <a:rPr lang="en-US" sz="2400" dirty="0"/>
              <a:t> kilo, </a:t>
            </a:r>
            <a:r>
              <a:rPr lang="en-US" sz="2400" dirty="0" err="1"/>
              <a:t>hekto</a:t>
            </a:r>
            <a:r>
              <a:rPr lang="en-US" sz="2400" dirty="0"/>
              <a:t>, deka, </a:t>
            </a:r>
            <a:r>
              <a:rPr lang="en-US" sz="2400" dirty="0" err="1"/>
              <a:t>kepada</a:t>
            </a:r>
            <a:r>
              <a:rPr lang="en-US" sz="2400" dirty="0"/>
              <a:t> meter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err="1"/>
              <a:t>Awalan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juga </a:t>
            </a:r>
            <a:r>
              <a:rPr lang="en-US" sz="2400" dirty="0" err="1"/>
              <a:t>berlaku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, </a:t>
            </a:r>
            <a:r>
              <a:rPr lang="en-US" sz="2400" dirty="0" err="1"/>
              <a:t>misalnya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, </a:t>
            </a:r>
            <a:r>
              <a:rPr lang="en-US" sz="2400" dirty="0" err="1"/>
              <a:t>berat</a:t>
            </a:r>
            <a:r>
              <a:rPr lang="en-US" sz="2400" dirty="0"/>
              <a:t>, dan volume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843915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sudut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 err="1"/>
              <a:t>Satuan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sudut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derajat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err="1"/>
              <a:t>Alat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mengukur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sudut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busur</a:t>
            </a:r>
            <a:r>
              <a:rPr lang="en-US" sz="2400" dirty="0"/>
              <a:t> </a:t>
            </a:r>
            <a:r>
              <a:rPr lang="en-US" sz="2400" dirty="0" err="1"/>
              <a:t>derajat</a:t>
            </a:r>
            <a:endParaRPr lang="en-US" sz="2400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beberapa</a:t>
            </a:r>
            <a:r>
              <a:rPr lang="en-US" sz="2400" dirty="0"/>
              <a:t> </a:t>
            </a:r>
            <a:r>
              <a:rPr lang="en-US" sz="2400" dirty="0" err="1"/>
              <a:t>sudut</a:t>
            </a:r>
            <a:r>
              <a:rPr lang="en-US" sz="2400" dirty="0"/>
              <a:t> </a:t>
            </a:r>
            <a:r>
              <a:rPr lang="en-US" sz="2400" dirty="0" err="1"/>
              <a:t>istimewa</a:t>
            </a:r>
            <a:r>
              <a:rPr lang="en-US" sz="2400" dirty="0"/>
              <a:t> yang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pengukuran</a:t>
            </a:r>
            <a:r>
              <a:rPr lang="en-US" sz="2400" dirty="0"/>
              <a:t> </a:t>
            </a:r>
            <a:r>
              <a:rPr lang="en-US" sz="2400" dirty="0" err="1"/>
              <a:t>sudut</a:t>
            </a:r>
            <a:endParaRPr lang="en-US" sz="2400" dirty="0"/>
          </a:p>
          <a:p>
            <a:pPr marL="0" indent="0">
              <a:buNone/>
            </a:pPr>
            <a:endParaRPr lang="en-US" sz="2400" dirty="0">
              <a:highlight>
                <a:srgbClr val="FFFF00"/>
              </a:highlight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A427A162-229F-4CCA-8E6D-47555CCE563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9744" y="3976733"/>
            <a:ext cx="4505643" cy="2396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7532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79F8-C0D4-4581-9328-579D421A5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sudut</a:t>
            </a:r>
            <a:endParaRPr lang="en-US" b="1" cap="none" spc="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113862-6C83-4436-A34B-30D57D17C8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2400" dirty="0"/>
              <a:t>Cara </a:t>
            </a:r>
            <a:r>
              <a:rPr lang="en-US" sz="2400" dirty="0" err="1"/>
              <a:t>memperkenalkan</a:t>
            </a:r>
            <a:r>
              <a:rPr lang="en-US" sz="2400" dirty="0"/>
              <a:t> </a:t>
            </a:r>
            <a:r>
              <a:rPr lang="en-US" sz="2400" dirty="0" err="1"/>
              <a:t>sudut</a:t>
            </a:r>
            <a:r>
              <a:rPr lang="en-US" sz="2400" dirty="0"/>
              <a:t> </a:t>
            </a:r>
            <a:r>
              <a:rPr lang="en-US" sz="2400" dirty="0" err="1"/>
              <a:t>kepada</a:t>
            </a:r>
            <a:r>
              <a:rPr lang="en-US" sz="2400" dirty="0"/>
              <a:t> </a:t>
            </a:r>
            <a:r>
              <a:rPr lang="en-US" sz="2400" dirty="0" err="1"/>
              <a:t>siswa</a:t>
            </a:r>
            <a:r>
              <a:rPr lang="en-US" sz="2400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Memperkenalkan</a:t>
            </a:r>
            <a:r>
              <a:rPr lang="en-US" sz="2400" dirty="0"/>
              <a:t> </a:t>
            </a:r>
            <a:r>
              <a:rPr lang="en-US" sz="2400" dirty="0" err="1"/>
              <a:t>sudut</a:t>
            </a:r>
            <a:r>
              <a:rPr lang="en-US" sz="2400" dirty="0"/>
              <a:t> </a:t>
            </a:r>
            <a:r>
              <a:rPr lang="en-US" sz="2400" dirty="0" err="1"/>
              <a:t>siku-siku</a:t>
            </a:r>
            <a:r>
              <a:rPr lang="en-US" sz="2400" dirty="0"/>
              <a:t>, ex: </a:t>
            </a:r>
            <a:r>
              <a:rPr lang="en-US" sz="2400" dirty="0" err="1"/>
              <a:t>pojok</a:t>
            </a:r>
            <a:r>
              <a:rPr lang="en-US" sz="2400" dirty="0"/>
              <a:t> </a:t>
            </a:r>
            <a:r>
              <a:rPr lang="en-US" sz="2400" dirty="0" err="1"/>
              <a:t>buku</a:t>
            </a:r>
            <a:r>
              <a:rPr lang="en-US" sz="2400" dirty="0"/>
              <a:t>, </a:t>
            </a:r>
            <a:r>
              <a:rPr lang="en-US" sz="2400" dirty="0" err="1"/>
              <a:t>pojok</a:t>
            </a:r>
            <a:r>
              <a:rPr lang="en-US" sz="2400" dirty="0"/>
              <a:t> </a:t>
            </a:r>
            <a:r>
              <a:rPr lang="en-US" sz="2400" dirty="0" err="1"/>
              <a:t>meja</a:t>
            </a:r>
            <a:r>
              <a:rPr lang="en-US" sz="2400" dirty="0"/>
              <a:t>, </a:t>
            </a:r>
            <a:r>
              <a:rPr lang="en-US" sz="2400" dirty="0" err="1"/>
              <a:t>dll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r>
              <a:rPr lang="en-US" sz="2400" dirty="0" err="1"/>
              <a:t>Membandingkan</a:t>
            </a:r>
            <a:r>
              <a:rPr lang="en-US" sz="2400" dirty="0"/>
              <a:t> </a:t>
            </a:r>
            <a:r>
              <a:rPr lang="en-US" sz="2400" dirty="0" err="1"/>
              <a:t>besar</a:t>
            </a:r>
            <a:r>
              <a:rPr lang="en-US" sz="2400" dirty="0"/>
              <a:t> </a:t>
            </a:r>
            <a:r>
              <a:rPr lang="en-US" sz="2400" dirty="0" err="1"/>
              <a:t>sudut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melipat</a:t>
            </a:r>
            <a:r>
              <a:rPr lang="en-US" sz="2400" dirty="0"/>
              <a:t> </a:t>
            </a:r>
            <a:r>
              <a:rPr lang="en-US" sz="2400" dirty="0" err="1"/>
              <a:t>pojok</a:t>
            </a:r>
            <a:r>
              <a:rPr lang="en-US" sz="2400" dirty="0"/>
              <a:t> </a:t>
            </a:r>
            <a:r>
              <a:rPr lang="en-US" sz="2400" dirty="0" err="1"/>
              <a:t>kertas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sudut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sudut</a:t>
            </a:r>
            <a:r>
              <a:rPr lang="en-US" sz="2400" dirty="0"/>
              <a:t> </a:t>
            </a:r>
            <a:r>
              <a:rPr lang="en-US" sz="2400" dirty="0" err="1"/>
              <a:t>siku-siku</a:t>
            </a:r>
            <a:r>
              <a:rPr lang="en-US" sz="2400" dirty="0"/>
              <a:t>, yang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b="1" dirty="0" err="1"/>
              <a:t>sudut</a:t>
            </a:r>
            <a:r>
              <a:rPr lang="en-US" sz="2400" b="1" dirty="0"/>
              <a:t> </a:t>
            </a:r>
            <a:r>
              <a:rPr lang="en-US" sz="2400" b="1" dirty="0" err="1"/>
              <a:t>lancip</a:t>
            </a:r>
            <a:endParaRPr lang="en-US" sz="2400" b="1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B5D879E-2418-445C-BB89-D28FF4E1596F}"/>
              </a:ext>
            </a:extLst>
          </p:cNvPr>
          <p:cNvGrpSpPr/>
          <p:nvPr/>
        </p:nvGrpSpPr>
        <p:grpSpPr>
          <a:xfrm>
            <a:off x="8695387" y="0"/>
            <a:ext cx="3384854" cy="1204310"/>
            <a:chOff x="445466" y="2138330"/>
            <a:chExt cx="6212855" cy="235902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6D6945DC-EF41-4DEE-96AD-F2A312D0EF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64777" y="2378828"/>
              <a:ext cx="1780082" cy="1770538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BBE9C8F-B0F8-4517-9BE6-AA062938ECF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9296" y="2138330"/>
              <a:ext cx="2359025" cy="2359025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87A946AE-11B4-4FEB-9E88-847DF30E0B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5466" y="2378828"/>
              <a:ext cx="1794189" cy="179418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1574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</p:sld>
</file>

<file path=ppt/theme/theme1.xml><?xml version="1.0" encoding="utf-8"?>
<a:theme xmlns:a="http://schemas.openxmlformats.org/drawingml/2006/main" name="PoiseVTI">
  <a:themeElements>
    <a:clrScheme name="Poise">
      <a:dk1>
        <a:sysClr val="windowText" lastClr="000000"/>
      </a:dk1>
      <a:lt1>
        <a:sysClr val="window" lastClr="FFFFFF"/>
      </a:lt1>
      <a:dk2>
        <a:srgbClr val="403739"/>
      </a:dk2>
      <a:lt2>
        <a:srgbClr val="F4E9E6"/>
      </a:lt2>
      <a:accent1>
        <a:srgbClr val="B18083"/>
      </a:accent1>
      <a:accent2>
        <a:srgbClr val="C17A69"/>
      </a:accent2>
      <a:accent3>
        <a:srgbClr val="CE9573"/>
      </a:accent3>
      <a:accent4>
        <a:srgbClr val="82907A"/>
      </a:accent4>
      <a:accent5>
        <a:srgbClr val="9A9966"/>
      </a:accent5>
      <a:accent6>
        <a:srgbClr val="AB9955"/>
      </a:accent6>
      <a:hlink>
        <a:srgbClr val="A97979"/>
      </a:hlink>
      <a:folHlink>
        <a:srgbClr val="BB7563"/>
      </a:folHlink>
    </a:clrScheme>
    <a:fontScheme name="Goudy Univers">
      <a:majorFont>
        <a:latin typeface="Goudy Old Style"/>
        <a:ea typeface=""/>
        <a:cs typeface=""/>
      </a:majorFont>
      <a:minorFont>
        <a:latin typeface="Univer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iseVTI" id="{9843863B-6720-4231-BFE7-E604B355382A}" vid="{6C5B2780-C73E-445D-98DA-9D2BCD7897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TM03457485[[fn=Mesh]]</Template>
  <TotalTime>1591</TotalTime>
  <Words>551</Words>
  <Application>Microsoft Office PowerPoint</Application>
  <PresentationFormat>Widescreen</PresentationFormat>
  <Paragraphs>136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Cambria Math</vt:lpstr>
      <vt:lpstr>Goudy Old Style</vt:lpstr>
      <vt:lpstr>Trade Gothic Next Light</vt:lpstr>
      <vt:lpstr>Univers Light</vt:lpstr>
      <vt:lpstr>Wingdings</vt:lpstr>
      <vt:lpstr>PoiseVTI</vt:lpstr>
      <vt:lpstr>MATERI  Pengukuran 1</vt:lpstr>
      <vt:lpstr>CAPAIAN PEMBELAJARAN</vt:lpstr>
      <vt:lpstr>Pengukuran Panjang</vt:lpstr>
      <vt:lpstr>Pengukuran Panjang</vt:lpstr>
      <vt:lpstr>Pengukuran Panjang</vt:lpstr>
      <vt:lpstr>Pengukuran Panjang</vt:lpstr>
      <vt:lpstr>Pengukuran Panjang</vt:lpstr>
      <vt:lpstr>sudut</vt:lpstr>
      <vt:lpstr>sudut</vt:lpstr>
      <vt:lpstr>sudut</vt:lpstr>
      <vt:lpstr>luas</vt:lpstr>
      <vt:lpstr>luas</vt:lpstr>
      <vt:lpstr>luas</vt:lpstr>
      <vt:lpstr>volume</vt:lpstr>
      <vt:lpstr>volume</vt:lpstr>
      <vt:lpstr>volume</vt:lpstr>
      <vt:lpstr>Terima kasih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MK PENDIDIKAN MATEMATIKA KELAS TINGGI  MATERI 3 KELILING DAN LUAS</dc:title>
  <dc:creator>ASUS</dc:creator>
  <cp:lastModifiedBy>ASUS</cp:lastModifiedBy>
  <cp:revision>29</cp:revision>
  <dcterms:created xsi:type="dcterms:W3CDTF">2023-10-24T03:51:52Z</dcterms:created>
  <dcterms:modified xsi:type="dcterms:W3CDTF">2024-10-10T03:11:06Z</dcterms:modified>
</cp:coreProperties>
</file>