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Amasis MT Pro" panose="02040504050005020304" pitchFamily="18" charset="0"/>
      <p:regular r:id="rId10"/>
      <p:bold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nva Sans" panose="020B0604020202020204" charset="0"/>
      <p:regular r:id="rId16"/>
    </p:embeddedFont>
    <p:embeddedFont>
      <p:font typeface="Coustard" panose="020B0604020202020204" charset="0"/>
      <p:regular r:id="rId17"/>
    </p:embeddedFont>
    <p:embeddedFont>
      <p:font typeface="Montserrat" panose="00000500000000000000" pitchFamily="2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868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805693" y="2391282"/>
            <a:ext cx="12676614" cy="5504435"/>
            <a:chOff x="0" y="0"/>
            <a:chExt cx="4401479" cy="191120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01479" cy="1911209"/>
            </a:xfrm>
            <a:custGeom>
              <a:avLst/>
              <a:gdLst/>
              <a:ahLst/>
              <a:cxnLst/>
              <a:rect l="l" t="t" r="r" b="b"/>
              <a:pathLst>
                <a:path w="4401479" h="1911209">
                  <a:moveTo>
                    <a:pt x="0" y="0"/>
                  </a:moveTo>
                  <a:lnTo>
                    <a:pt x="4401479" y="0"/>
                  </a:lnTo>
                  <a:lnTo>
                    <a:pt x="4401479" y="1911209"/>
                  </a:lnTo>
                  <a:lnTo>
                    <a:pt x="0" y="1911209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1F5471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4401479" cy="1939784"/>
            </a:xfrm>
            <a:prstGeom prst="rect">
              <a:avLst/>
            </a:prstGeom>
          </p:spPr>
          <p:txBody>
            <a:bodyPr lIns="38534" tIns="38534" rIns="38534" bIns="38534" rtlCol="0" anchor="ctr"/>
            <a:lstStyle/>
            <a:p>
              <a:pPr algn="ctr">
                <a:lnSpc>
                  <a:spcPts val="2017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028700" y="1028700"/>
            <a:ext cx="3688330" cy="3787759"/>
          </a:xfrm>
          <a:custGeom>
            <a:avLst/>
            <a:gdLst/>
            <a:ahLst/>
            <a:cxnLst/>
            <a:rect l="l" t="t" r="r" b="b"/>
            <a:pathLst>
              <a:path w="3688330" h="3787759">
                <a:moveTo>
                  <a:pt x="0" y="0"/>
                </a:moveTo>
                <a:lnTo>
                  <a:pt x="3688330" y="0"/>
                </a:lnTo>
                <a:lnTo>
                  <a:pt x="3688330" y="3787759"/>
                </a:lnTo>
                <a:lnTo>
                  <a:pt x="0" y="378775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410209" y="5767836"/>
            <a:ext cx="2849091" cy="3490464"/>
          </a:xfrm>
          <a:custGeom>
            <a:avLst/>
            <a:gdLst/>
            <a:ahLst/>
            <a:cxnLst/>
            <a:rect l="l" t="t" r="r" b="b"/>
            <a:pathLst>
              <a:path w="2849091" h="3490464">
                <a:moveTo>
                  <a:pt x="0" y="0"/>
                </a:moveTo>
                <a:lnTo>
                  <a:pt x="2849091" y="0"/>
                </a:lnTo>
                <a:lnTo>
                  <a:pt x="2849091" y="3490464"/>
                </a:lnTo>
                <a:lnTo>
                  <a:pt x="0" y="349046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3481968" y="2684454"/>
            <a:ext cx="11324064" cy="4200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0"/>
              </a:lnSpc>
            </a:pPr>
            <a:r>
              <a:rPr lang="en-US" sz="12000">
                <a:solidFill>
                  <a:srgbClr val="1F5471"/>
                </a:solidFill>
                <a:latin typeface="Coustard"/>
                <a:ea typeface="Coustard"/>
                <a:cs typeface="Coustard"/>
                <a:sym typeface="Coustard"/>
              </a:rPr>
              <a:t>Conditional Sentence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88696" y="1028700"/>
            <a:ext cx="16770604" cy="1789924"/>
            <a:chOff x="0" y="0"/>
            <a:chExt cx="5822963" cy="62148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22963" cy="621484"/>
            </a:xfrm>
            <a:custGeom>
              <a:avLst/>
              <a:gdLst/>
              <a:ahLst/>
              <a:cxnLst/>
              <a:rect l="l" t="t" r="r" b="b"/>
              <a:pathLst>
                <a:path w="5822963" h="621484">
                  <a:moveTo>
                    <a:pt x="0" y="0"/>
                  </a:moveTo>
                  <a:lnTo>
                    <a:pt x="5822963" y="0"/>
                  </a:lnTo>
                  <a:lnTo>
                    <a:pt x="5822963" y="621484"/>
                  </a:lnTo>
                  <a:lnTo>
                    <a:pt x="0" y="621484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1F5471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5822963" cy="650059"/>
            </a:xfrm>
            <a:prstGeom prst="rect">
              <a:avLst/>
            </a:prstGeom>
          </p:spPr>
          <p:txBody>
            <a:bodyPr lIns="38534" tIns="38534" rIns="38534" bIns="38534" rtlCol="0" anchor="ctr"/>
            <a:lstStyle/>
            <a:p>
              <a:pPr algn="l">
                <a:lnSpc>
                  <a:spcPts val="2017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79582" y="3129808"/>
            <a:ext cx="16579718" cy="6861098"/>
            <a:chOff x="0" y="0"/>
            <a:chExt cx="5756685" cy="238225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756685" cy="2382259"/>
            </a:xfrm>
            <a:custGeom>
              <a:avLst/>
              <a:gdLst/>
              <a:ahLst/>
              <a:cxnLst/>
              <a:rect l="l" t="t" r="r" b="b"/>
              <a:pathLst>
                <a:path w="5756685" h="2382259">
                  <a:moveTo>
                    <a:pt x="0" y="0"/>
                  </a:moveTo>
                  <a:lnTo>
                    <a:pt x="5756685" y="0"/>
                  </a:lnTo>
                  <a:lnTo>
                    <a:pt x="5756685" y="2382259"/>
                  </a:lnTo>
                  <a:lnTo>
                    <a:pt x="0" y="2382259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1F5471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5756685" cy="2439409"/>
            </a:xfrm>
            <a:prstGeom prst="rect">
              <a:avLst/>
            </a:prstGeom>
          </p:spPr>
          <p:txBody>
            <a:bodyPr lIns="38534" tIns="38534" rIns="38534" bIns="38534" rtlCol="0" anchor="ctr"/>
            <a:lstStyle/>
            <a:p>
              <a:pPr algn="l">
                <a:lnSpc>
                  <a:spcPts val="4060"/>
                </a:lnSpc>
              </a:pPr>
              <a:r>
                <a:rPr lang="en-US" sz="2900" dirty="0">
                  <a:solidFill>
                    <a:srgbClr val="1F5471"/>
                  </a:solidFill>
                  <a:latin typeface="Canva Sans"/>
                  <a:ea typeface="Canva Sans"/>
                  <a:cs typeface="Canva Sans"/>
                  <a:sym typeface="Canva Sans"/>
                </a:rPr>
                <a:t>Direction: Answer the question with “yes” or “no”</a:t>
              </a:r>
            </a:p>
            <a:p>
              <a:pPr algn="l">
                <a:lnSpc>
                  <a:spcPts val="4060"/>
                </a:lnSpc>
              </a:pPr>
              <a:r>
                <a:rPr lang="en-US" sz="2900" dirty="0">
                  <a:solidFill>
                    <a:srgbClr val="1F5471"/>
                  </a:solidFill>
                  <a:latin typeface="Canva Sans"/>
                  <a:ea typeface="Canva Sans"/>
                  <a:cs typeface="Canva Sans"/>
                  <a:sym typeface="Canva Sans"/>
                </a:rPr>
                <a:t>1.    If the weather had been good yesterday, our picnic would not have been canceled. </a:t>
              </a:r>
            </a:p>
            <a:p>
              <a:pPr marL="1077913" algn="l">
                <a:lnSpc>
                  <a:spcPts val="4060"/>
                </a:lnSpc>
              </a:pPr>
              <a:r>
                <a:rPr lang="en-US" sz="2900" dirty="0">
                  <a:solidFill>
                    <a:srgbClr val="1F5471"/>
                  </a:solidFill>
                  <a:latin typeface="Canva Sans"/>
                  <a:ea typeface="Canva Sans"/>
                  <a:cs typeface="Canva Sans"/>
                  <a:sym typeface="Canva Sans"/>
                </a:rPr>
                <a:t>a.    was the picnic canceled?</a:t>
              </a:r>
            </a:p>
            <a:p>
              <a:pPr marL="1077913" algn="l">
                <a:lnSpc>
                  <a:spcPts val="4060"/>
                </a:lnSpc>
              </a:pPr>
              <a:r>
                <a:rPr lang="en-US" sz="2900" dirty="0">
                  <a:solidFill>
                    <a:srgbClr val="1F5471"/>
                  </a:solidFill>
                  <a:latin typeface="Canva Sans"/>
                  <a:ea typeface="Canva Sans"/>
                  <a:cs typeface="Canva Sans"/>
                  <a:sym typeface="Canva Sans"/>
                </a:rPr>
                <a:t>b.    Was the weather good?</a:t>
              </a:r>
            </a:p>
            <a:p>
              <a:pPr algn="l">
                <a:lnSpc>
                  <a:spcPts val="4060"/>
                </a:lnSpc>
              </a:pPr>
              <a:r>
                <a:rPr lang="en-US" sz="2900" dirty="0">
                  <a:solidFill>
                    <a:srgbClr val="1F5471"/>
                  </a:solidFill>
                  <a:latin typeface="Canva Sans"/>
                  <a:ea typeface="Canva Sans"/>
                  <a:cs typeface="Canva Sans"/>
                  <a:sym typeface="Canva Sans"/>
                </a:rPr>
                <a:t>2.    If I had an envelope and a stamp, I would mail this letter right now.</a:t>
              </a:r>
            </a:p>
            <a:p>
              <a:pPr marL="979488" algn="l">
                <a:lnSpc>
                  <a:spcPts val="4060"/>
                </a:lnSpc>
              </a:pPr>
              <a:r>
                <a:rPr lang="en-US" sz="2900" dirty="0">
                  <a:solidFill>
                    <a:srgbClr val="1F5471"/>
                  </a:solidFill>
                  <a:latin typeface="Canva Sans"/>
                  <a:ea typeface="Canva Sans"/>
                  <a:cs typeface="Canva Sans"/>
                  <a:sym typeface="Canva Sans"/>
                </a:rPr>
                <a:t>a.    Do I have an envelope and a stamp right now?</a:t>
              </a:r>
            </a:p>
            <a:p>
              <a:pPr marL="979488" algn="l">
                <a:lnSpc>
                  <a:spcPts val="4060"/>
                </a:lnSpc>
              </a:pPr>
              <a:r>
                <a:rPr lang="en-US" sz="2900" dirty="0">
                  <a:solidFill>
                    <a:srgbClr val="1F5471"/>
                  </a:solidFill>
                  <a:latin typeface="Canva Sans"/>
                  <a:ea typeface="Canva Sans"/>
                  <a:cs typeface="Canva Sans"/>
                  <a:sym typeface="Canva Sans"/>
                </a:rPr>
                <a:t>b.    Do I want to mail this letter right now?</a:t>
              </a:r>
            </a:p>
            <a:p>
              <a:pPr marL="979488" algn="l">
                <a:lnSpc>
                  <a:spcPts val="4060"/>
                </a:lnSpc>
              </a:pPr>
              <a:r>
                <a:rPr lang="en-US" sz="2900" dirty="0">
                  <a:solidFill>
                    <a:srgbClr val="1F5471"/>
                  </a:solidFill>
                  <a:latin typeface="Canva Sans"/>
                  <a:ea typeface="Canva Sans"/>
                  <a:cs typeface="Canva Sans"/>
                  <a:sym typeface="Canva Sans"/>
                </a:rPr>
                <a:t>c.    Am I going to mail this letter right now?</a:t>
              </a:r>
            </a:p>
            <a:p>
              <a:pPr algn="l">
                <a:lnSpc>
                  <a:spcPts val="4060"/>
                </a:lnSpc>
              </a:pPr>
              <a:r>
                <a:rPr lang="en-US" sz="2900" dirty="0">
                  <a:solidFill>
                    <a:srgbClr val="1F5471"/>
                  </a:solidFill>
                  <a:latin typeface="Canva Sans"/>
                  <a:ea typeface="Canva Sans"/>
                  <a:cs typeface="Canva Sans"/>
                  <a:sym typeface="Canva Sans"/>
                </a:rPr>
                <a:t>3.    Ann would have made it to class on time this morning if the bus hadn’t been late.</a:t>
              </a:r>
            </a:p>
            <a:p>
              <a:pPr marL="979488" algn="l">
                <a:lnSpc>
                  <a:spcPts val="4060"/>
                </a:lnSpc>
              </a:pPr>
              <a:r>
                <a:rPr lang="en-US" sz="2900" dirty="0">
                  <a:solidFill>
                    <a:srgbClr val="1F5471"/>
                  </a:solidFill>
                  <a:latin typeface="Canva Sans"/>
                  <a:ea typeface="Canva Sans"/>
                  <a:cs typeface="Canva Sans"/>
                  <a:sym typeface="Canva Sans"/>
                </a:rPr>
                <a:t>a.    Did Ann try to make it to class on time?</a:t>
              </a:r>
            </a:p>
            <a:p>
              <a:pPr marL="979488" algn="l">
                <a:lnSpc>
                  <a:spcPts val="4060"/>
                </a:lnSpc>
              </a:pPr>
              <a:r>
                <a:rPr lang="en-US" sz="2900" dirty="0">
                  <a:solidFill>
                    <a:srgbClr val="1F5471"/>
                  </a:solidFill>
                  <a:latin typeface="Canva Sans"/>
                  <a:ea typeface="Canva Sans"/>
                  <a:cs typeface="Canva Sans"/>
                  <a:sym typeface="Canva Sans"/>
                </a:rPr>
                <a:t>b.    Did Ann make it to class on time?</a:t>
              </a:r>
            </a:p>
            <a:p>
              <a:pPr marL="979488" algn="l">
                <a:lnSpc>
                  <a:spcPts val="4060"/>
                </a:lnSpc>
              </a:pPr>
              <a:r>
                <a:rPr lang="en-US" sz="2900" dirty="0">
                  <a:solidFill>
                    <a:srgbClr val="1F5471"/>
                  </a:solidFill>
                  <a:latin typeface="Canva Sans"/>
                  <a:ea typeface="Canva Sans"/>
                  <a:cs typeface="Canva Sans"/>
                  <a:sym typeface="Canva Sans"/>
                </a:rPr>
                <a:t>c.    Was the bus late?</a:t>
              </a:r>
            </a:p>
            <a:p>
              <a:pPr algn="l">
                <a:lnSpc>
                  <a:spcPts val="4060"/>
                </a:lnSpc>
              </a:pPr>
              <a:endParaRPr lang="en-US" sz="2900" dirty="0">
                <a:solidFill>
                  <a:srgbClr val="1F5471"/>
                </a:solidFill>
                <a:latin typeface="Canva Sans"/>
                <a:ea typeface="Canva Sans"/>
                <a:cs typeface="Canva Sans"/>
                <a:sym typeface="Canva Sans"/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097480" y="1163250"/>
            <a:ext cx="10980377" cy="1368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>
                <a:solidFill>
                  <a:srgbClr val="1F5471"/>
                </a:solidFill>
                <a:latin typeface="Canva Sans"/>
                <a:ea typeface="Canva Sans"/>
                <a:cs typeface="Canva Sans"/>
                <a:sym typeface="Canva Sans"/>
              </a:rPr>
              <a:t>Exercise 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775540"/>
            <a:ext cx="15919121" cy="8482760"/>
            <a:chOff x="0" y="0"/>
            <a:chExt cx="5527318" cy="294532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527318" cy="2945320"/>
            </a:xfrm>
            <a:custGeom>
              <a:avLst/>
              <a:gdLst/>
              <a:ahLst/>
              <a:cxnLst/>
              <a:rect l="l" t="t" r="r" b="b"/>
              <a:pathLst>
                <a:path w="5527318" h="2945320">
                  <a:moveTo>
                    <a:pt x="0" y="0"/>
                  </a:moveTo>
                  <a:lnTo>
                    <a:pt x="5527318" y="0"/>
                  </a:lnTo>
                  <a:lnTo>
                    <a:pt x="5527318" y="2945320"/>
                  </a:lnTo>
                  <a:lnTo>
                    <a:pt x="0" y="2945320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1F5471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66675"/>
              <a:ext cx="5527318" cy="3011995"/>
            </a:xfrm>
            <a:prstGeom prst="rect">
              <a:avLst/>
            </a:prstGeom>
          </p:spPr>
          <p:txBody>
            <a:bodyPr lIns="38534" tIns="38534" rIns="38534" bIns="38534" rtlCol="0" anchor="ctr"/>
            <a:lstStyle/>
            <a:p>
              <a:pPr algn="l">
                <a:lnSpc>
                  <a:spcPts val="4619"/>
                </a:lnSpc>
              </a:pPr>
              <a:r>
                <a:rPr lang="en-US" sz="3299" dirty="0">
                  <a:solidFill>
                    <a:srgbClr val="1F5471"/>
                  </a:solidFill>
                  <a:latin typeface="Canva Sans"/>
                  <a:ea typeface="Canva Sans"/>
                  <a:cs typeface="Canva Sans"/>
                  <a:sym typeface="Canva Sans"/>
                </a:rPr>
                <a:t>4.    If the hotel had been built to withstand an earthquake, it would not have collapsed.</a:t>
              </a:r>
            </a:p>
            <a:p>
              <a:pPr marL="1158875" algn="l">
                <a:lnSpc>
                  <a:spcPts val="4619"/>
                </a:lnSpc>
              </a:pPr>
              <a:r>
                <a:rPr lang="en-US" sz="3299" dirty="0">
                  <a:solidFill>
                    <a:srgbClr val="1F5471"/>
                  </a:solidFill>
                  <a:latin typeface="Canva Sans"/>
                  <a:ea typeface="Canva Sans"/>
                  <a:cs typeface="Canva Sans"/>
                  <a:sym typeface="Canva Sans"/>
                </a:rPr>
                <a:t>a.    Was the hotel built to withstand an earthquake?</a:t>
              </a:r>
            </a:p>
            <a:p>
              <a:pPr marL="1673225" indent="-514350" algn="l">
                <a:lnSpc>
                  <a:spcPts val="4619"/>
                </a:lnSpc>
                <a:buAutoNum type="alphaLcPeriod" startAt="2"/>
              </a:pPr>
              <a:r>
                <a:rPr lang="en-US" sz="3299" dirty="0">
                  <a:solidFill>
                    <a:srgbClr val="1F5471"/>
                  </a:solidFill>
                  <a:latin typeface="Canva Sans"/>
                  <a:ea typeface="Canva Sans"/>
                  <a:cs typeface="Canva Sans"/>
                  <a:sym typeface="Canva Sans"/>
                </a:rPr>
                <a:t>Did the hotel collapse?</a:t>
              </a:r>
            </a:p>
            <a:p>
              <a:pPr marL="80963" algn="l">
                <a:lnSpc>
                  <a:spcPts val="4619"/>
                </a:lnSpc>
              </a:pPr>
              <a:r>
                <a:rPr lang="en-US" sz="3299" dirty="0">
                  <a:solidFill>
                    <a:srgbClr val="1F5471"/>
                  </a:solidFill>
                  <a:latin typeface="Canva Sans"/>
                  <a:ea typeface="Canva Sans"/>
                  <a:cs typeface="Canva Sans"/>
                  <a:sym typeface="Canva Sans"/>
                </a:rPr>
                <a:t>5.    If I were a carpenter, I would buy my own house.</a:t>
              </a:r>
            </a:p>
            <a:p>
              <a:pPr marL="1077913" algn="l">
                <a:lnSpc>
                  <a:spcPts val="4619"/>
                </a:lnSpc>
              </a:pPr>
              <a:r>
                <a:rPr lang="en-US" sz="3299" dirty="0">
                  <a:solidFill>
                    <a:srgbClr val="1F5471"/>
                  </a:solidFill>
                  <a:latin typeface="Canva Sans"/>
                  <a:ea typeface="Canva Sans"/>
                  <a:cs typeface="Canva Sans"/>
                  <a:sym typeface="Canva Sans"/>
                </a:rPr>
                <a:t>a.    Do I want to build my own house?</a:t>
              </a:r>
            </a:p>
            <a:p>
              <a:pPr marL="1077913" algn="l">
                <a:lnSpc>
                  <a:spcPts val="4619"/>
                </a:lnSpc>
              </a:pPr>
              <a:r>
                <a:rPr lang="en-US" sz="3299" dirty="0">
                  <a:solidFill>
                    <a:srgbClr val="1F5471"/>
                  </a:solidFill>
                  <a:latin typeface="Canva Sans"/>
                  <a:ea typeface="Canva Sans"/>
                  <a:cs typeface="Canva Sans"/>
                  <a:sym typeface="Canva Sans"/>
                </a:rPr>
                <a:t>b.    Am I going to build my own house?</a:t>
              </a:r>
            </a:p>
            <a:p>
              <a:pPr marL="1077913" algn="l">
                <a:lnSpc>
                  <a:spcPts val="4619"/>
                </a:lnSpc>
              </a:pPr>
              <a:r>
                <a:rPr lang="en-US" sz="3299" dirty="0">
                  <a:solidFill>
                    <a:srgbClr val="1F5471"/>
                  </a:solidFill>
                  <a:latin typeface="Canva Sans"/>
                  <a:ea typeface="Canva Sans"/>
                  <a:cs typeface="Canva Sans"/>
                  <a:sym typeface="Canva Sans"/>
                </a:rPr>
                <a:t>c.    Am I a carpenter?</a:t>
              </a:r>
            </a:p>
            <a:p>
              <a:pPr algn="l">
                <a:lnSpc>
                  <a:spcPts val="4619"/>
                </a:lnSpc>
              </a:pPr>
              <a:r>
                <a:rPr lang="en-US" sz="3299" dirty="0">
                  <a:solidFill>
                    <a:srgbClr val="1F5471"/>
                  </a:solidFill>
                  <a:latin typeface="Canva Sans"/>
                  <a:ea typeface="Canva Sans"/>
                  <a:cs typeface="Canva Sans"/>
                  <a:sym typeface="Canva Sans"/>
                </a:rPr>
                <a:t>6.    If I didn’t have any friends, I would be lonely.</a:t>
              </a:r>
            </a:p>
            <a:p>
              <a:pPr marL="1158875" algn="l">
                <a:lnSpc>
                  <a:spcPts val="4619"/>
                </a:lnSpc>
              </a:pPr>
              <a:r>
                <a:rPr lang="en-US" sz="3299" dirty="0">
                  <a:solidFill>
                    <a:srgbClr val="1F5471"/>
                  </a:solidFill>
                  <a:latin typeface="Canva Sans"/>
                  <a:ea typeface="Canva Sans"/>
                  <a:cs typeface="Canva Sans"/>
                  <a:sym typeface="Canva Sans"/>
                </a:rPr>
                <a:t>a.    Am I lonely?</a:t>
              </a:r>
            </a:p>
            <a:p>
              <a:pPr marL="1158875" algn="l">
                <a:lnSpc>
                  <a:spcPts val="4619"/>
                </a:lnSpc>
              </a:pPr>
              <a:r>
                <a:rPr lang="en-US" sz="3299" dirty="0">
                  <a:solidFill>
                    <a:srgbClr val="1F5471"/>
                  </a:solidFill>
                  <a:latin typeface="Canva Sans"/>
                  <a:ea typeface="Canva Sans"/>
                  <a:cs typeface="Canva Sans"/>
                  <a:sym typeface="Canva Sans"/>
                </a:rPr>
                <a:t>b.    Do I have friend?</a:t>
              </a:r>
            </a:p>
            <a:p>
              <a:pPr algn="l">
                <a:lnSpc>
                  <a:spcPts val="4619"/>
                </a:lnSpc>
              </a:pPr>
              <a:endParaRPr lang="en-US" sz="3299" dirty="0">
                <a:solidFill>
                  <a:srgbClr val="1F5471"/>
                </a:solidFill>
                <a:latin typeface="Canva Sans"/>
                <a:ea typeface="Canva Sans"/>
                <a:cs typeface="Canva Sans"/>
                <a:sym typeface="Canva Sans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278923" y="1028700"/>
            <a:ext cx="10980377" cy="1789924"/>
            <a:chOff x="0" y="0"/>
            <a:chExt cx="3812524" cy="62148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812524" cy="621484"/>
            </a:xfrm>
            <a:custGeom>
              <a:avLst/>
              <a:gdLst/>
              <a:ahLst/>
              <a:cxnLst/>
              <a:rect l="l" t="t" r="r" b="b"/>
              <a:pathLst>
                <a:path w="3812524" h="621484">
                  <a:moveTo>
                    <a:pt x="0" y="0"/>
                  </a:moveTo>
                  <a:lnTo>
                    <a:pt x="3812524" y="0"/>
                  </a:lnTo>
                  <a:lnTo>
                    <a:pt x="3812524" y="621484"/>
                  </a:lnTo>
                  <a:lnTo>
                    <a:pt x="0" y="621484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1F5471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3812524" cy="650059"/>
            </a:xfrm>
            <a:prstGeom prst="rect">
              <a:avLst/>
            </a:prstGeom>
          </p:spPr>
          <p:txBody>
            <a:bodyPr lIns="38534" tIns="38534" rIns="38534" bIns="38534" rtlCol="0" anchor="ctr"/>
            <a:lstStyle/>
            <a:p>
              <a:pPr algn="ctr">
                <a:lnSpc>
                  <a:spcPts val="2017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278923" y="3129808"/>
            <a:ext cx="10980377" cy="6128492"/>
            <a:chOff x="0" y="0"/>
            <a:chExt cx="3812524" cy="212788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812524" cy="2127889"/>
            </a:xfrm>
            <a:custGeom>
              <a:avLst/>
              <a:gdLst/>
              <a:ahLst/>
              <a:cxnLst/>
              <a:rect l="l" t="t" r="r" b="b"/>
              <a:pathLst>
                <a:path w="3812524" h="2127889">
                  <a:moveTo>
                    <a:pt x="0" y="0"/>
                  </a:moveTo>
                  <a:lnTo>
                    <a:pt x="3812524" y="0"/>
                  </a:lnTo>
                  <a:lnTo>
                    <a:pt x="3812524" y="2127889"/>
                  </a:lnTo>
                  <a:lnTo>
                    <a:pt x="0" y="2127889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1F5471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3812524" cy="2156464"/>
            </a:xfrm>
            <a:prstGeom prst="rect">
              <a:avLst/>
            </a:prstGeom>
          </p:spPr>
          <p:txBody>
            <a:bodyPr lIns="38534" tIns="38534" rIns="38534" bIns="38534" rtlCol="0" anchor="ctr"/>
            <a:lstStyle/>
            <a:p>
              <a:pPr algn="ctr">
                <a:lnSpc>
                  <a:spcPts val="2017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591445" y="1028700"/>
            <a:ext cx="3590163" cy="8229600"/>
          </a:xfrm>
          <a:custGeom>
            <a:avLst/>
            <a:gdLst/>
            <a:ahLst/>
            <a:cxnLst/>
            <a:rect l="l" t="t" r="r" b="b"/>
            <a:pathLst>
              <a:path w="3590163" h="8229600">
                <a:moveTo>
                  <a:pt x="0" y="0"/>
                </a:moveTo>
                <a:lnTo>
                  <a:pt x="3590163" y="0"/>
                </a:lnTo>
                <a:lnTo>
                  <a:pt x="359016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6630418" y="1086733"/>
            <a:ext cx="10277388" cy="15881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40"/>
              </a:lnSpc>
            </a:pPr>
            <a:r>
              <a:rPr lang="en-US" sz="4600">
                <a:solidFill>
                  <a:srgbClr val="1F5471"/>
                </a:solidFill>
                <a:latin typeface="Coustard"/>
                <a:ea typeface="Coustard"/>
                <a:cs typeface="Coustard"/>
                <a:sym typeface="Coustard"/>
              </a:rPr>
              <a:t>Using “Mixed Time” in Conditional Sentence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630418" y="3425454"/>
            <a:ext cx="10277388" cy="457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24"/>
              </a:lnSpc>
            </a:pPr>
            <a:r>
              <a:rPr lang="en-US" sz="3499" dirty="0">
                <a:solidFill>
                  <a:srgbClr val="1F5471"/>
                </a:solidFill>
                <a:latin typeface="Montserrat"/>
                <a:ea typeface="Montserrat"/>
                <a:cs typeface="Montserrat"/>
                <a:sym typeface="Montserrat"/>
              </a:rPr>
              <a:t>Frequently the time in the if-clause and the time in the result clause are different: one clause may be in the present and other in the past. Notice that past and present times are mixed in these sentences.</a:t>
            </a:r>
          </a:p>
          <a:p>
            <a:pPr algn="ctr">
              <a:lnSpc>
                <a:spcPts val="6124"/>
              </a:lnSpc>
            </a:pPr>
            <a:endParaRPr lang="en-US" sz="3499" dirty="0">
              <a:solidFill>
                <a:srgbClr val="1F547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278923" y="521025"/>
            <a:ext cx="10980377" cy="8737275"/>
            <a:chOff x="0" y="0"/>
            <a:chExt cx="3812524" cy="303369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812524" cy="3033691"/>
            </a:xfrm>
            <a:custGeom>
              <a:avLst/>
              <a:gdLst/>
              <a:ahLst/>
              <a:cxnLst/>
              <a:rect l="l" t="t" r="r" b="b"/>
              <a:pathLst>
                <a:path w="3812524" h="3033691">
                  <a:moveTo>
                    <a:pt x="0" y="0"/>
                  </a:moveTo>
                  <a:lnTo>
                    <a:pt x="3812524" y="0"/>
                  </a:lnTo>
                  <a:lnTo>
                    <a:pt x="3812524" y="3033691"/>
                  </a:lnTo>
                  <a:lnTo>
                    <a:pt x="0" y="3033691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1F5471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3812524" cy="3062266"/>
            </a:xfrm>
            <a:prstGeom prst="rect">
              <a:avLst/>
            </a:prstGeom>
          </p:spPr>
          <p:txBody>
            <a:bodyPr lIns="38534" tIns="38534" rIns="38534" bIns="38534" rtlCol="0" anchor="ctr"/>
            <a:lstStyle/>
            <a:p>
              <a:pPr algn="ctr">
                <a:lnSpc>
                  <a:spcPts val="2017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591445" y="1028700"/>
            <a:ext cx="3590163" cy="8229600"/>
          </a:xfrm>
          <a:custGeom>
            <a:avLst/>
            <a:gdLst/>
            <a:ahLst/>
            <a:cxnLst/>
            <a:rect l="l" t="t" r="r" b="b"/>
            <a:pathLst>
              <a:path w="3590163" h="8229600">
                <a:moveTo>
                  <a:pt x="0" y="0"/>
                </a:moveTo>
                <a:lnTo>
                  <a:pt x="3590163" y="0"/>
                </a:lnTo>
                <a:lnTo>
                  <a:pt x="359016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6630418" y="838200"/>
            <a:ext cx="10277388" cy="6889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124"/>
              </a:lnSpc>
            </a:pPr>
            <a:r>
              <a:rPr lang="en-US" sz="3499">
                <a:solidFill>
                  <a:srgbClr val="1F5471"/>
                </a:solidFill>
                <a:latin typeface="Montserrat"/>
                <a:ea typeface="Montserrat"/>
                <a:cs typeface="Montserrat"/>
                <a:sym typeface="Montserrat"/>
              </a:rPr>
              <a:t>(a)  True : I did not eat breakfast several hours ago, so I am hungry now.</a:t>
            </a:r>
          </a:p>
          <a:p>
            <a:pPr algn="just">
              <a:lnSpc>
                <a:spcPts val="6124"/>
              </a:lnSpc>
            </a:pPr>
            <a:r>
              <a:rPr lang="en-US" sz="3499">
                <a:solidFill>
                  <a:srgbClr val="1F5471"/>
                </a:solidFill>
                <a:latin typeface="Montserrat"/>
                <a:ea typeface="Montserrat"/>
                <a:cs typeface="Montserrat"/>
                <a:sym typeface="Montserrat"/>
              </a:rPr>
              <a:t>(b)  Conditional : If I had eaten breakfast several ago, I would not be hungry now.</a:t>
            </a:r>
          </a:p>
          <a:p>
            <a:pPr algn="just">
              <a:lnSpc>
                <a:spcPts val="6124"/>
              </a:lnSpc>
            </a:pPr>
            <a:r>
              <a:rPr lang="en-US" sz="3499">
                <a:solidFill>
                  <a:srgbClr val="1F5471"/>
                </a:solidFill>
                <a:latin typeface="Montserrat"/>
                <a:ea typeface="Montserrat"/>
                <a:cs typeface="Montserrat"/>
                <a:sym typeface="Montserrat"/>
              </a:rPr>
              <a:t>(c)  True : He is not a good student. He did not study for test yesterday.</a:t>
            </a:r>
          </a:p>
          <a:p>
            <a:pPr algn="just">
              <a:lnSpc>
                <a:spcPts val="6124"/>
              </a:lnSpc>
            </a:pPr>
            <a:r>
              <a:rPr lang="en-US" sz="3499">
                <a:solidFill>
                  <a:srgbClr val="1F5471"/>
                </a:solidFill>
                <a:latin typeface="Montserrat"/>
                <a:ea typeface="Montserrat"/>
                <a:cs typeface="Montserrat"/>
                <a:sym typeface="Montserrat"/>
              </a:rPr>
              <a:t>(d)  Conditional : If he were a good student, he would have studied for the test yesterday.</a:t>
            </a:r>
          </a:p>
          <a:p>
            <a:pPr algn="just">
              <a:lnSpc>
                <a:spcPts val="6124"/>
              </a:lnSpc>
            </a:pPr>
            <a:endParaRPr lang="en-US" sz="3499">
              <a:solidFill>
                <a:srgbClr val="1F547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1028700"/>
            <a:ext cx="16230600" cy="1789924"/>
            <a:chOff x="0" y="0"/>
            <a:chExt cx="5635467" cy="62148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635467" cy="621484"/>
            </a:xfrm>
            <a:custGeom>
              <a:avLst/>
              <a:gdLst/>
              <a:ahLst/>
              <a:cxnLst/>
              <a:rect l="l" t="t" r="r" b="b"/>
              <a:pathLst>
                <a:path w="5635467" h="621484">
                  <a:moveTo>
                    <a:pt x="0" y="0"/>
                  </a:moveTo>
                  <a:lnTo>
                    <a:pt x="5635467" y="0"/>
                  </a:lnTo>
                  <a:lnTo>
                    <a:pt x="5635467" y="621484"/>
                  </a:lnTo>
                  <a:lnTo>
                    <a:pt x="0" y="621484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1F5471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5635467" cy="650059"/>
            </a:xfrm>
            <a:prstGeom prst="rect">
              <a:avLst/>
            </a:prstGeom>
          </p:spPr>
          <p:txBody>
            <a:bodyPr lIns="38534" tIns="38534" rIns="38534" bIns="38534" rtlCol="0" anchor="ctr"/>
            <a:lstStyle/>
            <a:p>
              <a:pPr algn="ctr">
                <a:lnSpc>
                  <a:spcPts val="2017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3458528"/>
            <a:ext cx="16230600" cy="5799772"/>
            <a:chOff x="0" y="0"/>
            <a:chExt cx="5635467" cy="201375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635467" cy="2013753"/>
            </a:xfrm>
            <a:custGeom>
              <a:avLst/>
              <a:gdLst/>
              <a:ahLst/>
              <a:cxnLst/>
              <a:rect l="l" t="t" r="r" b="b"/>
              <a:pathLst>
                <a:path w="5635467" h="2013753">
                  <a:moveTo>
                    <a:pt x="0" y="0"/>
                  </a:moveTo>
                  <a:lnTo>
                    <a:pt x="5635467" y="0"/>
                  </a:lnTo>
                  <a:lnTo>
                    <a:pt x="5635467" y="2013753"/>
                  </a:lnTo>
                  <a:lnTo>
                    <a:pt x="0" y="2013753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1F5471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5635467" cy="2042328"/>
            </a:xfrm>
            <a:prstGeom prst="rect">
              <a:avLst/>
            </a:prstGeom>
          </p:spPr>
          <p:txBody>
            <a:bodyPr lIns="38534" tIns="38534" rIns="38534" bIns="38534" rtlCol="0" anchor="ctr"/>
            <a:lstStyle/>
            <a:p>
              <a:pPr algn="ctr">
                <a:lnSpc>
                  <a:spcPts val="2017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377661" y="1243577"/>
            <a:ext cx="15625454" cy="1226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7200">
                <a:solidFill>
                  <a:srgbClr val="1F5471"/>
                </a:solidFill>
                <a:latin typeface="Coustard"/>
                <a:ea typeface="Coustard"/>
                <a:cs typeface="Coustard"/>
                <a:sym typeface="Coustard"/>
              </a:rPr>
              <a:t>exercise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77661" y="3951474"/>
            <a:ext cx="15081290" cy="5137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91"/>
              </a:lnSpc>
            </a:pPr>
            <a:r>
              <a:rPr lang="en-US" sz="2900">
                <a:solidFill>
                  <a:srgbClr val="1F5471"/>
                </a:solidFill>
                <a:latin typeface="Montserrat"/>
                <a:ea typeface="Montserrat"/>
                <a:cs typeface="Montserrat"/>
                <a:sym typeface="Montserrat"/>
              </a:rPr>
              <a:t>1.    I am hungry now because I didn’t eaten dinner. But….</a:t>
            </a:r>
          </a:p>
          <a:p>
            <a:pPr algn="l">
              <a:lnSpc>
                <a:spcPts val="5191"/>
              </a:lnSpc>
            </a:pPr>
            <a:r>
              <a:rPr lang="en-US" sz="2900">
                <a:solidFill>
                  <a:srgbClr val="1F5471"/>
                </a:solidFill>
                <a:latin typeface="Montserrat"/>
                <a:ea typeface="Montserrat"/>
                <a:cs typeface="Montserrat"/>
                <a:sym typeface="Montserrat"/>
              </a:rPr>
              <a:t>But if I’d eaten dinner, I wouldn’t be hungry now.</a:t>
            </a:r>
          </a:p>
          <a:p>
            <a:pPr algn="l">
              <a:lnSpc>
                <a:spcPts val="5191"/>
              </a:lnSpc>
            </a:pPr>
            <a:r>
              <a:rPr lang="en-US" sz="2900">
                <a:solidFill>
                  <a:srgbClr val="1F5471"/>
                </a:solidFill>
                <a:latin typeface="Montserrat"/>
                <a:ea typeface="Montserrat"/>
                <a:cs typeface="Montserrat"/>
                <a:sym typeface="Montserrat"/>
              </a:rPr>
              <a:t>2.    The room is full of files because you left the door open. But….</a:t>
            </a:r>
          </a:p>
          <a:p>
            <a:pPr algn="l">
              <a:lnSpc>
                <a:spcPts val="5191"/>
              </a:lnSpc>
            </a:pPr>
            <a:r>
              <a:rPr lang="en-US" sz="2900">
                <a:solidFill>
                  <a:srgbClr val="1F5471"/>
                </a:solidFill>
                <a:latin typeface="Montserrat"/>
                <a:ea typeface="Montserrat"/>
                <a:cs typeface="Montserrat"/>
                <a:sym typeface="Montserrat"/>
              </a:rPr>
              <a:t>3.    You are tired this morning because you didn’t go to bed at reasonable hour last night. But…</a:t>
            </a:r>
          </a:p>
          <a:p>
            <a:pPr algn="l">
              <a:lnSpc>
                <a:spcPts val="5191"/>
              </a:lnSpc>
            </a:pPr>
            <a:r>
              <a:rPr lang="en-US" sz="2900">
                <a:solidFill>
                  <a:srgbClr val="1F5471"/>
                </a:solidFill>
                <a:latin typeface="Montserrat"/>
                <a:ea typeface="Montserrat"/>
                <a:cs typeface="Montserrat"/>
                <a:sym typeface="Montserrat"/>
              </a:rPr>
              <a:t>4.    I didn’t finish my report yesterday, so I can’t begin a new project today. But…</a:t>
            </a:r>
          </a:p>
          <a:p>
            <a:pPr algn="l">
              <a:lnSpc>
                <a:spcPts val="5191"/>
              </a:lnSpc>
            </a:pPr>
            <a:r>
              <a:rPr lang="en-US" sz="2900">
                <a:solidFill>
                  <a:srgbClr val="1F5471"/>
                </a:solidFill>
                <a:latin typeface="Montserrat"/>
                <a:ea typeface="Montserrat"/>
                <a:cs typeface="Montserrat"/>
                <a:sym typeface="Montserrat"/>
              </a:rPr>
              <a:t>5.    Anita is sick because she didn’t follow the doctor’s orders. But…</a:t>
            </a:r>
          </a:p>
          <a:p>
            <a:pPr algn="l">
              <a:lnSpc>
                <a:spcPts val="4654"/>
              </a:lnSpc>
            </a:pPr>
            <a:endParaRPr lang="en-US" sz="2900">
              <a:solidFill>
                <a:srgbClr val="1F547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7971" y="-16329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284057" y="1028700"/>
            <a:ext cx="15975243" cy="1789924"/>
            <a:chOff x="0" y="0"/>
            <a:chExt cx="5546804" cy="62148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546804" cy="621484"/>
            </a:xfrm>
            <a:custGeom>
              <a:avLst/>
              <a:gdLst/>
              <a:ahLst/>
              <a:cxnLst/>
              <a:rect l="l" t="t" r="r" b="b"/>
              <a:pathLst>
                <a:path w="5546804" h="621484">
                  <a:moveTo>
                    <a:pt x="0" y="0"/>
                  </a:moveTo>
                  <a:lnTo>
                    <a:pt x="5546804" y="0"/>
                  </a:lnTo>
                  <a:lnTo>
                    <a:pt x="5546804" y="621484"/>
                  </a:lnTo>
                  <a:lnTo>
                    <a:pt x="0" y="621484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1F5471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5546804" cy="650059"/>
            </a:xfrm>
            <a:prstGeom prst="rect">
              <a:avLst/>
            </a:prstGeom>
          </p:spPr>
          <p:txBody>
            <a:bodyPr lIns="38534" tIns="38534" rIns="38534" bIns="38534" rtlCol="0" anchor="ctr"/>
            <a:lstStyle/>
            <a:p>
              <a:pPr algn="ctr">
                <a:lnSpc>
                  <a:spcPts val="2017"/>
                </a:lnSpc>
              </a:pPr>
              <a:endParaRPr>
                <a:latin typeface="Amasis MT Pro" panose="02040504050005020304" pitchFamily="18" charset="0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284057" y="3129808"/>
            <a:ext cx="15975243" cy="6128492"/>
            <a:chOff x="0" y="0"/>
            <a:chExt cx="5546804" cy="212788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546804" cy="2127889"/>
            </a:xfrm>
            <a:custGeom>
              <a:avLst/>
              <a:gdLst/>
              <a:ahLst/>
              <a:cxnLst/>
              <a:rect l="l" t="t" r="r" b="b"/>
              <a:pathLst>
                <a:path w="5546804" h="2127889">
                  <a:moveTo>
                    <a:pt x="0" y="0"/>
                  </a:moveTo>
                  <a:lnTo>
                    <a:pt x="5546804" y="0"/>
                  </a:lnTo>
                  <a:lnTo>
                    <a:pt x="5546804" y="2127889"/>
                  </a:lnTo>
                  <a:lnTo>
                    <a:pt x="0" y="2127889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1F5471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5546804" cy="2156464"/>
            </a:xfrm>
            <a:prstGeom prst="rect">
              <a:avLst/>
            </a:prstGeom>
          </p:spPr>
          <p:txBody>
            <a:bodyPr lIns="38534" tIns="38534" rIns="38534" bIns="38534" rtlCol="0" anchor="ctr"/>
            <a:lstStyle/>
            <a:p>
              <a:pPr algn="ctr">
                <a:lnSpc>
                  <a:spcPts val="2017"/>
                </a:lnSpc>
              </a:pPr>
              <a:endParaRPr>
                <a:latin typeface="Amasis MT Pro" panose="02040504050005020304" pitchFamily="18" charset="0"/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972473" y="1243577"/>
            <a:ext cx="14153008" cy="1226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7200">
                <a:solidFill>
                  <a:srgbClr val="1F5471"/>
                </a:solidFill>
                <a:latin typeface="Amasis MT Pro" panose="02040504050005020304" pitchFamily="18" charset="0"/>
                <a:ea typeface="Coustard"/>
                <a:cs typeface="Coustard"/>
                <a:sym typeface="Coustard"/>
              </a:rPr>
              <a:t>Omitting IF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6E4CD16-E5CB-443C-967B-1505D04A21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6334677"/>
              </p:ext>
            </p:extLst>
          </p:nvPr>
        </p:nvGraphicFramePr>
        <p:xfrm>
          <a:off x="1752600" y="3765026"/>
          <a:ext cx="14935200" cy="47312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67600">
                  <a:extLst>
                    <a:ext uri="{9D8B030D-6E8A-4147-A177-3AD203B41FA5}">
                      <a16:colId xmlns:a16="http://schemas.microsoft.com/office/drawing/2014/main" val="1826047833"/>
                    </a:ext>
                  </a:extLst>
                </a:gridCol>
                <a:gridCol w="7467600">
                  <a:extLst>
                    <a:ext uri="{9D8B030D-6E8A-4147-A177-3AD203B41FA5}">
                      <a16:colId xmlns:a16="http://schemas.microsoft.com/office/drawing/2014/main" val="2541085119"/>
                    </a:ext>
                  </a:extLst>
                </a:gridCol>
              </a:tblGrid>
              <a:tr h="473127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+mj-lt"/>
                        <a:buAutoNum type="alphaLcPeriod"/>
                      </a:pPr>
                      <a:r>
                        <a:rPr lang="en-ID" sz="3200" dirty="0">
                          <a:effectLst/>
                          <a:latin typeface="Amasis MT Pro" panose="02040504050005020304" pitchFamily="18" charset="0"/>
                        </a:rPr>
                        <a:t>Were I you, I wouldn’t do that.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+mj-lt"/>
                        <a:buAutoNum type="alphaLcPeriod"/>
                      </a:pPr>
                      <a:r>
                        <a:rPr lang="en-ID" sz="3200" dirty="0">
                          <a:effectLst/>
                          <a:latin typeface="Amasis MT Pro" panose="02040504050005020304" pitchFamily="18" charset="0"/>
                        </a:rPr>
                        <a:t>Had I known, I would have told you.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lphaLcPeriod"/>
                      </a:pPr>
                      <a:r>
                        <a:rPr lang="en-ID" sz="3200" dirty="0">
                          <a:effectLst/>
                          <a:latin typeface="Amasis MT Pro" panose="02040504050005020304" pitchFamily="18" charset="0"/>
                        </a:rPr>
                        <a:t>Should anyone call, please take a message. </a:t>
                      </a:r>
                      <a:endParaRPr lang="en-ID" sz="3200" dirty="0">
                        <a:effectLst/>
                        <a:latin typeface="Amasis MT Pro" panose="020405040500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3200" dirty="0">
                          <a:effectLst/>
                          <a:latin typeface="Amasis MT Pro" panose="02040504050005020304" pitchFamily="18" charset="0"/>
                        </a:rPr>
                        <a:t>With were, had (past perfect), and should, sometimes if is omitted and the subject and verb are inverted.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3200" dirty="0">
                          <a:effectLst/>
                          <a:latin typeface="Amasis MT Pro" panose="02040504050005020304" pitchFamily="18" charset="0"/>
                        </a:rPr>
                        <a:t>In (a) : were I you = If I were you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3200" dirty="0">
                          <a:effectLst/>
                          <a:latin typeface="Amasis MT Pro" panose="02040504050005020304" pitchFamily="18" charset="0"/>
                        </a:rPr>
                        <a:t>In (b) : Had I known = if I had known.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3200" dirty="0">
                          <a:effectLst/>
                          <a:latin typeface="Amasis MT Pro" panose="02040504050005020304" pitchFamily="18" charset="0"/>
                        </a:rPr>
                        <a:t>In (c) : Should anyone call = if anyone should cell.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 dirty="0">
                          <a:effectLst/>
                        </a:rPr>
                        <a:t> </a:t>
                      </a:r>
                      <a:endParaRPr lang="en-ID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4923701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1028700"/>
            <a:ext cx="16230600" cy="1789924"/>
            <a:chOff x="0" y="0"/>
            <a:chExt cx="5635467" cy="62148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635467" cy="621484"/>
            </a:xfrm>
            <a:custGeom>
              <a:avLst/>
              <a:gdLst/>
              <a:ahLst/>
              <a:cxnLst/>
              <a:rect l="l" t="t" r="r" b="b"/>
              <a:pathLst>
                <a:path w="5635467" h="621484">
                  <a:moveTo>
                    <a:pt x="0" y="0"/>
                  </a:moveTo>
                  <a:lnTo>
                    <a:pt x="5635467" y="0"/>
                  </a:lnTo>
                  <a:lnTo>
                    <a:pt x="5635467" y="621484"/>
                  </a:lnTo>
                  <a:lnTo>
                    <a:pt x="0" y="621484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1F5471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5635467" cy="650059"/>
            </a:xfrm>
            <a:prstGeom prst="rect">
              <a:avLst/>
            </a:prstGeom>
          </p:spPr>
          <p:txBody>
            <a:bodyPr lIns="38534" tIns="38534" rIns="38534" bIns="38534" rtlCol="0" anchor="ctr"/>
            <a:lstStyle/>
            <a:p>
              <a:pPr algn="ctr">
                <a:lnSpc>
                  <a:spcPts val="2017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3129808"/>
            <a:ext cx="16230600" cy="6128492"/>
            <a:chOff x="0" y="0"/>
            <a:chExt cx="5635467" cy="212788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635467" cy="2127889"/>
            </a:xfrm>
            <a:custGeom>
              <a:avLst/>
              <a:gdLst/>
              <a:ahLst/>
              <a:cxnLst/>
              <a:rect l="l" t="t" r="r" b="b"/>
              <a:pathLst>
                <a:path w="5635467" h="2127889">
                  <a:moveTo>
                    <a:pt x="0" y="0"/>
                  </a:moveTo>
                  <a:lnTo>
                    <a:pt x="5635467" y="0"/>
                  </a:lnTo>
                  <a:lnTo>
                    <a:pt x="5635467" y="2127889"/>
                  </a:lnTo>
                  <a:lnTo>
                    <a:pt x="0" y="2127889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1F5471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5635467" cy="2156464"/>
            </a:xfrm>
            <a:prstGeom prst="rect">
              <a:avLst/>
            </a:prstGeom>
          </p:spPr>
          <p:txBody>
            <a:bodyPr lIns="38534" tIns="38534" rIns="38534" bIns="38534" rtlCol="0" anchor="ctr"/>
            <a:lstStyle/>
            <a:p>
              <a:pPr algn="ctr">
                <a:lnSpc>
                  <a:spcPts val="2017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495257" y="1243577"/>
            <a:ext cx="14630225" cy="1226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7200">
                <a:solidFill>
                  <a:srgbClr val="1F5471"/>
                </a:solidFill>
                <a:latin typeface="Coustard"/>
                <a:ea typeface="Coustard"/>
                <a:cs typeface="Coustard"/>
                <a:sym typeface="Coustard"/>
              </a:rPr>
              <a:t>Excercise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95257" y="3444504"/>
            <a:ext cx="15412549" cy="58978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70585" lvl="1" indent="-514350" algn="l">
              <a:lnSpc>
                <a:spcPts val="5775"/>
              </a:lnSpc>
              <a:buFont typeface="+mj-lt"/>
              <a:buAutoNum type="arabicPeriod"/>
            </a:pPr>
            <a:r>
              <a:rPr lang="en-US" sz="3300" dirty="0">
                <a:solidFill>
                  <a:srgbClr val="1F5471"/>
                </a:solidFill>
                <a:latin typeface="Montserrat"/>
                <a:ea typeface="Montserrat"/>
                <a:cs typeface="Montserrat"/>
                <a:sym typeface="Montserrat"/>
              </a:rPr>
              <a:t>If you should need more money, go to the bank before six o’clock.</a:t>
            </a:r>
          </a:p>
          <a:p>
            <a:pPr algn="l">
              <a:lnSpc>
                <a:spcPts val="5775"/>
              </a:lnSpc>
            </a:pPr>
            <a:r>
              <a:rPr lang="en-US" sz="3300" dirty="0">
                <a:solidFill>
                  <a:srgbClr val="1F5471"/>
                </a:solidFill>
                <a:latin typeface="Montserrat"/>
                <a:ea typeface="Montserrat"/>
                <a:cs typeface="Montserrat"/>
                <a:sym typeface="Montserrat"/>
              </a:rPr>
              <a:t>        Should you need more money, go to the bank before six o’clock.</a:t>
            </a:r>
          </a:p>
          <a:p>
            <a:pPr marL="870585" lvl="1" indent="-514350" algn="l">
              <a:lnSpc>
                <a:spcPts val="5775"/>
              </a:lnSpc>
              <a:buFont typeface="+mj-lt"/>
              <a:buAutoNum type="arabicPeriod"/>
            </a:pPr>
            <a:r>
              <a:rPr lang="en-US" sz="3300" dirty="0">
                <a:solidFill>
                  <a:srgbClr val="1F5471"/>
                </a:solidFill>
                <a:latin typeface="Montserrat"/>
                <a:ea typeface="Montserrat"/>
                <a:cs typeface="Montserrat"/>
                <a:sym typeface="Montserrat"/>
              </a:rPr>
              <a:t> If I were you, I wouldn’t do that</a:t>
            </a:r>
          </a:p>
          <a:p>
            <a:pPr marL="870585" lvl="1" indent="-514350" algn="l">
              <a:lnSpc>
                <a:spcPts val="5775"/>
              </a:lnSpc>
              <a:buFont typeface="+mj-lt"/>
              <a:buAutoNum type="arabicPeriod"/>
            </a:pPr>
            <a:r>
              <a:rPr lang="en-US" sz="3300" dirty="0">
                <a:solidFill>
                  <a:srgbClr val="1F5471"/>
                </a:solidFill>
                <a:latin typeface="Montserrat"/>
                <a:ea typeface="Montserrat"/>
                <a:cs typeface="Montserrat"/>
                <a:sym typeface="Montserrat"/>
              </a:rPr>
              <a:t>If they had realized the danger, they would have done it differently. </a:t>
            </a:r>
          </a:p>
          <a:p>
            <a:pPr marL="870585" lvl="1" indent="-514350" algn="l">
              <a:lnSpc>
                <a:spcPts val="5775"/>
              </a:lnSpc>
              <a:buFont typeface="+mj-lt"/>
              <a:buAutoNum type="arabicPeriod"/>
            </a:pPr>
            <a:r>
              <a:rPr lang="en-US" sz="3300" dirty="0">
                <a:solidFill>
                  <a:srgbClr val="1F5471"/>
                </a:solidFill>
                <a:latin typeface="Montserrat"/>
                <a:ea typeface="Montserrat"/>
                <a:cs typeface="Montserrat"/>
                <a:sym typeface="Montserrat"/>
              </a:rPr>
              <a:t>If I were your teacher, I would insist you do better work.</a:t>
            </a:r>
          </a:p>
          <a:p>
            <a:pPr marL="870585" lvl="1" indent="-514350" algn="l">
              <a:lnSpc>
                <a:spcPts val="5775"/>
              </a:lnSpc>
              <a:buFont typeface="+mj-lt"/>
              <a:buAutoNum type="arabicPeriod"/>
            </a:pPr>
            <a:r>
              <a:rPr lang="en-US" sz="3300" dirty="0">
                <a:solidFill>
                  <a:srgbClr val="1F5471"/>
                </a:solidFill>
                <a:latin typeface="Montserrat"/>
                <a:ea typeface="Montserrat"/>
                <a:cs typeface="Montserrat"/>
                <a:sym typeface="Montserrat"/>
              </a:rPr>
              <a:t>If you should change your mind, please let me know immediately.</a:t>
            </a:r>
          </a:p>
          <a:p>
            <a:pPr marL="870585" lvl="1" indent="-514350" algn="l">
              <a:lnSpc>
                <a:spcPts val="5775"/>
              </a:lnSpc>
              <a:buFont typeface="+mj-lt"/>
              <a:buAutoNum type="arabicPeriod"/>
            </a:pPr>
            <a:r>
              <a:rPr lang="en-US" sz="3300" dirty="0">
                <a:solidFill>
                  <a:srgbClr val="1F5471"/>
                </a:solidFill>
                <a:latin typeface="Montserrat"/>
                <a:ea typeface="Montserrat"/>
                <a:cs typeface="Montserrat"/>
                <a:sym typeface="Montserrat"/>
              </a:rPr>
              <a:t>If she had been better prepared, she would have gotten the job </a:t>
            </a:r>
          </a:p>
          <a:p>
            <a:pPr algn="ctr">
              <a:lnSpc>
                <a:spcPts val="6124"/>
              </a:lnSpc>
            </a:pPr>
            <a:endParaRPr lang="en-US" sz="3300" dirty="0">
              <a:solidFill>
                <a:srgbClr val="1F547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682</Words>
  <Application>Microsoft Office PowerPoint</Application>
  <PresentationFormat>Custom</PresentationFormat>
  <Paragraphs>54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Montserrat</vt:lpstr>
      <vt:lpstr>Amasis MT Pro</vt:lpstr>
      <vt:lpstr>Coustard</vt:lpstr>
      <vt:lpstr>Arial</vt:lpstr>
      <vt:lpstr>Calibri</vt:lpstr>
      <vt:lpstr>Canva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Conditional Sentence</dc:title>
  <cp:lastModifiedBy>LENOVO</cp:lastModifiedBy>
  <cp:revision>2</cp:revision>
  <dcterms:created xsi:type="dcterms:W3CDTF">2006-08-16T00:00:00Z</dcterms:created>
  <dcterms:modified xsi:type="dcterms:W3CDTF">2024-12-02T00:57:26Z</dcterms:modified>
  <dc:identifier>DAGYGGNEEsw</dc:identifier>
</cp:coreProperties>
</file>