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3810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Palatino Linotype" pitchFamily="18" charset="0"/>
              </a:rPr>
              <a:t>Jenis</a:t>
            </a:r>
            <a:r>
              <a:rPr lang="en-US" sz="2400" dirty="0" smtClean="0">
                <a:latin typeface="Palatino Linotype" pitchFamily="18" charset="0"/>
              </a:rPr>
              <a:t> </a:t>
            </a:r>
            <a:r>
              <a:rPr lang="en-US" sz="2400" dirty="0" err="1" smtClean="0">
                <a:latin typeface="Palatino Linotype" pitchFamily="18" charset="0"/>
              </a:rPr>
              <a:t>Alat</a:t>
            </a:r>
            <a:r>
              <a:rPr lang="en-US" sz="2400" dirty="0" smtClean="0">
                <a:latin typeface="Palatino Linotype" pitchFamily="18" charset="0"/>
              </a:rPr>
              <a:t> </a:t>
            </a:r>
            <a:r>
              <a:rPr lang="en-US" sz="2400" dirty="0" err="1" smtClean="0">
                <a:latin typeface="Palatino Linotype" pitchFamily="18" charset="0"/>
              </a:rPr>
              <a:t>Evaluasi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219200"/>
            <a:ext cx="7239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arenR"/>
            </a:pPr>
            <a:r>
              <a:rPr lang="en-US" sz="2000" dirty="0" err="1" smtClean="0">
                <a:latin typeface="Palatino Linotype" pitchFamily="18" charset="0"/>
              </a:rPr>
              <a:t>Teknik</a:t>
            </a:r>
            <a:r>
              <a:rPr lang="en-US" sz="2000" dirty="0" smtClean="0">
                <a:latin typeface="Palatino Linotype" pitchFamily="18" charset="0"/>
              </a:rPr>
              <a:t> non-</a:t>
            </a:r>
            <a:r>
              <a:rPr lang="en-US" sz="2000" dirty="0" err="1" smtClean="0">
                <a:latin typeface="Palatino Linotype" pitchFamily="18" charset="0"/>
              </a:rPr>
              <a:t>tes</a:t>
            </a:r>
            <a:endParaRPr lang="en-US" sz="2000" dirty="0" smtClean="0">
              <a:latin typeface="Palatino Linotype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 err="1" smtClean="0">
                <a:latin typeface="Palatino Linotype" pitchFamily="18" charset="0"/>
              </a:rPr>
              <a:t>Skala</a:t>
            </a: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 err="1" smtClean="0">
                <a:latin typeface="Palatino Linotype" pitchFamily="18" charset="0"/>
              </a:rPr>
              <a:t>bertingkat</a:t>
            </a:r>
            <a:r>
              <a:rPr lang="en-US" sz="2000" dirty="0" smtClean="0">
                <a:latin typeface="Palatino Linotype" pitchFamily="18" charset="0"/>
              </a:rPr>
              <a:t> (</a:t>
            </a:r>
            <a:r>
              <a:rPr lang="en-US" sz="2000" i="1" dirty="0" smtClean="0">
                <a:latin typeface="Palatino Linotype" pitchFamily="18" charset="0"/>
              </a:rPr>
              <a:t>rating scale</a:t>
            </a:r>
            <a:r>
              <a:rPr lang="en-US" sz="2000" dirty="0" smtClean="0">
                <a:latin typeface="Palatino Linotype" pitchFamily="18" charset="0"/>
              </a:rPr>
              <a:t>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 err="1" smtClean="0">
                <a:latin typeface="Palatino Linotype" pitchFamily="18" charset="0"/>
              </a:rPr>
              <a:t>Kuesioner</a:t>
            </a:r>
            <a:r>
              <a:rPr lang="en-US" sz="2000" dirty="0" smtClean="0">
                <a:latin typeface="Palatino Linotype" pitchFamily="18" charset="0"/>
              </a:rPr>
              <a:t> (</a:t>
            </a:r>
            <a:r>
              <a:rPr lang="en-US" sz="2000" i="1" dirty="0" err="1">
                <a:latin typeface="Palatino Linotype" pitchFamily="18" charset="0"/>
              </a:rPr>
              <a:t>q</a:t>
            </a:r>
            <a:r>
              <a:rPr lang="en-US" sz="2000" i="1" dirty="0" err="1" smtClean="0">
                <a:latin typeface="Palatino Linotype" pitchFamily="18" charset="0"/>
              </a:rPr>
              <a:t>uestionair</a:t>
            </a:r>
            <a:r>
              <a:rPr lang="en-US" sz="2000" dirty="0" smtClean="0">
                <a:latin typeface="Palatino Linotype" pitchFamily="18" charset="0"/>
              </a:rPr>
              <a:t>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 err="1" smtClean="0">
                <a:latin typeface="Palatino Linotype" pitchFamily="18" charset="0"/>
              </a:rPr>
              <a:t>Daftar</a:t>
            </a: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 err="1" smtClean="0">
                <a:latin typeface="Palatino Linotype" pitchFamily="18" charset="0"/>
              </a:rPr>
              <a:t>cocok</a:t>
            </a:r>
            <a:r>
              <a:rPr lang="en-US" sz="2000" dirty="0" smtClean="0">
                <a:latin typeface="Palatino Linotype" pitchFamily="18" charset="0"/>
              </a:rPr>
              <a:t> (</a:t>
            </a:r>
            <a:r>
              <a:rPr lang="en-US" sz="2000" i="1" dirty="0" smtClean="0">
                <a:latin typeface="Palatino Linotype" pitchFamily="18" charset="0"/>
              </a:rPr>
              <a:t>check list</a:t>
            </a:r>
            <a:r>
              <a:rPr lang="en-US" sz="2000" dirty="0" smtClean="0">
                <a:latin typeface="Palatino Linotype" pitchFamily="18" charset="0"/>
              </a:rPr>
              <a:t>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 err="1" smtClean="0">
                <a:latin typeface="Palatino Linotype" pitchFamily="18" charset="0"/>
              </a:rPr>
              <a:t>Wawancara</a:t>
            </a:r>
            <a:r>
              <a:rPr lang="en-US" sz="2000" dirty="0" smtClean="0">
                <a:latin typeface="Palatino Linotype" pitchFamily="18" charset="0"/>
              </a:rPr>
              <a:t> (</a:t>
            </a:r>
            <a:r>
              <a:rPr lang="en-US" sz="2000" i="1" dirty="0" smtClean="0">
                <a:latin typeface="Palatino Linotype" pitchFamily="18" charset="0"/>
              </a:rPr>
              <a:t>interview</a:t>
            </a:r>
            <a:r>
              <a:rPr lang="en-US" sz="2000" dirty="0" smtClean="0">
                <a:latin typeface="Palatino Linotype" pitchFamily="18" charset="0"/>
              </a:rPr>
              <a:t>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 err="1" smtClean="0">
                <a:latin typeface="Palatino Linotype" pitchFamily="18" charset="0"/>
              </a:rPr>
              <a:t>Pegamatan</a:t>
            </a:r>
            <a:r>
              <a:rPr lang="en-US" sz="2000" dirty="0" smtClean="0">
                <a:latin typeface="Palatino Linotype" pitchFamily="18" charset="0"/>
              </a:rPr>
              <a:t> (</a:t>
            </a:r>
            <a:r>
              <a:rPr lang="en-US" sz="2000" i="1" dirty="0" smtClean="0">
                <a:latin typeface="Palatino Linotype" pitchFamily="18" charset="0"/>
              </a:rPr>
              <a:t>observation</a:t>
            </a:r>
            <a:r>
              <a:rPr lang="en-US" sz="2000" dirty="0" smtClean="0">
                <a:latin typeface="Palatino Linotype" pitchFamily="18" charset="0"/>
              </a:rPr>
              <a:t>)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000" dirty="0" err="1" smtClean="0">
                <a:latin typeface="Palatino Linotype" pitchFamily="18" charset="0"/>
              </a:rPr>
              <a:t>Riwayat</a:t>
            </a: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 err="1" smtClean="0">
                <a:latin typeface="Palatino Linotype" pitchFamily="18" charset="0"/>
              </a:rPr>
              <a:t>hidup</a:t>
            </a:r>
            <a:r>
              <a:rPr lang="en-US" sz="2000" dirty="0" smtClean="0">
                <a:latin typeface="Palatino Linotype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en-US" sz="2000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166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7620000" cy="6109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err="1" smtClean="0">
                <a:latin typeface="Palatino Linotype" pitchFamily="18" charset="0"/>
              </a:rPr>
              <a:t>Skala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bertingkat</a:t>
            </a:r>
            <a:endParaRPr lang="en-US" dirty="0" smtClean="0">
              <a:latin typeface="Palatino Linotype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dirty="0" err="1" smtClean="0">
                <a:latin typeface="Palatino Linotype" pitchFamily="18" charset="0"/>
              </a:rPr>
              <a:t>Beberapa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kelemahannya</a:t>
            </a:r>
            <a:r>
              <a:rPr lang="en-US" dirty="0" smtClean="0">
                <a:latin typeface="Palatino Linotype" pitchFamily="18" charset="0"/>
              </a:rPr>
              <a:t>: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smtClean="0">
                <a:latin typeface="Palatino Linotype" pitchFamily="18" charset="0"/>
              </a:rPr>
              <a:t>Ada </a:t>
            </a:r>
            <a:r>
              <a:rPr lang="en-US" dirty="0" err="1" smtClean="0">
                <a:latin typeface="Palatino Linotype" pitchFamily="18" charset="0"/>
              </a:rPr>
              <a:t>kemungkinan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terjadinya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i="1" dirty="0" smtClean="0">
                <a:latin typeface="Palatino Linotype" pitchFamily="18" charset="0"/>
              </a:rPr>
              <a:t>halo effects, </a:t>
            </a:r>
            <a:r>
              <a:rPr lang="en-US" dirty="0" err="1" smtClean="0">
                <a:latin typeface="Palatino Linotype" pitchFamily="18" charset="0"/>
              </a:rPr>
              <a:t>yaitu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kelemahan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akan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timbul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jika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dalam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pencatatan</a:t>
            </a:r>
            <a:r>
              <a:rPr lang="en-US" dirty="0">
                <a:latin typeface="Palatino Linotype" pitchFamily="18" charset="0"/>
              </a:rPr>
              <a:t> </a:t>
            </a:r>
            <a:r>
              <a:rPr lang="en-US" dirty="0" smtClean="0">
                <a:latin typeface="Palatino Linotype" pitchFamily="18" charset="0"/>
              </a:rPr>
              <a:t>observer </a:t>
            </a:r>
            <a:r>
              <a:rPr lang="en-US" dirty="0" err="1" smtClean="0">
                <a:latin typeface="Palatino Linotype" pitchFamily="18" charset="0"/>
              </a:rPr>
              <a:t>terpikat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oleh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kesan-kesan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umum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baik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pada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peserta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didik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sementara</a:t>
            </a:r>
            <a:r>
              <a:rPr lang="en-US" dirty="0" smtClean="0">
                <a:latin typeface="Palatino Linotype" pitchFamily="18" charset="0"/>
              </a:rPr>
              <a:t>  </a:t>
            </a:r>
            <a:r>
              <a:rPr lang="en-US" dirty="0" err="1" smtClean="0">
                <a:latin typeface="Palatino Linotype" pitchFamily="18" charset="0"/>
              </a:rPr>
              <a:t>ia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tidak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menyelidiki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kesan-kesan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umum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itu</a:t>
            </a:r>
            <a:r>
              <a:rPr lang="en-US" dirty="0" smtClean="0">
                <a:latin typeface="Palatino Linotype" pitchFamily="18" charset="0"/>
              </a:rPr>
              <a:t>.  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>
                <a:latin typeface="Palatino Linotype" pitchFamily="18" charset="0"/>
              </a:rPr>
              <a:t>Ada </a:t>
            </a:r>
            <a:r>
              <a:rPr lang="en-US" dirty="0" err="1">
                <a:latin typeface="Palatino Linotype" pitchFamily="18" charset="0"/>
              </a:rPr>
              <a:t>kemungkinan</a:t>
            </a:r>
            <a:r>
              <a:rPr lang="en-US" dirty="0">
                <a:latin typeface="Palatino Linotype" pitchFamily="18" charset="0"/>
              </a:rPr>
              <a:t> </a:t>
            </a:r>
            <a:r>
              <a:rPr lang="en-US" dirty="0" err="1">
                <a:latin typeface="Palatino Linotype" pitchFamily="18" charset="0"/>
              </a:rPr>
              <a:t>terjadinya</a:t>
            </a:r>
            <a:r>
              <a:rPr lang="en-US" dirty="0">
                <a:latin typeface="Palatino Linotype" pitchFamily="18" charset="0"/>
              </a:rPr>
              <a:t> 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i="1" dirty="0" smtClean="0">
                <a:latin typeface="Palatino Linotype" pitchFamily="18" charset="0"/>
              </a:rPr>
              <a:t>generosity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yaitu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kelemahan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akan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muncul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bila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ada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keinginan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untuk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berbuat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baik</a:t>
            </a:r>
            <a:r>
              <a:rPr lang="en-US" dirty="0" smtClean="0">
                <a:latin typeface="Palatino Linotype" pitchFamily="18" charset="0"/>
              </a:rPr>
              <a:t>. 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>
                <a:latin typeface="Palatino Linotype" pitchFamily="18" charset="0"/>
              </a:rPr>
              <a:t>Ada </a:t>
            </a:r>
            <a:r>
              <a:rPr lang="en-US" dirty="0" err="1">
                <a:latin typeface="Palatino Linotype" pitchFamily="18" charset="0"/>
              </a:rPr>
              <a:t>kemungkinan</a:t>
            </a:r>
            <a:r>
              <a:rPr lang="en-US" dirty="0">
                <a:latin typeface="Palatino Linotype" pitchFamily="18" charset="0"/>
              </a:rPr>
              <a:t> </a:t>
            </a:r>
            <a:r>
              <a:rPr lang="en-US" dirty="0" err="1">
                <a:latin typeface="Palatino Linotype" pitchFamily="18" charset="0"/>
              </a:rPr>
              <a:t>terjadinya</a:t>
            </a:r>
            <a:r>
              <a:rPr lang="en-US" dirty="0">
                <a:latin typeface="Palatino Linotype" pitchFamily="18" charset="0"/>
              </a:rPr>
              <a:t> 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i="1" dirty="0" smtClean="0">
                <a:latin typeface="Palatino Linotype" pitchFamily="18" charset="0"/>
              </a:rPr>
              <a:t>carry-over effects, </a:t>
            </a:r>
            <a:r>
              <a:rPr lang="en-US" dirty="0" err="1" smtClean="0">
                <a:latin typeface="Palatino Linotype" pitchFamily="18" charset="0"/>
              </a:rPr>
              <a:t>yaitu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kelemahan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akan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muncul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jika</a:t>
            </a:r>
            <a:r>
              <a:rPr lang="en-US" dirty="0" smtClean="0">
                <a:latin typeface="Palatino Linotype" pitchFamily="18" charset="0"/>
              </a:rPr>
              <a:t> guru </a:t>
            </a:r>
            <a:r>
              <a:rPr lang="en-US" dirty="0" err="1" smtClean="0">
                <a:latin typeface="Palatino Linotype" pitchFamily="18" charset="0"/>
              </a:rPr>
              <a:t>tidak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dapat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memisahkan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satu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fenomena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dengan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fenomena</a:t>
            </a:r>
            <a:r>
              <a:rPr lang="en-US" dirty="0" smtClean="0">
                <a:latin typeface="Palatino Linotype" pitchFamily="18" charset="0"/>
              </a:rPr>
              <a:t> lain.</a:t>
            </a:r>
            <a:endParaRPr lang="en-US" i="1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16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381000"/>
            <a:ext cx="7620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err="1" smtClean="0">
                <a:latin typeface="Palatino Linotype" pitchFamily="18" charset="0"/>
              </a:rPr>
              <a:t>Kuesioner</a:t>
            </a:r>
            <a:r>
              <a:rPr lang="en-US" dirty="0" smtClean="0">
                <a:latin typeface="Palatino Linotype" pitchFamily="18" charset="0"/>
              </a:rPr>
              <a:t> (</a:t>
            </a:r>
            <a:r>
              <a:rPr lang="en-US" i="1" dirty="0" err="1" smtClean="0">
                <a:latin typeface="Palatino Linotype" pitchFamily="18" charset="0"/>
              </a:rPr>
              <a:t>Questionair</a:t>
            </a:r>
            <a:r>
              <a:rPr lang="en-US" dirty="0" smtClean="0">
                <a:latin typeface="Palatino Linotype" pitchFamily="18" charset="0"/>
              </a:rPr>
              <a:t>)</a:t>
            </a:r>
          </a:p>
          <a:p>
            <a:pPr algn="just">
              <a:lnSpc>
                <a:spcPct val="200000"/>
              </a:lnSpc>
            </a:pPr>
            <a:r>
              <a:rPr lang="en-US" dirty="0" err="1" smtClean="0">
                <a:latin typeface="Palatino Linotype" pitchFamily="18" charset="0"/>
              </a:rPr>
              <a:t>Kuesioner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adalah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daftar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pertanyaan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atau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pernyataan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harus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dijawab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oleh</a:t>
            </a:r>
            <a:r>
              <a:rPr lang="en-US" dirty="0" smtClean="0">
                <a:latin typeface="Palatino Linotype" pitchFamily="18" charset="0"/>
              </a:rPr>
              <a:t> orang yang </a:t>
            </a:r>
            <a:r>
              <a:rPr lang="en-US" dirty="0" err="1" smtClean="0">
                <a:latin typeface="Palatino Linotype" pitchFamily="18" charset="0"/>
              </a:rPr>
              <a:t>akan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dievaluasi</a:t>
            </a:r>
            <a:r>
              <a:rPr lang="en-US" dirty="0" smtClean="0">
                <a:latin typeface="Palatino Linotype" pitchFamily="18" charset="0"/>
              </a:rPr>
              <a:t> (</a:t>
            </a:r>
            <a:r>
              <a:rPr lang="en-US" dirty="0" err="1" smtClean="0">
                <a:latin typeface="Palatino Linotype" pitchFamily="18" charset="0"/>
              </a:rPr>
              <a:t>responden</a:t>
            </a:r>
            <a:r>
              <a:rPr lang="en-US" dirty="0" smtClean="0">
                <a:latin typeface="Palatino Linotype" pitchFamily="18" charset="0"/>
              </a:rPr>
              <a:t>).</a:t>
            </a:r>
          </a:p>
          <a:p>
            <a:pPr algn="just">
              <a:lnSpc>
                <a:spcPct val="200000"/>
              </a:lnSpc>
            </a:pPr>
            <a:r>
              <a:rPr lang="en-US" dirty="0" err="1" smtClean="0">
                <a:latin typeface="Palatino Linotype" pitchFamily="18" charset="0"/>
              </a:rPr>
              <a:t>Keuntungan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kuesioner</a:t>
            </a:r>
            <a:r>
              <a:rPr lang="en-US" dirty="0" smtClean="0">
                <a:latin typeface="Palatino Linotype" pitchFamily="18" charset="0"/>
              </a:rPr>
              <a:t>: 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err="1" smtClean="0">
                <a:latin typeface="Palatino Linotype" pitchFamily="18" charset="0"/>
              </a:rPr>
              <a:t>Responden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dapat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menjawab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dengan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bebas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tanpa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dipengaruhi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oleh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hubungan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dengan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peneliti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atau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penilai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dan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waktu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relatif</a:t>
            </a:r>
            <a:r>
              <a:rPr lang="en-US" dirty="0" smtClean="0">
                <a:latin typeface="Palatino Linotype" pitchFamily="18" charset="0"/>
              </a:rPr>
              <a:t> lama, </a:t>
            </a:r>
            <a:r>
              <a:rPr lang="en-US" dirty="0" err="1" smtClean="0">
                <a:latin typeface="Palatino Linotype" pitchFamily="18" charset="0"/>
              </a:rPr>
              <a:t>sehingga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obyektivitas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dapat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terjamin</a:t>
            </a:r>
            <a:endParaRPr lang="en-US" dirty="0" smtClean="0">
              <a:latin typeface="Palatino Linotype" pitchFamily="18" charset="0"/>
            </a:endParaRP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err="1" smtClean="0">
                <a:latin typeface="Palatino Linotype" pitchFamily="18" charset="0"/>
              </a:rPr>
              <a:t>Informasi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atau</a:t>
            </a:r>
            <a:r>
              <a:rPr lang="en-US" dirty="0" smtClean="0">
                <a:latin typeface="Palatino Linotype" pitchFamily="18" charset="0"/>
              </a:rPr>
              <a:t> data yang </a:t>
            </a:r>
            <a:r>
              <a:rPr lang="en-US" dirty="0" err="1" smtClean="0">
                <a:latin typeface="Palatino Linotype" pitchFamily="18" charset="0"/>
              </a:rPr>
              <a:t>terkumpul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lebih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mudah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karena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itemnya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homogen</a:t>
            </a:r>
            <a:endParaRPr lang="en-US" dirty="0" smtClean="0">
              <a:latin typeface="Palatino Linotype" pitchFamily="18" charset="0"/>
            </a:endParaRP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err="1" smtClean="0">
                <a:latin typeface="Palatino Linotype" pitchFamily="18" charset="0"/>
              </a:rPr>
              <a:t>Dapat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digunakan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untuk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mengumpulkan</a:t>
            </a:r>
            <a:r>
              <a:rPr lang="en-US" dirty="0" smtClean="0">
                <a:latin typeface="Palatino Linotype" pitchFamily="18" charset="0"/>
              </a:rPr>
              <a:t> data </a:t>
            </a:r>
            <a:r>
              <a:rPr lang="en-US" dirty="0" err="1" smtClean="0">
                <a:latin typeface="Palatino Linotype" pitchFamily="18" charset="0"/>
              </a:rPr>
              <a:t>dari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jumlah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responden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besar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dijadikan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sampel</a:t>
            </a:r>
            <a:endParaRPr lang="en-US" dirty="0" smtClean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999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-34707"/>
            <a:ext cx="7620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dirty="0" err="1" smtClean="0">
                <a:latin typeface="Palatino Linotype" pitchFamily="18" charset="0"/>
              </a:rPr>
              <a:t>Kelemahan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kuesioner</a:t>
            </a:r>
            <a:r>
              <a:rPr lang="en-US" dirty="0" smtClean="0">
                <a:latin typeface="Palatino Linotype" pitchFamily="18" charset="0"/>
              </a:rPr>
              <a:t>: 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smtClean="0">
                <a:latin typeface="Palatino Linotype" pitchFamily="18" charset="0"/>
              </a:rPr>
              <a:t>Ada </a:t>
            </a:r>
            <a:r>
              <a:rPr lang="en-US" dirty="0" err="1" smtClean="0">
                <a:latin typeface="Palatino Linotype" pitchFamily="18" charset="0"/>
              </a:rPr>
              <a:t>kemungkinan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kuesioner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diisikan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oleh</a:t>
            </a:r>
            <a:r>
              <a:rPr lang="en-US" dirty="0" smtClean="0">
                <a:latin typeface="Palatino Linotype" pitchFamily="18" charset="0"/>
              </a:rPr>
              <a:t> orang lain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err="1" smtClean="0">
                <a:latin typeface="Palatino Linotype" pitchFamily="18" charset="0"/>
              </a:rPr>
              <a:t>Hanya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diperuntukkan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bagi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dapat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melihat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saja</a:t>
            </a:r>
            <a:endParaRPr lang="en-US" dirty="0" smtClean="0">
              <a:latin typeface="Palatino Linotype" pitchFamily="18" charset="0"/>
            </a:endParaRP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err="1" smtClean="0">
                <a:latin typeface="Palatino Linotype" pitchFamily="18" charset="0"/>
              </a:rPr>
              <a:t>Responden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hanya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menjawab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berdasarkan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jawaban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ada</a:t>
            </a:r>
            <a:endParaRPr lang="en-US" dirty="0" smtClean="0">
              <a:latin typeface="Palatino Linotype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dirty="0" err="1" smtClean="0">
                <a:latin typeface="Palatino Linotype" pitchFamily="18" charset="0"/>
              </a:rPr>
              <a:t>Langkah-langkah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menyusun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kuesioner</a:t>
            </a:r>
            <a:r>
              <a:rPr lang="en-US" dirty="0" smtClean="0">
                <a:latin typeface="Palatino Linotype" pitchFamily="18" charset="0"/>
              </a:rPr>
              <a:t>: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dirty="0" err="1" smtClean="0">
                <a:latin typeface="Palatino Linotype" pitchFamily="18" charset="0"/>
              </a:rPr>
              <a:t>Menyusun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kisi-kisi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kuesioner</a:t>
            </a:r>
            <a:endParaRPr lang="en-US" dirty="0" smtClean="0">
              <a:latin typeface="Palatino Linotype" pitchFamily="18" charset="0"/>
            </a:endParaRP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dirty="0" err="1" smtClean="0">
                <a:latin typeface="Palatino Linotype" pitchFamily="18" charset="0"/>
              </a:rPr>
              <a:t>Menyusun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pertanyaan-pertanyaan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bentuk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jawaban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diinginkan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berstruktur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atau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tak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berstruktur</a:t>
            </a:r>
            <a:endParaRPr lang="en-US" dirty="0" smtClean="0">
              <a:latin typeface="Palatino Linotype" pitchFamily="18" charset="0"/>
            </a:endParaRP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dirty="0" err="1" smtClean="0">
                <a:latin typeface="Palatino Linotype" pitchFamily="18" charset="0"/>
              </a:rPr>
              <a:t>Membuat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pedoman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atau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petunjuk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cara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menjawab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pertanyaan</a:t>
            </a:r>
            <a:endParaRPr lang="en-US" dirty="0">
              <a:latin typeface="Palatino Linotype" pitchFamily="18" charset="0"/>
            </a:endParaRP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dirty="0" err="1" smtClean="0">
                <a:latin typeface="Palatino Linotype" pitchFamily="18" charset="0"/>
              </a:rPr>
              <a:t>Ujicoba</a:t>
            </a:r>
            <a:r>
              <a:rPr lang="en-US" dirty="0" smtClean="0">
                <a:latin typeface="Palatino Linotype" pitchFamily="18" charset="0"/>
              </a:rPr>
              <a:t> di </a:t>
            </a:r>
            <a:r>
              <a:rPr lang="en-US" dirty="0" err="1" smtClean="0">
                <a:latin typeface="Palatino Linotype" pitchFamily="18" charset="0"/>
              </a:rPr>
              <a:t>lapangan</a:t>
            </a:r>
            <a:endParaRPr lang="en-US" dirty="0" smtClean="0">
              <a:latin typeface="Palatino Linotype" pitchFamily="18" charset="0"/>
            </a:endParaRP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dirty="0" err="1" smtClean="0">
                <a:latin typeface="Palatino Linotype" pitchFamily="18" charset="0"/>
              </a:rPr>
              <a:t>Revisi</a:t>
            </a:r>
            <a:r>
              <a:rPr lang="en-US" dirty="0" smtClean="0">
                <a:latin typeface="Palatino Linotype" pitchFamily="18" charset="0"/>
              </a:rPr>
              <a:t> 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dirty="0" err="1" smtClean="0">
                <a:latin typeface="Palatino Linotype" pitchFamily="18" charset="0"/>
              </a:rPr>
              <a:t>Menggandakan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kuesioner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sesuai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jumlah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peserta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didik</a:t>
            </a:r>
            <a:endParaRPr lang="en-US" dirty="0" smtClean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931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38291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err="1" smtClean="0">
                <a:latin typeface="Palatino Linotype" pitchFamily="18" charset="0"/>
              </a:rPr>
              <a:t>Daftar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cocok</a:t>
            </a:r>
            <a:r>
              <a:rPr lang="en-US" dirty="0" smtClean="0">
                <a:latin typeface="Palatino Linotype" pitchFamily="18" charset="0"/>
              </a:rPr>
              <a:t> (</a:t>
            </a:r>
            <a:r>
              <a:rPr lang="en-US" i="1" dirty="0" smtClean="0">
                <a:latin typeface="Palatino Linotype" pitchFamily="18" charset="0"/>
              </a:rPr>
              <a:t>check list</a:t>
            </a:r>
            <a:r>
              <a:rPr lang="en-US" dirty="0" smtClean="0">
                <a:latin typeface="Palatino Linotype" pitchFamily="18" charset="0"/>
              </a:rPr>
              <a:t>)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Palatino Linotype" pitchFamily="18" charset="0"/>
              </a:rPr>
              <a:t>Yang </a:t>
            </a:r>
            <a:r>
              <a:rPr lang="en-US" dirty="0" err="1" smtClean="0">
                <a:latin typeface="Palatino Linotype" pitchFamily="18" charset="0"/>
              </a:rPr>
              <a:t>dimaksud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dengan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daftar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cocok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adalah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sederetan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pertanyaan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atau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pernyataan</a:t>
            </a:r>
            <a:r>
              <a:rPr lang="en-US" dirty="0" smtClean="0">
                <a:latin typeface="Palatino Linotype" pitchFamily="18" charset="0"/>
              </a:rPr>
              <a:t> (yang </a:t>
            </a:r>
            <a:r>
              <a:rPr lang="en-US" dirty="0" err="1" smtClean="0">
                <a:latin typeface="Palatino Linotype" pitchFamily="18" charset="0"/>
              </a:rPr>
              <a:t>biasanya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singkat-singkat</a:t>
            </a:r>
            <a:r>
              <a:rPr lang="en-US" dirty="0" smtClean="0">
                <a:latin typeface="Palatino Linotype" pitchFamily="18" charset="0"/>
              </a:rPr>
              <a:t>), </a:t>
            </a:r>
            <a:r>
              <a:rPr lang="en-US" dirty="0" err="1" smtClean="0">
                <a:latin typeface="Palatino Linotype" pitchFamily="18" charset="0"/>
              </a:rPr>
              <a:t>dimana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responden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dievaluasi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tinggal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membubuhkan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tanda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cocok</a:t>
            </a:r>
            <a:r>
              <a:rPr lang="en-US" dirty="0">
                <a:latin typeface="Palatino Linotype" pitchFamily="18" charset="0"/>
              </a:rPr>
              <a:t> </a:t>
            </a:r>
            <a:r>
              <a:rPr lang="en-US" dirty="0" smtClean="0">
                <a:latin typeface="Palatino Linotype" pitchFamily="18" charset="0"/>
              </a:rPr>
              <a:t>(√) </a:t>
            </a:r>
            <a:r>
              <a:rPr lang="en-US" dirty="0" err="1" smtClean="0">
                <a:latin typeface="Palatino Linotype" pitchFamily="18" charset="0"/>
              </a:rPr>
              <a:t>ditempat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sudah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disediakan</a:t>
            </a:r>
            <a:r>
              <a:rPr lang="en-US" dirty="0" smtClean="0">
                <a:latin typeface="Palatino Linotype" pitchFamily="18" charset="0"/>
              </a:rPr>
              <a:t>.</a:t>
            </a: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err="1" smtClean="0">
                <a:latin typeface="Palatino Linotype" pitchFamily="18" charset="0"/>
              </a:rPr>
              <a:t>Wawancara</a:t>
            </a:r>
            <a:r>
              <a:rPr lang="en-US" dirty="0" smtClean="0">
                <a:latin typeface="Palatino Linotype" pitchFamily="18" charset="0"/>
              </a:rPr>
              <a:t> (</a:t>
            </a:r>
            <a:r>
              <a:rPr lang="en-US" i="1" dirty="0" smtClean="0">
                <a:latin typeface="Palatino Linotype" pitchFamily="18" charset="0"/>
              </a:rPr>
              <a:t>interview</a:t>
            </a:r>
            <a:r>
              <a:rPr lang="en-US" dirty="0" smtClean="0">
                <a:latin typeface="Palatino Linotype" pitchFamily="18" charset="0"/>
              </a:rPr>
              <a:t>)</a:t>
            </a:r>
          </a:p>
          <a:p>
            <a:pPr algn="just">
              <a:lnSpc>
                <a:spcPct val="200000"/>
              </a:lnSpc>
            </a:pPr>
            <a:r>
              <a:rPr lang="en-US" dirty="0" err="1" smtClean="0">
                <a:latin typeface="Palatino Linotype" pitchFamily="18" charset="0"/>
              </a:rPr>
              <a:t>Wawancara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adalah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suatu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metode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atau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cara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digunakan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untuk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mendapat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jawaban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dari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responden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dengan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jalan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tanya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jawab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sepihak</a:t>
            </a:r>
            <a:r>
              <a:rPr lang="en-US" dirty="0" smtClean="0">
                <a:latin typeface="Palatino Linotype" pitchFamily="18" charset="0"/>
              </a:rPr>
              <a:t>.</a:t>
            </a: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err="1" smtClean="0">
                <a:latin typeface="Palatino Linotype" pitchFamily="18" charset="0"/>
              </a:rPr>
              <a:t>Pengamatan</a:t>
            </a:r>
            <a:r>
              <a:rPr lang="en-US" dirty="0" smtClean="0">
                <a:latin typeface="Palatino Linotype" pitchFamily="18" charset="0"/>
              </a:rPr>
              <a:t> (</a:t>
            </a:r>
            <a:r>
              <a:rPr lang="en-US" i="1" dirty="0" smtClean="0">
                <a:latin typeface="Palatino Linotype" pitchFamily="18" charset="0"/>
              </a:rPr>
              <a:t>observation</a:t>
            </a:r>
            <a:r>
              <a:rPr lang="en-US" dirty="0" smtClean="0">
                <a:latin typeface="Palatino Linotype" pitchFamily="18" charset="0"/>
              </a:rPr>
              <a:t>)</a:t>
            </a:r>
          </a:p>
          <a:p>
            <a:pPr algn="just">
              <a:lnSpc>
                <a:spcPct val="200000"/>
              </a:lnSpc>
            </a:pPr>
            <a:r>
              <a:rPr lang="en-US" dirty="0" err="1" smtClean="0">
                <a:latin typeface="Palatino Linotype" pitchFamily="18" charset="0"/>
              </a:rPr>
              <a:t>Pengamatan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adalah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suatu</a:t>
            </a:r>
            <a:r>
              <a:rPr lang="en-US" dirty="0" smtClean="0">
                <a:latin typeface="Palatino Linotype" pitchFamily="18" charset="0"/>
              </a:rPr>
              <a:t> proses </a:t>
            </a:r>
            <a:r>
              <a:rPr lang="en-US" dirty="0" err="1" smtClean="0">
                <a:latin typeface="Palatino Linotype" pitchFamily="18" charset="0"/>
              </a:rPr>
              <a:t>pengamatan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pencatatan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secara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sistematis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logis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obyektif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dan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rasional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mengenai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berbagai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fenomena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baik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dalam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situasi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sebenarnya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maupun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dalam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situasi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buatan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untuk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mencapai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tujuan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tertentu</a:t>
            </a:r>
            <a:endParaRPr lang="en-US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590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38291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err="1" smtClean="0">
                <a:latin typeface="Palatino Linotype" pitchFamily="18" charset="0"/>
              </a:rPr>
              <a:t>Riwayat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hidup</a:t>
            </a:r>
            <a:endParaRPr lang="en-US" dirty="0" smtClean="0">
              <a:latin typeface="Palatino Linotype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Palatino Linotype" pitchFamily="18" charset="0"/>
              </a:rPr>
              <a:t>Yang </a:t>
            </a:r>
            <a:r>
              <a:rPr lang="en-US" dirty="0" err="1" smtClean="0">
                <a:latin typeface="Palatino Linotype" pitchFamily="18" charset="0"/>
              </a:rPr>
              <a:t>dimaksud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dengan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riwayat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hidup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adalah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gambaran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tentang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keadaan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seseorang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selama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dalam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masa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kehidupannya</a:t>
            </a:r>
            <a:r>
              <a:rPr lang="en-US" dirty="0" smtClean="0">
                <a:latin typeface="Palatino Linotype" pitchFamily="18" charset="0"/>
              </a:rPr>
              <a:t>. </a:t>
            </a:r>
            <a:r>
              <a:rPr lang="en-US" dirty="0" err="1" smtClean="0">
                <a:latin typeface="Palatino Linotype" pitchFamily="18" charset="0"/>
              </a:rPr>
              <a:t>Dengan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mempelajari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riwayat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hidup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maka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subyek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evaluasi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dapat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menarik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suatu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kesimpulan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tentang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keppribadian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kebiasaan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dan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sikap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dari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obyek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dinilai</a:t>
            </a:r>
            <a:r>
              <a:rPr lang="en-US" dirty="0" smtClean="0">
                <a:latin typeface="Palatino Linotype" pitchFamily="18" charset="0"/>
              </a:rPr>
              <a:t>.</a:t>
            </a:r>
          </a:p>
          <a:p>
            <a:pPr algn="just">
              <a:lnSpc>
                <a:spcPct val="200000"/>
              </a:lnSpc>
            </a:pPr>
            <a:endParaRPr lang="en-US" dirty="0">
              <a:latin typeface="Palatino Linotype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Palatino Linotype" pitchFamily="18" charset="0"/>
              </a:rPr>
              <a:t>2) </a:t>
            </a:r>
            <a:r>
              <a:rPr lang="en-US" dirty="0" err="1" smtClean="0">
                <a:latin typeface="Palatino Linotype" pitchFamily="18" charset="0"/>
              </a:rPr>
              <a:t>Teknik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tes</a:t>
            </a:r>
            <a:endParaRPr lang="en-US" dirty="0" smtClean="0">
              <a:latin typeface="Palatino Linotype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dirty="0" err="1" smtClean="0">
                <a:latin typeface="Palatino Linotype" pitchFamily="18" charset="0"/>
              </a:rPr>
              <a:t>Menurut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Buchori</a:t>
            </a:r>
            <a:r>
              <a:rPr lang="en-US" dirty="0" smtClean="0">
                <a:latin typeface="Palatino Linotype" pitchFamily="18" charset="0"/>
              </a:rPr>
              <a:t> (</a:t>
            </a:r>
            <a:r>
              <a:rPr lang="en-US" dirty="0" err="1" smtClean="0">
                <a:latin typeface="Palatino Linotype" pitchFamily="18" charset="0"/>
              </a:rPr>
              <a:t>dalam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Arikunto</a:t>
            </a:r>
            <a:r>
              <a:rPr lang="en-US" dirty="0" smtClean="0">
                <a:latin typeface="Palatino Linotype" pitchFamily="18" charset="0"/>
              </a:rPr>
              <a:t>, 2003: 32) </a:t>
            </a:r>
            <a:r>
              <a:rPr lang="en-US" dirty="0" err="1" smtClean="0">
                <a:latin typeface="Palatino Linotype" pitchFamily="18" charset="0"/>
              </a:rPr>
              <a:t>menyatakan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bahwa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ialah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percobaan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diadakan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untuk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mengetahui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ada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atau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tidaknya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hasil-hasil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pelajaran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tertentu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pada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seorang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murid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atau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kelompok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murid</a:t>
            </a:r>
            <a:r>
              <a:rPr lang="en-US" dirty="0" smtClean="0">
                <a:latin typeface="Palatino Linotype" pitchFamily="18" charset="0"/>
              </a:rPr>
              <a:t>.</a:t>
            </a:r>
          </a:p>
          <a:p>
            <a:pPr algn="just">
              <a:lnSpc>
                <a:spcPct val="200000"/>
              </a:lnSpc>
            </a:pPr>
            <a:endParaRPr lang="en-US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024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08087"/>
            <a:ext cx="838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dirty="0" err="1" smtClean="0">
                <a:latin typeface="Palatino Linotype" pitchFamily="18" charset="0"/>
              </a:rPr>
              <a:t>Tiga</a:t>
            </a:r>
            <a:r>
              <a:rPr lang="en-US" dirty="0" smtClean="0">
                <a:latin typeface="Palatino Linotype" pitchFamily="18" charset="0"/>
              </a:rPr>
              <a:t>  </a:t>
            </a:r>
            <a:r>
              <a:rPr lang="en-US" dirty="0" err="1" smtClean="0">
                <a:latin typeface="Palatino Linotype" pitchFamily="18" charset="0"/>
              </a:rPr>
              <a:t>macam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ditinjau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dari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segi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kegunaan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untuk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mengukur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siswa</a:t>
            </a:r>
            <a:r>
              <a:rPr lang="en-US" dirty="0" smtClean="0">
                <a:latin typeface="Palatino Linotype" pitchFamily="18" charset="0"/>
              </a:rPr>
              <a:t>: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diagnostik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yaitu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digunakan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untuk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mengetahui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kelemahan-kelemahan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siswa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sehingga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berdasarkan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kelemahan-kelemahan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tersebut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dapat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dilakukan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pemberian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perlakuan</a:t>
            </a:r>
            <a:r>
              <a:rPr lang="en-US" dirty="0" smtClean="0">
                <a:latin typeface="Palatino Linotype" pitchFamily="18" charset="0"/>
              </a:rPr>
              <a:t> yang </a:t>
            </a:r>
            <a:r>
              <a:rPr lang="en-US" dirty="0" err="1" smtClean="0">
                <a:latin typeface="Palatino Linotype" pitchFamily="18" charset="0"/>
              </a:rPr>
              <a:t>tepat</a:t>
            </a:r>
            <a:r>
              <a:rPr lang="en-US" dirty="0" smtClean="0">
                <a:latin typeface="Palatino Linotype" pitchFamily="18" charset="0"/>
              </a:rPr>
              <a:t>.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formatif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yaitu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untuk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mengetahui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sejauh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mana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siswa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telah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terbentuk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setelah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mengikuti</a:t>
            </a:r>
            <a:r>
              <a:rPr lang="en-US" dirty="0" smtClean="0">
                <a:latin typeface="Palatino Linotype" pitchFamily="18" charset="0"/>
              </a:rPr>
              <a:t> program </a:t>
            </a:r>
            <a:r>
              <a:rPr lang="en-US" dirty="0" err="1" smtClean="0">
                <a:latin typeface="Palatino Linotype" pitchFamily="18" charset="0"/>
              </a:rPr>
              <a:t>tertentu</a:t>
            </a:r>
            <a:r>
              <a:rPr lang="en-US" dirty="0" smtClean="0">
                <a:latin typeface="Palatino Linotype" pitchFamily="18" charset="0"/>
              </a:rPr>
              <a:t>. </a:t>
            </a: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ini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diberikan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pada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akhir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setiap</a:t>
            </a:r>
            <a:r>
              <a:rPr lang="en-US" dirty="0" smtClean="0">
                <a:latin typeface="Palatino Linotype" pitchFamily="18" charset="0"/>
              </a:rPr>
              <a:t> program (</a:t>
            </a:r>
            <a:r>
              <a:rPr lang="en-US" i="1" dirty="0" smtClean="0">
                <a:latin typeface="Palatino Linotype" pitchFamily="18" charset="0"/>
              </a:rPr>
              <a:t>post-test</a:t>
            </a:r>
            <a:r>
              <a:rPr lang="en-US" dirty="0" smtClean="0">
                <a:latin typeface="Palatino Linotype" pitchFamily="18" charset="0"/>
              </a:rPr>
              <a:t>).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sumatif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dilaksanakan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setelah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berakhirnya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pembelajaran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sekelompok</a:t>
            </a:r>
            <a:r>
              <a:rPr lang="en-US" dirty="0" smtClean="0">
                <a:latin typeface="Palatino Linotype" pitchFamily="18" charset="0"/>
              </a:rPr>
              <a:t> program </a:t>
            </a:r>
            <a:r>
              <a:rPr lang="en-US" dirty="0" err="1" smtClean="0">
                <a:latin typeface="Palatino Linotype" pitchFamily="18" charset="0"/>
              </a:rPr>
              <a:t>atau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sebuah</a:t>
            </a:r>
            <a:r>
              <a:rPr lang="en-US" dirty="0" smtClean="0">
                <a:latin typeface="Palatino Linotype" pitchFamily="18" charset="0"/>
              </a:rPr>
              <a:t> program yang </a:t>
            </a:r>
            <a:r>
              <a:rPr lang="en-US" dirty="0" err="1" smtClean="0">
                <a:latin typeface="Palatino Linotype" pitchFamily="18" charset="0"/>
              </a:rPr>
              <a:t>lebih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besar</a:t>
            </a:r>
            <a:r>
              <a:rPr lang="en-US" dirty="0" smtClean="0">
                <a:latin typeface="Palatino Linotype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25981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381000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latin typeface="Palatino Linotype" pitchFamily="18" charset="0"/>
              </a:rPr>
              <a:t>Pembuatan</a:t>
            </a:r>
            <a:r>
              <a:rPr lang="en-US" sz="2400" dirty="0" smtClean="0">
                <a:latin typeface="Palatino Linotype" pitchFamily="18" charset="0"/>
              </a:rPr>
              <a:t> </a:t>
            </a:r>
            <a:r>
              <a:rPr lang="en-US" sz="2400" dirty="0" err="1" smtClean="0">
                <a:latin typeface="Palatino Linotype" pitchFamily="18" charset="0"/>
              </a:rPr>
              <a:t>Alat</a:t>
            </a:r>
            <a:r>
              <a:rPr lang="en-US" sz="2400" dirty="0" smtClean="0">
                <a:latin typeface="Palatino Linotype" pitchFamily="18" charset="0"/>
              </a:rPr>
              <a:t> </a:t>
            </a:r>
            <a:r>
              <a:rPr lang="en-US" sz="2400" dirty="0" err="1" smtClean="0">
                <a:latin typeface="Palatino Linotype" pitchFamily="18" charset="0"/>
              </a:rPr>
              <a:t>Evaluasi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712887"/>
            <a:ext cx="838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dirty="0" err="1" smtClean="0">
                <a:latin typeface="Palatino Linotype" pitchFamily="18" charset="0"/>
              </a:rPr>
              <a:t>Ditinjau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dari</a:t>
            </a:r>
            <a:r>
              <a:rPr lang="en-US" dirty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pembuatannya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alat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evaluasi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dapat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dibagi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menjadi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dua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jenis</a:t>
            </a:r>
            <a:r>
              <a:rPr lang="en-US" dirty="0" smtClean="0">
                <a:latin typeface="Palatino Linotype" pitchFamily="18" charset="0"/>
              </a:rPr>
              <a:t> :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err="1" smtClean="0">
                <a:latin typeface="Palatino Linotype" pitchFamily="18" charset="0"/>
              </a:rPr>
              <a:t>Alat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evaluasi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buatan</a:t>
            </a:r>
            <a:r>
              <a:rPr lang="en-US" dirty="0" smtClean="0">
                <a:latin typeface="Palatino Linotype" pitchFamily="18" charset="0"/>
              </a:rPr>
              <a:t> guru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err="1" smtClean="0">
                <a:latin typeface="Palatino Linotype" pitchFamily="18" charset="0"/>
              </a:rPr>
              <a:t>Alat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evaluasi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terstandar</a:t>
            </a:r>
            <a:endParaRPr lang="en-US" dirty="0" smtClean="0">
              <a:latin typeface="Palatino Linotype" pitchFamily="18" charset="0"/>
            </a:endParaRPr>
          </a:p>
          <a:p>
            <a:pPr algn="just">
              <a:lnSpc>
                <a:spcPct val="200000"/>
              </a:lnSpc>
            </a:pPr>
            <a:endParaRPr lang="en-US" dirty="0">
              <a:latin typeface="Palatino Linotype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dirty="0" err="1" smtClean="0">
                <a:latin typeface="Palatino Linotype" pitchFamily="18" charset="0"/>
              </a:rPr>
              <a:t>Berdasarkan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tujuannya</a:t>
            </a:r>
            <a:r>
              <a:rPr lang="en-US" dirty="0" smtClean="0">
                <a:latin typeface="Palatino Linotype" pitchFamily="18" charset="0"/>
              </a:rPr>
              <a:t>: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perolehan</a:t>
            </a:r>
            <a:r>
              <a:rPr lang="en-US" dirty="0" smtClean="0">
                <a:latin typeface="Palatino Linotype" pitchFamily="18" charset="0"/>
              </a:rPr>
              <a:t> (</a:t>
            </a:r>
            <a:r>
              <a:rPr lang="en-US" i="1" dirty="0" err="1" smtClean="0">
                <a:latin typeface="Palatino Linotype" pitchFamily="18" charset="0"/>
              </a:rPr>
              <a:t>achivement</a:t>
            </a:r>
            <a:r>
              <a:rPr lang="en-US" i="1" dirty="0" smtClean="0">
                <a:latin typeface="Palatino Linotype" pitchFamily="18" charset="0"/>
              </a:rPr>
              <a:t> test)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kemajuan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belajar</a:t>
            </a:r>
            <a:r>
              <a:rPr lang="en-US" dirty="0" smtClean="0">
                <a:latin typeface="Palatino Linotype" pitchFamily="18" charset="0"/>
              </a:rPr>
              <a:t> (</a:t>
            </a:r>
            <a:r>
              <a:rPr lang="en-US" i="1" dirty="0" err="1" smtClean="0">
                <a:latin typeface="Palatino Linotype" pitchFamily="18" charset="0"/>
              </a:rPr>
              <a:t>assesment</a:t>
            </a:r>
            <a:r>
              <a:rPr lang="en-US" i="1" dirty="0" smtClean="0">
                <a:latin typeface="Palatino Linotype" pitchFamily="18" charset="0"/>
              </a:rPr>
              <a:t> test)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inteligensi</a:t>
            </a:r>
            <a:r>
              <a:rPr lang="en-US" dirty="0" smtClean="0">
                <a:latin typeface="Palatino Linotype" pitchFamily="18" charset="0"/>
              </a:rPr>
              <a:t> (</a:t>
            </a:r>
            <a:r>
              <a:rPr lang="en-US" i="1" dirty="0" smtClean="0">
                <a:latin typeface="Palatino Linotype" pitchFamily="18" charset="0"/>
              </a:rPr>
              <a:t>intelligence or aptitude test</a:t>
            </a:r>
            <a:r>
              <a:rPr lang="en-US" dirty="0" smtClean="0">
                <a:latin typeface="Palatino Linotype" pitchFamily="18" charset="0"/>
              </a:rPr>
              <a:t>)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eriod"/>
            </a:pP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diagnostik</a:t>
            </a:r>
            <a:endParaRPr lang="en-US" dirty="0" smtClean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570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76736"/>
            <a:ext cx="8382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000" dirty="0" err="1" smtClean="0">
                <a:latin typeface="Palatino Linotype" pitchFamily="18" charset="0"/>
              </a:rPr>
              <a:t>Tipe</a:t>
            </a: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 err="1" smtClean="0">
                <a:latin typeface="Palatino Linotype" pitchFamily="18" charset="0"/>
              </a:rPr>
              <a:t>dan</a:t>
            </a: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 err="1" smtClean="0">
                <a:latin typeface="Palatino Linotype" pitchFamily="18" charset="0"/>
              </a:rPr>
              <a:t>bentuk</a:t>
            </a:r>
            <a:r>
              <a:rPr lang="en-US" sz="2000" dirty="0" smtClean="0">
                <a:latin typeface="Palatino Linotype" pitchFamily="18" charset="0"/>
              </a:rPr>
              <a:t> </a:t>
            </a:r>
            <a:r>
              <a:rPr lang="en-US" sz="2000" dirty="0" err="1" smtClean="0">
                <a:latin typeface="Palatino Linotype" pitchFamily="18" charset="0"/>
              </a:rPr>
              <a:t>tes</a:t>
            </a:r>
            <a:endParaRPr lang="en-US" sz="2000" dirty="0" smtClean="0">
              <a:latin typeface="Palatino Linotype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Palatino Linotype" pitchFamily="18" charset="0"/>
              </a:rPr>
              <a:t>a) </a:t>
            </a: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subyektif</a:t>
            </a:r>
            <a:endParaRPr lang="en-US" dirty="0" smtClean="0">
              <a:latin typeface="Palatino Linotype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subyektif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pada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umumnya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berbentuk</a:t>
            </a:r>
            <a:r>
              <a:rPr lang="en-US" dirty="0" smtClean="0">
                <a:latin typeface="Palatino Linotype" pitchFamily="18" charset="0"/>
              </a:rPr>
              <a:t> essay (</a:t>
            </a:r>
            <a:r>
              <a:rPr lang="en-US" dirty="0" err="1" smtClean="0">
                <a:latin typeface="Palatino Linotype" pitchFamily="18" charset="0"/>
              </a:rPr>
              <a:t>uraian</a:t>
            </a:r>
            <a:r>
              <a:rPr lang="en-US" dirty="0" smtClean="0">
                <a:latin typeface="Palatino Linotype" pitchFamily="18" charset="0"/>
              </a:rPr>
              <a:t>). </a:t>
            </a:r>
            <a:r>
              <a:rPr lang="en-US" dirty="0" err="1" smtClean="0">
                <a:latin typeface="Palatino Linotype" pitchFamily="18" charset="0"/>
              </a:rPr>
              <a:t>Selain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harus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menguasai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materi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siswa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dituntut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untuk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bisa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mengungkapkannya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dalam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bahasa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tulisan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dengan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baik</a:t>
            </a:r>
            <a:r>
              <a:rPr lang="en-US" dirty="0" smtClean="0">
                <a:latin typeface="Palatino Linotype" pitchFamily="18" charset="0"/>
              </a:rPr>
              <a:t>. </a:t>
            </a:r>
          </a:p>
          <a:p>
            <a:pPr algn="just">
              <a:lnSpc>
                <a:spcPct val="200000"/>
              </a:lnSpc>
            </a:pPr>
            <a:r>
              <a:rPr lang="en-US" dirty="0" smtClean="0">
                <a:latin typeface="Palatino Linotype" pitchFamily="18" charset="0"/>
              </a:rPr>
              <a:t>b) </a:t>
            </a: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obyektif</a:t>
            </a:r>
            <a:endParaRPr lang="en-US" dirty="0" smtClean="0">
              <a:latin typeface="Palatino Linotype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en-US" dirty="0" err="1" smtClean="0">
                <a:latin typeface="Palatino Linotype" pitchFamily="18" charset="0"/>
              </a:rPr>
              <a:t>Menurut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bentuknya</a:t>
            </a:r>
            <a:r>
              <a:rPr lang="en-US" dirty="0" smtClean="0">
                <a:latin typeface="Palatino Linotype" pitchFamily="18" charset="0"/>
              </a:rPr>
              <a:t>, </a:t>
            </a:r>
            <a:r>
              <a:rPr lang="en-US" dirty="0" err="1" smtClean="0">
                <a:latin typeface="Palatino Linotype" pitchFamily="18" charset="0"/>
              </a:rPr>
              <a:t>tes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tipe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obyektif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terdiri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dari</a:t>
            </a:r>
            <a:r>
              <a:rPr lang="en-US" dirty="0" smtClean="0">
                <a:latin typeface="Palatino Linotype" pitchFamily="18" charset="0"/>
              </a:rPr>
              <a:t> 4 </a:t>
            </a:r>
            <a:r>
              <a:rPr lang="en-US" dirty="0" err="1" smtClean="0">
                <a:latin typeface="Palatino Linotype" pitchFamily="18" charset="0"/>
              </a:rPr>
              <a:t>macam</a:t>
            </a:r>
            <a:r>
              <a:rPr lang="en-US" dirty="0" smtClean="0">
                <a:latin typeface="Palatino Linotype" pitchFamily="18" charset="0"/>
              </a:rPr>
              <a:t>: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err="1" smtClean="0">
                <a:latin typeface="Palatino Linotype" pitchFamily="18" charset="0"/>
              </a:rPr>
              <a:t>Bentuk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benar-salah</a:t>
            </a:r>
            <a:r>
              <a:rPr lang="en-US" dirty="0" smtClean="0">
                <a:latin typeface="Palatino Linotype" pitchFamily="18" charset="0"/>
              </a:rPr>
              <a:t> (</a:t>
            </a:r>
            <a:r>
              <a:rPr lang="en-US" i="1" dirty="0" smtClean="0">
                <a:latin typeface="Palatino Linotype" pitchFamily="18" charset="0"/>
              </a:rPr>
              <a:t>true-</a:t>
            </a:r>
            <a:r>
              <a:rPr lang="en-US" i="1" dirty="0" err="1" smtClean="0">
                <a:latin typeface="Palatino Linotype" pitchFamily="18" charset="0"/>
              </a:rPr>
              <a:t>fals</a:t>
            </a:r>
            <a:r>
              <a:rPr lang="en-US" dirty="0" smtClean="0">
                <a:latin typeface="Palatino Linotype" pitchFamily="18" charset="0"/>
              </a:rPr>
              <a:t>)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err="1" smtClean="0">
                <a:latin typeface="Palatino Linotype" pitchFamily="18" charset="0"/>
              </a:rPr>
              <a:t>Bentuk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pilihan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ganda</a:t>
            </a:r>
            <a:r>
              <a:rPr lang="en-US" dirty="0" smtClean="0">
                <a:latin typeface="Palatino Linotype" pitchFamily="18" charset="0"/>
              </a:rPr>
              <a:t> (</a:t>
            </a:r>
            <a:r>
              <a:rPr lang="en-US" i="1" dirty="0" smtClean="0">
                <a:latin typeface="Palatino Linotype" pitchFamily="18" charset="0"/>
              </a:rPr>
              <a:t>multiple </a:t>
            </a:r>
            <a:r>
              <a:rPr lang="en-US" i="1" dirty="0" err="1" smtClean="0">
                <a:latin typeface="Palatino Linotype" pitchFamily="18" charset="0"/>
              </a:rPr>
              <a:t>choise</a:t>
            </a:r>
            <a:r>
              <a:rPr lang="en-US" dirty="0" smtClean="0">
                <a:latin typeface="Palatino Linotype" pitchFamily="18" charset="0"/>
              </a:rPr>
              <a:t>)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err="1" smtClean="0">
                <a:latin typeface="Palatino Linotype" pitchFamily="18" charset="0"/>
              </a:rPr>
              <a:t>Bentuk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menjodohkan</a:t>
            </a:r>
            <a:r>
              <a:rPr lang="en-US" dirty="0" smtClean="0">
                <a:latin typeface="Palatino Linotype" pitchFamily="18" charset="0"/>
              </a:rPr>
              <a:t> (</a:t>
            </a:r>
            <a:r>
              <a:rPr lang="en-US" i="1" dirty="0" smtClean="0">
                <a:latin typeface="Palatino Linotype" pitchFamily="18" charset="0"/>
              </a:rPr>
              <a:t>matching item</a:t>
            </a:r>
            <a:r>
              <a:rPr lang="en-US" dirty="0" smtClean="0">
                <a:latin typeface="Palatino Linotype" pitchFamily="18" charset="0"/>
              </a:rPr>
              <a:t>)</a:t>
            </a:r>
          </a:p>
          <a:p>
            <a:pPr marL="342900" indent="-342900" algn="just">
              <a:lnSpc>
                <a:spcPct val="200000"/>
              </a:lnSpc>
              <a:buFont typeface="+mj-lt"/>
              <a:buAutoNum type="arabicParenR"/>
            </a:pPr>
            <a:r>
              <a:rPr lang="en-US" dirty="0" err="1" smtClean="0">
                <a:latin typeface="Palatino Linotype" pitchFamily="18" charset="0"/>
              </a:rPr>
              <a:t>Bentuk</a:t>
            </a:r>
            <a:r>
              <a:rPr lang="en-US" dirty="0" smtClean="0">
                <a:latin typeface="Palatino Linotype" pitchFamily="18" charset="0"/>
              </a:rPr>
              <a:t> </a:t>
            </a:r>
            <a:r>
              <a:rPr lang="en-US" dirty="0" err="1" smtClean="0">
                <a:latin typeface="Palatino Linotype" pitchFamily="18" charset="0"/>
              </a:rPr>
              <a:t>melengkapi</a:t>
            </a:r>
            <a:r>
              <a:rPr lang="en-US" dirty="0" smtClean="0">
                <a:latin typeface="Palatino Linotype" pitchFamily="18" charset="0"/>
              </a:rPr>
              <a:t> (</a:t>
            </a:r>
            <a:r>
              <a:rPr lang="en-US" i="1" dirty="0" smtClean="0">
                <a:latin typeface="Palatino Linotype" pitchFamily="18" charset="0"/>
              </a:rPr>
              <a:t>completion test</a:t>
            </a:r>
            <a:r>
              <a:rPr lang="en-US" dirty="0" smtClean="0">
                <a:latin typeface="Palatino Linotype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5026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607</Words>
  <Application>Microsoft Office PowerPoint</Application>
  <PresentationFormat>On-screen Show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emmellaa</dc:creator>
  <cp:lastModifiedBy>ASUS</cp:lastModifiedBy>
  <cp:revision>10</cp:revision>
  <dcterms:created xsi:type="dcterms:W3CDTF">2006-08-16T00:00:00Z</dcterms:created>
  <dcterms:modified xsi:type="dcterms:W3CDTF">2021-03-22T03:49:44Z</dcterms:modified>
</cp:coreProperties>
</file>