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4"/>
  </p:notesMasterIdLst>
  <p:handoutMasterIdLst>
    <p:handoutMasterId r:id="rId35"/>
  </p:handoutMasterIdLst>
  <p:sldIdLst>
    <p:sldId id="324" r:id="rId2"/>
    <p:sldId id="351" r:id="rId3"/>
    <p:sldId id="352" r:id="rId4"/>
    <p:sldId id="354" r:id="rId5"/>
    <p:sldId id="406" r:id="rId6"/>
    <p:sldId id="434" r:id="rId7"/>
    <p:sldId id="435" r:id="rId8"/>
    <p:sldId id="436" r:id="rId9"/>
    <p:sldId id="437" r:id="rId10"/>
    <p:sldId id="438" r:id="rId11"/>
    <p:sldId id="439" r:id="rId12"/>
    <p:sldId id="411" r:id="rId13"/>
    <p:sldId id="412" r:id="rId14"/>
    <p:sldId id="413" r:id="rId15"/>
    <p:sldId id="414" r:id="rId16"/>
    <p:sldId id="415" r:id="rId17"/>
    <p:sldId id="416" r:id="rId18"/>
    <p:sldId id="431" r:id="rId19"/>
    <p:sldId id="417" r:id="rId20"/>
    <p:sldId id="418" r:id="rId21"/>
    <p:sldId id="419" r:id="rId22"/>
    <p:sldId id="420" r:id="rId23"/>
    <p:sldId id="421" r:id="rId24"/>
    <p:sldId id="422" r:id="rId25"/>
    <p:sldId id="423" r:id="rId26"/>
    <p:sldId id="424" r:id="rId27"/>
    <p:sldId id="433" r:id="rId28"/>
    <p:sldId id="425" r:id="rId29"/>
    <p:sldId id="432" r:id="rId30"/>
    <p:sldId id="353" r:id="rId31"/>
    <p:sldId id="440" r:id="rId32"/>
    <p:sldId id="348" r:id="rId33"/>
  </p:sldIdLst>
  <p:sldSz cx="12192000" cy="6858000"/>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92A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1" d="100"/>
          <a:sy n="61" d="100"/>
        </p:scale>
        <p:origin x="760" y="60"/>
      </p:cViewPr>
      <p:guideLst>
        <p:guide orient="horz" pos="2160"/>
        <p:guide pos="384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E25A1F-1CDC-4074-893A-5899111F5ABD}" type="datetimeFigureOut">
              <a:rPr lang="id-ID" smtClean="0"/>
              <a:t>18/11/2021</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1E874E-D680-4190-B4F6-A9A7BE5D0CAF}" type="slidenum">
              <a:rPr lang="id-ID" smtClean="0"/>
              <a:t>‹#›</a:t>
            </a:fld>
            <a:endParaRPr lang="id-ID"/>
          </a:p>
        </p:txBody>
      </p:sp>
    </p:spTree>
    <p:extLst>
      <p:ext uri="{BB962C8B-B14F-4D97-AF65-F5344CB8AC3E}">
        <p14:creationId xmlns:p14="http://schemas.microsoft.com/office/powerpoint/2010/main" val="71615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DCB56-DE58-4F64-B9CF-BA8F1134BDC6}" type="datetimeFigureOut">
              <a:rPr lang="id-ID" smtClean="0"/>
              <a:pPr/>
              <a:t>18/11/2021</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351D7-7B69-40B9-8EEA-B4FEF26EED31}" type="slidenum">
              <a:rPr lang="id-ID" smtClean="0"/>
              <a:pPr/>
              <a:t>‹#›</a:t>
            </a:fld>
            <a:endParaRPr lang="id-ID"/>
          </a:p>
        </p:txBody>
      </p:sp>
    </p:spTree>
    <p:extLst>
      <p:ext uri="{BB962C8B-B14F-4D97-AF65-F5344CB8AC3E}">
        <p14:creationId xmlns:p14="http://schemas.microsoft.com/office/powerpoint/2010/main" val="395426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38" name="Rectangle 66"/>
          <p:cNvSpPr>
            <a:spLocks noChangeArrowheads="1"/>
          </p:cNvSpPr>
          <p:nvPr/>
        </p:nvSpPr>
        <p:spPr bwMode="gray">
          <a:xfrm>
            <a:off x="3048000" y="3124200"/>
            <a:ext cx="9144000" cy="609600"/>
          </a:xfrm>
          <a:prstGeom prst="rect">
            <a:avLst/>
          </a:prstGeom>
          <a:solidFill>
            <a:schemeClr val="tx1"/>
          </a:solidFill>
          <a:ln w="9525">
            <a:noFill/>
            <a:miter lim="800000"/>
            <a:headEnd/>
            <a:tailEnd/>
          </a:ln>
          <a:effectLst/>
        </p:spPr>
        <p:txBody>
          <a:bodyPr wrap="none" anchor="ctr"/>
          <a:lstStyle/>
          <a:p>
            <a:endParaRPr lang="id-ID"/>
          </a:p>
        </p:txBody>
      </p:sp>
      <p:sp>
        <p:nvSpPr>
          <p:cNvPr id="3139" name="Rectangle 67"/>
          <p:cNvSpPr>
            <a:spLocks noChangeArrowheads="1"/>
          </p:cNvSpPr>
          <p:nvPr/>
        </p:nvSpPr>
        <p:spPr bwMode="gray">
          <a:xfrm>
            <a:off x="0" y="3124200"/>
            <a:ext cx="12192000" cy="152400"/>
          </a:xfrm>
          <a:prstGeom prst="rect">
            <a:avLst/>
          </a:prstGeom>
          <a:solidFill>
            <a:schemeClr val="tx1"/>
          </a:solidFill>
          <a:ln w="9525">
            <a:noFill/>
            <a:miter lim="800000"/>
            <a:headEnd/>
            <a:tailEnd/>
          </a:ln>
          <a:effectLst/>
        </p:spPr>
        <p:txBody>
          <a:bodyPr wrap="none" anchor="ctr"/>
          <a:lstStyle/>
          <a:p>
            <a:endParaRPr lang="id-ID"/>
          </a:p>
        </p:txBody>
      </p:sp>
      <p:sp>
        <p:nvSpPr>
          <p:cNvPr id="3074" name="Rectangle 2"/>
          <p:cNvSpPr>
            <a:spLocks noGrp="1" noChangeArrowheads="1"/>
          </p:cNvSpPr>
          <p:nvPr>
            <p:ph type="ctrTitle"/>
          </p:nvPr>
        </p:nvSpPr>
        <p:spPr>
          <a:xfrm>
            <a:off x="3251201" y="3048000"/>
            <a:ext cx="8834967" cy="762000"/>
          </a:xfrm>
        </p:spPr>
        <p:txBody>
          <a:bodyPr/>
          <a:lstStyle>
            <a:lvl1pPr>
              <a:defRPr baseline="0"/>
            </a:lvl1pPr>
          </a:lstStyle>
          <a:p>
            <a:endParaRPr lang="en-AU" dirty="0"/>
          </a:p>
        </p:txBody>
      </p:sp>
      <p:sp>
        <p:nvSpPr>
          <p:cNvPr id="3075" name="Rectangle 3"/>
          <p:cNvSpPr>
            <a:spLocks noGrp="1" noChangeArrowheads="1"/>
          </p:cNvSpPr>
          <p:nvPr>
            <p:ph type="subTitle" idx="1"/>
          </p:nvPr>
        </p:nvSpPr>
        <p:spPr>
          <a:xfrm>
            <a:off x="1117600" y="5257800"/>
            <a:ext cx="10363200" cy="533400"/>
          </a:xfrm>
        </p:spPr>
        <p:txBody>
          <a:bodyPr/>
          <a:lstStyle>
            <a:lvl1pPr marL="0" indent="0" algn="ctr">
              <a:buFont typeface="Wingdings" pitchFamily="2" charset="2"/>
              <a:buNone/>
              <a:defRPr sz="2000" b="0" baseline="0">
                <a:solidFill>
                  <a:schemeClr val="tx1"/>
                </a:solidFill>
              </a:defRPr>
            </a:lvl1pPr>
          </a:lstStyle>
          <a:p>
            <a:endParaRPr lang="en-AU" dirty="0"/>
          </a:p>
        </p:txBody>
      </p:sp>
      <p:pic>
        <p:nvPicPr>
          <p:cNvPr id="2" name="Picture 1"/>
          <p:cNvPicPr>
            <a:picLocks noChangeAspect="1"/>
          </p:cNvPicPr>
          <p:nvPr userDrawn="1"/>
        </p:nvPicPr>
        <p:blipFill>
          <a:blip r:embed="rId2"/>
          <a:stretch>
            <a:fillRect/>
          </a:stretch>
        </p:blipFill>
        <p:spPr>
          <a:xfrm>
            <a:off x="3048000" y="0"/>
            <a:ext cx="9144000" cy="3124199"/>
          </a:xfrm>
          <a:prstGeom prst="rect">
            <a:avLst/>
          </a:prstGeom>
        </p:spPr>
      </p:pic>
      <p:pic>
        <p:nvPicPr>
          <p:cNvPr id="3" name="Picture 2"/>
          <p:cNvPicPr>
            <a:picLocks noChangeAspect="1"/>
          </p:cNvPicPr>
          <p:nvPr userDrawn="1"/>
        </p:nvPicPr>
        <p:blipFill>
          <a:blip r:embed="rId3"/>
          <a:stretch>
            <a:fillRect/>
          </a:stretch>
        </p:blipFill>
        <p:spPr>
          <a:xfrm>
            <a:off x="191344" y="692696"/>
            <a:ext cx="2765805" cy="182090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31838"/>
            <a:ext cx="2794000" cy="559276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731838"/>
            <a:ext cx="8178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31838"/>
            <a:ext cx="10871200" cy="563562"/>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609600" y="1371600"/>
            <a:ext cx="10972800" cy="4953000"/>
          </a:xfrm>
        </p:spPr>
        <p:txBody>
          <a:bodyPr/>
          <a:lstStyle/>
          <a:p>
            <a:r>
              <a:rPr lang="en-US" smtClean="0"/>
              <a:t>Click icon to add table</a:t>
            </a:r>
            <a:endParaRPr lang="id-ID"/>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cs typeface="Calibri" panose="020F0502020204030204" pitchFamily="34" charset="0"/>
              </a:defRPr>
            </a:lvl1pPr>
          </a:lstStyle>
          <a:p>
            <a:endParaRPr lang="id-ID" dirty="0"/>
          </a:p>
        </p:txBody>
      </p:sp>
      <p:sp>
        <p:nvSpPr>
          <p:cNvPr id="3" name="Content Placeholder 2"/>
          <p:cNvSpPr>
            <a:spLocks noGrp="1"/>
          </p:cNvSpPr>
          <p:nvPr>
            <p:ph idx="1"/>
          </p:nvPr>
        </p:nvSpPr>
        <p:spPr/>
        <p:txBody>
          <a:bodyPr/>
          <a:lstStyle>
            <a:lvl1pPr marL="452438" indent="-452438" algn="just">
              <a:defRPr b="0">
                <a:solidFill>
                  <a:srgbClr val="000000"/>
                </a:solidFill>
                <a:latin typeface="Calibri" panose="020F0502020204030204" pitchFamily="34" charset="0"/>
                <a:cs typeface="Calibri" panose="020F0502020204030204" pitchFamily="34" charset="0"/>
              </a:defRPr>
            </a:lvl1pPr>
            <a:lvl2pPr marL="895350" indent="-438150" algn="just">
              <a:buFont typeface="Wingdings" panose="05000000000000000000" pitchFamily="2" charset="2"/>
              <a:buChar char="§"/>
              <a:defRPr>
                <a:solidFill>
                  <a:srgbClr val="000000"/>
                </a:solidFill>
                <a:latin typeface="Calibri" panose="020F0502020204030204" pitchFamily="34" charset="0"/>
                <a:cs typeface="Calibri" panose="020F0502020204030204" pitchFamily="34" charset="0"/>
              </a:defRPr>
            </a:lvl2pPr>
            <a:lvl3pPr marL="1347788" indent="-433388" algn="just">
              <a:buFont typeface="Wingdings" panose="05000000000000000000" pitchFamily="2" charset="2"/>
              <a:buChar char="ü"/>
              <a:defRPr>
                <a:solidFill>
                  <a:srgbClr val="000000"/>
                </a:solidFill>
                <a:latin typeface="Calibri" panose="020F0502020204030204" pitchFamily="34" charset="0"/>
                <a:cs typeface="Calibri" panose="020F0502020204030204" pitchFamily="34" charset="0"/>
              </a:defRPr>
            </a:lvl3pPr>
            <a:lvl4pPr marL="1790700" indent="-419100" algn="just">
              <a:buFont typeface="Wingdings" panose="05000000000000000000" pitchFamily="2" charset="2"/>
              <a:buChar char="v"/>
              <a:defRPr>
                <a:solidFill>
                  <a:srgbClr val="000000"/>
                </a:solidFill>
                <a:latin typeface="Calibri" panose="020F0502020204030204" pitchFamily="34" charset="0"/>
                <a:cs typeface="Calibri" panose="020F0502020204030204" pitchFamily="34" charset="0"/>
              </a:defRPr>
            </a:lvl4pPr>
            <a:lvl5pPr marL="2243138" indent="-414338" algn="just">
              <a:buFont typeface="Wingdings" panose="05000000000000000000" pitchFamily="2" charset="2"/>
              <a:buChar char="Ø"/>
              <a:defRPr>
                <a:solidFill>
                  <a:srgbClr val="000000"/>
                </a:solidFill>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7408" y="476672"/>
            <a:ext cx="10814992" cy="940966"/>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92" name="Group 68"/>
          <p:cNvGrpSpPr>
            <a:grpSpLocks/>
          </p:cNvGrpSpPr>
          <p:nvPr/>
        </p:nvGrpSpPr>
        <p:grpSpPr bwMode="auto">
          <a:xfrm>
            <a:off x="0" y="685800"/>
            <a:ext cx="12192000" cy="609600"/>
            <a:chOff x="0" y="432"/>
            <a:chExt cx="5760" cy="384"/>
          </a:xfrm>
        </p:grpSpPr>
        <p:sp>
          <p:nvSpPr>
            <p:cNvPr id="1093" name="Rectangle 69"/>
            <p:cNvSpPr>
              <a:spLocks noChangeArrowheads="1"/>
            </p:cNvSpPr>
            <p:nvPr userDrawn="1"/>
          </p:nvSpPr>
          <p:spPr bwMode="gray">
            <a:xfrm>
              <a:off x="0" y="432"/>
              <a:ext cx="5760" cy="96"/>
            </a:xfrm>
            <a:prstGeom prst="rect">
              <a:avLst/>
            </a:prstGeom>
            <a:solidFill>
              <a:schemeClr val="tx1"/>
            </a:solidFill>
            <a:ln w="9525">
              <a:noFill/>
              <a:miter lim="800000"/>
              <a:headEnd/>
              <a:tailEnd/>
            </a:ln>
            <a:effectLst/>
          </p:spPr>
          <p:txBody>
            <a:bodyPr wrap="none" anchor="ctr"/>
            <a:lstStyle/>
            <a:p>
              <a:endParaRPr lang="id-ID"/>
            </a:p>
          </p:txBody>
        </p:sp>
        <p:sp>
          <p:nvSpPr>
            <p:cNvPr id="1094" name="Rectangle 70"/>
            <p:cNvSpPr>
              <a:spLocks noChangeArrowheads="1"/>
            </p:cNvSpPr>
            <p:nvPr userDrawn="1"/>
          </p:nvSpPr>
          <p:spPr bwMode="gray">
            <a:xfrm>
              <a:off x="362" y="432"/>
              <a:ext cx="5398" cy="384"/>
            </a:xfrm>
            <a:prstGeom prst="rect">
              <a:avLst/>
            </a:prstGeom>
            <a:solidFill>
              <a:schemeClr val="tx1"/>
            </a:solidFill>
            <a:ln w="9525">
              <a:noFill/>
              <a:miter lim="800000"/>
              <a:headEnd/>
              <a:tailEnd/>
            </a:ln>
            <a:effectLst/>
          </p:spPr>
          <p:txBody>
            <a:bodyPr wrap="none" anchor="ctr"/>
            <a:lstStyle/>
            <a:p>
              <a:endParaRPr lang="id-ID"/>
            </a:p>
          </p:txBody>
        </p:sp>
      </p:grpSp>
      <p:sp>
        <p:nvSpPr>
          <p:cNvPr id="1027" name="Rectangle 3"/>
          <p:cNvSpPr>
            <a:spLocks noGrp="1" noChangeArrowheads="1"/>
          </p:cNvSpPr>
          <p:nvPr>
            <p:ph type="body" idx="1"/>
          </p:nvPr>
        </p:nvSpPr>
        <p:spPr bwMode="auto">
          <a:xfrm>
            <a:off x="609600" y="1371600"/>
            <a:ext cx="10972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1026" name="Rectangle 2"/>
          <p:cNvSpPr>
            <a:spLocks noGrp="1" noChangeArrowheads="1"/>
          </p:cNvSpPr>
          <p:nvPr>
            <p:ph type="title"/>
          </p:nvPr>
        </p:nvSpPr>
        <p:spPr bwMode="white">
          <a:xfrm>
            <a:off x="914400" y="731838"/>
            <a:ext cx="10871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AU" dirty="0" smtClean="0"/>
          </a:p>
        </p:txBody>
      </p:sp>
      <p:pic>
        <p:nvPicPr>
          <p:cNvPr id="14" name="Picture 1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9336" y="42266"/>
            <a:ext cx="648072" cy="601267"/>
          </a:xfrm>
          <a:prstGeom prst="rect">
            <a:avLst/>
          </a:prstGeom>
        </p:spPr>
      </p:pic>
      <p:sp>
        <p:nvSpPr>
          <p:cNvPr id="15" name="Rectangle 2"/>
          <p:cNvSpPr txBox="1">
            <a:spLocks noChangeArrowheads="1"/>
          </p:cNvSpPr>
          <p:nvPr userDrawn="1"/>
        </p:nvSpPr>
        <p:spPr bwMode="white">
          <a:xfrm>
            <a:off x="9353551" y="42266"/>
            <a:ext cx="2838449"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pPr algn="ctr"/>
            <a:r>
              <a:rPr lang="id-ID" sz="1500" kern="0" dirty="0" smtClean="0">
                <a:solidFill>
                  <a:schemeClr val="tx1"/>
                </a:solidFill>
                <a:effectLst/>
              </a:rPr>
              <a:t>FAKULTAS </a:t>
            </a:r>
          </a:p>
          <a:p>
            <a:pPr algn="ctr"/>
            <a:r>
              <a:rPr lang="id-ID" sz="1500" kern="0" dirty="0" smtClean="0">
                <a:solidFill>
                  <a:schemeClr val="tx1"/>
                </a:solidFill>
                <a:effectLst/>
              </a:rPr>
              <a:t>TEKNOLOGI</a:t>
            </a:r>
            <a:r>
              <a:rPr lang="id-ID" sz="1500" kern="0" baseline="0" dirty="0" smtClean="0">
                <a:solidFill>
                  <a:schemeClr val="tx1"/>
                </a:solidFill>
                <a:effectLst/>
              </a:rPr>
              <a:t> INFORMASI</a:t>
            </a:r>
            <a:endParaRPr lang="en-AU" sz="1500" kern="0" dirty="0" smtClean="0">
              <a:solidFill>
                <a:schemeClr val="tx1"/>
              </a:solidFill>
              <a:effectLst/>
            </a:endParaRPr>
          </a:p>
        </p:txBody>
      </p:sp>
      <p:pic>
        <p:nvPicPr>
          <p:cNvPr id="2" name="Picture 1"/>
          <p:cNvPicPr>
            <a:picLocks noChangeAspect="1"/>
          </p:cNvPicPr>
          <p:nvPr userDrawn="1"/>
        </p:nvPicPr>
        <p:blipFill>
          <a:blip r:embed="rId15"/>
          <a:stretch>
            <a:fillRect/>
          </a:stretch>
        </p:blipFill>
        <p:spPr>
          <a:xfrm>
            <a:off x="909798" y="-33238"/>
            <a:ext cx="8443753" cy="7259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rgbClr val="002060"/>
        </a:buClr>
        <a:buFont typeface="Wingdings" pitchFamily="2" charset="2"/>
        <a:buChar char="q"/>
        <a:defRPr sz="2800" b="1">
          <a:solidFill>
            <a:srgbClr val="002060"/>
          </a:solidFill>
          <a:latin typeface="+mn-lt"/>
          <a:ea typeface="+mn-ea"/>
          <a:cs typeface="+mn-cs"/>
        </a:defRPr>
      </a:lvl1pPr>
      <a:lvl2pPr marL="742950" indent="-285750" algn="l" rtl="0" eaLnBrk="1" fontAlgn="base" hangingPunct="1">
        <a:spcBef>
          <a:spcPct val="20000"/>
        </a:spcBef>
        <a:spcAft>
          <a:spcPct val="0"/>
        </a:spcAft>
        <a:buClr>
          <a:srgbClr val="002060"/>
        </a:buClr>
        <a:buFont typeface="Wingdings" pitchFamily="2" charset="2"/>
        <a:buChar char="q"/>
        <a:defRPr sz="2400">
          <a:solidFill>
            <a:schemeClr val="tx1"/>
          </a:solidFill>
          <a:latin typeface="Arial" charset="0"/>
        </a:defRPr>
      </a:lvl2pPr>
      <a:lvl3pPr marL="1143000" indent="-228600" algn="l" rtl="0" eaLnBrk="1" fontAlgn="base" hangingPunct="1">
        <a:spcBef>
          <a:spcPct val="20000"/>
        </a:spcBef>
        <a:spcAft>
          <a:spcPct val="0"/>
        </a:spcAft>
        <a:buClr>
          <a:srgbClr val="002060"/>
        </a:buClr>
        <a:buFont typeface="Wingdings" pitchFamily="2" charset="2"/>
        <a:buChar char="q"/>
        <a:defRPr sz="2200">
          <a:solidFill>
            <a:schemeClr val="tx1"/>
          </a:solidFill>
          <a:latin typeface="Arial" charset="0"/>
        </a:defRPr>
      </a:lvl3pPr>
      <a:lvl4pPr marL="1600200" indent="-228600" algn="l" rtl="0" eaLnBrk="1" fontAlgn="base" hangingPunct="1">
        <a:spcBef>
          <a:spcPct val="20000"/>
        </a:spcBef>
        <a:spcAft>
          <a:spcPct val="0"/>
        </a:spcAft>
        <a:buClr>
          <a:srgbClr val="002060"/>
        </a:buClr>
        <a:buFont typeface="Wingdings" pitchFamily="2" charset="2"/>
        <a:buChar char="q"/>
        <a:defRPr sz="2000">
          <a:solidFill>
            <a:schemeClr val="tx1"/>
          </a:solidFill>
          <a:latin typeface="Arial" charset="0"/>
        </a:defRPr>
      </a:lvl4pPr>
      <a:lvl5pPr marL="2057400" indent="-228600" algn="l" rtl="0" eaLnBrk="1" fontAlgn="base" hangingPunct="1">
        <a:spcBef>
          <a:spcPct val="20000"/>
        </a:spcBef>
        <a:spcAft>
          <a:spcPct val="0"/>
        </a:spcAft>
        <a:buClr>
          <a:srgbClr val="002060"/>
        </a:buClr>
        <a:buFont typeface="Wingdings" pitchFamily="2" charset="2"/>
        <a:buChar char="q"/>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6.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1.wmf"/><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23919/EECSI48112.2019.8977081" TargetMode="External"/><Relationship Id="rId2" Type="http://schemas.openxmlformats.org/officeDocument/2006/relationships/hyperlink" Target="http://dx.doi.org/10.21111/fij.v5i1.4007" TargetMode="External"/><Relationship Id="rId1" Type="http://schemas.openxmlformats.org/officeDocument/2006/relationships/slideLayout" Target="../slideLayouts/slideLayout2.xml"/><Relationship Id="rId4" Type="http://schemas.openxmlformats.org/officeDocument/2006/relationships/hyperlink" Target="http://dx.doi.org/10.30865/mib.v4i3.21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youtu.be/CJZN51tudS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FAKULTAS TEKNOLOGI INFORMASI</a:t>
            </a:r>
            <a:endParaRPr lang="id-ID" dirty="0"/>
          </a:p>
        </p:txBody>
      </p:sp>
      <p:sp>
        <p:nvSpPr>
          <p:cNvPr id="5" name="Subtitle 4"/>
          <p:cNvSpPr>
            <a:spLocks noGrp="1"/>
          </p:cNvSpPr>
          <p:nvPr>
            <p:ph type="subTitle" idx="1"/>
          </p:nvPr>
        </p:nvSpPr>
        <p:spPr>
          <a:xfrm>
            <a:off x="983432" y="4653136"/>
            <a:ext cx="10363200" cy="1512168"/>
          </a:xfrm>
        </p:spPr>
        <p:txBody>
          <a:bodyPr/>
          <a:lstStyle/>
          <a:p>
            <a:r>
              <a:rPr lang="en-US" sz="4400" b="1"/>
              <a:t>PENAMBANGAN DATA</a:t>
            </a:r>
            <a:endParaRPr lang="id-ID" sz="4400" b="1"/>
          </a:p>
          <a:p>
            <a:r>
              <a:rPr lang="id-ID" sz="3600" b="1"/>
              <a:t>[ K</a:t>
            </a:r>
            <a:r>
              <a:rPr lang="en-US" sz="3600" b="1"/>
              <a:t>P368</a:t>
            </a:r>
            <a:r>
              <a:rPr lang="id-ID" sz="3600" b="1"/>
              <a:t> / </a:t>
            </a:r>
            <a:r>
              <a:rPr lang="en-US" sz="3600" b="1"/>
              <a:t>3</a:t>
            </a:r>
            <a:r>
              <a:rPr lang="id-ID" sz="3600" b="1"/>
              <a:t> SKS ]</a:t>
            </a:r>
            <a:endParaRPr lang="id-ID" sz="3600" b="1" dirty="0"/>
          </a:p>
        </p:txBody>
      </p:sp>
    </p:spTree>
    <p:extLst>
      <p:ext uri="{BB962C8B-B14F-4D97-AF65-F5344CB8AC3E}">
        <p14:creationId xmlns:p14="http://schemas.microsoft.com/office/powerpoint/2010/main" val="517058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D" smtClean="0"/>
              <a:t>Klasifikasi </a:t>
            </a:r>
            <a:r>
              <a:rPr lang="id-ID" smtClean="0"/>
              <a:t>Naïve</a:t>
            </a:r>
            <a:r>
              <a:rPr lang="en-ID" smtClean="0"/>
              <a:t> </a:t>
            </a:r>
            <a:r>
              <a:rPr lang="id-ID" smtClean="0"/>
              <a:t>Bayes</a:t>
            </a:r>
          </a:p>
        </p:txBody>
      </p:sp>
      <p:sp>
        <p:nvSpPr>
          <p:cNvPr id="3" name="Content Placeholder 2"/>
          <p:cNvSpPr>
            <a:spLocks noGrp="1"/>
          </p:cNvSpPr>
          <p:nvPr>
            <p:ph idx="1"/>
          </p:nvPr>
        </p:nvSpPr>
        <p:spPr/>
        <p:txBody>
          <a:bodyPr rtlCol="0">
            <a:normAutofit/>
          </a:bodyPr>
          <a:lstStyle/>
          <a:p>
            <a:pPr algn="just" fontAlgn="auto">
              <a:spcAft>
                <a:spcPts val="0"/>
              </a:spcAft>
              <a:buFont typeface="Arial" pitchFamily="34" charset="0"/>
              <a:buChar char="•"/>
              <a:defRPr/>
            </a:pPr>
            <a:r>
              <a:rPr lang="id-ID" smtClean="0"/>
              <a:t>Simple Naïve</a:t>
            </a:r>
            <a:r>
              <a:rPr lang="en-ID" smtClean="0"/>
              <a:t> </a:t>
            </a:r>
            <a:r>
              <a:rPr lang="id-ID" smtClean="0"/>
              <a:t>Bayesian Classifier</a:t>
            </a:r>
            <a:r>
              <a:rPr lang="en-ID" smtClean="0"/>
              <a:t> (NBC)</a:t>
            </a:r>
            <a:r>
              <a:rPr lang="id-ID" smtClean="0"/>
              <a:t> </a:t>
            </a:r>
            <a:r>
              <a:rPr lang="id-ID" dirty="0" smtClean="0"/>
              <a:t>merupakan salah satu metode pengklasifikasi berpeluang sederhana yang berdasarkan pada penerapan Teorema Bayes dengan asumsi antar variabel penjelas saling bebas (independen). </a:t>
            </a:r>
          </a:p>
          <a:p>
            <a:pPr algn="just" fontAlgn="auto">
              <a:spcAft>
                <a:spcPts val="0"/>
              </a:spcAft>
              <a:buFont typeface="Arial" pitchFamily="34" charset="0"/>
              <a:buChar char="•"/>
              <a:defRPr/>
            </a:pPr>
            <a:r>
              <a:rPr lang="id-ID" dirty="0" smtClean="0"/>
              <a:t>Algoritma ini memanfaatkan metode probabilitas dan statistik yang dikemukakan oleh ilmuwan Inggris Thomas Bayes, yaitu memprediksi probabilitas di masa depan berdasarkan pengalaman di masa sebelumnya.</a:t>
            </a:r>
          </a:p>
        </p:txBody>
      </p:sp>
    </p:spTree>
    <p:extLst>
      <p:ext uri="{BB962C8B-B14F-4D97-AF65-F5344CB8AC3E}">
        <p14:creationId xmlns:p14="http://schemas.microsoft.com/office/powerpoint/2010/main" val="230249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id-ID" smtClean="0"/>
              <a:t>Contoh </a:t>
            </a:r>
            <a:r>
              <a:rPr lang="id-ID" smtClean="0"/>
              <a:t>Kasus</a:t>
            </a:r>
            <a:r>
              <a:rPr lang="en-ID" smtClean="0"/>
              <a:t> 1</a:t>
            </a:r>
            <a:endParaRPr lang="id-ID" smtClean="0"/>
          </a:p>
        </p:txBody>
      </p:sp>
      <p:sp>
        <p:nvSpPr>
          <p:cNvPr id="6147" name="Content Placeholder 2"/>
          <p:cNvSpPr>
            <a:spLocks noGrp="1"/>
          </p:cNvSpPr>
          <p:nvPr>
            <p:ph idx="1"/>
          </p:nvPr>
        </p:nvSpPr>
        <p:spPr/>
        <p:txBody>
          <a:bodyPr/>
          <a:lstStyle/>
          <a:p>
            <a:pPr algn="just" eaLnBrk="1" hangingPunct="1"/>
            <a:r>
              <a:rPr lang="id-ID" smtClean="0"/>
              <a:t>Misalnya terdapat ingin diketahui apakah suatu objek masuk dalam ketegori dipilih untuk perumahan atau tidak dengan algoritma Naive Bayes Classifier. Untuk menetapkan suatu daerah akan dipilih sebagai lokasi untuk mendirikan perumahan, telah dihimpun 10 </a:t>
            </a:r>
            <a:r>
              <a:rPr lang="en-ID" smtClean="0"/>
              <a:t>data</a:t>
            </a:r>
            <a:r>
              <a:rPr lang="id-ID" smtClean="0"/>
              <a:t>.</a:t>
            </a:r>
            <a:endParaRPr lang="en-ID" smtClean="0"/>
          </a:p>
          <a:p>
            <a:r>
              <a:rPr lang="id-ID"/>
              <a:t>Ada 4 atribut yang digunakan, yaitu:</a:t>
            </a:r>
          </a:p>
          <a:p>
            <a:pPr lvl="1"/>
            <a:r>
              <a:rPr lang="id-ID"/>
              <a:t>harga tanah per meter persegi (C1),</a:t>
            </a:r>
          </a:p>
          <a:p>
            <a:pPr lvl="1"/>
            <a:r>
              <a:rPr lang="id-ID"/>
              <a:t>jarak daerah tersebut dari pusat kota (C2),</a:t>
            </a:r>
          </a:p>
          <a:p>
            <a:pPr lvl="1"/>
            <a:r>
              <a:rPr lang="id-ID"/>
              <a:t>ada atau tidaknya angkutan umum di daerah tersebut (C3), dan</a:t>
            </a:r>
          </a:p>
          <a:p>
            <a:pPr lvl="1"/>
            <a:r>
              <a:rPr lang="id-ID"/>
              <a:t>keputusan untuk memilih daerah tersebut sebagai lokasi perumahan (C4</a:t>
            </a:r>
            <a:r>
              <a:rPr lang="id-ID" smtClean="0"/>
              <a:t>).</a:t>
            </a:r>
            <a:endParaRPr lang="id-ID"/>
          </a:p>
        </p:txBody>
      </p:sp>
    </p:spTree>
    <p:extLst>
      <p:ext uri="{BB962C8B-B14F-4D97-AF65-F5344CB8AC3E}">
        <p14:creationId xmlns:p14="http://schemas.microsoft.com/office/powerpoint/2010/main" val="35510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ID" smtClean="0"/>
              <a:t>Contoh Kasus 1: Dataset</a:t>
            </a:r>
            <a:endParaRPr lang="id-ID" smtClean="0"/>
          </a:p>
        </p:txBody>
      </p:sp>
      <p:pic>
        <p:nvPicPr>
          <p:cNvPr id="8196" name="Picture 2"/>
          <p:cNvPicPr>
            <a:picLocks noChangeAspect="1" noChangeArrowheads="1"/>
          </p:cNvPicPr>
          <p:nvPr/>
        </p:nvPicPr>
        <p:blipFill>
          <a:blip r:embed="rId2"/>
          <a:srcRect/>
          <a:stretch>
            <a:fillRect/>
          </a:stretch>
        </p:blipFill>
        <p:spPr bwMode="auto">
          <a:xfrm>
            <a:off x="2351584" y="2317046"/>
            <a:ext cx="7282631" cy="4221105"/>
          </a:xfrm>
          <a:prstGeom prst="rect">
            <a:avLst/>
          </a:prstGeom>
          <a:noFill/>
          <a:ln w="9525">
            <a:noFill/>
            <a:miter lim="800000"/>
            <a:headEnd/>
            <a:tailEnd/>
          </a:ln>
        </p:spPr>
      </p:pic>
      <p:sp>
        <p:nvSpPr>
          <p:cNvPr id="2" name="Left Brace 1"/>
          <p:cNvSpPr/>
          <p:nvPr/>
        </p:nvSpPr>
        <p:spPr>
          <a:xfrm rot="5400000">
            <a:off x="5663952" y="-68908"/>
            <a:ext cx="432048" cy="4320480"/>
          </a:xfrm>
          <a:prstGeom prst="leftBrace">
            <a:avLst>
              <a:gd name="adj1" fmla="val 8333"/>
              <a:gd name="adj2" fmla="val 4975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3" name="TextBox 2"/>
          <p:cNvSpPr txBox="1"/>
          <p:nvPr/>
        </p:nvSpPr>
        <p:spPr>
          <a:xfrm>
            <a:off x="4932352" y="1529078"/>
            <a:ext cx="2121093" cy="369332"/>
          </a:xfrm>
          <a:prstGeom prst="rect">
            <a:avLst/>
          </a:prstGeom>
          <a:noFill/>
        </p:spPr>
        <p:txBody>
          <a:bodyPr wrap="none" rtlCol="0">
            <a:spAutoFit/>
          </a:bodyPr>
          <a:lstStyle/>
          <a:p>
            <a:r>
              <a:rPr lang="en-ID" smtClean="0"/>
              <a:t>Atribut / Parameter</a:t>
            </a:r>
            <a:endParaRPr lang="en-ID"/>
          </a:p>
        </p:txBody>
      </p:sp>
      <p:sp>
        <p:nvSpPr>
          <p:cNvPr id="7" name="Left Brace 6"/>
          <p:cNvSpPr/>
          <p:nvPr/>
        </p:nvSpPr>
        <p:spPr>
          <a:xfrm rot="5400000">
            <a:off x="8616280" y="1380942"/>
            <a:ext cx="432048" cy="1440160"/>
          </a:xfrm>
          <a:prstGeom prst="leftBrace">
            <a:avLst>
              <a:gd name="adj1" fmla="val 8333"/>
              <a:gd name="adj2" fmla="val 4975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8" name="TextBox 7"/>
          <p:cNvSpPr txBox="1"/>
          <p:nvPr/>
        </p:nvSpPr>
        <p:spPr>
          <a:xfrm>
            <a:off x="8112224" y="1515666"/>
            <a:ext cx="1518364" cy="369332"/>
          </a:xfrm>
          <a:prstGeom prst="rect">
            <a:avLst/>
          </a:prstGeom>
          <a:noFill/>
        </p:spPr>
        <p:txBody>
          <a:bodyPr wrap="none" rtlCol="0">
            <a:spAutoFit/>
          </a:bodyPr>
          <a:lstStyle/>
          <a:p>
            <a:pPr algn="ctr"/>
            <a:r>
              <a:rPr lang="en-ID" smtClean="0"/>
              <a:t>Label / Kelas</a:t>
            </a:r>
            <a:endParaRPr lang="en-ID"/>
          </a:p>
        </p:txBody>
      </p:sp>
    </p:spTree>
    <p:extLst>
      <p:ext uri="{BB962C8B-B14F-4D97-AF65-F5344CB8AC3E}">
        <p14:creationId xmlns:p14="http://schemas.microsoft.com/office/powerpoint/2010/main" val="2449828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ID" smtClean="0"/>
              <a:t>Probabilitas Atribut C1</a:t>
            </a:r>
            <a:endParaRPr lang="id-ID" smtClean="0"/>
          </a:p>
        </p:txBody>
      </p:sp>
      <p:sp>
        <p:nvSpPr>
          <p:cNvPr id="9219" name="Content Placeholder 2"/>
          <p:cNvSpPr>
            <a:spLocks noGrp="1"/>
          </p:cNvSpPr>
          <p:nvPr>
            <p:ph idx="1"/>
          </p:nvPr>
        </p:nvSpPr>
        <p:spPr/>
        <p:txBody>
          <a:bodyPr/>
          <a:lstStyle/>
          <a:p>
            <a:pPr algn="just" eaLnBrk="1" hangingPunct="1"/>
            <a:r>
              <a:rPr lang="id-ID"/>
              <a:t>Probabilitas kemunculan setiap nilai untuk atribut Harga Tanah (C1)</a:t>
            </a:r>
          </a:p>
        </p:txBody>
      </p:sp>
      <p:pic>
        <p:nvPicPr>
          <p:cNvPr id="9220" name="Picture 2"/>
          <p:cNvPicPr>
            <a:picLocks noChangeAspect="1" noChangeArrowheads="1"/>
          </p:cNvPicPr>
          <p:nvPr/>
        </p:nvPicPr>
        <p:blipFill>
          <a:blip r:embed="rId2"/>
          <a:srcRect/>
          <a:stretch>
            <a:fillRect/>
          </a:stretch>
        </p:blipFill>
        <p:spPr bwMode="auto">
          <a:xfrm>
            <a:off x="2381251" y="2643189"/>
            <a:ext cx="7510463" cy="2928937"/>
          </a:xfrm>
          <a:prstGeom prst="rect">
            <a:avLst/>
          </a:prstGeom>
          <a:noFill/>
          <a:ln w="9525">
            <a:noFill/>
            <a:miter lim="800000"/>
            <a:headEnd/>
            <a:tailEnd/>
          </a:ln>
        </p:spPr>
      </p:pic>
    </p:spTree>
    <p:extLst>
      <p:ext uri="{BB962C8B-B14F-4D97-AF65-F5344CB8AC3E}">
        <p14:creationId xmlns:p14="http://schemas.microsoft.com/office/powerpoint/2010/main" val="51660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D" smtClean="0"/>
              <a:t>Probabilitas Atribut C2</a:t>
            </a:r>
            <a:endParaRPr lang="id-ID" smtClean="0"/>
          </a:p>
        </p:txBody>
      </p:sp>
      <p:sp>
        <p:nvSpPr>
          <p:cNvPr id="10243" name="Content Placeholder 2"/>
          <p:cNvSpPr>
            <a:spLocks noGrp="1"/>
          </p:cNvSpPr>
          <p:nvPr>
            <p:ph idx="1"/>
          </p:nvPr>
        </p:nvSpPr>
        <p:spPr/>
        <p:txBody>
          <a:bodyPr/>
          <a:lstStyle/>
          <a:p>
            <a:pPr eaLnBrk="1" hangingPunct="1"/>
            <a:r>
              <a:rPr lang="id-ID"/>
              <a:t>Probabilitas kemunculan setiap nilai untuk atribut Jarak dari Pusat Kota (C2)</a:t>
            </a:r>
          </a:p>
        </p:txBody>
      </p:sp>
      <p:pic>
        <p:nvPicPr>
          <p:cNvPr id="10244" name="Picture 2"/>
          <p:cNvPicPr>
            <a:picLocks noChangeAspect="1" noChangeArrowheads="1"/>
          </p:cNvPicPr>
          <p:nvPr/>
        </p:nvPicPr>
        <p:blipFill>
          <a:blip r:embed="rId2"/>
          <a:srcRect/>
          <a:stretch>
            <a:fillRect/>
          </a:stretch>
        </p:blipFill>
        <p:spPr bwMode="auto">
          <a:xfrm>
            <a:off x="2381251" y="2571751"/>
            <a:ext cx="7623175" cy="3000375"/>
          </a:xfrm>
          <a:prstGeom prst="rect">
            <a:avLst/>
          </a:prstGeom>
          <a:noFill/>
          <a:ln w="9525">
            <a:noFill/>
            <a:miter lim="800000"/>
            <a:headEnd/>
            <a:tailEnd/>
          </a:ln>
        </p:spPr>
      </p:pic>
    </p:spTree>
    <p:extLst>
      <p:ext uri="{BB962C8B-B14F-4D97-AF65-F5344CB8AC3E}">
        <p14:creationId xmlns:p14="http://schemas.microsoft.com/office/powerpoint/2010/main" val="2186505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ID" smtClean="0"/>
              <a:t>Probabilitas Atribut C3</a:t>
            </a:r>
            <a:endParaRPr lang="id-ID" smtClean="0"/>
          </a:p>
        </p:txBody>
      </p:sp>
      <p:sp>
        <p:nvSpPr>
          <p:cNvPr id="11267" name="Content Placeholder 2"/>
          <p:cNvSpPr>
            <a:spLocks noGrp="1"/>
          </p:cNvSpPr>
          <p:nvPr>
            <p:ph idx="1"/>
          </p:nvPr>
        </p:nvSpPr>
        <p:spPr/>
        <p:txBody>
          <a:bodyPr/>
          <a:lstStyle/>
          <a:p>
            <a:pPr eaLnBrk="1" hangingPunct="1"/>
            <a:r>
              <a:rPr lang="id-ID"/>
              <a:t>Probabilitas kemunculan setiap nilai untuk atribut Ada Angkutan Umum (C3)</a:t>
            </a:r>
          </a:p>
        </p:txBody>
      </p:sp>
      <p:pic>
        <p:nvPicPr>
          <p:cNvPr id="11268" name="Picture 2"/>
          <p:cNvPicPr>
            <a:picLocks noChangeAspect="1" noChangeArrowheads="1"/>
          </p:cNvPicPr>
          <p:nvPr/>
        </p:nvPicPr>
        <p:blipFill>
          <a:blip r:embed="rId2"/>
          <a:srcRect/>
          <a:stretch>
            <a:fillRect/>
          </a:stretch>
        </p:blipFill>
        <p:spPr bwMode="auto">
          <a:xfrm>
            <a:off x="2381250" y="2643189"/>
            <a:ext cx="7196138" cy="2428875"/>
          </a:xfrm>
          <a:prstGeom prst="rect">
            <a:avLst/>
          </a:prstGeom>
          <a:noFill/>
          <a:ln w="9525">
            <a:noFill/>
            <a:miter lim="800000"/>
            <a:headEnd/>
            <a:tailEnd/>
          </a:ln>
        </p:spPr>
      </p:pic>
    </p:spTree>
    <p:extLst>
      <p:ext uri="{BB962C8B-B14F-4D97-AF65-F5344CB8AC3E}">
        <p14:creationId xmlns:p14="http://schemas.microsoft.com/office/powerpoint/2010/main" val="399476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ID" smtClean="0"/>
              <a:t>Probabilitas Atribut C4</a:t>
            </a:r>
            <a:endParaRPr lang="id-ID" smtClean="0"/>
          </a:p>
        </p:txBody>
      </p:sp>
      <p:sp>
        <p:nvSpPr>
          <p:cNvPr id="12291" name="Content Placeholder 2"/>
          <p:cNvSpPr>
            <a:spLocks noGrp="1"/>
          </p:cNvSpPr>
          <p:nvPr>
            <p:ph idx="1"/>
          </p:nvPr>
        </p:nvSpPr>
        <p:spPr/>
        <p:txBody>
          <a:bodyPr/>
          <a:lstStyle/>
          <a:p>
            <a:pPr eaLnBrk="1" hangingPunct="1"/>
            <a:r>
              <a:rPr lang="id-ID"/>
              <a:t>Probabilitas kemunculan setiap nilai untuk atribut Dipilih untuk perumahan (C4)</a:t>
            </a:r>
          </a:p>
        </p:txBody>
      </p:sp>
      <p:pic>
        <p:nvPicPr>
          <p:cNvPr id="12292" name="Picture 2"/>
          <p:cNvPicPr>
            <a:picLocks noChangeAspect="1" noChangeArrowheads="1"/>
          </p:cNvPicPr>
          <p:nvPr/>
        </p:nvPicPr>
        <p:blipFill>
          <a:blip r:embed="rId2"/>
          <a:srcRect/>
          <a:stretch>
            <a:fillRect/>
          </a:stretch>
        </p:blipFill>
        <p:spPr bwMode="auto">
          <a:xfrm>
            <a:off x="2381250" y="2643188"/>
            <a:ext cx="7488238" cy="1643062"/>
          </a:xfrm>
          <a:prstGeom prst="rect">
            <a:avLst/>
          </a:prstGeom>
          <a:noFill/>
          <a:ln w="9525">
            <a:noFill/>
            <a:miter lim="800000"/>
            <a:headEnd/>
            <a:tailEnd/>
          </a:ln>
        </p:spPr>
      </p:pic>
      <p:sp>
        <p:nvSpPr>
          <p:cNvPr id="5" name="TextBox 4"/>
          <p:cNvSpPr txBox="1"/>
          <p:nvPr/>
        </p:nvSpPr>
        <p:spPr>
          <a:xfrm>
            <a:off x="7356140" y="4828876"/>
            <a:ext cx="936104" cy="461665"/>
          </a:xfrm>
          <a:prstGeom prst="rect">
            <a:avLst/>
          </a:prstGeom>
          <a:noFill/>
        </p:spPr>
        <p:txBody>
          <a:bodyPr wrap="square" rtlCol="0">
            <a:spAutoFit/>
          </a:bodyPr>
          <a:lstStyle/>
          <a:p>
            <a:r>
              <a:rPr lang="id-ID" sz="2400" i="1" dirty="0" smtClean="0">
                <a:solidFill>
                  <a:srgbClr val="C00000"/>
                </a:solidFill>
              </a:rPr>
              <a:t>5/10</a:t>
            </a:r>
            <a:endParaRPr lang="id-ID" sz="2400" i="1" dirty="0">
              <a:solidFill>
                <a:srgbClr val="C00000"/>
              </a:solidFill>
            </a:endParaRPr>
          </a:p>
        </p:txBody>
      </p:sp>
      <p:sp>
        <p:nvSpPr>
          <p:cNvPr id="6" name="TextBox 5"/>
          <p:cNvSpPr txBox="1"/>
          <p:nvPr/>
        </p:nvSpPr>
        <p:spPr>
          <a:xfrm>
            <a:off x="8746746" y="4833042"/>
            <a:ext cx="891196" cy="461665"/>
          </a:xfrm>
          <a:prstGeom prst="rect">
            <a:avLst/>
          </a:prstGeom>
          <a:noFill/>
        </p:spPr>
        <p:txBody>
          <a:bodyPr wrap="square" rtlCol="0">
            <a:spAutoFit/>
          </a:bodyPr>
          <a:lstStyle/>
          <a:p>
            <a:r>
              <a:rPr lang="id-ID" sz="2400" i="1" dirty="0" smtClean="0">
                <a:solidFill>
                  <a:srgbClr val="C00000"/>
                </a:solidFill>
              </a:rPr>
              <a:t>5/10</a:t>
            </a:r>
            <a:endParaRPr lang="id-ID" sz="2400" i="1" dirty="0">
              <a:solidFill>
                <a:srgbClr val="C00000"/>
              </a:solidFill>
            </a:endParaRPr>
          </a:p>
        </p:txBody>
      </p:sp>
      <p:cxnSp>
        <p:nvCxnSpPr>
          <p:cNvPr id="7" name="Straight Arrow Connector 6"/>
          <p:cNvCxnSpPr/>
          <p:nvPr/>
        </p:nvCxnSpPr>
        <p:spPr>
          <a:xfrm flipV="1">
            <a:off x="7824192" y="4429125"/>
            <a:ext cx="0" cy="3070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flipV="1">
            <a:off x="9192344" y="4437112"/>
            <a:ext cx="0" cy="3070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03345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ID" smtClean="0"/>
              <a:t>Klasifikasi Data </a:t>
            </a:r>
            <a:r>
              <a:rPr lang="en-ID" smtClean="0"/>
              <a:t>Uji</a:t>
            </a:r>
            <a:endParaRPr lang="id-ID" smtClean="0"/>
          </a:p>
        </p:txBody>
      </p:sp>
      <p:sp>
        <p:nvSpPr>
          <p:cNvPr id="3" name="Content Placeholder 2"/>
          <p:cNvSpPr>
            <a:spLocks noGrp="1"/>
          </p:cNvSpPr>
          <p:nvPr>
            <p:ph idx="1"/>
          </p:nvPr>
        </p:nvSpPr>
        <p:spPr/>
        <p:txBody>
          <a:bodyPr rtlCol="0">
            <a:normAutofit/>
          </a:bodyPr>
          <a:lstStyle/>
          <a:p>
            <a:pPr algn="just" fontAlgn="auto">
              <a:spcAft>
                <a:spcPts val="0"/>
              </a:spcAft>
              <a:buFont typeface="Arial" pitchFamily="34" charset="0"/>
              <a:buChar char="•"/>
              <a:defRPr/>
            </a:pPr>
            <a:r>
              <a:rPr lang="id-ID" smtClean="0"/>
              <a:t>Berdasarkan </a:t>
            </a:r>
            <a:r>
              <a:rPr lang="id-ID" dirty="0"/>
              <a:t>data tersebut, apabila diketahui suatu daerah dengan </a:t>
            </a:r>
            <a:r>
              <a:rPr lang="id-ID"/>
              <a:t>harga </a:t>
            </a:r>
            <a:r>
              <a:rPr lang="id-ID" smtClean="0"/>
              <a:t>tanah</a:t>
            </a:r>
            <a:r>
              <a:rPr lang="en-ID" smtClean="0"/>
              <a:t> (C1)=</a:t>
            </a:r>
            <a:r>
              <a:rPr lang="id-ID" smtClean="0"/>
              <a:t> </a:t>
            </a:r>
            <a:r>
              <a:rPr lang="id-ID" b="1" dirty="0"/>
              <a:t>MAHAL</a:t>
            </a:r>
            <a:r>
              <a:rPr lang="id-ID" dirty="0"/>
              <a:t>, jarak dari </a:t>
            </a:r>
            <a:r>
              <a:rPr lang="id-ID"/>
              <a:t>pusat </a:t>
            </a:r>
            <a:r>
              <a:rPr lang="id-ID" smtClean="0"/>
              <a:t>kota</a:t>
            </a:r>
            <a:r>
              <a:rPr lang="en-ID" smtClean="0"/>
              <a:t> (C2)=</a:t>
            </a:r>
            <a:r>
              <a:rPr lang="en-ID"/>
              <a:t> </a:t>
            </a:r>
            <a:r>
              <a:rPr lang="id-ID" b="1" smtClean="0"/>
              <a:t>SEDANG</a:t>
            </a:r>
            <a:r>
              <a:rPr lang="id-ID" dirty="0"/>
              <a:t>, </a:t>
            </a:r>
            <a:r>
              <a:rPr lang="id-ID"/>
              <a:t>dan </a:t>
            </a:r>
            <a:r>
              <a:rPr lang="id-ID" smtClean="0"/>
              <a:t>angkutan umum</a:t>
            </a:r>
            <a:r>
              <a:rPr lang="en-ID" smtClean="0"/>
              <a:t> (C3) = </a:t>
            </a:r>
            <a:r>
              <a:rPr lang="en-ID" b="1" smtClean="0"/>
              <a:t>ADA</a:t>
            </a:r>
            <a:r>
              <a:rPr lang="id-ID" smtClean="0"/>
              <a:t>, </a:t>
            </a:r>
            <a:r>
              <a:rPr lang="id-ID"/>
              <a:t>maka </a:t>
            </a:r>
            <a:r>
              <a:rPr lang="en-ID" smtClean="0"/>
              <a:t>apakah daerah tersebut dapat dipilih untuk perumahan atau tidak?</a:t>
            </a:r>
            <a:endParaRPr lang="id-ID" dirty="0"/>
          </a:p>
        </p:txBody>
      </p:sp>
    </p:spTree>
    <p:extLst>
      <p:ext uri="{BB962C8B-B14F-4D97-AF65-F5344CB8AC3E}">
        <p14:creationId xmlns:p14="http://schemas.microsoft.com/office/powerpoint/2010/main" val="1181347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ID"/>
              <a:t>Klasifikasi Data Uji</a:t>
            </a:r>
            <a:endParaRPr lang="id-ID" smtClean="0"/>
          </a:p>
        </p:txBody>
      </p:sp>
      <p:sp>
        <p:nvSpPr>
          <p:cNvPr id="3" name="Content Placeholder 2"/>
          <p:cNvSpPr>
            <a:spLocks noGrp="1"/>
          </p:cNvSpPr>
          <p:nvPr>
            <p:ph idx="1"/>
          </p:nvPr>
        </p:nvSpPr>
        <p:spPr/>
        <p:txBody>
          <a:bodyPr rtlCol="0">
            <a:normAutofit/>
          </a:bodyPr>
          <a:lstStyle/>
          <a:p>
            <a:pPr algn="just" fontAlgn="auto">
              <a:spcAft>
                <a:spcPts val="0"/>
              </a:spcAft>
              <a:buFont typeface="Arial" pitchFamily="34" charset="0"/>
              <a:buChar char="•"/>
              <a:defRPr/>
            </a:pPr>
            <a:endParaRPr lang="id-ID" dirty="0"/>
          </a:p>
          <a:p>
            <a:pPr algn="just" fontAlgn="auto">
              <a:spcAft>
                <a:spcPts val="0"/>
              </a:spcAft>
              <a:buNone/>
              <a:defRPr/>
            </a:pPr>
            <a:r>
              <a:rPr lang="id-ID" dirty="0"/>
              <a:t>YA = P(Ya|Tanah=MAHAL)  . P(Ya|Jarak=SEDANG)  .  	         </a:t>
            </a:r>
          </a:p>
          <a:p>
            <a:pPr algn="just" fontAlgn="auto">
              <a:spcAft>
                <a:spcPts val="0"/>
              </a:spcAft>
              <a:buNone/>
              <a:defRPr/>
            </a:pPr>
            <a:r>
              <a:rPr lang="id-ID" dirty="0"/>
              <a:t>         P(Ya|Angkutan=ADA) . P(Ya)</a:t>
            </a:r>
          </a:p>
          <a:p>
            <a:pPr algn="just" fontAlgn="auto">
              <a:spcAft>
                <a:spcPts val="0"/>
              </a:spcAft>
              <a:buNone/>
              <a:defRPr/>
            </a:pPr>
            <a:r>
              <a:rPr lang="id-ID" dirty="0"/>
              <a:t>      = 1/5 x 2/5 x 1/5 x 5/10 = </a:t>
            </a:r>
            <a:r>
              <a:rPr lang="id-ID" dirty="0" smtClean="0">
                <a:solidFill>
                  <a:srgbClr val="FF0000"/>
                </a:solidFill>
              </a:rPr>
              <a:t>10/1250</a:t>
            </a:r>
            <a:r>
              <a:rPr lang="id-ID" dirty="0" smtClean="0"/>
              <a:t> </a:t>
            </a:r>
            <a:r>
              <a:rPr lang="id-ID" dirty="0"/>
              <a:t>= 0,008</a:t>
            </a:r>
          </a:p>
          <a:p>
            <a:pPr algn="just" fontAlgn="auto">
              <a:spcAft>
                <a:spcPts val="0"/>
              </a:spcAft>
              <a:buNone/>
              <a:defRPr/>
            </a:pPr>
            <a:endParaRPr lang="en-ID" dirty="0" smtClean="0"/>
          </a:p>
          <a:p>
            <a:pPr algn="just" fontAlgn="auto">
              <a:spcAft>
                <a:spcPts val="0"/>
              </a:spcAft>
              <a:buNone/>
              <a:defRPr/>
            </a:pPr>
            <a:r>
              <a:rPr lang="id-ID" dirty="0" smtClean="0"/>
              <a:t>TIDAK=P(Tidak</a:t>
            </a:r>
            <a:r>
              <a:rPr lang="id-ID" dirty="0"/>
              <a:t>| Tanah=MAHAL) . P(Tidak|Jarak=SEDANG) . </a:t>
            </a:r>
            <a:r>
              <a:rPr lang="id-ID" dirty="0" smtClean="0"/>
              <a:t>P(Tidak|Angkutan=ADA</a:t>
            </a:r>
            <a:r>
              <a:rPr lang="id-ID" dirty="0"/>
              <a:t>) . P(Tidak)</a:t>
            </a:r>
          </a:p>
          <a:p>
            <a:pPr algn="just" fontAlgn="auto">
              <a:spcAft>
                <a:spcPts val="0"/>
              </a:spcAft>
              <a:buNone/>
              <a:defRPr/>
            </a:pPr>
            <a:r>
              <a:rPr lang="id-ID" dirty="0"/>
              <a:t>            = 3/5 x 1/5 x 3/5 x 5/10 = </a:t>
            </a:r>
            <a:r>
              <a:rPr lang="id-ID" dirty="0" smtClean="0">
                <a:solidFill>
                  <a:srgbClr val="FF0000"/>
                </a:solidFill>
              </a:rPr>
              <a:t>45/1250</a:t>
            </a:r>
            <a:r>
              <a:rPr lang="id-ID" dirty="0" smtClean="0"/>
              <a:t> </a:t>
            </a:r>
            <a:r>
              <a:rPr lang="id-ID" dirty="0"/>
              <a:t>= 0,036</a:t>
            </a:r>
          </a:p>
        </p:txBody>
      </p:sp>
    </p:spTree>
    <p:extLst>
      <p:ext uri="{BB962C8B-B14F-4D97-AF65-F5344CB8AC3E}">
        <p14:creationId xmlns:p14="http://schemas.microsoft.com/office/powerpoint/2010/main" val="3083741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ID"/>
              <a:t>Klasifikasi Data Uji</a:t>
            </a:r>
            <a:endParaRPr lang="id-ID" smtClean="0"/>
          </a:p>
        </p:txBody>
      </p:sp>
      <p:sp>
        <p:nvSpPr>
          <p:cNvPr id="14339" name="Content Placeholder 2"/>
          <p:cNvSpPr>
            <a:spLocks noGrp="1"/>
          </p:cNvSpPr>
          <p:nvPr>
            <p:ph idx="1"/>
          </p:nvPr>
        </p:nvSpPr>
        <p:spPr/>
        <p:txBody>
          <a:bodyPr/>
          <a:lstStyle/>
          <a:p>
            <a:pPr algn="just" eaLnBrk="1" hangingPunct="1"/>
            <a:r>
              <a:rPr lang="id-ID" dirty="0"/>
              <a:t>Nilai probabilitas dapat dihitung dengan melakukan normalisasi terhadap likelihood tersebut sehingga jumlah nilai yang diperoleh = 1</a:t>
            </a:r>
          </a:p>
        </p:txBody>
      </p:sp>
      <p:pic>
        <p:nvPicPr>
          <p:cNvPr id="14340" name="Picture 2"/>
          <p:cNvPicPr>
            <a:picLocks noChangeAspect="1" noChangeArrowheads="1"/>
          </p:cNvPicPr>
          <p:nvPr/>
        </p:nvPicPr>
        <p:blipFill>
          <a:blip r:embed="rId2"/>
          <a:srcRect/>
          <a:stretch>
            <a:fillRect/>
          </a:stretch>
        </p:blipFill>
        <p:spPr bwMode="auto">
          <a:xfrm>
            <a:off x="2392363" y="3143250"/>
            <a:ext cx="7516812" cy="1714500"/>
          </a:xfrm>
          <a:prstGeom prst="rect">
            <a:avLst/>
          </a:prstGeom>
          <a:noFill/>
          <a:ln w="9525">
            <a:noFill/>
            <a:miter lim="800000"/>
            <a:headEnd/>
            <a:tailEnd/>
          </a:ln>
        </p:spPr>
      </p:pic>
      <p:sp>
        <p:nvSpPr>
          <p:cNvPr id="5" name="Title 1">
            <a:extLst>
              <a:ext uri="{FF2B5EF4-FFF2-40B4-BE49-F238E27FC236}">
                <a16:creationId xmlns:a16="http://schemas.microsoft.com/office/drawing/2014/main" id="{43750CEF-4753-DE4B-B38D-30B28ABAA537}"/>
              </a:ext>
            </a:extLst>
          </p:cNvPr>
          <p:cNvSpPr txBox="1">
            <a:spLocks/>
          </p:cNvSpPr>
          <p:nvPr/>
        </p:nvSpPr>
        <p:spPr bwMode="white">
          <a:xfrm>
            <a:off x="461653" y="5343525"/>
            <a:ext cx="1137823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pPr algn="ctr"/>
            <a:r>
              <a:rPr lang="id-ID" altLang="en-US" sz="2400" b="0" kern="0" dirty="0" smtClean="0">
                <a:solidFill>
                  <a:srgbClr val="002060"/>
                </a:solidFill>
              </a:rPr>
              <a:t>Karena probabilitas </a:t>
            </a:r>
            <a:r>
              <a:rPr lang="id-ID" altLang="en-US" sz="2400" kern="0" dirty="0" smtClean="0">
                <a:solidFill>
                  <a:srgbClr val="002060"/>
                </a:solidFill>
              </a:rPr>
              <a:t>TIDAK (0,818) </a:t>
            </a:r>
            <a:r>
              <a:rPr lang="id-ID" altLang="en-US" sz="2400" b="0" kern="0" dirty="0" smtClean="0">
                <a:solidFill>
                  <a:srgbClr val="002060"/>
                </a:solidFill>
              </a:rPr>
              <a:t>lebih besar daripada </a:t>
            </a:r>
            <a:r>
              <a:rPr lang="id-ID" altLang="en-US" sz="2400" kern="0" dirty="0" smtClean="0">
                <a:solidFill>
                  <a:srgbClr val="002060"/>
                </a:solidFill>
              </a:rPr>
              <a:t>YA (0,182), </a:t>
            </a:r>
            <a:r>
              <a:rPr lang="id-ID" altLang="en-US" sz="2400" b="0" kern="0" dirty="0" smtClean="0">
                <a:solidFill>
                  <a:srgbClr val="002060"/>
                </a:solidFill>
              </a:rPr>
              <a:t>maka tanah tersebut </a:t>
            </a:r>
            <a:r>
              <a:rPr lang="id-ID" altLang="en-US" sz="2400" kern="0" dirty="0" smtClean="0">
                <a:solidFill>
                  <a:srgbClr val="C00000"/>
                </a:solidFill>
              </a:rPr>
              <a:t>TIDAK</a:t>
            </a:r>
            <a:r>
              <a:rPr lang="id-ID" altLang="en-US" sz="2400" b="0" kern="0" dirty="0" smtClean="0">
                <a:solidFill>
                  <a:srgbClr val="002060"/>
                </a:solidFill>
              </a:rPr>
              <a:t> cocok dijadikan perumahan</a:t>
            </a:r>
            <a:endParaRPr lang="id-ID" altLang="en-US" sz="2400" b="0" kern="0" dirty="0">
              <a:solidFill>
                <a:srgbClr val="002060"/>
              </a:solidFill>
            </a:endParaRPr>
          </a:p>
        </p:txBody>
      </p:sp>
    </p:spTree>
    <p:extLst>
      <p:ext uri="{BB962C8B-B14F-4D97-AF65-F5344CB8AC3E}">
        <p14:creationId xmlns:p14="http://schemas.microsoft.com/office/powerpoint/2010/main" val="348707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id-ID" sz="2800" smtClean="0"/>
              <a:t>Pertemuan 6</a:t>
            </a:r>
            <a:endParaRPr lang="id-ID" sz="2800" dirty="0"/>
          </a:p>
        </p:txBody>
      </p:sp>
      <p:sp>
        <p:nvSpPr>
          <p:cNvPr id="6" name="Subtitle 4"/>
          <p:cNvSpPr>
            <a:spLocks noGrp="1"/>
          </p:cNvSpPr>
          <p:nvPr>
            <p:ph type="title"/>
          </p:nvPr>
        </p:nvSpPr>
        <p:spPr/>
        <p:txBody>
          <a:bodyPr/>
          <a:lstStyle/>
          <a:p>
            <a:r>
              <a:rPr lang="en-ID" smtClean="0">
                <a:solidFill>
                  <a:schemeClr val="tx1"/>
                </a:solidFill>
              </a:rPr>
              <a:t>KLASIFIKASI NAÏVE BAYES</a:t>
            </a:r>
            <a:endParaRPr lang="id-ID" b="1" dirty="0">
              <a:solidFill>
                <a:schemeClr val="tx1"/>
              </a:solidFill>
              <a:latin typeface="+mj-lt"/>
            </a:endParaRPr>
          </a:p>
        </p:txBody>
      </p:sp>
    </p:spTree>
    <p:extLst>
      <p:ext uri="{BB962C8B-B14F-4D97-AF65-F5344CB8AC3E}">
        <p14:creationId xmlns:p14="http://schemas.microsoft.com/office/powerpoint/2010/main" val="1297706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id-ID" smtClean="0"/>
              <a:t>Contoh Kasus </a:t>
            </a:r>
            <a:r>
              <a:rPr lang="en-ID" smtClean="0"/>
              <a:t>2</a:t>
            </a:r>
            <a:endParaRPr lang="id-ID" smtClean="0"/>
          </a:p>
        </p:txBody>
      </p:sp>
      <p:sp>
        <p:nvSpPr>
          <p:cNvPr id="15363" name="Content Placeholder 2"/>
          <p:cNvSpPr>
            <a:spLocks noGrp="1"/>
          </p:cNvSpPr>
          <p:nvPr>
            <p:ph idx="1"/>
          </p:nvPr>
        </p:nvSpPr>
        <p:spPr/>
        <p:txBody>
          <a:bodyPr/>
          <a:lstStyle/>
          <a:p>
            <a:pPr algn="just" eaLnBrk="1" hangingPunct="1"/>
            <a:r>
              <a:rPr lang="nn-NO"/>
              <a:t>Untuk jenis data harga tanah dan jarak pusat kota yang kontinue, misalnya :</a:t>
            </a:r>
            <a:endParaRPr lang="id-ID"/>
          </a:p>
        </p:txBody>
      </p:sp>
      <p:pic>
        <p:nvPicPr>
          <p:cNvPr id="15364" name="Picture 2"/>
          <p:cNvPicPr>
            <a:picLocks noChangeAspect="1" noChangeArrowheads="1"/>
          </p:cNvPicPr>
          <p:nvPr/>
        </p:nvPicPr>
        <p:blipFill>
          <a:blip r:embed="rId2"/>
          <a:srcRect/>
          <a:stretch>
            <a:fillRect/>
          </a:stretch>
        </p:blipFill>
        <p:spPr bwMode="auto">
          <a:xfrm>
            <a:off x="2381251" y="2571750"/>
            <a:ext cx="6429375" cy="3721100"/>
          </a:xfrm>
          <a:prstGeom prst="rect">
            <a:avLst/>
          </a:prstGeom>
          <a:noFill/>
          <a:ln w="9525">
            <a:noFill/>
            <a:miter lim="800000"/>
            <a:headEnd/>
            <a:tailEnd/>
          </a:ln>
        </p:spPr>
      </p:pic>
    </p:spTree>
    <p:extLst>
      <p:ext uri="{BB962C8B-B14F-4D97-AF65-F5344CB8AC3E}">
        <p14:creationId xmlns:p14="http://schemas.microsoft.com/office/powerpoint/2010/main" val="833528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id-ID"/>
              <a:t>Contoh Kasus </a:t>
            </a:r>
            <a:r>
              <a:rPr lang="en-ID"/>
              <a:t>2</a:t>
            </a:r>
            <a:endParaRPr lang="id-ID" smtClean="0"/>
          </a:p>
        </p:txBody>
      </p:sp>
      <p:sp>
        <p:nvSpPr>
          <p:cNvPr id="16387" name="Content Placeholder 2"/>
          <p:cNvSpPr>
            <a:spLocks noGrp="1"/>
          </p:cNvSpPr>
          <p:nvPr>
            <p:ph idx="1"/>
          </p:nvPr>
        </p:nvSpPr>
        <p:spPr/>
        <p:txBody>
          <a:bodyPr/>
          <a:lstStyle/>
          <a:p>
            <a:pPr algn="just" eaLnBrk="1" hangingPunct="1"/>
            <a:r>
              <a:rPr lang="id-ID" dirty="0"/>
              <a:t>Namun jika atribut ke-i bersifat </a:t>
            </a:r>
            <a:r>
              <a:rPr lang="id-ID" b="1" dirty="0">
                <a:solidFill>
                  <a:srgbClr val="C00000"/>
                </a:solidFill>
              </a:rPr>
              <a:t>kontinu</a:t>
            </a:r>
            <a:r>
              <a:rPr lang="id-ID" dirty="0"/>
              <a:t>, maka P(xi|C) diestimasi dengan fungsi </a:t>
            </a:r>
            <a:r>
              <a:rPr lang="id-ID" b="1" dirty="0">
                <a:solidFill>
                  <a:srgbClr val="C00000"/>
                </a:solidFill>
              </a:rPr>
              <a:t>densitas Gauss</a:t>
            </a:r>
            <a:r>
              <a:rPr lang="id-ID" dirty="0"/>
              <a:t>.</a:t>
            </a:r>
          </a:p>
          <a:p>
            <a:pPr algn="just" eaLnBrk="1" hangingPunct="1"/>
            <a:r>
              <a:rPr lang="id-ID" dirty="0"/>
              <a:t>Distribusi normal adalah distribusi dari variabel acak kontinu.  Kadang-kadang distribusi normal disebut juga dengan </a:t>
            </a:r>
            <a:r>
              <a:rPr lang="id-ID" dirty="0">
                <a:solidFill>
                  <a:srgbClr val="C00000"/>
                </a:solidFill>
              </a:rPr>
              <a:t>distribusi Gauss</a:t>
            </a:r>
            <a:r>
              <a:rPr lang="id-ID" dirty="0"/>
              <a:t>.  Distribusi ini merupakan distribusi yang paling penting dan paling banyak digunakan di  bidang statistika.</a:t>
            </a:r>
          </a:p>
          <a:p>
            <a:pPr eaLnBrk="1" hangingPunct="1">
              <a:buFont typeface="Arial" charset="0"/>
              <a:buNone/>
            </a:pPr>
            <a:endParaRPr lang="id-ID" dirty="0"/>
          </a:p>
          <a:p>
            <a:pPr eaLnBrk="1" hangingPunct="1">
              <a:buFont typeface="Arial" charset="0"/>
              <a:buNone/>
            </a:pPr>
            <a:r>
              <a:rPr lang="id-ID" sz="2000" dirty="0"/>
              <a:t>						</a:t>
            </a:r>
          </a:p>
        </p:txBody>
      </p:sp>
      <p:pic>
        <p:nvPicPr>
          <p:cNvPr id="16388" name="Picture 2"/>
          <p:cNvPicPr>
            <a:picLocks noChangeAspect="1" noChangeArrowheads="1"/>
          </p:cNvPicPr>
          <p:nvPr/>
        </p:nvPicPr>
        <p:blipFill>
          <a:blip r:embed="rId2"/>
          <a:srcRect/>
          <a:stretch>
            <a:fillRect/>
          </a:stretch>
        </p:blipFill>
        <p:spPr bwMode="auto">
          <a:xfrm>
            <a:off x="3071664" y="4596807"/>
            <a:ext cx="5132166" cy="1825672"/>
          </a:xfrm>
          <a:prstGeom prst="rect">
            <a:avLst/>
          </a:prstGeom>
          <a:noFill/>
          <a:ln w="9525">
            <a:noFill/>
            <a:miter lim="800000"/>
            <a:headEnd/>
            <a:tailEnd/>
          </a:ln>
        </p:spPr>
      </p:pic>
    </p:spTree>
    <p:extLst>
      <p:ext uri="{BB962C8B-B14F-4D97-AF65-F5344CB8AC3E}">
        <p14:creationId xmlns:p14="http://schemas.microsoft.com/office/powerpoint/2010/main" val="22342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ID"/>
              <a:t>Probabilitas Atribut </a:t>
            </a:r>
            <a:r>
              <a:rPr lang="en-ID" smtClean="0"/>
              <a:t>C1</a:t>
            </a:r>
            <a:endParaRPr lang="id-ID" smtClean="0"/>
          </a:p>
        </p:txBody>
      </p:sp>
      <p:sp>
        <p:nvSpPr>
          <p:cNvPr id="17411" name="Content Placeholder 2"/>
          <p:cNvSpPr>
            <a:spLocks noGrp="1"/>
          </p:cNvSpPr>
          <p:nvPr>
            <p:ph idx="1"/>
          </p:nvPr>
        </p:nvSpPr>
        <p:spPr/>
        <p:txBody>
          <a:bodyPr/>
          <a:lstStyle/>
          <a:p>
            <a:pPr eaLnBrk="1" hangingPunct="1"/>
            <a:r>
              <a:rPr lang="id-ID" smtClean="0"/>
              <a:t>Probabilitas kemunculan setiap nilai untuk atribut Harga Tanah (C1)</a:t>
            </a:r>
          </a:p>
        </p:txBody>
      </p:sp>
      <p:pic>
        <p:nvPicPr>
          <p:cNvPr id="17412" name="Picture 2"/>
          <p:cNvPicPr>
            <a:picLocks noChangeAspect="1" noChangeArrowheads="1"/>
          </p:cNvPicPr>
          <p:nvPr/>
        </p:nvPicPr>
        <p:blipFill>
          <a:blip r:embed="rId2"/>
          <a:srcRect/>
          <a:stretch>
            <a:fillRect/>
          </a:stretch>
        </p:blipFill>
        <p:spPr bwMode="auto">
          <a:xfrm>
            <a:off x="2381251" y="2714625"/>
            <a:ext cx="6429375" cy="3263900"/>
          </a:xfrm>
          <a:prstGeom prst="rect">
            <a:avLst/>
          </a:prstGeom>
          <a:noFill/>
          <a:ln w="9525">
            <a:noFill/>
            <a:miter lim="800000"/>
            <a:headEnd/>
            <a:tailEnd/>
          </a:ln>
        </p:spPr>
      </p:pic>
    </p:spTree>
    <p:extLst>
      <p:ext uri="{BB962C8B-B14F-4D97-AF65-F5344CB8AC3E}">
        <p14:creationId xmlns:p14="http://schemas.microsoft.com/office/powerpoint/2010/main" val="177281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ID"/>
              <a:t>Probabilitas Atribut </a:t>
            </a:r>
            <a:r>
              <a:rPr lang="en-ID" smtClean="0"/>
              <a:t>C2</a:t>
            </a:r>
            <a:endParaRPr lang="id-ID" smtClean="0"/>
          </a:p>
        </p:txBody>
      </p:sp>
      <p:sp>
        <p:nvSpPr>
          <p:cNvPr id="18435" name="Content Placeholder 2"/>
          <p:cNvSpPr>
            <a:spLocks noGrp="1"/>
          </p:cNvSpPr>
          <p:nvPr>
            <p:ph idx="1"/>
          </p:nvPr>
        </p:nvSpPr>
        <p:spPr/>
        <p:txBody>
          <a:bodyPr/>
          <a:lstStyle/>
          <a:p>
            <a:pPr eaLnBrk="1" hangingPunct="1"/>
            <a:r>
              <a:rPr lang="id-ID" smtClean="0"/>
              <a:t>Probabilitas kemunculan setiap nilai untuk atribut Jarak dari Pusat Kota (C2)</a:t>
            </a:r>
          </a:p>
        </p:txBody>
      </p:sp>
      <p:pic>
        <p:nvPicPr>
          <p:cNvPr id="18436" name="Picture 3"/>
          <p:cNvPicPr>
            <a:picLocks noChangeAspect="1" noChangeArrowheads="1"/>
          </p:cNvPicPr>
          <p:nvPr/>
        </p:nvPicPr>
        <p:blipFill>
          <a:blip r:embed="rId2"/>
          <a:srcRect/>
          <a:stretch>
            <a:fillRect/>
          </a:stretch>
        </p:blipFill>
        <p:spPr bwMode="auto">
          <a:xfrm>
            <a:off x="2452689" y="2643188"/>
            <a:ext cx="6143625" cy="3371850"/>
          </a:xfrm>
          <a:prstGeom prst="rect">
            <a:avLst/>
          </a:prstGeom>
          <a:noFill/>
          <a:ln w="9525">
            <a:noFill/>
            <a:miter lim="800000"/>
            <a:headEnd/>
            <a:tailEnd/>
          </a:ln>
        </p:spPr>
      </p:pic>
    </p:spTree>
    <p:extLst>
      <p:ext uri="{BB962C8B-B14F-4D97-AF65-F5344CB8AC3E}">
        <p14:creationId xmlns:p14="http://schemas.microsoft.com/office/powerpoint/2010/main" val="211457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ID"/>
              <a:t>Probabilitas Atribut </a:t>
            </a:r>
            <a:r>
              <a:rPr lang="en-ID" smtClean="0"/>
              <a:t>C3</a:t>
            </a:r>
            <a:endParaRPr lang="id-ID" smtClean="0"/>
          </a:p>
        </p:txBody>
      </p:sp>
      <p:sp>
        <p:nvSpPr>
          <p:cNvPr id="19459" name="Content Placeholder 2"/>
          <p:cNvSpPr>
            <a:spLocks noGrp="1"/>
          </p:cNvSpPr>
          <p:nvPr>
            <p:ph idx="1"/>
          </p:nvPr>
        </p:nvSpPr>
        <p:spPr/>
        <p:txBody>
          <a:bodyPr/>
          <a:lstStyle/>
          <a:p>
            <a:pPr algn="just" eaLnBrk="1" hangingPunct="1"/>
            <a:r>
              <a:rPr lang="pt-BR" smtClean="0"/>
              <a:t>Probabilitas kemunculan setiap nilai untuk atribut Angkutan Umum (C3)</a:t>
            </a:r>
            <a:endParaRPr lang="id-ID" smtClean="0"/>
          </a:p>
        </p:txBody>
      </p:sp>
      <p:pic>
        <p:nvPicPr>
          <p:cNvPr id="19460" name="Picture 2"/>
          <p:cNvPicPr>
            <a:picLocks noChangeAspect="1" noChangeArrowheads="1"/>
          </p:cNvPicPr>
          <p:nvPr/>
        </p:nvPicPr>
        <p:blipFill>
          <a:blip r:embed="rId2"/>
          <a:srcRect/>
          <a:stretch>
            <a:fillRect/>
          </a:stretch>
        </p:blipFill>
        <p:spPr bwMode="auto">
          <a:xfrm>
            <a:off x="2452688" y="2714625"/>
            <a:ext cx="7429500" cy="2508250"/>
          </a:xfrm>
          <a:prstGeom prst="rect">
            <a:avLst/>
          </a:prstGeom>
          <a:noFill/>
          <a:ln w="9525">
            <a:noFill/>
            <a:miter lim="800000"/>
            <a:headEnd/>
            <a:tailEnd/>
          </a:ln>
        </p:spPr>
      </p:pic>
    </p:spTree>
    <p:extLst>
      <p:ext uri="{BB962C8B-B14F-4D97-AF65-F5344CB8AC3E}">
        <p14:creationId xmlns:p14="http://schemas.microsoft.com/office/powerpoint/2010/main" val="3857563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ID"/>
              <a:t>Probabilitas Atribut C4</a:t>
            </a:r>
            <a:endParaRPr lang="id-ID" smtClean="0"/>
          </a:p>
        </p:txBody>
      </p:sp>
      <p:sp>
        <p:nvSpPr>
          <p:cNvPr id="20483" name="Content Placeholder 2"/>
          <p:cNvSpPr>
            <a:spLocks noGrp="1"/>
          </p:cNvSpPr>
          <p:nvPr>
            <p:ph idx="1"/>
          </p:nvPr>
        </p:nvSpPr>
        <p:spPr/>
        <p:txBody>
          <a:bodyPr/>
          <a:lstStyle/>
          <a:p>
            <a:pPr algn="just" eaLnBrk="1" hangingPunct="1"/>
            <a:r>
              <a:rPr lang="id-ID" smtClean="0"/>
              <a:t>Probabilitas kemunculan setiap nilai untuk atribut Dipilih untuk Perumahan (C4)</a:t>
            </a:r>
          </a:p>
        </p:txBody>
      </p:sp>
      <p:pic>
        <p:nvPicPr>
          <p:cNvPr id="20484" name="Picture 2"/>
          <p:cNvPicPr>
            <a:picLocks noChangeAspect="1" noChangeArrowheads="1"/>
          </p:cNvPicPr>
          <p:nvPr/>
        </p:nvPicPr>
        <p:blipFill>
          <a:blip r:embed="rId2"/>
          <a:srcRect/>
          <a:stretch>
            <a:fillRect/>
          </a:stretch>
        </p:blipFill>
        <p:spPr bwMode="auto">
          <a:xfrm>
            <a:off x="2452689" y="2786063"/>
            <a:ext cx="7488237" cy="1643062"/>
          </a:xfrm>
          <a:prstGeom prst="rect">
            <a:avLst/>
          </a:prstGeom>
          <a:noFill/>
          <a:ln w="9525">
            <a:noFill/>
            <a:miter lim="800000"/>
            <a:headEnd/>
            <a:tailEnd/>
          </a:ln>
        </p:spPr>
      </p:pic>
      <p:sp>
        <p:nvSpPr>
          <p:cNvPr id="2" name="TextBox 1"/>
          <p:cNvSpPr txBox="1"/>
          <p:nvPr/>
        </p:nvSpPr>
        <p:spPr>
          <a:xfrm>
            <a:off x="7356140" y="4828876"/>
            <a:ext cx="936104" cy="461665"/>
          </a:xfrm>
          <a:prstGeom prst="rect">
            <a:avLst/>
          </a:prstGeom>
          <a:noFill/>
        </p:spPr>
        <p:txBody>
          <a:bodyPr wrap="square" rtlCol="0">
            <a:spAutoFit/>
          </a:bodyPr>
          <a:lstStyle/>
          <a:p>
            <a:r>
              <a:rPr lang="id-ID" sz="2400" i="1" dirty="0" smtClean="0">
                <a:solidFill>
                  <a:srgbClr val="C00000"/>
                </a:solidFill>
              </a:rPr>
              <a:t>5/10</a:t>
            </a:r>
            <a:endParaRPr lang="id-ID" sz="2400" i="1" dirty="0">
              <a:solidFill>
                <a:srgbClr val="C00000"/>
              </a:solidFill>
            </a:endParaRPr>
          </a:p>
        </p:txBody>
      </p:sp>
      <p:sp>
        <p:nvSpPr>
          <p:cNvPr id="6" name="TextBox 5"/>
          <p:cNvSpPr txBox="1"/>
          <p:nvPr/>
        </p:nvSpPr>
        <p:spPr>
          <a:xfrm>
            <a:off x="8746746" y="4833042"/>
            <a:ext cx="891196" cy="461665"/>
          </a:xfrm>
          <a:prstGeom prst="rect">
            <a:avLst/>
          </a:prstGeom>
          <a:noFill/>
        </p:spPr>
        <p:txBody>
          <a:bodyPr wrap="square" rtlCol="0">
            <a:spAutoFit/>
          </a:bodyPr>
          <a:lstStyle/>
          <a:p>
            <a:r>
              <a:rPr lang="id-ID" sz="2400" i="1" dirty="0" smtClean="0">
                <a:solidFill>
                  <a:srgbClr val="C00000"/>
                </a:solidFill>
              </a:rPr>
              <a:t>5/10</a:t>
            </a:r>
            <a:endParaRPr lang="id-ID" sz="2400" i="1" dirty="0">
              <a:solidFill>
                <a:srgbClr val="C00000"/>
              </a:solidFill>
            </a:endParaRPr>
          </a:p>
        </p:txBody>
      </p:sp>
      <p:cxnSp>
        <p:nvCxnSpPr>
          <p:cNvPr id="4" name="Straight Arrow Connector 3"/>
          <p:cNvCxnSpPr/>
          <p:nvPr/>
        </p:nvCxnSpPr>
        <p:spPr>
          <a:xfrm flipV="1">
            <a:off x="7824192" y="4429125"/>
            <a:ext cx="0" cy="3070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V="1">
            <a:off x="9192344" y="4437112"/>
            <a:ext cx="0" cy="3070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8835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ID" smtClean="0"/>
              <a:t>Klasifikasi</a:t>
            </a:r>
            <a:endParaRPr lang="id-ID" smtClean="0"/>
          </a:p>
        </p:txBody>
      </p:sp>
      <p:sp>
        <p:nvSpPr>
          <p:cNvPr id="21507" name="Content Placeholder 2"/>
          <p:cNvSpPr>
            <a:spLocks noGrp="1"/>
          </p:cNvSpPr>
          <p:nvPr>
            <p:ph idx="1"/>
          </p:nvPr>
        </p:nvSpPr>
        <p:spPr>
          <a:xfrm>
            <a:off x="609600" y="1371600"/>
            <a:ext cx="10972800" cy="4505672"/>
          </a:xfrm>
        </p:spPr>
        <p:txBody>
          <a:bodyPr/>
          <a:lstStyle/>
          <a:p>
            <a:pPr algn="just" eaLnBrk="1" hangingPunct="1"/>
            <a:r>
              <a:rPr lang="sv-SE" dirty="0" smtClean="0"/>
              <a:t>Apabila diberikan C1 = 300, C2 = 17, C3 = Tidak, maka:</a:t>
            </a:r>
            <a:endParaRPr lang="id-ID"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105722289"/>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3084"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Rectangle 4"/>
              <p:cNvSpPr/>
              <p:nvPr/>
            </p:nvSpPr>
            <p:spPr>
              <a:xfrm>
                <a:off x="1062049" y="1869134"/>
                <a:ext cx="9003531" cy="988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sz="2400" i="1">
                          <a:latin typeface="Cambria Math" panose="02040503050406030204" pitchFamily="18" charset="0"/>
                        </a:rPr>
                        <m:t>𝑓</m:t>
                      </m:r>
                      <m:r>
                        <a:rPr lang="id-ID" sz="2400" i="0">
                          <a:latin typeface="Cambria Math" panose="02040503050406030204" pitchFamily="18" charset="0"/>
                        </a:rPr>
                        <m:t>(</m:t>
                      </m:r>
                      <m:r>
                        <a:rPr lang="id-ID" sz="2400" i="1">
                          <a:latin typeface="Cambria Math" panose="02040503050406030204" pitchFamily="18" charset="0"/>
                        </a:rPr>
                        <m:t>𝐶</m:t>
                      </m:r>
                      <m:r>
                        <a:rPr lang="id-ID" sz="2400" i="0">
                          <a:latin typeface="Cambria Math" panose="02040503050406030204" pitchFamily="18" charset="0"/>
                        </a:rPr>
                        <m:t>1=300|</m:t>
                      </m:r>
                      <m:r>
                        <a:rPr lang="id-ID" sz="2400" i="1">
                          <a:latin typeface="Cambria Math" panose="02040503050406030204" pitchFamily="18" charset="0"/>
                        </a:rPr>
                        <m:t>𝑦𝑎</m:t>
                      </m:r>
                      <m:r>
                        <a:rPr lang="id-ID" sz="2400" i="0">
                          <a:latin typeface="Cambria Math" panose="02040503050406030204" pitchFamily="18" charset="0"/>
                        </a:rPr>
                        <m:t>)=</m:t>
                      </m:r>
                      <m:f>
                        <m:fPr>
                          <m:ctrlPr>
                            <a:rPr lang="id-ID" sz="2400" i="1">
                              <a:latin typeface="Cambria Math" panose="02040503050406030204" pitchFamily="18" charset="0"/>
                            </a:rPr>
                          </m:ctrlPr>
                        </m:fPr>
                        <m:num>
                          <m:r>
                            <a:rPr lang="id-ID" sz="2400" i="0">
                              <a:latin typeface="Cambria Math" panose="02040503050406030204" pitchFamily="18" charset="0"/>
                            </a:rPr>
                            <m:t>1</m:t>
                          </m:r>
                        </m:num>
                        <m:den>
                          <m:rad>
                            <m:radPr>
                              <m:degHide m:val="on"/>
                              <m:ctrlPr>
                                <a:rPr lang="id-ID" sz="2400" i="1">
                                  <a:latin typeface="Cambria Math" panose="02040503050406030204" pitchFamily="18" charset="0"/>
                                </a:rPr>
                              </m:ctrlPr>
                            </m:radPr>
                            <m:deg/>
                            <m:e>
                              <m:d>
                                <m:dPr>
                                  <m:begChr m:val=""/>
                                  <m:ctrlPr>
                                    <a:rPr lang="id-ID" sz="2400" i="1">
                                      <a:latin typeface="Cambria Math" panose="02040503050406030204" pitchFamily="18" charset="0"/>
                                    </a:rPr>
                                  </m:ctrlPr>
                                </m:dPr>
                                <m:e>
                                  <m:r>
                                    <a:rPr lang="id-ID" sz="2400" i="0">
                                      <a:latin typeface="Cambria Math" panose="02040503050406030204" pitchFamily="18" charset="0"/>
                                    </a:rPr>
                                    <m:t>2</m:t>
                                  </m:r>
                                  <m:r>
                                    <a:rPr lang="id-ID" sz="2400" i="1">
                                      <a:latin typeface="Cambria Math" panose="02040503050406030204" pitchFamily="18" charset="0"/>
                                    </a:rPr>
                                    <m:t>𝜋</m:t>
                                  </m:r>
                                  <m:r>
                                    <a:rPr lang="id-ID" sz="2400" i="0">
                                      <a:latin typeface="Cambria Math" panose="02040503050406030204" pitchFamily="18" charset="0"/>
                                    </a:rPr>
                                    <m:t>(168.8787</m:t>
                                  </m:r>
                                </m:e>
                              </m:d>
                            </m:e>
                          </m:rad>
                        </m:den>
                      </m:f>
                      <m:r>
                        <a:rPr lang="id-ID" sz="2400" i="1">
                          <a:latin typeface="Cambria Math" panose="02040503050406030204" pitchFamily="18" charset="0"/>
                        </a:rPr>
                        <m:t>𝑒</m:t>
                      </m:r>
                      <m:f>
                        <m:fPr>
                          <m:ctrlPr>
                            <a:rPr lang="id-ID" sz="2400" i="1">
                              <a:latin typeface="Cambria Math" panose="02040503050406030204" pitchFamily="18" charset="0"/>
                            </a:rPr>
                          </m:ctrlPr>
                        </m:fPr>
                        <m:num>
                          <m:r>
                            <a:rPr lang="id-ID" sz="2400" i="0">
                              <a:latin typeface="Cambria Math" panose="02040503050406030204" pitchFamily="18" charset="0"/>
                            </a:rPr>
                            <m:t>−</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i="0">
                                      <a:latin typeface="Cambria Math" panose="02040503050406030204" pitchFamily="18" charset="0"/>
                                    </a:rPr>
                                    <m:t>300−212</m:t>
                                  </m:r>
                                </m:e>
                              </m:d>
                            </m:e>
                            <m:sup>
                              <m:r>
                                <a:rPr lang="id-ID" sz="2400" i="0">
                                  <a:latin typeface="Cambria Math" panose="02040503050406030204" pitchFamily="18" charset="0"/>
                                </a:rPr>
                                <m:t>2</m:t>
                              </m:r>
                            </m:sup>
                          </m:sSup>
                        </m:num>
                        <m:den>
                          <m:r>
                            <a:rPr lang="id-ID" sz="2400" i="0">
                              <a:latin typeface="Cambria Math" panose="02040503050406030204" pitchFamily="18" charset="0"/>
                            </a:rPr>
                            <m:t>2</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i="0">
                                      <a:latin typeface="Cambria Math" panose="02040503050406030204" pitchFamily="18" charset="0"/>
                                    </a:rPr>
                                    <m:t>168.8787</m:t>
                                  </m:r>
                                </m:e>
                              </m:d>
                            </m:e>
                            <m:sup>
                              <m:r>
                                <a:rPr lang="id-ID" sz="2400" i="0">
                                  <a:latin typeface="Cambria Math" panose="02040503050406030204" pitchFamily="18" charset="0"/>
                                </a:rPr>
                                <m:t>2</m:t>
                              </m:r>
                            </m:sup>
                          </m:sSup>
                        </m:den>
                      </m:f>
                      <m:r>
                        <a:rPr lang="id-ID" sz="2400" i="0">
                          <a:latin typeface="Cambria Math" panose="02040503050406030204" pitchFamily="18" charset="0"/>
                        </a:rPr>
                        <m:t>=0.02869</m:t>
                      </m:r>
                    </m:oMath>
                  </m:oMathPara>
                </a14:m>
                <a:endParaRPr lang="id-ID" sz="2400" dirty="0"/>
              </a:p>
            </p:txBody>
          </p:sp>
        </mc:Choice>
        <mc:Fallback xmlns="">
          <p:sp>
            <p:nvSpPr>
              <p:cNvPr id="5" name="Rectangle 4"/>
              <p:cNvSpPr>
                <a:spLocks noRot="1" noChangeAspect="1" noMove="1" noResize="1" noEditPoints="1" noAdjustHandles="1" noChangeArrowheads="1" noChangeShapeType="1" noTextEdit="1"/>
              </p:cNvSpPr>
              <p:nvPr/>
            </p:nvSpPr>
            <p:spPr>
              <a:xfrm>
                <a:off x="1062049" y="1869134"/>
                <a:ext cx="9003531" cy="988476"/>
              </a:xfrm>
              <a:prstGeom prst="rect">
                <a:avLst/>
              </a:prstGeom>
              <a:blipFill rotWithShape="0">
                <a:blip r:embed="rId5"/>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62048" y="2789535"/>
                <a:ext cx="9003531" cy="988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sz="2400" i="1" smtClean="0">
                          <a:latin typeface="Cambria Math" panose="02040503050406030204" pitchFamily="18" charset="0"/>
                        </a:rPr>
                        <m:t>𝑓</m:t>
                      </m:r>
                      <m:r>
                        <a:rPr lang="id-ID" sz="2400" i="0">
                          <a:latin typeface="Cambria Math" panose="02040503050406030204" pitchFamily="18" charset="0"/>
                        </a:rPr>
                        <m:t>(</m:t>
                      </m:r>
                      <m:r>
                        <a:rPr lang="id-ID" sz="2400" i="1">
                          <a:latin typeface="Cambria Math" panose="02040503050406030204" pitchFamily="18" charset="0"/>
                        </a:rPr>
                        <m:t>𝐶</m:t>
                      </m:r>
                      <m:r>
                        <a:rPr lang="id-ID" sz="2400" i="0">
                          <a:latin typeface="Cambria Math" panose="02040503050406030204" pitchFamily="18" charset="0"/>
                        </a:rPr>
                        <m:t>1=300|</m:t>
                      </m:r>
                      <m:r>
                        <a:rPr lang="id-ID" sz="2400" b="0" i="1" smtClean="0">
                          <a:latin typeface="Cambria Math" panose="02040503050406030204" pitchFamily="18" charset="0"/>
                        </a:rPr>
                        <m:t>𝑡𝑖𝑑𝑎𝑘</m:t>
                      </m:r>
                      <m:r>
                        <a:rPr lang="id-ID" sz="2400" i="0">
                          <a:latin typeface="Cambria Math" panose="02040503050406030204" pitchFamily="18" charset="0"/>
                        </a:rPr>
                        <m:t>)=</m:t>
                      </m:r>
                      <m:f>
                        <m:fPr>
                          <m:ctrlPr>
                            <a:rPr lang="id-ID" sz="2400" i="1">
                              <a:latin typeface="Cambria Math" panose="02040503050406030204" pitchFamily="18" charset="0"/>
                            </a:rPr>
                          </m:ctrlPr>
                        </m:fPr>
                        <m:num>
                          <m:r>
                            <a:rPr lang="id-ID" sz="2400" i="0">
                              <a:latin typeface="Cambria Math" panose="02040503050406030204" pitchFamily="18" charset="0"/>
                            </a:rPr>
                            <m:t>1</m:t>
                          </m:r>
                        </m:num>
                        <m:den>
                          <m:rad>
                            <m:radPr>
                              <m:degHide m:val="on"/>
                              <m:ctrlPr>
                                <a:rPr lang="id-ID" sz="2400" i="1">
                                  <a:latin typeface="Cambria Math" panose="02040503050406030204" pitchFamily="18" charset="0"/>
                                </a:rPr>
                              </m:ctrlPr>
                            </m:radPr>
                            <m:deg/>
                            <m:e>
                              <m:d>
                                <m:dPr>
                                  <m:begChr m:val=""/>
                                  <m:ctrlPr>
                                    <a:rPr lang="id-ID" sz="2400" i="1">
                                      <a:latin typeface="Cambria Math" panose="02040503050406030204" pitchFamily="18" charset="0"/>
                                    </a:rPr>
                                  </m:ctrlPr>
                                </m:dPr>
                                <m:e>
                                  <m:r>
                                    <a:rPr lang="id-ID" sz="2400" i="0">
                                      <a:latin typeface="Cambria Math" panose="02040503050406030204" pitchFamily="18" charset="0"/>
                                    </a:rPr>
                                    <m:t>2</m:t>
                                  </m:r>
                                  <m:r>
                                    <a:rPr lang="id-ID" sz="2400" i="1">
                                      <a:latin typeface="Cambria Math" panose="02040503050406030204" pitchFamily="18" charset="0"/>
                                    </a:rPr>
                                    <m:t>𝜋</m:t>
                                  </m:r>
                                  <m:r>
                                    <a:rPr lang="id-ID" sz="2400" i="0">
                                      <a:latin typeface="Cambria Math" panose="02040503050406030204" pitchFamily="18" charset="0"/>
                                    </a:rPr>
                                    <m:t>(</m:t>
                                  </m:r>
                                  <m:r>
                                    <a:rPr lang="id-ID" sz="2400" b="0" i="0" smtClean="0">
                                      <a:latin typeface="Cambria Math" panose="02040503050406030204" pitchFamily="18" charset="0"/>
                                    </a:rPr>
                                    <m:t>261.9637</m:t>
                                  </m:r>
                                </m:e>
                              </m:d>
                            </m:e>
                          </m:rad>
                        </m:den>
                      </m:f>
                      <m:r>
                        <a:rPr lang="id-ID" sz="2400" i="1">
                          <a:latin typeface="Cambria Math" panose="02040503050406030204" pitchFamily="18" charset="0"/>
                        </a:rPr>
                        <m:t>𝑒</m:t>
                      </m:r>
                      <m:f>
                        <m:fPr>
                          <m:ctrlPr>
                            <a:rPr lang="id-ID" sz="2400" i="1">
                              <a:latin typeface="Cambria Math" panose="02040503050406030204" pitchFamily="18" charset="0"/>
                            </a:rPr>
                          </m:ctrlPr>
                        </m:fPr>
                        <m:num>
                          <m:r>
                            <a:rPr lang="id-ID" sz="2400" i="0">
                              <a:latin typeface="Cambria Math" panose="02040503050406030204" pitchFamily="18" charset="0"/>
                            </a:rPr>
                            <m:t>−</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i="0">
                                      <a:latin typeface="Cambria Math" panose="02040503050406030204" pitchFamily="18" charset="0"/>
                                    </a:rPr>
                                    <m:t>300−</m:t>
                                  </m:r>
                                  <m:r>
                                    <a:rPr lang="id-ID" sz="2400" b="0" i="0" smtClean="0">
                                      <a:latin typeface="Cambria Math" panose="02040503050406030204" pitchFamily="18" charset="0"/>
                                    </a:rPr>
                                    <m:t>435</m:t>
                                  </m:r>
                                </m:e>
                              </m:d>
                            </m:e>
                            <m:sup>
                              <m:r>
                                <a:rPr lang="id-ID" sz="2400" i="0">
                                  <a:latin typeface="Cambria Math" panose="02040503050406030204" pitchFamily="18" charset="0"/>
                                </a:rPr>
                                <m:t>2</m:t>
                              </m:r>
                            </m:sup>
                          </m:sSup>
                        </m:num>
                        <m:den>
                          <m:r>
                            <a:rPr lang="id-ID" sz="2400" i="0">
                              <a:latin typeface="Cambria Math" panose="02040503050406030204" pitchFamily="18" charset="0"/>
                            </a:rPr>
                            <m:t>2</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b="0" i="0" smtClean="0">
                                      <a:latin typeface="Cambria Math" panose="02040503050406030204" pitchFamily="18" charset="0"/>
                                    </a:rPr>
                                    <m:t>261.9637</m:t>
                                  </m:r>
                                </m:e>
                              </m:d>
                            </m:e>
                            <m:sup>
                              <m:r>
                                <a:rPr lang="id-ID" sz="2400" i="0">
                                  <a:latin typeface="Cambria Math" panose="02040503050406030204" pitchFamily="18" charset="0"/>
                                </a:rPr>
                                <m:t>2</m:t>
                              </m:r>
                            </m:sup>
                          </m:sSup>
                        </m:den>
                      </m:f>
                      <m:r>
                        <a:rPr lang="id-ID" sz="2400" i="0">
                          <a:latin typeface="Cambria Math" panose="02040503050406030204" pitchFamily="18" charset="0"/>
                        </a:rPr>
                        <m:t>=</m:t>
                      </m:r>
                      <m:r>
                        <m:rPr>
                          <m:nor/>
                        </m:rPr>
                        <a:rPr lang="id-ID" sz="2400">
                          <a:latin typeface="Cambria Math" panose="02040503050406030204" pitchFamily="18" charset="0"/>
                          <a:ea typeface="Cambria Math" panose="02040503050406030204" pitchFamily="18" charset="0"/>
                        </a:rPr>
                        <m:t>0.02307</m:t>
                      </m:r>
                    </m:oMath>
                  </m:oMathPara>
                </a14:m>
                <a:endParaRPr lang="id-ID" sz="24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62048" y="2789535"/>
                <a:ext cx="9003531" cy="988476"/>
              </a:xfrm>
              <a:prstGeom prst="rect">
                <a:avLst/>
              </a:prstGeom>
              <a:blipFill rotWithShape="0">
                <a:blip r:embed="rId6"/>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89310" y="3760078"/>
                <a:ext cx="9003531" cy="988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sz="2400" i="1" smtClean="0">
                          <a:latin typeface="Cambria Math" panose="02040503050406030204" pitchFamily="18" charset="0"/>
                        </a:rPr>
                        <m:t>𝑓</m:t>
                      </m:r>
                      <m:r>
                        <a:rPr lang="id-ID" sz="2400" i="0">
                          <a:latin typeface="Cambria Math" panose="02040503050406030204" pitchFamily="18" charset="0"/>
                        </a:rPr>
                        <m:t>(</m:t>
                      </m:r>
                      <m:r>
                        <a:rPr lang="id-ID" sz="2400" i="1">
                          <a:latin typeface="Cambria Math" panose="02040503050406030204" pitchFamily="18" charset="0"/>
                        </a:rPr>
                        <m:t>𝐶</m:t>
                      </m:r>
                      <m:r>
                        <a:rPr lang="id-ID" sz="2400" b="0" i="0" smtClean="0">
                          <a:latin typeface="Cambria Math" panose="02040503050406030204" pitchFamily="18" charset="0"/>
                        </a:rPr>
                        <m:t>2</m:t>
                      </m:r>
                      <m:r>
                        <a:rPr lang="id-ID" sz="2400" i="0">
                          <a:latin typeface="Cambria Math" panose="02040503050406030204" pitchFamily="18" charset="0"/>
                        </a:rPr>
                        <m:t>=</m:t>
                      </m:r>
                      <m:r>
                        <a:rPr lang="id-ID" sz="2400" b="0" i="0" smtClean="0">
                          <a:latin typeface="Cambria Math" panose="02040503050406030204" pitchFamily="18" charset="0"/>
                        </a:rPr>
                        <m:t>17</m:t>
                      </m:r>
                      <m:r>
                        <a:rPr lang="id-ID" sz="2400" i="0">
                          <a:latin typeface="Cambria Math" panose="02040503050406030204" pitchFamily="18" charset="0"/>
                        </a:rPr>
                        <m:t>|</m:t>
                      </m:r>
                      <m:r>
                        <a:rPr lang="id-ID" sz="2400" b="0" i="1" smtClean="0">
                          <a:latin typeface="Cambria Math" panose="02040503050406030204" pitchFamily="18" charset="0"/>
                        </a:rPr>
                        <m:t>𝑦𝑎</m:t>
                      </m:r>
                      <m:r>
                        <a:rPr lang="id-ID" sz="2400" i="0">
                          <a:latin typeface="Cambria Math" panose="02040503050406030204" pitchFamily="18" charset="0"/>
                        </a:rPr>
                        <m:t>)=</m:t>
                      </m:r>
                      <m:f>
                        <m:fPr>
                          <m:ctrlPr>
                            <a:rPr lang="id-ID" sz="2400" i="1">
                              <a:latin typeface="Cambria Math" panose="02040503050406030204" pitchFamily="18" charset="0"/>
                            </a:rPr>
                          </m:ctrlPr>
                        </m:fPr>
                        <m:num>
                          <m:r>
                            <a:rPr lang="id-ID" sz="2400" i="0">
                              <a:latin typeface="Cambria Math" panose="02040503050406030204" pitchFamily="18" charset="0"/>
                            </a:rPr>
                            <m:t>1</m:t>
                          </m:r>
                        </m:num>
                        <m:den>
                          <m:rad>
                            <m:radPr>
                              <m:degHide m:val="on"/>
                              <m:ctrlPr>
                                <a:rPr lang="id-ID" sz="2400" i="1">
                                  <a:latin typeface="Cambria Math" panose="02040503050406030204" pitchFamily="18" charset="0"/>
                                </a:rPr>
                              </m:ctrlPr>
                            </m:radPr>
                            <m:deg/>
                            <m:e>
                              <m:d>
                                <m:dPr>
                                  <m:begChr m:val=""/>
                                  <m:ctrlPr>
                                    <a:rPr lang="id-ID" sz="2400" i="1">
                                      <a:latin typeface="Cambria Math" panose="02040503050406030204" pitchFamily="18" charset="0"/>
                                    </a:rPr>
                                  </m:ctrlPr>
                                </m:dPr>
                                <m:e>
                                  <m:r>
                                    <a:rPr lang="id-ID" sz="2400" i="0">
                                      <a:latin typeface="Cambria Math" panose="02040503050406030204" pitchFamily="18" charset="0"/>
                                    </a:rPr>
                                    <m:t>2</m:t>
                                  </m:r>
                                  <m:r>
                                    <a:rPr lang="id-ID" sz="2400" i="1">
                                      <a:latin typeface="Cambria Math" panose="02040503050406030204" pitchFamily="18" charset="0"/>
                                    </a:rPr>
                                    <m:t>𝜋</m:t>
                                  </m:r>
                                  <m:r>
                                    <a:rPr lang="id-ID" sz="2400" i="0">
                                      <a:latin typeface="Cambria Math" panose="02040503050406030204" pitchFamily="18" charset="0"/>
                                    </a:rPr>
                                    <m:t>(</m:t>
                                  </m:r>
                                  <m:r>
                                    <a:rPr lang="id-ID" sz="2400" b="0" i="0" smtClean="0">
                                      <a:latin typeface="Cambria Math" panose="02040503050406030204" pitchFamily="18" charset="0"/>
                                    </a:rPr>
                                    <m:t>3.9623</m:t>
                                  </m:r>
                                </m:e>
                              </m:d>
                            </m:e>
                          </m:rad>
                        </m:den>
                      </m:f>
                      <m:r>
                        <a:rPr lang="id-ID" sz="2400" i="1">
                          <a:latin typeface="Cambria Math" panose="02040503050406030204" pitchFamily="18" charset="0"/>
                        </a:rPr>
                        <m:t>𝑒</m:t>
                      </m:r>
                      <m:f>
                        <m:fPr>
                          <m:ctrlPr>
                            <a:rPr lang="id-ID" sz="2400" i="1">
                              <a:latin typeface="Cambria Math" panose="02040503050406030204" pitchFamily="18" charset="0"/>
                            </a:rPr>
                          </m:ctrlPr>
                        </m:fPr>
                        <m:num>
                          <m:r>
                            <a:rPr lang="id-ID" sz="2400" i="0">
                              <a:latin typeface="Cambria Math" panose="02040503050406030204" pitchFamily="18" charset="0"/>
                            </a:rPr>
                            <m:t>−</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b="0" i="0" smtClean="0">
                                      <a:latin typeface="Cambria Math" panose="02040503050406030204" pitchFamily="18" charset="0"/>
                                    </a:rPr>
                                    <m:t>17</m:t>
                                  </m:r>
                                  <m:r>
                                    <a:rPr lang="id-ID" sz="2400" i="0">
                                      <a:latin typeface="Cambria Math" panose="02040503050406030204" pitchFamily="18" charset="0"/>
                                    </a:rPr>
                                    <m:t>−</m:t>
                                  </m:r>
                                  <m:r>
                                    <a:rPr lang="id-ID" sz="2400" b="0" i="0" smtClean="0">
                                      <a:latin typeface="Cambria Math" panose="02040503050406030204" pitchFamily="18" charset="0"/>
                                    </a:rPr>
                                    <m:t>4.8</m:t>
                                  </m:r>
                                </m:e>
                              </m:d>
                            </m:e>
                            <m:sup>
                              <m:r>
                                <a:rPr lang="id-ID" sz="2400" i="0">
                                  <a:latin typeface="Cambria Math" panose="02040503050406030204" pitchFamily="18" charset="0"/>
                                </a:rPr>
                                <m:t>2</m:t>
                              </m:r>
                            </m:sup>
                          </m:sSup>
                        </m:num>
                        <m:den>
                          <m:r>
                            <a:rPr lang="id-ID" sz="2400" i="0">
                              <a:latin typeface="Cambria Math" panose="02040503050406030204" pitchFamily="18" charset="0"/>
                            </a:rPr>
                            <m:t>2</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b="0" i="0" smtClean="0">
                                      <a:latin typeface="Cambria Math" panose="02040503050406030204" pitchFamily="18" charset="0"/>
                                    </a:rPr>
                                    <m:t>3.9623</m:t>
                                  </m:r>
                                </m:e>
                              </m:d>
                            </m:e>
                            <m:sup>
                              <m:r>
                                <a:rPr lang="id-ID" sz="2400" i="0">
                                  <a:latin typeface="Cambria Math" panose="02040503050406030204" pitchFamily="18" charset="0"/>
                                </a:rPr>
                                <m:t>2</m:t>
                              </m:r>
                            </m:sup>
                          </m:sSup>
                        </m:den>
                      </m:f>
                      <m:r>
                        <a:rPr lang="id-ID" sz="2400" i="0">
                          <a:latin typeface="Cambria Math" panose="02040503050406030204" pitchFamily="18" charset="0"/>
                        </a:rPr>
                        <m:t>=</m:t>
                      </m:r>
                      <m:r>
                        <m:rPr>
                          <m:nor/>
                        </m:rPr>
                        <a:rPr lang="id-ID" sz="2400">
                          <a:latin typeface="Cambria Math" panose="02040503050406030204" pitchFamily="18" charset="0"/>
                          <a:ea typeface="Cambria Math" panose="02040503050406030204" pitchFamily="18" charset="0"/>
                        </a:rPr>
                        <m:t>0.01874</m:t>
                      </m:r>
                    </m:oMath>
                  </m:oMathPara>
                </a14:m>
                <a:endParaRPr lang="id-ID" sz="2400"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89310" y="3760078"/>
                <a:ext cx="9003531" cy="988476"/>
              </a:xfrm>
              <a:prstGeom prst="rect">
                <a:avLst/>
              </a:prstGeom>
              <a:blipFill rotWithShape="0">
                <a:blip r:embed="rId7"/>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25679" y="4730621"/>
                <a:ext cx="9003531" cy="988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sz="2400" i="1" smtClean="0">
                          <a:latin typeface="Cambria Math" panose="02040503050406030204" pitchFamily="18" charset="0"/>
                        </a:rPr>
                        <m:t>𝑓</m:t>
                      </m:r>
                      <m:r>
                        <a:rPr lang="id-ID" sz="2400" i="0">
                          <a:latin typeface="Cambria Math" panose="02040503050406030204" pitchFamily="18" charset="0"/>
                        </a:rPr>
                        <m:t>(</m:t>
                      </m:r>
                      <m:r>
                        <a:rPr lang="id-ID" sz="2400" i="1">
                          <a:latin typeface="Cambria Math" panose="02040503050406030204" pitchFamily="18" charset="0"/>
                        </a:rPr>
                        <m:t>𝐶</m:t>
                      </m:r>
                      <m:r>
                        <a:rPr lang="id-ID" sz="2400" b="0" i="0" smtClean="0">
                          <a:latin typeface="Cambria Math" panose="02040503050406030204" pitchFamily="18" charset="0"/>
                        </a:rPr>
                        <m:t>2</m:t>
                      </m:r>
                      <m:r>
                        <a:rPr lang="id-ID" sz="2400" i="0">
                          <a:latin typeface="Cambria Math" panose="02040503050406030204" pitchFamily="18" charset="0"/>
                        </a:rPr>
                        <m:t>=</m:t>
                      </m:r>
                      <m:r>
                        <a:rPr lang="id-ID" sz="2400" b="0" i="0" smtClean="0">
                          <a:latin typeface="Cambria Math" panose="02040503050406030204" pitchFamily="18" charset="0"/>
                        </a:rPr>
                        <m:t>17</m:t>
                      </m:r>
                      <m:r>
                        <a:rPr lang="id-ID" sz="2400" i="0">
                          <a:latin typeface="Cambria Math" panose="02040503050406030204" pitchFamily="18" charset="0"/>
                        </a:rPr>
                        <m:t>|</m:t>
                      </m:r>
                      <m:r>
                        <a:rPr lang="id-ID" sz="2400" b="0" i="1" smtClean="0">
                          <a:latin typeface="Cambria Math" panose="02040503050406030204" pitchFamily="18" charset="0"/>
                        </a:rPr>
                        <m:t>𝑡𝑖𝑑𝑎𝑘</m:t>
                      </m:r>
                      <m:r>
                        <a:rPr lang="id-ID" sz="2400" i="0">
                          <a:latin typeface="Cambria Math" panose="02040503050406030204" pitchFamily="18" charset="0"/>
                        </a:rPr>
                        <m:t>)=</m:t>
                      </m:r>
                      <m:f>
                        <m:fPr>
                          <m:ctrlPr>
                            <a:rPr lang="id-ID" sz="2400" i="1">
                              <a:latin typeface="Cambria Math" panose="02040503050406030204" pitchFamily="18" charset="0"/>
                            </a:rPr>
                          </m:ctrlPr>
                        </m:fPr>
                        <m:num>
                          <m:r>
                            <a:rPr lang="id-ID" sz="2400" i="0">
                              <a:latin typeface="Cambria Math" panose="02040503050406030204" pitchFamily="18" charset="0"/>
                            </a:rPr>
                            <m:t>1</m:t>
                          </m:r>
                        </m:num>
                        <m:den>
                          <m:rad>
                            <m:radPr>
                              <m:degHide m:val="on"/>
                              <m:ctrlPr>
                                <a:rPr lang="id-ID" sz="2400" i="1">
                                  <a:latin typeface="Cambria Math" panose="02040503050406030204" pitchFamily="18" charset="0"/>
                                </a:rPr>
                              </m:ctrlPr>
                            </m:radPr>
                            <m:deg/>
                            <m:e>
                              <m:d>
                                <m:dPr>
                                  <m:begChr m:val=""/>
                                  <m:ctrlPr>
                                    <a:rPr lang="id-ID" sz="2400" i="1">
                                      <a:latin typeface="Cambria Math" panose="02040503050406030204" pitchFamily="18" charset="0"/>
                                    </a:rPr>
                                  </m:ctrlPr>
                                </m:dPr>
                                <m:e>
                                  <m:r>
                                    <a:rPr lang="id-ID" sz="2400" i="0">
                                      <a:latin typeface="Cambria Math" panose="02040503050406030204" pitchFamily="18" charset="0"/>
                                    </a:rPr>
                                    <m:t>2</m:t>
                                  </m:r>
                                  <m:r>
                                    <a:rPr lang="id-ID" sz="2400" i="1">
                                      <a:latin typeface="Cambria Math" panose="02040503050406030204" pitchFamily="18" charset="0"/>
                                    </a:rPr>
                                    <m:t>𝜋</m:t>
                                  </m:r>
                                  <m:r>
                                    <a:rPr lang="id-ID" sz="2400" i="0">
                                      <a:latin typeface="Cambria Math" panose="02040503050406030204" pitchFamily="18" charset="0"/>
                                    </a:rPr>
                                    <m:t>(</m:t>
                                  </m:r>
                                  <m:r>
                                    <a:rPr lang="id-ID" sz="2400" b="0" i="0" smtClean="0">
                                      <a:latin typeface="Cambria Math" panose="02040503050406030204" pitchFamily="18" charset="0"/>
                                    </a:rPr>
                                    <m:t>6.3008</m:t>
                                  </m:r>
                                </m:e>
                              </m:d>
                            </m:e>
                          </m:rad>
                        </m:den>
                      </m:f>
                      <m:r>
                        <a:rPr lang="id-ID" sz="2400" i="1">
                          <a:latin typeface="Cambria Math" panose="02040503050406030204" pitchFamily="18" charset="0"/>
                        </a:rPr>
                        <m:t>𝑒</m:t>
                      </m:r>
                      <m:f>
                        <m:fPr>
                          <m:ctrlPr>
                            <a:rPr lang="id-ID" sz="2400" i="1">
                              <a:latin typeface="Cambria Math" panose="02040503050406030204" pitchFamily="18" charset="0"/>
                            </a:rPr>
                          </m:ctrlPr>
                        </m:fPr>
                        <m:num>
                          <m:r>
                            <a:rPr lang="id-ID" sz="2400" i="0">
                              <a:latin typeface="Cambria Math" panose="02040503050406030204" pitchFamily="18" charset="0"/>
                            </a:rPr>
                            <m:t>−</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b="0" i="0" smtClean="0">
                                      <a:latin typeface="Cambria Math" panose="02040503050406030204" pitchFamily="18" charset="0"/>
                                    </a:rPr>
                                    <m:t>17</m:t>
                                  </m:r>
                                  <m:r>
                                    <a:rPr lang="id-ID" sz="2400" i="0">
                                      <a:latin typeface="Cambria Math" panose="02040503050406030204" pitchFamily="18" charset="0"/>
                                    </a:rPr>
                                    <m:t>−</m:t>
                                  </m:r>
                                  <m:r>
                                    <a:rPr lang="id-ID" sz="2400" b="0" i="0" smtClean="0">
                                      <a:latin typeface="Cambria Math" panose="02040503050406030204" pitchFamily="18" charset="0"/>
                                    </a:rPr>
                                    <m:t>17.2</m:t>
                                  </m:r>
                                </m:e>
                              </m:d>
                            </m:e>
                            <m:sup>
                              <m:r>
                                <a:rPr lang="id-ID" sz="2400" i="0">
                                  <a:latin typeface="Cambria Math" panose="02040503050406030204" pitchFamily="18" charset="0"/>
                                </a:rPr>
                                <m:t>2</m:t>
                              </m:r>
                            </m:sup>
                          </m:sSup>
                        </m:num>
                        <m:den>
                          <m:r>
                            <a:rPr lang="id-ID" sz="2400" i="0">
                              <a:latin typeface="Cambria Math" panose="02040503050406030204" pitchFamily="18" charset="0"/>
                            </a:rPr>
                            <m:t>2</m:t>
                          </m:r>
                          <m:sSup>
                            <m:sSupPr>
                              <m:ctrlPr>
                                <a:rPr lang="id-ID" sz="2400" i="1">
                                  <a:latin typeface="Cambria Math" panose="02040503050406030204" pitchFamily="18" charset="0"/>
                                </a:rPr>
                              </m:ctrlPr>
                            </m:sSupPr>
                            <m:e>
                              <m:d>
                                <m:dPr>
                                  <m:ctrlPr>
                                    <a:rPr lang="id-ID" sz="2400" i="1">
                                      <a:latin typeface="Cambria Math" panose="02040503050406030204" pitchFamily="18" charset="0"/>
                                    </a:rPr>
                                  </m:ctrlPr>
                                </m:dPr>
                                <m:e>
                                  <m:r>
                                    <a:rPr lang="id-ID" sz="2400" b="0" i="0" smtClean="0">
                                      <a:latin typeface="Cambria Math" panose="02040503050406030204" pitchFamily="18" charset="0"/>
                                    </a:rPr>
                                    <m:t>6.3008</m:t>
                                  </m:r>
                                </m:e>
                              </m:d>
                            </m:e>
                            <m:sup>
                              <m:r>
                                <a:rPr lang="id-ID" sz="2400" i="0">
                                  <a:latin typeface="Cambria Math" panose="02040503050406030204" pitchFamily="18" charset="0"/>
                                </a:rPr>
                                <m:t>2</m:t>
                              </m:r>
                            </m:sup>
                          </m:sSup>
                        </m:den>
                      </m:f>
                      <m:r>
                        <a:rPr lang="id-ID" sz="2400" i="0">
                          <a:latin typeface="Cambria Math" panose="02040503050406030204" pitchFamily="18" charset="0"/>
                        </a:rPr>
                        <m:t>=</m:t>
                      </m:r>
                      <m:r>
                        <m:rPr>
                          <m:nor/>
                        </m:rPr>
                        <a:rPr lang="id-ID" sz="2400">
                          <a:latin typeface="Cambria Math" panose="02040503050406030204" pitchFamily="18" charset="0"/>
                          <a:ea typeface="Cambria Math" panose="02040503050406030204" pitchFamily="18" charset="0"/>
                        </a:rPr>
                        <m:t>0.15893</m:t>
                      </m:r>
                    </m:oMath>
                  </m:oMathPara>
                </a14:m>
                <a:endParaRPr lang="id-ID" sz="2400"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25679" y="4730621"/>
                <a:ext cx="9003531" cy="988476"/>
              </a:xfrm>
              <a:prstGeom prst="rect">
                <a:avLst/>
              </a:prstGeom>
              <a:blipFill rotWithShape="0">
                <a:blip r:embed="rId8"/>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96213" y="3603277"/>
                <a:ext cx="1363065" cy="830997"/>
              </a:xfrm>
              <a:prstGeom prst="rect">
                <a:avLst/>
              </a:prstGeom>
              <a:solidFill>
                <a:srgbClr val="00B050"/>
              </a:solidFill>
            </p:spPr>
            <p:txBody>
              <a:bodyPr wrap="none">
                <a:spAutoFit/>
              </a:bodyPr>
              <a:lstStyle/>
              <a:p>
                <a:pPr/>
                <a14:m>
                  <m:oMathPara xmlns:m="http://schemas.openxmlformats.org/officeDocument/2006/math">
                    <m:oMathParaPr>
                      <m:jc m:val="centerGroup"/>
                    </m:oMathParaPr>
                    <m:oMath xmlns:m="http://schemas.openxmlformats.org/officeDocument/2006/math">
                      <m:r>
                        <a:rPr lang="id-ID" sz="2400" b="0" i="1" smtClean="0">
                          <a:solidFill>
                            <a:srgbClr val="C00000"/>
                          </a:solidFill>
                          <a:latin typeface="Cambria Math" panose="02040503050406030204" pitchFamily="18" charset="0"/>
                        </a:rPr>
                        <m:t>𝐼𝑛𝑔𝑎𝑡</m:t>
                      </m:r>
                      <m:r>
                        <a:rPr lang="id-ID" sz="2400" b="0" i="1" smtClean="0">
                          <a:solidFill>
                            <a:srgbClr val="C00000"/>
                          </a:solidFill>
                          <a:latin typeface="Cambria Math" panose="02040503050406030204" pitchFamily="18" charset="0"/>
                        </a:rPr>
                        <m:t> </m:t>
                      </m:r>
                    </m:oMath>
                  </m:oMathPara>
                </a14:m>
                <a:endParaRPr lang="id-ID" sz="2400" b="0" i="1" dirty="0" smtClean="0">
                  <a:solidFill>
                    <a:srgbClr val="C00000"/>
                  </a:solidFill>
                  <a:latin typeface="Cambria Math" panose="02040503050406030204" pitchFamily="18" charset="0"/>
                </a:endParaRPr>
              </a:p>
              <a:p>
                <a14:m>
                  <m:oMath xmlns:m="http://schemas.openxmlformats.org/officeDocument/2006/math">
                    <m:r>
                      <a:rPr lang="id-ID" sz="2400" b="0" i="1" smtClean="0">
                        <a:solidFill>
                          <a:srgbClr val="C00000"/>
                        </a:solidFill>
                        <a:latin typeface="Cambria Math" panose="02040503050406030204" pitchFamily="18" charset="0"/>
                      </a:rPr>
                      <m:t> </m:t>
                    </m:r>
                    <m:r>
                      <a:rPr lang="id-ID" sz="2400" i="1">
                        <a:solidFill>
                          <a:srgbClr val="C00000"/>
                        </a:solidFill>
                        <a:latin typeface="Cambria Math" panose="02040503050406030204" pitchFamily="18" charset="0"/>
                      </a:rPr>
                      <m:t>𝜋</m:t>
                    </m:r>
                  </m:oMath>
                </a14:m>
                <a:r>
                  <a:rPr lang="id-ID" sz="2400" dirty="0" smtClean="0">
                    <a:solidFill>
                      <a:srgbClr val="C00000"/>
                    </a:solidFill>
                  </a:rPr>
                  <a:t> = </a:t>
                </a:r>
                <a:r>
                  <a:rPr lang="id-ID" sz="2400" dirty="0" smtClean="0">
                    <a:solidFill>
                      <a:srgbClr val="C00000"/>
                    </a:solidFill>
                    <a:latin typeface="Cambria Math" panose="02040503050406030204" pitchFamily="18" charset="0"/>
                    <a:ea typeface="Cambria Math" panose="02040503050406030204" pitchFamily="18" charset="0"/>
                  </a:rPr>
                  <a:t>3.14</a:t>
                </a:r>
                <a:endParaRPr lang="id-ID" sz="2400" dirty="0">
                  <a:solidFill>
                    <a:srgbClr val="C00000"/>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296213" y="3603277"/>
                <a:ext cx="1363065" cy="830997"/>
              </a:xfrm>
              <a:prstGeom prst="rect">
                <a:avLst/>
              </a:prstGeom>
              <a:blipFill rotWithShape="0">
                <a:blip r:embed="rId9"/>
                <a:stretch>
                  <a:fillRect r="-6696" b="-16912"/>
                </a:stretch>
              </a:blipFill>
            </p:spPr>
            <p:txBody>
              <a:bodyPr/>
              <a:lstStyle/>
              <a:p>
                <a:r>
                  <a:rPr lang="id-ID">
                    <a:noFill/>
                  </a:rPr>
                  <a:t> </a:t>
                </a:r>
              </a:p>
            </p:txBody>
          </p:sp>
        </mc:Fallback>
      </mc:AlternateContent>
      <p:sp>
        <p:nvSpPr>
          <p:cNvPr id="7" name="TextBox 6"/>
          <p:cNvSpPr txBox="1"/>
          <p:nvPr/>
        </p:nvSpPr>
        <p:spPr>
          <a:xfrm>
            <a:off x="1052151" y="5729140"/>
            <a:ext cx="7338740" cy="461665"/>
          </a:xfrm>
          <a:prstGeom prst="rect">
            <a:avLst/>
          </a:prstGeom>
          <a:noFill/>
        </p:spPr>
        <p:txBody>
          <a:bodyPr wrap="none" rtlCol="0">
            <a:spAutoFit/>
          </a:bodyPr>
          <a:lstStyle/>
          <a:p>
            <a:r>
              <a:rPr lang="id-ID" sz="2400" dirty="0" smtClean="0">
                <a:latin typeface="Cambria Math" panose="02040503050406030204" pitchFamily="18" charset="0"/>
                <a:ea typeface="Cambria Math" panose="02040503050406030204" pitchFamily="18" charset="0"/>
              </a:rPr>
              <a:t> (C3=Tidak| Ya) = 4/5 dan (C3 =Tidak|Tidak = 2/5)   </a:t>
            </a:r>
            <a:endParaRPr lang="id-ID" sz="2400" dirty="0">
              <a:latin typeface="Cambria Math" panose="02040503050406030204" pitchFamily="18" charset="0"/>
              <a:ea typeface="Cambria Math" panose="02040503050406030204" pitchFamily="18" charset="0"/>
            </a:endParaRPr>
          </a:p>
        </p:txBody>
      </p:sp>
      <p:sp>
        <p:nvSpPr>
          <p:cNvPr id="14" name="TextBox 13"/>
          <p:cNvSpPr txBox="1"/>
          <p:nvPr/>
        </p:nvSpPr>
        <p:spPr>
          <a:xfrm>
            <a:off x="1062048" y="6258992"/>
            <a:ext cx="6593343" cy="461665"/>
          </a:xfrm>
          <a:prstGeom prst="rect">
            <a:avLst/>
          </a:prstGeom>
          <a:noFill/>
        </p:spPr>
        <p:txBody>
          <a:bodyPr wrap="square" rtlCol="0">
            <a:spAutoFit/>
          </a:bodyPr>
          <a:lstStyle/>
          <a:p>
            <a:r>
              <a:rPr lang="id-ID" sz="2400" dirty="0" smtClean="0">
                <a:latin typeface="Cambria Math" panose="02040503050406030204" pitchFamily="18" charset="0"/>
                <a:ea typeface="Cambria Math" panose="02040503050406030204" pitchFamily="18" charset="0"/>
              </a:rPr>
              <a:t>(C4 = Ya = 5/10 dan C4 </a:t>
            </a:r>
            <a:r>
              <a:rPr lang="id-ID" sz="2400" dirty="0">
                <a:latin typeface="Cambria Math" panose="02040503050406030204" pitchFamily="18" charset="0"/>
                <a:ea typeface="Cambria Math" panose="02040503050406030204" pitchFamily="18" charset="0"/>
              </a:rPr>
              <a:t>=</a:t>
            </a:r>
            <a:r>
              <a:rPr lang="id-ID" sz="2400" dirty="0" smtClean="0">
                <a:latin typeface="Cambria Math" panose="02040503050406030204" pitchFamily="18" charset="0"/>
                <a:ea typeface="Cambria Math" panose="02040503050406030204" pitchFamily="18" charset="0"/>
              </a:rPr>
              <a:t>Tidak = </a:t>
            </a:r>
            <a:r>
              <a:rPr lang="id-ID" sz="2400" dirty="0">
                <a:latin typeface="Cambria Math" panose="02040503050406030204" pitchFamily="18" charset="0"/>
                <a:ea typeface="Cambria Math" panose="02040503050406030204" pitchFamily="18" charset="0"/>
              </a:rPr>
              <a:t>5/10 </a:t>
            </a:r>
            <a:r>
              <a:rPr lang="id-ID" sz="2400" dirty="0" smtClean="0">
                <a:latin typeface="Cambria Math" panose="02040503050406030204" pitchFamily="18" charset="0"/>
                <a:ea typeface="Cambria Math" panose="02040503050406030204" pitchFamily="18" charset="0"/>
              </a:rPr>
              <a:t> </a:t>
            </a:r>
            <a:endParaRPr lang="id-ID"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14412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Rumus Excel (C1 dan C2)</a:t>
            </a:r>
            <a:endParaRPr lang="id-ID" dirty="0"/>
          </a:p>
        </p:txBody>
      </p:sp>
      <p:sp>
        <p:nvSpPr>
          <p:cNvPr id="3" name="Content Placeholder 2"/>
          <p:cNvSpPr>
            <a:spLocks noGrp="1"/>
          </p:cNvSpPr>
          <p:nvPr>
            <p:ph idx="1"/>
          </p:nvPr>
        </p:nvSpPr>
        <p:spPr/>
        <p:txBody>
          <a:bodyPr/>
          <a:lstStyle/>
          <a:p>
            <a:r>
              <a:rPr lang="id-ID" sz="2000" dirty="0" smtClean="0"/>
              <a:t>C1(300|Ya)</a:t>
            </a:r>
            <a:r>
              <a:rPr lang="id-ID" dirty="0" smtClean="0"/>
              <a:t> </a:t>
            </a:r>
            <a:r>
              <a:rPr lang="id-ID" sz="1800" dirty="0" smtClean="0"/>
              <a:t>=1/SQRT(2*3.14*168.8787)*</a:t>
            </a:r>
            <a:r>
              <a:rPr lang="id-ID" sz="1800" dirty="0"/>
              <a:t>EXP(-(((300-212)^2/(2*168.8787)^2</a:t>
            </a:r>
            <a:r>
              <a:rPr lang="id-ID" sz="1800" dirty="0" smtClean="0"/>
              <a:t>)))</a:t>
            </a:r>
          </a:p>
          <a:p>
            <a:r>
              <a:rPr lang="id-ID" sz="2000" dirty="0" smtClean="0"/>
              <a:t>C1(300|Tidak</a:t>
            </a:r>
            <a:r>
              <a:rPr lang="id-ID" sz="2000" dirty="0"/>
              <a:t>) </a:t>
            </a:r>
            <a:r>
              <a:rPr lang="id-ID" sz="1800" dirty="0"/>
              <a:t>= </a:t>
            </a:r>
            <a:r>
              <a:rPr lang="id-ID" sz="1800" dirty="0" smtClean="0"/>
              <a:t>1/SQRT(2*3.14*261.9637</a:t>
            </a:r>
            <a:r>
              <a:rPr lang="id-ID" sz="1800" dirty="0"/>
              <a:t>)*EXP(-(((300-435)^2/(2*261.9637)^2</a:t>
            </a:r>
            <a:r>
              <a:rPr lang="id-ID" sz="1800" dirty="0" smtClean="0"/>
              <a:t>)))</a:t>
            </a:r>
          </a:p>
          <a:p>
            <a:endParaRPr lang="id-ID" sz="2000" dirty="0" smtClean="0"/>
          </a:p>
          <a:p>
            <a:r>
              <a:rPr lang="id-ID" sz="2000" dirty="0" smtClean="0"/>
              <a:t>C2 (17|Ya</a:t>
            </a:r>
            <a:r>
              <a:rPr lang="id-ID" sz="2000" dirty="0"/>
              <a:t>) </a:t>
            </a:r>
            <a:r>
              <a:rPr lang="id-ID" sz="1800" dirty="0"/>
              <a:t>= </a:t>
            </a:r>
            <a:r>
              <a:rPr lang="id-ID" sz="1800" dirty="0" smtClean="0"/>
              <a:t>1/SQRT(2*3.14*3.9623</a:t>
            </a:r>
            <a:r>
              <a:rPr lang="id-ID" sz="1800" dirty="0"/>
              <a:t>)*EXP(-(((17-4.8)^2/(2*3.9623)^2)))</a:t>
            </a:r>
            <a:endParaRPr lang="id-ID" sz="1800" dirty="0" smtClean="0"/>
          </a:p>
          <a:p>
            <a:r>
              <a:rPr lang="id-ID" sz="2000" dirty="0" smtClean="0"/>
              <a:t>C2 (17|Tidak</a:t>
            </a:r>
            <a:r>
              <a:rPr lang="id-ID" sz="2000" dirty="0"/>
              <a:t>) </a:t>
            </a:r>
            <a:r>
              <a:rPr lang="id-ID" sz="1800" dirty="0"/>
              <a:t>= </a:t>
            </a:r>
            <a:r>
              <a:rPr lang="id-ID" sz="1800" dirty="0" smtClean="0"/>
              <a:t>1/SQRT(2*3.14*6.3008</a:t>
            </a:r>
            <a:r>
              <a:rPr lang="id-ID" sz="1800" dirty="0"/>
              <a:t>)*EXP(-(((17-17.2)^2/(2*6.3008)^2)))</a:t>
            </a:r>
          </a:p>
        </p:txBody>
      </p:sp>
    </p:spTree>
    <p:extLst>
      <p:ext uri="{BB962C8B-B14F-4D97-AF65-F5344CB8AC3E}">
        <p14:creationId xmlns:p14="http://schemas.microsoft.com/office/powerpoint/2010/main" val="4094891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ID"/>
              <a:t>Klasifikasi</a:t>
            </a:r>
            <a:endParaRPr lang="id-ID" smtClean="0"/>
          </a:p>
        </p:txBody>
      </p:sp>
      <mc:AlternateContent xmlns:mc="http://schemas.openxmlformats.org/markup-compatibility/2006" xmlns:a14="http://schemas.microsoft.com/office/drawing/2010/main">
        <mc:Choice Requires="a14">
          <p:sp>
            <p:nvSpPr>
              <p:cNvPr id="22531" name="Content Placeholder 2"/>
              <p:cNvSpPr>
                <a:spLocks noGrp="1"/>
              </p:cNvSpPr>
              <p:nvPr>
                <p:ph idx="1"/>
              </p:nvPr>
            </p:nvSpPr>
            <p:spPr>
              <a:xfrm>
                <a:off x="772738" y="1430863"/>
                <a:ext cx="10878132" cy="1224136"/>
              </a:xfrm>
            </p:spPr>
            <p:txBody>
              <a:bodyPr/>
              <a:lstStyle/>
              <a:p>
                <a:pPr algn="just">
                  <a:buNone/>
                </a:pPr>
                <a:r>
                  <a:rPr lang="en-US" dirty="0">
                    <a:latin typeface="Cambria Math" panose="02040503050406030204" pitchFamily="18" charset="0"/>
                    <a:ea typeface="Cambria Math" panose="02040503050406030204" pitchFamily="18" charset="0"/>
                  </a:rPr>
                  <a:t>Likelihood </a:t>
                </a:r>
                <a:r>
                  <a:rPr lang="en-US" dirty="0" err="1">
                    <a:solidFill>
                      <a:srgbClr val="C00000"/>
                    </a:solidFill>
                    <a:latin typeface="Cambria Math" panose="02040503050406030204" pitchFamily="18" charset="0"/>
                    <a:ea typeface="Cambria Math" panose="02040503050406030204" pitchFamily="18" charset="0"/>
                  </a:rPr>
                  <a:t>Ya</a:t>
                </a:r>
                <a:r>
                  <a:rPr lang="en-US" dirty="0">
                    <a:latin typeface="Cambria Math" panose="02040503050406030204" pitchFamily="18" charset="0"/>
                    <a:ea typeface="Cambria Math" panose="02040503050406030204" pitchFamily="18" charset="0"/>
                  </a:rPr>
                  <a:t> = (</a:t>
                </a:r>
                <a14:m>
                  <m:oMath xmlns:m="http://schemas.openxmlformats.org/officeDocument/2006/math">
                    <m:r>
                      <a:rPr lang="id-ID">
                        <a:latin typeface="Cambria Math" panose="02040503050406030204" pitchFamily="18" charset="0"/>
                        <a:ea typeface="Cambria Math" panose="02040503050406030204" pitchFamily="18" charset="0"/>
                      </a:rPr>
                      <m:t>0.02869</m:t>
                    </m:r>
                  </m:oMath>
                </a14:m>
                <a:r>
                  <a:rPr lang="en-US" dirty="0">
                    <a:latin typeface="Cambria Math" panose="02040503050406030204" pitchFamily="18" charset="0"/>
                    <a:ea typeface="Cambria Math" panose="02040503050406030204" pitchFamily="18" charset="0"/>
                  </a:rPr>
                  <a:t>) x (</a:t>
                </a:r>
                <a14:m>
                  <m:oMath xmlns:m="http://schemas.openxmlformats.org/officeDocument/2006/math">
                    <m:r>
                      <m:rPr>
                        <m:nor/>
                      </m:rPr>
                      <a:rPr lang="id-ID">
                        <a:latin typeface="Cambria Math" panose="02040503050406030204" pitchFamily="18" charset="0"/>
                        <a:ea typeface="Cambria Math" panose="02040503050406030204" pitchFamily="18" charset="0"/>
                      </a:rPr>
                      <m:t>0.01874</m:t>
                    </m:r>
                  </m:oMath>
                </a14:m>
                <a:r>
                  <a:rPr lang="en-US" dirty="0">
                    <a:latin typeface="Cambria Math" panose="02040503050406030204" pitchFamily="18" charset="0"/>
                    <a:ea typeface="Cambria Math" panose="02040503050406030204" pitchFamily="18" charset="0"/>
                  </a:rPr>
                  <a:t>) x 4/5 x </a:t>
                </a:r>
                <a:r>
                  <a:rPr lang="en-US" dirty="0" smtClean="0">
                    <a:latin typeface="Cambria Math" panose="02040503050406030204" pitchFamily="18" charset="0"/>
                    <a:ea typeface="Cambria Math" panose="02040503050406030204" pitchFamily="18" charset="0"/>
                  </a:rPr>
                  <a:t>5/10</a:t>
                </a:r>
                <a:r>
                  <a:rPr lang="id-ID"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 </a:t>
                </a:r>
                <a:r>
                  <a:rPr lang="id-ID" dirty="0">
                    <a:latin typeface="Cambria Math" panose="02040503050406030204" pitchFamily="18" charset="0"/>
                    <a:ea typeface="Cambria Math" panose="02040503050406030204" pitchFamily="18" charset="0"/>
                  </a:rPr>
                  <a:t>0.000215 </a:t>
                </a:r>
                <a:endParaRPr lang="id-ID" dirty="0" smtClean="0">
                  <a:latin typeface="Cambria Math" panose="02040503050406030204" pitchFamily="18" charset="0"/>
                  <a:ea typeface="Cambria Math" panose="02040503050406030204" pitchFamily="18" charset="0"/>
                </a:endParaRPr>
              </a:p>
              <a:p>
                <a:pPr algn="just">
                  <a:buNone/>
                </a:pPr>
                <a:endParaRPr lang="id-ID" sz="700" dirty="0" smtClean="0">
                  <a:latin typeface="Cambria Math" panose="02040503050406030204" pitchFamily="18" charset="0"/>
                  <a:ea typeface="Cambria Math" panose="02040503050406030204" pitchFamily="18" charset="0"/>
                </a:endParaRPr>
              </a:p>
              <a:p>
                <a:pPr algn="just">
                  <a:buNone/>
                </a:pPr>
                <a:r>
                  <a:rPr lang="id-ID" dirty="0" smtClean="0">
                    <a:latin typeface="Cambria Math" panose="02040503050406030204" pitchFamily="18" charset="0"/>
                    <a:ea typeface="Cambria Math" panose="02040503050406030204" pitchFamily="18" charset="0"/>
                  </a:rPr>
                  <a:t>Likelihood </a:t>
                </a:r>
                <a:r>
                  <a:rPr lang="id-ID" dirty="0">
                    <a:solidFill>
                      <a:srgbClr val="C00000"/>
                    </a:solidFill>
                    <a:latin typeface="Cambria Math" panose="02040503050406030204" pitchFamily="18" charset="0"/>
                    <a:ea typeface="Cambria Math" panose="02040503050406030204" pitchFamily="18" charset="0"/>
                  </a:rPr>
                  <a:t>Tidak</a:t>
                </a:r>
                <a:r>
                  <a:rPr lang="id-ID" dirty="0">
                    <a:latin typeface="Cambria Math" panose="02040503050406030204" pitchFamily="18" charset="0"/>
                    <a:ea typeface="Cambria Math" panose="02040503050406030204" pitchFamily="18" charset="0"/>
                  </a:rPr>
                  <a:t> = (</a:t>
                </a:r>
                <a14:m>
                  <m:oMath xmlns:m="http://schemas.openxmlformats.org/officeDocument/2006/math">
                    <m:r>
                      <m:rPr>
                        <m:nor/>
                      </m:rPr>
                      <a:rPr lang="id-ID">
                        <a:latin typeface="Cambria Math" panose="02040503050406030204" pitchFamily="18" charset="0"/>
                        <a:ea typeface="Cambria Math" panose="02040503050406030204" pitchFamily="18" charset="0"/>
                      </a:rPr>
                      <m:t>0.02307</m:t>
                    </m:r>
                  </m:oMath>
                </a14:m>
                <a:r>
                  <a:rPr lang="id-ID" dirty="0">
                    <a:latin typeface="Cambria Math" panose="02040503050406030204" pitchFamily="18" charset="0"/>
                    <a:ea typeface="Cambria Math" panose="02040503050406030204" pitchFamily="18" charset="0"/>
                  </a:rPr>
                  <a:t>) x (</a:t>
                </a:r>
                <a14:m>
                  <m:oMath xmlns:m="http://schemas.openxmlformats.org/officeDocument/2006/math">
                    <m:r>
                      <m:rPr>
                        <m:nor/>
                      </m:rPr>
                      <a:rPr lang="id-ID">
                        <a:latin typeface="Cambria Math" panose="02040503050406030204" pitchFamily="18" charset="0"/>
                        <a:ea typeface="Cambria Math" panose="02040503050406030204" pitchFamily="18" charset="0"/>
                      </a:rPr>
                      <m:t>0.15893</m:t>
                    </m:r>
                  </m:oMath>
                </a14:m>
                <a:r>
                  <a:rPr lang="id-ID" dirty="0">
                    <a:latin typeface="Cambria Math" panose="02040503050406030204" pitchFamily="18" charset="0"/>
                    <a:ea typeface="Cambria Math" panose="02040503050406030204" pitchFamily="18" charset="0"/>
                  </a:rPr>
                  <a:t>) x 2/5 x </a:t>
                </a:r>
                <a:r>
                  <a:rPr lang="id-ID" dirty="0" smtClean="0">
                    <a:latin typeface="Cambria Math" panose="02040503050406030204" pitchFamily="18" charset="0"/>
                    <a:ea typeface="Cambria Math" panose="02040503050406030204" pitchFamily="18" charset="0"/>
                  </a:rPr>
                  <a:t>5/10  </a:t>
                </a:r>
                <a:r>
                  <a:rPr lang="id-ID" dirty="0">
                    <a:latin typeface="Cambria Math" panose="02040503050406030204" pitchFamily="18" charset="0"/>
                    <a:ea typeface="Cambria Math" panose="02040503050406030204" pitchFamily="18" charset="0"/>
                  </a:rPr>
                  <a:t>= 0.000733 </a:t>
                </a:r>
              </a:p>
            </p:txBody>
          </p:sp>
        </mc:Choice>
        <mc:Fallback xmlns="">
          <p:sp>
            <p:nvSpPr>
              <p:cNvPr id="22531" name="Content Placeholder 2"/>
              <p:cNvSpPr>
                <a:spLocks noGrp="1" noRot="1" noChangeAspect="1" noMove="1" noResize="1" noEditPoints="1" noAdjustHandles="1" noChangeArrowheads="1" noChangeShapeType="1" noTextEdit="1"/>
              </p:cNvSpPr>
              <p:nvPr>
                <p:ph idx="1"/>
              </p:nvPr>
            </p:nvSpPr>
            <p:spPr>
              <a:xfrm>
                <a:off x="772738" y="1430863"/>
                <a:ext cx="10878132" cy="1224136"/>
              </a:xfrm>
              <a:blipFill rotWithShape="0">
                <a:blip r:embed="rId2"/>
                <a:stretch>
                  <a:fillRect l="-1177" t="-5473" b="-8458"/>
                </a:stretch>
              </a:blipFill>
            </p:spPr>
            <p:txBody>
              <a:bodyPr/>
              <a:lstStyle/>
              <a:p>
                <a:r>
                  <a:rPr lang="id-ID">
                    <a:noFill/>
                  </a:rPr>
                  <a:t> </a:t>
                </a:r>
              </a:p>
            </p:txBody>
          </p:sp>
        </mc:Fallback>
      </mc:AlternateContent>
      <p:sp>
        <p:nvSpPr>
          <p:cNvPr id="4" name="Content Placeholder 2"/>
          <p:cNvSpPr txBox="1">
            <a:spLocks/>
          </p:cNvSpPr>
          <p:nvPr/>
        </p:nvSpPr>
        <p:spPr bwMode="auto">
          <a:xfrm>
            <a:off x="551384" y="2731474"/>
            <a:ext cx="10972800" cy="13454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2438" indent="-452438" algn="l" rtl="0" eaLnBrk="1" fontAlgn="base" hangingPunct="1">
              <a:spcBef>
                <a:spcPct val="20000"/>
              </a:spcBef>
              <a:spcAft>
                <a:spcPct val="0"/>
              </a:spcAft>
              <a:buClr>
                <a:srgbClr val="002060"/>
              </a:buClr>
              <a:buFont typeface="Wingdings" pitchFamily="2" charset="2"/>
              <a:buChar char="q"/>
              <a:defRPr sz="2800" b="0">
                <a:solidFill>
                  <a:srgbClr val="002060"/>
                </a:solidFill>
                <a:latin typeface="+mn-lt"/>
                <a:ea typeface="+mn-ea"/>
                <a:cs typeface="+mn-cs"/>
              </a:defRPr>
            </a:lvl1pPr>
            <a:lvl2pPr marL="895350" indent="-438150" algn="l" rtl="0" eaLnBrk="1" fontAlgn="base" hangingPunct="1">
              <a:spcBef>
                <a:spcPct val="20000"/>
              </a:spcBef>
              <a:spcAft>
                <a:spcPct val="0"/>
              </a:spcAft>
              <a:buClr>
                <a:srgbClr val="002060"/>
              </a:buClr>
              <a:buFont typeface="Wingdings" pitchFamily="2" charset="2"/>
              <a:buChar char="§"/>
              <a:defRPr sz="2400">
                <a:solidFill>
                  <a:schemeClr val="tx1"/>
                </a:solidFill>
                <a:latin typeface="Arial" charset="0"/>
              </a:defRPr>
            </a:lvl2pPr>
            <a:lvl3pPr marL="1347788" indent="-433388" algn="l" rtl="0" eaLnBrk="1" fontAlgn="base" hangingPunct="1">
              <a:spcBef>
                <a:spcPct val="20000"/>
              </a:spcBef>
              <a:spcAft>
                <a:spcPct val="0"/>
              </a:spcAft>
              <a:buClr>
                <a:srgbClr val="002060"/>
              </a:buClr>
              <a:buFont typeface="Wingdings" pitchFamily="2" charset="2"/>
              <a:buChar char="ü"/>
              <a:defRPr sz="2200">
                <a:solidFill>
                  <a:schemeClr val="tx1"/>
                </a:solidFill>
                <a:latin typeface="Arial" charset="0"/>
              </a:defRPr>
            </a:lvl3pPr>
            <a:lvl4pPr marL="1790700" indent="-419100" algn="l" rtl="0" eaLnBrk="1" fontAlgn="base" hangingPunct="1">
              <a:spcBef>
                <a:spcPct val="20000"/>
              </a:spcBef>
              <a:spcAft>
                <a:spcPct val="0"/>
              </a:spcAft>
              <a:buClr>
                <a:srgbClr val="002060"/>
              </a:buClr>
              <a:buFont typeface="Wingdings" pitchFamily="2" charset="2"/>
              <a:buChar char="v"/>
              <a:defRPr sz="2000">
                <a:solidFill>
                  <a:schemeClr val="tx1"/>
                </a:solidFill>
                <a:latin typeface="Arial" charset="0"/>
              </a:defRPr>
            </a:lvl4pPr>
            <a:lvl5pPr marL="2243138" indent="-414338" algn="l" rtl="0" eaLnBrk="1" fontAlgn="base" hangingPunct="1">
              <a:spcBef>
                <a:spcPct val="20000"/>
              </a:spcBef>
              <a:spcAft>
                <a:spcPct val="0"/>
              </a:spcAft>
              <a:buClr>
                <a:srgbClr val="002060"/>
              </a:buClr>
              <a:buFont typeface="Wingdings" pitchFamily="2" charset="2"/>
              <a:buChar char="Ø"/>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r>
              <a:rPr lang="id-ID" kern="0" dirty="0" smtClean="0"/>
              <a:t>Nilai probabilitas dapat dihitung dengan melakukan normalisasi terhadap likelihood tersebut sehingga jumlah nilai yang diperoleh = 1</a:t>
            </a:r>
            <a:endParaRPr lang="id-ID" kern="0" dirty="0"/>
          </a:p>
        </p:txBody>
      </p:sp>
      <p:sp>
        <p:nvSpPr>
          <p:cNvPr id="5" name="Rectangle 4"/>
          <p:cNvSpPr/>
          <p:nvPr/>
        </p:nvSpPr>
        <p:spPr>
          <a:xfrm>
            <a:off x="1174220" y="4274255"/>
            <a:ext cx="2877344" cy="461665"/>
          </a:xfrm>
          <a:prstGeom prst="rect">
            <a:avLst/>
          </a:prstGeom>
        </p:spPr>
        <p:txBody>
          <a:bodyPr wrap="square">
            <a:spAutoFit/>
          </a:bodyPr>
          <a:lstStyle/>
          <a:p>
            <a:r>
              <a:rPr lang="id-ID" sz="2400" dirty="0" smtClean="0">
                <a:latin typeface="Cambria Math" panose="02040503050406030204" pitchFamily="18" charset="0"/>
                <a:ea typeface="Cambria Math" panose="02040503050406030204" pitchFamily="18" charset="0"/>
              </a:rPr>
              <a:t>Probabilitas Ya =</a:t>
            </a:r>
            <a:endParaRPr lang="id-ID" sz="2400" dirty="0"/>
          </a:p>
        </p:txBody>
      </p:sp>
      <mc:AlternateContent xmlns:mc="http://schemas.openxmlformats.org/markup-compatibility/2006" xmlns:a14="http://schemas.microsoft.com/office/drawing/2010/main">
        <mc:Choice Requires="a14">
          <p:sp>
            <p:nvSpPr>
              <p:cNvPr id="6" name="Rectangle 5"/>
              <p:cNvSpPr/>
              <p:nvPr/>
            </p:nvSpPr>
            <p:spPr>
              <a:xfrm>
                <a:off x="4211702" y="4221088"/>
                <a:ext cx="4051109" cy="6819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d-ID" sz="2000" i="1">
                              <a:latin typeface="Cambria Math" panose="02040503050406030204" pitchFamily="18" charset="0"/>
                            </a:rPr>
                          </m:ctrlPr>
                        </m:fPr>
                        <m:num>
                          <m:r>
                            <a:rPr lang="id-ID" sz="2000">
                              <a:latin typeface="Cambria Math" panose="02040503050406030204" pitchFamily="18" charset="0"/>
                            </a:rPr>
                            <m:t>0.000215</m:t>
                          </m:r>
                        </m:num>
                        <m:den>
                          <m:r>
                            <a:rPr lang="id-ID" sz="2000" i="0">
                              <a:latin typeface="Cambria Math" panose="02040503050406030204" pitchFamily="18" charset="0"/>
                            </a:rPr>
                            <m:t>0.000215+0.000733</m:t>
                          </m:r>
                        </m:den>
                      </m:f>
                      <m:r>
                        <a:rPr lang="id-ID" sz="2000" i="0">
                          <a:latin typeface="Cambria Math" panose="02040503050406030204" pitchFamily="18" charset="0"/>
                        </a:rPr>
                        <m:t>=0.226752</m:t>
                      </m:r>
                    </m:oMath>
                  </m:oMathPara>
                </a14:m>
                <a:endParaRPr lang="id-ID" sz="2000" dirty="0"/>
              </a:p>
            </p:txBody>
          </p:sp>
        </mc:Choice>
        <mc:Fallback xmlns="">
          <p:sp>
            <p:nvSpPr>
              <p:cNvPr id="6" name="Rectangle 5"/>
              <p:cNvSpPr>
                <a:spLocks noRot="1" noChangeAspect="1" noMove="1" noResize="1" noEditPoints="1" noAdjustHandles="1" noChangeArrowheads="1" noChangeShapeType="1" noTextEdit="1"/>
              </p:cNvSpPr>
              <p:nvPr/>
            </p:nvSpPr>
            <p:spPr>
              <a:xfrm>
                <a:off x="4211702" y="4221088"/>
                <a:ext cx="4051109" cy="681982"/>
              </a:xfrm>
              <a:prstGeom prst="rect">
                <a:avLst/>
              </a:prstGeom>
              <a:blipFill rotWithShape="0">
                <a:blip r:embed="rId3"/>
                <a:stretch>
                  <a:fillRect/>
                </a:stretch>
              </a:blipFill>
            </p:spPr>
            <p:txBody>
              <a:bodyPr/>
              <a:lstStyle/>
              <a:p>
                <a:r>
                  <a:rPr lang="id-ID">
                    <a:noFill/>
                  </a:rPr>
                  <a:t> </a:t>
                </a:r>
              </a:p>
            </p:txBody>
          </p:sp>
        </mc:Fallback>
      </mc:AlternateContent>
      <p:sp>
        <p:nvSpPr>
          <p:cNvPr id="7" name="Rectangle 6"/>
          <p:cNvSpPr/>
          <p:nvPr/>
        </p:nvSpPr>
        <p:spPr>
          <a:xfrm>
            <a:off x="1174220" y="5193578"/>
            <a:ext cx="3479800" cy="461665"/>
          </a:xfrm>
          <a:prstGeom prst="rect">
            <a:avLst/>
          </a:prstGeom>
        </p:spPr>
        <p:txBody>
          <a:bodyPr wrap="square">
            <a:spAutoFit/>
          </a:bodyPr>
          <a:lstStyle/>
          <a:p>
            <a:r>
              <a:rPr lang="id-ID" sz="2400" dirty="0" smtClean="0">
                <a:latin typeface="Cambria Math" panose="02040503050406030204" pitchFamily="18" charset="0"/>
                <a:ea typeface="Cambria Math" panose="02040503050406030204" pitchFamily="18" charset="0"/>
              </a:rPr>
              <a:t>Probabilitas Tidak =</a:t>
            </a:r>
            <a:endParaRPr lang="id-ID" sz="2400" dirty="0"/>
          </a:p>
        </p:txBody>
      </p:sp>
      <mc:AlternateContent xmlns:mc="http://schemas.openxmlformats.org/markup-compatibility/2006" xmlns:a14="http://schemas.microsoft.com/office/drawing/2010/main">
        <mc:Choice Requires="a14">
          <p:sp>
            <p:nvSpPr>
              <p:cNvPr id="8" name="Rectangle 7"/>
              <p:cNvSpPr/>
              <p:nvPr/>
            </p:nvSpPr>
            <p:spPr>
              <a:xfrm>
                <a:off x="4193463" y="5270053"/>
                <a:ext cx="4036682"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d-ID" sz="2000" i="1" smtClean="0">
                              <a:latin typeface="Cambria Math" panose="02040503050406030204" pitchFamily="18" charset="0"/>
                              <a:ea typeface="Cambria Math" panose="02040503050406030204" pitchFamily="18" charset="0"/>
                            </a:rPr>
                          </m:ctrlPr>
                        </m:fPr>
                        <m:num>
                          <m:r>
                            <a:rPr lang="id-ID" sz="2000">
                              <a:latin typeface="Cambria Math" panose="02040503050406030204" pitchFamily="18" charset="0"/>
                              <a:ea typeface="Cambria Math" panose="02040503050406030204" pitchFamily="18" charset="0"/>
                            </a:rPr>
                            <m:t>0.000</m:t>
                          </m:r>
                          <m:r>
                            <a:rPr lang="id-ID" sz="2000" b="0" i="0" smtClean="0">
                              <a:latin typeface="Cambria Math" panose="02040503050406030204" pitchFamily="18" charset="0"/>
                              <a:ea typeface="Cambria Math" panose="02040503050406030204" pitchFamily="18" charset="0"/>
                            </a:rPr>
                            <m:t>733</m:t>
                          </m:r>
                        </m:num>
                        <m:den>
                          <m:r>
                            <a:rPr lang="id-ID" sz="2000" i="0">
                              <a:latin typeface="Cambria Math" panose="02040503050406030204" pitchFamily="18" charset="0"/>
                              <a:ea typeface="Cambria Math" panose="02040503050406030204" pitchFamily="18" charset="0"/>
                            </a:rPr>
                            <m:t>0.000215+0.000733</m:t>
                          </m:r>
                        </m:den>
                      </m:f>
                      <m:r>
                        <a:rPr lang="id-ID" sz="2000" i="0">
                          <a:latin typeface="Cambria Math" panose="02040503050406030204" pitchFamily="18" charset="0"/>
                          <a:ea typeface="Cambria Math" panose="02040503050406030204" pitchFamily="18" charset="0"/>
                        </a:rPr>
                        <m:t>=</m:t>
                      </m:r>
                      <m:r>
                        <m:rPr>
                          <m:nor/>
                        </m:rPr>
                        <a:rPr lang="id-ID" sz="2000">
                          <a:latin typeface="Cambria Math" panose="02040503050406030204" pitchFamily="18" charset="0"/>
                          <a:ea typeface="Cambria Math" panose="02040503050406030204" pitchFamily="18" charset="0"/>
                        </a:rPr>
                        <m:t>0.773248</m:t>
                      </m:r>
                    </m:oMath>
                  </m:oMathPara>
                </a14:m>
                <a:endParaRPr lang="id-ID" sz="2000"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93463" y="5270053"/>
                <a:ext cx="4036682" cy="675698"/>
              </a:xfrm>
              <a:prstGeom prst="rect">
                <a:avLst/>
              </a:prstGeom>
              <a:blipFill rotWithShape="0">
                <a:blip r:embed="rId4"/>
                <a:stretch>
                  <a:fillRect/>
                </a:stretch>
              </a:blipFill>
            </p:spPr>
            <p:txBody>
              <a:bodyPr/>
              <a:lstStyle/>
              <a:p>
                <a:r>
                  <a:rPr lang="id-ID">
                    <a:noFill/>
                  </a:rPr>
                  <a:t> </a:t>
                </a:r>
              </a:p>
            </p:txBody>
          </p:sp>
        </mc:Fallback>
      </mc:AlternateContent>
      <p:sp>
        <p:nvSpPr>
          <p:cNvPr id="9" name="Right Brace 8"/>
          <p:cNvSpPr/>
          <p:nvPr/>
        </p:nvSpPr>
        <p:spPr>
          <a:xfrm>
            <a:off x="8444052" y="4505087"/>
            <a:ext cx="648072" cy="124759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d-ID"/>
          </a:p>
        </p:txBody>
      </p:sp>
      <p:sp>
        <p:nvSpPr>
          <p:cNvPr id="10" name="Rectangle 9"/>
          <p:cNvSpPr/>
          <p:nvPr/>
        </p:nvSpPr>
        <p:spPr>
          <a:xfrm>
            <a:off x="9146389" y="4825725"/>
            <a:ext cx="2642435" cy="461665"/>
          </a:xfrm>
          <a:prstGeom prst="rect">
            <a:avLst/>
          </a:prstGeom>
        </p:spPr>
        <p:txBody>
          <a:bodyPr wrap="square">
            <a:spAutoFit/>
          </a:bodyPr>
          <a:lstStyle/>
          <a:p>
            <a:r>
              <a:rPr lang="id-ID" sz="2400" dirty="0" smtClean="0">
                <a:latin typeface="Cambria Math" panose="02040503050406030204" pitchFamily="18" charset="0"/>
                <a:ea typeface="Cambria Math" panose="02040503050406030204" pitchFamily="18" charset="0"/>
              </a:rPr>
              <a:t>Klasifikasi </a:t>
            </a:r>
            <a:r>
              <a:rPr lang="id-ID" sz="2400" dirty="0" smtClean="0">
                <a:solidFill>
                  <a:srgbClr val="C00000"/>
                </a:solidFill>
                <a:latin typeface="Cambria Math" panose="02040503050406030204" pitchFamily="18" charset="0"/>
                <a:ea typeface="Cambria Math" panose="02040503050406030204" pitchFamily="18" charset="0"/>
              </a:rPr>
              <a:t>Tidak</a:t>
            </a:r>
            <a:endParaRPr lang="id-ID" sz="2400" dirty="0">
              <a:solidFill>
                <a:srgbClr val="C00000"/>
              </a:solidFill>
            </a:endParaRPr>
          </a:p>
        </p:txBody>
      </p:sp>
      <p:sp>
        <p:nvSpPr>
          <p:cNvPr id="11" name="Title 1">
            <a:extLst>
              <a:ext uri="{FF2B5EF4-FFF2-40B4-BE49-F238E27FC236}">
                <a16:creationId xmlns:a16="http://schemas.microsoft.com/office/drawing/2014/main" id="{43750CEF-4753-DE4B-B38D-30B28ABAA537}"/>
              </a:ext>
            </a:extLst>
          </p:cNvPr>
          <p:cNvSpPr txBox="1">
            <a:spLocks/>
          </p:cNvSpPr>
          <p:nvPr/>
        </p:nvSpPr>
        <p:spPr bwMode="white">
          <a:xfrm>
            <a:off x="0" y="5958884"/>
            <a:ext cx="12192000" cy="8870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a:lstStyle>
          <a:p>
            <a:pPr algn="ctr"/>
            <a:r>
              <a:rPr lang="id-ID" altLang="en-US" sz="2000" b="0" kern="0" dirty="0" smtClean="0">
                <a:solidFill>
                  <a:srgbClr val="002060"/>
                </a:solidFill>
              </a:rPr>
              <a:t>Karena probabilitas </a:t>
            </a:r>
            <a:r>
              <a:rPr lang="id-ID" altLang="en-US" sz="2000" kern="0" dirty="0" smtClean="0">
                <a:solidFill>
                  <a:srgbClr val="002060"/>
                </a:solidFill>
              </a:rPr>
              <a:t>TIDAK (0,7732) </a:t>
            </a:r>
            <a:r>
              <a:rPr lang="id-ID" altLang="en-US" sz="2000" b="0" kern="0" dirty="0" smtClean="0">
                <a:solidFill>
                  <a:srgbClr val="002060"/>
                </a:solidFill>
              </a:rPr>
              <a:t>lebih besar daripada </a:t>
            </a:r>
            <a:r>
              <a:rPr lang="id-ID" altLang="en-US" sz="2000" kern="0" dirty="0" smtClean="0">
                <a:solidFill>
                  <a:srgbClr val="002060"/>
                </a:solidFill>
              </a:rPr>
              <a:t>YA (0,2268), </a:t>
            </a:r>
            <a:r>
              <a:rPr lang="id-ID" altLang="en-US" sz="2000" b="0" kern="0" dirty="0" smtClean="0">
                <a:solidFill>
                  <a:srgbClr val="002060"/>
                </a:solidFill>
              </a:rPr>
              <a:t>maka tanah tersebut </a:t>
            </a:r>
            <a:r>
              <a:rPr lang="id-ID" altLang="en-US" sz="2000" kern="0" dirty="0" smtClean="0">
                <a:solidFill>
                  <a:srgbClr val="C00000"/>
                </a:solidFill>
              </a:rPr>
              <a:t>TIDAK</a:t>
            </a:r>
            <a:r>
              <a:rPr lang="id-ID" altLang="en-US" sz="2000" b="0" kern="0" dirty="0" smtClean="0">
                <a:solidFill>
                  <a:srgbClr val="002060"/>
                </a:solidFill>
              </a:rPr>
              <a:t> cocok dijadikan perumahan</a:t>
            </a:r>
            <a:endParaRPr lang="id-ID" altLang="en-US" sz="2000" b="0" kern="0" dirty="0">
              <a:solidFill>
                <a:srgbClr val="002060"/>
              </a:solidFill>
            </a:endParaRPr>
          </a:p>
        </p:txBody>
      </p:sp>
    </p:spTree>
    <p:extLst>
      <p:ext uri="{BB962C8B-B14F-4D97-AF65-F5344CB8AC3E}">
        <p14:creationId xmlns:p14="http://schemas.microsoft.com/office/powerpoint/2010/main" val="18295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mtClean="0"/>
              <a:t>Penelitian Naïve Bayes</a:t>
            </a:r>
            <a:endParaRPr lang="en-ID"/>
          </a:p>
        </p:txBody>
      </p:sp>
      <p:sp>
        <p:nvSpPr>
          <p:cNvPr id="3" name="Content Placeholder 2"/>
          <p:cNvSpPr>
            <a:spLocks noGrp="1"/>
          </p:cNvSpPr>
          <p:nvPr>
            <p:ph idx="1"/>
          </p:nvPr>
        </p:nvSpPr>
        <p:spPr>
          <a:xfrm>
            <a:off x="609600" y="1371600"/>
            <a:ext cx="11176000" cy="4953000"/>
          </a:xfrm>
        </p:spPr>
        <p:txBody>
          <a:bodyPr/>
          <a:lstStyle/>
          <a:p>
            <a:r>
              <a:rPr lang="en-ID" sz="1800"/>
              <a:t>Ahmad Zainul Mafakhir, Achmad Solichin. 2020. Penerapan Metode Naïve Bayes Classifier Untuk Penjurusan Siswa Pada Madrasah Aliyah Al-Falah Jakarta. Fountain Informatics Journals (FIJ), Vol. 5, No. 1, Hal. 21-26, 2020. ISSN 2541-4313 (Print). DOI: </a:t>
            </a:r>
            <a:r>
              <a:rPr lang="en-ID" sz="1800">
                <a:hlinkClick r:id="rId2"/>
              </a:rPr>
              <a:t>http://</a:t>
            </a:r>
            <a:r>
              <a:rPr lang="en-ID" sz="1800" smtClean="0">
                <a:hlinkClick r:id="rId2"/>
              </a:rPr>
              <a:t>dx.doi.org/10.21111/fij.v5i1.4007</a:t>
            </a:r>
            <a:r>
              <a:rPr lang="en-ID" sz="1800" smtClean="0"/>
              <a:t> </a:t>
            </a:r>
          </a:p>
          <a:p>
            <a:r>
              <a:rPr lang="en-GB" sz="1800"/>
              <a:t>Achmad Solichin. 2019. Comparison of Decision Tree, Naïve Bayes and K-Nearest Neighbors for Predicting Thesis Graduation. Proceeding of The 6th International Conference on Electrical Engineering, Computer Science and Informatics (EECSI 2019). </a:t>
            </a:r>
            <a:r>
              <a:rPr lang="en-GB" sz="1800">
                <a:hlinkClick r:id="rId3"/>
              </a:rPr>
              <a:t>https://</a:t>
            </a:r>
            <a:r>
              <a:rPr lang="en-GB" sz="1800" smtClean="0">
                <a:hlinkClick r:id="rId3"/>
              </a:rPr>
              <a:t>doi.org/10.23919/EECSI48112.2019.8977081</a:t>
            </a:r>
            <a:endParaRPr lang="en-GB" sz="1800" smtClean="0"/>
          </a:p>
          <a:p>
            <a:r>
              <a:rPr lang="en-ID" sz="1800"/>
              <a:t>Supardi Salmu, Achmad Solichin. Prediksi Tingkat Kelulusan Mahasiswa Tepat Waktu Menggunakan Naive Bayes: Studi Kasus UIN Syarif Hidayatullah Jakarta. Prosiding Seminar Nasional Multidisiplin Ilmu (SENMI) 2017. Universitas Budi Luhur, Jakarta, 22 April 2017. ISSN: 2087-0930, hal 701-709</a:t>
            </a:r>
            <a:r>
              <a:rPr lang="en-ID" sz="1800" smtClean="0"/>
              <a:t>.</a:t>
            </a:r>
          </a:p>
          <a:p>
            <a:r>
              <a:rPr lang="pt-BR" sz="1800" smtClean="0"/>
              <a:t>Imam Riadi, </a:t>
            </a:r>
            <a:r>
              <a:rPr lang="pt-BR" sz="1800"/>
              <a:t>Rusydi </a:t>
            </a:r>
            <a:r>
              <a:rPr lang="pt-BR" sz="1800" smtClean="0"/>
              <a:t>Umar, </a:t>
            </a:r>
            <a:r>
              <a:rPr lang="pt-BR" sz="1800"/>
              <a:t>Fadhilah Dhinur </a:t>
            </a:r>
            <a:r>
              <a:rPr lang="pt-BR" sz="1800" smtClean="0"/>
              <a:t>Aini. 2019.</a:t>
            </a:r>
            <a:r>
              <a:rPr lang="en-ID" sz="1800" smtClean="0"/>
              <a:t> Analisis Perbandingan Detection Traffic Anomaly Dengan Metode Naive Bayes Dan Support Vector Machine (Svm). </a:t>
            </a:r>
            <a:r>
              <a:rPr lang="sv-SE" sz="1800"/>
              <a:t>ILKOM Jurnal Ilmiah, 11(1), 17-24. doi:https://</a:t>
            </a:r>
            <a:r>
              <a:rPr lang="sv-SE" sz="1800" smtClean="0"/>
              <a:t>doi.org/10.33096/ilkom.v11i1.361.17-24 </a:t>
            </a:r>
          </a:p>
          <a:p>
            <a:r>
              <a:rPr lang="sv-SE" sz="1800"/>
              <a:t>Safitri Juanita. 2019. Analisis Sentimen Persepsi Masyarakat Terhadap Pemilu 2019 Pada Media Sosial Twitter Menggunakan Naive Bayes. </a:t>
            </a:r>
            <a:r>
              <a:rPr lang="sv-SE" sz="1800" smtClean="0"/>
              <a:t>Jurnal Media Informatika Budidarma. </a:t>
            </a:r>
            <a:r>
              <a:rPr lang="sv-SE" sz="1800"/>
              <a:t>DOI: </a:t>
            </a:r>
            <a:r>
              <a:rPr lang="sv-SE" sz="1800">
                <a:hlinkClick r:id="rId4"/>
              </a:rPr>
              <a:t>http://</a:t>
            </a:r>
            <a:r>
              <a:rPr lang="sv-SE" sz="1800" smtClean="0">
                <a:hlinkClick r:id="rId4"/>
              </a:rPr>
              <a:t>dx.doi.org/10.30865/mib.v4i3.2140</a:t>
            </a:r>
            <a:r>
              <a:rPr lang="sv-SE" sz="1800" smtClean="0"/>
              <a:t> </a:t>
            </a:r>
            <a:endParaRPr lang="sv-SE" sz="1800"/>
          </a:p>
        </p:txBody>
      </p:sp>
    </p:spTree>
    <p:extLst>
      <p:ext uri="{BB962C8B-B14F-4D97-AF65-F5344CB8AC3E}">
        <p14:creationId xmlns:p14="http://schemas.microsoft.com/office/powerpoint/2010/main" val="159815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Tujuan Pembelajaran</a:t>
            </a:r>
            <a:endParaRPr lang="id-ID" dirty="0"/>
          </a:p>
        </p:txBody>
      </p:sp>
      <p:sp>
        <p:nvSpPr>
          <p:cNvPr id="7" name="Content Placeholder 6"/>
          <p:cNvSpPr>
            <a:spLocks noGrp="1"/>
          </p:cNvSpPr>
          <p:nvPr>
            <p:ph idx="1"/>
          </p:nvPr>
        </p:nvSpPr>
        <p:spPr>
          <a:xfrm>
            <a:off x="609600" y="1371600"/>
            <a:ext cx="11031016" cy="4953000"/>
          </a:xfrm>
        </p:spPr>
        <p:txBody>
          <a:bodyPr/>
          <a:lstStyle/>
          <a:p>
            <a:r>
              <a:rPr lang="id-ID"/>
              <a:t>Mahasiswa mampu memaham</a:t>
            </a:r>
            <a:r>
              <a:rPr lang="en-ID"/>
              <a:t>i konsep klasifikasi menggunakan metode Naïve Bayes</a:t>
            </a:r>
          </a:p>
          <a:p>
            <a:r>
              <a:rPr lang="en-ID"/>
              <a:t>Mahasiswa mampu mengimplementasikan metode Naïve Bayes untuk menyelesaikan permasalahan klasifikasi</a:t>
            </a:r>
            <a:endParaRPr lang="id-ID"/>
          </a:p>
        </p:txBody>
      </p:sp>
    </p:spTree>
    <p:extLst>
      <p:ext uri="{BB962C8B-B14F-4D97-AF65-F5344CB8AC3E}">
        <p14:creationId xmlns:p14="http://schemas.microsoft.com/office/powerpoint/2010/main" val="61080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Content Placeholder 2"/>
          <p:cNvSpPr>
            <a:spLocks noGrp="1"/>
          </p:cNvSpPr>
          <p:nvPr>
            <p:ph idx="1"/>
          </p:nvPr>
        </p:nvSpPr>
        <p:spPr/>
        <p:txBody>
          <a:bodyPr/>
          <a:lstStyle/>
          <a:p>
            <a:pPr>
              <a:lnSpc>
                <a:spcPct val="90000"/>
              </a:lnSpc>
            </a:pPr>
            <a:r>
              <a:rPr lang="en-US" u="sng" dirty="0">
                <a:latin typeface="+mj-lt"/>
              </a:rPr>
              <a:t>A statistical classifier</a:t>
            </a:r>
            <a:r>
              <a:rPr lang="en-US" dirty="0">
                <a:latin typeface="+mj-lt"/>
              </a:rPr>
              <a:t>: </a:t>
            </a:r>
          </a:p>
          <a:p>
            <a:pPr lvl="1">
              <a:lnSpc>
                <a:spcPct val="90000"/>
              </a:lnSpc>
            </a:pPr>
            <a:r>
              <a:rPr lang="en-US" dirty="0" err="1">
                <a:latin typeface="+mj-lt"/>
              </a:rPr>
              <a:t>menyelesaikan</a:t>
            </a:r>
            <a:r>
              <a:rPr lang="en-US" dirty="0">
                <a:latin typeface="+mj-lt"/>
              </a:rPr>
              <a:t> </a:t>
            </a:r>
            <a:r>
              <a:rPr lang="en-US" dirty="0" err="1">
                <a:latin typeface="+mj-lt"/>
              </a:rPr>
              <a:t>prediksi</a:t>
            </a:r>
            <a:r>
              <a:rPr lang="en-US" dirty="0">
                <a:latin typeface="+mj-lt"/>
              </a:rPr>
              <a:t> </a:t>
            </a:r>
            <a:r>
              <a:rPr lang="en-US" dirty="0" err="1">
                <a:latin typeface="+mj-lt"/>
              </a:rPr>
              <a:t>probabilitas</a:t>
            </a:r>
            <a:r>
              <a:rPr lang="en-US" dirty="0">
                <a:latin typeface="+mj-lt"/>
              </a:rPr>
              <a:t>, </a:t>
            </a:r>
            <a:r>
              <a:rPr lang="en-US" dirty="0" err="1">
                <a:latin typeface="+mj-lt"/>
              </a:rPr>
              <a:t>sebagai</a:t>
            </a:r>
            <a:r>
              <a:rPr lang="en-US" dirty="0">
                <a:latin typeface="+mj-lt"/>
              </a:rPr>
              <a:t> </a:t>
            </a:r>
            <a:r>
              <a:rPr lang="en-US" dirty="0" err="1">
                <a:latin typeface="+mj-lt"/>
              </a:rPr>
              <a:t>contoh</a:t>
            </a:r>
            <a:r>
              <a:rPr lang="en-US" dirty="0">
                <a:latin typeface="+mj-lt"/>
              </a:rPr>
              <a:t> </a:t>
            </a:r>
            <a:r>
              <a:rPr lang="en-US" dirty="0" err="1">
                <a:latin typeface="+mj-lt"/>
              </a:rPr>
              <a:t>memprediksi</a:t>
            </a:r>
            <a:r>
              <a:rPr lang="en-US" dirty="0">
                <a:latin typeface="+mj-lt"/>
              </a:rPr>
              <a:t> </a:t>
            </a:r>
            <a:r>
              <a:rPr lang="en-US" dirty="0" err="1">
                <a:latin typeface="+mj-lt"/>
              </a:rPr>
              <a:t>peluang</a:t>
            </a:r>
            <a:r>
              <a:rPr lang="en-US" dirty="0">
                <a:latin typeface="+mj-lt"/>
              </a:rPr>
              <a:t> </a:t>
            </a:r>
            <a:r>
              <a:rPr lang="en-US" dirty="0" err="1">
                <a:latin typeface="+mj-lt"/>
              </a:rPr>
              <a:t>keanggotaan</a:t>
            </a:r>
            <a:r>
              <a:rPr lang="en-US" dirty="0">
                <a:latin typeface="+mj-lt"/>
              </a:rPr>
              <a:t> </a:t>
            </a:r>
            <a:r>
              <a:rPr lang="en-US" dirty="0" err="1">
                <a:latin typeface="+mj-lt"/>
              </a:rPr>
              <a:t>suatu</a:t>
            </a:r>
            <a:r>
              <a:rPr lang="en-US" dirty="0">
                <a:latin typeface="+mj-lt"/>
              </a:rPr>
              <a:t> class</a:t>
            </a:r>
          </a:p>
          <a:p>
            <a:pPr lvl="1">
              <a:lnSpc>
                <a:spcPct val="90000"/>
              </a:lnSpc>
            </a:pPr>
            <a:endParaRPr lang="en-US" dirty="0">
              <a:latin typeface="+mj-lt"/>
            </a:endParaRPr>
          </a:p>
          <a:p>
            <a:pPr>
              <a:lnSpc>
                <a:spcPct val="90000"/>
              </a:lnSpc>
            </a:pPr>
            <a:r>
              <a:rPr lang="en-US" u="sng" dirty="0">
                <a:latin typeface="+mj-lt"/>
              </a:rPr>
              <a:t>Foundation:</a:t>
            </a:r>
            <a:r>
              <a:rPr lang="en-US" dirty="0">
                <a:latin typeface="+mj-lt"/>
              </a:rPr>
              <a:t> </a:t>
            </a:r>
          </a:p>
          <a:p>
            <a:pPr lvl="1">
              <a:lnSpc>
                <a:spcPct val="90000"/>
              </a:lnSpc>
            </a:pPr>
            <a:r>
              <a:rPr lang="en-US" dirty="0" err="1">
                <a:latin typeface="+mj-lt"/>
              </a:rPr>
              <a:t>Teorema</a:t>
            </a:r>
            <a:r>
              <a:rPr lang="en-US" dirty="0">
                <a:latin typeface="+mj-lt"/>
              </a:rPr>
              <a:t> Bayes</a:t>
            </a:r>
          </a:p>
          <a:p>
            <a:pPr lvl="1">
              <a:lnSpc>
                <a:spcPct val="90000"/>
              </a:lnSpc>
            </a:pPr>
            <a:endParaRPr lang="en-US" dirty="0">
              <a:latin typeface="+mj-lt"/>
            </a:endParaRPr>
          </a:p>
          <a:p>
            <a:pPr>
              <a:lnSpc>
                <a:spcPct val="90000"/>
              </a:lnSpc>
            </a:pPr>
            <a:r>
              <a:rPr lang="en-US" u="sng" dirty="0">
                <a:latin typeface="+mj-lt"/>
              </a:rPr>
              <a:t>Performance:</a:t>
            </a:r>
            <a:r>
              <a:rPr lang="en-US" dirty="0">
                <a:latin typeface="+mj-lt"/>
              </a:rPr>
              <a:t> </a:t>
            </a:r>
          </a:p>
          <a:p>
            <a:pPr lvl="1">
              <a:lnSpc>
                <a:spcPct val="90000"/>
              </a:lnSpc>
            </a:pPr>
            <a:r>
              <a:rPr lang="en-US" dirty="0" err="1">
                <a:latin typeface="+mj-lt"/>
              </a:rPr>
              <a:t>pengklasifikasi</a:t>
            </a:r>
            <a:r>
              <a:rPr lang="en-US" dirty="0">
                <a:latin typeface="+mj-lt"/>
              </a:rPr>
              <a:t> Bayesian </a:t>
            </a:r>
            <a:r>
              <a:rPr lang="en-US" dirty="0" err="1">
                <a:latin typeface="+mj-lt"/>
              </a:rPr>
              <a:t>sederhana</a:t>
            </a:r>
            <a:r>
              <a:rPr lang="en-US" dirty="0">
                <a:latin typeface="+mj-lt"/>
              </a:rPr>
              <a:t>, </a:t>
            </a:r>
            <a:r>
              <a:rPr lang="en-US" dirty="0" err="1">
                <a:latin typeface="+mj-lt"/>
              </a:rPr>
              <a:t>memiliki</a:t>
            </a:r>
            <a:r>
              <a:rPr lang="en-US" dirty="0">
                <a:latin typeface="+mj-lt"/>
              </a:rPr>
              <a:t> </a:t>
            </a:r>
            <a:r>
              <a:rPr lang="en-US" dirty="0" err="1">
                <a:latin typeface="+mj-lt"/>
              </a:rPr>
              <a:t>kinerja</a:t>
            </a:r>
            <a:r>
              <a:rPr lang="en-US" dirty="0">
                <a:latin typeface="+mj-lt"/>
              </a:rPr>
              <a:t> yang </a:t>
            </a:r>
            <a:r>
              <a:rPr lang="en-US" dirty="0" err="1">
                <a:latin typeface="+mj-lt"/>
              </a:rPr>
              <a:t>dapat</a:t>
            </a:r>
            <a:r>
              <a:rPr lang="en-US" dirty="0">
                <a:latin typeface="+mj-lt"/>
              </a:rPr>
              <a:t> </a:t>
            </a:r>
            <a:r>
              <a:rPr lang="en-US" dirty="0" err="1">
                <a:latin typeface="+mj-lt"/>
              </a:rPr>
              <a:t>dibandingkan</a:t>
            </a:r>
            <a:r>
              <a:rPr lang="en-US" dirty="0">
                <a:latin typeface="+mj-lt"/>
              </a:rPr>
              <a:t> </a:t>
            </a:r>
            <a:r>
              <a:rPr lang="en-US" dirty="0" err="1">
                <a:latin typeface="+mj-lt"/>
              </a:rPr>
              <a:t>pengklasifikasi</a:t>
            </a:r>
            <a:r>
              <a:rPr lang="en-US" dirty="0">
                <a:latin typeface="+mj-lt"/>
              </a:rPr>
              <a:t> </a:t>
            </a:r>
            <a:r>
              <a:rPr lang="en-US" i="1" dirty="0">
                <a:latin typeface="+mj-lt"/>
              </a:rPr>
              <a:t>decision tree</a:t>
            </a:r>
            <a:r>
              <a:rPr lang="en-US" dirty="0">
                <a:latin typeface="+mj-lt"/>
              </a:rPr>
              <a:t> </a:t>
            </a:r>
            <a:r>
              <a:rPr lang="en-US" dirty="0" err="1">
                <a:latin typeface="+mj-lt"/>
              </a:rPr>
              <a:t>dan</a:t>
            </a:r>
            <a:r>
              <a:rPr lang="en-US" dirty="0">
                <a:latin typeface="+mj-lt"/>
              </a:rPr>
              <a:t> </a:t>
            </a:r>
            <a:r>
              <a:rPr lang="en-US" i="1" dirty="0">
                <a:latin typeface="+mj-lt"/>
              </a:rPr>
              <a:t>neural network</a:t>
            </a:r>
          </a:p>
        </p:txBody>
      </p:sp>
    </p:spTree>
    <p:extLst>
      <p:ext uri="{BB962C8B-B14F-4D97-AF65-F5344CB8AC3E}">
        <p14:creationId xmlns:p14="http://schemas.microsoft.com/office/powerpoint/2010/main" val="309730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mtClean="0"/>
              <a:t>Kesimpulan</a:t>
            </a:r>
            <a:endParaRPr lang="en-ID"/>
          </a:p>
        </p:txBody>
      </p:sp>
      <p:sp>
        <p:nvSpPr>
          <p:cNvPr id="8" name="Content Placeholder 7"/>
          <p:cNvSpPr>
            <a:spLocks noGrp="1"/>
          </p:cNvSpPr>
          <p:nvPr>
            <p:ph idx="1"/>
          </p:nvPr>
        </p:nvSpPr>
        <p:spPr>
          <a:xfrm>
            <a:off x="1024128" y="2276872"/>
            <a:ext cx="5092893" cy="3591312"/>
          </a:xfrm>
        </p:spPr>
        <p:txBody>
          <a:bodyPr/>
          <a:lstStyle/>
          <a:p>
            <a:r>
              <a:rPr lang="en-ID" b="1" smtClean="0"/>
              <a:t>Statistical</a:t>
            </a:r>
            <a:r>
              <a:rPr lang="en-ID" smtClean="0"/>
              <a:t> classifier</a:t>
            </a:r>
          </a:p>
          <a:p>
            <a:r>
              <a:rPr lang="en-ID" smtClean="0"/>
              <a:t>Berdasarkan teorema </a:t>
            </a:r>
            <a:r>
              <a:rPr lang="en-ID" b="1" smtClean="0"/>
              <a:t>Bayesian</a:t>
            </a:r>
            <a:r>
              <a:rPr lang="en-ID" smtClean="0"/>
              <a:t> (peluang keanggotaan setiap kelas)</a:t>
            </a:r>
          </a:p>
          <a:p>
            <a:r>
              <a:rPr lang="en-ID" b="1" smtClean="0"/>
              <a:t>Sederhana</a:t>
            </a:r>
            <a:r>
              <a:rPr lang="en-ID" smtClean="0"/>
              <a:t>, tanpa modeling</a:t>
            </a:r>
          </a:p>
          <a:p>
            <a:r>
              <a:rPr lang="en-ID" b="1" smtClean="0"/>
              <a:t>Kinerja baik</a:t>
            </a:r>
            <a:r>
              <a:rPr lang="en-ID" smtClean="0"/>
              <a:t>, untuk jumlah data terbatas maupun banyak.</a:t>
            </a:r>
            <a:endParaRPr lang="en-ID"/>
          </a:p>
        </p:txBody>
      </p:sp>
      <p:sp>
        <p:nvSpPr>
          <p:cNvPr id="10" name="TextBox 9"/>
          <p:cNvSpPr txBox="1"/>
          <p:nvPr/>
        </p:nvSpPr>
        <p:spPr>
          <a:xfrm>
            <a:off x="6351079" y="5661248"/>
            <a:ext cx="4861716" cy="707886"/>
          </a:xfrm>
          <a:prstGeom prst="rect">
            <a:avLst/>
          </a:prstGeom>
          <a:noFill/>
        </p:spPr>
        <p:txBody>
          <a:bodyPr wrap="none" rtlCol="0">
            <a:spAutoFit/>
          </a:bodyPr>
          <a:lstStyle/>
          <a:p>
            <a:r>
              <a:rPr lang="en-ID" sz="2000" smtClean="0">
                <a:solidFill>
                  <a:srgbClr val="000000"/>
                </a:solidFill>
                <a:latin typeface="Calibri" panose="020F0502020204030204" pitchFamily="34" charset="0"/>
                <a:cs typeface="Calibri" panose="020F0502020204030204" pitchFamily="34" charset="0"/>
              </a:rPr>
              <a:t>Penjelasan selengkapnya bisa simak di video:</a:t>
            </a:r>
          </a:p>
          <a:p>
            <a:r>
              <a:rPr lang="en-ID" sz="2000">
                <a:solidFill>
                  <a:srgbClr val="000000"/>
                </a:solidFill>
                <a:latin typeface="Calibri" panose="020F0502020204030204" pitchFamily="34" charset="0"/>
                <a:cs typeface="Calibri" panose="020F0502020204030204" pitchFamily="34" charset="0"/>
                <a:hlinkClick r:id="rId2"/>
              </a:rPr>
              <a:t>https://</a:t>
            </a:r>
            <a:r>
              <a:rPr lang="en-ID" sz="2000" smtClean="0">
                <a:solidFill>
                  <a:srgbClr val="000000"/>
                </a:solidFill>
                <a:latin typeface="Calibri" panose="020F0502020204030204" pitchFamily="34" charset="0"/>
                <a:cs typeface="Calibri" panose="020F0502020204030204" pitchFamily="34" charset="0"/>
                <a:hlinkClick r:id="rId2"/>
              </a:rPr>
              <a:t>youtu.be/CJZN51tudS0</a:t>
            </a:r>
            <a:r>
              <a:rPr lang="en-ID" sz="2000" smtClean="0">
                <a:solidFill>
                  <a:srgbClr val="000000"/>
                </a:solidFill>
                <a:latin typeface="Calibri" panose="020F0502020204030204" pitchFamily="34" charset="0"/>
                <a:cs typeface="Calibri" panose="020F0502020204030204" pitchFamily="34" charset="0"/>
              </a:rPr>
              <a:t> </a:t>
            </a:r>
            <a:endParaRPr lang="en-ID" sz="2000">
              <a:solidFill>
                <a:srgbClr val="00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6486049" y="2084832"/>
            <a:ext cx="4938696" cy="289736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24128" y="1630541"/>
            <a:ext cx="4315412" cy="646331"/>
          </a:xfrm>
          <a:prstGeom prst="rect">
            <a:avLst/>
          </a:prstGeom>
          <a:noFill/>
        </p:spPr>
        <p:txBody>
          <a:bodyPr wrap="none" rtlCol="0">
            <a:spAutoFit/>
          </a:bodyPr>
          <a:lstStyle/>
          <a:p>
            <a:r>
              <a:rPr lang="en-ID" sz="3600" b="1" smtClean="0">
                <a:solidFill>
                  <a:srgbClr val="000000"/>
                </a:solidFill>
                <a:latin typeface="Calibri" panose="020F0502020204030204" pitchFamily="34" charset="0"/>
                <a:cs typeface="Calibri" panose="020F0502020204030204" pitchFamily="34" charset="0"/>
              </a:rPr>
              <a:t>Naïve Bayes Classifier</a:t>
            </a:r>
            <a:endParaRPr lang="en-ID" sz="36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6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4" name="Text Placeholder 3"/>
          <p:cNvSpPr>
            <a:spLocks noGrp="1"/>
          </p:cNvSpPr>
          <p:nvPr>
            <p:ph type="body" idx="1"/>
          </p:nvPr>
        </p:nvSpPr>
        <p:spPr>
          <a:xfrm>
            <a:off x="551384" y="5046857"/>
            <a:ext cx="10363200" cy="953650"/>
          </a:xfrm>
        </p:spPr>
        <p:txBody>
          <a:bodyPr/>
          <a:lstStyle/>
          <a:p>
            <a:pPr algn="ctr"/>
            <a:r>
              <a:rPr lang="id-ID" sz="6000" dirty="0" smtClean="0"/>
              <a:t>SELESAI</a:t>
            </a:r>
            <a:endParaRPr lang="id-ID" sz="6000" dirty="0"/>
          </a:p>
        </p:txBody>
      </p:sp>
      <p:grpSp>
        <p:nvGrpSpPr>
          <p:cNvPr id="9" name="Group 8"/>
          <p:cNvGrpSpPr/>
          <p:nvPr/>
        </p:nvGrpSpPr>
        <p:grpSpPr>
          <a:xfrm>
            <a:off x="3719736" y="1689238"/>
            <a:ext cx="3960440" cy="3241812"/>
            <a:chOff x="3719736" y="1689238"/>
            <a:chExt cx="3960440" cy="3241812"/>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9736" y="1689238"/>
              <a:ext cx="3960440" cy="324181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3912" y="1916832"/>
              <a:ext cx="720080" cy="720080"/>
            </a:xfrm>
            <a:prstGeom prst="rect">
              <a:avLst/>
            </a:prstGeom>
          </p:spPr>
        </p:pic>
      </p:grpSp>
    </p:spTree>
    <p:extLst>
      <p:ext uri="{BB962C8B-B14F-4D97-AF65-F5344CB8AC3E}">
        <p14:creationId xmlns:p14="http://schemas.microsoft.com/office/powerpoint/2010/main" val="59801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Topik Pembahasan</a:t>
            </a:r>
            <a:endParaRPr lang="id-ID" dirty="0"/>
          </a:p>
        </p:txBody>
      </p:sp>
      <p:sp>
        <p:nvSpPr>
          <p:cNvPr id="3" name="Content Placeholder 2"/>
          <p:cNvSpPr>
            <a:spLocks noGrp="1"/>
          </p:cNvSpPr>
          <p:nvPr>
            <p:ph idx="1"/>
          </p:nvPr>
        </p:nvSpPr>
        <p:spPr/>
        <p:txBody>
          <a:bodyPr/>
          <a:lstStyle/>
          <a:p>
            <a:r>
              <a:rPr lang="en-ID" smtClean="0"/>
              <a:t>Dasar Teorema Bayes</a:t>
            </a:r>
          </a:p>
          <a:p>
            <a:r>
              <a:rPr lang="en-ID" smtClean="0"/>
              <a:t>Klasifikasi Naïve Bayes</a:t>
            </a:r>
          </a:p>
          <a:p>
            <a:r>
              <a:rPr lang="en-ID" smtClean="0"/>
              <a:t>Contoh Implementasi Naïve Bayes</a:t>
            </a:r>
          </a:p>
          <a:p>
            <a:r>
              <a:rPr lang="en-ID" smtClean="0"/>
              <a:t>Contoh Penelitian Naïve Bayes</a:t>
            </a:r>
          </a:p>
          <a:p>
            <a:r>
              <a:rPr lang="en-ID" smtClean="0"/>
              <a:t>Kesimpulan</a:t>
            </a:r>
            <a:endParaRPr lang="en-ID"/>
          </a:p>
        </p:txBody>
      </p:sp>
    </p:spTree>
    <p:extLst>
      <p:ext uri="{BB962C8B-B14F-4D97-AF65-F5344CB8AC3E}">
        <p14:creationId xmlns:p14="http://schemas.microsoft.com/office/powerpoint/2010/main" val="2862724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mtClean="0"/>
              <a:t>Taksonomi AI</a:t>
            </a:r>
            <a:endParaRPr lang="en-ID"/>
          </a:p>
        </p:txBody>
      </p:sp>
      <p:pic>
        <p:nvPicPr>
          <p:cNvPr id="4" name="Content Placeholder 3"/>
          <p:cNvPicPr>
            <a:picLocks noGrp="1" noChangeAspect="1"/>
          </p:cNvPicPr>
          <p:nvPr>
            <p:ph idx="1"/>
          </p:nvPr>
        </p:nvPicPr>
        <p:blipFill>
          <a:blip r:embed="rId2"/>
          <a:stretch>
            <a:fillRect/>
          </a:stretch>
        </p:blipFill>
        <p:spPr>
          <a:xfrm>
            <a:off x="1758298" y="1484784"/>
            <a:ext cx="9183403" cy="5165664"/>
          </a:xfrm>
          <a:prstGeom prst="rect">
            <a:avLst/>
          </a:prstGeom>
        </p:spPr>
      </p:pic>
    </p:spTree>
    <p:extLst>
      <p:ext uri="{BB962C8B-B14F-4D97-AF65-F5344CB8AC3E}">
        <p14:creationId xmlns:p14="http://schemas.microsoft.com/office/powerpoint/2010/main" val="2555460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Dasar</a:t>
            </a:r>
            <a:r>
              <a:rPr lang="en-US" dirty="0" smtClean="0"/>
              <a:t> </a:t>
            </a:r>
            <a:r>
              <a:rPr lang="en-US" dirty="0" err="1" smtClean="0"/>
              <a:t>Teorema</a:t>
            </a:r>
            <a:r>
              <a:rPr lang="en-US" dirty="0" smtClean="0"/>
              <a:t> </a:t>
            </a:r>
            <a:r>
              <a:rPr lang="en-US" dirty="0" err="1" smtClean="0"/>
              <a:t>Bayes</a:t>
            </a:r>
            <a:endParaRPr lang="en-US" dirty="0"/>
          </a:p>
        </p:txBody>
      </p:sp>
      <p:sp>
        <p:nvSpPr>
          <p:cNvPr id="3" name="Content Placeholder 2"/>
          <p:cNvSpPr>
            <a:spLocks noGrp="1"/>
          </p:cNvSpPr>
          <p:nvPr>
            <p:ph sz="quarter" idx="1"/>
          </p:nvPr>
        </p:nvSpPr>
        <p:spPr>
          <a:xfrm>
            <a:off x="609600" y="1371600"/>
            <a:ext cx="11247040" cy="4953000"/>
          </a:xfrm>
        </p:spPr>
        <p:txBody>
          <a:bodyPr>
            <a:normAutofit fontScale="92500" lnSpcReduction="10000"/>
          </a:bodyPr>
          <a:lstStyle/>
          <a:p>
            <a:r>
              <a:rPr lang="en-US" dirty="0" err="1" smtClean="0"/>
              <a:t>Diketahui</a:t>
            </a:r>
            <a:r>
              <a:rPr lang="en-US" dirty="0" smtClean="0"/>
              <a:t> X </a:t>
            </a:r>
            <a:r>
              <a:rPr lang="en-US" dirty="0" err="1" smtClean="0"/>
              <a:t>merupakan</a:t>
            </a:r>
            <a:r>
              <a:rPr lang="en-US" dirty="0" smtClean="0"/>
              <a:t> sample data.</a:t>
            </a:r>
          </a:p>
          <a:p>
            <a:pPr lvl="1"/>
            <a:r>
              <a:rPr lang="en-US" dirty="0" err="1" smtClean="0"/>
              <a:t>Dalam</a:t>
            </a:r>
            <a:r>
              <a:rPr lang="en-US" dirty="0" smtClean="0"/>
              <a:t> </a:t>
            </a:r>
            <a:r>
              <a:rPr lang="en-US" dirty="0" err="1" smtClean="0"/>
              <a:t>bayes</a:t>
            </a:r>
            <a:r>
              <a:rPr lang="en-US" dirty="0" smtClean="0"/>
              <a:t> X </a:t>
            </a:r>
            <a:r>
              <a:rPr lang="en-US" dirty="0" err="1" smtClean="0"/>
              <a:t>disebut</a:t>
            </a:r>
            <a:r>
              <a:rPr lang="en-US" dirty="0" smtClean="0"/>
              <a:t> “evidence” </a:t>
            </a:r>
            <a:r>
              <a:rPr lang="en-US" dirty="0" err="1" smtClean="0"/>
              <a:t>atau</a:t>
            </a:r>
            <a:r>
              <a:rPr lang="en-US" dirty="0" smtClean="0"/>
              <a:t> </a:t>
            </a:r>
            <a:r>
              <a:rPr lang="en-US" dirty="0" err="1" smtClean="0"/>
              <a:t>fakta</a:t>
            </a:r>
            <a:endParaRPr lang="en-US" dirty="0" smtClean="0"/>
          </a:p>
          <a:p>
            <a:pPr lvl="1"/>
            <a:r>
              <a:rPr lang="en-US" dirty="0" smtClean="0"/>
              <a:t>Label class </a:t>
            </a:r>
            <a:r>
              <a:rPr lang="en-US" dirty="0" err="1" smtClean="0"/>
              <a:t>tidak</a:t>
            </a:r>
            <a:r>
              <a:rPr lang="en-US" dirty="0" smtClean="0"/>
              <a:t> </a:t>
            </a:r>
            <a:r>
              <a:rPr lang="en-US" dirty="0" err="1" smtClean="0"/>
              <a:t>diketahui</a:t>
            </a:r>
            <a:endParaRPr lang="en-US" dirty="0" smtClean="0"/>
          </a:p>
          <a:p>
            <a:pPr lvl="1"/>
            <a:r>
              <a:rPr lang="en-US" dirty="0" err="1" smtClean="0"/>
              <a:t>Umumnya</a:t>
            </a:r>
            <a:r>
              <a:rPr lang="en-US" dirty="0" smtClean="0"/>
              <a:t> X </a:t>
            </a:r>
            <a:r>
              <a:rPr lang="en-US" dirty="0" err="1" smtClean="0"/>
              <a:t>merupakan</a:t>
            </a:r>
            <a:r>
              <a:rPr lang="en-US" dirty="0" smtClean="0"/>
              <a:t> record data yang </a:t>
            </a:r>
            <a:r>
              <a:rPr lang="en-US" dirty="0" err="1" smtClean="0"/>
              <a:t>disusun</a:t>
            </a:r>
            <a:r>
              <a:rPr lang="en-US" dirty="0" smtClean="0"/>
              <a:t> </a:t>
            </a:r>
            <a:r>
              <a:rPr lang="en-US" dirty="0" err="1" smtClean="0"/>
              <a:t>dari</a:t>
            </a:r>
            <a:r>
              <a:rPr lang="en-US" dirty="0" smtClean="0"/>
              <a:t> n </a:t>
            </a:r>
            <a:r>
              <a:rPr lang="en-US" dirty="0" err="1" smtClean="0"/>
              <a:t>atribut</a:t>
            </a:r>
            <a:endParaRPr lang="en-US" dirty="0" smtClean="0"/>
          </a:p>
          <a:p>
            <a:pPr lvl="1"/>
            <a:endParaRPr lang="en-US" dirty="0" smtClean="0"/>
          </a:p>
          <a:p>
            <a:r>
              <a:rPr lang="en-US" dirty="0" smtClean="0"/>
              <a:t>H </a:t>
            </a:r>
            <a:r>
              <a:rPr lang="en-US" dirty="0" err="1" smtClean="0"/>
              <a:t>merupakan</a:t>
            </a:r>
            <a:r>
              <a:rPr lang="en-US" dirty="0" smtClean="0"/>
              <a:t> </a:t>
            </a:r>
            <a:r>
              <a:rPr lang="en-US" dirty="0" err="1" smtClean="0"/>
              <a:t>suatu</a:t>
            </a:r>
            <a:r>
              <a:rPr lang="en-US" dirty="0" smtClean="0"/>
              <a:t> hypothesis </a:t>
            </a:r>
            <a:r>
              <a:rPr lang="en-US" dirty="0" err="1" smtClean="0"/>
              <a:t>bahwa</a:t>
            </a:r>
            <a:r>
              <a:rPr lang="en-US" dirty="0" smtClean="0"/>
              <a:t> X </a:t>
            </a:r>
            <a:r>
              <a:rPr lang="en-US" dirty="0" err="1" smtClean="0"/>
              <a:t>termasuk</a:t>
            </a:r>
            <a:r>
              <a:rPr lang="en-US" dirty="0" smtClean="0"/>
              <a:t> </a:t>
            </a:r>
            <a:r>
              <a:rPr lang="en-US" err="1" smtClean="0"/>
              <a:t>dari</a:t>
            </a:r>
            <a:r>
              <a:rPr lang="en-US" smtClean="0"/>
              <a:t> kelas </a:t>
            </a:r>
            <a:r>
              <a:rPr lang="en-US" dirty="0" smtClean="0"/>
              <a:t>C </a:t>
            </a:r>
          </a:p>
          <a:p>
            <a:endParaRPr lang="en-US" dirty="0" smtClean="0"/>
          </a:p>
          <a:p>
            <a:r>
              <a:rPr lang="en-US" dirty="0" smtClean="0"/>
              <a:t>Classification </a:t>
            </a:r>
            <a:r>
              <a:rPr lang="en-US" dirty="0" err="1" smtClean="0"/>
              <a:t>adalah</a:t>
            </a:r>
            <a:r>
              <a:rPr lang="en-US" dirty="0" smtClean="0"/>
              <a:t> </a:t>
            </a:r>
            <a:r>
              <a:rPr lang="en-US" dirty="0" err="1" smtClean="0"/>
              <a:t>untuk</a:t>
            </a:r>
            <a:r>
              <a:rPr lang="en-US" dirty="0" smtClean="0"/>
              <a:t> </a:t>
            </a:r>
            <a:r>
              <a:rPr lang="en-US" dirty="0" err="1" smtClean="0"/>
              <a:t>menentukan</a:t>
            </a:r>
            <a:r>
              <a:rPr lang="en-US" dirty="0" smtClean="0"/>
              <a:t> P(H|X), </a:t>
            </a:r>
            <a:r>
              <a:rPr lang="en-US" dirty="0" err="1" smtClean="0"/>
              <a:t>peluang</a:t>
            </a:r>
            <a:r>
              <a:rPr lang="en-US" dirty="0" smtClean="0"/>
              <a:t> </a:t>
            </a:r>
            <a:r>
              <a:rPr lang="en-US" dirty="0" err="1" smtClean="0"/>
              <a:t>hipotesis</a:t>
            </a:r>
            <a:r>
              <a:rPr lang="en-US" dirty="0" smtClean="0"/>
              <a:t> </a:t>
            </a:r>
            <a:r>
              <a:rPr lang="en-US" dirty="0" err="1" smtClean="0"/>
              <a:t>dari</a:t>
            </a:r>
            <a:r>
              <a:rPr lang="en-US" dirty="0" smtClean="0"/>
              <a:t> data sample X</a:t>
            </a:r>
          </a:p>
          <a:p>
            <a:pPr lvl="1"/>
            <a:r>
              <a:rPr lang="en-US" dirty="0" err="1" smtClean="0"/>
              <a:t>Dengan</a:t>
            </a:r>
            <a:r>
              <a:rPr lang="en-US" dirty="0" smtClean="0"/>
              <a:t> </a:t>
            </a:r>
            <a:r>
              <a:rPr lang="en-US" dirty="0" err="1" smtClean="0"/>
              <a:t>kata</a:t>
            </a:r>
            <a:r>
              <a:rPr lang="en-US" dirty="0" smtClean="0"/>
              <a:t> lain, </a:t>
            </a:r>
            <a:r>
              <a:rPr lang="en-US" dirty="0" err="1" smtClean="0"/>
              <a:t>dicari</a:t>
            </a:r>
            <a:r>
              <a:rPr lang="en-US" dirty="0" smtClean="0"/>
              <a:t> </a:t>
            </a:r>
            <a:r>
              <a:rPr lang="en-US" dirty="0" err="1" smtClean="0"/>
              <a:t>peluang</a:t>
            </a:r>
            <a:r>
              <a:rPr lang="en-US" dirty="0" smtClean="0"/>
              <a:t> </a:t>
            </a:r>
            <a:r>
              <a:rPr lang="en-US" dirty="0" err="1" smtClean="0"/>
              <a:t>bahwa</a:t>
            </a:r>
            <a:r>
              <a:rPr lang="en-US" dirty="0" smtClean="0"/>
              <a:t> record X </a:t>
            </a:r>
            <a:r>
              <a:rPr lang="en-US" dirty="0" err="1" smtClean="0"/>
              <a:t>termasuk</a:t>
            </a:r>
            <a:r>
              <a:rPr lang="en-US" dirty="0" smtClean="0"/>
              <a:t> </a:t>
            </a:r>
            <a:r>
              <a:rPr lang="en-US" dirty="0" err="1" smtClean="0"/>
              <a:t>kelas</a:t>
            </a:r>
            <a:r>
              <a:rPr lang="en-US" dirty="0" smtClean="0"/>
              <a:t> C, </a:t>
            </a:r>
            <a:r>
              <a:rPr lang="en-US" dirty="0" err="1" smtClean="0"/>
              <a:t>dengan</a:t>
            </a:r>
            <a:r>
              <a:rPr lang="en-US" dirty="0" smtClean="0"/>
              <a:t> </a:t>
            </a:r>
            <a:r>
              <a:rPr lang="en-US" dirty="0" err="1" smtClean="0"/>
              <a:t>diketahui</a:t>
            </a:r>
            <a:r>
              <a:rPr lang="en-US" dirty="0" smtClean="0"/>
              <a:t> </a:t>
            </a:r>
            <a:r>
              <a:rPr lang="en-US" dirty="0" err="1" smtClean="0"/>
              <a:t>atribut</a:t>
            </a:r>
            <a:r>
              <a:rPr lang="en-US" dirty="0" smtClean="0"/>
              <a:t> yang </a:t>
            </a:r>
            <a:r>
              <a:rPr lang="en-US" dirty="0" err="1" smtClean="0"/>
              <a:t>menjelaskan</a:t>
            </a:r>
            <a:r>
              <a:rPr lang="en-US" dirty="0" smtClean="0"/>
              <a:t> X.</a:t>
            </a:r>
          </a:p>
          <a:p>
            <a:pPr lvl="1"/>
            <a:r>
              <a:rPr lang="en-US" dirty="0" err="1" smtClean="0"/>
              <a:t>Atau</a:t>
            </a:r>
            <a:r>
              <a:rPr lang="en-US" dirty="0" smtClean="0"/>
              <a:t>, </a:t>
            </a:r>
            <a:r>
              <a:rPr lang="en-US" dirty="0" err="1" smtClean="0"/>
              <a:t>peluang</a:t>
            </a:r>
            <a:r>
              <a:rPr lang="en-US" dirty="0" smtClean="0"/>
              <a:t> </a:t>
            </a:r>
            <a:r>
              <a:rPr lang="en-US" dirty="0" err="1" smtClean="0"/>
              <a:t>keluarnya</a:t>
            </a:r>
            <a:r>
              <a:rPr lang="en-US" dirty="0" smtClean="0"/>
              <a:t> </a:t>
            </a:r>
            <a:r>
              <a:rPr lang="en-US" dirty="0" err="1" smtClean="0"/>
              <a:t>hasil</a:t>
            </a:r>
            <a:r>
              <a:rPr lang="en-US" dirty="0" smtClean="0"/>
              <a:t> H </a:t>
            </a:r>
            <a:r>
              <a:rPr lang="en-US" dirty="0" err="1" smtClean="0"/>
              <a:t>jika</a:t>
            </a:r>
            <a:r>
              <a:rPr lang="en-US" dirty="0" smtClean="0"/>
              <a:t> </a:t>
            </a:r>
            <a:r>
              <a:rPr lang="en-US" dirty="0" err="1" smtClean="0"/>
              <a:t>diketahui</a:t>
            </a:r>
            <a:r>
              <a:rPr lang="en-US" dirty="0" smtClean="0"/>
              <a:t> </a:t>
            </a:r>
            <a:r>
              <a:rPr lang="en-US" dirty="0" err="1" smtClean="0"/>
              <a:t>nilai</a:t>
            </a:r>
            <a:r>
              <a:rPr lang="en-US" dirty="0" smtClean="0"/>
              <a:t> X </a:t>
            </a:r>
            <a:r>
              <a:rPr lang="en-US" dirty="0" err="1" smtClean="0"/>
              <a:t>tertentu</a:t>
            </a:r>
            <a:r>
              <a:rPr lang="en-US" dirty="0" smtClean="0"/>
              <a:t>.</a:t>
            </a:r>
          </a:p>
          <a:p>
            <a:pPr lvl="1">
              <a:buNone/>
            </a:pPr>
            <a:endParaRPr lang="en-US" dirty="0" smtClean="0"/>
          </a:p>
        </p:txBody>
      </p:sp>
    </p:spTree>
    <p:extLst>
      <p:ext uri="{BB962C8B-B14F-4D97-AF65-F5344CB8AC3E}">
        <p14:creationId xmlns:p14="http://schemas.microsoft.com/office/powerpoint/2010/main" val="364891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Dasar Teorema Bayes</a:t>
            </a:r>
            <a:endParaRPr lang="en-US"/>
          </a:p>
        </p:txBody>
      </p:sp>
      <p:sp>
        <p:nvSpPr>
          <p:cNvPr id="3" name="Content Placeholder 2"/>
          <p:cNvSpPr>
            <a:spLocks noGrp="1"/>
          </p:cNvSpPr>
          <p:nvPr>
            <p:ph sz="quarter" idx="1"/>
          </p:nvPr>
        </p:nvSpPr>
        <p:spPr>
          <a:xfrm>
            <a:off x="609600" y="1371600"/>
            <a:ext cx="6638528" cy="4953000"/>
          </a:xfrm>
        </p:spPr>
        <p:txBody>
          <a:bodyPr>
            <a:normAutofit lnSpcReduction="10000"/>
          </a:bodyPr>
          <a:lstStyle/>
          <a:p>
            <a:r>
              <a:rPr lang="en-US" dirty="0" smtClean="0"/>
              <a:t>P(H) (prior probability), </a:t>
            </a:r>
            <a:r>
              <a:rPr lang="en-US" dirty="0" err="1" smtClean="0"/>
              <a:t>peluang</a:t>
            </a:r>
            <a:r>
              <a:rPr lang="en-US" dirty="0" smtClean="0"/>
              <a:t> </a:t>
            </a:r>
            <a:r>
              <a:rPr lang="en-US" dirty="0" err="1" smtClean="0"/>
              <a:t>awal</a:t>
            </a:r>
            <a:endParaRPr lang="en-US" dirty="0" smtClean="0"/>
          </a:p>
          <a:p>
            <a:pPr lvl="1"/>
            <a:r>
              <a:rPr lang="en-US" dirty="0" err="1" smtClean="0"/>
              <a:t>Misal</a:t>
            </a:r>
            <a:r>
              <a:rPr lang="en-US" dirty="0" smtClean="0"/>
              <a:t>: X </a:t>
            </a:r>
            <a:r>
              <a:rPr lang="en-US" dirty="0" err="1" smtClean="0"/>
              <a:t>akan</a:t>
            </a:r>
            <a:r>
              <a:rPr lang="en-US" dirty="0" smtClean="0"/>
              <a:t> </a:t>
            </a:r>
            <a:r>
              <a:rPr lang="en-US" dirty="0" err="1" smtClean="0"/>
              <a:t>membeli</a:t>
            </a:r>
            <a:r>
              <a:rPr lang="en-US" dirty="0" smtClean="0"/>
              <a:t> </a:t>
            </a:r>
            <a:r>
              <a:rPr lang="en-US" dirty="0" err="1" smtClean="0"/>
              <a:t>komputer</a:t>
            </a:r>
            <a:r>
              <a:rPr lang="en-US" dirty="0" smtClean="0"/>
              <a:t>, </a:t>
            </a:r>
            <a:r>
              <a:rPr lang="en-US" dirty="0" err="1" smtClean="0"/>
              <a:t>tanpa</a:t>
            </a:r>
            <a:r>
              <a:rPr lang="en-US" dirty="0" smtClean="0"/>
              <a:t> </a:t>
            </a:r>
            <a:r>
              <a:rPr lang="en-US" dirty="0" err="1" smtClean="0"/>
              <a:t>memperhatikan</a:t>
            </a:r>
            <a:r>
              <a:rPr lang="en-US" dirty="0" smtClean="0"/>
              <a:t> </a:t>
            </a:r>
            <a:r>
              <a:rPr lang="en-US" dirty="0" err="1" smtClean="0"/>
              <a:t>umur</a:t>
            </a:r>
            <a:r>
              <a:rPr lang="en-US" dirty="0" smtClean="0"/>
              <a:t>, </a:t>
            </a:r>
            <a:r>
              <a:rPr lang="en-US" dirty="0" err="1" smtClean="0"/>
              <a:t>penghasilan</a:t>
            </a:r>
            <a:r>
              <a:rPr lang="en-US" dirty="0" smtClean="0"/>
              <a:t>, …</a:t>
            </a:r>
          </a:p>
          <a:p>
            <a:r>
              <a:rPr lang="en-US" dirty="0" smtClean="0"/>
              <a:t>P(X) (prior </a:t>
            </a:r>
            <a:r>
              <a:rPr lang="en-US" dirty="0" err="1" smtClean="0"/>
              <a:t>probabilitiy</a:t>
            </a:r>
            <a:r>
              <a:rPr lang="en-US" dirty="0" smtClean="0"/>
              <a:t>) </a:t>
            </a:r>
            <a:r>
              <a:rPr lang="en-US" dirty="0" err="1" smtClean="0"/>
              <a:t>peluang</a:t>
            </a:r>
            <a:r>
              <a:rPr lang="en-US" dirty="0" smtClean="0"/>
              <a:t> </a:t>
            </a:r>
            <a:r>
              <a:rPr lang="en-US" dirty="0" err="1" smtClean="0"/>
              <a:t>bahwa</a:t>
            </a:r>
            <a:r>
              <a:rPr lang="en-US" dirty="0" smtClean="0"/>
              <a:t> data </a:t>
            </a:r>
            <a:r>
              <a:rPr lang="en-US" dirty="0" err="1" smtClean="0"/>
              <a:t>sampel</a:t>
            </a:r>
            <a:r>
              <a:rPr lang="en-US" dirty="0" smtClean="0"/>
              <a:t> X </a:t>
            </a:r>
            <a:r>
              <a:rPr lang="en-US" dirty="0" err="1" smtClean="0"/>
              <a:t>diamati</a:t>
            </a:r>
            <a:r>
              <a:rPr lang="en-US" dirty="0" smtClean="0"/>
              <a:t> </a:t>
            </a:r>
            <a:r>
              <a:rPr lang="en-US" dirty="0" err="1" smtClean="0"/>
              <a:t>tanpa</a:t>
            </a:r>
            <a:r>
              <a:rPr lang="en-US" dirty="0" smtClean="0"/>
              <a:t> </a:t>
            </a:r>
            <a:r>
              <a:rPr lang="en-US" dirty="0" err="1" smtClean="0"/>
              <a:t>memperhatikan</a:t>
            </a:r>
            <a:r>
              <a:rPr lang="en-US" dirty="0" smtClean="0"/>
              <a:t> </a:t>
            </a:r>
            <a:r>
              <a:rPr lang="en-US" dirty="0" err="1" smtClean="0"/>
              <a:t>nilai</a:t>
            </a:r>
            <a:r>
              <a:rPr lang="en-US" dirty="0" smtClean="0"/>
              <a:t> yang lain</a:t>
            </a:r>
          </a:p>
          <a:p>
            <a:r>
              <a:rPr lang="en-US" dirty="0" smtClean="0"/>
              <a:t>P(X|H) (posteriori probability), </a:t>
            </a:r>
            <a:r>
              <a:rPr lang="en-US" dirty="0" err="1" smtClean="0"/>
              <a:t>peluang</a:t>
            </a:r>
            <a:r>
              <a:rPr lang="en-US" dirty="0" smtClean="0"/>
              <a:t> </a:t>
            </a:r>
            <a:r>
              <a:rPr lang="en-US" dirty="0" err="1" smtClean="0"/>
              <a:t>diamatinya</a:t>
            </a:r>
            <a:r>
              <a:rPr lang="en-US" dirty="0" smtClean="0"/>
              <a:t> data </a:t>
            </a:r>
            <a:r>
              <a:rPr lang="en-US" dirty="0" err="1" smtClean="0"/>
              <a:t>sampel</a:t>
            </a:r>
            <a:r>
              <a:rPr lang="en-US" dirty="0" smtClean="0"/>
              <a:t> X </a:t>
            </a:r>
            <a:r>
              <a:rPr lang="en-US" dirty="0" err="1" smtClean="0"/>
              <a:t>dengan</a:t>
            </a:r>
            <a:r>
              <a:rPr lang="en-US" dirty="0" smtClean="0"/>
              <a:t> </a:t>
            </a:r>
            <a:r>
              <a:rPr lang="en-US" dirty="0" err="1" smtClean="0"/>
              <a:t>mempertimbangkan</a:t>
            </a:r>
            <a:r>
              <a:rPr lang="en-US" dirty="0" smtClean="0"/>
              <a:t> H</a:t>
            </a:r>
          </a:p>
          <a:p>
            <a:pPr lvl="1"/>
            <a:r>
              <a:rPr lang="en-US" dirty="0" err="1" smtClean="0"/>
              <a:t>Misal</a:t>
            </a:r>
            <a:r>
              <a:rPr lang="en-US" dirty="0" smtClean="0"/>
              <a:t>: </a:t>
            </a:r>
            <a:r>
              <a:rPr lang="en-US" dirty="0" err="1" smtClean="0"/>
              <a:t>Jika</a:t>
            </a:r>
            <a:r>
              <a:rPr lang="en-US" dirty="0" smtClean="0"/>
              <a:t> X </a:t>
            </a:r>
            <a:r>
              <a:rPr lang="en-US" dirty="0" err="1" smtClean="0"/>
              <a:t>akan</a:t>
            </a:r>
            <a:r>
              <a:rPr lang="en-US" dirty="0" smtClean="0"/>
              <a:t> </a:t>
            </a:r>
            <a:r>
              <a:rPr lang="en-US" dirty="0" err="1" smtClean="0"/>
              <a:t>membeli</a:t>
            </a:r>
            <a:r>
              <a:rPr lang="en-US" dirty="0" smtClean="0"/>
              <a:t> </a:t>
            </a:r>
            <a:r>
              <a:rPr lang="en-US" dirty="0" err="1" smtClean="0"/>
              <a:t>komputer</a:t>
            </a:r>
            <a:r>
              <a:rPr lang="en-US" dirty="0" smtClean="0"/>
              <a:t>, </a:t>
            </a:r>
            <a:r>
              <a:rPr lang="en-US" dirty="0" err="1" smtClean="0"/>
              <a:t>peluang</a:t>
            </a:r>
            <a:r>
              <a:rPr lang="en-US" dirty="0" smtClean="0"/>
              <a:t> X </a:t>
            </a:r>
            <a:r>
              <a:rPr lang="en-US" dirty="0" err="1" smtClean="0"/>
              <a:t>adalah</a:t>
            </a:r>
            <a:r>
              <a:rPr lang="en-US" dirty="0" smtClean="0"/>
              <a:t> </a:t>
            </a:r>
            <a:r>
              <a:rPr lang="id-ID" dirty="0" smtClean="0"/>
              <a:t>berumur </a:t>
            </a:r>
            <a:r>
              <a:rPr lang="en-US" dirty="0" smtClean="0"/>
              <a:t>31..40, medium income</a:t>
            </a:r>
          </a:p>
          <a:p>
            <a:endParaRPr lang="en-US" dirty="0"/>
          </a:p>
        </p:txBody>
      </p:sp>
      <p:graphicFrame>
        <p:nvGraphicFramePr>
          <p:cNvPr id="4" name="Object 4"/>
          <p:cNvGraphicFramePr>
            <a:graphicFrameLocks/>
          </p:cNvGraphicFramePr>
          <p:nvPr>
            <p:extLst/>
          </p:nvPr>
        </p:nvGraphicFramePr>
        <p:xfrm>
          <a:off x="7248128" y="1484784"/>
          <a:ext cx="4815073" cy="3238710"/>
        </p:xfrm>
        <a:graphic>
          <a:graphicData uri="http://schemas.openxmlformats.org/presentationml/2006/ole">
            <mc:AlternateContent xmlns:mc="http://schemas.openxmlformats.org/markup-compatibility/2006">
              <mc:Choice xmlns:v="urn:schemas-microsoft-com:vml" Requires="v">
                <p:oleObj spid="_x0000_s4099" name="Worksheet" r:id="rId3" imgW="6400800" imgH="4305476" progId="Excel.Sheet.8">
                  <p:embed/>
                </p:oleObj>
              </mc:Choice>
              <mc:Fallback>
                <p:oleObj name="Worksheet" r:id="rId3" imgW="6400800" imgH="4305476" progId="Excel.Sheet.8">
                  <p:embed/>
                  <p:pic>
                    <p:nvPicPr>
                      <p:cNvPr id="4" name="Object 4"/>
                      <p:cNvPicPr>
                        <a:picLocks noChangeArrowheads="1"/>
                      </p:cNvPicPr>
                      <p:nvPr/>
                    </p:nvPicPr>
                    <p:blipFill>
                      <a:blip r:embed="rId4"/>
                      <a:srcRect/>
                      <a:stretch>
                        <a:fillRect/>
                      </a:stretch>
                    </p:blipFill>
                    <p:spPr bwMode="auto">
                      <a:xfrm>
                        <a:off x="7248128" y="1484784"/>
                        <a:ext cx="4815073" cy="323871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6511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Dasar Teorema Bayes</a:t>
            </a:r>
            <a:endParaRPr lang="en-US"/>
          </a:p>
        </p:txBody>
      </p:sp>
      <p:sp>
        <p:nvSpPr>
          <p:cNvPr id="3" name="Content Placeholder 2"/>
          <p:cNvSpPr>
            <a:spLocks noGrp="1"/>
          </p:cNvSpPr>
          <p:nvPr>
            <p:ph sz="quarter" idx="1"/>
          </p:nvPr>
        </p:nvSpPr>
        <p:spPr/>
        <p:txBody>
          <a:bodyPr>
            <a:noAutofit/>
          </a:bodyPr>
          <a:lstStyle/>
          <a:p>
            <a:r>
              <a:rPr lang="en-US" sz="2400" dirty="0" err="1"/>
              <a:t>Jika</a:t>
            </a:r>
            <a:r>
              <a:rPr lang="en-US" sz="2400" dirty="0"/>
              <a:t> </a:t>
            </a:r>
            <a:r>
              <a:rPr lang="en-US" sz="2400" dirty="0" err="1"/>
              <a:t>diberikan</a:t>
            </a:r>
            <a:r>
              <a:rPr lang="en-US" sz="2400" dirty="0"/>
              <a:t> data training X, posteriori probability </a:t>
            </a:r>
            <a:r>
              <a:rPr lang="en-US" sz="2400" dirty="0" err="1"/>
              <a:t>dari</a:t>
            </a:r>
            <a:r>
              <a:rPr lang="en-US" sz="2400" dirty="0"/>
              <a:t> </a:t>
            </a:r>
            <a:r>
              <a:rPr lang="en-US" sz="2400" dirty="0" err="1"/>
              <a:t>suatu</a:t>
            </a:r>
            <a:r>
              <a:rPr lang="en-US" sz="2400" dirty="0"/>
              <a:t> hypothesis H, P(H|X), </a:t>
            </a:r>
            <a:r>
              <a:rPr lang="en-US" sz="2400" dirty="0" err="1"/>
              <a:t>mengikuti</a:t>
            </a:r>
            <a:r>
              <a:rPr lang="en-US" sz="2400" dirty="0"/>
              <a:t> </a:t>
            </a:r>
            <a:r>
              <a:rPr lang="en-US" sz="2400" dirty="0" err="1"/>
              <a:t>teorema</a:t>
            </a:r>
            <a:r>
              <a:rPr lang="en-US" sz="2400" dirty="0"/>
              <a:t> </a:t>
            </a:r>
            <a:r>
              <a:rPr lang="en-US" sz="2400" dirty="0" err="1"/>
              <a:t>Bayes</a:t>
            </a:r>
            <a:endParaRPr lang="en-US" sz="2400" dirty="0"/>
          </a:p>
          <a:p>
            <a:pPr>
              <a:buNone/>
            </a:pPr>
            <a:r>
              <a:rPr lang="en-US" sz="2400" dirty="0"/>
              <a:t>			</a:t>
            </a:r>
          </a:p>
          <a:p>
            <a:endParaRPr lang="en-US" sz="2400" dirty="0"/>
          </a:p>
          <a:p>
            <a:endParaRPr lang="en-US" sz="2400" smtClean="0"/>
          </a:p>
          <a:p>
            <a:r>
              <a:rPr lang="en-US" sz="2400" smtClean="0"/>
              <a:t>Dengan </a:t>
            </a:r>
            <a:r>
              <a:rPr lang="en-US" sz="2400" dirty="0" err="1"/>
              <a:t>kata</a:t>
            </a:r>
            <a:r>
              <a:rPr lang="en-US" sz="2400" dirty="0"/>
              <a:t> lain, </a:t>
            </a:r>
            <a:r>
              <a:rPr lang="en-US" sz="2400" dirty="0" err="1"/>
              <a:t>dapat</a:t>
            </a:r>
            <a:r>
              <a:rPr lang="en-US" sz="2400" dirty="0"/>
              <a:t> </a:t>
            </a:r>
            <a:r>
              <a:rPr lang="en-US" sz="2400" dirty="0" err="1"/>
              <a:t>ditulis</a:t>
            </a:r>
            <a:r>
              <a:rPr lang="en-US" sz="2400" dirty="0"/>
              <a:t> </a:t>
            </a:r>
            <a:r>
              <a:rPr lang="en-US" sz="2400" dirty="0" err="1"/>
              <a:t>sebagai</a:t>
            </a:r>
            <a:r>
              <a:rPr lang="en-US" sz="2400" dirty="0"/>
              <a:t> </a:t>
            </a:r>
            <a:r>
              <a:rPr lang="en-US" sz="2400" dirty="0" err="1"/>
              <a:t>berikut</a:t>
            </a:r>
            <a:r>
              <a:rPr lang="en-US" sz="2400" dirty="0"/>
              <a:t>:</a:t>
            </a:r>
          </a:p>
          <a:p>
            <a:pPr lvl="1">
              <a:buNone/>
            </a:pPr>
            <a:r>
              <a:rPr lang="en-US" sz="2000" dirty="0"/>
              <a:t>	</a:t>
            </a:r>
            <a:r>
              <a:rPr lang="en-US" sz="2000" b="1" dirty="0"/>
              <a:t>posteriori = likelihood x prior/evidence</a:t>
            </a:r>
          </a:p>
          <a:p>
            <a:r>
              <a:rPr lang="en-US" sz="2400" dirty="0" err="1"/>
              <a:t>Memperkirakan</a:t>
            </a:r>
            <a:r>
              <a:rPr lang="en-US" sz="2400" dirty="0"/>
              <a:t> X </a:t>
            </a:r>
            <a:r>
              <a:rPr lang="en-US" sz="2400" dirty="0" err="1"/>
              <a:t>termasuk</a:t>
            </a:r>
            <a:r>
              <a:rPr lang="en-US" sz="2400" dirty="0"/>
              <a:t> </a:t>
            </a:r>
            <a:r>
              <a:rPr lang="en-US" sz="2400" dirty="0" err="1"/>
              <a:t>dalam</a:t>
            </a:r>
            <a:r>
              <a:rPr lang="en-US" sz="2400" dirty="0"/>
              <a:t> </a:t>
            </a:r>
            <a:r>
              <a:rPr lang="en-US" sz="2400" dirty="0" err="1"/>
              <a:t>kelas</a:t>
            </a:r>
            <a:r>
              <a:rPr lang="en-US" sz="2400" dirty="0"/>
              <a:t> </a:t>
            </a:r>
            <a:r>
              <a:rPr lang="en-US" sz="2400" dirty="0" err="1"/>
              <a:t>Ci</a:t>
            </a:r>
            <a:r>
              <a:rPr lang="en-US" sz="2400" dirty="0"/>
              <a:t> </a:t>
            </a:r>
            <a:r>
              <a:rPr lang="en-US" sz="2400" dirty="0" err="1"/>
              <a:t>jika</a:t>
            </a:r>
            <a:r>
              <a:rPr lang="en-US" sz="2400" dirty="0"/>
              <a:t> </a:t>
            </a:r>
            <a:r>
              <a:rPr lang="en-US" sz="2400" dirty="0" err="1"/>
              <a:t>peluang</a:t>
            </a:r>
            <a:r>
              <a:rPr lang="en-US" sz="2400" dirty="0"/>
              <a:t> P(</a:t>
            </a:r>
            <a:r>
              <a:rPr lang="en-US" sz="2400" dirty="0" err="1"/>
              <a:t>Ci|X</a:t>
            </a:r>
            <a:r>
              <a:rPr lang="en-US" sz="2400" dirty="0"/>
              <a:t>) </a:t>
            </a:r>
            <a:r>
              <a:rPr lang="en-US" sz="2400" dirty="0" err="1"/>
              <a:t>merupakan</a:t>
            </a:r>
            <a:r>
              <a:rPr lang="en-US" sz="2400" dirty="0"/>
              <a:t> </a:t>
            </a:r>
            <a:r>
              <a:rPr lang="en-US" sz="2400" dirty="0" err="1"/>
              <a:t>tertinggi</a:t>
            </a:r>
            <a:r>
              <a:rPr lang="en-US" sz="2400" dirty="0"/>
              <a:t> </a:t>
            </a:r>
            <a:r>
              <a:rPr lang="en-US" sz="2400" dirty="0" err="1"/>
              <a:t>diantara</a:t>
            </a:r>
            <a:r>
              <a:rPr lang="en-US" sz="2400" dirty="0"/>
              <a:t> </a:t>
            </a:r>
            <a:r>
              <a:rPr lang="en-US" sz="2400" dirty="0" err="1"/>
              <a:t>semua</a:t>
            </a:r>
            <a:r>
              <a:rPr lang="en-US" sz="2400" dirty="0"/>
              <a:t> P(</a:t>
            </a:r>
            <a:r>
              <a:rPr lang="en-US" sz="2400" dirty="0" err="1"/>
              <a:t>C</a:t>
            </a:r>
            <a:r>
              <a:rPr lang="en-US" sz="2400" i="1" dirty="0" err="1"/>
              <a:t>k</a:t>
            </a:r>
            <a:r>
              <a:rPr lang="en-US" sz="2400" dirty="0" err="1"/>
              <a:t>|X</a:t>
            </a:r>
            <a:r>
              <a:rPr lang="en-US" sz="2400" dirty="0"/>
              <a:t>) </a:t>
            </a:r>
            <a:r>
              <a:rPr lang="en-US" sz="2400" dirty="0" err="1"/>
              <a:t>untuk</a:t>
            </a:r>
            <a:r>
              <a:rPr lang="en-US" sz="2400" dirty="0"/>
              <a:t> </a:t>
            </a:r>
            <a:r>
              <a:rPr lang="en-US" sz="2400" dirty="0" err="1"/>
              <a:t>semua</a:t>
            </a:r>
            <a:r>
              <a:rPr lang="en-US" sz="2400" dirty="0"/>
              <a:t> </a:t>
            </a:r>
            <a:r>
              <a:rPr lang="en-US" sz="2400" dirty="0" err="1"/>
              <a:t>klas</a:t>
            </a:r>
            <a:r>
              <a:rPr lang="en-US" sz="2400" dirty="0"/>
              <a:t> </a:t>
            </a:r>
            <a:r>
              <a:rPr lang="en-US" sz="2400" i="1" dirty="0"/>
              <a:t>k</a:t>
            </a:r>
          </a:p>
          <a:p>
            <a:r>
              <a:rPr lang="en-US" sz="2400" dirty="0" err="1"/>
              <a:t>Permasalahan</a:t>
            </a:r>
            <a:r>
              <a:rPr lang="en-US" sz="2400" dirty="0"/>
              <a:t> </a:t>
            </a:r>
            <a:r>
              <a:rPr lang="en-US" sz="2400" dirty="0" err="1"/>
              <a:t>nyata</a:t>
            </a:r>
            <a:r>
              <a:rPr lang="en-US" sz="2400" dirty="0"/>
              <a:t>: </a:t>
            </a:r>
            <a:r>
              <a:rPr lang="en-US" sz="2400" dirty="0" err="1"/>
              <a:t>diperlukan</a:t>
            </a:r>
            <a:r>
              <a:rPr lang="en-US" sz="2400" dirty="0"/>
              <a:t> </a:t>
            </a:r>
            <a:r>
              <a:rPr lang="en-US" sz="2400" dirty="0" err="1"/>
              <a:t>pengetahuan</a:t>
            </a:r>
            <a:r>
              <a:rPr lang="en-US" sz="2400" dirty="0"/>
              <a:t> </a:t>
            </a:r>
            <a:r>
              <a:rPr lang="en-US" sz="2400" dirty="0" err="1"/>
              <a:t>awal</a:t>
            </a:r>
            <a:r>
              <a:rPr lang="en-US" sz="2400" dirty="0"/>
              <a:t> </a:t>
            </a:r>
            <a:r>
              <a:rPr lang="en-US" sz="2400" dirty="0" err="1"/>
              <a:t>dari</a:t>
            </a:r>
            <a:r>
              <a:rPr lang="en-US" sz="2400" dirty="0"/>
              <a:t> </a:t>
            </a:r>
            <a:r>
              <a:rPr lang="en-US" sz="2400" dirty="0" err="1"/>
              <a:t>banyak</a:t>
            </a:r>
            <a:r>
              <a:rPr lang="en-US" sz="2400" dirty="0"/>
              <a:t> </a:t>
            </a:r>
            <a:r>
              <a:rPr lang="en-US" sz="2400" dirty="0" err="1"/>
              <a:t>peluang</a:t>
            </a:r>
            <a:r>
              <a:rPr lang="en-US" sz="2400" dirty="0"/>
              <a:t>, </a:t>
            </a:r>
            <a:r>
              <a:rPr lang="en-US" sz="2400" dirty="0" err="1"/>
              <a:t>hal</a:t>
            </a:r>
            <a:r>
              <a:rPr lang="en-US" sz="2400" dirty="0"/>
              <a:t> </a:t>
            </a:r>
            <a:r>
              <a:rPr lang="en-US" sz="2400" dirty="0" err="1"/>
              <a:t>ini</a:t>
            </a:r>
            <a:r>
              <a:rPr lang="en-US" sz="2400" dirty="0"/>
              <a:t> </a:t>
            </a:r>
            <a:r>
              <a:rPr lang="en-US" sz="2400" dirty="0" err="1"/>
              <a:t>dapat</a:t>
            </a:r>
            <a:r>
              <a:rPr lang="en-US" sz="2400" dirty="0"/>
              <a:t> </a:t>
            </a:r>
            <a:r>
              <a:rPr lang="en-US" sz="2400" dirty="0" err="1"/>
              <a:t>merupakan</a:t>
            </a:r>
            <a:r>
              <a:rPr lang="en-US" sz="2400" dirty="0"/>
              <a:t> </a:t>
            </a:r>
            <a:r>
              <a:rPr lang="en-US" sz="2400" dirty="0" err="1"/>
              <a:t>biaya</a:t>
            </a:r>
            <a:r>
              <a:rPr lang="en-US" sz="2400" dirty="0"/>
              <a:t> </a:t>
            </a:r>
            <a:r>
              <a:rPr lang="en-US" sz="2400" dirty="0" err="1"/>
              <a:t>komputasi</a:t>
            </a:r>
            <a:r>
              <a:rPr lang="en-US" sz="2400" dirty="0"/>
              <a:t> yang </a:t>
            </a:r>
            <a:r>
              <a:rPr lang="en-US" sz="2400" dirty="0" err="1"/>
              <a:t>mencolok</a:t>
            </a:r>
            <a:endParaRPr lang="en-US" sz="2400" dirty="0"/>
          </a:p>
          <a:p>
            <a:endParaRPr lang="en-US" sz="2400" dirty="0"/>
          </a:p>
        </p:txBody>
      </p:sp>
      <p:graphicFrame>
        <p:nvGraphicFramePr>
          <p:cNvPr id="1026" name="Object 2"/>
          <p:cNvGraphicFramePr>
            <a:graphicFrameLocks noChangeAspect="1"/>
          </p:cNvGraphicFramePr>
          <p:nvPr>
            <p:extLst/>
          </p:nvPr>
        </p:nvGraphicFramePr>
        <p:xfrm>
          <a:off x="3657601" y="2348880"/>
          <a:ext cx="3883025" cy="1010270"/>
        </p:xfrm>
        <a:graphic>
          <a:graphicData uri="http://schemas.openxmlformats.org/presentationml/2006/ole">
            <mc:AlternateContent xmlns:mc="http://schemas.openxmlformats.org/markup-compatibility/2006">
              <mc:Choice xmlns:v="urn:schemas-microsoft-com:vml" Requires="v">
                <p:oleObj spid="_x0000_s5123" name="Equation" r:id="rId3" imgW="2463480" imgH="558720" progId="Equation.3">
                  <p:embed/>
                </p:oleObj>
              </mc:Choice>
              <mc:Fallback>
                <p:oleObj name="Equation" r:id="rId3" imgW="2463480" imgH="558720" progId="Equation.3">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2348880"/>
                        <a:ext cx="3883025" cy="101027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7047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Dasar Teorema Bayes</a:t>
            </a:r>
            <a:r>
              <a:rPr lang="en-US" smtClean="0">
                <a:solidFill>
                  <a:schemeClr val="tx1"/>
                </a:solidFill>
              </a:rPr>
              <a:t>Learning</a:t>
            </a:r>
            <a:endParaRPr lang="en-US" dirty="0">
              <a:solidFill>
                <a:schemeClr val="tx1"/>
              </a:solidFill>
            </a:endParaRPr>
          </a:p>
        </p:txBody>
      </p:sp>
      <p:sp>
        <p:nvSpPr>
          <p:cNvPr id="3" name="Content Placeholder 2"/>
          <p:cNvSpPr>
            <a:spLocks noGrp="1"/>
          </p:cNvSpPr>
          <p:nvPr>
            <p:ph sz="quarter" idx="4294967295"/>
          </p:nvPr>
        </p:nvSpPr>
        <p:spPr>
          <a:xfrm>
            <a:off x="914400" y="1600200"/>
            <a:ext cx="10222160" cy="4495800"/>
          </a:xfrm>
        </p:spPr>
        <p:txBody>
          <a:bodyPr>
            <a:normAutofit/>
          </a:bodyPr>
          <a:lstStyle/>
          <a:p>
            <a:r>
              <a:rPr lang="en-US" b="0" dirty="0" err="1"/>
              <a:t>Misal</a:t>
            </a:r>
            <a:r>
              <a:rPr lang="en-US" b="0" dirty="0"/>
              <a:t> </a:t>
            </a:r>
            <a:r>
              <a:rPr lang="en-US" b="0" dirty="0" err="1"/>
              <a:t>terdapat</a:t>
            </a:r>
            <a:r>
              <a:rPr lang="en-US" b="0" dirty="0"/>
              <a:t> </a:t>
            </a:r>
            <a:r>
              <a:rPr lang="en-US" b="0" dirty="0" err="1"/>
              <a:t>beberapa</a:t>
            </a:r>
            <a:r>
              <a:rPr lang="en-US" b="0" dirty="0"/>
              <a:t> </a:t>
            </a:r>
            <a:r>
              <a:rPr lang="en-US" b="0" dirty="0" err="1"/>
              <a:t>alternatif</a:t>
            </a:r>
            <a:r>
              <a:rPr lang="en-US" b="0" dirty="0"/>
              <a:t> </a:t>
            </a:r>
            <a:r>
              <a:rPr lang="en-US" b="0" dirty="0" err="1"/>
              <a:t>hipotesa</a:t>
            </a:r>
            <a:r>
              <a:rPr lang="en-US" b="0" dirty="0"/>
              <a:t> h -&gt; h </a:t>
            </a:r>
            <a:r>
              <a:rPr lang="az-Cyrl-AZ" b="0" dirty="0"/>
              <a:t>є</a:t>
            </a:r>
            <a:r>
              <a:rPr lang="en-US" b="0" dirty="0"/>
              <a:t> H.</a:t>
            </a:r>
          </a:p>
          <a:p>
            <a:r>
              <a:rPr lang="en-US" dirty="0" err="1"/>
              <a:t>Bayes</a:t>
            </a:r>
            <a:r>
              <a:rPr lang="en-US" dirty="0"/>
              <a:t> Learning:</a:t>
            </a:r>
          </a:p>
          <a:p>
            <a:pPr lvl="1"/>
            <a:r>
              <a:rPr lang="en-US" dirty="0" err="1"/>
              <a:t>Memaksimalkan</a:t>
            </a:r>
            <a:r>
              <a:rPr lang="en-US" dirty="0"/>
              <a:t> </a:t>
            </a:r>
            <a:r>
              <a:rPr lang="en-US" dirty="0" err="1"/>
              <a:t>hipotesis</a:t>
            </a:r>
            <a:r>
              <a:rPr lang="en-US" dirty="0"/>
              <a:t> yang paling </a:t>
            </a:r>
            <a:r>
              <a:rPr lang="en-US" dirty="0" err="1"/>
              <a:t>mungkin</a:t>
            </a:r>
            <a:r>
              <a:rPr lang="en-US" dirty="0"/>
              <a:t> h, </a:t>
            </a:r>
            <a:r>
              <a:rPr lang="en-US" dirty="0" err="1"/>
              <a:t>maksimum</a:t>
            </a:r>
            <a:r>
              <a:rPr lang="en-US" dirty="0"/>
              <a:t> </a:t>
            </a:r>
            <a:r>
              <a:rPr lang="en-US" dirty="0" err="1"/>
              <a:t>apriori</a:t>
            </a:r>
            <a:r>
              <a:rPr lang="en-US" dirty="0"/>
              <a:t> (MAP)</a:t>
            </a:r>
          </a:p>
          <a:p>
            <a:pPr lvl="1"/>
            <a:endParaRPr lang="en-US" dirty="0"/>
          </a:p>
        </p:txBody>
      </p:sp>
      <p:graphicFrame>
        <p:nvGraphicFramePr>
          <p:cNvPr id="4" name="Object 3"/>
          <p:cNvGraphicFramePr>
            <a:graphicFrameLocks noChangeAspect="1"/>
          </p:cNvGraphicFramePr>
          <p:nvPr/>
        </p:nvGraphicFramePr>
        <p:xfrm>
          <a:off x="2971800" y="3581401"/>
          <a:ext cx="3048000" cy="462643"/>
        </p:xfrm>
        <a:graphic>
          <a:graphicData uri="http://schemas.openxmlformats.org/presentationml/2006/ole">
            <mc:AlternateContent xmlns:mc="http://schemas.openxmlformats.org/markup-compatibility/2006">
              <mc:Choice xmlns:v="urn:schemas-microsoft-com:vml" Requires="v">
                <p:oleObj spid="_x0000_s6149" name="Equation" r:id="rId3" imgW="1422360" imgH="215640" progId="Equation.3">
                  <p:embed/>
                </p:oleObj>
              </mc:Choice>
              <mc:Fallback>
                <p:oleObj name="Equation" r:id="rId3" imgW="1422360" imgH="21564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81401"/>
                        <a:ext cx="3048000" cy="462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642852" y="4101788"/>
          <a:ext cx="2913062" cy="851212"/>
        </p:xfrm>
        <a:graphic>
          <a:graphicData uri="http://schemas.openxmlformats.org/presentationml/2006/ole">
            <mc:AlternateContent xmlns:mc="http://schemas.openxmlformats.org/markup-compatibility/2006">
              <mc:Choice xmlns:v="urn:schemas-microsoft-com:vml" Requires="v">
                <p:oleObj spid="_x0000_s6150"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852" y="4101788"/>
                        <a:ext cx="2913062" cy="85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657600" y="5029201"/>
          <a:ext cx="2971800" cy="427759"/>
        </p:xfrm>
        <a:graphic>
          <a:graphicData uri="http://schemas.openxmlformats.org/presentationml/2006/ole">
            <mc:AlternateContent xmlns:mc="http://schemas.openxmlformats.org/markup-compatibility/2006">
              <mc:Choice xmlns:v="urn:schemas-microsoft-com:vml" Requires="v">
                <p:oleObj spid="_x0000_s6151" name="Equation" r:id="rId7" imgW="1409400" imgH="203040" progId="Equation.3">
                  <p:embed/>
                </p:oleObj>
              </mc:Choice>
              <mc:Fallback>
                <p:oleObj name="Equation" r:id="rId7" imgW="1409400" imgH="20304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029201"/>
                        <a:ext cx="2971800" cy="4277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191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apr7">
  <a:themeElements>
    <a:clrScheme name="Office Theme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Office Theme 2">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Office Theme 3">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powerpoint-template-apr7</Template>
  <TotalTime>12238</TotalTime>
  <Words>1248</Words>
  <Application>Microsoft Office PowerPoint</Application>
  <PresentationFormat>Widescreen</PresentationFormat>
  <Paragraphs>150</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0" baseType="lpstr">
      <vt:lpstr>Arial</vt:lpstr>
      <vt:lpstr>Calibri</vt:lpstr>
      <vt:lpstr>Cambria Math</vt:lpstr>
      <vt:lpstr>Verdana</vt:lpstr>
      <vt:lpstr>Wingdings</vt:lpstr>
      <vt:lpstr>powerpoint-template-apr7</vt:lpstr>
      <vt:lpstr>Equation</vt:lpstr>
      <vt:lpstr>Worksheet</vt:lpstr>
      <vt:lpstr>FAKULTAS TEKNOLOGI INFORMASI</vt:lpstr>
      <vt:lpstr>KLASIFIKASI NAÏVE BAYES</vt:lpstr>
      <vt:lpstr>Tujuan Pembelajaran</vt:lpstr>
      <vt:lpstr>Topik Pembahasan</vt:lpstr>
      <vt:lpstr>Taksonomi AI</vt:lpstr>
      <vt:lpstr>Dasar Teorema Bayes</vt:lpstr>
      <vt:lpstr>Dasar Teorema Bayes</vt:lpstr>
      <vt:lpstr>Dasar Teorema Bayes</vt:lpstr>
      <vt:lpstr>Dasar Teorema BayesLearning</vt:lpstr>
      <vt:lpstr>Klasifikasi Naïve Bayes</vt:lpstr>
      <vt:lpstr>Contoh Kasus 1</vt:lpstr>
      <vt:lpstr>Contoh Kasus 1: Dataset</vt:lpstr>
      <vt:lpstr>Probabilitas Atribut C1</vt:lpstr>
      <vt:lpstr>Probabilitas Atribut C2</vt:lpstr>
      <vt:lpstr>Probabilitas Atribut C3</vt:lpstr>
      <vt:lpstr>Probabilitas Atribut C4</vt:lpstr>
      <vt:lpstr>Klasifikasi Data Uji</vt:lpstr>
      <vt:lpstr>Klasifikasi Data Uji</vt:lpstr>
      <vt:lpstr>Klasifikasi Data Uji</vt:lpstr>
      <vt:lpstr>Contoh Kasus 2</vt:lpstr>
      <vt:lpstr>Contoh Kasus 2</vt:lpstr>
      <vt:lpstr>Probabilitas Atribut C1</vt:lpstr>
      <vt:lpstr>Probabilitas Atribut C2</vt:lpstr>
      <vt:lpstr>Probabilitas Atribut C3</vt:lpstr>
      <vt:lpstr>Probabilitas Atribut C4</vt:lpstr>
      <vt:lpstr>Klasifikasi</vt:lpstr>
      <vt:lpstr>Rumus Excel (C1 dan C2)</vt:lpstr>
      <vt:lpstr>Klasifikasi</vt:lpstr>
      <vt:lpstr>Penelitian Naïve Bayes</vt:lpstr>
      <vt:lpstr>Kesimpulan</vt:lpstr>
      <vt:lpstr>Kesimpulan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Achmad Solichin</cp:lastModifiedBy>
  <cp:revision>536</cp:revision>
  <dcterms:created xsi:type="dcterms:W3CDTF">2011-05-21T14:11:58Z</dcterms:created>
  <dcterms:modified xsi:type="dcterms:W3CDTF">2021-11-18T02:57:05Z</dcterms:modified>
</cp:coreProperties>
</file>