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DM Sans" pitchFamily="2" charset="77"/>
      <p:regular r:id="rId15"/>
      <p:bold r:id="rId16"/>
      <p:italic r:id="rId17"/>
      <p:boldItalic r:id="rId18"/>
    </p:embeddedFont>
    <p:embeddedFont>
      <p:font typeface="DM Sans Bold" pitchFamily="2" charset="77"/>
      <p:regular r:id="rId19"/>
      <p:bold r:id="rId20"/>
    </p:embeddedFont>
    <p:embeddedFont>
      <p:font typeface="Montserrat Classic Bold" pitchFamily="2" charset="77"/>
      <p:regular r:id="rId21"/>
      <p:bold r:id="rId22"/>
    </p:embeddedFont>
    <p:embeddedFont>
      <p:font typeface="Open Sauce" pitchFamily="2" charset="77"/>
      <p:regular r:id="rId23"/>
    </p:embeddedFont>
    <p:embeddedFont>
      <p:font typeface="Oswald Bold" pitchFamily="2" charset="77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90" autoAdjust="0"/>
  </p:normalViewPr>
  <p:slideViewPr>
    <p:cSldViewPr>
      <p:cViewPr varScale="1">
        <p:scale>
          <a:sx n="66" d="100"/>
          <a:sy n="66" d="100"/>
        </p:scale>
        <p:origin x="5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nvgate.com/guides/change-enablement-and-change-management/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nvgate.com/guides/service-level-management/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0.jpe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hyperlink" Target="https://wiki.en.it-processmaps.com/index.php/ITIL_4#Technical_management_practice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iki.en.it-processmaps.com/index.php/ITIL_4#Service_management_practices" TargetMode="External"/><Relationship Id="rId5" Type="http://schemas.openxmlformats.org/officeDocument/2006/relationships/hyperlink" Target="https://wiki.en.it-processmaps.com/index.php/ITIL_4#General_management_practices" TargetMode="External"/><Relationship Id="rId4" Type="http://schemas.openxmlformats.org/officeDocument/2006/relationships/image" Target="../media/image14.svg"/><Relationship Id="rId9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nvgate.com/guides/service-level-management/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7659121">
            <a:off x="15701185" y="1016578"/>
            <a:ext cx="6158856" cy="6319722"/>
          </a:xfrm>
          <a:custGeom>
            <a:avLst/>
            <a:gdLst/>
            <a:ahLst/>
            <a:cxnLst/>
            <a:rect l="l" t="t" r="r" b="b"/>
            <a:pathLst>
              <a:path w="6158856" h="6319722">
                <a:moveTo>
                  <a:pt x="0" y="0"/>
                </a:moveTo>
                <a:lnTo>
                  <a:pt x="6158856" y="0"/>
                </a:lnTo>
                <a:lnTo>
                  <a:pt x="6158856" y="6319721"/>
                </a:lnTo>
                <a:lnTo>
                  <a:pt x="0" y="6319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258071" y="-4629150"/>
            <a:ext cx="9022634" cy="9258300"/>
          </a:xfrm>
          <a:custGeom>
            <a:avLst/>
            <a:gdLst/>
            <a:ahLst/>
            <a:cxnLst/>
            <a:rect l="l" t="t" r="r" b="b"/>
            <a:pathLst>
              <a:path w="9022634" h="9258300">
                <a:moveTo>
                  <a:pt x="0" y="0"/>
                </a:moveTo>
                <a:lnTo>
                  <a:pt x="9022634" y="0"/>
                </a:lnTo>
                <a:lnTo>
                  <a:pt x="9022634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696420" y="2785375"/>
            <a:ext cx="10895159" cy="4208864"/>
            <a:chOff x="0" y="0"/>
            <a:chExt cx="2104032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04032" cy="812800"/>
            </a:xfrm>
            <a:custGeom>
              <a:avLst/>
              <a:gdLst/>
              <a:ahLst/>
              <a:cxnLst/>
              <a:rect l="l" t="t" r="r" b="b"/>
              <a:pathLst>
                <a:path w="2104032" h="812800">
                  <a:moveTo>
                    <a:pt x="0" y="0"/>
                  </a:moveTo>
                  <a:lnTo>
                    <a:pt x="2104032" y="0"/>
                  </a:lnTo>
                  <a:lnTo>
                    <a:pt x="210403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2104032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9626009" y="5690914"/>
            <a:ext cx="7633291" cy="4527252"/>
          </a:xfrm>
          <a:custGeom>
            <a:avLst/>
            <a:gdLst/>
            <a:ahLst/>
            <a:cxnLst/>
            <a:rect l="l" t="t" r="r" b="b"/>
            <a:pathLst>
              <a:path w="7633291" h="4527252">
                <a:moveTo>
                  <a:pt x="0" y="0"/>
                </a:moveTo>
                <a:lnTo>
                  <a:pt x="7633291" y="0"/>
                </a:lnTo>
                <a:lnTo>
                  <a:pt x="7633291" y="4527252"/>
                </a:lnTo>
                <a:lnTo>
                  <a:pt x="0" y="45272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7000"/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0" y="0"/>
            <a:ext cx="11086948" cy="5026083"/>
          </a:xfrm>
          <a:custGeom>
            <a:avLst/>
            <a:gdLst/>
            <a:ahLst/>
            <a:cxnLst/>
            <a:rect l="l" t="t" r="r" b="b"/>
            <a:pathLst>
              <a:path w="11086948" h="5026083">
                <a:moveTo>
                  <a:pt x="0" y="0"/>
                </a:moveTo>
                <a:lnTo>
                  <a:pt x="11086948" y="0"/>
                </a:lnTo>
                <a:lnTo>
                  <a:pt x="11086948" y="5026083"/>
                </a:lnTo>
                <a:lnTo>
                  <a:pt x="0" y="50260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3000"/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565343" y="5104173"/>
            <a:ext cx="11157314" cy="586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29"/>
              </a:lnSpc>
            </a:pPr>
            <a:r>
              <a:rPr lang="en-US" sz="3499" b="1" spc="342">
                <a:solidFill>
                  <a:srgbClr val="791297"/>
                </a:solidFill>
                <a:latin typeface="Oswald Bold"/>
                <a:ea typeface="Oswald Bold"/>
                <a:cs typeface="Oswald Bold"/>
                <a:sym typeface="Oswald Bold"/>
              </a:rPr>
              <a:t>Information Technology Infrastructure Library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236347" y="4062139"/>
            <a:ext cx="9815307" cy="1173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59"/>
              </a:lnSpc>
            </a:pPr>
            <a:r>
              <a:rPr lang="en-US" sz="6999" b="1" spc="685" dirty="0">
                <a:solidFill>
                  <a:srgbClr val="231F20"/>
                </a:solidFill>
                <a:latin typeface="Oswald Bold"/>
                <a:ea typeface="Oswald Bold"/>
                <a:cs typeface="Oswald Bold"/>
                <a:sym typeface="Oswald Bold"/>
              </a:rPr>
              <a:t>ITIL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428252" y="122876"/>
            <a:ext cx="8859748" cy="1036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40"/>
              </a:lnSpc>
            </a:pPr>
            <a:r>
              <a:rPr lang="en-US" sz="3000" b="1" spc="159">
                <a:solidFill>
                  <a:srgbClr val="231F2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PEMBELAJARAN DARING KOLABORATIF</a:t>
            </a:r>
          </a:p>
          <a:p>
            <a:pPr algn="ctr">
              <a:lnSpc>
                <a:spcPts val="4140"/>
              </a:lnSpc>
            </a:pPr>
            <a:r>
              <a:rPr lang="en-US" sz="3000" b="1" spc="159">
                <a:solidFill>
                  <a:srgbClr val="231F2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STMIK WICIDA &amp; STITEK BONTANG</a:t>
            </a:r>
          </a:p>
        </p:txBody>
      </p:sp>
    </p:spTree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634380" y="2008670"/>
            <a:ext cx="4430843" cy="4917908"/>
            <a:chOff x="0" y="0"/>
            <a:chExt cx="1166971" cy="129525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66971" cy="1295251"/>
            </a:xfrm>
            <a:custGeom>
              <a:avLst/>
              <a:gdLst/>
              <a:ahLst/>
              <a:cxnLst/>
              <a:rect l="l" t="t" r="r" b="b"/>
              <a:pathLst>
                <a:path w="1166971" h="1295251">
                  <a:moveTo>
                    <a:pt x="0" y="0"/>
                  </a:moveTo>
                  <a:lnTo>
                    <a:pt x="1166971" y="0"/>
                  </a:lnTo>
                  <a:lnTo>
                    <a:pt x="1166971" y="1295251"/>
                  </a:lnTo>
                  <a:lnTo>
                    <a:pt x="0" y="1295251"/>
                  </a:lnTo>
                  <a:close/>
                </a:path>
              </a:pathLst>
            </a:custGeom>
            <a:solidFill>
              <a:srgbClr val="1A1A1A">
                <a:alpha val="81961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1166971" cy="13524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3407869">
            <a:off x="12052165" y="1118883"/>
            <a:ext cx="12471670" cy="5351480"/>
          </a:xfrm>
          <a:custGeom>
            <a:avLst/>
            <a:gdLst/>
            <a:ahLst/>
            <a:cxnLst/>
            <a:rect l="l" t="t" r="r" b="b"/>
            <a:pathLst>
              <a:path w="12471670" h="5351480">
                <a:moveTo>
                  <a:pt x="0" y="0"/>
                </a:moveTo>
                <a:lnTo>
                  <a:pt x="12471670" y="0"/>
                </a:lnTo>
                <a:lnTo>
                  <a:pt x="12471670" y="5351480"/>
                </a:lnTo>
                <a:lnTo>
                  <a:pt x="0" y="53514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3407869">
            <a:off x="-4696947" y="10150458"/>
            <a:ext cx="12471670" cy="5351480"/>
          </a:xfrm>
          <a:custGeom>
            <a:avLst/>
            <a:gdLst/>
            <a:ahLst/>
            <a:cxnLst/>
            <a:rect l="l" t="t" r="r" b="b"/>
            <a:pathLst>
              <a:path w="12471670" h="5351480">
                <a:moveTo>
                  <a:pt x="0" y="0"/>
                </a:moveTo>
                <a:lnTo>
                  <a:pt x="12471670" y="0"/>
                </a:lnTo>
                <a:lnTo>
                  <a:pt x="12471670" y="5351480"/>
                </a:lnTo>
                <a:lnTo>
                  <a:pt x="0" y="53514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517544" y="2388293"/>
            <a:ext cx="5195511" cy="5195511"/>
          </a:xfrm>
          <a:custGeom>
            <a:avLst/>
            <a:gdLst/>
            <a:ahLst/>
            <a:cxnLst/>
            <a:rect l="l" t="t" r="r" b="b"/>
            <a:pathLst>
              <a:path w="5195511" h="5195511">
                <a:moveTo>
                  <a:pt x="0" y="0"/>
                </a:moveTo>
                <a:lnTo>
                  <a:pt x="5195510" y="0"/>
                </a:lnTo>
                <a:lnTo>
                  <a:pt x="5195510" y="5195510"/>
                </a:lnTo>
                <a:lnTo>
                  <a:pt x="0" y="51955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008951" y="1095375"/>
            <a:ext cx="7639478" cy="69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50"/>
              </a:lnSpc>
            </a:pPr>
            <a:r>
              <a:rPr lang="en-US" sz="5000" b="1" spc="490">
                <a:solidFill>
                  <a:srgbClr val="231F20"/>
                </a:solidFill>
                <a:latin typeface="Oswald Bold"/>
                <a:ea typeface="Oswald Bold"/>
                <a:cs typeface="Oswald Bold"/>
                <a:sym typeface="Oswald Bold"/>
              </a:rPr>
              <a:t>SERVICE OPERATION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008951" y="2208216"/>
            <a:ext cx="7135049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 spc="244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Service Desk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008951" y="2897028"/>
            <a:ext cx="6162866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 spc="244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Incident Management</a:t>
            </a:r>
            <a:endParaRPr lang="en-US" sz="2499" spc="244" dirty="0">
              <a:solidFill>
                <a:srgbClr val="231F20"/>
              </a:solidFill>
              <a:latin typeface="DM Sans"/>
              <a:ea typeface="DM Sans"/>
              <a:cs typeface="DM Sans"/>
              <a:sym typeface="DM Sans"/>
              <a:hlinkClick r:id="rId6" tooltip="https://invgate.com/guides/change-enablement-and-change-management/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008951" y="4268628"/>
            <a:ext cx="6162866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 spc="244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Request Fulfillment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008951" y="4954428"/>
            <a:ext cx="6315266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 spc="244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Access Management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008951" y="5640228"/>
            <a:ext cx="6162866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 spc="244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Problem Management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008951" y="6326028"/>
            <a:ext cx="6315266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 spc="244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Technical Management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008951" y="7011828"/>
            <a:ext cx="6315266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 spc="244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IT Operation Management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008951" y="7697628"/>
            <a:ext cx="6315266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 spc="244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Application Management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008951" y="3582828"/>
            <a:ext cx="6315266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 spc="244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Event Management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634380" y="2008670"/>
            <a:ext cx="4430843" cy="4917908"/>
            <a:chOff x="0" y="0"/>
            <a:chExt cx="1166971" cy="129525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66971" cy="1295251"/>
            </a:xfrm>
            <a:custGeom>
              <a:avLst/>
              <a:gdLst/>
              <a:ahLst/>
              <a:cxnLst/>
              <a:rect l="l" t="t" r="r" b="b"/>
              <a:pathLst>
                <a:path w="1166971" h="1295251">
                  <a:moveTo>
                    <a:pt x="0" y="0"/>
                  </a:moveTo>
                  <a:lnTo>
                    <a:pt x="1166971" y="0"/>
                  </a:lnTo>
                  <a:lnTo>
                    <a:pt x="1166971" y="1295251"/>
                  </a:lnTo>
                  <a:lnTo>
                    <a:pt x="0" y="1295251"/>
                  </a:lnTo>
                  <a:close/>
                </a:path>
              </a:pathLst>
            </a:custGeom>
            <a:solidFill>
              <a:srgbClr val="1A1A1A">
                <a:alpha val="81961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1166971" cy="13524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3407869">
            <a:off x="12052165" y="1118883"/>
            <a:ext cx="12471670" cy="5351480"/>
          </a:xfrm>
          <a:custGeom>
            <a:avLst/>
            <a:gdLst/>
            <a:ahLst/>
            <a:cxnLst/>
            <a:rect l="l" t="t" r="r" b="b"/>
            <a:pathLst>
              <a:path w="12471670" h="5351480">
                <a:moveTo>
                  <a:pt x="0" y="0"/>
                </a:moveTo>
                <a:lnTo>
                  <a:pt x="12471670" y="0"/>
                </a:lnTo>
                <a:lnTo>
                  <a:pt x="12471670" y="5351480"/>
                </a:lnTo>
                <a:lnTo>
                  <a:pt x="0" y="53514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3407869">
            <a:off x="-4696947" y="10150458"/>
            <a:ext cx="12471670" cy="5351480"/>
          </a:xfrm>
          <a:custGeom>
            <a:avLst/>
            <a:gdLst/>
            <a:ahLst/>
            <a:cxnLst/>
            <a:rect l="l" t="t" r="r" b="b"/>
            <a:pathLst>
              <a:path w="12471670" h="5351480">
                <a:moveTo>
                  <a:pt x="0" y="0"/>
                </a:moveTo>
                <a:lnTo>
                  <a:pt x="12471670" y="0"/>
                </a:lnTo>
                <a:lnTo>
                  <a:pt x="12471670" y="5351480"/>
                </a:lnTo>
                <a:lnTo>
                  <a:pt x="0" y="53514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517544" y="2388293"/>
            <a:ext cx="5195511" cy="5195511"/>
          </a:xfrm>
          <a:custGeom>
            <a:avLst/>
            <a:gdLst/>
            <a:ahLst/>
            <a:cxnLst/>
            <a:rect l="l" t="t" r="r" b="b"/>
            <a:pathLst>
              <a:path w="5195511" h="5195511">
                <a:moveTo>
                  <a:pt x="0" y="0"/>
                </a:moveTo>
                <a:lnTo>
                  <a:pt x="5195510" y="0"/>
                </a:lnTo>
                <a:lnTo>
                  <a:pt x="5195510" y="5195510"/>
                </a:lnTo>
                <a:lnTo>
                  <a:pt x="0" y="51955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008951" y="714375"/>
            <a:ext cx="8804582" cy="1362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50"/>
              </a:lnSpc>
            </a:pPr>
            <a:r>
              <a:rPr lang="en-US" sz="5000" b="1" spc="490">
                <a:solidFill>
                  <a:srgbClr val="231F20"/>
                </a:solidFill>
                <a:latin typeface="Oswald Bold"/>
                <a:ea typeface="Oswald Bold"/>
                <a:cs typeface="Oswald Bold"/>
                <a:sym typeface="Oswald Bold"/>
              </a:rPr>
              <a:t>CONTINUAL SERVICE IMPROVEMENT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008951" y="3860448"/>
            <a:ext cx="6162866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 spc="244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  <a:hlinkClick r:id="rId6" tooltip="https://invgate.com/guides/service-level-management/"/>
              </a:rPr>
              <a:t>Service Operation Processes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008951" y="4641498"/>
            <a:ext cx="6162866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 spc="244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Common Service Operation Activities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008951" y="5701562"/>
            <a:ext cx="6315266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 spc="244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Organising Service Operation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008951" y="6478903"/>
            <a:ext cx="6162866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 spc="244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Service Operation Technology Considerations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008951" y="7536178"/>
            <a:ext cx="6315266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 spc="244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Implementing Service Operation</a:t>
            </a:r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755BD086-5319-4597-ACD5-DDA4455AFBD7}"/>
              </a:ext>
            </a:extLst>
          </p:cNvPr>
          <p:cNvSpPr txBox="1"/>
          <p:nvPr/>
        </p:nvSpPr>
        <p:spPr>
          <a:xfrm>
            <a:off x="2008950" y="2895634"/>
            <a:ext cx="6601649" cy="4185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 spc="244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Service Management as a Practice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3407869">
            <a:off x="12052165" y="1118883"/>
            <a:ext cx="12471670" cy="5351480"/>
          </a:xfrm>
          <a:custGeom>
            <a:avLst/>
            <a:gdLst/>
            <a:ahLst/>
            <a:cxnLst/>
            <a:rect l="l" t="t" r="r" b="b"/>
            <a:pathLst>
              <a:path w="12471670" h="5351480">
                <a:moveTo>
                  <a:pt x="0" y="0"/>
                </a:moveTo>
                <a:lnTo>
                  <a:pt x="12471670" y="0"/>
                </a:lnTo>
                <a:lnTo>
                  <a:pt x="12471670" y="5351480"/>
                </a:lnTo>
                <a:lnTo>
                  <a:pt x="0" y="53514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407869">
            <a:off x="-4696947" y="10150458"/>
            <a:ext cx="12471670" cy="5351480"/>
          </a:xfrm>
          <a:custGeom>
            <a:avLst/>
            <a:gdLst/>
            <a:ahLst/>
            <a:cxnLst/>
            <a:rect l="l" t="t" r="r" b="b"/>
            <a:pathLst>
              <a:path w="12471670" h="5351480">
                <a:moveTo>
                  <a:pt x="0" y="0"/>
                </a:moveTo>
                <a:lnTo>
                  <a:pt x="12471670" y="0"/>
                </a:lnTo>
                <a:lnTo>
                  <a:pt x="12471670" y="5351480"/>
                </a:lnTo>
                <a:lnTo>
                  <a:pt x="0" y="53514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462871" y="1995121"/>
            <a:ext cx="12797548" cy="7406581"/>
          </a:xfrm>
          <a:custGeom>
            <a:avLst/>
            <a:gdLst/>
            <a:ahLst/>
            <a:cxnLst/>
            <a:rect l="l" t="t" r="r" b="b"/>
            <a:pathLst>
              <a:path w="12797548" h="7406581">
                <a:moveTo>
                  <a:pt x="0" y="0"/>
                </a:moveTo>
                <a:lnTo>
                  <a:pt x="12797548" y="0"/>
                </a:lnTo>
                <a:lnTo>
                  <a:pt x="12797548" y="7406580"/>
                </a:lnTo>
                <a:lnTo>
                  <a:pt x="0" y="74065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462871" y="714375"/>
            <a:ext cx="8804582" cy="69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50"/>
              </a:lnSpc>
            </a:pPr>
            <a:r>
              <a:rPr lang="en-US" sz="5000" b="1" spc="490">
                <a:solidFill>
                  <a:srgbClr val="231F20"/>
                </a:solidFill>
                <a:latin typeface="Oswald Bold"/>
                <a:ea typeface="Oswald Bold"/>
                <a:cs typeface="Oswald Bold"/>
                <a:sym typeface="Oswald Bold"/>
              </a:rPr>
              <a:t>MATURITY LEVEL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4254153" y="7476061"/>
            <a:ext cx="11881594" cy="3564478"/>
          </a:xfrm>
          <a:custGeom>
            <a:avLst/>
            <a:gdLst/>
            <a:ahLst/>
            <a:cxnLst/>
            <a:rect l="l" t="t" r="r" b="b"/>
            <a:pathLst>
              <a:path w="11881594" h="3564478">
                <a:moveTo>
                  <a:pt x="11881594" y="0"/>
                </a:moveTo>
                <a:lnTo>
                  <a:pt x="0" y="0"/>
                </a:lnTo>
                <a:lnTo>
                  <a:pt x="0" y="3564478"/>
                </a:lnTo>
                <a:lnTo>
                  <a:pt x="11881594" y="3564478"/>
                </a:lnTo>
                <a:lnTo>
                  <a:pt x="1188159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856174" y="1028700"/>
            <a:ext cx="16213533" cy="8106767"/>
          </a:xfrm>
          <a:custGeom>
            <a:avLst/>
            <a:gdLst/>
            <a:ahLst/>
            <a:cxnLst/>
            <a:rect l="l" t="t" r="r" b="b"/>
            <a:pathLst>
              <a:path w="16213533" h="8106767">
                <a:moveTo>
                  <a:pt x="0" y="0"/>
                </a:moveTo>
                <a:lnTo>
                  <a:pt x="16213533" y="0"/>
                </a:lnTo>
                <a:lnTo>
                  <a:pt x="16213533" y="8106767"/>
                </a:lnTo>
                <a:lnTo>
                  <a:pt x="0" y="810676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659121">
            <a:off x="-4012602" y="5585714"/>
            <a:ext cx="7629294" cy="7828566"/>
          </a:xfrm>
          <a:custGeom>
            <a:avLst/>
            <a:gdLst/>
            <a:ahLst/>
            <a:cxnLst/>
            <a:rect l="l" t="t" r="r" b="b"/>
            <a:pathLst>
              <a:path w="7629294" h="7828566">
                <a:moveTo>
                  <a:pt x="0" y="0"/>
                </a:moveTo>
                <a:lnTo>
                  <a:pt x="7629294" y="0"/>
                </a:lnTo>
                <a:lnTo>
                  <a:pt x="7629294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019320" y="2901697"/>
            <a:ext cx="1400485" cy="3456108"/>
            <a:chOff x="0" y="0"/>
            <a:chExt cx="368852" cy="11863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8852" cy="1186302"/>
            </a:xfrm>
            <a:custGeom>
              <a:avLst/>
              <a:gdLst/>
              <a:ahLst/>
              <a:cxnLst/>
              <a:rect l="l" t="t" r="r" b="b"/>
              <a:pathLst>
                <a:path w="368852" h="1186302">
                  <a:moveTo>
                    <a:pt x="0" y="0"/>
                  </a:moveTo>
                  <a:lnTo>
                    <a:pt x="368852" y="0"/>
                  </a:lnTo>
                  <a:lnTo>
                    <a:pt x="368852" y="1186302"/>
                  </a:lnTo>
                  <a:lnTo>
                    <a:pt x="0" y="1186302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368852" cy="12053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980992" y="1036994"/>
            <a:ext cx="7416941" cy="168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74"/>
              </a:lnSpc>
            </a:pPr>
            <a:r>
              <a:rPr lang="en-US" sz="9981" b="1" spc="978">
                <a:solidFill>
                  <a:srgbClr val="231F20"/>
                </a:solidFill>
                <a:latin typeface="Oswald Bold"/>
                <a:ea typeface="Oswald Bold"/>
                <a:cs typeface="Oswald Bold"/>
                <a:sym typeface="Oswald Bold"/>
              </a:rPr>
              <a:t>CONTENT</a:t>
            </a:r>
          </a:p>
        </p:txBody>
      </p:sp>
      <p:sp>
        <p:nvSpPr>
          <p:cNvPr id="7" name="Freeform 7"/>
          <p:cNvSpPr/>
          <p:nvPr/>
        </p:nvSpPr>
        <p:spPr>
          <a:xfrm rot="2016048">
            <a:off x="12243487" y="-1005305"/>
            <a:ext cx="10749463" cy="2687366"/>
          </a:xfrm>
          <a:custGeom>
            <a:avLst/>
            <a:gdLst/>
            <a:ahLst/>
            <a:cxnLst/>
            <a:rect l="l" t="t" r="r" b="b"/>
            <a:pathLst>
              <a:path w="10749463" h="2687366">
                <a:moveTo>
                  <a:pt x="0" y="0"/>
                </a:moveTo>
                <a:lnTo>
                  <a:pt x="10749463" y="0"/>
                </a:lnTo>
                <a:lnTo>
                  <a:pt x="10749463" y="2687365"/>
                </a:lnTo>
                <a:lnTo>
                  <a:pt x="0" y="26873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231353" y="3225185"/>
            <a:ext cx="937219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b="1" i="1">
                <a:solidFill>
                  <a:srgbClr val="363636"/>
                </a:solidFill>
                <a:latin typeface="Oswald Bold"/>
                <a:ea typeface="Oswald Bold"/>
                <a:cs typeface="Oswald Bold"/>
                <a:sym typeface="Oswald Bold"/>
              </a:rPr>
              <a:t>01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31353" y="4022304"/>
            <a:ext cx="937219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b="1" i="1">
                <a:solidFill>
                  <a:srgbClr val="363636"/>
                </a:solidFill>
                <a:latin typeface="Oswald Bold"/>
                <a:ea typeface="Oswald Bold"/>
                <a:cs typeface="Oswald Bold"/>
                <a:sym typeface="Oswald Bold"/>
              </a:rPr>
              <a:t>02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231353" y="4903461"/>
            <a:ext cx="937219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b="1" i="1">
                <a:solidFill>
                  <a:srgbClr val="363636"/>
                </a:solidFill>
                <a:latin typeface="Oswald Bold"/>
                <a:ea typeface="Oswald Bold"/>
                <a:cs typeface="Oswald Bold"/>
                <a:sym typeface="Oswald Bold"/>
              </a:rPr>
              <a:t>03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231353" y="5700580"/>
            <a:ext cx="937219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b="1" i="1">
                <a:solidFill>
                  <a:srgbClr val="363636"/>
                </a:solidFill>
                <a:latin typeface="Oswald Bold"/>
                <a:ea typeface="Oswald Bold"/>
                <a:cs typeface="Oswald Bold"/>
                <a:sym typeface="Oswald Bold"/>
              </a:rPr>
              <a:t>04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607430" y="3333137"/>
            <a:ext cx="5790503" cy="418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83"/>
              </a:lnSpc>
            </a:pPr>
            <a:r>
              <a:rPr lang="en-US" sz="2524" b="1" spc="247">
                <a:solidFill>
                  <a:srgbClr val="791297"/>
                </a:solidFill>
                <a:latin typeface="DM Sans Bold"/>
                <a:ea typeface="DM Sans Bold"/>
                <a:cs typeface="DM Sans Bold"/>
                <a:sym typeface="DM Sans Bold"/>
              </a:rPr>
              <a:t>PENGERTIAN ITIL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607430" y="4127355"/>
            <a:ext cx="6076629" cy="418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83"/>
              </a:lnSpc>
            </a:pPr>
            <a:r>
              <a:rPr lang="en-US" sz="2524" b="1" spc="247">
                <a:solidFill>
                  <a:srgbClr val="791297"/>
                </a:solidFill>
                <a:latin typeface="DM Sans Bold"/>
                <a:ea typeface="DM Sans Bold"/>
                <a:cs typeface="DM Sans Bold"/>
                <a:sym typeface="DM Sans Bold"/>
              </a:rPr>
              <a:t>ITIL’S HISTORICAL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607430" y="5047445"/>
            <a:ext cx="6529350" cy="418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r>
              <a:rPr lang="en-US" sz="2524" b="1" spc="247">
                <a:solidFill>
                  <a:srgbClr val="791297"/>
                </a:solidFill>
                <a:latin typeface="DM Sans Bold"/>
                <a:ea typeface="DM Sans Bold"/>
                <a:cs typeface="DM Sans Bold"/>
                <a:sym typeface="DM Sans Bold"/>
              </a:rPr>
              <a:t>ITIL SERVICE LIFECYCLE / DOMAIN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607430" y="5841663"/>
            <a:ext cx="6076629" cy="418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r>
              <a:rPr lang="en-US" sz="2524" b="1" spc="247">
                <a:solidFill>
                  <a:srgbClr val="791297"/>
                </a:solidFill>
                <a:latin typeface="DM Sans Bold"/>
                <a:ea typeface="DM Sans Bold"/>
                <a:cs typeface="DM Sans Bold"/>
                <a:sym typeface="DM Sans Bold"/>
              </a:rPr>
              <a:t>MATURITY LEVEL ITIL</a:t>
            </a: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662994" y="337474"/>
            <a:ext cx="4296549" cy="9570246"/>
            <a:chOff x="0" y="0"/>
            <a:chExt cx="1131601" cy="252055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31601" cy="2520559"/>
            </a:xfrm>
            <a:custGeom>
              <a:avLst/>
              <a:gdLst/>
              <a:ahLst/>
              <a:cxnLst/>
              <a:rect l="l" t="t" r="r" b="b"/>
              <a:pathLst>
                <a:path w="1131601" h="2520559">
                  <a:moveTo>
                    <a:pt x="0" y="0"/>
                  </a:moveTo>
                  <a:lnTo>
                    <a:pt x="1131601" y="0"/>
                  </a:lnTo>
                  <a:lnTo>
                    <a:pt x="1131601" y="2520559"/>
                  </a:lnTo>
                  <a:lnTo>
                    <a:pt x="0" y="2520559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1131601" cy="25396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2596064" y="4572174"/>
            <a:ext cx="1156649" cy="1173721"/>
          </a:xfrm>
          <a:custGeom>
            <a:avLst/>
            <a:gdLst/>
            <a:ahLst/>
            <a:cxnLst/>
            <a:rect l="l" t="t" r="r" b="b"/>
            <a:pathLst>
              <a:path w="1156649" h="1173721">
                <a:moveTo>
                  <a:pt x="0" y="0"/>
                </a:moveTo>
                <a:lnTo>
                  <a:pt x="1156649" y="0"/>
                </a:lnTo>
                <a:lnTo>
                  <a:pt x="1156649" y="1173721"/>
                </a:lnTo>
                <a:lnTo>
                  <a:pt x="0" y="11737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246622" y="2131104"/>
            <a:ext cx="7416941" cy="1686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774"/>
              </a:lnSpc>
            </a:pPr>
            <a:r>
              <a:rPr lang="en-US" sz="9981" b="1" spc="978">
                <a:solidFill>
                  <a:srgbClr val="231F20"/>
                </a:solidFill>
                <a:latin typeface="Oswald Bold"/>
                <a:ea typeface="Oswald Bold"/>
                <a:cs typeface="Oswald Bold"/>
                <a:sym typeface="Oswald Bold"/>
              </a:rPr>
              <a:t>ITIL 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46622" y="4370485"/>
            <a:ext cx="8666708" cy="2070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19"/>
              </a:lnSpc>
              <a:spcBef>
                <a:spcPct val="0"/>
              </a:spcBef>
            </a:pPr>
            <a:r>
              <a:rPr lang="en-US" sz="3999" spc="391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Focuses on aligning IT services with the needs of bussiness</a:t>
            </a:r>
          </a:p>
        </p:txBody>
      </p:sp>
      <p:sp>
        <p:nvSpPr>
          <p:cNvPr id="9" name="Freeform 9"/>
          <p:cNvSpPr/>
          <p:nvPr/>
        </p:nvSpPr>
        <p:spPr>
          <a:xfrm>
            <a:off x="-2779578" y="7341318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626009" y="5690914"/>
            <a:ext cx="7633291" cy="4527252"/>
          </a:xfrm>
          <a:custGeom>
            <a:avLst/>
            <a:gdLst/>
            <a:ahLst/>
            <a:cxnLst/>
            <a:rect l="l" t="t" r="r" b="b"/>
            <a:pathLst>
              <a:path w="7633291" h="4527252">
                <a:moveTo>
                  <a:pt x="0" y="0"/>
                </a:moveTo>
                <a:lnTo>
                  <a:pt x="7633291" y="0"/>
                </a:lnTo>
                <a:lnTo>
                  <a:pt x="7633291" y="4527252"/>
                </a:lnTo>
                <a:lnTo>
                  <a:pt x="0" y="452725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17000"/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662994" y="337474"/>
            <a:ext cx="4296549" cy="9570246"/>
            <a:chOff x="0" y="0"/>
            <a:chExt cx="1131601" cy="252055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31601" cy="2520559"/>
            </a:xfrm>
            <a:custGeom>
              <a:avLst/>
              <a:gdLst/>
              <a:ahLst/>
              <a:cxnLst/>
              <a:rect l="l" t="t" r="r" b="b"/>
              <a:pathLst>
                <a:path w="1131601" h="2520559">
                  <a:moveTo>
                    <a:pt x="0" y="0"/>
                  </a:moveTo>
                  <a:lnTo>
                    <a:pt x="1131601" y="0"/>
                  </a:lnTo>
                  <a:lnTo>
                    <a:pt x="1131601" y="2520559"/>
                  </a:lnTo>
                  <a:lnTo>
                    <a:pt x="0" y="2520559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1131601" cy="25396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1620857" y="1593163"/>
            <a:ext cx="5342405" cy="7100674"/>
          </a:xfrm>
          <a:custGeom>
            <a:avLst/>
            <a:gdLst/>
            <a:ahLst/>
            <a:cxnLst/>
            <a:rect l="l" t="t" r="r" b="b"/>
            <a:pathLst>
              <a:path w="5342405" h="7100674">
                <a:moveTo>
                  <a:pt x="0" y="0"/>
                </a:moveTo>
                <a:lnTo>
                  <a:pt x="5342405" y="0"/>
                </a:lnTo>
                <a:lnTo>
                  <a:pt x="5342405" y="7100674"/>
                </a:lnTo>
                <a:lnTo>
                  <a:pt x="0" y="71006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9746" r="-49746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63867" y="3542130"/>
            <a:ext cx="1156649" cy="1173721"/>
          </a:xfrm>
          <a:custGeom>
            <a:avLst/>
            <a:gdLst/>
            <a:ahLst/>
            <a:cxnLst/>
            <a:rect l="l" t="t" r="r" b="b"/>
            <a:pathLst>
              <a:path w="1156649" h="1173721">
                <a:moveTo>
                  <a:pt x="0" y="0"/>
                </a:moveTo>
                <a:lnTo>
                  <a:pt x="1156648" y="0"/>
                </a:lnTo>
                <a:lnTo>
                  <a:pt x="1156648" y="1173721"/>
                </a:lnTo>
                <a:lnTo>
                  <a:pt x="0" y="11737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61060" y="5884578"/>
            <a:ext cx="1159455" cy="1178744"/>
          </a:xfrm>
          <a:custGeom>
            <a:avLst/>
            <a:gdLst/>
            <a:ahLst/>
            <a:cxnLst/>
            <a:rect l="l" t="t" r="r" b="b"/>
            <a:pathLst>
              <a:path w="1159455" h="1178744">
                <a:moveTo>
                  <a:pt x="0" y="0"/>
                </a:moveTo>
                <a:lnTo>
                  <a:pt x="1159455" y="0"/>
                </a:lnTo>
                <a:lnTo>
                  <a:pt x="1159455" y="1178744"/>
                </a:lnTo>
                <a:lnTo>
                  <a:pt x="0" y="11787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700" y="661473"/>
            <a:ext cx="7416941" cy="1686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774"/>
              </a:lnSpc>
            </a:pPr>
            <a:r>
              <a:rPr lang="en-US" sz="9981" b="1" spc="978">
                <a:solidFill>
                  <a:srgbClr val="231F20"/>
                </a:solidFill>
                <a:latin typeface="Oswald Bold"/>
                <a:ea typeface="Oswald Bold"/>
                <a:cs typeface="Oswald Bold"/>
                <a:sym typeface="Oswald Bold"/>
              </a:rPr>
              <a:t>ITIL 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135349" y="3252690"/>
            <a:ext cx="7615273" cy="1704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9"/>
              </a:lnSpc>
            </a:pPr>
            <a:r>
              <a:rPr lang="en-US" sz="2499" b="1" spc="244">
                <a:solidFill>
                  <a:srgbClr val="231F20"/>
                </a:solidFill>
                <a:latin typeface="DM Sans Bold"/>
                <a:ea typeface="DM Sans Bold"/>
                <a:cs typeface="DM Sans Bold"/>
                <a:sym typeface="DM Sans Bold"/>
              </a:rPr>
              <a:t>Metodologi best practice untuk manajemen layanan TI yang digunakan di seluruh dunia oleh organisasi terkemuka. </a:t>
            </a:r>
          </a:p>
          <a:p>
            <a:pPr marL="0" lvl="0" indent="0" algn="l">
              <a:lnSpc>
                <a:spcPts val="3449"/>
              </a:lnSpc>
              <a:spcBef>
                <a:spcPct val="0"/>
              </a:spcBef>
            </a:pPr>
            <a:endParaRPr lang="en-US" sz="2499" b="1" spc="244">
              <a:solidFill>
                <a:srgbClr val="231F2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135349" y="5616153"/>
            <a:ext cx="8070674" cy="2181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50"/>
              </a:lnSpc>
            </a:pPr>
            <a:r>
              <a:rPr lang="en-US" sz="2500" b="1" spc="245">
                <a:solidFill>
                  <a:srgbClr val="231F20"/>
                </a:solidFill>
                <a:latin typeface="DM Sans Bold"/>
                <a:ea typeface="DM Sans Bold"/>
                <a:cs typeface="DM Sans Bold"/>
                <a:sym typeface="DM Sans Bold"/>
              </a:rPr>
              <a:t>Menyediakan“trusted-guidance” bagaimana bisnis dapat menggunakan layanan TI mereka untuk mendukung tujuan dan memfasilitasi pertumbuhan bisnis.</a:t>
            </a:r>
          </a:p>
          <a:p>
            <a:pPr marL="0" lvl="0" indent="0" algn="just">
              <a:lnSpc>
                <a:spcPts val="3450"/>
              </a:lnSpc>
              <a:spcBef>
                <a:spcPct val="0"/>
              </a:spcBef>
            </a:pPr>
            <a:endParaRPr lang="en-US" sz="2500" b="1" spc="245">
              <a:solidFill>
                <a:srgbClr val="231F2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-2779578" y="7341318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779206" y="1920649"/>
            <a:ext cx="2027545" cy="3080525"/>
          </a:xfrm>
          <a:custGeom>
            <a:avLst/>
            <a:gdLst/>
            <a:ahLst/>
            <a:cxnLst/>
            <a:rect l="l" t="t" r="r" b="b"/>
            <a:pathLst>
              <a:path w="2027545" h="3080525">
                <a:moveTo>
                  <a:pt x="0" y="0"/>
                </a:moveTo>
                <a:lnTo>
                  <a:pt x="2027545" y="0"/>
                </a:lnTo>
                <a:lnTo>
                  <a:pt x="2027545" y="3080525"/>
                </a:lnTo>
                <a:lnTo>
                  <a:pt x="0" y="30805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AutoShape 4"/>
          <p:cNvSpPr/>
          <p:nvPr/>
        </p:nvSpPr>
        <p:spPr>
          <a:xfrm>
            <a:off x="1589541" y="5472067"/>
            <a:ext cx="15108918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3542437" y="5240576"/>
            <a:ext cx="501082" cy="50108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3121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89541" y="6866009"/>
            <a:ext cx="3803725" cy="2392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 algn="l">
              <a:lnSpc>
                <a:spcPts val="2760"/>
              </a:lnSpc>
              <a:buFont typeface="Arial"/>
              <a:buChar char="•"/>
            </a:pPr>
            <a:r>
              <a:rPr lang="en-US" sz="2000" spc="196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The 1st of ITIL was called the Government Information Technology Infrastructure Management (GITIM)</a:t>
            </a:r>
          </a:p>
          <a:p>
            <a:pPr algn="l">
              <a:lnSpc>
                <a:spcPts val="2760"/>
              </a:lnSpc>
            </a:pPr>
            <a:endParaRPr lang="en-US" sz="2000" spc="196">
              <a:solidFill>
                <a:srgbClr val="231F2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31801" lvl="1" indent="-215900" algn="l">
              <a:lnSpc>
                <a:spcPts val="2760"/>
              </a:lnSpc>
              <a:buFont typeface="Arial"/>
              <a:buChar char="•"/>
            </a:pPr>
            <a:r>
              <a:rPr lang="en-US" sz="2000" spc="196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Released late 1980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779206" y="2339199"/>
            <a:ext cx="2027545" cy="1121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41"/>
              </a:lnSpc>
            </a:pPr>
            <a:r>
              <a:rPr lang="en-US" sz="6624" b="1" spc="649">
                <a:solidFill>
                  <a:srgbClr val="FFFBFB"/>
                </a:solidFill>
                <a:latin typeface="DM Sans Bold"/>
                <a:ea typeface="DM Sans Bold"/>
                <a:cs typeface="DM Sans Bold"/>
                <a:sym typeface="DM Sans Bold"/>
              </a:rPr>
              <a:t>01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059451" y="5932022"/>
            <a:ext cx="3467055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9"/>
              </a:lnSpc>
            </a:pPr>
            <a:r>
              <a:rPr lang="en-US" sz="2499" b="1" spc="244">
                <a:solidFill>
                  <a:srgbClr val="231F20"/>
                </a:solidFill>
                <a:latin typeface="DM Sans Bold"/>
                <a:ea typeface="DM Sans Bold"/>
                <a:cs typeface="DM Sans Bold"/>
                <a:sym typeface="DM Sans Bold"/>
              </a:rPr>
              <a:t>EARLY VERSIONS (GITIM)</a:t>
            </a:r>
          </a:p>
        </p:txBody>
      </p:sp>
      <p:sp>
        <p:nvSpPr>
          <p:cNvPr id="11" name="Freeform 11"/>
          <p:cNvSpPr/>
          <p:nvPr/>
        </p:nvSpPr>
        <p:spPr>
          <a:xfrm>
            <a:off x="6267505" y="1920649"/>
            <a:ext cx="2027545" cy="3080525"/>
          </a:xfrm>
          <a:custGeom>
            <a:avLst/>
            <a:gdLst/>
            <a:ahLst/>
            <a:cxnLst/>
            <a:rect l="l" t="t" r="r" b="b"/>
            <a:pathLst>
              <a:path w="2027545" h="3080525">
                <a:moveTo>
                  <a:pt x="0" y="0"/>
                </a:moveTo>
                <a:lnTo>
                  <a:pt x="2027546" y="0"/>
                </a:lnTo>
                <a:lnTo>
                  <a:pt x="2027546" y="3080525"/>
                </a:lnTo>
                <a:lnTo>
                  <a:pt x="0" y="30805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7030737" y="5240576"/>
            <a:ext cx="501082" cy="501082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31211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6267505" y="2339199"/>
            <a:ext cx="2027545" cy="1121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41"/>
              </a:lnSpc>
            </a:pPr>
            <a:r>
              <a:rPr lang="en-US" sz="6624" b="1" spc="649">
                <a:solidFill>
                  <a:srgbClr val="FFFBFB"/>
                </a:solidFill>
                <a:latin typeface="DM Sans Bold"/>
                <a:ea typeface="DM Sans Bold"/>
                <a:cs typeface="DM Sans Bold"/>
                <a:sym typeface="DM Sans Bold"/>
              </a:rPr>
              <a:t>02</a:t>
            </a:r>
          </a:p>
        </p:txBody>
      </p:sp>
      <p:sp>
        <p:nvSpPr>
          <p:cNvPr id="16" name="Freeform 16"/>
          <p:cNvSpPr/>
          <p:nvPr/>
        </p:nvSpPr>
        <p:spPr>
          <a:xfrm>
            <a:off x="9758062" y="1920649"/>
            <a:ext cx="2027545" cy="3080525"/>
          </a:xfrm>
          <a:custGeom>
            <a:avLst/>
            <a:gdLst/>
            <a:ahLst/>
            <a:cxnLst/>
            <a:rect l="l" t="t" r="r" b="b"/>
            <a:pathLst>
              <a:path w="2027545" h="3080525">
                <a:moveTo>
                  <a:pt x="0" y="0"/>
                </a:moveTo>
                <a:lnTo>
                  <a:pt x="2027546" y="0"/>
                </a:lnTo>
                <a:lnTo>
                  <a:pt x="2027546" y="3080525"/>
                </a:lnTo>
                <a:lnTo>
                  <a:pt x="0" y="30805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10521294" y="5240576"/>
            <a:ext cx="501082" cy="501082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31211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9758062" y="2339199"/>
            <a:ext cx="2027545" cy="1121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41"/>
              </a:lnSpc>
            </a:pPr>
            <a:r>
              <a:rPr lang="en-US" sz="6624" b="1" spc="649">
                <a:solidFill>
                  <a:srgbClr val="FFFBFB"/>
                </a:solidFill>
                <a:latin typeface="DM Sans Bold"/>
                <a:ea typeface="DM Sans Bold"/>
                <a:cs typeface="DM Sans Bold"/>
                <a:sym typeface="DM Sans Bold"/>
              </a:rPr>
              <a:t>03</a:t>
            </a:r>
          </a:p>
        </p:txBody>
      </p:sp>
      <p:sp>
        <p:nvSpPr>
          <p:cNvPr id="21" name="Freeform 21"/>
          <p:cNvSpPr/>
          <p:nvPr/>
        </p:nvSpPr>
        <p:spPr>
          <a:xfrm>
            <a:off x="13248619" y="1920649"/>
            <a:ext cx="2027545" cy="3080525"/>
          </a:xfrm>
          <a:custGeom>
            <a:avLst/>
            <a:gdLst/>
            <a:ahLst/>
            <a:cxnLst/>
            <a:rect l="l" t="t" r="r" b="b"/>
            <a:pathLst>
              <a:path w="2027545" h="3080525">
                <a:moveTo>
                  <a:pt x="0" y="0"/>
                </a:moveTo>
                <a:lnTo>
                  <a:pt x="2027546" y="0"/>
                </a:lnTo>
                <a:lnTo>
                  <a:pt x="2027546" y="3080525"/>
                </a:lnTo>
                <a:lnTo>
                  <a:pt x="0" y="30805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14011851" y="5240576"/>
            <a:ext cx="501082" cy="501082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31211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3248619" y="2339199"/>
            <a:ext cx="2027545" cy="1121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41"/>
              </a:lnSpc>
            </a:pPr>
            <a:r>
              <a:rPr lang="en-US" sz="6624" b="1" spc="649">
                <a:solidFill>
                  <a:srgbClr val="FFFBFB"/>
                </a:solidFill>
                <a:latin typeface="DM Sans Bold"/>
                <a:ea typeface="DM Sans Bold"/>
                <a:cs typeface="DM Sans Bold"/>
                <a:sym typeface="DM Sans Bold"/>
              </a:rPr>
              <a:t>04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721235" y="6866009"/>
            <a:ext cx="3375029" cy="2049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 algn="l">
              <a:lnSpc>
                <a:spcPts val="2760"/>
              </a:lnSpc>
              <a:buFont typeface="Arial"/>
              <a:buChar char="•"/>
            </a:pPr>
            <a:r>
              <a:rPr lang="en-US" sz="2000" spc="196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Released in 2000/2001</a:t>
            </a:r>
          </a:p>
          <a:p>
            <a:pPr algn="l">
              <a:lnSpc>
                <a:spcPts val="2760"/>
              </a:lnSpc>
            </a:pPr>
            <a:endParaRPr lang="en-US" sz="2000" spc="196">
              <a:solidFill>
                <a:srgbClr val="231F2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31801" lvl="1" indent="-215900" algn="l">
              <a:lnSpc>
                <a:spcPts val="2760"/>
              </a:lnSpc>
              <a:buFont typeface="Arial"/>
              <a:buChar char="•"/>
            </a:pPr>
            <a:r>
              <a:rPr lang="en-US" sz="2000" spc="196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Two domains/areas: service support &amp; service delivery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654139" y="5941547"/>
            <a:ext cx="3254278" cy="484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51" b="1" spc="289">
                <a:solidFill>
                  <a:srgbClr val="231F20"/>
                </a:solidFill>
                <a:latin typeface="DM Sans Bold"/>
                <a:ea typeface="DM Sans Bold"/>
                <a:cs typeface="DM Sans Bold"/>
                <a:sym typeface="DM Sans Bold"/>
              </a:rPr>
              <a:t>ITIL V2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096263" y="6741648"/>
            <a:ext cx="3735316" cy="3421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1" lvl="1" indent="-215900" algn="l">
              <a:lnSpc>
                <a:spcPts val="2760"/>
              </a:lnSpc>
              <a:buFont typeface="Arial"/>
              <a:buChar char="•"/>
            </a:pPr>
            <a:r>
              <a:rPr lang="en-US" sz="2000" spc="196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Were updated &amp; released in 2011</a:t>
            </a:r>
          </a:p>
          <a:p>
            <a:pPr algn="l">
              <a:lnSpc>
                <a:spcPts val="2760"/>
              </a:lnSpc>
            </a:pPr>
            <a:endParaRPr lang="en-US" sz="2000" spc="196">
              <a:solidFill>
                <a:srgbClr val="231F2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31801" lvl="1" indent="-215900" algn="l">
              <a:lnSpc>
                <a:spcPts val="2760"/>
              </a:lnSpc>
              <a:buFont typeface="Arial"/>
              <a:buChar char="•"/>
            </a:pPr>
            <a:r>
              <a:rPr lang="en-US" sz="2000" spc="196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Has ITIL service lifecycle: 5 domains (Service Strategy, Service Design, Service Transition, Service Operation, Continual Service Improvement)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416919" y="5942960"/>
            <a:ext cx="2709833" cy="484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51" b="1" spc="289">
                <a:solidFill>
                  <a:srgbClr val="231F20"/>
                </a:solidFill>
                <a:latin typeface="DM Sans Bold"/>
                <a:ea typeface="DM Sans Bold"/>
                <a:cs typeface="DM Sans Bold"/>
                <a:sym typeface="DM Sans Bold"/>
              </a:rPr>
              <a:t>ITIL V3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907476" y="6751173"/>
            <a:ext cx="4957920" cy="344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98206" lvl="1" indent="-199103" algn="l">
              <a:lnSpc>
                <a:spcPts val="2545"/>
              </a:lnSpc>
              <a:buFont typeface="Arial"/>
              <a:buChar char="•"/>
            </a:pPr>
            <a:r>
              <a:rPr lang="en-US" sz="1844" spc="18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Published by AXELOS in February 2019</a:t>
            </a:r>
          </a:p>
          <a:p>
            <a:pPr algn="l">
              <a:lnSpc>
                <a:spcPts val="2545"/>
              </a:lnSpc>
            </a:pPr>
            <a:endParaRPr lang="en-US" sz="1844" spc="180">
              <a:solidFill>
                <a:srgbClr val="231F2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398206" lvl="1" indent="-199103" algn="l">
              <a:lnSpc>
                <a:spcPts val="2545"/>
              </a:lnSpc>
              <a:buFont typeface="Arial"/>
              <a:buChar char="•"/>
            </a:pPr>
            <a:r>
              <a:rPr lang="en-US" sz="1844" spc="18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ITIL 4 includes 34 management practices</a:t>
            </a:r>
          </a:p>
          <a:p>
            <a:pPr algn="l">
              <a:lnSpc>
                <a:spcPts val="2545"/>
              </a:lnSpc>
            </a:pPr>
            <a:endParaRPr lang="en-US" sz="1844" spc="180">
              <a:solidFill>
                <a:srgbClr val="231F2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398206" lvl="1" indent="-199103" algn="l">
              <a:lnSpc>
                <a:spcPts val="2545"/>
              </a:lnSpc>
              <a:buFont typeface="Arial"/>
              <a:buChar char="•"/>
            </a:pPr>
            <a:r>
              <a:rPr lang="en-US" sz="1844" spc="18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The 34 ITIL 4 practices are grouped into 3 categories:(</a:t>
            </a:r>
            <a:r>
              <a:rPr lang="en-US" sz="1844" spc="18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  <a:hlinkClick r:id="rId5" tooltip="https://wiki.en.it-processmaps.com/index.php/ITIL_4#General_management_practices"/>
              </a:rPr>
              <a:t>General management</a:t>
            </a:r>
            <a:r>
              <a:rPr lang="en-US" sz="1844" spc="18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US" sz="1844" spc="18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  <a:hlinkClick r:id="rId6" tooltip="https://wiki.en.it-processmaps.com/index.php/ITIL_4#Service_management_practices"/>
              </a:rPr>
              <a:t>Service management</a:t>
            </a:r>
            <a:r>
              <a:rPr lang="en-US" sz="1844" spc="18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US" sz="1844" spc="18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  <a:hlinkClick r:id="rId7" tooltip="https://wiki.en.it-processmaps.com/index.php/ITIL_4#Technical_management_practices"/>
              </a:rPr>
              <a:t>Technical management</a:t>
            </a:r>
            <a:r>
              <a:rPr lang="en-US" sz="1844" spc="18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)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2907476" y="5942960"/>
            <a:ext cx="2709833" cy="484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51" b="1" spc="289">
                <a:solidFill>
                  <a:srgbClr val="231F20"/>
                </a:solidFill>
                <a:latin typeface="DM Sans Bold"/>
                <a:ea typeface="DM Sans Bold"/>
                <a:cs typeface="DM Sans Bold"/>
                <a:sym typeface="DM Sans Bold"/>
              </a:rPr>
              <a:t>ITIL V4</a:t>
            </a:r>
          </a:p>
        </p:txBody>
      </p:sp>
      <p:sp>
        <p:nvSpPr>
          <p:cNvPr id="32" name="Freeform 32"/>
          <p:cNvSpPr/>
          <p:nvPr/>
        </p:nvSpPr>
        <p:spPr>
          <a:xfrm rot="-10799999">
            <a:off x="-2729621" y="-7074240"/>
            <a:ext cx="7835077" cy="10939025"/>
          </a:xfrm>
          <a:custGeom>
            <a:avLst/>
            <a:gdLst/>
            <a:ahLst/>
            <a:cxnLst/>
            <a:rect l="l" t="t" r="r" b="b"/>
            <a:pathLst>
              <a:path w="7835077" h="10939025">
                <a:moveTo>
                  <a:pt x="0" y="0"/>
                </a:moveTo>
                <a:lnTo>
                  <a:pt x="7835076" y="0"/>
                </a:lnTo>
                <a:lnTo>
                  <a:pt x="7835076" y="10939026"/>
                </a:lnTo>
                <a:lnTo>
                  <a:pt x="0" y="109390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3086100"/>
            <a:chOff x="0" y="0"/>
            <a:chExt cx="4816593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4816593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3451022" y="-4729397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2851369" y="-3442596"/>
            <a:ext cx="6709932" cy="6885191"/>
          </a:xfrm>
          <a:custGeom>
            <a:avLst/>
            <a:gdLst/>
            <a:ahLst/>
            <a:cxnLst/>
            <a:rect l="l" t="t" r="r" b="b"/>
            <a:pathLst>
              <a:path w="6709932" h="6885191">
                <a:moveTo>
                  <a:pt x="0" y="0"/>
                </a:moveTo>
                <a:lnTo>
                  <a:pt x="6709932" y="0"/>
                </a:lnTo>
                <a:lnTo>
                  <a:pt x="6709932" y="6885192"/>
                </a:lnTo>
                <a:lnTo>
                  <a:pt x="0" y="68851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012229" y="3442596"/>
            <a:ext cx="6281077" cy="6281077"/>
          </a:xfrm>
          <a:custGeom>
            <a:avLst/>
            <a:gdLst/>
            <a:ahLst/>
            <a:cxnLst/>
            <a:rect l="l" t="t" r="r" b="b"/>
            <a:pathLst>
              <a:path w="6281077" h="6281077">
                <a:moveTo>
                  <a:pt x="0" y="0"/>
                </a:moveTo>
                <a:lnTo>
                  <a:pt x="6281077" y="0"/>
                </a:lnTo>
                <a:lnTo>
                  <a:pt x="6281077" y="6281077"/>
                </a:lnTo>
                <a:lnTo>
                  <a:pt x="0" y="62810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359274" y="3908276"/>
            <a:ext cx="11086948" cy="5026083"/>
          </a:xfrm>
          <a:custGeom>
            <a:avLst/>
            <a:gdLst/>
            <a:ahLst/>
            <a:cxnLst/>
            <a:rect l="l" t="t" r="r" b="b"/>
            <a:pathLst>
              <a:path w="11086948" h="5026083">
                <a:moveTo>
                  <a:pt x="0" y="0"/>
                </a:moveTo>
                <a:lnTo>
                  <a:pt x="11086948" y="0"/>
                </a:lnTo>
                <a:lnTo>
                  <a:pt x="11086948" y="5026083"/>
                </a:lnTo>
                <a:lnTo>
                  <a:pt x="0" y="50260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3000"/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690980" y="1232286"/>
            <a:ext cx="10906040" cy="1349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82"/>
              </a:lnSpc>
            </a:pPr>
            <a:r>
              <a:rPr lang="en-US" sz="8030" b="1" spc="786">
                <a:solidFill>
                  <a:srgbClr val="FFFFFF"/>
                </a:solidFill>
                <a:latin typeface="Oswald Bold"/>
                <a:ea typeface="Oswald Bold"/>
                <a:cs typeface="Oswald Bold"/>
                <a:sym typeface="Oswald Bold"/>
              </a:rPr>
              <a:t>ITIL V3 LIFECYCLE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6207996" y="3692146"/>
            <a:ext cx="3316441" cy="1170879"/>
            <a:chOff x="0" y="0"/>
            <a:chExt cx="1949227" cy="68818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49227" cy="681433"/>
            </a:xfrm>
            <a:custGeom>
              <a:avLst/>
              <a:gdLst/>
              <a:ahLst/>
              <a:cxnLst/>
              <a:rect l="l" t="t" r="r" b="b"/>
              <a:pathLst>
                <a:path w="1949227" h="681433">
                  <a:moveTo>
                    <a:pt x="1932886" y="0"/>
                  </a:moveTo>
                  <a:lnTo>
                    <a:pt x="16341" y="0"/>
                  </a:lnTo>
                  <a:cubicBezTo>
                    <a:pt x="12007" y="0"/>
                    <a:pt x="7851" y="1722"/>
                    <a:pt x="4786" y="4786"/>
                  </a:cubicBezTo>
                  <a:cubicBezTo>
                    <a:pt x="1722" y="7851"/>
                    <a:pt x="0" y="12007"/>
                    <a:pt x="0" y="16341"/>
                  </a:cubicBezTo>
                  <a:lnTo>
                    <a:pt x="0" y="483879"/>
                  </a:lnTo>
                  <a:cubicBezTo>
                    <a:pt x="0" y="488213"/>
                    <a:pt x="1722" y="492369"/>
                    <a:pt x="4786" y="495434"/>
                  </a:cubicBezTo>
                  <a:cubicBezTo>
                    <a:pt x="7851" y="498498"/>
                    <a:pt x="12007" y="500220"/>
                    <a:pt x="16341" y="500220"/>
                  </a:cubicBezTo>
                  <a:lnTo>
                    <a:pt x="141139" y="500220"/>
                  </a:lnTo>
                  <a:cubicBezTo>
                    <a:pt x="145473" y="500220"/>
                    <a:pt x="149629" y="501942"/>
                    <a:pt x="152694" y="505006"/>
                  </a:cubicBezTo>
                  <a:cubicBezTo>
                    <a:pt x="155758" y="508071"/>
                    <a:pt x="157480" y="512227"/>
                    <a:pt x="157480" y="516561"/>
                  </a:cubicBezTo>
                  <a:lnTo>
                    <a:pt x="157480" y="671839"/>
                  </a:lnTo>
                  <a:cubicBezTo>
                    <a:pt x="157480" y="675149"/>
                    <a:pt x="159270" y="678201"/>
                    <a:pt x="162158" y="679817"/>
                  </a:cubicBezTo>
                  <a:cubicBezTo>
                    <a:pt x="165047" y="681433"/>
                    <a:pt x="168584" y="681361"/>
                    <a:pt x="171405" y="679629"/>
                  </a:cubicBezTo>
                  <a:lnTo>
                    <a:pt x="449625" y="508771"/>
                  </a:lnTo>
                  <a:cubicBezTo>
                    <a:pt x="458730" y="503180"/>
                    <a:pt x="469206" y="500220"/>
                    <a:pt x="479891" y="500220"/>
                  </a:cubicBezTo>
                  <a:lnTo>
                    <a:pt x="1932886" y="500220"/>
                  </a:lnTo>
                  <a:cubicBezTo>
                    <a:pt x="1937220" y="500220"/>
                    <a:pt x="1941376" y="498498"/>
                    <a:pt x="1944440" y="495434"/>
                  </a:cubicBezTo>
                  <a:cubicBezTo>
                    <a:pt x="1947505" y="492369"/>
                    <a:pt x="1949227" y="488213"/>
                    <a:pt x="1949227" y="483879"/>
                  </a:cubicBezTo>
                  <a:lnTo>
                    <a:pt x="1949227" y="16341"/>
                  </a:lnTo>
                  <a:cubicBezTo>
                    <a:pt x="1949227" y="12007"/>
                    <a:pt x="1947505" y="7851"/>
                    <a:pt x="1944440" y="4786"/>
                  </a:cubicBezTo>
                  <a:cubicBezTo>
                    <a:pt x="1941376" y="1722"/>
                    <a:pt x="1937220" y="0"/>
                    <a:pt x="1932886" y="0"/>
                  </a:cubicBezTo>
                  <a:close/>
                </a:path>
              </a:pathLst>
            </a:custGeom>
            <a:solidFill>
              <a:srgbClr val="C02727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1949227" cy="5167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r>
                <a:rPr lang="en-US" sz="2199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rencana layanan yang akan diberikan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601462" y="5099733"/>
            <a:ext cx="3714282" cy="1170879"/>
            <a:chOff x="0" y="0"/>
            <a:chExt cx="2183056" cy="68818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183056" cy="682156"/>
            </a:xfrm>
            <a:custGeom>
              <a:avLst/>
              <a:gdLst/>
              <a:ahLst/>
              <a:cxnLst/>
              <a:rect l="l" t="t" r="r" b="b"/>
              <a:pathLst>
                <a:path w="2183056" h="682156">
                  <a:moveTo>
                    <a:pt x="2168465" y="0"/>
                  </a:moveTo>
                  <a:lnTo>
                    <a:pt x="14591" y="0"/>
                  </a:lnTo>
                  <a:cubicBezTo>
                    <a:pt x="10721" y="0"/>
                    <a:pt x="7010" y="1537"/>
                    <a:pt x="4273" y="4273"/>
                  </a:cubicBezTo>
                  <a:cubicBezTo>
                    <a:pt x="1537" y="7010"/>
                    <a:pt x="0" y="10721"/>
                    <a:pt x="0" y="14591"/>
                  </a:cubicBezTo>
                  <a:lnTo>
                    <a:pt x="0" y="485630"/>
                  </a:lnTo>
                  <a:cubicBezTo>
                    <a:pt x="0" y="489499"/>
                    <a:pt x="1537" y="493210"/>
                    <a:pt x="4273" y="495947"/>
                  </a:cubicBezTo>
                  <a:cubicBezTo>
                    <a:pt x="7010" y="498683"/>
                    <a:pt x="10721" y="500220"/>
                    <a:pt x="14591" y="500220"/>
                  </a:cubicBezTo>
                  <a:lnTo>
                    <a:pt x="142889" y="500220"/>
                  </a:lnTo>
                  <a:cubicBezTo>
                    <a:pt x="146759" y="500220"/>
                    <a:pt x="150470" y="501757"/>
                    <a:pt x="153207" y="504494"/>
                  </a:cubicBezTo>
                  <a:cubicBezTo>
                    <a:pt x="155943" y="507230"/>
                    <a:pt x="157480" y="510941"/>
                    <a:pt x="157480" y="514811"/>
                  </a:cubicBezTo>
                  <a:lnTo>
                    <a:pt x="157480" y="673590"/>
                  </a:lnTo>
                  <a:cubicBezTo>
                    <a:pt x="157480" y="676545"/>
                    <a:pt x="159078" y="679270"/>
                    <a:pt x="161657" y="680713"/>
                  </a:cubicBezTo>
                  <a:cubicBezTo>
                    <a:pt x="164237" y="682156"/>
                    <a:pt x="167395" y="682091"/>
                    <a:pt x="169913" y="680545"/>
                  </a:cubicBezTo>
                  <a:lnTo>
                    <a:pt x="451117" y="507855"/>
                  </a:lnTo>
                  <a:cubicBezTo>
                    <a:pt x="459246" y="502863"/>
                    <a:pt x="468600" y="500220"/>
                    <a:pt x="478141" y="500220"/>
                  </a:cubicBezTo>
                  <a:lnTo>
                    <a:pt x="2168465" y="500220"/>
                  </a:lnTo>
                  <a:cubicBezTo>
                    <a:pt x="2172335" y="500220"/>
                    <a:pt x="2176046" y="498683"/>
                    <a:pt x="2178783" y="495947"/>
                  </a:cubicBezTo>
                  <a:cubicBezTo>
                    <a:pt x="2181519" y="493210"/>
                    <a:pt x="2183056" y="489499"/>
                    <a:pt x="2183056" y="485630"/>
                  </a:cubicBezTo>
                  <a:lnTo>
                    <a:pt x="2183056" y="14591"/>
                  </a:lnTo>
                  <a:cubicBezTo>
                    <a:pt x="2183056" y="10721"/>
                    <a:pt x="2181519" y="7010"/>
                    <a:pt x="2178783" y="4273"/>
                  </a:cubicBezTo>
                  <a:cubicBezTo>
                    <a:pt x="2176046" y="1537"/>
                    <a:pt x="2172335" y="0"/>
                    <a:pt x="2168465" y="0"/>
                  </a:cubicBezTo>
                  <a:close/>
                </a:path>
              </a:pathLst>
            </a:custGeom>
            <a:solidFill>
              <a:srgbClr val="649C2B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2183056" cy="5167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r>
                <a:rPr lang="en-US" sz="2199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definisi awal dan analisis kebutuhan bisnis 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791259" y="6776927"/>
            <a:ext cx="3714283" cy="1070320"/>
            <a:chOff x="0" y="0"/>
            <a:chExt cx="2583906" cy="62907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583906" cy="623987"/>
            </a:xfrm>
            <a:custGeom>
              <a:avLst/>
              <a:gdLst/>
              <a:ahLst/>
              <a:cxnLst/>
              <a:rect l="l" t="t" r="r" b="b"/>
              <a:pathLst>
                <a:path w="2583906" h="623987">
                  <a:moveTo>
                    <a:pt x="2571579" y="0"/>
                  </a:moveTo>
                  <a:lnTo>
                    <a:pt x="12327" y="0"/>
                  </a:lnTo>
                  <a:cubicBezTo>
                    <a:pt x="9058" y="0"/>
                    <a:pt x="5922" y="1299"/>
                    <a:pt x="3611" y="3611"/>
                  </a:cubicBezTo>
                  <a:cubicBezTo>
                    <a:pt x="1299" y="5922"/>
                    <a:pt x="0" y="9058"/>
                    <a:pt x="0" y="12327"/>
                  </a:cubicBezTo>
                  <a:lnTo>
                    <a:pt x="0" y="428790"/>
                  </a:lnTo>
                  <a:cubicBezTo>
                    <a:pt x="0" y="435598"/>
                    <a:pt x="5519" y="441117"/>
                    <a:pt x="12327" y="441117"/>
                  </a:cubicBezTo>
                  <a:lnTo>
                    <a:pt x="145153" y="441117"/>
                  </a:lnTo>
                  <a:cubicBezTo>
                    <a:pt x="148422" y="441117"/>
                    <a:pt x="151558" y="442416"/>
                    <a:pt x="153869" y="444728"/>
                  </a:cubicBezTo>
                  <a:cubicBezTo>
                    <a:pt x="156181" y="447039"/>
                    <a:pt x="157480" y="450175"/>
                    <a:pt x="157480" y="453444"/>
                  </a:cubicBezTo>
                  <a:lnTo>
                    <a:pt x="157480" y="616750"/>
                  </a:lnTo>
                  <a:cubicBezTo>
                    <a:pt x="157480" y="619247"/>
                    <a:pt x="158830" y="621549"/>
                    <a:pt x="161009" y="622768"/>
                  </a:cubicBezTo>
                  <a:cubicBezTo>
                    <a:pt x="163189" y="623987"/>
                    <a:pt x="165857" y="623933"/>
                    <a:pt x="167984" y="622626"/>
                  </a:cubicBezTo>
                  <a:lnTo>
                    <a:pt x="453046" y="447568"/>
                  </a:lnTo>
                  <a:cubicBezTo>
                    <a:pt x="459914" y="443350"/>
                    <a:pt x="467817" y="441117"/>
                    <a:pt x="475877" y="441117"/>
                  </a:cubicBezTo>
                  <a:lnTo>
                    <a:pt x="2571579" y="441117"/>
                  </a:lnTo>
                  <a:cubicBezTo>
                    <a:pt x="2574848" y="441117"/>
                    <a:pt x="2577984" y="439818"/>
                    <a:pt x="2580296" y="437506"/>
                  </a:cubicBezTo>
                  <a:cubicBezTo>
                    <a:pt x="2582607" y="435195"/>
                    <a:pt x="2583906" y="432059"/>
                    <a:pt x="2583906" y="428790"/>
                  </a:cubicBezTo>
                  <a:lnTo>
                    <a:pt x="2583906" y="12327"/>
                  </a:lnTo>
                  <a:cubicBezTo>
                    <a:pt x="2583906" y="9058"/>
                    <a:pt x="2582607" y="5922"/>
                    <a:pt x="2580296" y="3611"/>
                  </a:cubicBezTo>
                  <a:cubicBezTo>
                    <a:pt x="2577984" y="1299"/>
                    <a:pt x="2574848" y="0"/>
                    <a:pt x="2571579" y="0"/>
                  </a:cubicBezTo>
                  <a:close/>
                </a:path>
              </a:pathLst>
            </a:custGeom>
            <a:solidFill>
              <a:srgbClr val="234E75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2583906" cy="4576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r>
                <a:rPr lang="en-US" sz="2199" dirty="0" err="1">
                  <a:solidFill>
                    <a:srgbClr val="FDFBFB"/>
                  </a:solidFill>
                  <a:latin typeface="Open Sauce"/>
                  <a:ea typeface="Open Sauce"/>
                  <a:cs typeface="Open Sauce"/>
                  <a:sym typeface="Open Sauce"/>
                </a:rPr>
                <a:t>migrasi</a:t>
              </a:r>
              <a:r>
                <a:rPr lang="en-US" sz="2199" dirty="0">
                  <a:solidFill>
                    <a:srgbClr val="FDFBFB"/>
                  </a:solidFill>
                  <a:latin typeface="Open Sauce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199" dirty="0" err="1">
                  <a:solidFill>
                    <a:srgbClr val="FDFBFB"/>
                  </a:solidFill>
                  <a:latin typeface="Open Sauce"/>
                  <a:ea typeface="Open Sauce"/>
                  <a:cs typeface="Open Sauce"/>
                  <a:sym typeface="Open Sauce"/>
                </a:rPr>
                <a:t>ke</a:t>
              </a:r>
              <a:r>
                <a:rPr lang="en-US" sz="2199" dirty="0">
                  <a:solidFill>
                    <a:srgbClr val="FDFBFB"/>
                  </a:solidFill>
                  <a:latin typeface="Open Sauce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199" dirty="0" err="1">
                  <a:solidFill>
                    <a:srgbClr val="FDFBFB"/>
                  </a:solidFill>
                  <a:latin typeface="Open Sauce"/>
                  <a:ea typeface="Open Sauce"/>
                  <a:cs typeface="Open Sauce"/>
                  <a:sym typeface="Open Sauce"/>
                </a:rPr>
                <a:t>lingkungan</a:t>
              </a:r>
              <a:r>
                <a:rPr lang="en-US" sz="2199" dirty="0">
                  <a:solidFill>
                    <a:srgbClr val="FDFBFB"/>
                  </a:solidFill>
                  <a:latin typeface="Open Sauce"/>
                  <a:ea typeface="Open Sauce"/>
                  <a:cs typeface="Open Sauce"/>
                  <a:sym typeface="Open Sauce"/>
                </a:rPr>
                <a:t> “live”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28700" y="8125430"/>
            <a:ext cx="3316441" cy="808929"/>
            <a:chOff x="0" y="0"/>
            <a:chExt cx="1949227" cy="47544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949227" cy="468698"/>
            </a:xfrm>
            <a:custGeom>
              <a:avLst/>
              <a:gdLst/>
              <a:ahLst/>
              <a:cxnLst/>
              <a:rect l="l" t="t" r="r" b="b"/>
              <a:pathLst>
                <a:path w="1949227" h="468698">
                  <a:moveTo>
                    <a:pt x="1932886" y="0"/>
                  </a:moveTo>
                  <a:lnTo>
                    <a:pt x="16341" y="0"/>
                  </a:lnTo>
                  <a:cubicBezTo>
                    <a:pt x="12007" y="0"/>
                    <a:pt x="7851" y="1722"/>
                    <a:pt x="4786" y="4786"/>
                  </a:cubicBezTo>
                  <a:cubicBezTo>
                    <a:pt x="1722" y="7851"/>
                    <a:pt x="0" y="12007"/>
                    <a:pt x="0" y="16341"/>
                  </a:cubicBezTo>
                  <a:lnTo>
                    <a:pt x="0" y="271144"/>
                  </a:lnTo>
                  <a:cubicBezTo>
                    <a:pt x="0" y="275478"/>
                    <a:pt x="1722" y="279635"/>
                    <a:pt x="4786" y="282699"/>
                  </a:cubicBezTo>
                  <a:cubicBezTo>
                    <a:pt x="7851" y="285764"/>
                    <a:pt x="12007" y="287485"/>
                    <a:pt x="16341" y="287485"/>
                  </a:cubicBezTo>
                  <a:lnTo>
                    <a:pt x="141139" y="287485"/>
                  </a:lnTo>
                  <a:cubicBezTo>
                    <a:pt x="145473" y="287485"/>
                    <a:pt x="149629" y="289207"/>
                    <a:pt x="152694" y="292271"/>
                  </a:cubicBezTo>
                  <a:cubicBezTo>
                    <a:pt x="155758" y="295336"/>
                    <a:pt x="157480" y="299492"/>
                    <a:pt x="157480" y="303826"/>
                  </a:cubicBezTo>
                  <a:lnTo>
                    <a:pt x="157480" y="459104"/>
                  </a:lnTo>
                  <a:cubicBezTo>
                    <a:pt x="157480" y="462415"/>
                    <a:pt x="159270" y="465466"/>
                    <a:pt x="162158" y="467082"/>
                  </a:cubicBezTo>
                  <a:cubicBezTo>
                    <a:pt x="165047" y="468698"/>
                    <a:pt x="168584" y="468626"/>
                    <a:pt x="171405" y="466894"/>
                  </a:cubicBezTo>
                  <a:lnTo>
                    <a:pt x="449625" y="296037"/>
                  </a:lnTo>
                  <a:cubicBezTo>
                    <a:pt x="458730" y="290445"/>
                    <a:pt x="469206" y="287485"/>
                    <a:pt x="479891" y="287485"/>
                  </a:cubicBezTo>
                  <a:lnTo>
                    <a:pt x="1932886" y="287485"/>
                  </a:lnTo>
                  <a:cubicBezTo>
                    <a:pt x="1937220" y="287485"/>
                    <a:pt x="1941376" y="285764"/>
                    <a:pt x="1944440" y="282699"/>
                  </a:cubicBezTo>
                  <a:cubicBezTo>
                    <a:pt x="1947505" y="279635"/>
                    <a:pt x="1949227" y="275478"/>
                    <a:pt x="1949227" y="271144"/>
                  </a:cubicBezTo>
                  <a:lnTo>
                    <a:pt x="1949227" y="16341"/>
                  </a:lnTo>
                  <a:cubicBezTo>
                    <a:pt x="1949227" y="12007"/>
                    <a:pt x="1947505" y="7851"/>
                    <a:pt x="1944440" y="4786"/>
                  </a:cubicBezTo>
                  <a:cubicBezTo>
                    <a:pt x="1941376" y="1722"/>
                    <a:pt x="1937220" y="0"/>
                    <a:pt x="1932886" y="0"/>
                  </a:cubicBezTo>
                  <a:close/>
                </a:path>
              </a:pathLst>
            </a:custGeom>
            <a:solidFill>
              <a:srgbClr val="F5962E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19050"/>
              <a:ext cx="1949227" cy="3039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r>
                <a:rPr lang="en-US" sz="2199" dirty="0" err="1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operasional</a:t>
              </a:r>
              <a:r>
                <a:rPr lang="en-US" sz="2199" dirty="0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 “live”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3474818" y="2739920"/>
            <a:ext cx="3316441" cy="1170879"/>
            <a:chOff x="0" y="0"/>
            <a:chExt cx="1949227" cy="68818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949227" cy="681433"/>
            </a:xfrm>
            <a:custGeom>
              <a:avLst/>
              <a:gdLst/>
              <a:ahLst/>
              <a:cxnLst/>
              <a:rect l="l" t="t" r="r" b="b"/>
              <a:pathLst>
                <a:path w="1949227" h="681433">
                  <a:moveTo>
                    <a:pt x="1932886" y="0"/>
                  </a:moveTo>
                  <a:lnTo>
                    <a:pt x="16341" y="0"/>
                  </a:lnTo>
                  <a:cubicBezTo>
                    <a:pt x="12007" y="0"/>
                    <a:pt x="7851" y="1722"/>
                    <a:pt x="4786" y="4786"/>
                  </a:cubicBezTo>
                  <a:cubicBezTo>
                    <a:pt x="1722" y="7851"/>
                    <a:pt x="0" y="12007"/>
                    <a:pt x="0" y="16341"/>
                  </a:cubicBezTo>
                  <a:lnTo>
                    <a:pt x="0" y="483879"/>
                  </a:lnTo>
                  <a:cubicBezTo>
                    <a:pt x="0" y="488213"/>
                    <a:pt x="1722" y="492369"/>
                    <a:pt x="4786" y="495434"/>
                  </a:cubicBezTo>
                  <a:cubicBezTo>
                    <a:pt x="7851" y="498498"/>
                    <a:pt x="12007" y="500220"/>
                    <a:pt x="16341" y="500220"/>
                  </a:cubicBezTo>
                  <a:lnTo>
                    <a:pt x="141139" y="500220"/>
                  </a:lnTo>
                  <a:cubicBezTo>
                    <a:pt x="145473" y="500220"/>
                    <a:pt x="149629" y="501942"/>
                    <a:pt x="152694" y="505006"/>
                  </a:cubicBezTo>
                  <a:cubicBezTo>
                    <a:pt x="155758" y="508071"/>
                    <a:pt x="157480" y="512227"/>
                    <a:pt x="157480" y="516561"/>
                  </a:cubicBezTo>
                  <a:lnTo>
                    <a:pt x="157480" y="671839"/>
                  </a:lnTo>
                  <a:cubicBezTo>
                    <a:pt x="157480" y="675149"/>
                    <a:pt x="159270" y="678201"/>
                    <a:pt x="162158" y="679817"/>
                  </a:cubicBezTo>
                  <a:cubicBezTo>
                    <a:pt x="165047" y="681433"/>
                    <a:pt x="168584" y="681361"/>
                    <a:pt x="171405" y="679629"/>
                  </a:cubicBezTo>
                  <a:lnTo>
                    <a:pt x="449625" y="508771"/>
                  </a:lnTo>
                  <a:cubicBezTo>
                    <a:pt x="458730" y="503180"/>
                    <a:pt x="469206" y="500220"/>
                    <a:pt x="479891" y="500220"/>
                  </a:cubicBezTo>
                  <a:lnTo>
                    <a:pt x="1932886" y="500220"/>
                  </a:lnTo>
                  <a:cubicBezTo>
                    <a:pt x="1937220" y="500220"/>
                    <a:pt x="1941376" y="498498"/>
                    <a:pt x="1944440" y="495434"/>
                  </a:cubicBezTo>
                  <a:cubicBezTo>
                    <a:pt x="1947505" y="492369"/>
                    <a:pt x="1949227" y="488213"/>
                    <a:pt x="1949227" y="483879"/>
                  </a:cubicBezTo>
                  <a:lnTo>
                    <a:pt x="1949227" y="16341"/>
                  </a:lnTo>
                  <a:cubicBezTo>
                    <a:pt x="1949227" y="12007"/>
                    <a:pt x="1947505" y="7851"/>
                    <a:pt x="1944440" y="4786"/>
                  </a:cubicBezTo>
                  <a:cubicBezTo>
                    <a:pt x="1941376" y="1722"/>
                    <a:pt x="1937220" y="0"/>
                    <a:pt x="1932886" y="0"/>
                  </a:cubicBez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19050"/>
              <a:ext cx="1949227" cy="5167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r>
                <a:rPr lang="en-US" sz="2199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perbaikan terus menerus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3407869">
            <a:off x="12052165" y="1118883"/>
            <a:ext cx="12471670" cy="5351480"/>
          </a:xfrm>
          <a:custGeom>
            <a:avLst/>
            <a:gdLst/>
            <a:ahLst/>
            <a:cxnLst/>
            <a:rect l="l" t="t" r="r" b="b"/>
            <a:pathLst>
              <a:path w="12471670" h="5351480">
                <a:moveTo>
                  <a:pt x="0" y="0"/>
                </a:moveTo>
                <a:lnTo>
                  <a:pt x="12471670" y="0"/>
                </a:lnTo>
                <a:lnTo>
                  <a:pt x="12471670" y="5351480"/>
                </a:lnTo>
                <a:lnTo>
                  <a:pt x="0" y="53514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801029" y="2263001"/>
            <a:ext cx="4858949" cy="4794814"/>
            <a:chOff x="0" y="0"/>
            <a:chExt cx="1279723" cy="126283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79723" cy="1262832"/>
            </a:xfrm>
            <a:custGeom>
              <a:avLst/>
              <a:gdLst/>
              <a:ahLst/>
              <a:cxnLst/>
              <a:rect l="l" t="t" r="r" b="b"/>
              <a:pathLst>
                <a:path w="1279723" h="1262832">
                  <a:moveTo>
                    <a:pt x="0" y="0"/>
                  </a:moveTo>
                  <a:lnTo>
                    <a:pt x="1279723" y="0"/>
                  </a:lnTo>
                  <a:lnTo>
                    <a:pt x="1279723" y="1262832"/>
                  </a:lnTo>
                  <a:lnTo>
                    <a:pt x="0" y="1262832"/>
                  </a:ln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1279723" cy="13199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3407869">
            <a:off x="-4696947" y="10150458"/>
            <a:ext cx="12471670" cy="5351480"/>
          </a:xfrm>
          <a:custGeom>
            <a:avLst/>
            <a:gdLst/>
            <a:ahLst/>
            <a:cxnLst/>
            <a:rect l="l" t="t" r="r" b="b"/>
            <a:pathLst>
              <a:path w="12471670" h="5351480">
                <a:moveTo>
                  <a:pt x="0" y="0"/>
                </a:moveTo>
                <a:lnTo>
                  <a:pt x="12471670" y="0"/>
                </a:lnTo>
                <a:lnTo>
                  <a:pt x="12471670" y="5351480"/>
                </a:lnTo>
                <a:lnTo>
                  <a:pt x="0" y="53514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954816" y="3013229"/>
            <a:ext cx="2551375" cy="2622909"/>
          </a:xfrm>
          <a:custGeom>
            <a:avLst/>
            <a:gdLst/>
            <a:ahLst/>
            <a:cxnLst/>
            <a:rect l="l" t="t" r="r" b="b"/>
            <a:pathLst>
              <a:path w="2551375" h="2622909">
                <a:moveTo>
                  <a:pt x="0" y="0"/>
                </a:moveTo>
                <a:lnTo>
                  <a:pt x="2551375" y="0"/>
                </a:lnTo>
                <a:lnTo>
                  <a:pt x="2551375" y="2622909"/>
                </a:lnTo>
                <a:lnTo>
                  <a:pt x="0" y="26229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336390" y="2317904"/>
            <a:ext cx="7639478" cy="69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50"/>
              </a:lnSpc>
            </a:pPr>
            <a:r>
              <a:rPr lang="en-US" sz="5000" b="1" spc="490">
                <a:solidFill>
                  <a:srgbClr val="231F20"/>
                </a:solidFill>
                <a:latin typeface="Oswald Bold"/>
                <a:ea typeface="Oswald Bold"/>
                <a:cs typeface="Oswald Bold"/>
                <a:sym typeface="Oswald Bold"/>
              </a:rPr>
              <a:t>SERVICE STRATEGY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008951" y="4091321"/>
            <a:ext cx="6162866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 spc="244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Service Portfolio Management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008951" y="4724400"/>
            <a:ext cx="6162866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 spc="244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Financial Management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008951" y="3462671"/>
            <a:ext cx="6162866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 spc="244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Demand Management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3407869">
            <a:off x="12052165" y="1118883"/>
            <a:ext cx="12471670" cy="5351480"/>
          </a:xfrm>
          <a:custGeom>
            <a:avLst/>
            <a:gdLst/>
            <a:ahLst/>
            <a:cxnLst/>
            <a:rect l="l" t="t" r="r" b="b"/>
            <a:pathLst>
              <a:path w="12471670" h="5351480">
                <a:moveTo>
                  <a:pt x="0" y="0"/>
                </a:moveTo>
                <a:lnTo>
                  <a:pt x="12471670" y="0"/>
                </a:lnTo>
                <a:lnTo>
                  <a:pt x="12471670" y="5351480"/>
                </a:lnTo>
                <a:lnTo>
                  <a:pt x="0" y="53514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2400351" y="2103189"/>
            <a:ext cx="4858949" cy="4794814"/>
            <a:chOff x="0" y="0"/>
            <a:chExt cx="1279723" cy="126283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79723" cy="1262832"/>
            </a:xfrm>
            <a:custGeom>
              <a:avLst/>
              <a:gdLst/>
              <a:ahLst/>
              <a:cxnLst/>
              <a:rect l="l" t="t" r="r" b="b"/>
              <a:pathLst>
                <a:path w="1279723" h="1262832">
                  <a:moveTo>
                    <a:pt x="0" y="0"/>
                  </a:moveTo>
                  <a:lnTo>
                    <a:pt x="1279723" y="0"/>
                  </a:lnTo>
                  <a:lnTo>
                    <a:pt x="1279723" y="1262832"/>
                  </a:lnTo>
                  <a:lnTo>
                    <a:pt x="0" y="1262832"/>
                  </a:ln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1279723" cy="13199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3407869">
            <a:off x="-4696947" y="10150458"/>
            <a:ext cx="12471670" cy="5351480"/>
          </a:xfrm>
          <a:custGeom>
            <a:avLst/>
            <a:gdLst/>
            <a:ahLst/>
            <a:cxnLst/>
            <a:rect l="l" t="t" r="r" b="b"/>
            <a:pathLst>
              <a:path w="12471670" h="5351480">
                <a:moveTo>
                  <a:pt x="0" y="0"/>
                </a:moveTo>
                <a:lnTo>
                  <a:pt x="12471670" y="0"/>
                </a:lnTo>
                <a:lnTo>
                  <a:pt x="12471670" y="5351480"/>
                </a:lnTo>
                <a:lnTo>
                  <a:pt x="0" y="53514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648429" y="3128996"/>
            <a:ext cx="6024773" cy="5383668"/>
          </a:xfrm>
          <a:custGeom>
            <a:avLst/>
            <a:gdLst/>
            <a:ahLst/>
            <a:cxnLst/>
            <a:rect l="l" t="t" r="r" b="b"/>
            <a:pathLst>
              <a:path w="6024773" h="5383668">
                <a:moveTo>
                  <a:pt x="0" y="0"/>
                </a:moveTo>
                <a:lnTo>
                  <a:pt x="6024773" y="0"/>
                </a:lnTo>
                <a:lnTo>
                  <a:pt x="6024773" y="5383668"/>
                </a:lnTo>
                <a:lnTo>
                  <a:pt x="0" y="53836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9000"/>
            </a:blip>
            <a:stretch>
              <a:fillRect b="-11908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008951" y="1247809"/>
            <a:ext cx="7639478" cy="69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50"/>
              </a:lnSpc>
            </a:pPr>
            <a:r>
              <a:rPr lang="en-US" sz="5000" b="1" spc="490">
                <a:solidFill>
                  <a:srgbClr val="231F20"/>
                </a:solidFill>
                <a:latin typeface="Oswald Bold"/>
                <a:ea typeface="Oswald Bold"/>
                <a:cs typeface="Oswald Bold"/>
                <a:sym typeface="Oswald Bold"/>
              </a:rPr>
              <a:t>SERVICE DESIGN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008951" y="2895634"/>
            <a:ext cx="6162866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 spc="244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Service Catalog Management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008951" y="4267234"/>
            <a:ext cx="6162866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 spc="244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Supplier Management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008951" y="4953034"/>
            <a:ext cx="6315266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 spc="244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Information Security Management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008951" y="6095556"/>
            <a:ext cx="6162866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 spc="244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Availability Management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008951" y="7467156"/>
            <a:ext cx="6162866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 spc="244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IT Service Continuity Management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008951" y="6781356"/>
            <a:ext cx="6162866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 spc="244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Capacity Management</a:t>
            </a: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7F60A2A3-FD91-C470-DCE6-4746D9DC5B4E}"/>
              </a:ext>
            </a:extLst>
          </p:cNvPr>
          <p:cNvSpPr txBox="1"/>
          <p:nvPr/>
        </p:nvSpPr>
        <p:spPr>
          <a:xfrm>
            <a:off x="2008951" y="3614772"/>
            <a:ext cx="6162866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 spc="244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Service Level Management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400351" y="1608620"/>
            <a:ext cx="4858949" cy="5289383"/>
            <a:chOff x="0" y="0"/>
            <a:chExt cx="1279723" cy="139308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79723" cy="1393089"/>
            </a:xfrm>
            <a:custGeom>
              <a:avLst/>
              <a:gdLst/>
              <a:ahLst/>
              <a:cxnLst/>
              <a:rect l="l" t="t" r="r" b="b"/>
              <a:pathLst>
                <a:path w="1279723" h="1393089">
                  <a:moveTo>
                    <a:pt x="0" y="0"/>
                  </a:moveTo>
                  <a:lnTo>
                    <a:pt x="1279723" y="0"/>
                  </a:lnTo>
                  <a:lnTo>
                    <a:pt x="1279723" y="1393089"/>
                  </a:lnTo>
                  <a:lnTo>
                    <a:pt x="0" y="1393089"/>
                  </a:lnTo>
                  <a:close/>
                </a:path>
              </a:pathLst>
            </a:custGeom>
            <a:solidFill>
              <a:srgbClr val="1A1A1A">
                <a:alpha val="81961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1279723" cy="14502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3407869">
            <a:off x="12052165" y="1118883"/>
            <a:ext cx="12471670" cy="5351480"/>
          </a:xfrm>
          <a:custGeom>
            <a:avLst/>
            <a:gdLst/>
            <a:ahLst/>
            <a:cxnLst/>
            <a:rect l="l" t="t" r="r" b="b"/>
            <a:pathLst>
              <a:path w="12471670" h="5351480">
                <a:moveTo>
                  <a:pt x="0" y="0"/>
                </a:moveTo>
                <a:lnTo>
                  <a:pt x="12471670" y="0"/>
                </a:lnTo>
                <a:lnTo>
                  <a:pt x="12471670" y="5351480"/>
                </a:lnTo>
                <a:lnTo>
                  <a:pt x="0" y="53514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383258" y="2200141"/>
            <a:ext cx="5486090" cy="5486090"/>
          </a:xfrm>
          <a:custGeom>
            <a:avLst/>
            <a:gdLst/>
            <a:ahLst/>
            <a:cxnLst/>
            <a:rect l="l" t="t" r="r" b="b"/>
            <a:pathLst>
              <a:path w="5486090" h="5486090">
                <a:moveTo>
                  <a:pt x="0" y="0"/>
                </a:moveTo>
                <a:lnTo>
                  <a:pt x="5486091" y="0"/>
                </a:lnTo>
                <a:lnTo>
                  <a:pt x="5486091" y="5486090"/>
                </a:lnTo>
                <a:lnTo>
                  <a:pt x="0" y="5486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3407869">
            <a:off x="-4696947" y="10150458"/>
            <a:ext cx="12471670" cy="5351480"/>
          </a:xfrm>
          <a:custGeom>
            <a:avLst/>
            <a:gdLst/>
            <a:ahLst/>
            <a:cxnLst/>
            <a:rect l="l" t="t" r="r" b="b"/>
            <a:pathLst>
              <a:path w="12471670" h="5351480">
                <a:moveTo>
                  <a:pt x="0" y="0"/>
                </a:moveTo>
                <a:lnTo>
                  <a:pt x="12471670" y="0"/>
                </a:lnTo>
                <a:lnTo>
                  <a:pt x="12471670" y="5351480"/>
                </a:lnTo>
                <a:lnTo>
                  <a:pt x="0" y="53514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008951" y="1504816"/>
            <a:ext cx="7639478" cy="69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50"/>
              </a:lnSpc>
            </a:pPr>
            <a:r>
              <a:rPr lang="en-US" sz="5000" b="1" spc="490">
                <a:solidFill>
                  <a:srgbClr val="231F20"/>
                </a:solidFill>
                <a:latin typeface="Oswald Bold"/>
                <a:ea typeface="Oswald Bold"/>
                <a:cs typeface="Oswald Bold"/>
                <a:sym typeface="Oswald Bold"/>
              </a:rPr>
              <a:t>SERVICE TRANSITION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008951" y="2895634"/>
            <a:ext cx="6162866" cy="418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 spc="244" dirty="0">
                <a:latin typeface="DM Sans"/>
                <a:ea typeface="DM Sans"/>
                <a:cs typeface="DM Sans"/>
                <a:sym typeface="DM Sans"/>
              </a:rPr>
              <a:t>Change Management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008951" y="3581434"/>
            <a:ext cx="6162866" cy="418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9874" lvl="1" algn="l">
              <a:lnSpc>
                <a:spcPts val="3449"/>
              </a:lnSpc>
            </a:pPr>
            <a:r>
              <a:rPr lang="en-US" sz="2499" spc="244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  <a:hlinkClick r:id="rId6" tooltip="https://invgate.com/guides/service-level-management/"/>
              </a:rPr>
              <a:t> </a:t>
            </a:r>
            <a:endParaRPr lang="en-US" sz="2499" spc="244" dirty="0">
              <a:solidFill>
                <a:srgbClr val="231F20"/>
              </a:solidFill>
              <a:latin typeface="DM Sans"/>
              <a:ea typeface="DM Sans"/>
              <a:cs typeface="DM Sans"/>
              <a:sym typeface="DM Sans"/>
              <a:hlinkClick r:id="rId6" tooltip="https://invgate.com/guides/service-level-management/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008951" y="4695859"/>
            <a:ext cx="6162866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 spc="244" dirty="0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Service Asset and Configuration Management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008951" y="5810284"/>
            <a:ext cx="6162866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 spc="244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Knowledge Management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71755DC3-C28F-DAC1-9F6C-68F2B169F42E}"/>
              </a:ext>
            </a:extLst>
          </p:cNvPr>
          <p:cNvSpPr txBox="1"/>
          <p:nvPr/>
        </p:nvSpPr>
        <p:spPr>
          <a:xfrm>
            <a:off x="2008951" y="3636098"/>
            <a:ext cx="6162866" cy="854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 spc="244" dirty="0">
                <a:latin typeface="DM Sans"/>
                <a:ea typeface="DM Sans"/>
                <a:cs typeface="DM Sans"/>
                <a:sym typeface="DM Sans"/>
              </a:rPr>
              <a:t>Release &amp; Deployment  Management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308</Words>
  <Application>Microsoft Macintosh PowerPoint</Application>
  <PresentationFormat>Custom</PresentationFormat>
  <Paragraphs>82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DM Sans</vt:lpstr>
      <vt:lpstr>Oswald Bold</vt:lpstr>
      <vt:lpstr>Calibri</vt:lpstr>
      <vt:lpstr>Montserrat Classic Bold</vt:lpstr>
      <vt:lpstr>DM Sans Bold</vt:lpstr>
      <vt:lpstr>Open Sauce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ITIl</dc:title>
  <cp:lastModifiedBy>Microsoft Office User</cp:lastModifiedBy>
  <cp:revision>2</cp:revision>
  <dcterms:created xsi:type="dcterms:W3CDTF">2006-08-16T00:00:00Z</dcterms:created>
  <dcterms:modified xsi:type="dcterms:W3CDTF">2024-11-19T01:22:17Z</dcterms:modified>
  <dc:identifier>DAGWar-65t0</dc:identifier>
</cp:coreProperties>
</file>