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slide+xml" PartName="/ppt/slides/slide48.xml"/>
  <Override ContentType="application/vnd.openxmlformats-officedocument.presentationml.slide+xml" PartName="/ppt/slides/slide49.xml"/>
  <Override ContentType="application/vnd.openxmlformats-officedocument.presentationml.slide+xml" PartName="/ppt/slides/slide50.xml"/>
  <Override ContentType="application/vnd.openxmlformats-officedocument.presentationml.slide+xml" PartName="/ppt/slides/slide51.xml"/>
  <Override ContentType="application/vnd.openxmlformats-officedocument.presentationml.slide+xml" PartName="/ppt/slides/slide52.xml"/>
  <Override ContentType="application/vnd.openxmlformats-officedocument.presentationml.slide+xml" PartName="/ppt/slides/slide53.xml"/>
  <Override ContentType="application/vnd.openxmlformats-officedocument.presentationml.slide+xml" PartName="/ppt/slides/slide54.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99" r:id="rId2"/>
    <p:sldId id="400" r:id="rId3"/>
    <p:sldId id="259" r:id="rId4"/>
    <p:sldId id="371" r:id="rId5"/>
    <p:sldId id="359" r:id="rId6"/>
    <p:sldId id="402" r:id="rId7"/>
    <p:sldId id="403" r:id="rId8"/>
    <p:sldId id="401" r:id="rId9"/>
    <p:sldId id="374" r:id="rId10"/>
    <p:sldId id="375" r:id="rId11"/>
    <p:sldId id="376" r:id="rId12"/>
    <p:sldId id="372" r:id="rId13"/>
    <p:sldId id="373" r:id="rId14"/>
    <p:sldId id="379" r:id="rId15"/>
    <p:sldId id="377" r:id="rId16"/>
    <p:sldId id="378" r:id="rId17"/>
    <p:sldId id="404" r:id="rId18"/>
    <p:sldId id="381" r:id="rId19"/>
    <p:sldId id="382" r:id="rId20"/>
    <p:sldId id="383" r:id="rId21"/>
    <p:sldId id="384" r:id="rId22"/>
    <p:sldId id="405" r:id="rId23"/>
    <p:sldId id="406" r:id="rId24"/>
    <p:sldId id="407" r:id="rId25"/>
    <p:sldId id="408" r:id="rId26"/>
    <p:sldId id="409" r:id="rId27"/>
    <p:sldId id="410" r:id="rId28"/>
    <p:sldId id="380" r:id="rId29"/>
    <p:sldId id="356" r:id="rId30"/>
    <p:sldId id="387" r:id="rId31"/>
    <p:sldId id="385" r:id="rId32"/>
    <p:sldId id="386" r:id="rId33"/>
    <p:sldId id="390" r:id="rId34"/>
    <p:sldId id="391" r:id="rId35"/>
    <p:sldId id="392" r:id="rId36"/>
    <p:sldId id="388" r:id="rId37"/>
    <p:sldId id="389" r:id="rId38"/>
    <p:sldId id="393" r:id="rId39"/>
    <p:sldId id="394" r:id="rId40"/>
    <p:sldId id="395" r:id="rId41"/>
    <p:sldId id="396" r:id="rId42"/>
    <p:sldId id="397" r:id="rId43"/>
    <p:sldId id="411" r:id="rId44"/>
    <p:sldId id="418" r:id="rId45"/>
    <p:sldId id="412" r:id="rId46"/>
    <p:sldId id="413" r:id="rId47"/>
    <p:sldId id="414" r:id="rId48"/>
    <p:sldId id="419" r:id="rId49"/>
    <p:sldId id="398" r:id="rId50"/>
    <p:sldId id="415" r:id="rId51"/>
    <p:sldId id="416" r:id="rId52"/>
    <p:sldId id="417" r:id="rId53"/>
    <p:sldId id="420" r:id="rId54"/>
    <p:sldId id="258"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4"/>
          <p:cNvPicPr>
            <a:picLocks noChangeAspect="1"/>
          </p:cNvPicPr>
          <p:nvPr userDrawn="1"/>
        </p:nvPicPr>
        <p:blipFill>
          <a:blip r:embed="rId2"/>
          <a:srcRect/>
          <a:stretch>
            <a:fillRect/>
          </a:stretch>
        </p:blipFill>
        <p:spPr bwMode="auto">
          <a:xfrm>
            <a:off x="1" y="0"/>
            <a:ext cx="9144000" cy="6858000"/>
          </a:xfrm>
          <a:prstGeom prst="rect">
            <a:avLst/>
          </a:prstGeom>
          <a:noFill/>
          <a:ln w="9525">
            <a:noFill/>
            <a:miter lim="800000"/>
            <a:headEnd/>
            <a:tailEnd/>
          </a:ln>
        </p:spPr>
      </p:pic>
      <p:sp>
        <p:nvSpPr>
          <p:cNvPr id="2" name="Title 1"/>
          <p:cNvSpPr>
            <a:spLocks noGrp="1"/>
          </p:cNvSpPr>
          <p:nvPr>
            <p:ph type="ctrTitle" hasCustomPrompt="1"/>
          </p:nvPr>
        </p:nvSpPr>
        <p:spPr>
          <a:xfrm>
            <a:off x="1828800" y="2339975"/>
            <a:ext cx="7162800" cy="1470025"/>
          </a:xfrm>
        </p:spPr>
        <p:txBody>
          <a:bodyPr/>
          <a:lstStyle>
            <a:lvl1pPr algn="ctr">
              <a:defRPr>
                <a:solidFill>
                  <a:schemeClr val="bg1"/>
                </a:solidFill>
              </a:defRPr>
            </a:lvl1pPr>
          </a:lstStyle>
          <a:p>
            <a:r>
              <a:rPr lang="en-US" dirty="0" smtClean="0"/>
              <a:t>&lt;&lt;Course&gt;&gt;</a:t>
            </a:r>
            <a:endParaRPr lang="en-US" dirty="0"/>
          </a:p>
        </p:txBody>
      </p:sp>
      <p:sp>
        <p:nvSpPr>
          <p:cNvPr id="3" name="Subtitle 2"/>
          <p:cNvSpPr>
            <a:spLocks noGrp="1"/>
          </p:cNvSpPr>
          <p:nvPr>
            <p:ph type="subTitle" idx="1" hasCustomPrompt="1"/>
          </p:nvPr>
        </p:nvSpPr>
        <p:spPr>
          <a:xfrm>
            <a:off x="1828800" y="3886200"/>
            <a:ext cx="7162800" cy="2057400"/>
          </a:xfrm>
        </p:spPr>
        <p:txBody>
          <a:bodyPr/>
          <a:lstStyle>
            <a:lvl1pPr marL="0" indent="0" algn="ctr">
              <a:buNone/>
              <a:defRPr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Week &lt;&lt;n&gt;&gt; - &lt;&lt;Topic&gt;&gt;</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&lt;&lt;Title&gt;&gt;</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ECC163-E42D-4AA5-8C16-88D9548B439F}" type="datetimeFigureOut">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996D7-6F96-4026-B535-E97C22BC914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Picture 8"/>
          <p:cNvPicPr>
            <a:picLocks noChangeAspect="1"/>
          </p:cNvPicPr>
          <p:nvPr userDrawn="1"/>
        </p:nvPicPr>
        <p:blipFill>
          <a:blip r:embed="rId2" cstate="print"/>
          <a:srcRect/>
          <a:stretch>
            <a:fillRect/>
          </a:stretch>
        </p:blipFill>
        <p:spPr bwMode="auto">
          <a:xfrm>
            <a:off x="0" y="1"/>
            <a:ext cx="9144000" cy="6858000"/>
          </a:xfrm>
          <a:prstGeom prst="rect">
            <a:avLst/>
          </a:prstGeom>
          <a:noFill/>
          <a:ln w="9525">
            <a:noFill/>
            <a:miter lim="800000"/>
            <a:headEnd/>
            <a:tailEnd/>
          </a:ln>
        </p:spPr>
      </p:pic>
      <p:sp>
        <p:nvSpPr>
          <p:cNvPr id="2" name="Title 1"/>
          <p:cNvSpPr>
            <a:spLocks noGrp="1"/>
          </p:cNvSpPr>
          <p:nvPr>
            <p:ph type="title" hasCustomPrompt="1"/>
          </p:nvPr>
        </p:nvSpPr>
        <p:spPr>
          <a:xfrm>
            <a:off x="722313" y="4406900"/>
            <a:ext cx="7772400" cy="1362075"/>
          </a:xfrm>
        </p:spPr>
        <p:txBody>
          <a:bodyPr anchor="t"/>
          <a:lstStyle>
            <a:lvl1pPr algn="l">
              <a:defRPr sz="4000" b="1" cap="all">
                <a:solidFill>
                  <a:schemeClr val="bg1"/>
                </a:solidFill>
              </a:defRPr>
            </a:lvl1pPr>
          </a:lstStyle>
          <a:p>
            <a:r>
              <a:rPr lang="en-US" dirty="0" smtClean="0"/>
              <a:t>&lt;&lt;Sub Topic&gt;&gt;</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295400" y="2133600"/>
            <a:ext cx="35052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81600" y="2133600"/>
            <a:ext cx="35052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ECC163-E42D-4AA5-8C16-88D9548B439F}" type="datetimeFigureOut">
              <a:rPr lang="en-US" smtClean="0"/>
              <a:t>8/28/2017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996D7-6F96-4026-B535-E97C22BC914A}" type="slidenum">
              <a:rPr lang="en-US" smtClean="0"/>
              <a:t>‹#›</a:t>
            </a:fld>
            <a:endParaRPr lang="en-US"/>
          </a:p>
        </p:txBody>
      </p:sp>
      <p:sp>
        <p:nvSpPr>
          <p:cNvPr id="8" name="Title 1"/>
          <p:cNvSpPr txBox="1">
            <a:spLocks/>
          </p:cNvSpPr>
          <p:nvPr userDrawn="1"/>
        </p:nvSpPr>
        <p:spPr>
          <a:xfrm>
            <a:off x="3505200" y="914400"/>
            <a:ext cx="5638800" cy="1143000"/>
          </a:xfrm>
          <a:prstGeom prst="rect">
            <a:avLst/>
          </a:prstGeom>
        </p:spPr>
        <p:txBody>
          <a:bodyPr vert="horz" lIns="91440" tIns="45720" rIns="91440" bIns="45720" rtlCol="0" anchor="ctr">
            <a:noAutofit/>
          </a:bodyPr>
          <a:lstStyle>
            <a:lvl1pPr>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chemeClr val="tx1"/>
                </a:solidFill>
                <a:effectLst/>
                <a:uLnTx/>
                <a:uFillTx/>
                <a:latin typeface="+mj-lt"/>
                <a:ea typeface="+mj-ea"/>
                <a:cs typeface="+mj-cs"/>
              </a:rPr>
              <a:t>&lt;&lt;Title&gt;&gt;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ECC163-E42D-4AA5-8C16-88D9548B439F}" type="datetimeFigureOut">
              <a:rPr lang="en-US" smtClean="0"/>
              <a:t>8/28/2017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996D7-6F96-4026-B535-E97C22BC914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srcRect/>
          <a:stretch>
            <a:fillRect/>
          </a:stretch>
        </p:blipFill>
        <p:spPr bwMode="auto">
          <a:xfrm>
            <a:off x="1" y="0"/>
            <a:ext cx="9144000" cy="6858000"/>
          </a:xfrm>
          <a:prstGeom prst="rect">
            <a:avLst/>
          </a:prstGeom>
          <a:noFill/>
          <a:ln w="9525">
            <a:noFill/>
            <a:miter lim="800000"/>
            <a:headEnd/>
            <a:tailEnd/>
          </a:ln>
        </p:spPr>
      </p:pic>
      <p:sp>
        <p:nvSpPr>
          <p:cNvPr id="2" name="Date Placeholder 1"/>
          <p:cNvSpPr>
            <a:spLocks noGrp="1"/>
          </p:cNvSpPr>
          <p:nvPr>
            <p:ph type="dt" sz="half" idx="10"/>
          </p:nvPr>
        </p:nvSpPr>
        <p:spPr/>
        <p:txBody>
          <a:bodyPr/>
          <a:lstStyle/>
          <a:p>
            <a:fld id="{D2ECC163-E42D-4AA5-8C16-88D9548B439F}" type="datetimeFigureOut">
              <a:rPr lang="en-US" smtClean="0"/>
              <a:t>8/28/2017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996D7-6F96-4026-B535-E97C22BC914A}" type="slidenum">
              <a:rPr lang="en-US" smtClean="0"/>
              <a:t>‹#›</a:t>
            </a:fld>
            <a:endParaRPr lang="en-US"/>
          </a:p>
        </p:txBody>
      </p:sp>
      <p:sp>
        <p:nvSpPr>
          <p:cNvPr id="8" name="Subtitle 2"/>
          <p:cNvSpPr txBox="1">
            <a:spLocks/>
          </p:cNvSpPr>
          <p:nvPr userDrawn="1"/>
        </p:nvSpPr>
        <p:spPr>
          <a:xfrm>
            <a:off x="1828800" y="3886200"/>
            <a:ext cx="7162800" cy="1752600"/>
          </a:xfrm>
          <a:prstGeom prst="rect">
            <a:avLst/>
          </a:prstGeom>
        </p:spPr>
        <p:txBody>
          <a:bodyPr vert="horz" lIns="91440" tIns="45720" rIns="91440" bIns="45720" rtlCol="0">
            <a:normAutofit/>
          </a:bodyPr>
          <a:lstStyle>
            <a:lvl1pPr marL="0" indent="0" algn="ctr">
              <a:buNone/>
              <a:defRPr sz="8000" b="1" baseline="0">
                <a:solidFill>
                  <a:schemeClr val="bg1"/>
                </a:solidFill>
                <a:latin typeface="Edwardian Script ITC" pitchFamily="66"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8000" b="1" i="0" u="none" strike="noStrike" kern="1200" cap="none" spc="0" normalizeH="0" baseline="0" noProof="0" dirty="0" smtClean="0">
                <a:ln>
                  <a:noFill/>
                </a:ln>
                <a:solidFill>
                  <a:schemeClr val="bg1"/>
                </a:solidFill>
                <a:effectLst/>
                <a:uLnTx/>
                <a:uFillTx/>
                <a:latin typeface="Edwardian Script ITC" pitchFamily="66" charset="0"/>
                <a:ea typeface="+mn-ea"/>
                <a:cs typeface="+mn-cs"/>
              </a:rPr>
              <a:t>Thank You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5"/>
          <p:cNvPicPr>
            <a:picLocks noChangeAspect="1"/>
          </p:cNvPicPr>
          <p:nvPr userDrawn="1"/>
        </p:nvPicPr>
        <p:blipFill>
          <a:blip r:embed="rId8"/>
          <a:srcRect/>
          <a:stretch>
            <a:fillRect/>
          </a:stretch>
        </p:blipFill>
        <p:spPr bwMode="auto">
          <a:xfrm>
            <a:off x="0" y="0"/>
            <a:ext cx="9144000" cy="6858000"/>
          </a:xfrm>
          <a:prstGeom prst="rect">
            <a:avLst/>
          </a:prstGeom>
          <a:noFill/>
          <a:ln w="9525">
            <a:noFill/>
            <a:miter lim="800000"/>
            <a:headEnd/>
            <a:tailEnd/>
          </a:ln>
        </p:spPr>
      </p:pic>
      <p:sp>
        <p:nvSpPr>
          <p:cNvPr id="2" name="Title Placeholder 1"/>
          <p:cNvSpPr>
            <a:spLocks noGrp="1"/>
          </p:cNvSpPr>
          <p:nvPr>
            <p:ph type="title"/>
          </p:nvPr>
        </p:nvSpPr>
        <p:spPr>
          <a:xfrm>
            <a:off x="3352800" y="762000"/>
            <a:ext cx="5638800" cy="1143000"/>
          </a:xfrm>
          <a:prstGeom prst="rect">
            <a:avLst/>
          </a:prstGeom>
        </p:spPr>
        <p:txBody>
          <a:bodyPr vert="horz" lIns="91440" tIns="45720" rIns="91440" bIns="45720" rtlCol="0" anchor="ctr">
            <a:noAutofit/>
          </a:bodyPr>
          <a:lstStyle/>
          <a:p>
            <a:endParaRPr lang="en-US" dirty="0"/>
          </a:p>
        </p:txBody>
      </p:sp>
      <p:sp>
        <p:nvSpPr>
          <p:cNvPr id="3" name="Text Placeholder 2"/>
          <p:cNvSpPr>
            <a:spLocks noGrp="1"/>
          </p:cNvSpPr>
          <p:nvPr>
            <p:ph type="body" idx="1"/>
          </p:nvPr>
        </p:nvSpPr>
        <p:spPr>
          <a:xfrm>
            <a:off x="990600" y="1981200"/>
            <a:ext cx="8001000" cy="426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ECC163-E42D-4AA5-8C16-88D9548B439F}" type="datetimeFigureOut">
              <a:rPr lang="en-US" smtClean="0"/>
              <a:t>8/28/2017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7996D7-6F96-4026-B535-E97C22BC914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Lst>
  <p:txStyles>
    <p:titleStyle>
      <a:lvl1pPr algn="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03400" y="2568575"/>
            <a:ext cx="7162800" cy="2371725"/>
          </a:xfrm>
        </p:spPr>
        <p:txBody>
          <a:bodyPr/>
          <a:lstStyle/>
          <a:p>
            <a:r>
              <a:rPr lang="en-US" dirty="0" smtClean="0"/>
              <a:t>ISYE6055 – E-Supply Chain Management</a:t>
            </a:r>
            <a:br>
              <a:rPr lang="en-US" dirty="0" smtClean="0"/>
            </a:br>
            <a:r>
              <a:rPr lang="en-US" dirty="0" smtClean="0"/>
              <a:t/>
            </a:r>
            <a:br>
              <a:rPr lang="en-US" dirty="0" smtClean="0"/>
            </a:br>
            <a:r>
              <a:rPr lang="en-US" sz="3200" dirty="0" smtClean="0"/>
              <a:t>TOPIK 9 - </a:t>
            </a:r>
            <a:r>
              <a:rPr lang="id-ID" sz="3200" dirty="0"/>
              <a:t>Trading E-Coalition </a:t>
            </a:r>
            <a:r>
              <a:rPr lang="id-ID" sz="3200"/>
              <a:t>Modeling </a:t>
            </a:r>
            <a:r>
              <a:rPr lang="id-ID" sz="3200" smtClean="0"/>
              <a:t> </a:t>
            </a:r>
            <a:r>
              <a:rPr lang="id-ID" sz="3200" dirty="0"/>
              <a:t>untuk Supply Chain</a:t>
            </a:r>
            <a:endParaRPr lang="en-US" sz="3200" dirty="0"/>
          </a:p>
        </p:txBody>
      </p:sp>
      <p:sp>
        <p:nvSpPr>
          <p:cNvPr id="3" name="Subtitle 2"/>
          <p:cNvSpPr>
            <a:spLocks noGrp="1"/>
          </p:cNvSpPr>
          <p:nvPr>
            <p:ph type="subTitle" idx="1"/>
          </p:nvPr>
        </p:nvSpPr>
        <p:spPr>
          <a:xfrm>
            <a:off x="1765300" y="5357789"/>
            <a:ext cx="7162800" cy="1059287"/>
          </a:xfrm>
        </p:spPr>
        <p:txBody>
          <a:bodyPr/>
          <a:lstStyle/>
          <a:p>
            <a:r>
              <a:rPr lang="en-US" dirty="0" smtClean="0"/>
              <a:t>D5821 – </a:t>
            </a:r>
            <a:r>
              <a:rPr lang="en-US" dirty="0" err="1" smtClean="0"/>
              <a:t>Fauzi</a:t>
            </a:r>
            <a:r>
              <a:rPr lang="en-US" dirty="0" smtClean="0"/>
              <a:t> </a:t>
            </a:r>
            <a:r>
              <a:rPr lang="en-US" dirty="0" err="1" smtClean="0"/>
              <a:t>Khair</a:t>
            </a:r>
            <a:endParaRPr lang="en-US" dirty="0"/>
          </a:p>
        </p:txBody>
      </p:sp>
    </p:spTree>
    <p:extLst>
      <p:ext uri="{BB962C8B-B14F-4D97-AF65-F5344CB8AC3E}">
        <p14:creationId xmlns:p14="http://schemas.microsoft.com/office/powerpoint/2010/main" val="31165926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AU" sz="3600" dirty="0" smtClean="0"/>
              <a:t>BASIC OF SUPPLY CHAIN</a:t>
            </a:r>
            <a:endParaRPr lang="en-US" sz="3600" dirty="0"/>
          </a:p>
        </p:txBody>
      </p:sp>
      <p:sp>
        <p:nvSpPr>
          <p:cNvPr id="3" name="Content Placeholder 2"/>
          <p:cNvSpPr>
            <a:spLocks noGrp="1"/>
          </p:cNvSpPr>
          <p:nvPr>
            <p:ph idx="1"/>
          </p:nvPr>
        </p:nvSpPr>
        <p:spPr/>
        <p:txBody>
          <a:bodyPr>
            <a:normAutofit/>
          </a:bodyPr>
          <a:lstStyle/>
          <a:p>
            <a:pPr marL="0" indent="0">
              <a:buNone/>
            </a:pPr>
            <a:r>
              <a:rPr lang="en-US" b="1" dirty="0"/>
              <a:t>e-commerce Supply-Pull Model</a:t>
            </a:r>
          </a:p>
          <a:p>
            <a:pPr algn="just"/>
            <a:r>
              <a:rPr lang="en-US" sz="2400" dirty="0" err="1"/>
              <a:t>Dengan</a:t>
            </a:r>
            <a:r>
              <a:rPr lang="en-US" sz="2400" dirty="0"/>
              <a:t> </a:t>
            </a:r>
            <a:r>
              <a:rPr lang="en-US" sz="2400" dirty="0" err="1"/>
              <a:t>adanya</a:t>
            </a:r>
            <a:r>
              <a:rPr lang="en-US" sz="2400" dirty="0"/>
              <a:t> </a:t>
            </a:r>
            <a:r>
              <a:rPr lang="en-US" sz="2400" dirty="0" err="1"/>
              <a:t>dorongan</a:t>
            </a:r>
            <a:r>
              <a:rPr lang="en-US" sz="2400" dirty="0"/>
              <a:t> </a:t>
            </a:r>
            <a:r>
              <a:rPr lang="en-US" sz="2400" dirty="0" err="1"/>
              <a:t>dan</a:t>
            </a:r>
            <a:r>
              <a:rPr lang="en-US" sz="2400" dirty="0"/>
              <a:t> </a:t>
            </a:r>
            <a:r>
              <a:rPr lang="en-US" sz="2400" dirty="0" err="1"/>
              <a:t>semakin</a:t>
            </a:r>
            <a:r>
              <a:rPr lang="en-US" sz="2400" dirty="0"/>
              <a:t> </a:t>
            </a:r>
            <a:r>
              <a:rPr lang="en-US" sz="2400" dirty="0" err="1"/>
              <a:t>berkembangnya</a:t>
            </a:r>
            <a:r>
              <a:rPr lang="en-US" sz="2400" dirty="0"/>
              <a:t> </a:t>
            </a:r>
            <a:r>
              <a:rPr lang="id-ID" sz="2400" dirty="0"/>
              <a:t>kemampuan </a:t>
            </a:r>
            <a:r>
              <a:rPr lang="id-ID" sz="2400" i="1" dirty="0"/>
              <a:t>e-commerce</a:t>
            </a:r>
            <a:r>
              <a:rPr lang="id-ID" sz="2400" dirty="0"/>
              <a:t> </a:t>
            </a:r>
            <a:r>
              <a:rPr lang="en-US" sz="2400" dirty="0" err="1"/>
              <a:t>dalam</a:t>
            </a:r>
            <a:r>
              <a:rPr lang="en-US" sz="2400" dirty="0"/>
              <a:t> </a:t>
            </a:r>
            <a:r>
              <a:rPr lang="id-ID" sz="2400" dirty="0"/>
              <a:t>memberdayakan klien, </a:t>
            </a:r>
            <a:r>
              <a:rPr lang="en-US" sz="2400" dirty="0" err="1"/>
              <a:t>semakin</a:t>
            </a:r>
            <a:r>
              <a:rPr lang="en-US" sz="2400" dirty="0"/>
              <a:t> </a:t>
            </a:r>
            <a:r>
              <a:rPr lang="id-ID" sz="2400" dirty="0"/>
              <a:t>banyak perusahaan yang bergerak dari model bisnis "</a:t>
            </a:r>
            <a:r>
              <a:rPr lang="id-ID" sz="2400" i="1" dirty="0"/>
              <a:t>push</a:t>
            </a:r>
            <a:r>
              <a:rPr lang="id-ID" sz="2400" dirty="0"/>
              <a:t>" tradisional</a:t>
            </a:r>
            <a:r>
              <a:rPr lang="en-US" sz="2400" dirty="0"/>
              <a:t> </a:t>
            </a:r>
            <a:r>
              <a:rPr lang="en-US" sz="2400" dirty="0" err="1"/>
              <a:t>menjadi</a:t>
            </a:r>
            <a:r>
              <a:rPr lang="en-US" sz="2400" dirty="0"/>
              <a:t> </a:t>
            </a:r>
            <a:r>
              <a:rPr lang="en-US" sz="2400" dirty="0" err="1"/>
              <a:t>sistem</a:t>
            </a:r>
            <a:r>
              <a:rPr lang="en-US" sz="2400" dirty="0"/>
              <a:t> pull system</a:t>
            </a:r>
            <a:r>
              <a:rPr lang="id-ID" sz="2400" dirty="0"/>
              <a:t>, di mana produsen, pemasok, distributor, dan pemasar memiliki sebagian besar kekuasaan</a:t>
            </a:r>
            <a:r>
              <a:rPr lang="en-US" sz="2400" dirty="0"/>
              <a:t> </a:t>
            </a:r>
            <a:r>
              <a:rPr lang="en-US" sz="2400" dirty="0" err="1"/>
              <a:t>dalam</a:t>
            </a:r>
            <a:r>
              <a:rPr lang="en-US" sz="2400" dirty="0"/>
              <a:t> </a:t>
            </a:r>
            <a:r>
              <a:rPr lang="en-US" sz="2400" dirty="0" err="1"/>
              <a:t>menarik</a:t>
            </a:r>
            <a:r>
              <a:rPr lang="en-US" sz="2400" dirty="0"/>
              <a:t> </a:t>
            </a:r>
            <a:r>
              <a:rPr lang="en-US" sz="2400" dirty="0" err="1"/>
              <a:t>pelanggan</a:t>
            </a:r>
            <a:r>
              <a:rPr lang="en-US" sz="2400" dirty="0"/>
              <a:t> </a:t>
            </a:r>
            <a:r>
              <a:rPr lang="en-US" sz="2400" dirty="0" err="1"/>
              <a:t>dan</a:t>
            </a:r>
            <a:r>
              <a:rPr lang="en-US" sz="2400" dirty="0"/>
              <a:t> </a:t>
            </a:r>
            <a:r>
              <a:rPr lang="en-US" sz="2400" dirty="0" err="1"/>
              <a:t>menentukan</a:t>
            </a:r>
            <a:r>
              <a:rPr lang="en-US" sz="2400" dirty="0"/>
              <a:t> </a:t>
            </a:r>
            <a:r>
              <a:rPr lang="en-US" sz="2400" dirty="0" err="1"/>
              <a:t>tipe</a:t>
            </a:r>
            <a:r>
              <a:rPr lang="en-US" sz="2400" dirty="0"/>
              <a:t> </a:t>
            </a:r>
            <a:r>
              <a:rPr lang="en-US" sz="2400" dirty="0" err="1"/>
              <a:t>kebutuhan</a:t>
            </a:r>
            <a:r>
              <a:rPr lang="en-US" sz="2400" dirty="0"/>
              <a:t> </a:t>
            </a:r>
            <a:r>
              <a:rPr lang="en-US" sz="2400" dirty="0" err="1"/>
              <a:t>pelanggan</a:t>
            </a:r>
            <a:r>
              <a:rPr lang="id-ID" sz="2400" dirty="0"/>
              <a:t>.</a:t>
            </a:r>
            <a:endParaRPr lang="en-US" sz="2400" dirty="0"/>
          </a:p>
          <a:p>
            <a:endParaRPr lang="en-US" dirty="0"/>
          </a:p>
        </p:txBody>
      </p:sp>
    </p:spTree>
    <p:extLst>
      <p:ext uri="{BB962C8B-B14F-4D97-AF65-F5344CB8AC3E}">
        <p14:creationId xmlns:p14="http://schemas.microsoft.com/office/powerpoint/2010/main" val="2726823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AU" sz="3600" dirty="0" smtClean="0"/>
              <a:t>BASIC OF SUPPLY CHAIN</a:t>
            </a:r>
            <a:endParaRPr lang="en-US" sz="3600" dirty="0"/>
          </a:p>
        </p:txBody>
      </p:sp>
      <p:sp>
        <p:nvSpPr>
          <p:cNvPr id="3" name="Content Placeholder 2"/>
          <p:cNvSpPr>
            <a:spLocks noGrp="1"/>
          </p:cNvSpPr>
          <p:nvPr>
            <p:ph idx="1"/>
          </p:nvPr>
        </p:nvSpPr>
        <p:spPr/>
        <p:txBody>
          <a:bodyPr>
            <a:normAutofit/>
          </a:bodyPr>
          <a:lstStyle/>
          <a:p>
            <a:pPr marL="0" indent="0">
              <a:buNone/>
            </a:pPr>
            <a:r>
              <a:rPr lang="en-US" b="1" dirty="0"/>
              <a:t>The Formation of Supply chain Relationships</a:t>
            </a:r>
          </a:p>
          <a:p>
            <a:pPr algn="just"/>
            <a:r>
              <a:rPr lang="id-ID" sz="2400" dirty="0"/>
              <a:t>Sebuah rantai pasok produksi memerlukan formasi kemitraan dan hubungan jangka panjang dalam dan antar organisasi</a:t>
            </a:r>
            <a:r>
              <a:rPr lang="en-US" sz="2400" dirty="0"/>
              <a:t> yang </a:t>
            </a:r>
            <a:r>
              <a:rPr lang="en-US" sz="2400" dirty="0" err="1"/>
              <a:t>terlibat</a:t>
            </a:r>
            <a:r>
              <a:rPr lang="en-US" sz="2400" dirty="0"/>
              <a:t> </a:t>
            </a:r>
            <a:r>
              <a:rPr lang="en-US" sz="2400" dirty="0" err="1"/>
              <a:t>dalam</a:t>
            </a:r>
            <a:r>
              <a:rPr lang="id-ID" sz="2400" dirty="0"/>
              <a:t> rantai pasok. </a:t>
            </a:r>
            <a:endParaRPr lang="en-US" sz="2400" dirty="0" smtClean="0"/>
          </a:p>
          <a:p>
            <a:pPr algn="just"/>
            <a:r>
              <a:rPr lang="en-US" sz="2400" dirty="0" err="1" smtClean="0"/>
              <a:t>Sehingga</a:t>
            </a:r>
            <a:r>
              <a:rPr lang="en-US" sz="2400" dirty="0" smtClean="0"/>
              <a:t> </a:t>
            </a:r>
            <a:r>
              <a:rPr lang="en-US" sz="2400" dirty="0" err="1"/>
              <a:t>dapat</a:t>
            </a:r>
            <a:r>
              <a:rPr lang="en-US" sz="2400" dirty="0"/>
              <a:t> </a:t>
            </a:r>
            <a:r>
              <a:rPr lang="id-ID" sz="2400" dirty="0"/>
              <a:t>didefinisikan secara lebih luas </a:t>
            </a:r>
            <a:r>
              <a:rPr lang="en-US" sz="2400" dirty="0" err="1"/>
              <a:t>bahwa</a:t>
            </a:r>
            <a:r>
              <a:rPr lang="en-US" sz="2400" dirty="0"/>
              <a:t> </a:t>
            </a:r>
            <a:r>
              <a:rPr lang="en-US" sz="2400" dirty="0" err="1"/>
              <a:t>manajemen</a:t>
            </a:r>
            <a:r>
              <a:rPr lang="en-US" sz="2400" dirty="0"/>
              <a:t> </a:t>
            </a:r>
            <a:r>
              <a:rPr lang="en-US" sz="2400" dirty="0" err="1"/>
              <a:t>rantai</a:t>
            </a:r>
            <a:r>
              <a:rPr lang="en-US" sz="2400" dirty="0"/>
              <a:t> </a:t>
            </a:r>
            <a:r>
              <a:rPr lang="en-US" sz="2400" dirty="0" err="1"/>
              <a:t>pasok</a:t>
            </a:r>
            <a:r>
              <a:rPr lang="en-US" sz="2400" dirty="0"/>
              <a:t> </a:t>
            </a:r>
            <a:r>
              <a:rPr lang="id-ID" sz="2400" dirty="0"/>
              <a:t>sebagai filsafat integratif untuk mengelola aliran produk, jasa, dan informasi di sepanjang saluran distribusi dari pemasok sampai konsumen akhir</a:t>
            </a:r>
            <a:r>
              <a:rPr lang="en-US" sz="2400" dirty="0"/>
              <a:t>.</a:t>
            </a:r>
          </a:p>
          <a:p>
            <a:endParaRPr lang="en-US" dirty="0"/>
          </a:p>
        </p:txBody>
      </p:sp>
    </p:spTree>
    <p:extLst>
      <p:ext uri="{BB962C8B-B14F-4D97-AF65-F5344CB8AC3E}">
        <p14:creationId xmlns:p14="http://schemas.microsoft.com/office/powerpoint/2010/main" val="26454356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458200" cy="1362075"/>
          </a:xfrm>
        </p:spPr>
        <p:txBody>
          <a:bodyPr/>
          <a:lstStyle/>
          <a:p>
            <a:pPr lvl="0"/>
            <a:r>
              <a:rPr lang="en-US" sz="3200" cap="none" dirty="0" smtClean="0"/>
              <a:t/>
            </a:r>
            <a:br>
              <a:rPr lang="en-US" sz="3200" cap="none" dirty="0" smtClean="0"/>
            </a:br>
            <a:r>
              <a:rPr lang="en-AU" sz="4400" cap="none" dirty="0" smtClean="0"/>
              <a:t>Electronic Commerce Background</a:t>
            </a:r>
            <a:r>
              <a:rPr lang="en-US" sz="3200" cap="none" dirty="0" smtClean="0"/>
              <a:t/>
            </a:r>
            <a:br>
              <a:rPr lang="en-US" sz="3200" cap="none" dirty="0" smtClean="0"/>
            </a:br>
            <a:r>
              <a:rPr lang="en-US" sz="3200" dirty="0"/>
              <a:t/>
            </a:r>
            <a:br>
              <a:rPr lang="en-US" sz="3200" dirty="0"/>
            </a:br>
            <a:r>
              <a:rPr lang="en-US" sz="3200" dirty="0"/>
              <a:t/>
            </a:r>
            <a:br>
              <a:rPr lang="en-US" sz="3200" dirty="0"/>
            </a:br>
            <a:r>
              <a:rPr lang="en-US" sz="3200" dirty="0"/>
              <a:t/>
            </a:r>
            <a:br>
              <a:rPr lang="en-US" sz="3200" dirty="0"/>
            </a:br>
            <a:r>
              <a:rPr lang="en-US" sz="3200" dirty="0"/>
              <a:t/>
            </a:r>
            <a:br>
              <a:rPr lang="en-US" sz="3200" dirty="0"/>
            </a:br>
            <a:r>
              <a:rPr lang="en-US" sz="3200" dirty="0"/>
              <a:t/>
            </a:r>
            <a:br>
              <a:rPr lang="en-US" sz="3200" dirty="0"/>
            </a:br>
            <a:r>
              <a:rPr lang="en-US" sz="3200" dirty="0"/>
              <a:t/>
            </a:r>
            <a:br>
              <a:rPr lang="en-US" sz="3200" dirty="0"/>
            </a:br>
            <a:r>
              <a:rPr lang="en-US" dirty="0"/>
              <a:t/>
            </a:r>
            <a:br>
              <a:rPr lang="en-US" dirty="0"/>
            </a:br>
            <a:r>
              <a:rPr lang="en-US" dirty="0"/>
              <a:t> </a:t>
            </a:r>
          </a:p>
        </p:txBody>
      </p:sp>
    </p:spTree>
    <p:extLst>
      <p:ext uri="{BB962C8B-B14F-4D97-AF65-F5344CB8AC3E}">
        <p14:creationId xmlns:p14="http://schemas.microsoft.com/office/powerpoint/2010/main" val="37810029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762000"/>
            <a:ext cx="6172200" cy="1143000"/>
          </a:xfrm>
        </p:spPr>
        <p:txBody>
          <a:bodyPr/>
          <a:lstStyle/>
          <a:p>
            <a:pPr lvl="0"/>
            <a:r>
              <a:rPr lang="en-AU" sz="3600" dirty="0"/>
              <a:t>Electronic Commerce Background</a:t>
            </a:r>
            <a:endParaRPr lang="en-US" sz="3600" dirty="0"/>
          </a:p>
        </p:txBody>
      </p:sp>
      <p:sp>
        <p:nvSpPr>
          <p:cNvPr id="3" name="Content Placeholder 2"/>
          <p:cNvSpPr>
            <a:spLocks noGrp="1"/>
          </p:cNvSpPr>
          <p:nvPr>
            <p:ph idx="1"/>
          </p:nvPr>
        </p:nvSpPr>
        <p:spPr/>
        <p:txBody>
          <a:bodyPr>
            <a:normAutofit fontScale="85000" lnSpcReduction="10000"/>
          </a:bodyPr>
          <a:lstStyle/>
          <a:p>
            <a:pPr algn="just"/>
            <a:r>
              <a:rPr lang="id-ID" sz="2800" i="1" dirty="0"/>
              <a:t>Ele</a:t>
            </a:r>
            <a:r>
              <a:rPr lang="en-US" sz="2800" i="1" dirty="0"/>
              <a:t>c</a:t>
            </a:r>
            <a:r>
              <a:rPr lang="id-ID" sz="2800" i="1" dirty="0"/>
              <a:t>troni</a:t>
            </a:r>
            <a:r>
              <a:rPr lang="en-US" sz="2800" i="1" dirty="0"/>
              <a:t>c</a:t>
            </a:r>
            <a:r>
              <a:rPr lang="id-ID" sz="2800" i="1" dirty="0"/>
              <a:t> commerce</a:t>
            </a:r>
            <a:r>
              <a:rPr lang="en-US" sz="2800" dirty="0"/>
              <a:t> </a:t>
            </a:r>
            <a:r>
              <a:rPr lang="en-US" sz="2800" dirty="0" err="1"/>
              <a:t>atau</a:t>
            </a:r>
            <a:r>
              <a:rPr lang="en-US" sz="2800" dirty="0"/>
              <a:t> </a:t>
            </a:r>
            <a:r>
              <a:rPr lang="en-US" sz="2800" i="1" dirty="0"/>
              <a:t>e-commerce</a:t>
            </a:r>
            <a:r>
              <a:rPr lang="id-ID" sz="2800" dirty="0"/>
              <a:t> dan internet secara fundamental </a:t>
            </a:r>
            <a:r>
              <a:rPr lang="en-US" sz="2800" dirty="0" err="1"/>
              <a:t>telah</a:t>
            </a:r>
            <a:r>
              <a:rPr lang="en-US" sz="2800" dirty="0"/>
              <a:t> </a:t>
            </a:r>
            <a:r>
              <a:rPr lang="id-ID" sz="2800" dirty="0"/>
              <a:t>mengubah sifat rantai pasok, dan mendefinisikan ulang bagaimana konsumen belajar tentang</a:t>
            </a:r>
            <a:r>
              <a:rPr lang="en-US" sz="2800" dirty="0"/>
              <a:t> </a:t>
            </a:r>
            <a:r>
              <a:rPr lang="en-US" sz="2800" dirty="0" err="1"/>
              <a:t>mem</a:t>
            </a:r>
            <a:r>
              <a:rPr lang="id-ID" sz="2800" dirty="0"/>
              <a:t>ilih, </a:t>
            </a:r>
            <a:r>
              <a:rPr lang="en-US" sz="2800" dirty="0"/>
              <a:t>proses </a:t>
            </a:r>
            <a:r>
              <a:rPr lang="id-ID" sz="2800" dirty="0"/>
              <a:t>pembelian produk dan jasa digunakan. </a:t>
            </a:r>
            <a:endParaRPr lang="en-US" sz="2800" dirty="0" smtClean="0"/>
          </a:p>
          <a:p>
            <a:pPr algn="just"/>
            <a:r>
              <a:rPr lang="en-US" sz="2800" dirty="0" err="1" smtClean="0"/>
              <a:t>Oleh</a:t>
            </a:r>
            <a:r>
              <a:rPr lang="en-US" sz="2800" dirty="0" smtClean="0"/>
              <a:t> </a:t>
            </a:r>
            <a:r>
              <a:rPr lang="en-US" sz="2800" dirty="0" err="1"/>
              <a:t>karenanya</a:t>
            </a:r>
            <a:r>
              <a:rPr lang="en-US" sz="2800" dirty="0"/>
              <a:t>,</a:t>
            </a:r>
            <a:r>
              <a:rPr lang="id-ID" sz="2800" dirty="0"/>
              <a:t> muncul</a:t>
            </a:r>
            <a:r>
              <a:rPr lang="en-US" sz="2800" dirty="0"/>
              <a:t> </a:t>
            </a:r>
            <a:r>
              <a:rPr lang="en-US" sz="2800" dirty="0" err="1"/>
              <a:t>berbagai</a:t>
            </a:r>
            <a:r>
              <a:rPr lang="en-US" sz="2800" dirty="0"/>
              <a:t> </a:t>
            </a:r>
            <a:r>
              <a:rPr lang="id-ID" sz="2800" dirty="0"/>
              <a:t>bisnis rantai pasok baru yang</a:t>
            </a:r>
            <a:r>
              <a:rPr lang="en-US" sz="2800" dirty="0"/>
              <a:t> </a:t>
            </a:r>
            <a:r>
              <a:rPr lang="en-US" sz="2800" dirty="0" err="1"/>
              <a:t>lebih</a:t>
            </a:r>
            <a:r>
              <a:rPr lang="id-ID" sz="2800" dirty="0"/>
              <a:t> terfokus</a:t>
            </a:r>
            <a:r>
              <a:rPr lang="en-US" sz="2800" dirty="0"/>
              <a:t> </a:t>
            </a:r>
            <a:r>
              <a:rPr lang="en-US" sz="2800" dirty="0" err="1"/>
              <a:t>pada</a:t>
            </a:r>
            <a:r>
              <a:rPr lang="en-US" sz="2800" dirty="0"/>
              <a:t> </a:t>
            </a:r>
            <a:r>
              <a:rPr lang="id-ID" sz="2800" dirty="0"/>
              <a:t>konsumen daripada </a:t>
            </a:r>
            <a:r>
              <a:rPr lang="en-US" sz="2800" dirty="0"/>
              <a:t>focus </a:t>
            </a:r>
            <a:r>
              <a:rPr lang="en-US" sz="2800" dirty="0" err="1"/>
              <a:t>pada</a:t>
            </a:r>
            <a:r>
              <a:rPr lang="en-US" sz="2800" dirty="0"/>
              <a:t> </a:t>
            </a:r>
            <a:r>
              <a:rPr lang="id-ID" sz="2800" dirty="0"/>
              <a:t>produk. </a:t>
            </a:r>
            <a:endParaRPr lang="en-US" sz="2800" dirty="0" smtClean="0"/>
          </a:p>
          <a:p>
            <a:pPr algn="just"/>
            <a:r>
              <a:rPr lang="en-US" sz="2800" dirty="0" err="1" smtClean="0"/>
              <a:t>Aktivitas</a:t>
            </a:r>
            <a:r>
              <a:rPr lang="en-US" sz="2800" dirty="0" smtClean="0"/>
              <a:t> </a:t>
            </a:r>
            <a:r>
              <a:rPr lang="en-US" sz="2800" dirty="0" err="1"/>
              <a:t>rantai</a:t>
            </a:r>
            <a:r>
              <a:rPr lang="en-US" sz="2800" dirty="0"/>
              <a:t> </a:t>
            </a:r>
            <a:r>
              <a:rPr lang="en-US" sz="2800" dirty="0" err="1"/>
              <a:t>pasok</a:t>
            </a:r>
            <a:r>
              <a:rPr lang="en-US" sz="2800" dirty="0"/>
              <a:t> </a:t>
            </a:r>
            <a:r>
              <a:rPr lang="en-US" sz="2800" dirty="0" err="1"/>
              <a:t>dianggap</a:t>
            </a:r>
            <a:r>
              <a:rPr lang="en-US" sz="2800" dirty="0"/>
              <a:t> </a:t>
            </a:r>
            <a:r>
              <a:rPr lang="id-ID" sz="2800" dirty="0"/>
              <a:t>sebagai barang </a:t>
            </a:r>
            <a:r>
              <a:rPr lang="en-US" sz="2800" dirty="0" err="1"/>
              <a:t>atau</a:t>
            </a:r>
            <a:r>
              <a:rPr lang="en-US" sz="2800" dirty="0"/>
              <a:t> </a:t>
            </a:r>
            <a:r>
              <a:rPr lang="en-US" sz="2800" dirty="0" err="1"/>
              <a:t>produk</a:t>
            </a:r>
            <a:r>
              <a:rPr lang="en-US" sz="2800" dirty="0"/>
              <a:t> </a:t>
            </a:r>
            <a:r>
              <a:rPr lang="id-ID" sz="2800" dirty="0"/>
              <a:t>bergerak dari bahan baku </a:t>
            </a:r>
            <a:r>
              <a:rPr lang="en-US" sz="2800" dirty="0" err="1"/>
              <a:t>utama</a:t>
            </a:r>
            <a:r>
              <a:rPr lang="en-US" sz="2800" dirty="0"/>
              <a:t> </a:t>
            </a:r>
            <a:r>
              <a:rPr lang="id-ID" sz="2800" dirty="0"/>
              <a:t>melalui produsen, distributor, dan pengecer, </a:t>
            </a:r>
            <a:r>
              <a:rPr lang="en-US" sz="2800" dirty="0" err="1"/>
              <a:t>sehingga</a:t>
            </a:r>
            <a:r>
              <a:rPr lang="en-US" sz="2800" dirty="0"/>
              <a:t> </a:t>
            </a:r>
            <a:r>
              <a:rPr lang="id-ID" sz="2800" dirty="0"/>
              <a:t>koordinasi yang luas </a:t>
            </a:r>
            <a:r>
              <a:rPr lang="en-US" sz="2800" dirty="0" err="1"/>
              <a:t>semakin</a:t>
            </a:r>
            <a:r>
              <a:rPr lang="en-US" sz="2800" dirty="0"/>
              <a:t> </a:t>
            </a:r>
            <a:r>
              <a:rPr lang="id-ID" sz="2800" dirty="0"/>
              <a:t>diperlukan di seluruh rantai pasok</a:t>
            </a:r>
            <a:r>
              <a:rPr lang="en-US" sz="2800" dirty="0"/>
              <a:t>.</a:t>
            </a:r>
          </a:p>
          <a:p>
            <a:pPr algn="just"/>
            <a:endParaRPr lang="en-US" dirty="0"/>
          </a:p>
        </p:txBody>
      </p:sp>
    </p:spTree>
    <p:extLst>
      <p:ext uri="{BB962C8B-B14F-4D97-AF65-F5344CB8AC3E}">
        <p14:creationId xmlns:p14="http://schemas.microsoft.com/office/powerpoint/2010/main" val="20486610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762000"/>
            <a:ext cx="6172200" cy="1143000"/>
          </a:xfrm>
        </p:spPr>
        <p:txBody>
          <a:bodyPr/>
          <a:lstStyle/>
          <a:p>
            <a:pPr lvl="0"/>
            <a:r>
              <a:rPr lang="en-AU" sz="3600" dirty="0"/>
              <a:t>Electronic Commerce Background</a:t>
            </a:r>
            <a:endParaRPr lang="en-US" sz="3600" dirty="0"/>
          </a:p>
        </p:txBody>
      </p:sp>
      <p:sp>
        <p:nvSpPr>
          <p:cNvPr id="3" name="Content Placeholder 2"/>
          <p:cNvSpPr>
            <a:spLocks noGrp="1"/>
          </p:cNvSpPr>
          <p:nvPr>
            <p:ph idx="1"/>
          </p:nvPr>
        </p:nvSpPr>
        <p:spPr/>
        <p:txBody>
          <a:bodyPr>
            <a:normAutofit/>
          </a:bodyPr>
          <a:lstStyle/>
          <a:p>
            <a:r>
              <a:rPr lang="en-US" sz="2400" dirty="0"/>
              <a:t>Electronic  commerce  </a:t>
            </a:r>
            <a:r>
              <a:rPr lang="en-US" sz="2400" dirty="0" err="1" smtClean="0"/>
              <a:t>components’hierarchy</a:t>
            </a:r>
            <a:endParaRPr lang="en-US" sz="24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2667000"/>
            <a:ext cx="5362575" cy="271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88588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581400"/>
            <a:ext cx="8458200" cy="1362075"/>
          </a:xfrm>
        </p:spPr>
        <p:txBody>
          <a:bodyPr/>
          <a:lstStyle/>
          <a:p>
            <a:pPr lvl="0"/>
            <a:r>
              <a:rPr lang="en-US" cap="none" dirty="0" smtClean="0"/>
              <a:t/>
            </a:r>
            <a:br>
              <a:rPr lang="en-US" cap="none" dirty="0" smtClean="0"/>
            </a:br>
            <a:r>
              <a:rPr lang="en-AU" cap="none" dirty="0" smtClean="0"/>
              <a:t>EDI Systems</a:t>
            </a:r>
            <a:r>
              <a:rPr lang="en-US" cap="none" dirty="0" smtClean="0"/>
              <a:t/>
            </a:r>
            <a:br>
              <a:rPr lang="en-US" cap="none" dirty="0" smtClean="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t>
            </a:r>
          </a:p>
        </p:txBody>
      </p:sp>
    </p:spTree>
    <p:extLst>
      <p:ext uri="{BB962C8B-B14F-4D97-AF65-F5344CB8AC3E}">
        <p14:creationId xmlns:p14="http://schemas.microsoft.com/office/powerpoint/2010/main" val="9095712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6600" y="762000"/>
            <a:ext cx="5638800" cy="1143000"/>
          </a:xfrm>
        </p:spPr>
        <p:txBody>
          <a:bodyPr/>
          <a:lstStyle/>
          <a:p>
            <a:r>
              <a:rPr lang="en-US" dirty="0" smtClean="0"/>
              <a:t>EDI</a:t>
            </a:r>
            <a:endParaRPr lang="en-US" dirty="0"/>
          </a:p>
        </p:txBody>
      </p:sp>
      <p:sp>
        <p:nvSpPr>
          <p:cNvPr id="3" name="Content Placeholder 2"/>
          <p:cNvSpPr>
            <a:spLocks noGrp="1"/>
          </p:cNvSpPr>
          <p:nvPr>
            <p:ph idx="1"/>
          </p:nvPr>
        </p:nvSpPr>
        <p:spPr>
          <a:xfrm>
            <a:off x="990600" y="1905000"/>
            <a:ext cx="8001000" cy="4267200"/>
          </a:xfrm>
        </p:spPr>
        <p:txBody>
          <a:bodyPr>
            <a:noAutofit/>
          </a:bodyPr>
          <a:lstStyle/>
          <a:p>
            <a:pPr algn="just"/>
            <a:r>
              <a:rPr lang="en-US" sz="2400" dirty="0"/>
              <a:t>E-</a:t>
            </a:r>
            <a:r>
              <a:rPr lang="id-ID" sz="2400" dirty="0"/>
              <a:t>commerce pertama kali diluncurkan </a:t>
            </a:r>
            <a:r>
              <a:rPr lang="en-US" sz="2400" dirty="0" err="1"/>
              <a:t>dan</a:t>
            </a:r>
            <a:r>
              <a:rPr lang="en-US" sz="2400" dirty="0"/>
              <a:t> </a:t>
            </a:r>
            <a:r>
              <a:rPr lang="en-US" sz="2400" dirty="0" err="1"/>
              <a:t>digunakan</a:t>
            </a:r>
            <a:r>
              <a:rPr lang="en-US" sz="2400" dirty="0"/>
              <a:t> </a:t>
            </a:r>
            <a:r>
              <a:rPr lang="en-US" sz="2400" dirty="0" err="1"/>
              <a:t>oleh</a:t>
            </a:r>
            <a:r>
              <a:rPr lang="en-US" sz="2400" dirty="0"/>
              <a:t> </a:t>
            </a:r>
            <a:r>
              <a:rPr lang="id-ID" sz="2400" dirty="0"/>
              <a:t>operator transportasi dan pengirim</a:t>
            </a:r>
            <a:r>
              <a:rPr lang="en-US" sz="2400" dirty="0"/>
              <a:t>an </a:t>
            </a:r>
            <a:r>
              <a:rPr lang="en-US" sz="2400" dirty="0" err="1"/>
              <a:t>untuk</a:t>
            </a:r>
            <a:r>
              <a:rPr lang="en-US" sz="2400" dirty="0"/>
              <a:t> </a:t>
            </a:r>
            <a:r>
              <a:rPr lang="id-ID" sz="2400" dirty="0"/>
              <a:t>makelar, bea cukai, pengiriman untuk sipir, dan para bankir. </a:t>
            </a:r>
            <a:endParaRPr lang="en-US" sz="2400" dirty="0" smtClean="0"/>
          </a:p>
          <a:p>
            <a:pPr algn="just"/>
            <a:r>
              <a:rPr lang="id-ID" sz="2400" dirty="0" smtClean="0"/>
              <a:t>framework </a:t>
            </a:r>
            <a:r>
              <a:rPr lang="id-ID" sz="2400" dirty="0"/>
              <a:t>komputasi dan komunikasi didasarkan pada penggunaan jaringan nilai tambah. </a:t>
            </a:r>
            <a:endParaRPr lang="en-US" sz="2400" dirty="0" smtClean="0"/>
          </a:p>
          <a:p>
            <a:pPr algn="just"/>
            <a:r>
              <a:rPr lang="id-ID" sz="2400" dirty="0" smtClean="0"/>
              <a:t>EDI </a:t>
            </a:r>
            <a:r>
              <a:rPr lang="en-US" sz="2400" dirty="0" err="1"/>
              <a:t>merupakan</a:t>
            </a:r>
            <a:r>
              <a:rPr lang="en-US" sz="2400" dirty="0"/>
              <a:t> </a:t>
            </a:r>
            <a:r>
              <a:rPr lang="id-ID" sz="2400" dirty="0"/>
              <a:t>pertukaran data bisnis </a:t>
            </a:r>
            <a:r>
              <a:rPr lang="en-US" sz="2400" dirty="0"/>
              <a:t>k</a:t>
            </a:r>
            <a:r>
              <a:rPr lang="id-ID" sz="2400" dirty="0"/>
              <a:t>omputer ke komputer dalam format standar. </a:t>
            </a:r>
            <a:endParaRPr lang="en-US" sz="2400" dirty="0" smtClean="0"/>
          </a:p>
          <a:p>
            <a:pPr algn="just"/>
            <a:r>
              <a:rPr lang="id-ID" sz="2400" dirty="0" smtClean="0"/>
              <a:t>Dalam </a:t>
            </a:r>
            <a:r>
              <a:rPr lang="id-ID" sz="2400" dirty="0"/>
              <a:t>EDI, informasi diatur sesuai dengan format yang ditentukan </a:t>
            </a:r>
            <a:r>
              <a:rPr lang="en-US" sz="2400" dirty="0" err="1"/>
              <a:t>dan</a:t>
            </a:r>
            <a:r>
              <a:rPr lang="en-US" sz="2400" dirty="0"/>
              <a:t> </a:t>
            </a:r>
            <a:r>
              <a:rPr lang="id-ID" sz="2400" dirty="0"/>
              <a:t>ditetapkan oleh kedua belah pihak, </a:t>
            </a:r>
            <a:r>
              <a:rPr lang="en-US" sz="2400" dirty="0" err="1"/>
              <a:t>dan</a:t>
            </a:r>
            <a:r>
              <a:rPr lang="en-US" sz="2400" dirty="0"/>
              <a:t> </a:t>
            </a:r>
            <a:r>
              <a:rPr lang="id-ID" sz="2400" dirty="0"/>
              <a:t>memungkinkan </a:t>
            </a:r>
            <a:r>
              <a:rPr lang="en-US" sz="2400" dirty="0" err="1"/>
              <a:t>peran</a:t>
            </a:r>
            <a:r>
              <a:rPr lang="en-US" sz="2400" dirty="0"/>
              <a:t> optimal </a:t>
            </a:r>
            <a:r>
              <a:rPr lang="en-US" sz="2400" dirty="0" err="1"/>
              <a:t>dan</a:t>
            </a:r>
            <a:r>
              <a:rPr lang="en-US" sz="2400" dirty="0"/>
              <a:t> </a:t>
            </a:r>
            <a:r>
              <a:rPr lang="en-US" sz="2400" dirty="0" err="1"/>
              <a:t>penuh</a:t>
            </a:r>
            <a:r>
              <a:rPr lang="en-US" sz="2400" dirty="0"/>
              <a:t> </a:t>
            </a:r>
            <a:r>
              <a:rPr lang="en-US" sz="2400" dirty="0" err="1"/>
              <a:t>oleh</a:t>
            </a:r>
            <a:r>
              <a:rPr lang="id-ID" sz="2400" dirty="0"/>
              <a:t> transaksi komputer yang tidak memerlukan campur tangan manusia pada </a:t>
            </a:r>
            <a:r>
              <a:rPr lang="en-US" sz="2400" dirty="0" err="1"/>
              <a:t>akhirnya</a:t>
            </a:r>
            <a:r>
              <a:rPr lang="id-ID" sz="2400" dirty="0"/>
              <a:t>. </a:t>
            </a:r>
            <a:endParaRPr lang="en-US" sz="2400" dirty="0" smtClean="0"/>
          </a:p>
        </p:txBody>
      </p:sp>
    </p:spTree>
    <p:extLst>
      <p:ext uri="{BB962C8B-B14F-4D97-AF65-F5344CB8AC3E}">
        <p14:creationId xmlns:p14="http://schemas.microsoft.com/office/powerpoint/2010/main" val="31887408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a:t>
            </a:r>
            <a:endParaRPr lang="en-US" dirty="0"/>
          </a:p>
        </p:txBody>
      </p:sp>
      <p:sp>
        <p:nvSpPr>
          <p:cNvPr id="3" name="Content Placeholder 2"/>
          <p:cNvSpPr>
            <a:spLocks noGrp="1"/>
          </p:cNvSpPr>
          <p:nvPr>
            <p:ph idx="1"/>
          </p:nvPr>
        </p:nvSpPr>
        <p:spPr/>
        <p:txBody>
          <a:bodyPr>
            <a:normAutofit/>
          </a:bodyPr>
          <a:lstStyle/>
          <a:p>
            <a:pPr algn="just"/>
            <a:r>
              <a:rPr lang="id-ID" sz="2400" dirty="0"/>
              <a:t>Semua informasi dalam transaksi EDI ditetapkan untuk sebagian besar</a:t>
            </a:r>
            <a:r>
              <a:rPr lang="en-US" sz="2400" dirty="0"/>
              <a:t> data </a:t>
            </a:r>
            <a:r>
              <a:rPr lang="en-US" sz="2400" dirty="0" err="1"/>
              <a:t>transaksi</a:t>
            </a:r>
            <a:r>
              <a:rPr lang="en-US" sz="2400" dirty="0"/>
              <a:t> </a:t>
            </a:r>
            <a:r>
              <a:rPr lang="en-US" sz="2400" dirty="0" err="1"/>
              <a:t>tetapi</a:t>
            </a:r>
            <a:r>
              <a:rPr lang="en-US" sz="2400" dirty="0"/>
              <a:t> </a:t>
            </a:r>
            <a:r>
              <a:rPr lang="en-US" sz="2400" dirty="0" err="1"/>
              <a:t>pada</a:t>
            </a:r>
            <a:r>
              <a:rPr lang="en-US" sz="2400" dirty="0"/>
              <a:t> </a:t>
            </a:r>
            <a:r>
              <a:rPr lang="en-US" sz="2400" dirty="0" err="1"/>
              <a:t>hakikatnya</a:t>
            </a:r>
            <a:r>
              <a:rPr lang="en-US" sz="2400" dirty="0"/>
              <a:t> </a:t>
            </a:r>
            <a:r>
              <a:rPr lang="en-US" sz="2400" dirty="0" err="1"/>
              <a:t>tetap</a:t>
            </a:r>
            <a:r>
              <a:rPr lang="id-ID" sz="2400" dirty="0"/>
              <a:t> sama seperti pada dokumen konvensional </a:t>
            </a:r>
            <a:r>
              <a:rPr lang="en-US" sz="2400" dirty="0"/>
              <a:t>yang </a:t>
            </a:r>
            <a:r>
              <a:rPr lang="id-ID" sz="2400" dirty="0"/>
              <a:t>dicetak. </a:t>
            </a:r>
            <a:endParaRPr lang="en-US" sz="2400" dirty="0"/>
          </a:p>
          <a:p>
            <a:pPr algn="just"/>
            <a:r>
              <a:rPr lang="id-ID" sz="2400" dirty="0"/>
              <a:t>Motivasi dari sistem EDI pertama</a:t>
            </a:r>
            <a:r>
              <a:rPr lang="en-US" sz="2400" dirty="0"/>
              <a:t> kali </a:t>
            </a:r>
            <a:r>
              <a:rPr lang="id-ID" sz="2400" dirty="0"/>
              <a:t> adalah untuk memperluas ruang lingkup bisnis perusahaan serta mengurangi aliran kertas di antara mitra dan mempersingkat waktu yang dibutuhkan untuk pelaksanaan transaksi</a:t>
            </a:r>
            <a:r>
              <a:rPr lang="en-US" sz="2400" dirty="0"/>
              <a:t>.</a:t>
            </a:r>
          </a:p>
        </p:txBody>
      </p:sp>
    </p:spTree>
    <p:extLst>
      <p:ext uri="{BB962C8B-B14F-4D97-AF65-F5344CB8AC3E}">
        <p14:creationId xmlns:p14="http://schemas.microsoft.com/office/powerpoint/2010/main" val="40435133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a:t>EDI over the  internet</a:t>
            </a:r>
          </a:p>
          <a:p>
            <a:pPr algn="just"/>
            <a:r>
              <a:rPr lang="id-ID" dirty="0"/>
              <a:t>Untuk mendukung </a:t>
            </a:r>
            <a:r>
              <a:rPr lang="en-US" dirty="0" err="1"/>
              <a:t>penerapan</a:t>
            </a:r>
            <a:r>
              <a:rPr lang="en-US" dirty="0"/>
              <a:t> </a:t>
            </a:r>
            <a:r>
              <a:rPr lang="id-ID" dirty="0"/>
              <a:t>EDI untuk perdagangan elektronik melalui internet </a:t>
            </a:r>
            <a:r>
              <a:rPr lang="en-US" dirty="0" err="1"/>
              <a:t>merupakan</a:t>
            </a:r>
            <a:r>
              <a:rPr lang="en-US" dirty="0"/>
              <a:t> </a:t>
            </a:r>
            <a:r>
              <a:rPr lang="en-US" dirty="0" err="1"/>
              <a:t>usaha</a:t>
            </a:r>
            <a:r>
              <a:rPr lang="en-US" dirty="0"/>
              <a:t> yang </a:t>
            </a:r>
            <a:r>
              <a:rPr lang="en-US" dirty="0" err="1"/>
              <a:t>gencar</a:t>
            </a:r>
            <a:r>
              <a:rPr lang="en-US" dirty="0"/>
              <a:t> </a:t>
            </a:r>
            <a:r>
              <a:rPr lang="en-US" dirty="0" err="1"/>
              <a:t>dan</a:t>
            </a:r>
            <a:r>
              <a:rPr lang="en-US" dirty="0"/>
              <a:t> </a:t>
            </a:r>
            <a:r>
              <a:rPr lang="en-US" dirty="0" err="1"/>
              <a:t>usaha</a:t>
            </a:r>
            <a:r>
              <a:rPr lang="en-US" dirty="0"/>
              <a:t> </a:t>
            </a:r>
            <a:r>
              <a:rPr lang="id-ID" dirty="0"/>
              <a:t>penting selama dekade terakhir. </a:t>
            </a:r>
            <a:endParaRPr lang="en-US" dirty="0" smtClean="0"/>
          </a:p>
          <a:p>
            <a:pPr algn="just"/>
            <a:r>
              <a:rPr lang="id-ID" dirty="0" smtClean="0"/>
              <a:t>Pada </a:t>
            </a:r>
            <a:r>
              <a:rPr lang="en-US" dirty="0" err="1"/>
              <a:t>awalnya</a:t>
            </a:r>
            <a:r>
              <a:rPr lang="id-ID" dirty="0"/>
              <a:t> perusahaan berjuang dengan mendirikan hubungan EDI di antara mereka menggunakan dokumen kertas. </a:t>
            </a:r>
            <a:endParaRPr lang="en-US" dirty="0" smtClean="0"/>
          </a:p>
          <a:p>
            <a:pPr algn="just"/>
            <a:r>
              <a:rPr lang="id-ID" dirty="0" smtClean="0"/>
              <a:t>Sering</a:t>
            </a:r>
            <a:r>
              <a:rPr lang="en-US" dirty="0"/>
              <a:t>kali</a:t>
            </a:r>
            <a:r>
              <a:rPr lang="id-ID" dirty="0"/>
              <a:t>, </a:t>
            </a:r>
            <a:r>
              <a:rPr lang="id-ID" i="1" dirty="0"/>
              <a:t>set up</a:t>
            </a:r>
            <a:r>
              <a:rPr lang="id-ID" dirty="0"/>
              <a:t> dilakukan dalam proses panjang dari kesepakatan pesan EDI yang akan digunakan. </a:t>
            </a:r>
            <a:endParaRPr lang="en-US" dirty="0" smtClean="0"/>
          </a:p>
          <a:p>
            <a:pPr algn="just"/>
            <a:r>
              <a:rPr lang="id-ID" dirty="0" smtClean="0"/>
              <a:t>Untuk </a:t>
            </a:r>
            <a:r>
              <a:rPr lang="id-ID" dirty="0"/>
              <a:t>menghadapi hambatan </a:t>
            </a:r>
            <a:r>
              <a:rPr lang="en-US" dirty="0" err="1"/>
              <a:t>dalam</a:t>
            </a:r>
            <a:r>
              <a:rPr lang="en-US" dirty="0"/>
              <a:t> </a:t>
            </a:r>
            <a:r>
              <a:rPr lang="en-US" dirty="0" err="1"/>
              <a:t>penggunaan</a:t>
            </a:r>
            <a:r>
              <a:rPr lang="id-ID" dirty="0"/>
              <a:t> EDI, beberapa inisiatif telah dilakukan untuk meningkatkan prinsip EDI. Inisiatif </a:t>
            </a:r>
            <a:r>
              <a:rPr lang="en-US" dirty="0" err="1"/>
              <a:t>ini</a:t>
            </a:r>
            <a:r>
              <a:rPr lang="en-US" dirty="0"/>
              <a:t> pun </a:t>
            </a:r>
            <a:r>
              <a:rPr lang="en-US" dirty="0" err="1"/>
              <a:t>mulai</a:t>
            </a:r>
            <a:r>
              <a:rPr lang="en-US" dirty="0"/>
              <a:t> </a:t>
            </a:r>
            <a:r>
              <a:rPr lang="id-ID" dirty="0"/>
              <a:t>menyebabkan </a:t>
            </a:r>
            <a:r>
              <a:rPr lang="en-US" dirty="0" err="1"/>
              <a:t>adanya</a:t>
            </a:r>
            <a:r>
              <a:rPr lang="en-US" dirty="0"/>
              <a:t> </a:t>
            </a:r>
            <a:r>
              <a:rPr lang="id-ID" dirty="0"/>
              <a:t>perkembangan Open EDI (1996) dan spesifikasi aturan EDI </a:t>
            </a:r>
            <a:r>
              <a:rPr lang="en-US" dirty="0"/>
              <a:t>yang </a:t>
            </a:r>
            <a:r>
              <a:rPr lang="id-ID" dirty="0"/>
              <a:t>baru.</a:t>
            </a:r>
            <a:endParaRPr lang="en-US" dirty="0"/>
          </a:p>
        </p:txBody>
      </p:sp>
    </p:spTree>
    <p:extLst>
      <p:ext uri="{BB962C8B-B14F-4D97-AF65-F5344CB8AC3E}">
        <p14:creationId xmlns:p14="http://schemas.microsoft.com/office/powerpoint/2010/main" val="38609059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a:t>
            </a:r>
            <a:endParaRPr lang="en-US" dirty="0"/>
          </a:p>
        </p:txBody>
      </p:sp>
      <p:sp>
        <p:nvSpPr>
          <p:cNvPr id="3" name="Content Placeholder 2"/>
          <p:cNvSpPr>
            <a:spLocks noGrp="1"/>
          </p:cNvSpPr>
          <p:nvPr>
            <p:ph idx="1"/>
          </p:nvPr>
        </p:nvSpPr>
        <p:spPr>
          <a:xfrm>
            <a:off x="990600" y="1828800"/>
            <a:ext cx="8001000" cy="4267200"/>
          </a:xfrm>
        </p:spPr>
        <p:txBody>
          <a:bodyPr>
            <a:noAutofit/>
          </a:bodyPr>
          <a:lstStyle/>
          <a:p>
            <a:pPr marL="0" indent="0" algn="just">
              <a:buNone/>
            </a:pPr>
            <a:r>
              <a:rPr lang="en-US" sz="2400" i="1" dirty="0"/>
              <a:t>Methodology for Modeling e-coalition and Processes</a:t>
            </a:r>
          </a:p>
          <a:p>
            <a:pPr algn="just"/>
            <a:r>
              <a:rPr lang="id-ID" sz="2400" dirty="0"/>
              <a:t>Ada dua bentuk e-commerce</a:t>
            </a:r>
            <a:r>
              <a:rPr lang="en-US" sz="2400" dirty="0"/>
              <a:t> </a:t>
            </a:r>
            <a:r>
              <a:rPr lang="en-US" sz="2400" dirty="0" err="1"/>
              <a:t>yaitu</a:t>
            </a:r>
            <a:r>
              <a:rPr lang="en-US" sz="2400" dirty="0"/>
              <a:t> </a:t>
            </a:r>
            <a:r>
              <a:rPr lang="id-ID" sz="2400" i="1" dirty="0"/>
              <a:t>business-to-business</a:t>
            </a:r>
            <a:r>
              <a:rPr lang="id-ID" sz="2400" dirty="0"/>
              <a:t> (B2B) dan </a:t>
            </a:r>
            <a:r>
              <a:rPr lang="id-ID" sz="2400" i="1" dirty="0"/>
              <a:t>b</a:t>
            </a:r>
            <a:r>
              <a:rPr lang="en-US" sz="2400" i="1" dirty="0" err="1"/>
              <a:t>usines</a:t>
            </a:r>
            <a:r>
              <a:rPr lang="id-ID" sz="2400" i="1" dirty="0"/>
              <a:t>s </a:t>
            </a:r>
            <a:r>
              <a:rPr lang="en-US" sz="2400" i="1" dirty="0"/>
              <a:t>to customer</a:t>
            </a:r>
            <a:r>
              <a:rPr lang="en-US" sz="2400" dirty="0"/>
              <a:t>/</a:t>
            </a:r>
            <a:r>
              <a:rPr lang="id-ID" sz="2400" dirty="0"/>
              <a:t>konsumen (B2C). </a:t>
            </a:r>
            <a:endParaRPr lang="en-US" sz="2400" dirty="0" smtClean="0"/>
          </a:p>
          <a:p>
            <a:pPr algn="just"/>
            <a:r>
              <a:rPr lang="en-US" sz="2400" dirty="0" smtClean="0"/>
              <a:t>B2B </a:t>
            </a:r>
            <a:r>
              <a:rPr lang="id-ID" sz="2400" dirty="0"/>
              <a:t>berkaitan dengan transaksi elektronik yang bertujuan untuk mengotomatisasi proses bisnis antara dua perusahaan tanpa pertimbangan konsumen akhir</a:t>
            </a:r>
            <a:r>
              <a:rPr lang="en-US" sz="2400" dirty="0"/>
              <a:t>. </a:t>
            </a:r>
            <a:r>
              <a:rPr lang="id-ID" sz="2400" dirty="0"/>
              <a:t>Perusahaan berinteraksi satu sama lain menggunakan </a:t>
            </a:r>
            <a:r>
              <a:rPr lang="id-ID" sz="2400" i="1" dirty="0"/>
              <a:t>electronic data interchange</a:t>
            </a:r>
            <a:r>
              <a:rPr lang="id-ID" sz="2400" dirty="0"/>
              <a:t> (EDI). </a:t>
            </a:r>
            <a:endParaRPr lang="en-US" sz="2400" dirty="0" smtClean="0"/>
          </a:p>
          <a:p>
            <a:pPr algn="just"/>
            <a:r>
              <a:rPr lang="en-US" sz="2400" dirty="0" err="1" smtClean="0"/>
              <a:t>Sedangkan</a:t>
            </a:r>
            <a:r>
              <a:rPr lang="en-US" sz="2400" dirty="0" smtClean="0"/>
              <a:t> </a:t>
            </a:r>
            <a:r>
              <a:rPr lang="en-US" sz="2400" dirty="0"/>
              <a:t>B2C </a:t>
            </a:r>
            <a:r>
              <a:rPr lang="id-ID" sz="2400" dirty="0"/>
              <a:t>melibatkan pembelian barang oleh konsumen akhir melalui internet, </a:t>
            </a:r>
            <a:r>
              <a:rPr lang="en-US" sz="2400" dirty="0" err="1"/>
              <a:t>dan</a:t>
            </a:r>
            <a:r>
              <a:rPr lang="en-US" sz="2400" dirty="0"/>
              <a:t> </a:t>
            </a:r>
            <a:r>
              <a:rPr lang="en-US" sz="2400" dirty="0" err="1"/>
              <a:t>saling</a:t>
            </a:r>
            <a:r>
              <a:rPr lang="en-US" sz="2400" dirty="0"/>
              <a:t> </a:t>
            </a:r>
            <a:r>
              <a:rPr lang="id-ID" sz="2400" dirty="0"/>
              <a:t>berinteraksi dengan perusahaan yang menggunakan transfer dana elektronik</a:t>
            </a:r>
            <a:r>
              <a:rPr lang="en-US" sz="2400" dirty="0"/>
              <a:t>.</a:t>
            </a:r>
          </a:p>
        </p:txBody>
      </p:sp>
    </p:spTree>
    <p:extLst>
      <p:ext uri="{BB962C8B-B14F-4D97-AF65-F5344CB8AC3E}">
        <p14:creationId xmlns:p14="http://schemas.microsoft.com/office/powerpoint/2010/main" val="27248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220" y="581874"/>
            <a:ext cx="7772400" cy="1362075"/>
          </a:xfrm>
        </p:spPr>
        <p:txBody>
          <a:bodyPr/>
          <a:lstStyle/>
          <a:p>
            <a:r>
              <a:rPr lang="en-US" dirty="0" err="1" smtClean="0"/>
              <a:t>Capaian</a:t>
            </a:r>
            <a:r>
              <a:rPr lang="en-US" dirty="0" smtClean="0"/>
              <a:t> </a:t>
            </a:r>
            <a:r>
              <a:rPr lang="en-US" dirty="0" err="1" smtClean="0"/>
              <a:t>pembelajaran</a:t>
            </a:r>
            <a:r>
              <a:rPr lang="en-US" dirty="0" smtClean="0"/>
              <a:t/>
            </a:r>
            <a:br>
              <a:rPr lang="en-US" dirty="0" smtClean="0"/>
            </a:br>
            <a:r>
              <a:rPr lang="en-US" dirty="0"/>
              <a:t/>
            </a:r>
            <a:br>
              <a:rPr lang="en-US" dirty="0"/>
            </a:br>
            <a:endParaRPr lang="en-US" dirty="0"/>
          </a:p>
        </p:txBody>
      </p:sp>
      <p:sp>
        <p:nvSpPr>
          <p:cNvPr id="4" name="Title 1"/>
          <p:cNvSpPr txBox="1">
            <a:spLocks/>
          </p:cNvSpPr>
          <p:nvPr/>
        </p:nvSpPr>
        <p:spPr bwMode="auto">
          <a:xfrm>
            <a:off x="413220" y="1751705"/>
            <a:ext cx="7772400" cy="1362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4000" b="1" kern="1200" cap="all">
                <a:solidFill>
                  <a:schemeClr val="bg1"/>
                </a:solidFill>
                <a:latin typeface="+mj-lt"/>
                <a:ea typeface="MS PGothic" panose="020B0600070205080204" pitchFamily="34" charset="-128"/>
                <a:cs typeface="ＭＳ Ｐゴシック" charset="0"/>
              </a:defRPr>
            </a:lvl1pPr>
            <a:lvl2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2pPr>
            <a:lvl3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3pPr>
            <a:lvl4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4pPr>
            <a:lvl5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5pPr>
            <a:lvl6pPr marL="4572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6pPr>
            <a:lvl7pPr marL="9144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7pPr>
            <a:lvl8pPr marL="13716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8pPr>
            <a:lvl9pPr marL="18288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9pPr>
          </a:lstStyle>
          <a:p>
            <a:pPr marL="457200" lvl="0" indent="-457200" algn="just">
              <a:buAutoNum type="arabicPeriod"/>
            </a:pPr>
            <a:r>
              <a:rPr lang="en-US" sz="2400" cap="none" dirty="0" err="1" smtClean="0"/>
              <a:t>Mahasiswa</a:t>
            </a:r>
            <a:r>
              <a:rPr lang="en-US" sz="2400" cap="none" dirty="0" smtClean="0"/>
              <a:t> </a:t>
            </a:r>
            <a:r>
              <a:rPr lang="en-US" sz="2400" cap="none" dirty="0" err="1" smtClean="0"/>
              <a:t>diharapkan</a:t>
            </a:r>
            <a:r>
              <a:rPr lang="en-US" sz="2400" cap="none" dirty="0" smtClean="0"/>
              <a:t> </a:t>
            </a:r>
            <a:r>
              <a:rPr lang="en-US" sz="2400" cap="none" dirty="0" err="1" smtClean="0"/>
              <a:t>mampu</a:t>
            </a:r>
            <a:r>
              <a:rPr lang="en-US" sz="2400" cap="none" dirty="0"/>
              <a:t> </a:t>
            </a:r>
            <a:r>
              <a:rPr lang="en-US" sz="2400" cap="none" dirty="0" err="1" smtClean="0"/>
              <a:t>melakukan</a:t>
            </a:r>
            <a:r>
              <a:rPr lang="en-US" sz="2400" cap="none" dirty="0" smtClean="0"/>
              <a:t> </a:t>
            </a:r>
            <a:r>
              <a:rPr lang="en-US" sz="2400" cap="none" dirty="0" err="1" smtClean="0"/>
              <a:t>perbaikan</a:t>
            </a:r>
            <a:r>
              <a:rPr lang="en-US" sz="2400" cap="none" dirty="0" smtClean="0"/>
              <a:t> </a:t>
            </a:r>
            <a:r>
              <a:rPr lang="en-US" sz="2400" cap="none" dirty="0" err="1" smtClean="0"/>
              <a:t>terhadap</a:t>
            </a:r>
            <a:r>
              <a:rPr lang="en-US" sz="2400" cap="none" dirty="0" smtClean="0"/>
              <a:t> </a:t>
            </a:r>
            <a:r>
              <a:rPr lang="en-US" sz="2400" cap="none" dirty="0" err="1" smtClean="0"/>
              <a:t>desain</a:t>
            </a:r>
            <a:r>
              <a:rPr lang="en-US" sz="2400" cap="none" dirty="0" smtClean="0"/>
              <a:t> </a:t>
            </a:r>
            <a:r>
              <a:rPr lang="en-US" sz="2400" cap="none" dirty="0" err="1"/>
              <a:t>dan</a:t>
            </a:r>
            <a:r>
              <a:rPr lang="en-US" sz="2400" cap="none" dirty="0"/>
              <a:t> </a:t>
            </a:r>
            <a:r>
              <a:rPr lang="en-US" sz="2400" cap="none" dirty="0" err="1"/>
              <a:t>implementasi</a:t>
            </a:r>
            <a:r>
              <a:rPr lang="en-US" sz="2400" cap="none" dirty="0"/>
              <a:t> </a:t>
            </a:r>
            <a:r>
              <a:rPr lang="en-US" sz="2400" cap="none" dirty="0" err="1"/>
              <a:t>strategi</a:t>
            </a:r>
            <a:r>
              <a:rPr lang="en-US" sz="2400" cap="none" dirty="0"/>
              <a:t> </a:t>
            </a:r>
            <a:r>
              <a:rPr lang="en-US" sz="2400" cap="none" dirty="0" smtClean="0"/>
              <a:t>e-SCM </a:t>
            </a:r>
            <a:r>
              <a:rPr lang="en-US" sz="2400" cap="none" dirty="0" err="1" smtClean="0"/>
              <a:t>untuk</a:t>
            </a:r>
            <a:r>
              <a:rPr lang="en-US" sz="2400" cap="none" dirty="0" smtClean="0"/>
              <a:t> </a:t>
            </a:r>
            <a:r>
              <a:rPr lang="en-US" sz="2400" cap="none" dirty="0" err="1"/>
              <a:t>perusahaan</a:t>
            </a:r>
            <a:r>
              <a:rPr lang="en-US" sz="2400" cap="none" dirty="0"/>
              <a:t> </a:t>
            </a:r>
            <a:r>
              <a:rPr lang="en-US" sz="2400" cap="none" dirty="0" err="1"/>
              <a:t>atau</a:t>
            </a:r>
            <a:r>
              <a:rPr lang="en-US" sz="2400" cap="none" dirty="0"/>
              <a:t> </a:t>
            </a:r>
            <a:r>
              <a:rPr lang="en-US" sz="2400" cap="none" dirty="0" err="1" smtClean="0"/>
              <a:t>organisasi</a:t>
            </a:r>
            <a:r>
              <a:rPr lang="en-US" sz="2400" cap="none" dirty="0" smtClean="0"/>
              <a:t>.</a:t>
            </a:r>
          </a:p>
          <a:p>
            <a:pPr lvl="0" algn="just"/>
            <a:r>
              <a:rPr lang="en-US" sz="2400" cap="none" dirty="0" smtClean="0"/>
              <a:t/>
            </a:r>
            <a:br>
              <a:rPr lang="en-US" sz="2400" cap="none" dirty="0" smtClean="0"/>
            </a:br>
            <a:r>
              <a:rPr lang="en-US" sz="2400" cap="none" dirty="0" smtClean="0"/>
              <a:t/>
            </a:r>
            <a:br>
              <a:rPr lang="en-US" sz="2400" cap="none" dirty="0" smtClean="0"/>
            </a:br>
            <a:endParaRPr lang="en-US" sz="2400" cap="none" dirty="0"/>
          </a:p>
        </p:txBody>
      </p:sp>
    </p:spTree>
    <p:extLst>
      <p:ext uri="{BB962C8B-B14F-4D97-AF65-F5344CB8AC3E}">
        <p14:creationId xmlns:p14="http://schemas.microsoft.com/office/powerpoint/2010/main" val="27105718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a:t>
            </a:r>
            <a:endParaRPr lang="en-US" dirty="0"/>
          </a:p>
        </p:txBody>
      </p:sp>
      <p:sp>
        <p:nvSpPr>
          <p:cNvPr id="3" name="Content Placeholder 2"/>
          <p:cNvSpPr>
            <a:spLocks noGrp="1"/>
          </p:cNvSpPr>
          <p:nvPr>
            <p:ph idx="1"/>
          </p:nvPr>
        </p:nvSpPr>
        <p:spPr/>
        <p:txBody>
          <a:bodyPr>
            <a:normAutofit/>
          </a:bodyPr>
          <a:lstStyle/>
          <a:p>
            <a:pPr marL="0" indent="0">
              <a:buNone/>
            </a:pPr>
            <a:r>
              <a:rPr lang="en-US" sz="2400" b="1" i="1" dirty="0"/>
              <a:t>Methodology for Modeling e-coalition and </a:t>
            </a:r>
            <a:r>
              <a:rPr lang="en-US" sz="2400" b="1" i="1" dirty="0" smtClean="0"/>
              <a:t>Processes</a:t>
            </a:r>
            <a:endParaRPr lang="en-US" sz="2400" b="1" i="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2819400"/>
            <a:ext cx="4876800" cy="193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18215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a:t>
            </a:r>
            <a:endParaRPr lang="en-US" dirty="0"/>
          </a:p>
        </p:txBody>
      </p:sp>
      <p:sp>
        <p:nvSpPr>
          <p:cNvPr id="3" name="Content Placeholder 2"/>
          <p:cNvSpPr>
            <a:spLocks noGrp="1"/>
          </p:cNvSpPr>
          <p:nvPr>
            <p:ph idx="1"/>
          </p:nvPr>
        </p:nvSpPr>
        <p:spPr/>
        <p:txBody>
          <a:bodyPr>
            <a:normAutofit/>
          </a:bodyPr>
          <a:lstStyle/>
          <a:p>
            <a:pPr marL="400050" lvl="1" indent="0">
              <a:buNone/>
            </a:pPr>
            <a:r>
              <a:rPr lang="en-US" sz="2400" b="1" dirty="0" smtClean="0"/>
              <a:t>Components of supply chain</a:t>
            </a:r>
            <a:endParaRPr lang="en-US" sz="2400" b="1"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6199" y="2500313"/>
            <a:ext cx="5600700" cy="185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06879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a:t>
            </a:r>
            <a:endParaRPr lang="en-US" dirty="0"/>
          </a:p>
        </p:txBody>
      </p:sp>
      <p:sp>
        <p:nvSpPr>
          <p:cNvPr id="3" name="Content Placeholder 2"/>
          <p:cNvSpPr>
            <a:spLocks noGrp="1"/>
          </p:cNvSpPr>
          <p:nvPr>
            <p:ph idx="1"/>
          </p:nvPr>
        </p:nvSpPr>
        <p:spPr/>
        <p:txBody>
          <a:bodyPr>
            <a:normAutofit fontScale="62500" lnSpcReduction="20000"/>
          </a:bodyPr>
          <a:lstStyle/>
          <a:p>
            <a:pPr lvl="0" algn="just"/>
            <a:r>
              <a:rPr lang="id-ID" b="1" dirty="0" smtClean="0"/>
              <a:t>Pelanggan</a:t>
            </a:r>
            <a:r>
              <a:rPr lang="en-US" dirty="0" smtClean="0"/>
              <a:t>:</a:t>
            </a:r>
            <a:r>
              <a:rPr lang="id-ID" dirty="0" smtClean="0"/>
              <a:t>Pengguna akhir di komunitas perdagangan yang membeli barang atau jasa dari pemasok dari rumah, melalui web dan menggunakan kartu kredit untuk </a:t>
            </a:r>
            <a:r>
              <a:rPr lang="en-US" dirty="0" smtClean="0"/>
              <a:t>proses </a:t>
            </a:r>
            <a:r>
              <a:rPr lang="id-ID" dirty="0" smtClean="0"/>
              <a:t>pembayaran.</a:t>
            </a:r>
            <a:endParaRPr lang="en-US" dirty="0" smtClean="0"/>
          </a:p>
          <a:p>
            <a:pPr lvl="0" algn="just"/>
            <a:r>
              <a:rPr lang="id-ID" b="1" dirty="0" smtClean="0"/>
              <a:t>Supplier</a:t>
            </a:r>
            <a:r>
              <a:rPr lang="id-ID" dirty="0"/>
              <a:t>: membangun pusat perbelanjaan untuk menyediakan produk kepada pelanggan. Sebagai contoh, menghubungkan pembayaran ke bank dan menghubungkan dengan pemasok lain atau produsen untuk memasok.</a:t>
            </a:r>
            <a:endParaRPr lang="en-US" dirty="0"/>
          </a:p>
          <a:p>
            <a:pPr lvl="0" algn="just"/>
            <a:r>
              <a:rPr lang="id-ID" b="1" dirty="0"/>
              <a:t>Bank</a:t>
            </a:r>
            <a:r>
              <a:rPr lang="id-ID" dirty="0"/>
              <a:t>: </a:t>
            </a:r>
            <a:r>
              <a:rPr lang="en-US" dirty="0" err="1"/>
              <a:t>dalam</a:t>
            </a:r>
            <a:r>
              <a:rPr lang="en-US" dirty="0"/>
              <a:t> </a:t>
            </a:r>
            <a:r>
              <a:rPr lang="en-US" dirty="0" err="1"/>
              <a:t>hal</a:t>
            </a:r>
            <a:r>
              <a:rPr lang="en-US" dirty="0"/>
              <a:t> </a:t>
            </a:r>
            <a:r>
              <a:rPr lang="id-ID" dirty="0"/>
              <a:t>ini mengatur aliran uang dalam masyarakat perdagangan menggunakan SET</a:t>
            </a:r>
            <a:r>
              <a:rPr lang="en-US" dirty="0"/>
              <a:t> (</a:t>
            </a:r>
            <a:r>
              <a:rPr lang="en-US" i="1" dirty="0"/>
              <a:t>Safety Electronic Transaction</a:t>
            </a:r>
            <a:r>
              <a:rPr lang="en-US" dirty="0"/>
              <a:t>) </a:t>
            </a:r>
            <a:r>
              <a:rPr lang="en-US" dirty="0" err="1"/>
              <a:t>atau</a:t>
            </a:r>
            <a:r>
              <a:rPr lang="en-US" dirty="0"/>
              <a:t> </a:t>
            </a:r>
            <a:r>
              <a:rPr lang="id-ID" dirty="0"/>
              <a:t> Transaksi Elektronik Aman untuk </a:t>
            </a:r>
            <a:r>
              <a:rPr lang="en-US" dirty="0" err="1"/>
              <a:t>jaminan</a:t>
            </a:r>
            <a:r>
              <a:rPr lang="en-US" dirty="0"/>
              <a:t> </a:t>
            </a:r>
            <a:r>
              <a:rPr lang="en-US" dirty="0" err="1"/>
              <a:t>keamanan</a:t>
            </a:r>
            <a:r>
              <a:rPr lang="en-US" dirty="0"/>
              <a:t> </a:t>
            </a:r>
            <a:r>
              <a:rPr lang="id-ID" dirty="0"/>
              <a:t>pembayaran.</a:t>
            </a:r>
            <a:endParaRPr lang="en-US" dirty="0"/>
          </a:p>
          <a:p>
            <a:pPr lvl="0" algn="just"/>
            <a:r>
              <a:rPr lang="id-ID" b="1" dirty="0"/>
              <a:t>Pengiriman</a:t>
            </a:r>
            <a:r>
              <a:rPr lang="id-ID" dirty="0"/>
              <a:t>: Beberapa perjalanan mungkin memerlukan tiket kertas</a:t>
            </a:r>
            <a:r>
              <a:rPr lang="en-US" dirty="0"/>
              <a:t> </a:t>
            </a:r>
            <a:r>
              <a:rPr lang="en-US" dirty="0" err="1"/>
              <a:t>seharga</a:t>
            </a:r>
            <a:r>
              <a:rPr lang="en-US" dirty="0"/>
              <a:t>  </a:t>
            </a:r>
            <a:r>
              <a:rPr lang="id-ID" dirty="0"/>
              <a:t>$4,99 pengiriman dan penanganan biaya dibebankan untuk kertas tiket </a:t>
            </a:r>
            <a:r>
              <a:rPr lang="en-US" dirty="0" err="1"/>
              <a:t>seperti</a:t>
            </a:r>
            <a:r>
              <a:rPr lang="en-US" dirty="0"/>
              <a:t> </a:t>
            </a:r>
            <a:r>
              <a:rPr lang="id-ID" dirty="0"/>
              <a:t>Expedia.com </a:t>
            </a:r>
            <a:r>
              <a:rPr lang="en-US" dirty="0"/>
              <a:t>yang </a:t>
            </a:r>
            <a:r>
              <a:rPr lang="id-ID" dirty="0"/>
              <a:t>memungkinkan </a:t>
            </a:r>
            <a:r>
              <a:rPr lang="en-US" dirty="0" err="1"/>
              <a:t>adanya</a:t>
            </a:r>
            <a:r>
              <a:rPr lang="en-US" dirty="0"/>
              <a:t> </a:t>
            </a:r>
            <a:r>
              <a:rPr lang="id-ID" dirty="0"/>
              <a:t>pergerakan fisik produk antar komponen.</a:t>
            </a:r>
            <a:endParaRPr lang="en-US" dirty="0"/>
          </a:p>
          <a:p>
            <a:pPr marL="400050" lvl="1" indent="0" algn="just">
              <a:buNone/>
            </a:pPr>
            <a:endParaRPr lang="en-US" b="1" dirty="0"/>
          </a:p>
        </p:txBody>
      </p:sp>
    </p:spTree>
    <p:extLst>
      <p:ext uri="{BB962C8B-B14F-4D97-AF65-F5344CB8AC3E}">
        <p14:creationId xmlns:p14="http://schemas.microsoft.com/office/powerpoint/2010/main" val="16223973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a:t>
            </a:r>
            <a:endParaRPr lang="en-US" dirty="0"/>
          </a:p>
        </p:txBody>
      </p:sp>
      <p:sp>
        <p:nvSpPr>
          <p:cNvPr id="3" name="Content Placeholder 2"/>
          <p:cNvSpPr>
            <a:spLocks noGrp="1"/>
          </p:cNvSpPr>
          <p:nvPr>
            <p:ph idx="1"/>
          </p:nvPr>
        </p:nvSpPr>
        <p:spPr/>
        <p:txBody>
          <a:bodyPr>
            <a:noAutofit/>
          </a:bodyPr>
          <a:lstStyle/>
          <a:p>
            <a:pPr algn="just">
              <a:buFont typeface="Wingdings" pitchFamily="2" charset="2"/>
              <a:buChar char="Ø"/>
            </a:pPr>
            <a:r>
              <a:rPr lang="id-ID" sz="2400" dirty="0"/>
              <a:t>Model E-koalisi </a:t>
            </a:r>
            <a:r>
              <a:rPr lang="en-US" sz="2400" dirty="0" err="1"/>
              <a:t>melibatkan</a:t>
            </a:r>
            <a:r>
              <a:rPr lang="id-ID" sz="2400" dirty="0"/>
              <a:t> beberapa komponen, sedangkan proses e-bisnis (B2B atau B2C) model terdiri dari komponen tunggal. </a:t>
            </a:r>
            <a:endParaRPr lang="en-US" sz="2400" dirty="0" smtClean="0"/>
          </a:p>
          <a:p>
            <a:pPr algn="just">
              <a:buFont typeface="Wingdings" pitchFamily="2" charset="2"/>
              <a:buChar char="Ø"/>
            </a:pPr>
            <a:r>
              <a:rPr lang="en-US" sz="2400" dirty="0" smtClean="0"/>
              <a:t>Akan </a:t>
            </a:r>
            <a:r>
              <a:rPr lang="en-US" sz="2400" dirty="0" err="1"/>
              <a:t>tetapi</a:t>
            </a:r>
            <a:r>
              <a:rPr lang="en-US" sz="2400" dirty="0"/>
              <a:t> </a:t>
            </a:r>
            <a:r>
              <a:rPr lang="id-ID" sz="2400" dirty="0"/>
              <a:t>kedua model </a:t>
            </a:r>
            <a:r>
              <a:rPr lang="en-US" sz="2400" dirty="0" err="1"/>
              <a:t>sejatinya</a:t>
            </a:r>
            <a:r>
              <a:rPr lang="en-US" sz="2400" dirty="0"/>
              <a:t> </a:t>
            </a:r>
            <a:r>
              <a:rPr lang="id-ID" sz="2400" dirty="0"/>
              <a:t>saling bergantung. E-koalisi</a:t>
            </a:r>
            <a:r>
              <a:rPr lang="en-US" sz="2400" dirty="0"/>
              <a:t> </a:t>
            </a:r>
            <a:r>
              <a:rPr lang="en-US" sz="2400" dirty="0" err="1"/>
              <a:t>merupakan</a:t>
            </a:r>
            <a:r>
              <a:rPr lang="en-US" sz="2400" dirty="0"/>
              <a:t> </a:t>
            </a:r>
            <a:r>
              <a:rPr lang="en-US" sz="2400" dirty="0" err="1"/>
              <a:t>bagian</a:t>
            </a:r>
            <a:r>
              <a:rPr lang="en-US" sz="2400" dirty="0"/>
              <a:t> </a:t>
            </a:r>
            <a:r>
              <a:rPr lang="id-ID" sz="2400" dirty="0"/>
              <a:t>dari proses organisasi, sedangkan proses e-bisnis di hubungan dengan proses bisnis. </a:t>
            </a:r>
            <a:endParaRPr lang="en-US" sz="2400" dirty="0" smtClean="0"/>
          </a:p>
          <a:p>
            <a:pPr algn="just">
              <a:buFont typeface="Wingdings" pitchFamily="2" charset="2"/>
              <a:buChar char="Ø"/>
            </a:pPr>
            <a:r>
              <a:rPr lang="id-ID" sz="2400" dirty="0" smtClean="0"/>
              <a:t>Metamodel </a:t>
            </a:r>
            <a:r>
              <a:rPr lang="id-ID" sz="2400" dirty="0"/>
              <a:t>generik federasi diperkenalkan oleh tiako (1999) dan dikembangkan lebih lanjut oleh tiako et al. (2001) </a:t>
            </a:r>
            <a:r>
              <a:rPr lang="en-US" sz="2400" dirty="0"/>
              <a:t>yang </a:t>
            </a:r>
            <a:r>
              <a:rPr lang="en-US" sz="2400" dirty="0" err="1"/>
              <a:t>secara</a:t>
            </a:r>
            <a:r>
              <a:rPr lang="id-ID" sz="2400" dirty="0"/>
              <a:t> khusus </a:t>
            </a:r>
            <a:r>
              <a:rPr lang="en-US" sz="2400" dirty="0" err="1"/>
              <a:t>digunakan</a:t>
            </a:r>
            <a:r>
              <a:rPr lang="en-US" sz="2400" dirty="0"/>
              <a:t> </a:t>
            </a:r>
            <a:r>
              <a:rPr lang="id-ID" sz="2400" dirty="0"/>
              <a:t>untuk mendukung e-koalisi dan proses e-bisnis.</a:t>
            </a:r>
            <a:endParaRPr lang="en-US" sz="2400" dirty="0"/>
          </a:p>
          <a:p>
            <a:pPr marL="857250" lvl="1" indent="-457200" algn="just">
              <a:buFont typeface="Wingdings" pitchFamily="2" charset="2"/>
              <a:buChar char="Ø"/>
            </a:pPr>
            <a:endParaRPr lang="en-US" sz="2000" b="1" dirty="0"/>
          </a:p>
        </p:txBody>
      </p:sp>
    </p:spTree>
    <p:extLst>
      <p:ext uri="{BB962C8B-B14F-4D97-AF65-F5344CB8AC3E}">
        <p14:creationId xmlns:p14="http://schemas.microsoft.com/office/powerpoint/2010/main" val="23825766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a:t>
            </a:r>
            <a:endParaRPr lang="en-US" dirty="0"/>
          </a:p>
        </p:txBody>
      </p:sp>
      <p:sp>
        <p:nvSpPr>
          <p:cNvPr id="3" name="Content Placeholder 2"/>
          <p:cNvSpPr>
            <a:spLocks noGrp="1"/>
          </p:cNvSpPr>
          <p:nvPr>
            <p:ph idx="1"/>
          </p:nvPr>
        </p:nvSpPr>
        <p:spPr/>
        <p:txBody>
          <a:bodyPr>
            <a:normAutofit fontScale="70000" lnSpcReduction="20000"/>
          </a:bodyPr>
          <a:lstStyle/>
          <a:p>
            <a:pPr algn="just">
              <a:buFont typeface="Wingdings" pitchFamily="2" charset="2"/>
              <a:buChar char="ü"/>
            </a:pPr>
            <a:r>
              <a:rPr lang="id-ID" dirty="0"/>
              <a:t>Metamodel generik mendukung berbagai jenis proses </a:t>
            </a:r>
            <a:r>
              <a:rPr lang="en-US" dirty="0" err="1"/>
              <a:t>sepert</a:t>
            </a:r>
            <a:r>
              <a:rPr lang="en-US" dirty="0"/>
              <a:t> </a:t>
            </a:r>
            <a:r>
              <a:rPr lang="id-ID" i="1" dirty="0"/>
              <a:t>software</a:t>
            </a:r>
            <a:r>
              <a:rPr lang="id-ID" dirty="0"/>
              <a:t>, bisnis, dan alur kerja) bahwa suatu organisasi dapat merencanakan </a:t>
            </a:r>
            <a:r>
              <a:rPr lang="en-US" dirty="0" err="1"/>
              <a:t>dalam</a:t>
            </a:r>
            <a:r>
              <a:rPr lang="en-US" dirty="0"/>
              <a:t> </a:t>
            </a:r>
            <a:r>
              <a:rPr lang="en-US" dirty="0" err="1"/>
              <a:t>penentuan</a:t>
            </a:r>
            <a:r>
              <a:rPr lang="en-US" dirty="0"/>
              <a:t> proses</a:t>
            </a:r>
            <a:r>
              <a:rPr lang="id-ID" dirty="0"/>
              <a:t>. </a:t>
            </a:r>
            <a:endParaRPr lang="en-US" dirty="0" smtClean="0"/>
          </a:p>
          <a:p>
            <a:pPr algn="just">
              <a:buFont typeface="Wingdings" pitchFamily="2" charset="2"/>
              <a:buChar char="ü"/>
            </a:pPr>
            <a:r>
              <a:rPr lang="id-ID" dirty="0" smtClean="0"/>
              <a:t>Setiap </a:t>
            </a:r>
            <a:r>
              <a:rPr lang="id-ID" dirty="0"/>
              <a:t>proses memiliki beberapa bidang kegiatan pekerjaan yang harus dilakukan. </a:t>
            </a:r>
            <a:r>
              <a:rPr lang="en-US" dirty="0" err="1"/>
              <a:t>Secara</a:t>
            </a:r>
            <a:r>
              <a:rPr lang="en-US" dirty="0"/>
              <a:t> </a:t>
            </a:r>
            <a:r>
              <a:rPr lang="en-US" dirty="0" err="1"/>
              <a:t>filosofi</a:t>
            </a:r>
            <a:r>
              <a:rPr lang="en-US" dirty="0"/>
              <a:t> </a:t>
            </a:r>
            <a:r>
              <a:rPr lang="en-US" dirty="0" err="1"/>
              <a:t>pendefinisian</a:t>
            </a:r>
            <a:r>
              <a:rPr lang="en-US" dirty="0"/>
              <a:t> </a:t>
            </a:r>
            <a:r>
              <a:rPr lang="id-ID" dirty="0"/>
              <a:t>kedua model adalah sama. </a:t>
            </a:r>
            <a:endParaRPr lang="en-US" dirty="0" smtClean="0"/>
          </a:p>
          <a:p>
            <a:pPr algn="just">
              <a:buFont typeface="Wingdings" pitchFamily="2" charset="2"/>
              <a:buChar char="ü"/>
            </a:pPr>
            <a:r>
              <a:rPr lang="id-ID" dirty="0" smtClean="0"/>
              <a:t>Definisi </a:t>
            </a:r>
            <a:r>
              <a:rPr lang="id-ID" dirty="0"/>
              <a:t>model dimulai dengan menciptakan entitas dan hubungan dari metamodel yang</a:t>
            </a:r>
            <a:r>
              <a:rPr lang="en-US" dirty="0"/>
              <a:t> </a:t>
            </a:r>
            <a:r>
              <a:rPr lang="en-US" dirty="0" err="1"/>
              <a:t>digunakan</a:t>
            </a:r>
            <a:r>
              <a:rPr lang="id-ID" dirty="0"/>
              <a:t>. Suatu kegiatan untuk proses e-bisnis terdiri dari nama dan hubungan dengan produk entita</a:t>
            </a:r>
            <a:r>
              <a:rPr lang="en-US" dirty="0"/>
              <a:t>s</a:t>
            </a:r>
            <a:r>
              <a:rPr lang="id-ID" dirty="0"/>
              <a:t>, arah, alat, peran, dan sub-kegiatan. </a:t>
            </a:r>
            <a:endParaRPr lang="en-US" dirty="0" smtClean="0"/>
          </a:p>
          <a:p>
            <a:pPr algn="just">
              <a:buFont typeface="Wingdings" pitchFamily="2" charset="2"/>
              <a:buChar char="ü"/>
            </a:pPr>
            <a:r>
              <a:rPr lang="id-ID" dirty="0" smtClean="0"/>
              <a:t>Tepat</a:t>
            </a:r>
            <a:r>
              <a:rPr lang="en-US" dirty="0" smtClean="0"/>
              <a:t> </a:t>
            </a:r>
            <a:r>
              <a:rPr lang="en-US" dirty="0" err="1"/>
              <a:t>pada</a:t>
            </a:r>
            <a:r>
              <a:rPr lang="id-ID" dirty="0"/>
              <a:t> satu peran yang ditugaskan untuk suatu kegiatan. Seorang agen akan melakukan peran ini. Sebuah</a:t>
            </a:r>
            <a:r>
              <a:rPr lang="en-US" dirty="0"/>
              <a:t> </a:t>
            </a:r>
            <a:r>
              <a:rPr lang="en-US" dirty="0" err="1"/>
              <a:t>karakteristik</a:t>
            </a:r>
            <a:r>
              <a:rPr lang="id-ID" dirty="0"/>
              <a:t> produk dapat </a:t>
            </a:r>
            <a:r>
              <a:rPr lang="en-US" dirty="0" err="1"/>
              <a:t>memberikan</a:t>
            </a:r>
            <a:r>
              <a:rPr lang="id-ID" dirty="0"/>
              <a:t> input untuk kegiatan, </a:t>
            </a:r>
            <a:r>
              <a:rPr lang="id-ID" i="1" dirty="0"/>
              <a:t>output</a:t>
            </a:r>
            <a:r>
              <a:rPr lang="id-ID" dirty="0"/>
              <a:t> dari suatu kegiatan, atau hasil tengah dari suatu kegiatan.</a:t>
            </a:r>
            <a:endParaRPr lang="en-US" b="1" dirty="0"/>
          </a:p>
        </p:txBody>
      </p:sp>
    </p:spTree>
    <p:extLst>
      <p:ext uri="{BB962C8B-B14F-4D97-AF65-F5344CB8AC3E}">
        <p14:creationId xmlns:p14="http://schemas.microsoft.com/office/powerpoint/2010/main" val="2107675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a:t>
            </a:r>
            <a:endParaRPr lang="en-US" dirty="0"/>
          </a:p>
        </p:txBody>
      </p:sp>
      <p:sp>
        <p:nvSpPr>
          <p:cNvPr id="3" name="Content Placeholder 2"/>
          <p:cNvSpPr>
            <a:spLocks noGrp="1"/>
          </p:cNvSpPr>
          <p:nvPr>
            <p:ph idx="1"/>
          </p:nvPr>
        </p:nvSpPr>
        <p:spPr>
          <a:xfrm>
            <a:off x="914400" y="1828800"/>
            <a:ext cx="8001000" cy="4267200"/>
          </a:xfrm>
        </p:spPr>
        <p:txBody>
          <a:bodyPr>
            <a:noAutofit/>
          </a:bodyPr>
          <a:lstStyle/>
          <a:p>
            <a:pPr algn="just"/>
            <a:r>
              <a:rPr lang="id-ID" sz="2200" dirty="0"/>
              <a:t>Agen adalah entitas model yang melakukan peran perdagangan dalam masyarakat karena melakukan kegiatan. </a:t>
            </a:r>
            <a:r>
              <a:rPr lang="en-US" sz="2200" dirty="0" err="1"/>
              <a:t>Terkait</a:t>
            </a:r>
            <a:r>
              <a:rPr lang="en-US" sz="2200" dirty="0"/>
              <a:t> </a:t>
            </a:r>
            <a:r>
              <a:rPr lang="id-ID" sz="2200" dirty="0"/>
              <a:t>definisi proses e-bisnis, beberapa kegiatan dapat ditugaskan</a:t>
            </a:r>
            <a:r>
              <a:rPr lang="en-US" sz="2200" dirty="0"/>
              <a:t> </a:t>
            </a:r>
            <a:r>
              <a:rPr lang="en-US" sz="2200" dirty="0" err="1"/>
              <a:t>sesuai</a:t>
            </a:r>
            <a:r>
              <a:rPr lang="en-US" sz="2200" dirty="0"/>
              <a:t> </a:t>
            </a:r>
            <a:r>
              <a:rPr lang="en-US" sz="2200" dirty="0" err="1"/>
              <a:t>dengan</a:t>
            </a:r>
            <a:r>
              <a:rPr lang="en-US" sz="2200" dirty="0"/>
              <a:t> </a:t>
            </a:r>
            <a:r>
              <a:rPr lang="id-ID" sz="2200" dirty="0"/>
              <a:t>peran</a:t>
            </a:r>
            <a:r>
              <a:rPr lang="en-US" sz="2200" dirty="0"/>
              <a:t> </a:t>
            </a:r>
            <a:r>
              <a:rPr lang="en-US" sz="2200" dirty="0" err="1"/>
              <a:t>masing-masing</a:t>
            </a:r>
            <a:r>
              <a:rPr lang="en-US" sz="2200" dirty="0"/>
              <a:t> </a:t>
            </a:r>
            <a:r>
              <a:rPr lang="en-US" sz="2200" dirty="0" err="1"/>
              <a:t>agen</a:t>
            </a:r>
            <a:r>
              <a:rPr lang="id-ID" sz="2200" dirty="0"/>
              <a:t>, dan beberapa agen dapat diidentifikasi untuk melakukan peran</a:t>
            </a:r>
            <a:r>
              <a:rPr lang="en-US" sz="2200" dirty="0"/>
              <a:t> </a:t>
            </a:r>
            <a:r>
              <a:rPr lang="en-US" sz="2200" dirty="0" err="1"/>
              <a:t>tertentu</a:t>
            </a:r>
            <a:r>
              <a:rPr lang="id-ID" sz="2200" dirty="0"/>
              <a:t>.</a:t>
            </a:r>
            <a:r>
              <a:rPr lang="en-US" sz="2200" dirty="0"/>
              <a:t> </a:t>
            </a:r>
            <a:endParaRPr lang="en-US" sz="2200" dirty="0" smtClean="0"/>
          </a:p>
          <a:p>
            <a:pPr algn="just"/>
            <a:r>
              <a:rPr lang="en-US" sz="2200" dirty="0" err="1" smtClean="0"/>
              <a:t>Sederhananya</a:t>
            </a:r>
            <a:r>
              <a:rPr lang="en-US" sz="2200" dirty="0" smtClean="0"/>
              <a:t> </a:t>
            </a:r>
            <a:r>
              <a:rPr lang="en-US" sz="2200" dirty="0" err="1"/>
              <a:t>adalah</a:t>
            </a:r>
            <a:r>
              <a:rPr lang="id-ID" sz="2200" dirty="0"/>
              <a:t> entitas model yang mendefinisikan tujuan dari suatu kegiatan, termasuk kendala yang harus dihormati, dan dapat memberikan bimbingan </a:t>
            </a:r>
            <a:r>
              <a:rPr lang="en-US" sz="2200" dirty="0" err="1"/>
              <a:t>atau</a:t>
            </a:r>
            <a:r>
              <a:rPr lang="en-US" sz="2200" dirty="0"/>
              <a:t> </a:t>
            </a:r>
            <a:r>
              <a:rPr lang="id-ID" sz="2200" dirty="0"/>
              <a:t>nasehat</a:t>
            </a:r>
            <a:r>
              <a:rPr lang="en-US" sz="2200" dirty="0"/>
              <a:t> </a:t>
            </a:r>
            <a:r>
              <a:rPr lang="en-US" sz="2200" dirty="0" err="1"/>
              <a:t>dalam</a:t>
            </a:r>
            <a:r>
              <a:rPr lang="en-US" sz="2200" dirty="0"/>
              <a:t> </a:t>
            </a:r>
            <a:r>
              <a:rPr lang="id-ID" sz="2200" dirty="0"/>
              <a:t>melaksanakan kegiatan. </a:t>
            </a:r>
            <a:endParaRPr lang="en-US" sz="2200" dirty="0" smtClean="0"/>
          </a:p>
          <a:p>
            <a:pPr algn="just"/>
            <a:r>
              <a:rPr lang="id-ID" sz="2200" dirty="0" smtClean="0"/>
              <a:t>Satu-satunya </a:t>
            </a:r>
            <a:r>
              <a:rPr lang="id-ID" sz="2200" dirty="0"/>
              <a:t>persyaratan yang dikenakan oleh model adalah bahwa </a:t>
            </a:r>
            <a:r>
              <a:rPr lang="en-US" sz="2200" dirty="0" err="1"/>
              <a:t>adanya</a:t>
            </a:r>
            <a:r>
              <a:rPr lang="en-US" sz="2200" dirty="0"/>
              <a:t> </a:t>
            </a:r>
            <a:r>
              <a:rPr lang="id-ID" sz="2200" dirty="0"/>
              <a:t>arah </a:t>
            </a:r>
            <a:r>
              <a:rPr lang="en-US" sz="2200" dirty="0"/>
              <a:t>proses yang </a:t>
            </a:r>
            <a:r>
              <a:rPr lang="id-ID" sz="2200" dirty="0"/>
              <a:t>memberikan petunjuk untuk menyelesaikan suatu kegiatan.</a:t>
            </a:r>
            <a:endParaRPr lang="en-US" sz="2200" dirty="0"/>
          </a:p>
        </p:txBody>
      </p:sp>
    </p:spTree>
    <p:extLst>
      <p:ext uri="{BB962C8B-B14F-4D97-AF65-F5344CB8AC3E}">
        <p14:creationId xmlns:p14="http://schemas.microsoft.com/office/powerpoint/2010/main" val="2238524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a:t>
            </a:r>
            <a:endParaRPr lang="en-US" dirty="0"/>
          </a:p>
        </p:txBody>
      </p:sp>
      <p:sp>
        <p:nvSpPr>
          <p:cNvPr id="3" name="Content Placeholder 2"/>
          <p:cNvSpPr>
            <a:spLocks noGrp="1"/>
          </p:cNvSpPr>
          <p:nvPr>
            <p:ph idx="1"/>
          </p:nvPr>
        </p:nvSpPr>
        <p:spPr/>
        <p:txBody>
          <a:bodyPr>
            <a:normAutofit fontScale="70000" lnSpcReduction="20000"/>
          </a:bodyPr>
          <a:lstStyle/>
          <a:p>
            <a:pPr algn="just"/>
            <a:r>
              <a:rPr lang="id-ID" dirty="0"/>
              <a:t>Sebuah e-koalisi perdagangan</a:t>
            </a:r>
            <a:r>
              <a:rPr lang="en-US" dirty="0"/>
              <a:t> yang </a:t>
            </a:r>
            <a:r>
              <a:rPr lang="id-ID" dirty="0"/>
              <a:t>diadopsi dan diadaptasi dari model organisasi (tiako, 1999) terdiri dari nama dan hubungan dengan entitas, </a:t>
            </a:r>
            <a:r>
              <a:rPr lang="en-US" i="1" dirty="0"/>
              <a:t>event</a:t>
            </a:r>
            <a:r>
              <a:rPr lang="en-US" dirty="0"/>
              <a:t>,</a:t>
            </a:r>
            <a:r>
              <a:rPr lang="id-ID" dirty="0"/>
              <a:t> arah, alat, kompetensi, dan sub-aliansi. Kompetensi adalah entitas model yang mendefinisikan fungsi komponen harus memenuhi sebelum </a:t>
            </a:r>
            <a:r>
              <a:rPr lang="en-US" dirty="0" err="1"/>
              <a:t>adanya</a:t>
            </a:r>
            <a:r>
              <a:rPr lang="en-US" dirty="0"/>
              <a:t> </a:t>
            </a:r>
            <a:r>
              <a:rPr lang="id-ID" dirty="0"/>
              <a:t>keterlibatan dalam koalisi. </a:t>
            </a:r>
            <a:endParaRPr lang="en-US" dirty="0" smtClean="0"/>
          </a:p>
          <a:p>
            <a:pPr algn="just"/>
            <a:r>
              <a:rPr lang="id-ID" dirty="0" smtClean="0"/>
              <a:t>Sebuah </a:t>
            </a:r>
            <a:r>
              <a:rPr lang="id-ID" dirty="0"/>
              <a:t>koalisi melibatkan beberapa kompetensi. Beberapa komponen dapat diidentifikasi untuk memenuhi kompetensi yang sama dalam sebuah e-koalisi. </a:t>
            </a:r>
            <a:endParaRPr lang="en-US" dirty="0" smtClean="0"/>
          </a:p>
          <a:p>
            <a:pPr algn="just"/>
            <a:r>
              <a:rPr lang="id-ID" dirty="0" smtClean="0"/>
              <a:t>Sebuah </a:t>
            </a:r>
            <a:r>
              <a:rPr lang="en-US" i="1" dirty="0"/>
              <a:t>event</a:t>
            </a:r>
            <a:r>
              <a:rPr lang="id-ID" dirty="0"/>
              <a:t> adalah entitas model yang mendefinisikan objek dari setiap barang, jasa, dan informasi yang dapat ditukar di pasar. </a:t>
            </a:r>
            <a:r>
              <a:rPr lang="en-US" dirty="0" err="1"/>
              <a:t>Sehingga</a:t>
            </a:r>
            <a:r>
              <a:rPr lang="en-US" dirty="0"/>
              <a:t> </a:t>
            </a:r>
            <a:r>
              <a:rPr lang="id-ID" dirty="0"/>
              <a:t>sub-koalisi berfungsi sebagai e-koalisi.</a:t>
            </a:r>
            <a:endParaRPr lang="en-US" dirty="0"/>
          </a:p>
          <a:p>
            <a:pPr marL="0" indent="0" algn="just">
              <a:buNone/>
            </a:pPr>
            <a:endParaRPr lang="en-US" dirty="0"/>
          </a:p>
        </p:txBody>
      </p:sp>
    </p:spTree>
    <p:extLst>
      <p:ext uri="{BB962C8B-B14F-4D97-AF65-F5344CB8AC3E}">
        <p14:creationId xmlns:p14="http://schemas.microsoft.com/office/powerpoint/2010/main" val="22895282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a:t>
            </a:r>
            <a:endParaRPr lang="en-US" dirty="0"/>
          </a:p>
        </p:txBody>
      </p:sp>
      <p:sp>
        <p:nvSpPr>
          <p:cNvPr id="3" name="Content Placeholder 2"/>
          <p:cNvSpPr>
            <a:spLocks noGrp="1"/>
          </p:cNvSpPr>
          <p:nvPr>
            <p:ph idx="1"/>
          </p:nvPr>
        </p:nvSpPr>
        <p:spPr/>
        <p:txBody>
          <a:bodyPr>
            <a:normAutofit fontScale="70000" lnSpcReduction="20000"/>
          </a:bodyPr>
          <a:lstStyle/>
          <a:p>
            <a:pPr algn="just"/>
            <a:r>
              <a:rPr lang="id-ID" dirty="0"/>
              <a:t>Arah dan alat </a:t>
            </a:r>
            <a:r>
              <a:rPr lang="en-US" dirty="0"/>
              <a:t>yang </a:t>
            </a:r>
            <a:r>
              <a:rPr lang="en-US" dirty="0" err="1"/>
              <a:t>digunakan</a:t>
            </a:r>
            <a:r>
              <a:rPr lang="en-US" dirty="0"/>
              <a:t> </a:t>
            </a:r>
            <a:r>
              <a:rPr lang="id-ID" dirty="0"/>
              <a:t>memiliki semantik yang sama seperti yang didefinisikan di atas untuk proses e-bisnis. Masing-masing komponen dapat menentukan model e-koalisi dengan caranya sendiri dan menurut tujuan pasar. </a:t>
            </a:r>
            <a:endParaRPr lang="en-US" dirty="0" smtClean="0"/>
          </a:p>
          <a:p>
            <a:pPr algn="just"/>
            <a:r>
              <a:rPr lang="id-ID" dirty="0" smtClean="0"/>
              <a:t>Sebuah </a:t>
            </a:r>
            <a:r>
              <a:rPr lang="id-ID" dirty="0"/>
              <a:t>model yang dipakai dalam e-koalisi dengan mitra </a:t>
            </a:r>
            <a:r>
              <a:rPr lang="en-US" dirty="0" err="1"/>
              <a:t>dapat</a:t>
            </a:r>
            <a:r>
              <a:rPr lang="en-US" dirty="0"/>
              <a:t> </a:t>
            </a:r>
            <a:r>
              <a:rPr lang="id-ID" dirty="0"/>
              <a:t>disesuaikan. </a:t>
            </a:r>
            <a:endParaRPr lang="en-US" dirty="0" smtClean="0"/>
          </a:p>
          <a:p>
            <a:pPr algn="just"/>
            <a:r>
              <a:rPr lang="id-ID" dirty="0" smtClean="0"/>
              <a:t>Diberlakukannya </a:t>
            </a:r>
            <a:r>
              <a:rPr lang="id-ID" dirty="0"/>
              <a:t>e-koalisi memungkinkan </a:t>
            </a:r>
            <a:r>
              <a:rPr lang="en-US" dirty="0" err="1"/>
              <a:t>adanya</a:t>
            </a:r>
            <a:r>
              <a:rPr lang="en-US" dirty="0"/>
              <a:t> </a:t>
            </a:r>
            <a:r>
              <a:rPr lang="en-US" dirty="0" err="1"/>
              <a:t>usaha</a:t>
            </a:r>
            <a:r>
              <a:rPr lang="en-US" dirty="0"/>
              <a:t> </a:t>
            </a:r>
            <a:r>
              <a:rPr lang="en-US" dirty="0" err="1"/>
              <a:t>untuk</a:t>
            </a:r>
            <a:r>
              <a:rPr lang="en-US" dirty="0"/>
              <a:t> </a:t>
            </a:r>
            <a:r>
              <a:rPr lang="id-ID" dirty="0"/>
              <a:t>membangun dan memelihara kerjasama perdagangan</a:t>
            </a:r>
            <a:r>
              <a:rPr lang="id-ID" dirty="0" smtClean="0"/>
              <a:t>.</a:t>
            </a:r>
            <a:endParaRPr lang="en-US" dirty="0" smtClean="0"/>
          </a:p>
          <a:p>
            <a:pPr algn="just"/>
            <a:r>
              <a:rPr lang="id-ID" dirty="0" smtClean="0"/>
              <a:t> </a:t>
            </a:r>
            <a:r>
              <a:rPr lang="en-US" dirty="0" err="1"/>
              <a:t>Selain</a:t>
            </a:r>
            <a:r>
              <a:rPr lang="en-US" dirty="0"/>
              <a:t> </a:t>
            </a:r>
            <a:r>
              <a:rPr lang="en-US" dirty="0" err="1"/>
              <a:t>itu</a:t>
            </a:r>
            <a:r>
              <a:rPr lang="en-US" dirty="0"/>
              <a:t> </a:t>
            </a:r>
            <a:r>
              <a:rPr lang="en-US" dirty="0" err="1"/>
              <a:t>akan</a:t>
            </a:r>
            <a:r>
              <a:rPr lang="en-US" dirty="0"/>
              <a:t> </a:t>
            </a:r>
            <a:r>
              <a:rPr lang="en-US" dirty="0" err="1"/>
              <a:t>meningkatkan</a:t>
            </a:r>
            <a:r>
              <a:rPr lang="en-US" dirty="0"/>
              <a:t> </a:t>
            </a:r>
            <a:r>
              <a:rPr lang="en-US" dirty="0" err="1"/>
              <a:t>kinerja</a:t>
            </a:r>
            <a:r>
              <a:rPr lang="en-US" dirty="0"/>
              <a:t> </a:t>
            </a:r>
            <a:r>
              <a:rPr lang="en-US" dirty="0" err="1"/>
              <a:t>perusahaan</a:t>
            </a:r>
            <a:r>
              <a:rPr lang="en-US" dirty="0"/>
              <a:t> </a:t>
            </a:r>
            <a:r>
              <a:rPr lang="en-US" dirty="0" err="1"/>
              <a:t>dan</a:t>
            </a:r>
            <a:r>
              <a:rPr lang="en-US" dirty="0"/>
              <a:t> </a:t>
            </a:r>
            <a:r>
              <a:rPr lang="id-ID" dirty="0"/>
              <a:t>memungkinkan </a:t>
            </a:r>
            <a:r>
              <a:rPr lang="en-US" dirty="0" err="1"/>
              <a:t>usaha</a:t>
            </a:r>
            <a:r>
              <a:rPr lang="en-US" dirty="0"/>
              <a:t> </a:t>
            </a:r>
            <a:r>
              <a:rPr lang="en-US" dirty="0" err="1"/>
              <a:t>untuk</a:t>
            </a:r>
            <a:r>
              <a:rPr lang="en-US" dirty="0"/>
              <a:t> </a:t>
            </a:r>
            <a:r>
              <a:rPr lang="id-ID" dirty="0"/>
              <a:t>mengendalikan pemenuhan komitmen masing-masing komponen selama perdagangan, termasuk distribusi </a:t>
            </a:r>
            <a:r>
              <a:rPr lang="en-US" i="1" dirty="0"/>
              <a:t>event</a:t>
            </a:r>
            <a:r>
              <a:rPr lang="id-ID" dirty="0"/>
              <a:t> di antara mereka.</a:t>
            </a:r>
            <a:endParaRPr lang="en-US" dirty="0"/>
          </a:p>
        </p:txBody>
      </p:sp>
    </p:spTree>
    <p:extLst>
      <p:ext uri="{BB962C8B-B14F-4D97-AF65-F5344CB8AC3E}">
        <p14:creationId xmlns:p14="http://schemas.microsoft.com/office/powerpoint/2010/main" val="38628342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0"/>
            <a:ext cx="8458200" cy="1362075"/>
          </a:xfrm>
        </p:spPr>
        <p:txBody>
          <a:bodyPr/>
          <a:lstStyle/>
          <a:p>
            <a:pPr lvl="0"/>
            <a:r>
              <a:rPr lang="en-US" sz="3200" cap="none" dirty="0" smtClean="0"/>
              <a:t/>
            </a:r>
            <a:br>
              <a:rPr lang="en-US" sz="3200" cap="none" dirty="0" smtClean="0"/>
            </a:br>
            <a:r>
              <a:rPr lang="en-AU" cap="none" dirty="0" smtClean="0"/>
              <a:t>SOFTWARE INFRASTRUCTURE FOR </a:t>
            </a:r>
            <a:br>
              <a:rPr lang="en-AU" cap="none" dirty="0" smtClean="0"/>
            </a:br>
            <a:r>
              <a:rPr lang="en-AU" cap="none" dirty="0" smtClean="0"/>
              <a:t>E-COALITIONS AND PROCESSES</a:t>
            </a:r>
            <a:r>
              <a:rPr lang="en-US" sz="3200" cap="none" dirty="0" smtClean="0"/>
              <a:t/>
            </a:r>
            <a:br>
              <a:rPr lang="en-US" sz="3200" cap="none" dirty="0" smtClean="0"/>
            </a:br>
            <a:r>
              <a:rPr lang="en-US" sz="3200" dirty="0"/>
              <a:t/>
            </a:r>
            <a:br>
              <a:rPr lang="en-US" sz="3200" dirty="0"/>
            </a:br>
            <a:r>
              <a:rPr lang="en-US" sz="3200" dirty="0"/>
              <a:t/>
            </a:r>
            <a:br>
              <a:rPr lang="en-US" sz="3200" dirty="0"/>
            </a:br>
            <a:r>
              <a:rPr lang="en-US" sz="3200" dirty="0"/>
              <a:t/>
            </a:r>
            <a:br>
              <a:rPr lang="en-US" sz="3200" dirty="0"/>
            </a:br>
            <a:r>
              <a:rPr lang="en-US" sz="3200" dirty="0"/>
              <a:t/>
            </a:r>
            <a:br>
              <a:rPr lang="en-US" sz="3200" dirty="0"/>
            </a:br>
            <a:r>
              <a:rPr lang="en-US" sz="3200" dirty="0"/>
              <a:t/>
            </a:r>
            <a:br>
              <a:rPr lang="en-US" sz="3200" dirty="0"/>
            </a:br>
            <a:r>
              <a:rPr lang="en-US" sz="3200" dirty="0"/>
              <a:t/>
            </a:r>
            <a:br>
              <a:rPr lang="en-US" sz="3200" dirty="0"/>
            </a:br>
            <a:r>
              <a:rPr lang="en-US" dirty="0"/>
              <a:t/>
            </a:r>
            <a:br>
              <a:rPr lang="en-US" dirty="0"/>
            </a:br>
            <a:r>
              <a:rPr lang="en-US" dirty="0"/>
              <a:t> </a:t>
            </a:r>
          </a:p>
        </p:txBody>
      </p:sp>
    </p:spTree>
    <p:extLst>
      <p:ext uri="{BB962C8B-B14F-4D97-AF65-F5344CB8AC3E}">
        <p14:creationId xmlns:p14="http://schemas.microsoft.com/office/powerpoint/2010/main" val="37682617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457200"/>
            <a:ext cx="6096000" cy="1143000"/>
          </a:xfrm>
        </p:spPr>
        <p:txBody>
          <a:bodyPr/>
          <a:lstStyle/>
          <a:p>
            <a:r>
              <a:rPr lang="en-US" sz="3600" dirty="0"/>
              <a:t>Software Infrastructure  For  E-Coalitions  And Processes</a:t>
            </a:r>
          </a:p>
        </p:txBody>
      </p:sp>
      <p:sp>
        <p:nvSpPr>
          <p:cNvPr id="3" name="Content Placeholder 2"/>
          <p:cNvSpPr>
            <a:spLocks noGrp="1"/>
          </p:cNvSpPr>
          <p:nvPr>
            <p:ph idx="1"/>
          </p:nvPr>
        </p:nvSpPr>
        <p:spPr>
          <a:xfrm>
            <a:off x="990600" y="1981200"/>
            <a:ext cx="8001000" cy="4724400"/>
          </a:xfrm>
        </p:spPr>
        <p:txBody>
          <a:bodyPr>
            <a:normAutofit/>
          </a:bodyPr>
          <a:lstStyle/>
          <a:p>
            <a:pPr algn="just"/>
            <a:r>
              <a:rPr lang="id-ID" sz="2400" dirty="0"/>
              <a:t>Internet dan proliferasi distribusi teknologi menyediakan infrastruktur dasar untuk </a:t>
            </a:r>
            <a:r>
              <a:rPr lang="id-ID" sz="2400" i="1" dirty="0"/>
              <a:t>e-commerce</a:t>
            </a:r>
            <a:r>
              <a:rPr lang="id-ID" sz="2400" dirty="0"/>
              <a:t>. Sayangnya, infrastruktur yang sesuai untuk pemodelan berbagai </a:t>
            </a:r>
            <a:r>
              <a:rPr lang="id-ID" sz="2400" i="1" dirty="0"/>
              <a:t>kegiatan e-commerce</a:t>
            </a:r>
            <a:r>
              <a:rPr lang="id-ID" sz="2400" dirty="0"/>
              <a:t> dan evolusi mereka masih</a:t>
            </a:r>
            <a:r>
              <a:rPr lang="en-US" sz="2400" dirty="0"/>
              <a:t> </a:t>
            </a:r>
            <a:r>
              <a:rPr lang="en-US" sz="2400" dirty="0" err="1"/>
              <a:t>mengalami</a:t>
            </a:r>
            <a:r>
              <a:rPr lang="en-US" sz="2400" dirty="0"/>
              <a:t> </a:t>
            </a:r>
            <a:r>
              <a:rPr lang="en-US" sz="2400" dirty="0" err="1"/>
              <a:t>kekurangan</a:t>
            </a:r>
            <a:r>
              <a:rPr lang="id-ID" sz="2400" dirty="0"/>
              <a:t>. </a:t>
            </a:r>
            <a:endParaRPr lang="en-US" sz="2400" dirty="0" smtClean="0"/>
          </a:p>
          <a:p>
            <a:pPr algn="just"/>
            <a:r>
              <a:rPr lang="id-ID" sz="2400" dirty="0" smtClean="0"/>
              <a:t>Infrastruktur </a:t>
            </a:r>
            <a:r>
              <a:rPr lang="id-ID" sz="2400" dirty="0"/>
              <a:t>perangkat lunak </a:t>
            </a:r>
            <a:r>
              <a:rPr lang="en-US" sz="2400" dirty="0" err="1"/>
              <a:t>dalam</a:t>
            </a:r>
            <a:r>
              <a:rPr lang="en-US" sz="2400" dirty="0"/>
              <a:t> </a:t>
            </a:r>
            <a:r>
              <a:rPr lang="id-ID" sz="2400" dirty="0"/>
              <a:t>mendukung rantai pasok harus cukup terbuka untuk mengintegrasikan komponen baru. </a:t>
            </a:r>
            <a:endParaRPr lang="en-US" sz="2400" dirty="0" smtClean="0"/>
          </a:p>
          <a:p>
            <a:pPr algn="just"/>
            <a:r>
              <a:rPr lang="id-ID" sz="2400" dirty="0" smtClean="0"/>
              <a:t>Teknologi </a:t>
            </a:r>
            <a:r>
              <a:rPr lang="id-ID" sz="2400" dirty="0"/>
              <a:t>yang mendasari utama untuk </a:t>
            </a:r>
            <a:r>
              <a:rPr lang="en-US" sz="2400" dirty="0"/>
              <a:t> </a:t>
            </a:r>
            <a:r>
              <a:rPr lang="en-US" sz="2400" dirty="0" err="1"/>
              <a:t>aplikasi</a:t>
            </a:r>
            <a:r>
              <a:rPr lang="en-US" sz="2400" dirty="0"/>
              <a:t> </a:t>
            </a:r>
            <a:r>
              <a:rPr lang="id-ID" sz="2400" dirty="0"/>
              <a:t>e-commerce dan aplikasi Web lainnya </a:t>
            </a:r>
            <a:r>
              <a:rPr lang="en-US" sz="2400" dirty="0" err="1"/>
              <a:t>seperti</a:t>
            </a:r>
            <a:r>
              <a:rPr lang="id-ID" sz="2400" dirty="0"/>
              <a:t> CORBA, DCOM (</a:t>
            </a:r>
            <a:r>
              <a:rPr lang="id-ID" sz="2400" i="1" dirty="0"/>
              <a:t>Distributed Component Object Model</a:t>
            </a:r>
            <a:r>
              <a:rPr lang="id-ID" sz="2400" dirty="0"/>
              <a:t>), dan Java Virtual Machine (JVM), dan API mereka)</a:t>
            </a:r>
            <a:endParaRPr lang="en-US" sz="2400" dirty="0"/>
          </a:p>
          <a:p>
            <a:pPr algn="just"/>
            <a:endParaRPr lang="en-US" sz="2400" dirty="0"/>
          </a:p>
        </p:txBody>
      </p:sp>
    </p:spTree>
    <p:extLst>
      <p:ext uri="{BB962C8B-B14F-4D97-AF65-F5344CB8AC3E}">
        <p14:creationId xmlns:p14="http://schemas.microsoft.com/office/powerpoint/2010/main" val="460911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458200" cy="1362075"/>
          </a:xfrm>
        </p:spPr>
        <p:txBody>
          <a:bodyPr/>
          <a:lstStyle/>
          <a:p>
            <a:pPr lvl="0"/>
            <a:r>
              <a:rPr lang="en-AU" sz="3200" cap="none" dirty="0" smtClean="0"/>
              <a:t>Basic of Supply Chain</a:t>
            </a:r>
            <a:br>
              <a:rPr lang="en-AU" sz="3200" cap="none" dirty="0" smtClean="0"/>
            </a:br>
            <a:r>
              <a:rPr lang="en-AU" sz="3200" cap="none" dirty="0" smtClean="0"/>
              <a:t>Electronic Commerce Background</a:t>
            </a:r>
            <a:r>
              <a:rPr lang="en-US" sz="3200" cap="none" dirty="0" smtClean="0"/>
              <a:t/>
            </a:r>
            <a:br>
              <a:rPr lang="en-US" sz="3200" cap="none" dirty="0" smtClean="0"/>
            </a:br>
            <a:r>
              <a:rPr lang="en-AU" sz="3200" cap="none" dirty="0" smtClean="0"/>
              <a:t>EDI Systems</a:t>
            </a:r>
            <a:r>
              <a:rPr lang="en-US" sz="3200" cap="none" dirty="0" smtClean="0"/>
              <a:t/>
            </a:r>
            <a:br>
              <a:rPr lang="en-US" sz="3200" cap="none" dirty="0" smtClean="0"/>
            </a:br>
            <a:r>
              <a:rPr lang="en-AU" sz="3200" cap="none" dirty="0" smtClean="0"/>
              <a:t>Software Infrastructure For E-coalitions And Processes</a:t>
            </a:r>
            <a:r>
              <a:rPr lang="en-US" sz="3200" cap="none" dirty="0" smtClean="0"/>
              <a:t/>
            </a:r>
            <a:br>
              <a:rPr lang="en-US" sz="3200" cap="none" dirty="0" smtClean="0"/>
            </a:br>
            <a:r>
              <a:rPr lang="en-AU" sz="3200" cap="none" dirty="0" smtClean="0"/>
              <a:t>E-</a:t>
            </a:r>
            <a:r>
              <a:rPr lang="en-AU" sz="3200" cap="none" dirty="0" err="1" smtClean="0"/>
              <a:t>suply</a:t>
            </a:r>
            <a:r>
              <a:rPr lang="en-AU" sz="3200" cap="none" dirty="0" smtClean="0"/>
              <a:t> Chain System At </a:t>
            </a:r>
            <a:r>
              <a:rPr lang="en-AU" sz="3200" cap="none" dirty="0" err="1" smtClean="0"/>
              <a:t>Valvex</a:t>
            </a:r>
            <a:r>
              <a:rPr lang="en-US" sz="3200" cap="none" dirty="0" smtClean="0"/>
              <a:t/>
            </a:r>
            <a:br>
              <a:rPr lang="en-US" sz="3200" cap="none" dirty="0" smtClean="0"/>
            </a:br>
            <a:r>
              <a:rPr lang="en-AU" sz="3200" cap="none" dirty="0" smtClean="0"/>
              <a:t>Implementation And Integration Of E-SCM System At </a:t>
            </a:r>
            <a:r>
              <a:rPr lang="en-AU" sz="3200" cap="none" dirty="0" err="1" smtClean="0"/>
              <a:t>Valvex</a:t>
            </a:r>
            <a:r>
              <a:rPr lang="en-US" sz="3200" cap="none" dirty="0" smtClean="0"/>
              <a:t/>
            </a:r>
            <a:br>
              <a:rPr lang="en-US" sz="3200" cap="none" dirty="0" smtClean="0"/>
            </a:br>
            <a:r>
              <a:rPr lang="en-AU" sz="3200" cap="none" dirty="0" smtClean="0"/>
              <a:t>Issues And Challenges</a:t>
            </a:r>
            <a:r>
              <a:rPr lang="en-US" sz="3200" dirty="0"/>
              <a:t/>
            </a:r>
            <a:br>
              <a:rPr lang="en-US" sz="3200" dirty="0"/>
            </a:br>
            <a:r>
              <a:rPr lang="en-US" sz="3200" dirty="0"/>
              <a:t/>
            </a:r>
            <a:br>
              <a:rPr lang="en-US" sz="3200" dirty="0"/>
            </a:br>
            <a:r>
              <a:rPr lang="en-US" sz="3200" dirty="0"/>
              <a:t/>
            </a:r>
            <a:br>
              <a:rPr lang="en-US" sz="3200" dirty="0"/>
            </a:br>
            <a:r>
              <a:rPr lang="en-US" sz="3200" dirty="0"/>
              <a:t/>
            </a:r>
            <a:br>
              <a:rPr lang="en-US" sz="3200" dirty="0"/>
            </a:br>
            <a:r>
              <a:rPr lang="en-US" sz="3200" dirty="0"/>
              <a:t/>
            </a:r>
            <a:br>
              <a:rPr lang="en-US" sz="3200" dirty="0"/>
            </a:br>
            <a:r>
              <a:rPr lang="en-US" sz="3200" dirty="0"/>
              <a:t/>
            </a:r>
            <a:br>
              <a:rPr lang="en-US" sz="3200" dirty="0"/>
            </a:br>
            <a:r>
              <a:rPr lang="en-US" dirty="0"/>
              <a:t/>
            </a:r>
            <a:br>
              <a:rPr lang="en-US" dirty="0"/>
            </a:br>
            <a:r>
              <a:rPr lang="en-US" dirty="0"/>
              <a:t> </a:t>
            </a:r>
          </a:p>
        </p:txBody>
      </p:sp>
      <p:sp>
        <p:nvSpPr>
          <p:cNvPr id="3" name="Rectangle 2"/>
          <p:cNvSpPr/>
          <p:nvPr/>
        </p:nvSpPr>
        <p:spPr>
          <a:xfrm>
            <a:off x="2225722" y="380999"/>
            <a:ext cx="6858000" cy="1200329"/>
          </a:xfrm>
          <a:prstGeom prst="rect">
            <a:avLst/>
          </a:prstGeom>
        </p:spPr>
        <p:txBody>
          <a:bodyPr wrap="square">
            <a:spAutoFit/>
          </a:bodyPr>
          <a:lstStyle/>
          <a:p>
            <a:pPr algn="r"/>
            <a:r>
              <a:rPr lang="en-US" sz="3600" b="1" dirty="0"/>
              <a:t>Trading E-Coalition Modeling - </a:t>
            </a:r>
            <a:r>
              <a:rPr lang="en-US" sz="3600" b="1" dirty="0" err="1"/>
              <a:t>untuk</a:t>
            </a:r>
            <a:r>
              <a:rPr lang="en-US" sz="3600" b="1" dirty="0"/>
              <a:t> Supply Chain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381000"/>
            <a:ext cx="6096000" cy="1143000"/>
          </a:xfrm>
        </p:spPr>
        <p:txBody>
          <a:bodyPr/>
          <a:lstStyle/>
          <a:p>
            <a:r>
              <a:rPr lang="en-US" sz="3600" dirty="0"/>
              <a:t>Software Infrastructure  For  E-Coalitions  And Processes</a:t>
            </a:r>
          </a:p>
        </p:txBody>
      </p:sp>
      <p:sp>
        <p:nvSpPr>
          <p:cNvPr id="3" name="Content Placeholder 2"/>
          <p:cNvSpPr>
            <a:spLocks noGrp="1"/>
          </p:cNvSpPr>
          <p:nvPr>
            <p:ph idx="1"/>
          </p:nvPr>
        </p:nvSpPr>
        <p:spPr>
          <a:xfrm>
            <a:off x="990600" y="1981200"/>
            <a:ext cx="8001000" cy="4724400"/>
          </a:xfrm>
        </p:spPr>
        <p:txBody>
          <a:bodyPr>
            <a:normAutofit/>
          </a:bodyPr>
          <a:lstStyle/>
          <a:p>
            <a:pPr algn="just"/>
            <a:endParaRPr lang="en-US" sz="24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905000"/>
            <a:ext cx="6019800" cy="4892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04246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458200" cy="2438400"/>
          </a:xfrm>
        </p:spPr>
        <p:txBody>
          <a:bodyPr/>
          <a:lstStyle/>
          <a:p>
            <a:pPr lvl="0"/>
            <a:r>
              <a:rPr lang="en-US" sz="3200" cap="none" dirty="0" smtClean="0"/>
              <a:t/>
            </a:r>
            <a:br>
              <a:rPr lang="en-US" sz="3200" cap="none" dirty="0" smtClean="0"/>
            </a:br>
            <a:r>
              <a:rPr lang="en-AU" sz="3200" cap="none" dirty="0" smtClean="0"/>
              <a:t>E-SUPLY CHAIN SYSTEM AT VALVEX</a:t>
            </a:r>
            <a:r>
              <a:rPr lang="en-US" sz="3200" cap="none" dirty="0" smtClean="0"/>
              <a:t/>
            </a:r>
            <a:br>
              <a:rPr lang="en-US" sz="3200" cap="none" dirty="0" smtClean="0"/>
            </a:br>
            <a:r>
              <a:rPr lang="en-AU" sz="3200" cap="none" dirty="0" smtClean="0"/>
              <a:t>IMPLEMENTATION AND INTEGRATION OF E-SCM SYSTEM AT VALVEX</a:t>
            </a:r>
            <a:r>
              <a:rPr lang="en-US" sz="3200" cap="none" dirty="0" smtClean="0"/>
              <a:t/>
            </a:r>
            <a:br>
              <a:rPr lang="en-US" sz="3200" cap="none" dirty="0" smtClean="0"/>
            </a:br>
            <a:r>
              <a:rPr lang="en-US" sz="3200" dirty="0"/>
              <a:t/>
            </a:r>
            <a:br>
              <a:rPr lang="en-US" sz="3200" dirty="0"/>
            </a:br>
            <a:r>
              <a:rPr lang="en-US" sz="3200" dirty="0"/>
              <a:t/>
            </a:r>
            <a:br>
              <a:rPr lang="en-US" sz="3200" dirty="0"/>
            </a:br>
            <a:r>
              <a:rPr lang="en-US" sz="3200" dirty="0"/>
              <a:t/>
            </a:r>
            <a:br>
              <a:rPr lang="en-US" sz="3200" dirty="0"/>
            </a:br>
            <a:r>
              <a:rPr lang="en-US" sz="3200" dirty="0"/>
              <a:t/>
            </a:r>
            <a:br>
              <a:rPr lang="en-US" sz="3200" dirty="0"/>
            </a:br>
            <a:r>
              <a:rPr lang="en-US" sz="3200" dirty="0"/>
              <a:t/>
            </a:r>
            <a:br>
              <a:rPr lang="en-US" sz="3200" dirty="0"/>
            </a:br>
            <a:r>
              <a:rPr lang="en-US" sz="3200" dirty="0"/>
              <a:t/>
            </a:r>
            <a:br>
              <a:rPr lang="en-US" sz="3200" dirty="0"/>
            </a:br>
            <a:r>
              <a:rPr lang="en-US" dirty="0"/>
              <a:t/>
            </a:r>
            <a:br>
              <a:rPr lang="en-US" dirty="0"/>
            </a:br>
            <a:r>
              <a:rPr lang="en-US" dirty="0"/>
              <a:t> </a:t>
            </a:r>
          </a:p>
        </p:txBody>
      </p:sp>
    </p:spTree>
    <p:extLst>
      <p:ext uri="{BB962C8B-B14F-4D97-AF65-F5344CB8AC3E}">
        <p14:creationId xmlns:p14="http://schemas.microsoft.com/office/powerpoint/2010/main" val="22478118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ERP </a:t>
            </a:r>
            <a:r>
              <a:rPr lang="en-US" dirty="0"/>
              <a:t>system at </a:t>
            </a:r>
            <a:r>
              <a:rPr lang="en-US" dirty="0" err="1"/>
              <a:t>Valvex</a:t>
            </a:r>
            <a:endParaRPr lang="en-US" dirty="0"/>
          </a:p>
        </p:txBody>
      </p:sp>
      <p:sp>
        <p:nvSpPr>
          <p:cNvPr id="3" name="Content Placeholder 2"/>
          <p:cNvSpPr>
            <a:spLocks noGrp="1"/>
          </p:cNvSpPr>
          <p:nvPr>
            <p:ph idx="1"/>
          </p:nvPr>
        </p:nvSpPr>
        <p:spPr>
          <a:xfrm>
            <a:off x="990600" y="1981200"/>
            <a:ext cx="8001000" cy="4724400"/>
          </a:xfrm>
        </p:spPr>
        <p:txBody>
          <a:bodyPr>
            <a:normAutofit/>
          </a:bodyPr>
          <a:lstStyle/>
          <a:p>
            <a:pPr algn="just"/>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057400"/>
            <a:ext cx="7929446"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60415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ERP </a:t>
            </a:r>
            <a:r>
              <a:rPr lang="en-US" dirty="0"/>
              <a:t>system at </a:t>
            </a:r>
            <a:r>
              <a:rPr lang="en-US" dirty="0" err="1"/>
              <a:t>Valvex</a:t>
            </a:r>
            <a:endParaRPr lang="en-US" dirty="0"/>
          </a:p>
        </p:txBody>
      </p:sp>
      <p:sp>
        <p:nvSpPr>
          <p:cNvPr id="3" name="Content Placeholder 2"/>
          <p:cNvSpPr>
            <a:spLocks noGrp="1"/>
          </p:cNvSpPr>
          <p:nvPr>
            <p:ph idx="1"/>
          </p:nvPr>
        </p:nvSpPr>
        <p:spPr>
          <a:xfrm>
            <a:off x="990600" y="1981200"/>
            <a:ext cx="8001000" cy="4724400"/>
          </a:xfrm>
        </p:spPr>
        <p:txBody>
          <a:bodyPr>
            <a:normAutofit/>
          </a:bodyPr>
          <a:lstStyle/>
          <a:p>
            <a:pPr algn="just"/>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942392"/>
            <a:ext cx="6983104" cy="48203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200400" y="1942392"/>
            <a:ext cx="4701672" cy="369332"/>
          </a:xfrm>
          <a:prstGeom prst="rect">
            <a:avLst/>
          </a:prstGeom>
        </p:spPr>
        <p:txBody>
          <a:bodyPr wrap="none">
            <a:spAutoFit/>
          </a:bodyPr>
          <a:lstStyle/>
          <a:p>
            <a:r>
              <a:rPr lang="en-US" b="1" dirty="0"/>
              <a:t>Process flow with existing ERP system at </a:t>
            </a:r>
            <a:r>
              <a:rPr lang="en-US" b="1" dirty="0" err="1"/>
              <a:t>Valvex</a:t>
            </a:r>
            <a:endParaRPr lang="en-US" b="1" dirty="0"/>
          </a:p>
        </p:txBody>
      </p:sp>
    </p:spTree>
    <p:extLst>
      <p:ext uri="{BB962C8B-B14F-4D97-AF65-F5344CB8AC3E}">
        <p14:creationId xmlns:p14="http://schemas.microsoft.com/office/powerpoint/2010/main" val="7800799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6096000" cy="1143000"/>
          </a:xfrm>
        </p:spPr>
        <p:txBody>
          <a:bodyPr/>
          <a:lstStyle/>
          <a:p>
            <a:pPr algn="ctr"/>
            <a:r>
              <a:rPr lang="en-US" dirty="0"/>
              <a:t>The e-SCM system at </a:t>
            </a:r>
            <a:r>
              <a:rPr lang="en-US" dirty="0" err="1"/>
              <a:t>Valvex</a:t>
            </a:r>
            <a:endParaRPr lang="en-US" dirty="0"/>
          </a:p>
        </p:txBody>
      </p:sp>
      <p:sp>
        <p:nvSpPr>
          <p:cNvPr id="3" name="Content Placeholder 2"/>
          <p:cNvSpPr>
            <a:spLocks noGrp="1"/>
          </p:cNvSpPr>
          <p:nvPr>
            <p:ph idx="1"/>
          </p:nvPr>
        </p:nvSpPr>
        <p:spPr/>
        <p:txBody>
          <a:bodyPr/>
          <a:lstStyle/>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267112"/>
            <a:ext cx="7620000" cy="2995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35869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Valvex</a:t>
            </a:r>
            <a:endParaRPr lang="en-US" dirty="0"/>
          </a:p>
        </p:txBody>
      </p:sp>
      <p:sp>
        <p:nvSpPr>
          <p:cNvPr id="3" name="Content Placeholder 2"/>
          <p:cNvSpPr>
            <a:spLocks noGrp="1"/>
          </p:cNvSpPr>
          <p:nvPr>
            <p:ph idx="1"/>
          </p:nvPr>
        </p:nvSpPr>
        <p:spPr/>
        <p:txBody>
          <a:bodyPr/>
          <a:lstStyle/>
          <a:p>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090194"/>
            <a:ext cx="7924800" cy="3410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628900" y="5334000"/>
            <a:ext cx="5829300" cy="369332"/>
          </a:xfrm>
          <a:prstGeom prst="rect">
            <a:avLst/>
          </a:prstGeom>
        </p:spPr>
        <p:txBody>
          <a:bodyPr wrap="square">
            <a:spAutoFit/>
          </a:bodyPr>
          <a:lstStyle/>
          <a:p>
            <a:r>
              <a:rPr lang="en-US" b="1" dirty="0"/>
              <a:t>Data capture at various handoff points at </a:t>
            </a:r>
            <a:r>
              <a:rPr lang="en-US" b="1" dirty="0" err="1"/>
              <a:t>Valvex</a:t>
            </a:r>
            <a:endParaRPr lang="en-US" b="1" dirty="0"/>
          </a:p>
        </p:txBody>
      </p:sp>
    </p:spTree>
    <p:extLst>
      <p:ext uri="{BB962C8B-B14F-4D97-AF65-F5344CB8AC3E}">
        <p14:creationId xmlns:p14="http://schemas.microsoft.com/office/powerpoint/2010/main" val="12567702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91000"/>
            <a:ext cx="8458200" cy="1362075"/>
          </a:xfrm>
        </p:spPr>
        <p:txBody>
          <a:bodyPr/>
          <a:lstStyle/>
          <a:p>
            <a:pPr lvl="0"/>
            <a:r>
              <a:rPr lang="en-US" sz="3200" cap="none" dirty="0" smtClean="0"/>
              <a:t/>
            </a:r>
            <a:br>
              <a:rPr lang="en-US" sz="3200" cap="none" dirty="0" smtClean="0"/>
            </a:br>
            <a:r>
              <a:rPr lang="en-AU" sz="4400" cap="none" dirty="0" smtClean="0"/>
              <a:t>ISSUES AND CHALLENGES</a:t>
            </a:r>
            <a:r>
              <a:rPr lang="en-US" sz="3200" dirty="0"/>
              <a:t/>
            </a:r>
            <a:br>
              <a:rPr lang="en-US" sz="3200" dirty="0"/>
            </a:br>
            <a:r>
              <a:rPr lang="en-US" sz="3200" dirty="0"/>
              <a:t/>
            </a:r>
            <a:br>
              <a:rPr lang="en-US" sz="3200" dirty="0"/>
            </a:br>
            <a:r>
              <a:rPr lang="en-US" sz="3200" dirty="0"/>
              <a:t/>
            </a:r>
            <a:br>
              <a:rPr lang="en-US" sz="3200" dirty="0"/>
            </a:br>
            <a:r>
              <a:rPr lang="en-US" sz="3200" dirty="0"/>
              <a:t/>
            </a:r>
            <a:br>
              <a:rPr lang="en-US" sz="3200" dirty="0"/>
            </a:br>
            <a:r>
              <a:rPr lang="en-US" sz="3200" dirty="0"/>
              <a:t/>
            </a:r>
            <a:br>
              <a:rPr lang="en-US" sz="3200" dirty="0"/>
            </a:br>
            <a:r>
              <a:rPr lang="en-US" sz="3200" dirty="0"/>
              <a:t/>
            </a:r>
            <a:br>
              <a:rPr lang="en-US" sz="3200" dirty="0"/>
            </a:br>
            <a:r>
              <a:rPr lang="en-US" dirty="0"/>
              <a:t/>
            </a:r>
            <a:br>
              <a:rPr lang="en-US" dirty="0"/>
            </a:br>
            <a:r>
              <a:rPr lang="en-US" dirty="0"/>
              <a:t> </a:t>
            </a:r>
          </a:p>
        </p:txBody>
      </p:sp>
    </p:spTree>
    <p:extLst>
      <p:ext uri="{BB962C8B-B14F-4D97-AF65-F5344CB8AC3E}">
        <p14:creationId xmlns:p14="http://schemas.microsoft.com/office/powerpoint/2010/main" val="23036080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interface Design</a:t>
            </a:r>
          </a:p>
        </p:txBody>
      </p:sp>
      <p:sp>
        <p:nvSpPr>
          <p:cNvPr id="3" name="Content Placeholder 2"/>
          <p:cNvSpPr>
            <a:spLocks noGrp="1"/>
          </p:cNvSpPr>
          <p:nvPr>
            <p:ph idx="1"/>
          </p:nvPr>
        </p:nvSpPr>
        <p:spPr>
          <a:xfrm>
            <a:off x="990600" y="1981200"/>
            <a:ext cx="8001000" cy="4724400"/>
          </a:xfrm>
        </p:spPr>
        <p:txBody>
          <a:bodyPr>
            <a:normAutofit/>
          </a:bodyPr>
          <a:lstStyle/>
          <a:p>
            <a:pPr algn="just"/>
            <a:r>
              <a:rPr lang="id-ID" sz="2400" dirty="0"/>
              <a:t>Karena kompleksitas ERP dan sistem e-SCM, sulit untuk mencari tahu informasi yang harus ditukar pada tahapan proses bisnis.</a:t>
            </a:r>
            <a:r>
              <a:rPr lang="en-US" sz="2400" dirty="0"/>
              <a:t> </a:t>
            </a:r>
            <a:endParaRPr lang="en-US" sz="2400" dirty="0" smtClean="0"/>
          </a:p>
          <a:p>
            <a:pPr algn="just"/>
            <a:r>
              <a:rPr lang="en-US" sz="2400" dirty="0" err="1" smtClean="0"/>
              <a:t>Selain</a:t>
            </a:r>
            <a:r>
              <a:rPr lang="en-US" sz="2400" dirty="0" smtClean="0"/>
              <a:t> </a:t>
            </a:r>
            <a:r>
              <a:rPr lang="en-US" sz="2400" dirty="0" err="1"/>
              <a:t>itu</a:t>
            </a:r>
            <a:r>
              <a:rPr lang="en-US" sz="2400" dirty="0"/>
              <a:t>,</a:t>
            </a:r>
            <a:r>
              <a:rPr lang="id-ID" sz="2400" dirty="0"/>
              <a:t> tim implementasi harus memutuskan bagaimana informasi itu untuk ditukar sehingga untuk memastikan akurasi dan </a:t>
            </a:r>
            <a:r>
              <a:rPr lang="en-US" sz="2400" dirty="0" err="1"/>
              <a:t>tingkat</a:t>
            </a:r>
            <a:r>
              <a:rPr lang="en-US" sz="2400" dirty="0"/>
              <a:t> </a:t>
            </a:r>
            <a:r>
              <a:rPr lang="id-ID" sz="2400" dirty="0"/>
              <a:t>keamanan. </a:t>
            </a:r>
            <a:endParaRPr lang="en-US" sz="2400" dirty="0" smtClean="0"/>
          </a:p>
          <a:p>
            <a:pPr algn="just"/>
            <a:r>
              <a:rPr lang="en-US" sz="2400" dirty="0" err="1" smtClean="0"/>
              <a:t>Untuk</a:t>
            </a:r>
            <a:r>
              <a:rPr lang="en-US" sz="2400" dirty="0" smtClean="0"/>
              <a:t> </a:t>
            </a:r>
            <a:r>
              <a:rPr lang="id-ID" sz="2400" dirty="0"/>
              <a:t>menghadapi masalah</a:t>
            </a:r>
            <a:r>
              <a:rPr lang="en-US" sz="2400" dirty="0"/>
              <a:t> </a:t>
            </a:r>
            <a:r>
              <a:rPr lang="en-US" sz="2400" dirty="0" err="1"/>
              <a:t>tersebut</a:t>
            </a:r>
            <a:r>
              <a:rPr lang="id-ID" sz="2400" dirty="0"/>
              <a:t>, peran dari ERP dan sistem e-SCM </a:t>
            </a:r>
            <a:r>
              <a:rPr lang="en-US" sz="2400" dirty="0" err="1"/>
              <a:t>sangat</a:t>
            </a:r>
            <a:r>
              <a:rPr lang="en-US" sz="2400" dirty="0"/>
              <a:t> </a:t>
            </a:r>
            <a:r>
              <a:rPr lang="en-US" sz="2400" dirty="0" err="1"/>
              <a:t>berguna</a:t>
            </a:r>
            <a:r>
              <a:rPr lang="en-US" sz="2400" dirty="0"/>
              <a:t> </a:t>
            </a:r>
            <a:r>
              <a:rPr lang="id-ID" sz="2400" dirty="0"/>
              <a:t>dalam menjalankan bisnis yang jelas dan menduplikasi fungsi </a:t>
            </a:r>
            <a:r>
              <a:rPr lang="en-US" sz="2400" dirty="0" err="1"/>
              <a:t>dan</a:t>
            </a:r>
            <a:r>
              <a:rPr lang="en-US" sz="2400" dirty="0"/>
              <a:t> </a:t>
            </a:r>
            <a:r>
              <a:rPr lang="en-US" sz="2400" dirty="0" err="1"/>
              <a:t>meng</a:t>
            </a:r>
            <a:r>
              <a:rPr lang="id-ID" sz="2400" dirty="0"/>
              <a:t>identifikasi fungsi. </a:t>
            </a:r>
            <a:r>
              <a:rPr lang="en-US" sz="2400" dirty="0" err="1"/>
              <a:t>Selain</a:t>
            </a:r>
            <a:r>
              <a:rPr lang="en-US" sz="2400" dirty="0"/>
              <a:t> </a:t>
            </a:r>
            <a:r>
              <a:rPr lang="en-US" sz="2400" dirty="0" err="1"/>
              <a:t>itu</a:t>
            </a:r>
            <a:r>
              <a:rPr lang="en-US" sz="2400" dirty="0"/>
              <a:t> </a:t>
            </a:r>
            <a:r>
              <a:rPr lang="en-US" sz="2400" dirty="0" err="1"/>
              <a:t>denga</a:t>
            </a:r>
            <a:r>
              <a:rPr lang="en-US" sz="2400" dirty="0"/>
              <a:t> </a:t>
            </a:r>
            <a:r>
              <a:rPr lang="en-US" sz="2400" dirty="0" err="1"/>
              <a:t>penerapan</a:t>
            </a:r>
            <a:r>
              <a:rPr lang="en-US" sz="2400" dirty="0"/>
              <a:t> ERP </a:t>
            </a:r>
            <a:r>
              <a:rPr lang="en-US" sz="2400" dirty="0" err="1"/>
              <a:t>dan</a:t>
            </a:r>
            <a:r>
              <a:rPr lang="en-US" sz="2400" dirty="0"/>
              <a:t> E-SCM, k</a:t>
            </a:r>
            <a:r>
              <a:rPr lang="id-ID" sz="2400" dirty="0"/>
              <a:t>ebutuhan informasi dari dua sistem ini</a:t>
            </a:r>
            <a:r>
              <a:rPr lang="en-US" sz="2400" dirty="0"/>
              <a:t> </a:t>
            </a:r>
            <a:r>
              <a:rPr lang="en-US" sz="2400" dirty="0" err="1"/>
              <a:t>dalam</a:t>
            </a:r>
            <a:r>
              <a:rPr lang="en-US" sz="2400" dirty="0"/>
              <a:t> </a:t>
            </a:r>
            <a:r>
              <a:rPr lang="id-ID" sz="2400" dirty="0"/>
              <a:t>berbagai tahap proses aliran </a:t>
            </a:r>
            <a:r>
              <a:rPr lang="en-US" sz="2400" dirty="0" err="1"/>
              <a:t>dapat</a:t>
            </a:r>
            <a:r>
              <a:rPr lang="en-US" sz="2400" dirty="0"/>
              <a:t> </a:t>
            </a:r>
            <a:r>
              <a:rPr lang="id-ID" sz="2400" dirty="0"/>
              <a:t>ditentukan</a:t>
            </a:r>
            <a:endParaRPr lang="en-US" sz="2400" dirty="0"/>
          </a:p>
        </p:txBody>
      </p:sp>
    </p:spTree>
    <p:extLst>
      <p:ext uri="{BB962C8B-B14F-4D97-AF65-F5344CB8AC3E}">
        <p14:creationId xmlns:p14="http://schemas.microsoft.com/office/powerpoint/2010/main" val="7610339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6600" y="533400"/>
            <a:ext cx="5638800" cy="1143000"/>
          </a:xfrm>
        </p:spPr>
        <p:txBody>
          <a:bodyPr/>
          <a:lstStyle/>
          <a:p>
            <a:r>
              <a:rPr lang="en-US" dirty="0"/>
              <a:t>Change in Business </a:t>
            </a:r>
            <a:r>
              <a:rPr lang="en-US" dirty="0" smtClean="0"/>
              <a:t>Processes</a:t>
            </a:r>
            <a:endParaRPr lang="en-US" dirty="0"/>
          </a:p>
        </p:txBody>
      </p:sp>
      <p:sp>
        <p:nvSpPr>
          <p:cNvPr id="3" name="Content Placeholder 2"/>
          <p:cNvSpPr>
            <a:spLocks noGrp="1"/>
          </p:cNvSpPr>
          <p:nvPr>
            <p:ph idx="1"/>
          </p:nvPr>
        </p:nvSpPr>
        <p:spPr>
          <a:xfrm>
            <a:off x="990600" y="2057400"/>
            <a:ext cx="8001000" cy="4267200"/>
          </a:xfrm>
        </p:spPr>
        <p:txBody>
          <a:bodyPr>
            <a:normAutofit/>
          </a:bodyPr>
          <a:lstStyle/>
          <a:p>
            <a:pPr algn="just"/>
            <a:r>
              <a:rPr lang="id-ID" sz="2400" dirty="0"/>
              <a:t>Keberhasilan penggunaan sistem e-SCM diperlukan</a:t>
            </a:r>
            <a:r>
              <a:rPr lang="en-US" sz="2400" dirty="0"/>
              <a:t> </a:t>
            </a:r>
            <a:r>
              <a:rPr lang="en-US" sz="2400" dirty="0" err="1"/>
              <a:t>dalam</a:t>
            </a:r>
            <a:r>
              <a:rPr lang="en-US" sz="2400" dirty="0"/>
              <a:t> </a:t>
            </a:r>
            <a:r>
              <a:rPr lang="en-US" sz="2400" dirty="0" err="1"/>
              <a:t>perubahan</a:t>
            </a:r>
            <a:r>
              <a:rPr lang="en-US" sz="2400" dirty="0"/>
              <a:t> </a:t>
            </a:r>
            <a:r>
              <a:rPr lang="id-ID" sz="2400" dirty="0"/>
              <a:t>beberapa proses bisnis yang ada. Tugas </a:t>
            </a:r>
            <a:r>
              <a:rPr lang="en-US" sz="2400" dirty="0" err="1"/>
              <a:t>ini</a:t>
            </a:r>
            <a:r>
              <a:rPr lang="id-ID" sz="2400" dirty="0"/>
              <a:t> cukup menantang. Sejumlah </a:t>
            </a:r>
            <a:r>
              <a:rPr lang="en-US" sz="2400" dirty="0" err="1"/>
              <a:t>dana</a:t>
            </a:r>
            <a:r>
              <a:rPr lang="en-US" sz="2400" dirty="0"/>
              <a:t> </a:t>
            </a:r>
            <a:r>
              <a:rPr lang="en-US" sz="2400" dirty="0" err="1"/>
              <a:t>baik</a:t>
            </a:r>
            <a:r>
              <a:rPr lang="en-US" sz="2400" dirty="0"/>
              <a:t> </a:t>
            </a:r>
            <a:r>
              <a:rPr lang="en-US" sz="2400" dirty="0" err="1"/>
              <a:t>waktu</a:t>
            </a:r>
            <a:r>
              <a:rPr lang="en-US" sz="2400" dirty="0"/>
              <a:t> </a:t>
            </a:r>
            <a:r>
              <a:rPr lang="en-US" sz="2400" dirty="0" err="1"/>
              <a:t>dan</a:t>
            </a:r>
            <a:r>
              <a:rPr lang="en-US" sz="2400" dirty="0"/>
              <a:t> </a:t>
            </a:r>
            <a:r>
              <a:rPr lang="en-US" sz="2400" dirty="0" err="1"/>
              <a:t>anggaran</a:t>
            </a:r>
            <a:r>
              <a:rPr lang="en-US" sz="2400" dirty="0"/>
              <a:t> </a:t>
            </a:r>
            <a:r>
              <a:rPr lang="en-US" sz="2400" dirty="0" err="1"/>
              <a:t>dapat</a:t>
            </a:r>
            <a:r>
              <a:rPr lang="en-US" sz="2400" dirty="0"/>
              <a:t> </a:t>
            </a:r>
            <a:r>
              <a:rPr lang="id-ID" sz="2400" dirty="0"/>
              <a:t>dihabiskan</a:t>
            </a:r>
            <a:r>
              <a:rPr lang="en-US" sz="2400" dirty="0"/>
              <a:t> </a:t>
            </a:r>
            <a:r>
              <a:rPr lang="en-US" sz="2400" dirty="0" err="1"/>
              <a:t>dalam</a:t>
            </a:r>
            <a:r>
              <a:rPr lang="id-ID" sz="2400" dirty="0"/>
              <a:t> mempersiapkan transisi. </a:t>
            </a:r>
            <a:endParaRPr lang="en-US" sz="2400" dirty="0" smtClean="0"/>
          </a:p>
          <a:p>
            <a:pPr algn="just"/>
            <a:r>
              <a:rPr lang="en-US" sz="2400" dirty="0" err="1" smtClean="0"/>
              <a:t>Sebagai</a:t>
            </a:r>
            <a:r>
              <a:rPr lang="en-US" sz="2400" dirty="0" smtClean="0"/>
              <a:t> </a:t>
            </a:r>
            <a:r>
              <a:rPr lang="en-US" sz="2400" dirty="0" err="1"/>
              <a:t>contoh</a:t>
            </a:r>
            <a:r>
              <a:rPr lang="en-US" sz="2400" dirty="0"/>
              <a:t> </a:t>
            </a:r>
            <a:r>
              <a:rPr lang="id-ID" sz="2400" dirty="0"/>
              <a:t>semua karyawan Valvex terkena dampak perubahan </a:t>
            </a:r>
            <a:r>
              <a:rPr lang="en-US" sz="2400" dirty="0" err="1"/>
              <a:t>ini</a:t>
            </a:r>
            <a:r>
              <a:rPr lang="en-US" sz="2400" dirty="0"/>
              <a:t> </a:t>
            </a:r>
            <a:r>
              <a:rPr lang="en-US" sz="2400" dirty="0" err="1"/>
              <a:t>dan</a:t>
            </a:r>
            <a:r>
              <a:rPr lang="en-US" sz="2400" dirty="0"/>
              <a:t> </a:t>
            </a:r>
            <a:r>
              <a:rPr lang="id-ID" sz="2400" dirty="0"/>
              <a:t>dilatih </a:t>
            </a:r>
            <a:r>
              <a:rPr lang="en-US" sz="2400" dirty="0" err="1"/>
              <a:t>secara</a:t>
            </a:r>
            <a:r>
              <a:rPr lang="en-US" sz="2400" dirty="0"/>
              <a:t> </a:t>
            </a:r>
            <a:r>
              <a:rPr lang="id-ID" sz="2400" dirty="0"/>
              <a:t>ketat sehingga mereka bisa efektif dalam lingkungan kerja yang baru. </a:t>
            </a:r>
            <a:endParaRPr lang="en-US" sz="2400" dirty="0" smtClean="0"/>
          </a:p>
          <a:p>
            <a:pPr algn="just"/>
            <a:r>
              <a:rPr lang="id-ID" sz="2400" dirty="0" smtClean="0"/>
              <a:t>Sebagai </a:t>
            </a:r>
            <a:r>
              <a:rPr lang="id-ID" sz="2400" dirty="0"/>
              <a:t>proses baru yang kompleks dan melibatkan perangkat genggam operasi tugas-seperti baru, pelatihan para pekerja itu tidak mudah dan itu diperlukan perencanaan yang menyeluruh</a:t>
            </a:r>
            <a:r>
              <a:rPr lang="en-US" sz="2400" dirty="0"/>
              <a:t>.</a:t>
            </a:r>
          </a:p>
          <a:p>
            <a:pPr marL="0" indent="0" algn="just">
              <a:buNone/>
            </a:pPr>
            <a:endParaRPr lang="en-US" sz="2400" dirty="0"/>
          </a:p>
        </p:txBody>
      </p:sp>
    </p:spTree>
    <p:extLst>
      <p:ext uri="{BB962C8B-B14F-4D97-AF65-F5344CB8AC3E}">
        <p14:creationId xmlns:p14="http://schemas.microsoft.com/office/powerpoint/2010/main" val="11430615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Initial Data Loading</a:t>
            </a:r>
          </a:p>
        </p:txBody>
      </p:sp>
      <p:sp>
        <p:nvSpPr>
          <p:cNvPr id="3" name="Content Placeholder 2"/>
          <p:cNvSpPr>
            <a:spLocks noGrp="1"/>
          </p:cNvSpPr>
          <p:nvPr>
            <p:ph idx="1"/>
          </p:nvPr>
        </p:nvSpPr>
        <p:spPr>
          <a:xfrm>
            <a:off x="990600" y="2057400"/>
            <a:ext cx="8001000" cy="4267200"/>
          </a:xfrm>
        </p:spPr>
        <p:txBody>
          <a:bodyPr>
            <a:normAutofit/>
          </a:bodyPr>
          <a:lstStyle/>
          <a:p>
            <a:pPr algn="just"/>
            <a:r>
              <a:rPr lang="id-ID" sz="2400" dirty="0"/>
              <a:t>Sebagian besar data yang dimuat awalnya ke dalam sistem e-SCM berasal dari database sistem ERP. Ada beberapa masalah dengan dataset ini. struktur data yang berbeda antara ERP dan sistem e-SCM, dan data persediaan dalam sistem ERP tidak akurat dan ketinggalan jaman. </a:t>
            </a:r>
            <a:endParaRPr lang="en-US" sz="2400" dirty="0" smtClean="0"/>
          </a:p>
          <a:p>
            <a:pPr algn="just"/>
            <a:r>
              <a:rPr lang="en-US" sz="2400" dirty="0" err="1" smtClean="0"/>
              <a:t>Selain</a:t>
            </a:r>
            <a:r>
              <a:rPr lang="en-US" sz="2400" dirty="0" smtClean="0"/>
              <a:t> </a:t>
            </a:r>
            <a:r>
              <a:rPr lang="en-US" sz="2400" dirty="0" err="1"/>
              <a:t>itu</a:t>
            </a:r>
            <a:r>
              <a:rPr lang="en-US" sz="2400" dirty="0"/>
              <a:t> </a:t>
            </a:r>
            <a:r>
              <a:rPr lang="en-US" sz="2400" dirty="0" err="1"/>
              <a:t>terdapat</a:t>
            </a:r>
            <a:r>
              <a:rPr lang="en-US" sz="2400" dirty="0"/>
              <a:t> </a:t>
            </a:r>
            <a:r>
              <a:rPr lang="id-ID" sz="2400" dirty="0"/>
              <a:t>banyak tugas yang sedang diproses, dan data yang sesuai tidak masuk dalam sistem ERP. Karena sistem ERP harus terus berjalan selama proses loading data, data yang sering berubah selama periode ini dan transfer data tidak </a:t>
            </a:r>
            <a:r>
              <a:rPr lang="id-ID" sz="2400" i="1" dirty="0"/>
              <a:t>up to date</a:t>
            </a:r>
            <a:r>
              <a:rPr lang="id-ID" sz="2400" dirty="0"/>
              <a:t>.</a:t>
            </a:r>
            <a:endParaRPr lang="en-US" sz="2400" dirty="0"/>
          </a:p>
          <a:p>
            <a:pPr algn="just"/>
            <a:endParaRPr lang="en-US" sz="2400" dirty="0"/>
          </a:p>
        </p:txBody>
      </p:sp>
    </p:spTree>
    <p:extLst>
      <p:ext uri="{BB962C8B-B14F-4D97-AF65-F5344CB8AC3E}">
        <p14:creationId xmlns:p14="http://schemas.microsoft.com/office/powerpoint/2010/main" val="1931164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8458200" cy="1362075"/>
          </a:xfrm>
        </p:spPr>
        <p:txBody>
          <a:bodyPr/>
          <a:lstStyle/>
          <a:p>
            <a:pPr lvl="0"/>
            <a:r>
              <a:rPr lang="en-AU" sz="4400" cap="none" dirty="0" smtClean="0"/>
              <a:t>BASIC OF SUPPLY CHAIN</a:t>
            </a:r>
            <a:r>
              <a:rPr lang="en-US" sz="4400" cap="none" dirty="0" smtClean="0"/>
              <a:t/>
            </a:r>
            <a:br>
              <a:rPr lang="en-US" sz="4400" cap="none" dirty="0" smtClean="0"/>
            </a:br>
            <a:r>
              <a:rPr lang="en-US" sz="4400" dirty="0" smtClean="0"/>
              <a:t/>
            </a:r>
            <a:br>
              <a:rPr lang="en-US" sz="4400" dirty="0" smtClean="0"/>
            </a:br>
            <a:r>
              <a:rPr lang="en-US" sz="3200" dirty="0"/>
              <a:t/>
            </a:r>
            <a:br>
              <a:rPr lang="en-US" sz="3200" dirty="0"/>
            </a:br>
            <a:r>
              <a:rPr lang="en-US" sz="3200" dirty="0"/>
              <a:t/>
            </a:r>
            <a:br>
              <a:rPr lang="en-US" sz="3200" dirty="0"/>
            </a:br>
            <a:r>
              <a:rPr lang="en-US" sz="3200" dirty="0"/>
              <a:t/>
            </a:r>
            <a:br>
              <a:rPr lang="en-US" sz="3200" dirty="0"/>
            </a:br>
            <a:r>
              <a:rPr lang="en-US" sz="3200" dirty="0"/>
              <a:t/>
            </a:r>
            <a:br>
              <a:rPr lang="en-US" sz="3200" dirty="0"/>
            </a:br>
            <a:r>
              <a:rPr lang="en-US" sz="3200" dirty="0"/>
              <a:t/>
            </a:r>
            <a:br>
              <a:rPr lang="en-US" sz="3200" dirty="0"/>
            </a:br>
            <a:r>
              <a:rPr lang="en-US" dirty="0"/>
              <a:t/>
            </a:r>
            <a:br>
              <a:rPr lang="en-US" dirty="0"/>
            </a:br>
            <a:r>
              <a:rPr lang="en-US" dirty="0"/>
              <a:t> </a:t>
            </a:r>
          </a:p>
        </p:txBody>
      </p:sp>
    </p:spTree>
    <p:extLst>
      <p:ext uri="{BB962C8B-B14F-4D97-AF65-F5344CB8AC3E}">
        <p14:creationId xmlns:p14="http://schemas.microsoft.com/office/powerpoint/2010/main" val="179562917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Initial Data Loading</a:t>
            </a:r>
          </a:p>
        </p:txBody>
      </p:sp>
      <p:sp>
        <p:nvSpPr>
          <p:cNvPr id="3" name="Content Placeholder 2"/>
          <p:cNvSpPr>
            <a:spLocks noGrp="1"/>
          </p:cNvSpPr>
          <p:nvPr>
            <p:ph idx="1"/>
          </p:nvPr>
        </p:nvSpPr>
        <p:spPr/>
        <p:txBody>
          <a:bodyPr>
            <a:normAutofit/>
          </a:bodyPr>
          <a:lstStyle/>
          <a:p>
            <a:pPr marL="0" indent="0">
              <a:buNone/>
            </a:pPr>
            <a:r>
              <a:rPr lang="en-US" sz="2400" dirty="0" smtClean="0"/>
              <a:t>D</a:t>
            </a:r>
            <a:r>
              <a:rPr lang="id-ID" sz="2400" dirty="0" smtClean="0"/>
              <a:t>ua-langkah </a:t>
            </a:r>
            <a:r>
              <a:rPr lang="id-ID" sz="2400" dirty="0"/>
              <a:t>solusi</a:t>
            </a:r>
            <a:r>
              <a:rPr lang="en-US" sz="2400" dirty="0"/>
              <a:t> </a:t>
            </a:r>
            <a:r>
              <a:rPr lang="en-US" sz="2400" dirty="0" err="1"/>
              <a:t>kemudian</a:t>
            </a:r>
            <a:r>
              <a:rPr lang="id-ID" sz="2400" dirty="0"/>
              <a:t> diadopsi untuk mengatasi masalah di atas. </a:t>
            </a:r>
            <a:endParaRPr lang="en-US" sz="2400" dirty="0" smtClean="0"/>
          </a:p>
          <a:p>
            <a:pPr algn="just">
              <a:buFont typeface="Wingdings" pitchFamily="2" charset="2"/>
              <a:buChar char="§"/>
            </a:pPr>
            <a:r>
              <a:rPr lang="id-ID" sz="2400" dirty="0" smtClean="0"/>
              <a:t>Pertama</a:t>
            </a:r>
            <a:r>
              <a:rPr lang="id-ID" sz="2400" dirty="0"/>
              <a:t>, semua tugas dalam proses selesai pada tanggal tertentu. Kemudian data tersebut dimuat pada tengah malam dari tanggal tertentu, </a:t>
            </a:r>
            <a:r>
              <a:rPr lang="en-US" sz="2400" dirty="0" err="1"/>
              <a:t>dan</a:t>
            </a:r>
            <a:r>
              <a:rPr lang="en-US" sz="2400" dirty="0"/>
              <a:t> </a:t>
            </a:r>
            <a:r>
              <a:rPr lang="en-US" sz="2400" dirty="0" err="1"/>
              <a:t>perubahan</a:t>
            </a:r>
            <a:r>
              <a:rPr lang="en-US" sz="2400" dirty="0"/>
              <a:t> </a:t>
            </a:r>
            <a:r>
              <a:rPr lang="id-ID" sz="2400" dirty="0"/>
              <a:t>format yang dapat diterima, </a:t>
            </a:r>
            <a:r>
              <a:rPr lang="en-US" sz="2400" dirty="0" err="1"/>
              <a:t>kemudian</a:t>
            </a:r>
            <a:r>
              <a:rPr lang="en-US" sz="2400" dirty="0"/>
              <a:t> </a:t>
            </a:r>
            <a:r>
              <a:rPr lang="id-ID" sz="2400" dirty="0"/>
              <a:t>dimasukkan ke dalam database sistem e-SCM. </a:t>
            </a:r>
            <a:endParaRPr lang="en-US" sz="2400" dirty="0" smtClean="0"/>
          </a:p>
          <a:p>
            <a:pPr algn="just">
              <a:buFont typeface="Wingdings" pitchFamily="2" charset="2"/>
              <a:buChar char="§"/>
            </a:pPr>
            <a:r>
              <a:rPr lang="id-ID" sz="2400" dirty="0" smtClean="0"/>
              <a:t>Kedua</a:t>
            </a:r>
            <a:r>
              <a:rPr lang="id-ID" sz="2400" dirty="0"/>
              <a:t>, jumlah siklus hidup untuk semua SKU di gudang dilakukan da</a:t>
            </a:r>
            <a:r>
              <a:rPr lang="en-US" sz="2400" dirty="0"/>
              <a:t>n </a:t>
            </a:r>
            <a:r>
              <a:rPr lang="id-ID" sz="2400" dirty="0"/>
              <a:t>data yang akurat dikirim ke sistem ERP. Hal ini memastikan bahwa data persediaan di kedua sistem yang sinkron dan akurat.</a:t>
            </a:r>
            <a:endParaRPr lang="en-US" sz="2400" dirty="0"/>
          </a:p>
        </p:txBody>
      </p:sp>
    </p:spTree>
    <p:extLst>
      <p:ext uri="{BB962C8B-B14F-4D97-AF65-F5344CB8AC3E}">
        <p14:creationId xmlns:p14="http://schemas.microsoft.com/office/powerpoint/2010/main" val="23832985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838200"/>
            <a:ext cx="5638800" cy="1143000"/>
          </a:xfrm>
        </p:spPr>
        <p:txBody>
          <a:bodyPr/>
          <a:lstStyle/>
          <a:p>
            <a:r>
              <a:rPr lang="en-US" dirty="0"/>
              <a:t>Handheld Devices and Barcode Printers</a:t>
            </a:r>
            <a:br>
              <a:rPr lang="en-US" dirty="0"/>
            </a:br>
            <a:endParaRPr lang="en-US" dirty="0"/>
          </a:p>
        </p:txBody>
      </p:sp>
      <p:sp>
        <p:nvSpPr>
          <p:cNvPr id="3" name="Content Placeholder 2"/>
          <p:cNvSpPr>
            <a:spLocks noGrp="1"/>
          </p:cNvSpPr>
          <p:nvPr>
            <p:ph idx="1"/>
          </p:nvPr>
        </p:nvSpPr>
        <p:spPr>
          <a:xfrm>
            <a:off x="990600" y="2057400"/>
            <a:ext cx="8001000" cy="4267200"/>
          </a:xfrm>
        </p:spPr>
        <p:txBody>
          <a:bodyPr>
            <a:normAutofit/>
          </a:bodyPr>
          <a:lstStyle/>
          <a:p>
            <a:pPr algn="just"/>
            <a:r>
              <a:rPr lang="id-ID" sz="2400" dirty="0"/>
              <a:t>Perangkat </a:t>
            </a:r>
            <a:r>
              <a:rPr lang="id-ID" sz="2400" i="1" dirty="0"/>
              <a:t>handheld</a:t>
            </a:r>
            <a:r>
              <a:rPr lang="id-ID" sz="2400" dirty="0"/>
              <a:t> </a:t>
            </a:r>
            <a:r>
              <a:rPr lang="en-US" sz="2400" dirty="0" err="1"/>
              <a:t>merupakan</a:t>
            </a:r>
            <a:r>
              <a:rPr lang="en-US" sz="2400" dirty="0"/>
              <a:t> </a:t>
            </a:r>
            <a:r>
              <a:rPr lang="en-US" sz="2400" dirty="0" err="1"/>
              <a:t>perangkat</a:t>
            </a:r>
            <a:r>
              <a:rPr lang="id-ID" sz="2400" dirty="0"/>
              <a:t> untuk mengakses sistem e-SCM </a:t>
            </a:r>
            <a:r>
              <a:rPr lang="en-US" sz="2400" dirty="0"/>
              <a:t>yang </a:t>
            </a:r>
            <a:r>
              <a:rPr lang="id-ID" sz="2400" dirty="0"/>
              <a:t>menggunakan berbagai </a:t>
            </a:r>
            <a:r>
              <a:rPr lang="id-ID" sz="2400" i="1" dirty="0"/>
              <a:t>software</a:t>
            </a:r>
            <a:r>
              <a:rPr lang="id-ID" sz="2400" dirty="0"/>
              <a:t> emulasi terminal telnet. Dua model perangkat </a:t>
            </a:r>
            <a:r>
              <a:rPr lang="en-US" sz="2400" i="1" dirty="0"/>
              <a:t>handled </a:t>
            </a:r>
            <a:r>
              <a:rPr lang="en-US" sz="2400" dirty="0"/>
              <a:t>pun</a:t>
            </a:r>
            <a:r>
              <a:rPr lang="id-ID" sz="2400" dirty="0"/>
              <a:t> dipilih. </a:t>
            </a:r>
            <a:r>
              <a:rPr lang="en-US" sz="2400" dirty="0" err="1"/>
              <a:t>Terdapat</a:t>
            </a:r>
            <a:r>
              <a:rPr lang="en-US" sz="2400" dirty="0"/>
              <a:t> </a:t>
            </a:r>
            <a:r>
              <a:rPr lang="id-ID" sz="2400" dirty="0"/>
              <a:t>beberapa masalah ketidakcocokan dengan satu model. </a:t>
            </a:r>
            <a:endParaRPr lang="en-US" sz="2400" dirty="0" smtClean="0"/>
          </a:p>
          <a:p>
            <a:pPr algn="just"/>
            <a:r>
              <a:rPr lang="id-ID" sz="2400" dirty="0" smtClean="0"/>
              <a:t>Meskipun </a:t>
            </a:r>
            <a:r>
              <a:rPr lang="id-ID" sz="2400" dirty="0"/>
              <a:t>perangkat lunak emulasi terminal yang </a:t>
            </a:r>
            <a:r>
              <a:rPr lang="en-US" sz="2400" dirty="0" err="1"/>
              <a:t>meng</a:t>
            </a:r>
            <a:r>
              <a:rPr lang="id-ID" sz="2400" dirty="0"/>
              <a:t>gunakan protokol telnet dipasang di model ini, </a:t>
            </a:r>
            <a:r>
              <a:rPr lang="en-US" sz="2400" dirty="0" err="1"/>
              <a:t>tetapi</a:t>
            </a:r>
            <a:r>
              <a:rPr lang="en-US" sz="2400" dirty="0"/>
              <a:t> </a:t>
            </a:r>
            <a:r>
              <a:rPr lang="id-ID" sz="2400" dirty="0"/>
              <a:t>tidak bisa menampilkan karakter Cina</a:t>
            </a:r>
            <a:r>
              <a:rPr lang="en-US" sz="2400" dirty="0"/>
              <a:t> </a:t>
            </a:r>
            <a:r>
              <a:rPr lang="en-US" sz="2400" dirty="0" err="1"/>
              <a:t>secara</a:t>
            </a:r>
            <a:r>
              <a:rPr lang="en-US" sz="2400" dirty="0"/>
              <a:t> </a:t>
            </a:r>
            <a:r>
              <a:rPr lang="en-US" sz="2400" dirty="0" err="1"/>
              <a:t>keseluruhan</a:t>
            </a:r>
            <a:endParaRPr lang="en-US" sz="2400" dirty="0"/>
          </a:p>
          <a:p>
            <a:endParaRPr lang="en-US" dirty="0"/>
          </a:p>
        </p:txBody>
      </p:sp>
    </p:spTree>
    <p:extLst>
      <p:ext uri="{BB962C8B-B14F-4D97-AF65-F5344CB8AC3E}">
        <p14:creationId xmlns:p14="http://schemas.microsoft.com/office/powerpoint/2010/main" val="88725028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algn="just">
              <a:buFont typeface="Wingdings" pitchFamily="2" charset="2"/>
              <a:buChar char="q"/>
            </a:pPr>
            <a:r>
              <a:rPr lang="en-US" sz="2400" dirty="0" smtClean="0"/>
              <a:t>Network</a:t>
            </a:r>
          </a:p>
          <a:p>
            <a:pPr algn="just">
              <a:buFont typeface="Wingdings" pitchFamily="2" charset="2"/>
              <a:buChar char="q"/>
            </a:pPr>
            <a:r>
              <a:rPr lang="da-DK" sz="2400" dirty="0"/>
              <a:t>Model Selection for </a:t>
            </a:r>
            <a:r>
              <a:rPr lang="da-DK" sz="2400" dirty="0" smtClean="0"/>
              <a:t>handheld Device</a:t>
            </a:r>
          </a:p>
          <a:p>
            <a:pPr algn="just">
              <a:buFont typeface="Wingdings" pitchFamily="2" charset="2"/>
              <a:buChar char="q"/>
            </a:pPr>
            <a:r>
              <a:rPr lang="en-US" sz="2400" dirty="0" smtClean="0"/>
              <a:t>Effectiveness of </a:t>
            </a:r>
            <a:r>
              <a:rPr lang="en-US" sz="2400" dirty="0"/>
              <a:t>the </a:t>
            </a:r>
            <a:r>
              <a:rPr lang="en-US" sz="2400" dirty="0" smtClean="0"/>
              <a:t>E-SCM implementation</a:t>
            </a:r>
            <a:endParaRPr lang="en-US" sz="2400" dirty="0"/>
          </a:p>
          <a:p>
            <a:endParaRPr lang="en-US" dirty="0"/>
          </a:p>
        </p:txBody>
      </p:sp>
    </p:spTree>
    <p:extLst>
      <p:ext uri="{BB962C8B-B14F-4D97-AF65-F5344CB8AC3E}">
        <p14:creationId xmlns:p14="http://schemas.microsoft.com/office/powerpoint/2010/main" val="277623978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a:t>
            </a:r>
            <a:endParaRPr lang="en-US" dirty="0"/>
          </a:p>
        </p:txBody>
      </p:sp>
      <p:sp>
        <p:nvSpPr>
          <p:cNvPr id="3" name="Content Placeholder 2"/>
          <p:cNvSpPr>
            <a:spLocks noGrp="1"/>
          </p:cNvSpPr>
          <p:nvPr>
            <p:ph idx="1"/>
          </p:nvPr>
        </p:nvSpPr>
        <p:spPr/>
        <p:txBody>
          <a:bodyPr>
            <a:normAutofit/>
          </a:bodyPr>
          <a:lstStyle/>
          <a:p>
            <a:pPr algn="just"/>
            <a:r>
              <a:rPr lang="en-US" sz="2400" dirty="0" err="1"/>
              <a:t>Terdapat</a:t>
            </a:r>
            <a:r>
              <a:rPr lang="id-ID" sz="2400" dirty="0"/>
              <a:t> jaringan optik </a:t>
            </a:r>
            <a:r>
              <a:rPr lang="en-US" sz="2400" dirty="0" err="1"/>
              <a:t>dengan</a:t>
            </a:r>
            <a:r>
              <a:rPr lang="en-US" sz="2400" dirty="0"/>
              <a:t> </a:t>
            </a:r>
            <a:r>
              <a:rPr lang="en-US" sz="2400" dirty="0" err="1"/>
              <a:t>ukuran</a:t>
            </a:r>
            <a:r>
              <a:rPr lang="en-US" sz="2400" dirty="0"/>
              <a:t> </a:t>
            </a:r>
            <a:r>
              <a:rPr lang="id-ID" sz="2400" dirty="0"/>
              <a:t>bandwidth 2 MB yang menghubungkan dua fasilitas manufaktur </a:t>
            </a:r>
            <a:r>
              <a:rPr lang="en-US" sz="2400" dirty="0"/>
              <a:t>yang </a:t>
            </a:r>
            <a:r>
              <a:rPr lang="en-US" sz="2400" dirty="0" err="1"/>
              <a:t>terpisah</a:t>
            </a:r>
            <a:r>
              <a:rPr lang="en-US" sz="2400" dirty="0"/>
              <a:t> </a:t>
            </a:r>
            <a:r>
              <a:rPr lang="en-US" sz="2400" dirty="0" err="1"/>
              <a:t>sejauh</a:t>
            </a:r>
            <a:r>
              <a:rPr lang="en-US" sz="2400" dirty="0"/>
              <a:t> </a:t>
            </a:r>
            <a:r>
              <a:rPr lang="id-ID" sz="2400" dirty="0"/>
              <a:t>10 kilometer. </a:t>
            </a:r>
            <a:endParaRPr lang="en-US" sz="2400" dirty="0" smtClean="0"/>
          </a:p>
          <a:p>
            <a:pPr algn="just"/>
            <a:r>
              <a:rPr lang="id-ID" sz="2400" dirty="0" smtClean="0"/>
              <a:t>Sebelum </a:t>
            </a:r>
            <a:r>
              <a:rPr lang="id-ID" sz="2400" dirty="0"/>
              <a:t>sistem e-SCM dilaksanakan, transfer data dalam sistem ERP hampir </a:t>
            </a:r>
            <a:r>
              <a:rPr lang="en-US" sz="2400" dirty="0" err="1"/>
              <a:t>menggunakan</a:t>
            </a:r>
            <a:r>
              <a:rPr lang="en-US" sz="2400" dirty="0"/>
              <a:t> </a:t>
            </a:r>
            <a:r>
              <a:rPr lang="id-ID" sz="2400" dirty="0"/>
              <a:t>semua kapasitas jaringan</a:t>
            </a:r>
            <a:r>
              <a:rPr lang="en-US" sz="2400" dirty="0"/>
              <a:t> yang </a:t>
            </a:r>
            <a:r>
              <a:rPr lang="en-US" sz="2400" dirty="0" err="1"/>
              <a:t>dimiliki</a:t>
            </a:r>
            <a:r>
              <a:rPr lang="id-ID" sz="2400" dirty="0"/>
              <a:t>. </a:t>
            </a:r>
            <a:endParaRPr lang="en-US" sz="2400" dirty="0" smtClean="0"/>
          </a:p>
          <a:p>
            <a:pPr algn="just"/>
            <a:r>
              <a:rPr lang="id-ID" sz="2400" dirty="0"/>
              <a:t>Jaringan optik yang ada tidak cukup untuk menangani transfer data </a:t>
            </a:r>
            <a:r>
              <a:rPr lang="en-US" sz="2400" dirty="0" err="1"/>
              <a:t>dengan</a:t>
            </a:r>
            <a:r>
              <a:rPr lang="en-US" sz="2400" dirty="0"/>
              <a:t> </a:t>
            </a:r>
            <a:r>
              <a:rPr lang="id-ID" sz="2400" dirty="0"/>
              <a:t>volume besar yang </a:t>
            </a:r>
            <a:r>
              <a:rPr lang="en-US" sz="2400" dirty="0"/>
              <a:t>b</a:t>
            </a:r>
            <a:r>
              <a:rPr lang="id-ID" sz="2400" dirty="0"/>
              <a:t>erlangsung di sistem real-time seperti sistem e-SCM</a:t>
            </a:r>
            <a:endParaRPr lang="en-US" sz="2400" dirty="0" smtClean="0"/>
          </a:p>
        </p:txBody>
      </p:sp>
    </p:spTree>
    <p:extLst>
      <p:ext uri="{BB962C8B-B14F-4D97-AF65-F5344CB8AC3E}">
        <p14:creationId xmlns:p14="http://schemas.microsoft.com/office/powerpoint/2010/main" val="37610621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a:t>
            </a:r>
            <a:endParaRPr lang="en-US" dirty="0"/>
          </a:p>
        </p:txBody>
      </p:sp>
      <p:sp>
        <p:nvSpPr>
          <p:cNvPr id="3" name="Content Placeholder 2"/>
          <p:cNvSpPr>
            <a:spLocks noGrp="1"/>
          </p:cNvSpPr>
          <p:nvPr>
            <p:ph idx="1"/>
          </p:nvPr>
        </p:nvSpPr>
        <p:spPr/>
        <p:txBody>
          <a:bodyPr>
            <a:normAutofit/>
          </a:bodyPr>
          <a:lstStyle/>
          <a:p>
            <a:pPr algn="just"/>
            <a:r>
              <a:rPr lang="en-US" sz="2400" dirty="0" smtClean="0"/>
              <a:t>W</a:t>
            </a:r>
            <a:r>
              <a:rPr lang="id-ID" sz="2400" dirty="0" smtClean="0"/>
              <a:t>aktu </a:t>
            </a:r>
            <a:r>
              <a:rPr lang="id-ID" sz="2400" dirty="0"/>
              <a:t>respon dari perangkat </a:t>
            </a:r>
            <a:r>
              <a:rPr lang="en-US" sz="2400" i="1" dirty="0"/>
              <a:t>handled</a:t>
            </a:r>
            <a:r>
              <a:rPr lang="id-ID" sz="2400" dirty="0"/>
              <a:t> ini sangat lambat karena bandwidth yang terbatas, terutama ketika sistem ERP juga </a:t>
            </a:r>
            <a:r>
              <a:rPr lang="en-US" sz="2400" dirty="0" err="1"/>
              <a:t>saling</a:t>
            </a:r>
            <a:r>
              <a:rPr lang="en-US" sz="2400" dirty="0"/>
              <a:t> </a:t>
            </a:r>
            <a:r>
              <a:rPr lang="id-ID" sz="2400" dirty="0"/>
              <a:t>bertukar data. </a:t>
            </a:r>
            <a:endParaRPr lang="en-US" sz="2400" dirty="0" smtClean="0"/>
          </a:p>
          <a:p>
            <a:pPr algn="just"/>
            <a:r>
              <a:rPr lang="id-ID" sz="2400" dirty="0" smtClean="0"/>
              <a:t>Dalam </a:t>
            </a:r>
            <a:r>
              <a:rPr lang="id-ID" sz="2400" dirty="0"/>
              <a:t>rangka mengatasi kapasitas jar</a:t>
            </a:r>
            <a:r>
              <a:rPr lang="en-US" sz="2400" dirty="0"/>
              <a:t>i</a:t>
            </a:r>
            <a:r>
              <a:rPr lang="id-ID" sz="2400" dirty="0"/>
              <a:t>ngan,</a:t>
            </a:r>
            <a:r>
              <a:rPr lang="en-US" sz="2400" dirty="0"/>
              <a:t> </a:t>
            </a:r>
            <a:r>
              <a:rPr lang="en-US" sz="2400" dirty="0" err="1"/>
              <a:t>dibangun</a:t>
            </a:r>
            <a:r>
              <a:rPr lang="id-ID" sz="2400" dirty="0"/>
              <a:t> koneksi jaringan optik lain antara dua fasilitas manufakt</a:t>
            </a:r>
            <a:r>
              <a:rPr lang="en-US" sz="2400" dirty="0" err="1"/>
              <a:t>ur</a:t>
            </a:r>
            <a:r>
              <a:rPr lang="en-US" sz="2400" dirty="0"/>
              <a:t> </a:t>
            </a:r>
            <a:r>
              <a:rPr lang="en-US" sz="2400" dirty="0" err="1"/>
              <a:t>selama</a:t>
            </a:r>
            <a:r>
              <a:rPr lang="id-ID" sz="2400" dirty="0"/>
              <a:t> satu bulan. </a:t>
            </a:r>
            <a:endParaRPr lang="en-US" sz="2400" dirty="0"/>
          </a:p>
          <a:p>
            <a:pPr algn="just"/>
            <a:r>
              <a:rPr lang="id-ID" sz="2400" dirty="0"/>
              <a:t>Sistem e-SCM tidak dapat berjalan dengan baik selama periode ini. Akibatnya, kemajuan proyek itu terhenti. Pelajaran dari kesalahan ini membantu tim proyek untuk lebih proaktif dalam merancang infrastruktur TI pada tahap akhir dari pelaksanaan.</a:t>
            </a:r>
            <a:endParaRPr lang="en-US" sz="2400" dirty="0"/>
          </a:p>
        </p:txBody>
      </p:sp>
    </p:spTree>
    <p:extLst>
      <p:ext uri="{BB962C8B-B14F-4D97-AF65-F5344CB8AC3E}">
        <p14:creationId xmlns:p14="http://schemas.microsoft.com/office/powerpoint/2010/main" val="25077734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6600" y="457200"/>
            <a:ext cx="5638800" cy="1143000"/>
          </a:xfrm>
        </p:spPr>
        <p:txBody>
          <a:bodyPr/>
          <a:lstStyle/>
          <a:p>
            <a:r>
              <a:rPr lang="id-ID" dirty="0"/>
              <a:t>Seleksi model untuk perangkat </a:t>
            </a:r>
            <a:r>
              <a:rPr lang="id-ID" i="1" dirty="0"/>
              <a:t>handheld</a:t>
            </a:r>
            <a:endParaRPr lang="en-US" dirty="0"/>
          </a:p>
        </p:txBody>
      </p:sp>
      <p:sp>
        <p:nvSpPr>
          <p:cNvPr id="3" name="Content Placeholder 2"/>
          <p:cNvSpPr>
            <a:spLocks noGrp="1"/>
          </p:cNvSpPr>
          <p:nvPr>
            <p:ph idx="1"/>
          </p:nvPr>
        </p:nvSpPr>
        <p:spPr>
          <a:xfrm>
            <a:off x="990600" y="2057400"/>
            <a:ext cx="8001000" cy="4267200"/>
          </a:xfrm>
        </p:spPr>
        <p:txBody>
          <a:bodyPr>
            <a:normAutofit/>
          </a:bodyPr>
          <a:lstStyle/>
          <a:p>
            <a:pPr algn="just"/>
            <a:r>
              <a:rPr lang="id-ID" sz="2400" dirty="0"/>
              <a:t>Sejumlah model perangkat </a:t>
            </a:r>
            <a:r>
              <a:rPr lang="en-US" sz="2400" dirty="0"/>
              <a:t>handled </a:t>
            </a:r>
            <a:r>
              <a:rPr lang="id-ID" sz="2400" dirty="0"/>
              <a:t>dilengkapi dengan </a:t>
            </a:r>
            <a:r>
              <a:rPr lang="id-ID" sz="2400" i="1" dirty="0"/>
              <a:t>scanner</a:t>
            </a:r>
            <a:r>
              <a:rPr lang="id-ID" sz="2400" dirty="0"/>
              <a:t>, terminal emulasi telnet, dan kartu jaringan nirkabel </a:t>
            </a:r>
            <a:r>
              <a:rPr lang="en-US" sz="2400" dirty="0"/>
              <a:t>yang </a:t>
            </a:r>
            <a:r>
              <a:rPr lang="id-ID" sz="2400" dirty="0"/>
              <a:t>memenuhi persyaratan dasar untuk bekerja </a:t>
            </a:r>
            <a:r>
              <a:rPr lang="en-US" sz="2400" dirty="0" err="1"/>
              <a:t>menggunakan</a:t>
            </a:r>
            <a:r>
              <a:rPr lang="id-ID" sz="2400" dirty="0"/>
              <a:t> sistem e-SCM.</a:t>
            </a:r>
            <a:r>
              <a:rPr lang="en-US" sz="2400" dirty="0"/>
              <a:t> </a:t>
            </a:r>
            <a:endParaRPr lang="en-US" sz="2400" dirty="0" smtClean="0"/>
          </a:p>
          <a:p>
            <a:pPr algn="just"/>
            <a:r>
              <a:rPr lang="en-US" sz="2400" dirty="0" smtClean="0"/>
              <a:t>Hal </a:t>
            </a:r>
            <a:r>
              <a:rPr lang="en-US" sz="2400" dirty="0" err="1"/>
              <a:t>ini</a:t>
            </a:r>
            <a:r>
              <a:rPr lang="en-US" sz="2400" dirty="0"/>
              <a:t> </a:t>
            </a:r>
            <a:r>
              <a:rPr lang="id-ID" sz="2400" dirty="0"/>
              <a:t>penting untuk mencari tahu </a:t>
            </a:r>
            <a:r>
              <a:rPr lang="en-US" sz="2400" dirty="0" err="1"/>
              <a:t>sistem</a:t>
            </a:r>
            <a:r>
              <a:rPr lang="en-US" sz="2400" dirty="0"/>
              <a:t> </a:t>
            </a:r>
            <a:r>
              <a:rPr lang="id-ID" sz="2400" dirty="0"/>
              <a:t>mana yang akan paling sesuai.</a:t>
            </a:r>
            <a:endParaRPr lang="en-US" sz="2400" dirty="0"/>
          </a:p>
        </p:txBody>
      </p:sp>
    </p:spTree>
    <p:extLst>
      <p:ext uri="{BB962C8B-B14F-4D97-AF65-F5344CB8AC3E}">
        <p14:creationId xmlns:p14="http://schemas.microsoft.com/office/powerpoint/2010/main" val="196009186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533400"/>
            <a:ext cx="5638800" cy="1143000"/>
          </a:xfrm>
        </p:spPr>
        <p:txBody>
          <a:bodyPr/>
          <a:lstStyle/>
          <a:p>
            <a:r>
              <a:rPr lang="id-ID" sz="3600" dirty="0"/>
              <a:t>Koordinasi antara anggota tim dari tiga organisasi</a:t>
            </a:r>
            <a:endParaRPr lang="en-US" sz="3600" dirty="0"/>
          </a:p>
        </p:txBody>
      </p:sp>
      <p:sp>
        <p:nvSpPr>
          <p:cNvPr id="3" name="Content Placeholder 2"/>
          <p:cNvSpPr>
            <a:spLocks noGrp="1"/>
          </p:cNvSpPr>
          <p:nvPr>
            <p:ph idx="1"/>
          </p:nvPr>
        </p:nvSpPr>
        <p:spPr/>
        <p:txBody>
          <a:bodyPr>
            <a:normAutofit/>
          </a:bodyPr>
          <a:lstStyle/>
          <a:p>
            <a:pPr algn="just"/>
            <a:r>
              <a:rPr lang="id-ID" sz="2400" dirty="0"/>
              <a:t>Sebagai anggota tim proyek diambil dari tiga organisasi, </a:t>
            </a:r>
            <a:r>
              <a:rPr lang="en-US" sz="2400" dirty="0"/>
              <a:t>pen</a:t>
            </a:r>
            <a:r>
              <a:rPr lang="id-ID" sz="2400" dirty="0"/>
              <a:t>koordinasi di antara mereka </a:t>
            </a:r>
            <a:r>
              <a:rPr lang="en-US" sz="2400" dirty="0" err="1"/>
              <a:t>merupakan</a:t>
            </a:r>
            <a:r>
              <a:rPr lang="en-US" sz="2400" dirty="0"/>
              <a:t> </a:t>
            </a:r>
            <a:r>
              <a:rPr lang="en-US" sz="2400" dirty="0" err="1"/>
              <a:t>hal</a:t>
            </a:r>
            <a:r>
              <a:rPr lang="en-US" sz="2400" dirty="0"/>
              <a:t> yang </a:t>
            </a:r>
            <a:r>
              <a:rPr lang="id-ID" sz="2400" dirty="0"/>
              <a:t>menantang. </a:t>
            </a:r>
            <a:endParaRPr lang="en-US" sz="2400" dirty="0" smtClean="0"/>
          </a:p>
          <a:p>
            <a:pPr algn="just"/>
            <a:r>
              <a:rPr lang="id-ID" sz="2400" dirty="0" smtClean="0"/>
              <a:t>Terutama </a:t>
            </a:r>
            <a:r>
              <a:rPr lang="id-ID" sz="2400" dirty="0"/>
              <a:t>ketika berhadapan dengan negosiasi sistem interface antara ERP dan penyedia sistem e-SCM, </a:t>
            </a:r>
            <a:r>
              <a:rPr lang="en-US" sz="2400" dirty="0" err="1"/>
              <a:t>sehingga</a:t>
            </a:r>
            <a:r>
              <a:rPr lang="en-US" sz="2400" dirty="0"/>
              <a:t> </a:t>
            </a:r>
            <a:r>
              <a:rPr lang="id-ID" sz="2400" dirty="0"/>
              <a:t>sulit untuk menemukan kesepakatan akhir. </a:t>
            </a:r>
            <a:endParaRPr lang="en-US" sz="2400" dirty="0" smtClean="0"/>
          </a:p>
          <a:p>
            <a:pPr algn="just"/>
            <a:r>
              <a:rPr lang="id-ID" sz="2400" dirty="0" smtClean="0"/>
              <a:t>Jika </a:t>
            </a:r>
            <a:r>
              <a:rPr lang="id-ID" sz="2400" dirty="0"/>
              <a:t>ada beberapa cara untuk mengatasi satu masalah, masing-masing penyedia sistem akan memilih salah satu yang </a:t>
            </a:r>
            <a:r>
              <a:rPr lang="en-US" sz="2400" dirty="0"/>
              <a:t>me</a:t>
            </a:r>
            <a:r>
              <a:rPr lang="id-ID" sz="2400" dirty="0"/>
              <a:t>minimalkan beban kerja dan tingkat tanggung jawab mereka. Seringkali mereka berpendapat untuk jangka waktu yang panjang tanpa datang ke konsensus. </a:t>
            </a:r>
            <a:endParaRPr lang="en-US" sz="2400" dirty="0"/>
          </a:p>
        </p:txBody>
      </p:sp>
    </p:spTree>
    <p:extLst>
      <p:ext uri="{BB962C8B-B14F-4D97-AF65-F5344CB8AC3E}">
        <p14:creationId xmlns:p14="http://schemas.microsoft.com/office/powerpoint/2010/main" val="142013151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600" dirty="0"/>
              <a:t>Koordinasi antara anggota tim dari tiga organisasi</a:t>
            </a:r>
            <a:endParaRPr lang="en-US" sz="3600" dirty="0"/>
          </a:p>
        </p:txBody>
      </p:sp>
      <p:sp>
        <p:nvSpPr>
          <p:cNvPr id="3" name="Content Placeholder 2"/>
          <p:cNvSpPr>
            <a:spLocks noGrp="1"/>
          </p:cNvSpPr>
          <p:nvPr>
            <p:ph idx="1"/>
          </p:nvPr>
        </p:nvSpPr>
        <p:spPr/>
        <p:txBody>
          <a:bodyPr>
            <a:normAutofit/>
          </a:bodyPr>
          <a:lstStyle/>
          <a:p>
            <a:pPr algn="just"/>
            <a:r>
              <a:rPr lang="id-ID" sz="2400" dirty="0"/>
              <a:t>Dalam rangka untuk menyelesaikan masalah tersebut, keterlibatan manajemen senior Valvex dalam proyek itu </a:t>
            </a:r>
            <a:r>
              <a:rPr lang="en-US" sz="2400" dirty="0" err="1"/>
              <a:t>sangat</a:t>
            </a:r>
            <a:r>
              <a:rPr lang="en-US" sz="2400" dirty="0"/>
              <a:t> </a:t>
            </a:r>
            <a:r>
              <a:rPr lang="id-ID" sz="2400" dirty="0"/>
              <a:t>diperlukan. </a:t>
            </a:r>
            <a:endParaRPr lang="en-US" sz="2400" dirty="0" smtClean="0"/>
          </a:p>
          <a:p>
            <a:pPr algn="just"/>
            <a:r>
              <a:rPr lang="id-ID" sz="2400" dirty="0" smtClean="0"/>
              <a:t>Setiap </a:t>
            </a:r>
            <a:r>
              <a:rPr lang="id-ID" sz="2400" dirty="0"/>
              <a:t>minggu</a:t>
            </a:r>
            <a:r>
              <a:rPr lang="en-US" sz="2400" dirty="0" err="1"/>
              <a:t>nya</a:t>
            </a:r>
            <a:r>
              <a:rPr lang="en-US" sz="2400" dirty="0"/>
              <a:t> </a:t>
            </a:r>
            <a:r>
              <a:rPr lang="id-ID" sz="2400" dirty="0"/>
              <a:t>manajer proyek harus mengevaluasi kemajuan pelaksanaan dan mengambil tindakan korektif ketika status tertinggal di belakang jadwal. Sebagai manajer proyek</a:t>
            </a:r>
            <a:r>
              <a:rPr lang="en-US" sz="2400" dirty="0"/>
              <a:t> </a:t>
            </a:r>
            <a:r>
              <a:rPr lang="en-US" sz="2400" dirty="0" err="1"/>
              <a:t>dan</a:t>
            </a:r>
            <a:r>
              <a:rPr lang="en-US" sz="2400" dirty="0"/>
              <a:t> </a:t>
            </a:r>
            <a:r>
              <a:rPr lang="id-ID" sz="2400" dirty="0"/>
              <a:t>penyedia sistem e-SCM, sulit baginya untuk mendorong personil dari penyedia sistem ERP untuk mempercepat tugas-tugas mereka. </a:t>
            </a:r>
            <a:endParaRPr lang="en-US" sz="2400" dirty="0" smtClean="0"/>
          </a:p>
        </p:txBody>
      </p:sp>
    </p:spTree>
    <p:extLst>
      <p:ext uri="{BB962C8B-B14F-4D97-AF65-F5344CB8AC3E}">
        <p14:creationId xmlns:p14="http://schemas.microsoft.com/office/powerpoint/2010/main" val="424985084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600" dirty="0"/>
              <a:t>Koordinasi antara anggota tim dari tiga organisasi</a:t>
            </a:r>
            <a:endParaRPr lang="en-US" sz="3600" dirty="0"/>
          </a:p>
        </p:txBody>
      </p:sp>
      <p:sp>
        <p:nvSpPr>
          <p:cNvPr id="3" name="Content Placeholder 2"/>
          <p:cNvSpPr>
            <a:spLocks noGrp="1"/>
          </p:cNvSpPr>
          <p:nvPr>
            <p:ph idx="1"/>
          </p:nvPr>
        </p:nvSpPr>
        <p:spPr/>
        <p:txBody>
          <a:bodyPr>
            <a:normAutofit/>
          </a:bodyPr>
          <a:lstStyle/>
          <a:p>
            <a:pPr algn="just"/>
            <a:r>
              <a:rPr lang="id-ID" sz="2400" dirty="0"/>
              <a:t>Banyak </a:t>
            </a:r>
            <a:r>
              <a:rPr lang="en-US" sz="2400" dirty="0"/>
              <a:t>se</a:t>
            </a:r>
            <a:r>
              <a:rPr lang="id-ID" sz="2400" dirty="0"/>
              <a:t>kali gangguan manajemen senior </a:t>
            </a:r>
            <a:r>
              <a:rPr lang="en-US" sz="2400" dirty="0" err="1"/>
              <a:t>dan</a:t>
            </a:r>
            <a:r>
              <a:rPr lang="en-US" sz="2400" dirty="0"/>
              <a:t> </a:t>
            </a:r>
            <a:r>
              <a:rPr lang="id-ID" sz="2400" dirty="0"/>
              <a:t>anggota tim dari penyedia sistem ERP </a:t>
            </a:r>
            <a:r>
              <a:rPr lang="en-US" sz="2400" dirty="0"/>
              <a:t>yang </a:t>
            </a:r>
            <a:r>
              <a:rPr lang="id-ID" sz="2400" dirty="0"/>
              <a:t>bekerja pada beberapa proyek secara bersamaan. </a:t>
            </a:r>
            <a:endParaRPr lang="en-US" sz="2400" dirty="0" smtClean="0"/>
          </a:p>
          <a:p>
            <a:pPr algn="just"/>
            <a:r>
              <a:rPr lang="id-ID" sz="2400" dirty="0" smtClean="0"/>
              <a:t>Oleh </a:t>
            </a:r>
            <a:r>
              <a:rPr lang="id-ID" sz="2400" dirty="0"/>
              <a:t>karena itu, sulit untuk mendapatkan komitmen penuh dari mereka untuk menyelesaikan pekerjaan mereka dalam proyek e-SCM tepat waktu. Seringkali negosiasi dan desakan dari manajemen senior yang diperlukan untuk menyelesaikan tugas-tugas seperti yang direncanaka</a:t>
            </a:r>
            <a:r>
              <a:rPr lang="en-US" sz="2400" dirty="0"/>
              <a:t>n.</a:t>
            </a:r>
          </a:p>
        </p:txBody>
      </p:sp>
    </p:spTree>
    <p:extLst>
      <p:ext uri="{BB962C8B-B14F-4D97-AF65-F5344CB8AC3E}">
        <p14:creationId xmlns:p14="http://schemas.microsoft.com/office/powerpoint/2010/main" val="356660018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6600" y="381000"/>
            <a:ext cx="5638800" cy="1143000"/>
          </a:xfrm>
        </p:spPr>
        <p:txBody>
          <a:bodyPr/>
          <a:lstStyle/>
          <a:p>
            <a:pPr algn="ctr"/>
            <a:r>
              <a:rPr lang="en-US" dirty="0"/>
              <a:t>Workflow in the demand pull/e-</a:t>
            </a:r>
            <a:r>
              <a:rPr lang="en-US" dirty="0" err="1"/>
              <a:t>Kanban</a:t>
            </a:r>
            <a:r>
              <a:rPr lang="en-US" dirty="0"/>
              <a:t> subroutine</a:t>
            </a:r>
          </a:p>
        </p:txBody>
      </p:sp>
      <p:sp>
        <p:nvSpPr>
          <p:cNvPr id="3" name="Content Placeholder 2"/>
          <p:cNvSpPr>
            <a:spLocks noGrp="1"/>
          </p:cNvSpPr>
          <p:nvPr>
            <p:ph idx="1"/>
          </p:nvPr>
        </p:nvSpPr>
        <p:spPr/>
        <p:txBody>
          <a:bodyPr/>
          <a:lstStyle/>
          <a:p>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209800"/>
            <a:ext cx="7924800" cy="3883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202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AU" sz="3600" dirty="0" err="1" smtClean="0"/>
              <a:t>Koalisi</a:t>
            </a:r>
            <a:r>
              <a:rPr lang="en-AU" sz="3600" dirty="0" smtClean="0"/>
              <a:t> </a:t>
            </a:r>
            <a:r>
              <a:rPr lang="en-AU" sz="3600" dirty="0" err="1" smtClean="0"/>
              <a:t>dalam</a:t>
            </a:r>
            <a:r>
              <a:rPr lang="en-AU" sz="3600" dirty="0" smtClean="0"/>
              <a:t> SCM</a:t>
            </a:r>
            <a:endParaRPr lang="en-US" sz="3600" dirty="0"/>
          </a:p>
        </p:txBody>
      </p:sp>
      <p:sp>
        <p:nvSpPr>
          <p:cNvPr id="3" name="Content Placeholder 2"/>
          <p:cNvSpPr>
            <a:spLocks noGrp="1"/>
          </p:cNvSpPr>
          <p:nvPr>
            <p:ph idx="1"/>
          </p:nvPr>
        </p:nvSpPr>
        <p:spPr/>
        <p:txBody>
          <a:bodyPr>
            <a:normAutofit lnSpcReduction="10000"/>
          </a:bodyPr>
          <a:lstStyle/>
          <a:p>
            <a:pPr algn="just"/>
            <a:r>
              <a:rPr lang="id-ID" sz="2400" dirty="0"/>
              <a:t>Sebuah koalisi untuk rantai pasok</a:t>
            </a:r>
            <a:r>
              <a:rPr lang="en-US" sz="2400" dirty="0"/>
              <a:t> </a:t>
            </a:r>
            <a:r>
              <a:rPr lang="en-US" sz="2400" dirty="0" err="1"/>
              <a:t>merupakan</a:t>
            </a:r>
            <a:r>
              <a:rPr lang="en-US" sz="2400" dirty="0"/>
              <a:t> </a:t>
            </a:r>
            <a:r>
              <a:rPr lang="en-US" sz="2400" dirty="0" err="1"/>
              <a:t>hal</a:t>
            </a:r>
            <a:r>
              <a:rPr lang="en-US" sz="2400" dirty="0"/>
              <a:t> yang</a:t>
            </a:r>
            <a:r>
              <a:rPr lang="id-ID" sz="2400" dirty="0"/>
              <a:t> penting dalam jaringan produksi di mana pemasok dan mitra bekerja sama untuk tujuan tertentu. Koalisi tersebut mencakup beberapa kegiatan yang menghasilkan pengaturan formal atau informal. </a:t>
            </a:r>
            <a:endParaRPr lang="en-US" sz="2400" dirty="0" smtClean="0"/>
          </a:p>
          <a:p>
            <a:pPr algn="just"/>
            <a:r>
              <a:rPr lang="id-ID" sz="2400" dirty="0" smtClean="0"/>
              <a:t>Kegiatan </a:t>
            </a:r>
            <a:r>
              <a:rPr lang="en-US" sz="2400" dirty="0" err="1"/>
              <a:t>tersebut</a:t>
            </a:r>
            <a:r>
              <a:rPr lang="en-US" sz="2400" dirty="0"/>
              <a:t> </a:t>
            </a:r>
            <a:r>
              <a:rPr lang="en-US" sz="2400" dirty="0" err="1"/>
              <a:t>berupa</a:t>
            </a:r>
            <a:r>
              <a:rPr lang="en-US" sz="2400" dirty="0"/>
              <a:t> </a:t>
            </a:r>
            <a:r>
              <a:rPr lang="id-ID" sz="2400" dirty="0"/>
              <a:t>menentukan </a:t>
            </a:r>
            <a:r>
              <a:rPr lang="en-US" sz="2400" dirty="0" err="1"/>
              <a:t>dan</a:t>
            </a:r>
            <a:r>
              <a:rPr lang="en-US" sz="2400" dirty="0"/>
              <a:t> </a:t>
            </a:r>
            <a:r>
              <a:rPr lang="en-US" sz="2400" dirty="0" err="1"/>
              <a:t>bertukar</a:t>
            </a:r>
            <a:r>
              <a:rPr lang="en-US" sz="2400" dirty="0"/>
              <a:t> </a:t>
            </a:r>
            <a:r>
              <a:rPr lang="id-ID" sz="2400" dirty="0"/>
              <a:t>cara dan kendala, bagaimana </a:t>
            </a:r>
            <a:r>
              <a:rPr lang="en-US" sz="2400" dirty="0" err="1"/>
              <a:t>dan</a:t>
            </a:r>
            <a:r>
              <a:rPr lang="en-US" sz="2400" dirty="0"/>
              <a:t> </a:t>
            </a:r>
            <a:r>
              <a:rPr lang="en-US" sz="2400" dirty="0" err="1"/>
              <a:t>waktu</a:t>
            </a:r>
            <a:r>
              <a:rPr lang="en-US" sz="2400" dirty="0"/>
              <a:t> </a:t>
            </a:r>
            <a:r>
              <a:rPr lang="id-ID" sz="2400" dirty="0"/>
              <a:t>untuk bertukar </a:t>
            </a:r>
            <a:r>
              <a:rPr lang="en-US" sz="2400" dirty="0" err="1"/>
              <a:t>informasi</a:t>
            </a:r>
            <a:r>
              <a:rPr lang="id-ID" sz="2400" dirty="0"/>
              <a:t>, serta kondisi</a:t>
            </a:r>
            <a:r>
              <a:rPr lang="en-US" sz="2400" dirty="0"/>
              <a:t> </a:t>
            </a:r>
            <a:r>
              <a:rPr lang="en-US" sz="2400" dirty="0" err="1"/>
              <a:t>koalisi</a:t>
            </a:r>
            <a:r>
              <a:rPr lang="id-ID" sz="2400" dirty="0"/>
              <a:t>. </a:t>
            </a:r>
            <a:endParaRPr lang="en-US" sz="2400" dirty="0" smtClean="0"/>
          </a:p>
          <a:p>
            <a:pPr algn="just"/>
            <a:r>
              <a:rPr lang="id-ID" sz="2400" dirty="0" smtClean="0"/>
              <a:t>Koalisi </a:t>
            </a:r>
            <a:r>
              <a:rPr lang="id-ID" sz="2400" dirty="0"/>
              <a:t>juga berkaitan dengan semua aspek </a:t>
            </a:r>
            <a:r>
              <a:rPr lang="en-US" sz="2400" dirty="0" err="1"/>
              <a:t>dalam</a:t>
            </a:r>
            <a:r>
              <a:rPr lang="en-US" sz="2400" dirty="0"/>
              <a:t> </a:t>
            </a:r>
            <a:r>
              <a:rPr lang="en-US" sz="2400" dirty="0" err="1"/>
              <a:t>hal</a:t>
            </a:r>
            <a:r>
              <a:rPr lang="en-US" sz="2400" dirty="0"/>
              <a:t> </a:t>
            </a:r>
            <a:r>
              <a:rPr lang="id-ID" sz="2400" dirty="0"/>
              <a:t>bekerja sama </a:t>
            </a:r>
            <a:r>
              <a:rPr lang="en-US" sz="2400" dirty="0" err="1"/>
              <a:t>dan</a:t>
            </a:r>
            <a:r>
              <a:rPr lang="en-US" sz="2400" dirty="0"/>
              <a:t> </a:t>
            </a:r>
            <a:r>
              <a:rPr lang="id-ID" sz="2400" dirty="0"/>
              <a:t>bermitra, seperti penilaian </a:t>
            </a:r>
            <a:r>
              <a:rPr lang="en-US" sz="2400" dirty="0" err="1"/>
              <a:t>dan</a:t>
            </a:r>
            <a:r>
              <a:rPr lang="en-US" sz="2400" dirty="0"/>
              <a:t> </a:t>
            </a:r>
            <a:r>
              <a:rPr lang="en-US" sz="2400" dirty="0" err="1"/>
              <a:t>seleksi</a:t>
            </a:r>
            <a:r>
              <a:rPr lang="en-US" sz="2400" dirty="0"/>
              <a:t> </a:t>
            </a:r>
            <a:r>
              <a:rPr lang="id-ID" sz="2400" dirty="0"/>
              <a:t>mitra, kualitas produk </a:t>
            </a:r>
            <a:r>
              <a:rPr lang="en-US" sz="2400" dirty="0"/>
              <a:t>yang </a:t>
            </a:r>
            <a:r>
              <a:rPr lang="en-US" sz="2400" dirty="0" err="1"/>
              <a:t>akan</a:t>
            </a:r>
            <a:r>
              <a:rPr lang="en-US" sz="2400" dirty="0"/>
              <a:t> di</a:t>
            </a:r>
            <a:r>
              <a:rPr lang="id-ID" sz="2400" dirty="0"/>
              <a:t>berikan kepada pelanggan, keuntungan dan risiko yang diambil</a:t>
            </a:r>
            <a:r>
              <a:rPr lang="en-US" sz="2400" dirty="0"/>
              <a:t> </a:t>
            </a:r>
            <a:r>
              <a:rPr lang="en-US" sz="2400" dirty="0" err="1"/>
              <a:t>bersama</a:t>
            </a:r>
            <a:r>
              <a:rPr lang="id-ID" sz="2400" dirty="0"/>
              <a:t>.</a:t>
            </a:r>
            <a:r>
              <a:rPr lang="en-US" sz="2400" dirty="0"/>
              <a:t> </a:t>
            </a:r>
            <a:endParaRPr lang="en-US" dirty="0"/>
          </a:p>
        </p:txBody>
      </p:sp>
    </p:spTree>
    <p:extLst>
      <p:ext uri="{BB962C8B-B14F-4D97-AF65-F5344CB8AC3E}">
        <p14:creationId xmlns:p14="http://schemas.microsoft.com/office/powerpoint/2010/main" val="411114994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cap="none" dirty="0" err="1" smtClean="0"/>
              <a:t>Kesimpulan</a:t>
            </a:r>
            <a:endParaRPr lang="en-US" dirty="0"/>
          </a:p>
        </p:txBody>
      </p:sp>
    </p:spTree>
    <p:extLst>
      <p:ext uri="{BB962C8B-B14F-4D97-AF65-F5344CB8AC3E}">
        <p14:creationId xmlns:p14="http://schemas.microsoft.com/office/powerpoint/2010/main" val="213185891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cap="none" dirty="0" err="1" smtClean="0"/>
              <a:t>Kesimpulan</a:t>
            </a:r>
            <a:endParaRPr lang="en-US" dirty="0"/>
          </a:p>
        </p:txBody>
      </p:sp>
      <p:sp>
        <p:nvSpPr>
          <p:cNvPr id="3" name="Content Placeholder 2"/>
          <p:cNvSpPr>
            <a:spLocks noGrp="1"/>
          </p:cNvSpPr>
          <p:nvPr>
            <p:ph idx="1"/>
          </p:nvPr>
        </p:nvSpPr>
        <p:spPr/>
        <p:txBody>
          <a:bodyPr>
            <a:normAutofit/>
          </a:bodyPr>
          <a:lstStyle/>
          <a:p>
            <a:pPr algn="just"/>
            <a:r>
              <a:rPr lang="id-ID" sz="2400" dirty="0"/>
              <a:t>Pendekatan gabungan negosiasi</a:t>
            </a:r>
            <a:r>
              <a:rPr lang="en-US" sz="2400" dirty="0"/>
              <a:t> </a:t>
            </a:r>
            <a:r>
              <a:rPr lang="en-US" sz="2400" dirty="0" err="1"/>
              <a:t>sangat</a:t>
            </a:r>
            <a:r>
              <a:rPr lang="en-US" sz="2400" dirty="0"/>
              <a:t> </a:t>
            </a:r>
            <a:r>
              <a:rPr lang="id-ID" sz="2400" dirty="0"/>
              <a:t>dekat dengan pekerjaa</a:t>
            </a:r>
            <a:r>
              <a:rPr lang="en-US" sz="2400" dirty="0"/>
              <a:t>n </a:t>
            </a:r>
            <a:r>
              <a:rPr lang="id-ID" sz="2400" dirty="0"/>
              <a:t>karena mengkoordinasikan kegiatan di pasar. Hal ini didasarkan pada sistem pendukung negosiasi gabungan yang membantu pengguna melakukan negosiasi. </a:t>
            </a:r>
            <a:endParaRPr lang="en-US" sz="2400" dirty="0" smtClean="0"/>
          </a:p>
          <a:p>
            <a:pPr algn="just"/>
            <a:r>
              <a:rPr lang="id-ID" sz="2400" dirty="0" smtClean="0"/>
              <a:t>Beberapa </a:t>
            </a:r>
            <a:r>
              <a:rPr lang="id-ID" sz="2400" dirty="0"/>
              <a:t>karya kerjasama mungkin </a:t>
            </a:r>
            <a:r>
              <a:rPr lang="en-US" sz="2400" dirty="0" err="1"/>
              <a:t>dilakukn</a:t>
            </a:r>
            <a:r>
              <a:rPr lang="en-US" sz="2400" dirty="0"/>
              <a:t> </a:t>
            </a:r>
            <a:r>
              <a:rPr lang="id-ID" sz="2400" dirty="0"/>
              <a:t>d</a:t>
            </a:r>
            <a:r>
              <a:rPr lang="en-US" sz="2400" dirty="0" err="1"/>
              <a:t>alam</a:t>
            </a:r>
            <a:r>
              <a:rPr lang="en-US" sz="2400" dirty="0"/>
              <a:t> </a:t>
            </a:r>
            <a:r>
              <a:rPr lang="id-ID" sz="2400" dirty="0"/>
              <a:t>kondisi di mana pencapaian berbagai koalisi </a:t>
            </a:r>
            <a:r>
              <a:rPr lang="en-US" sz="2400" dirty="0"/>
              <a:t>yang </a:t>
            </a:r>
            <a:r>
              <a:rPr lang="id-ID" sz="2400" dirty="0"/>
              <a:t>layak, namun  masih terbatas karena model koalisi </a:t>
            </a:r>
            <a:r>
              <a:rPr lang="en-US" sz="2400" dirty="0" err="1"/>
              <a:t>tidak</a:t>
            </a:r>
            <a:r>
              <a:rPr lang="en-US" sz="2400" dirty="0"/>
              <a:t> </a:t>
            </a:r>
            <a:r>
              <a:rPr lang="id-ID" sz="2400" dirty="0"/>
              <a:t>mendukung aspek </a:t>
            </a:r>
            <a:r>
              <a:rPr lang="en-US" sz="2400" dirty="0"/>
              <a:t>yang </a:t>
            </a:r>
            <a:r>
              <a:rPr lang="id-ID" sz="2400" dirty="0"/>
              <a:t>tak terduga dari pasar. </a:t>
            </a:r>
            <a:endParaRPr lang="en-US" sz="2400" dirty="0"/>
          </a:p>
        </p:txBody>
      </p:sp>
    </p:spTree>
    <p:extLst>
      <p:ext uri="{BB962C8B-B14F-4D97-AF65-F5344CB8AC3E}">
        <p14:creationId xmlns:p14="http://schemas.microsoft.com/office/powerpoint/2010/main" val="247137924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cap="none" dirty="0" err="1" smtClean="0"/>
              <a:t>Kesimpulan</a:t>
            </a:r>
            <a:endParaRPr lang="en-US" dirty="0"/>
          </a:p>
        </p:txBody>
      </p:sp>
      <p:sp>
        <p:nvSpPr>
          <p:cNvPr id="3" name="Content Placeholder 2"/>
          <p:cNvSpPr>
            <a:spLocks noGrp="1"/>
          </p:cNvSpPr>
          <p:nvPr>
            <p:ph idx="1"/>
          </p:nvPr>
        </p:nvSpPr>
        <p:spPr/>
        <p:txBody>
          <a:bodyPr>
            <a:normAutofit/>
          </a:bodyPr>
          <a:lstStyle/>
          <a:p>
            <a:pPr algn="just"/>
            <a:r>
              <a:rPr lang="en-US" sz="2400" dirty="0" err="1"/>
              <a:t>Oleh</a:t>
            </a:r>
            <a:r>
              <a:rPr lang="en-US" sz="2400" dirty="0"/>
              <a:t> </a:t>
            </a:r>
            <a:r>
              <a:rPr lang="en-US" sz="2400" dirty="0" err="1"/>
              <a:t>karena</a:t>
            </a:r>
            <a:r>
              <a:rPr lang="en-US" sz="2400" dirty="0"/>
              <a:t> </a:t>
            </a:r>
            <a:r>
              <a:rPr lang="en-US" sz="2400" dirty="0" err="1"/>
              <a:t>itu</a:t>
            </a:r>
            <a:r>
              <a:rPr lang="en-US" sz="2400" dirty="0"/>
              <a:t>, </a:t>
            </a:r>
            <a:r>
              <a:rPr lang="en-US" sz="2400" dirty="0" err="1"/>
              <a:t>beberapa</a:t>
            </a:r>
            <a:r>
              <a:rPr lang="en-US" sz="2400" dirty="0"/>
              <a:t> paper </a:t>
            </a:r>
            <a:r>
              <a:rPr lang="id-ID" sz="2400" dirty="0"/>
              <a:t>mengusulkan infrastruktur </a:t>
            </a:r>
            <a:r>
              <a:rPr lang="en-US" sz="2400" dirty="0"/>
              <a:t>agar </a:t>
            </a:r>
            <a:r>
              <a:rPr lang="en-US" sz="2400" dirty="0" err="1"/>
              <a:t>dapat</a:t>
            </a:r>
            <a:r>
              <a:rPr lang="en-US" sz="2400" dirty="0"/>
              <a:t> </a:t>
            </a:r>
            <a:r>
              <a:rPr lang="id-ID" sz="2400" dirty="0"/>
              <a:t>disesuaikan untuk pemodelan dan mengkoordinasikan proses e-bisnis menggunakan e-koalisi. </a:t>
            </a:r>
            <a:endParaRPr lang="en-US" sz="2400" dirty="0" smtClean="0"/>
          </a:p>
          <a:p>
            <a:pPr algn="just"/>
            <a:r>
              <a:rPr lang="id-ID" sz="2400" dirty="0" smtClean="0"/>
              <a:t>ide </a:t>
            </a:r>
            <a:r>
              <a:rPr lang="id-ID" sz="2400" dirty="0"/>
              <a:t>menggabungkan dukungan untuk pemodelan dan mengkoordinasikan hubungan antar komponen e-koalisi dengan arsitektur </a:t>
            </a:r>
            <a:r>
              <a:rPr lang="id-ID" sz="2400" dirty="0" smtClean="0"/>
              <a:t>distribusi. </a:t>
            </a:r>
            <a:r>
              <a:rPr lang="id-ID" sz="2400" dirty="0"/>
              <a:t>Komponen </a:t>
            </a:r>
            <a:r>
              <a:rPr lang="en-US" sz="2400" dirty="0" err="1"/>
              <a:t>ini</a:t>
            </a:r>
            <a:r>
              <a:rPr lang="en-US" sz="2400" dirty="0"/>
              <a:t> </a:t>
            </a:r>
            <a:r>
              <a:rPr lang="id-ID" sz="2400" dirty="0"/>
              <a:t>tidak hanya di lokasi yang berbeda, tetapi juga sepenuhnya </a:t>
            </a:r>
            <a:r>
              <a:rPr lang="en-US" sz="2400" dirty="0" err="1"/>
              <a:t>bersifat</a:t>
            </a:r>
            <a:r>
              <a:rPr lang="en-US" sz="2400" dirty="0"/>
              <a:t> </a:t>
            </a:r>
            <a:r>
              <a:rPr lang="id-ID" sz="2400" dirty="0"/>
              <a:t>otonom. </a:t>
            </a:r>
            <a:r>
              <a:rPr lang="en-US" sz="2400" dirty="0" err="1" smtClean="0"/>
              <a:t>Sehingga</a:t>
            </a:r>
            <a:r>
              <a:rPr lang="id-ID" sz="2400" dirty="0" smtClean="0"/>
              <a:t> </a:t>
            </a:r>
            <a:r>
              <a:rPr lang="id-ID" sz="2400" dirty="0"/>
              <a:t>dapat menentukan, memberlakukan, dan memantau semua jenis hubungan</a:t>
            </a:r>
            <a:r>
              <a:rPr lang="en-US" sz="2400" dirty="0"/>
              <a:t> </a:t>
            </a:r>
            <a:r>
              <a:rPr lang="en-US" sz="2400" dirty="0" smtClean="0"/>
              <a:t>yang</a:t>
            </a:r>
            <a:r>
              <a:rPr lang="id-ID" sz="2400" dirty="0" smtClean="0"/>
              <a:t> </a:t>
            </a:r>
            <a:r>
              <a:rPr lang="id-ID" sz="2400" dirty="0"/>
              <a:t>ingin bangun di </a:t>
            </a:r>
            <a:r>
              <a:rPr lang="id-ID" sz="2400" dirty="0" smtClean="0"/>
              <a:t>antar</a:t>
            </a:r>
            <a:r>
              <a:rPr lang="en-US" sz="2400" dirty="0" smtClean="0"/>
              <a:t> </a:t>
            </a:r>
            <a:r>
              <a:rPr lang="en-US" sz="2400" dirty="0" err="1" smtClean="0"/>
              <a:t>koalisi</a:t>
            </a:r>
            <a:r>
              <a:rPr lang="id-ID" sz="2400" dirty="0" smtClean="0"/>
              <a:t>.</a:t>
            </a:r>
            <a:endParaRPr lang="en-US" sz="2400" dirty="0"/>
          </a:p>
        </p:txBody>
      </p:sp>
    </p:spTree>
    <p:extLst>
      <p:ext uri="{BB962C8B-B14F-4D97-AF65-F5344CB8AC3E}">
        <p14:creationId xmlns:p14="http://schemas.microsoft.com/office/powerpoint/2010/main" val="197051161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381000"/>
            <a:ext cx="5638800" cy="1143000"/>
          </a:xfrm>
        </p:spPr>
        <p:txBody>
          <a:bodyPr/>
          <a:lstStyle/>
          <a:p>
            <a:r>
              <a:rPr lang="en-US" dirty="0" smtClean="0"/>
              <a:t>DAFTAR PUSTAKA/SUMBER</a:t>
            </a:r>
            <a:endParaRPr lang="en-US" dirty="0"/>
          </a:p>
        </p:txBody>
      </p:sp>
      <p:sp>
        <p:nvSpPr>
          <p:cNvPr id="3" name="Content Placeholder 2"/>
          <p:cNvSpPr>
            <a:spLocks noGrp="1"/>
          </p:cNvSpPr>
          <p:nvPr>
            <p:ph idx="1"/>
          </p:nvPr>
        </p:nvSpPr>
        <p:spPr/>
        <p:txBody>
          <a:bodyPr/>
          <a:lstStyle/>
          <a:p>
            <a:pPr marL="566738" lvl="0" indent="-566738" algn="just">
              <a:buNone/>
            </a:pPr>
            <a:r>
              <a:rPr lang="en-US" sz="2400" dirty="0" err="1"/>
              <a:t>Qingyu</a:t>
            </a:r>
            <a:r>
              <a:rPr lang="en-US" sz="2400" dirty="0"/>
              <a:t> Zhang. (2007).</a:t>
            </a:r>
            <a:r>
              <a:rPr lang="en-US" sz="2400" b="1" i="1" dirty="0"/>
              <a:t> E-supply Chain technologies and management</a:t>
            </a:r>
            <a:r>
              <a:rPr lang="en-US" sz="2400" dirty="0"/>
              <a:t>. 00. Information Science Publishing. Suite 200 Hershey PA 17033. USA. ISBN : 9781599042558</a:t>
            </a:r>
          </a:p>
          <a:p>
            <a:pPr marL="0" indent="0">
              <a:buNone/>
            </a:pPr>
            <a:endParaRPr lang="en-US" dirty="0"/>
          </a:p>
        </p:txBody>
      </p:sp>
    </p:spTree>
    <p:extLst>
      <p:ext uri="{BB962C8B-B14F-4D97-AF65-F5344CB8AC3E}">
        <p14:creationId xmlns:p14="http://schemas.microsoft.com/office/powerpoint/2010/main" val="150750663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AU" sz="3600" dirty="0" err="1" smtClean="0"/>
              <a:t>Koalisi</a:t>
            </a:r>
            <a:r>
              <a:rPr lang="en-AU" sz="3600" dirty="0" smtClean="0"/>
              <a:t> </a:t>
            </a:r>
            <a:r>
              <a:rPr lang="en-AU" sz="3600" dirty="0" err="1" smtClean="0"/>
              <a:t>dalam</a:t>
            </a:r>
            <a:r>
              <a:rPr lang="en-AU" sz="3600" dirty="0" smtClean="0"/>
              <a:t> SCM</a:t>
            </a:r>
            <a:endParaRPr lang="en-US" sz="3600" dirty="0"/>
          </a:p>
        </p:txBody>
      </p:sp>
      <p:sp>
        <p:nvSpPr>
          <p:cNvPr id="3" name="Content Placeholder 2"/>
          <p:cNvSpPr>
            <a:spLocks noGrp="1"/>
          </p:cNvSpPr>
          <p:nvPr>
            <p:ph idx="1"/>
          </p:nvPr>
        </p:nvSpPr>
        <p:spPr/>
        <p:txBody>
          <a:bodyPr>
            <a:normAutofit fontScale="92500" lnSpcReduction="10000"/>
          </a:bodyPr>
          <a:lstStyle/>
          <a:p>
            <a:pPr algn="just"/>
            <a:r>
              <a:rPr lang="id-ID" sz="2400" dirty="0" smtClean="0"/>
              <a:t>Untuk meningkatkan </a:t>
            </a:r>
            <a:r>
              <a:rPr lang="id-ID" sz="2400" dirty="0"/>
              <a:t>keuntungan individu dalam menghadapi globalisasi,</a:t>
            </a:r>
            <a:r>
              <a:rPr lang="en-US" sz="2400" dirty="0"/>
              <a:t> </a:t>
            </a:r>
            <a:r>
              <a:rPr lang="en-US" sz="2400" dirty="0" err="1"/>
              <a:t>semua</a:t>
            </a:r>
            <a:r>
              <a:rPr lang="en-US" sz="2400" dirty="0"/>
              <a:t> </a:t>
            </a:r>
            <a:r>
              <a:rPr lang="en-US" sz="2400" dirty="0" err="1"/>
              <a:t>anggota</a:t>
            </a:r>
            <a:r>
              <a:rPr lang="en-US" sz="2400" dirty="0"/>
              <a:t> </a:t>
            </a:r>
            <a:r>
              <a:rPr lang="en-US" sz="2400" dirty="0" err="1"/>
              <a:t>rantai</a:t>
            </a:r>
            <a:r>
              <a:rPr lang="en-US" sz="2400" dirty="0"/>
              <a:t> </a:t>
            </a:r>
            <a:r>
              <a:rPr lang="en-US" sz="2400" dirty="0" err="1"/>
              <a:t>pasok</a:t>
            </a:r>
            <a:r>
              <a:rPr lang="id-ID" sz="2400" dirty="0"/>
              <a:t> harus bekerja sama untuk mencapai pasar baru dan mengembangkan produk-produk </a:t>
            </a:r>
            <a:r>
              <a:rPr lang="en-US" sz="2400" dirty="0" err="1"/>
              <a:t>atau</a:t>
            </a:r>
            <a:r>
              <a:rPr lang="en-US" sz="2400" dirty="0"/>
              <a:t> </a:t>
            </a:r>
            <a:r>
              <a:rPr lang="en-US" sz="2400" dirty="0" err="1"/>
              <a:t>memberikan</a:t>
            </a:r>
            <a:r>
              <a:rPr lang="en-US" sz="2400" dirty="0"/>
              <a:t> </a:t>
            </a:r>
            <a:r>
              <a:rPr lang="en-US" sz="2400" dirty="0" err="1"/>
              <a:t>jasa</a:t>
            </a:r>
            <a:r>
              <a:rPr lang="en-US" sz="2400" dirty="0"/>
              <a:t> yang </a:t>
            </a:r>
            <a:r>
              <a:rPr lang="id-ID" sz="2400" dirty="0"/>
              <a:t>berkualitas. </a:t>
            </a:r>
            <a:endParaRPr lang="en-US" sz="2400" dirty="0" smtClean="0"/>
          </a:p>
          <a:p>
            <a:pPr algn="just"/>
            <a:r>
              <a:rPr lang="id-ID" sz="2400" dirty="0" smtClean="0"/>
              <a:t>Internet</a:t>
            </a:r>
            <a:r>
              <a:rPr lang="en-US" sz="2400" dirty="0" smtClean="0"/>
              <a:t> </a:t>
            </a:r>
            <a:r>
              <a:rPr lang="en-US" sz="2400" dirty="0" err="1"/>
              <a:t>muncul</a:t>
            </a:r>
            <a:r>
              <a:rPr lang="en-US" sz="2400" dirty="0"/>
              <a:t> </a:t>
            </a:r>
            <a:r>
              <a:rPr lang="en-US" sz="2400" dirty="0" err="1"/>
              <a:t>dan</a:t>
            </a:r>
            <a:r>
              <a:rPr lang="en-US" sz="2400" dirty="0"/>
              <a:t> </a:t>
            </a:r>
            <a:r>
              <a:rPr lang="en-US" sz="2400" dirty="0" err="1"/>
              <a:t>menjadi</a:t>
            </a:r>
            <a:r>
              <a:rPr lang="en-US" sz="2400" dirty="0"/>
              <a:t> </a:t>
            </a:r>
            <a:r>
              <a:rPr lang="id-ID" sz="2400" dirty="0"/>
              <a:t>media yang tepat untuk memperluas pasar dan memungkinkan kolaborasi dengan mitra di semua tahap manufaktur produk, pengujian, dan me</a:t>
            </a:r>
            <a:r>
              <a:rPr lang="en-US" sz="2400" dirty="0" err="1"/>
              <a:t>lakukan</a:t>
            </a:r>
            <a:r>
              <a:rPr lang="en-US" sz="2400" dirty="0"/>
              <a:t> </a:t>
            </a:r>
            <a:r>
              <a:rPr lang="en-US" sz="2400" dirty="0" err="1"/>
              <a:t>perdagangan</a:t>
            </a:r>
            <a:r>
              <a:rPr lang="id-ID" sz="2400" dirty="0"/>
              <a:t> melalui perdagangan elektronik. </a:t>
            </a:r>
            <a:endParaRPr lang="en-US" sz="2400" dirty="0" smtClean="0"/>
          </a:p>
          <a:p>
            <a:pPr algn="just"/>
            <a:r>
              <a:rPr lang="id-ID" sz="2400" dirty="0" smtClean="0"/>
              <a:t>Dukungan </a:t>
            </a:r>
            <a:r>
              <a:rPr lang="id-ID" sz="2400" dirty="0"/>
              <a:t>untuk kolaborasi melalui Internet </a:t>
            </a:r>
            <a:r>
              <a:rPr lang="en-US" sz="2400" dirty="0" err="1"/>
              <a:t>ini</a:t>
            </a:r>
            <a:r>
              <a:rPr lang="en-US" sz="2400" dirty="0"/>
              <a:t> </a:t>
            </a:r>
            <a:r>
              <a:rPr lang="id-ID" sz="2400" dirty="0"/>
              <a:t>disebut</a:t>
            </a:r>
            <a:r>
              <a:rPr lang="en-US" sz="2400" dirty="0"/>
              <a:t> </a:t>
            </a:r>
            <a:r>
              <a:rPr lang="en-US" sz="2400" dirty="0" err="1"/>
              <a:t>dengan</a:t>
            </a:r>
            <a:r>
              <a:rPr lang="id-ID" sz="2400" dirty="0"/>
              <a:t> e-koalisi. </a:t>
            </a:r>
            <a:endParaRPr lang="en-US" sz="2400" dirty="0" smtClean="0"/>
          </a:p>
          <a:p>
            <a:pPr algn="just"/>
            <a:r>
              <a:rPr lang="id-ID" sz="2400" dirty="0" smtClean="0"/>
              <a:t>Perdagangan </a:t>
            </a:r>
            <a:r>
              <a:rPr lang="id-ID" sz="2400" dirty="0"/>
              <a:t>tradisional </a:t>
            </a:r>
            <a:r>
              <a:rPr lang="en-US" sz="2400" dirty="0" err="1"/>
              <a:t>dengan</a:t>
            </a:r>
            <a:r>
              <a:rPr lang="en-US" sz="2400" dirty="0"/>
              <a:t> </a:t>
            </a:r>
            <a:r>
              <a:rPr lang="id-ID" sz="2400" dirty="0"/>
              <a:t>model elektronik </a:t>
            </a:r>
            <a:r>
              <a:rPr lang="en-US" sz="2400" dirty="0"/>
              <a:t>pun </a:t>
            </a:r>
            <a:r>
              <a:rPr lang="en-US" sz="2400" dirty="0" err="1"/>
              <a:t>mulai</a:t>
            </a:r>
            <a:r>
              <a:rPr lang="en-US" sz="2400" dirty="0"/>
              <a:t> </a:t>
            </a:r>
            <a:r>
              <a:rPr lang="en-US" sz="2400" dirty="0" err="1"/>
              <a:t>dengan</a:t>
            </a:r>
            <a:r>
              <a:rPr lang="en-US" sz="2400" dirty="0"/>
              <a:t> </a:t>
            </a:r>
            <a:r>
              <a:rPr lang="en-US" sz="2400" dirty="0" err="1"/>
              <a:t>gencar</a:t>
            </a:r>
            <a:r>
              <a:rPr lang="en-US" sz="2400" dirty="0"/>
              <a:t> </a:t>
            </a:r>
            <a:r>
              <a:rPr lang="id-ID" sz="2400" dirty="0"/>
              <a:t>mengaktifkan penawaran </a:t>
            </a:r>
            <a:r>
              <a:rPr lang="id-ID" sz="2400" i="1" dirty="0"/>
              <a:t>online</a:t>
            </a:r>
            <a:r>
              <a:rPr lang="id-ID" sz="2400" dirty="0"/>
              <a:t>, pemesanan, pembayaran, dan pengiriman barang</a:t>
            </a:r>
            <a:r>
              <a:rPr lang="en-US" sz="2400" dirty="0"/>
              <a:t> </a:t>
            </a:r>
            <a:r>
              <a:rPr lang="en-US" sz="2400" dirty="0" err="1"/>
              <a:t>melalui</a:t>
            </a:r>
            <a:r>
              <a:rPr lang="en-US" sz="2400" dirty="0"/>
              <a:t> </a:t>
            </a:r>
            <a:r>
              <a:rPr lang="en-US" sz="2400" dirty="0" err="1"/>
              <a:t>sistem</a:t>
            </a:r>
            <a:r>
              <a:rPr lang="en-US" sz="2400" dirty="0"/>
              <a:t> </a:t>
            </a:r>
            <a:r>
              <a:rPr lang="en-US" sz="2400" i="1" dirty="0"/>
              <a:t>online</a:t>
            </a:r>
            <a:r>
              <a:rPr lang="id-ID" sz="2400" dirty="0"/>
              <a:t>.</a:t>
            </a:r>
            <a:endParaRPr lang="en-US" sz="2400" dirty="0"/>
          </a:p>
        </p:txBody>
      </p:sp>
    </p:spTree>
    <p:extLst>
      <p:ext uri="{BB962C8B-B14F-4D97-AF65-F5344CB8AC3E}">
        <p14:creationId xmlns:p14="http://schemas.microsoft.com/office/powerpoint/2010/main" val="24597108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AU" sz="3600" dirty="0" err="1" smtClean="0"/>
              <a:t>Koalisi</a:t>
            </a:r>
            <a:r>
              <a:rPr lang="en-AU" sz="3600" dirty="0" smtClean="0"/>
              <a:t> </a:t>
            </a:r>
            <a:r>
              <a:rPr lang="en-AU" sz="3600" dirty="0" err="1" smtClean="0"/>
              <a:t>dalam</a:t>
            </a:r>
            <a:r>
              <a:rPr lang="en-AU" sz="3600" dirty="0" smtClean="0"/>
              <a:t> SCM</a:t>
            </a:r>
            <a:endParaRPr lang="en-US" sz="3600" dirty="0"/>
          </a:p>
        </p:txBody>
      </p:sp>
      <p:sp>
        <p:nvSpPr>
          <p:cNvPr id="3" name="Content Placeholder 2"/>
          <p:cNvSpPr>
            <a:spLocks noGrp="1"/>
          </p:cNvSpPr>
          <p:nvPr>
            <p:ph idx="1"/>
          </p:nvPr>
        </p:nvSpPr>
        <p:spPr/>
        <p:txBody>
          <a:bodyPr>
            <a:normAutofit fontScale="92500"/>
          </a:bodyPr>
          <a:lstStyle/>
          <a:p>
            <a:pPr algn="just"/>
            <a:r>
              <a:rPr lang="id-ID" sz="2400" dirty="0"/>
              <a:t>Salah satu karakteristik umum dari model yang berbeda </a:t>
            </a:r>
            <a:r>
              <a:rPr lang="en-US" sz="2400" dirty="0" err="1"/>
              <a:t>adalah</a:t>
            </a:r>
            <a:r>
              <a:rPr lang="en-US" sz="2400" dirty="0"/>
              <a:t> </a:t>
            </a:r>
            <a:r>
              <a:rPr lang="en-US" sz="2400" dirty="0" err="1"/>
              <a:t>masih</a:t>
            </a:r>
            <a:r>
              <a:rPr lang="en-US" sz="2400" dirty="0"/>
              <a:t> </a:t>
            </a:r>
            <a:r>
              <a:rPr lang="en-US" sz="2400" dirty="0" err="1"/>
              <a:t>terdapatnya</a:t>
            </a:r>
            <a:r>
              <a:rPr lang="en-US" sz="2400" dirty="0"/>
              <a:t> </a:t>
            </a:r>
            <a:r>
              <a:rPr lang="en-US" sz="2400" dirty="0" err="1"/>
              <a:t>isolasi</a:t>
            </a:r>
            <a:r>
              <a:rPr lang="en-US" sz="2400" dirty="0"/>
              <a:t> </a:t>
            </a:r>
            <a:r>
              <a:rPr lang="en-US" sz="2400" dirty="0" err="1"/>
              <a:t>antar</a:t>
            </a:r>
            <a:r>
              <a:rPr lang="en-US" sz="2400" dirty="0"/>
              <a:t> </a:t>
            </a:r>
            <a:r>
              <a:rPr lang="en-US" sz="2400" dirty="0" err="1"/>
              <a:t>anggota</a:t>
            </a:r>
            <a:r>
              <a:rPr lang="en-US" sz="2400" dirty="0"/>
              <a:t> </a:t>
            </a:r>
            <a:r>
              <a:rPr lang="en-US" sz="2400" i="1" dirty="0"/>
              <a:t>supply chain</a:t>
            </a:r>
            <a:r>
              <a:rPr lang="id-ID" sz="2400" i="1" dirty="0"/>
              <a:t>.</a:t>
            </a:r>
            <a:r>
              <a:rPr lang="id-ID" sz="2400" dirty="0"/>
              <a:t> </a:t>
            </a:r>
            <a:endParaRPr lang="en-US" sz="2400" dirty="0" smtClean="0"/>
          </a:p>
          <a:p>
            <a:pPr algn="just"/>
            <a:r>
              <a:rPr lang="id-ID" sz="2400" dirty="0" smtClean="0"/>
              <a:t>Meskipun</a:t>
            </a:r>
            <a:r>
              <a:rPr lang="en-US" sz="2400" dirty="0" smtClean="0"/>
              <a:t> </a:t>
            </a:r>
            <a:r>
              <a:rPr lang="en-US" sz="2400" dirty="0" err="1"/>
              <a:t>masing-masing</a:t>
            </a:r>
            <a:r>
              <a:rPr lang="en-US" sz="2400" dirty="0"/>
              <a:t> </a:t>
            </a:r>
            <a:r>
              <a:rPr lang="en-US" sz="2400" dirty="0" err="1"/>
              <a:t>anggota</a:t>
            </a:r>
            <a:r>
              <a:rPr lang="en-US" sz="2400" dirty="0"/>
              <a:t> </a:t>
            </a:r>
            <a:r>
              <a:rPr lang="en-US" sz="2400" dirty="0" err="1"/>
              <a:t>rantai</a:t>
            </a:r>
            <a:r>
              <a:rPr lang="en-US" sz="2400" dirty="0"/>
              <a:t> </a:t>
            </a:r>
            <a:r>
              <a:rPr lang="en-US" sz="2400" dirty="0" err="1"/>
              <a:t>pasok</a:t>
            </a:r>
            <a:r>
              <a:rPr lang="id-ID" sz="2400" dirty="0"/>
              <a:t> terhubung ke Web, </a:t>
            </a:r>
            <a:r>
              <a:rPr lang="en-US" sz="2400" dirty="0" err="1"/>
              <a:t>tetapi</a:t>
            </a:r>
            <a:r>
              <a:rPr lang="en-US" sz="2400" dirty="0"/>
              <a:t> </a:t>
            </a:r>
            <a:r>
              <a:rPr lang="en-US" sz="2400" dirty="0" err="1"/>
              <a:t>mereka</a:t>
            </a:r>
            <a:r>
              <a:rPr lang="en-US" sz="2400" dirty="0"/>
              <a:t> </a:t>
            </a:r>
            <a:r>
              <a:rPr lang="en-US" sz="2400" dirty="0" err="1"/>
              <a:t>tetap</a:t>
            </a:r>
            <a:r>
              <a:rPr lang="en-US" sz="2400" dirty="0"/>
              <a:t> </a:t>
            </a:r>
            <a:r>
              <a:rPr lang="en-US" sz="2400" dirty="0" err="1"/>
              <a:t>terisolasi</a:t>
            </a:r>
            <a:r>
              <a:rPr lang="en-US" sz="2400" dirty="0"/>
              <a:t> </a:t>
            </a:r>
            <a:r>
              <a:rPr lang="en-US" sz="2400" dirty="0" err="1"/>
              <a:t>dalam</a:t>
            </a:r>
            <a:r>
              <a:rPr lang="en-US" sz="2400" dirty="0"/>
              <a:t> </a:t>
            </a:r>
            <a:r>
              <a:rPr lang="en-US" sz="2400" dirty="0" err="1"/>
              <a:t>berbagai</a:t>
            </a:r>
            <a:r>
              <a:rPr lang="en-US" sz="2400" dirty="0"/>
              <a:t> </a:t>
            </a:r>
            <a:r>
              <a:rPr lang="en-US" sz="2400" dirty="0" err="1"/>
              <a:t>pulau</a:t>
            </a:r>
            <a:r>
              <a:rPr lang="en-US" sz="2400" dirty="0"/>
              <a:t>, </a:t>
            </a:r>
            <a:r>
              <a:rPr lang="en-US" sz="2400" dirty="0" err="1"/>
              <a:t>sehingga</a:t>
            </a:r>
            <a:r>
              <a:rPr lang="en-US" sz="2400" dirty="0"/>
              <a:t> </a:t>
            </a:r>
            <a:r>
              <a:rPr lang="id-ID" sz="2400" dirty="0"/>
              <a:t>mereka tidak dapat berinteraksi satu sama lain tanpa </a:t>
            </a:r>
            <a:r>
              <a:rPr lang="id-ID" sz="2400" i="1" dirty="0"/>
              <a:t>media</a:t>
            </a:r>
            <a:r>
              <a:rPr lang="en-US" sz="2400" i="1" dirty="0"/>
              <a:t>-breaks</a:t>
            </a:r>
            <a:r>
              <a:rPr lang="id-ID" sz="2400" dirty="0" smtClean="0"/>
              <a:t>.</a:t>
            </a:r>
            <a:endParaRPr lang="en-US" sz="2400" dirty="0" smtClean="0"/>
          </a:p>
          <a:p>
            <a:pPr algn="just"/>
            <a:r>
              <a:rPr lang="id-ID" sz="2400" dirty="0" smtClean="0"/>
              <a:t>Isolasi </a:t>
            </a:r>
            <a:r>
              <a:rPr lang="id-ID" sz="2400" dirty="0"/>
              <a:t>diberlakukan</a:t>
            </a:r>
            <a:r>
              <a:rPr lang="en-US" sz="2400" dirty="0"/>
              <a:t> </a:t>
            </a:r>
            <a:r>
              <a:rPr lang="en-US" sz="2400" dirty="0" err="1"/>
              <a:t>akibat</a:t>
            </a:r>
            <a:r>
              <a:rPr lang="en-US" sz="2400" dirty="0"/>
              <a:t> </a:t>
            </a:r>
            <a:r>
              <a:rPr lang="id-ID" sz="2400" dirty="0"/>
              <a:t>dukungan terbatas untuk pemodelan </a:t>
            </a:r>
            <a:r>
              <a:rPr lang="id-ID" sz="2400" i="1" dirty="0"/>
              <a:t>ad-hoc</a:t>
            </a:r>
            <a:r>
              <a:rPr lang="id-ID" sz="2400" dirty="0"/>
              <a:t> dan koordinasi interaksi antara mitra siklus hidup untuk memberikan barang-barang berkualitas atau jasa. Dukungan untuk </a:t>
            </a:r>
            <a:r>
              <a:rPr lang="en-US" sz="2400" dirty="0" err="1"/>
              <a:t>saling</a:t>
            </a:r>
            <a:r>
              <a:rPr lang="en-US" sz="2400" dirty="0"/>
              <a:t> </a:t>
            </a:r>
            <a:r>
              <a:rPr lang="en-US" sz="2400" dirty="0" err="1"/>
              <a:t>berhubungan</a:t>
            </a:r>
            <a:r>
              <a:rPr lang="en-US" sz="2400" dirty="0"/>
              <a:t> </a:t>
            </a:r>
            <a:r>
              <a:rPr lang="id-ID" sz="2400" dirty="0"/>
              <a:t>melalui internet </a:t>
            </a:r>
            <a:r>
              <a:rPr lang="en-US" sz="2400" dirty="0" err="1"/>
              <a:t>akan</a:t>
            </a:r>
            <a:r>
              <a:rPr lang="en-US" sz="2400" dirty="0"/>
              <a:t> </a:t>
            </a:r>
            <a:r>
              <a:rPr lang="id-ID" sz="2400" dirty="0"/>
              <a:t>memberikan peluang untuk</a:t>
            </a:r>
            <a:r>
              <a:rPr lang="en-US" sz="2400" dirty="0"/>
              <a:t> </a:t>
            </a:r>
            <a:r>
              <a:rPr lang="en-US" sz="2400" dirty="0" err="1"/>
              <a:t>munculnya</a:t>
            </a:r>
            <a:r>
              <a:rPr lang="en-US" sz="2400" dirty="0"/>
              <a:t> </a:t>
            </a:r>
            <a:r>
              <a:rPr lang="id-ID" sz="2400" dirty="0"/>
              <a:t>kebutuhan pelengkap dari mitra sesuai dengan kebutuhan tak terduga di pasar</a:t>
            </a:r>
            <a:r>
              <a:rPr lang="en-US" sz="2400" dirty="0"/>
              <a:t>an</a:t>
            </a:r>
            <a:r>
              <a:rPr lang="id-ID" sz="2400" dirty="0"/>
              <a:t>. </a:t>
            </a:r>
            <a:endParaRPr lang="en-US" sz="2400" dirty="0"/>
          </a:p>
        </p:txBody>
      </p:sp>
    </p:spTree>
    <p:extLst>
      <p:ext uri="{BB962C8B-B14F-4D97-AF65-F5344CB8AC3E}">
        <p14:creationId xmlns:p14="http://schemas.microsoft.com/office/powerpoint/2010/main" val="14554303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AU" sz="3600" dirty="0" smtClean="0"/>
              <a:t>BASIC OF SUPPLY CHAIN</a:t>
            </a:r>
            <a:endParaRPr lang="en-US" sz="3600" dirty="0"/>
          </a:p>
        </p:txBody>
      </p:sp>
      <p:sp>
        <p:nvSpPr>
          <p:cNvPr id="3" name="Content Placeholder 2"/>
          <p:cNvSpPr>
            <a:spLocks noGrp="1"/>
          </p:cNvSpPr>
          <p:nvPr>
            <p:ph idx="1"/>
          </p:nvPr>
        </p:nvSpPr>
        <p:spPr/>
        <p:txBody>
          <a:bodyPr>
            <a:normAutofit/>
          </a:bodyPr>
          <a:lstStyle/>
          <a:p>
            <a:r>
              <a:rPr lang="id-ID" sz="2400" dirty="0"/>
              <a:t>Sebuah rantai pasok produksi melibatkan </a:t>
            </a:r>
            <a:r>
              <a:rPr lang="en-US" sz="2400" dirty="0" err="1"/>
              <a:t>usaha</a:t>
            </a:r>
            <a:r>
              <a:rPr lang="en-US" sz="2400" dirty="0"/>
              <a:t> </a:t>
            </a:r>
            <a:r>
              <a:rPr lang="en-US" sz="2400" dirty="0" err="1"/>
              <a:t>untuk</a:t>
            </a:r>
            <a:r>
              <a:rPr lang="en-US" sz="2400" dirty="0"/>
              <a:t> </a:t>
            </a:r>
            <a:r>
              <a:rPr lang="id-ID" sz="2400" dirty="0"/>
              <a:t>mendapatkan kelancaran arus dan efisien barang, jasa, dan informasi dari bahan baku sampai barang jadi di tangan pelanggan akhir. </a:t>
            </a:r>
            <a:endParaRPr lang="en-US" sz="2400" dirty="0" smtClean="0"/>
          </a:p>
          <a:p>
            <a:r>
              <a:rPr lang="id-ID" sz="2400" dirty="0" smtClean="0"/>
              <a:t>Kegiatan </a:t>
            </a:r>
            <a:r>
              <a:rPr lang="id-ID" sz="2400" dirty="0"/>
              <a:t>rantai pasok utama</a:t>
            </a:r>
            <a:r>
              <a:rPr lang="en-US" sz="2400" dirty="0"/>
              <a:t> </a:t>
            </a:r>
            <a:r>
              <a:rPr lang="en-US" sz="2400" dirty="0" err="1"/>
              <a:t>meliputi</a:t>
            </a:r>
            <a:r>
              <a:rPr lang="en-US" sz="2400" dirty="0"/>
              <a:t> </a:t>
            </a:r>
            <a:r>
              <a:rPr lang="id-ID" sz="2400" dirty="0"/>
              <a:t>perencanaan produksi, pembelian, manajemen </a:t>
            </a:r>
            <a:r>
              <a:rPr lang="en-US" sz="2400" dirty="0"/>
              <a:t>material</a:t>
            </a:r>
            <a:r>
              <a:rPr lang="id-ID" sz="2400" dirty="0"/>
              <a:t>, distribusi, layanan </a:t>
            </a:r>
            <a:r>
              <a:rPr lang="en-US" sz="2400" dirty="0" err="1"/>
              <a:t>terhadap</a:t>
            </a:r>
            <a:r>
              <a:rPr lang="en-US" sz="2400" dirty="0"/>
              <a:t> </a:t>
            </a:r>
            <a:r>
              <a:rPr lang="id-ID" sz="2400" dirty="0"/>
              <a:t>pelanggan, dan peramalan penjualan.</a:t>
            </a:r>
            <a:endParaRPr lang="en-US" sz="2400" dirty="0"/>
          </a:p>
          <a:p>
            <a:endParaRPr lang="en-US" dirty="0"/>
          </a:p>
        </p:txBody>
      </p:sp>
    </p:spTree>
    <p:extLst>
      <p:ext uri="{BB962C8B-B14F-4D97-AF65-F5344CB8AC3E}">
        <p14:creationId xmlns:p14="http://schemas.microsoft.com/office/powerpoint/2010/main" val="597027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AU" sz="3600" dirty="0" smtClean="0"/>
              <a:t>BASIC OF SUPPLY CHAIN</a:t>
            </a:r>
            <a:endParaRPr lang="en-US" sz="3600" dirty="0"/>
          </a:p>
        </p:txBody>
      </p:sp>
      <p:sp>
        <p:nvSpPr>
          <p:cNvPr id="3" name="Content Placeholder 2"/>
          <p:cNvSpPr>
            <a:spLocks noGrp="1"/>
          </p:cNvSpPr>
          <p:nvPr>
            <p:ph idx="1"/>
          </p:nvPr>
        </p:nvSpPr>
        <p:spPr/>
        <p:txBody>
          <a:bodyPr>
            <a:normAutofit/>
          </a:bodyPr>
          <a:lstStyle/>
          <a:p>
            <a:pPr marL="0" indent="0" algn="just">
              <a:buNone/>
            </a:pPr>
            <a:r>
              <a:rPr lang="en-US" b="1" dirty="0" smtClean="0"/>
              <a:t>Traditional </a:t>
            </a:r>
            <a:r>
              <a:rPr lang="en-US" b="1" dirty="0"/>
              <a:t>Supply-Push Model</a:t>
            </a:r>
          </a:p>
          <a:p>
            <a:pPr algn="just"/>
            <a:r>
              <a:rPr lang="id-ID" sz="2400" dirty="0"/>
              <a:t>Dalam model rantai pasok tradisional, pemasok bahan baku</a:t>
            </a:r>
            <a:r>
              <a:rPr lang="en-US" sz="2400" dirty="0"/>
              <a:t> </a:t>
            </a:r>
            <a:r>
              <a:rPr lang="en-US" sz="2400" dirty="0" err="1"/>
              <a:t>merupakan</a:t>
            </a:r>
            <a:r>
              <a:rPr lang="en-US" sz="2400" dirty="0"/>
              <a:t> </a:t>
            </a:r>
            <a:r>
              <a:rPr lang="id-ID" sz="2400" dirty="0"/>
              <a:t>salah satu </a:t>
            </a:r>
            <a:r>
              <a:rPr lang="en-US" sz="2400" dirty="0" err="1"/>
              <a:t>anggota</a:t>
            </a:r>
            <a:r>
              <a:rPr lang="en-US" sz="2400" dirty="0"/>
              <a:t> </a:t>
            </a:r>
            <a:r>
              <a:rPr lang="id-ID" sz="2400" dirty="0"/>
              <a:t>ujung </a:t>
            </a:r>
            <a:r>
              <a:rPr lang="en-US" sz="2400" dirty="0" err="1"/>
              <a:t>awal</a:t>
            </a:r>
            <a:r>
              <a:rPr lang="en-US" sz="2400" dirty="0"/>
              <a:t> </a:t>
            </a:r>
            <a:r>
              <a:rPr lang="id-ID" sz="2400" dirty="0"/>
              <a:t>rantai pasok. </a:t>
            </a:r>
            <a:endParaRPr lang="en-US" sz="2400" dirty="0" smtClean="0"/>
          </a:p>
          <a:p>
            <a:pPr algn="just"/>
            <a:r>
              <a:rPr lang="id-ID" sz="2400" dirty="0" smtClean="0"/>
              <a:t>Mereka </a:t>
            </a:r>
            <a:r>
              <a:rPr lang="id-ID" sz="2400" dirty="0"/>
              <a:t>terhubung ke</a:t>
            </a:r>
            <a:r>
              <a:rPr lang="en-US" sz="2400" dirty="0" err="1"/>
              <a:t>pada</a:t>
            </a:r>
            <a:r>
              <a:rPr lang="en-US" sz="2400" dirty="0"/>
              <a:t> </a:t>
            </a:r>
            <a:r>
              <a:rPr lang="id-ID" sz="2400" dirty="0"/>
              <a:t>produsen dan distributor, </a:t>
            </a:r>
            <a:r>
              <a:rPr lang="en-US" sz="2400" dirty="0" err="1"/>
              <a:t>dan</a:t>
            </a:r>
            <a:r>
              <a:rPr lang="id-ID" sz="2400" dirty="0"/>
              <a:t> pada gilirannya terhubung ke pengecer dan konsumen akhir. Meskipun pelanggan adalah sumber dari keuntungan, mereka</a:t>
            </a:r>
            <a:r>
              <a:rPr lang="en-US" sz="2400" dirty="0"/>
              <a:t> </a:t>
            </a:r>
            <a:r>
              <a:rPr lang="en-US" sz="2400" dirty="0" err="1"/>
              <a:t>merupakan</a:t>
            </a:r>
            <a:r>
              <a:rPr lang="en-US" sz="2400" dirty="0"/>
              <a:t> </a:t>
            </a:r>
            <a:r>
              <a:rPr lang="id-ID" sz="2400" dirty="0"/>
              <a:t>bagian dari persamaan dalam model </a:t>
            </a:r>
            <a:r>
              <a:rPr lang="id-ID" sz="2400" i="1" dirty="0"/>
              <a:t>push</a:t>
            </a:r>
            <a:r>
              <a:rPr lang="en-US" sz="2400" dirty="0"/>
              <a:t>.</a:t>
            </a:r>
          </a:p>
          <a:p>
            <a:pPr algn="just"/>
            <a:endParaRPr lang="en-US" dirty="0"/>
          </a:p>
        </p:txBody>
      </p:sp>
    </p:spTree>
    <p:extLst>
      <p:ext uri="{BB962C8B-B14F-4D97-AF65-F5344CB8AC3E}">
        <p14:creationId xmlns:p14="http://schemas.microsoft.com/office/powerpoint/2010/main" val="21248820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TotalTime>
  <Words>2671</Words>
  <Application>Microsoft Office PowerPoint</Application>
  <PresentationFormat>On-screen Show (4:3)</PresentationFormat>
  <Paragraphs>160</Paragraphs>
  <Slides>54</Slides>
  <Notes>0</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Office Theme</vt:lpstr>
      <vt:lpstr>ISYE6055 – E-Supply Chain Management  TOPIK 9 - Trading E-Coalition Modeling  untuk Supply Chain</vt:lpstr>
      <vt:lpstr>Capaian pembelajaran  </vt:lpstr>
      <vt:lpstr>Basic of Supply Chain Electronic Commerce Background EDI Systems Software Infrastructure For E-coalitions And Processes E-suply Chain System At Valvex Implementation And Integration Of E-SCM System At Valvex Issues And Challenges        </vt:lpstr>
      <vt:lpstr>BASIC OF SUPPLY CHAIN         </vt:lpstr>
      <vt:lpstr>Koalisi dalam SCM</vt:lpstr>
      <vt:lpstr>Koalisi dalam SCM</vt:lpstr>
      <vt:lpstr>Koalisi dalam SCM</vt:lpstr>
      <vt:lpstr>BASIC OF SUPPLY CHAIN</vt:lpstr>
      <vt:lpstr>BASIC OF SUPPLY CHAIN</vt:lpstr>
      <vt:lpstr>BASIC OF SUPPLY CHAIN</vt:lpstr>
      <vt:lpstr>BASIC OF SUPPLY CHAIN</vt:lpstr>
      <vt:lpstr> Electronic Commerce Background         </vt:lpstr>
      <vt:lpstr>Electronic Commerce Background</vt:lpstr>
      <vt:lpstr>Electronic Commerce Background</vt:lpstr>
      <vt:lpstr> EDI Systems         </vt:lpstr>
      <vt:lpstr>EDI</vt:lpstr>
      <vt:lpstr>EDI</vt:lpstr>
      <vt:lpstr>EDI</vt:lpstr>
      <vt:lpstr>EDI</vt:lpstr>
      <vt:lpstr>EDI</vt:lpstr>
      <vt:lpstr>EDI</vt:lpstr>
      <vt:lpstr>EDI</vt:lpstr>
      <vt:lpstr>EDI</vt:lpstr>
      <vt:lpstr>EDI</vt:lpstr>
      <vt:lpstr>EDI</vt:lpstr>
      <vt:lpstr>EDI</vt:lpstr>
      <vt:lpstr>EDI</vt:lpstr>
      <vt:lpstr> SOFTWARE INFRASTRUCTURE FOR  E-COALITIONS AND PROCESSES         </vt:lpstr>
      <vt:lpstr>Software Infrastructure  For  E-Coalitions  And Processes</vt:lpstr>
      <vt:lpstr>Software Infrastructure  For  E-Coalitions  And Processes</vt:lpstr>
      <vt:lpstr> E-SUPLY CHAIN SYSTEM AT VALVEX IMPLEMENTATION AND INTEGRATION OF E-SCM SYSTEM AT VALVEX         </vt:lpstr>
      <vt:lpstr>ERP system at Valvex</vt:lpstr>
      <vt:lpstr>ERP system at Valvex</vt:lpstr>
      <vt:lpstr>The e-SCM system at Valvex</vt:lpstr>
      <vt:lpstr>Valvex</vt:lpstr>
      <vt:lpstr> ISSUES AND CHALLENGES        </vt:lpstr>
      <vt:lpstr>System  interface Design</vt:lpstr>
      <vt:lpstr>Change in Business Processes</vt:lpstr>
      <vt:lpstr>Initial Data Loading</vt:lpstr>
      <vt:lpstr>Initial Data Loading</vt:lpstr>
      <vt:lpstr>Handheld Devices and Barcode Printers </vt:lpstr>
      <vt:lpstr>Challenges </vt:lpstr>
      <vt:lpstr>Network</vt:lpstr>
      <vt:lpstr>Network</vt:lpstr>
      <vt:lpstr>Seleksi model untuk perangkat handheld</vt:lpstr>
      <vt:lpstr>Koordinasi antara anggota tim dari tiga organisasi</vt:lpstr>
      <vt:lpstr>Koordinasi antara anggota tim dari tiga organisasi</vt:lpstr>
      <vt:lpstr>Koordinasi antara anggota tim dari tiga organisasi</vt:lpstr>
      <vt:lpstr>Workflow in the demand pull/e-Kanban subroutine</vt:lpstr>
      <vt:lpstr>Kesimpulan</vt:lpstr>
      <vt:lpstr>Kesimpulan</vt:lpstr>
      <vt:lpstr>Kesimpulan</vt:lpstr>
      <vt:lpstr>DAFTAR PUSTAKA/SUMBER</vt:lpstr>
      <vt:lpstr>PowerPoint Presentation</vt:lpstr>
    </vt:vector>
  </TitlesOfParts>
  <Company>BINA NUSANTARA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BINUS</dc:creator>
  <cp:lastModifiedBy>Moh. Mujib Khoiri</cp:lastModifiedBy>
  <cp:revision>170</cp:revision>
  <dcterms:created xsi:type="dcterms:W3CDTF">2014-10-15T04:35:38Z</dcterms:created>
  <dcterms:modified xsi:type="dcterms:W3CDTF">2017-08-28T03:58:11Z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331932</vt:lpwstr>
  </property>
  <property fmtid="{D5CDD505-2E9C-101B-9397-08002B2CF9AE}" name="NXPowerLiteSettings" pid="3">
    <vt:lpwstr>C7000400038000</vt:lpwstr>
  </property>
  <property fmtid="{D5CDD505-2E9C-101B-9397-08002B2CF9AE}" name="NXPowerLiteVersion" pid="4">
    <vt:lpwstr>S9.0.3</vt:lpwstr>
  </property>
</Properties>
</file>