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CE40C-1BBF-41A7-A46E-4B0FC0318B64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7B5E1-4D35-41A6-A4DC-8A8FB1A5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D721-1CBA-4991-9F55-31947B396E8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32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5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3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96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1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32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01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5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4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3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6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88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2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3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ED4233-06CD-4259-9376-393BA78CC56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947424-AD53-41B0-B0F2-6FE64F4BE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3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GANGGUAN REPRODUKSI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160590"/>
            <a:ext cx="7202761" cy="42207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new DNA, which has been formed by the integration of the viral DNA into the CD4+ cell, causes the </a:t>
            </a:r>
            <a:r>
              <a:rPr lang="en-US" sz="2400" b="1" dirty="0"/>
              <a:t>production of messenger DNA that initiates the synthesis of HIV proteins</a:t>
            </a:r>
          </a:p>
          <a:p>
            <a:r>
              <a:rPr lang="en-US" sz="2400" dirty="0"/>
              <a:t>The HIV virus may then enter into latency or </a:t>
            </a:r>
            <a:r>
              <a:rPr lang="en-US" sz="2400" b="1" dirty="0"/>
              <a:t>enter into productive cycle</a:t>
            </a:r>
          </a:p>
          <a:p>
            <a:r>
              <a:rPr lang="en-US" sz="2400" i="1" dirty="0"/>
              <a:t>In productive cycle, the </a:t>
            </a:r>
            <a:r>
              <a:rPr lang="en-US" sz="2400" b="1" i="1" dirty="0"/>
              <a:t>pro-virus DNA is then transcribed into mRNA by host RNA polymerase and finally translated to viral proteins</a:t>
            </a:r>
            <a:r>
              <a:rPr lang="en-US" sz="2400" i="1" dirty="0"/>
              <a:t>. These viral proteins are </a:t>
            </a:r>
            <a:r>
              <a:rPr lang="en-US" sz="2400" b="1" i="1" dirty="0"/>
              <a:t>processed</a:t>
            </a:r>
            <a:r>
              <a:rPr lang="en-US" sz="2400" i="1" dirty="0"/>
              <a:t> to </a:t>
            </a:r>
            <a:r>
              <a:rPr lang="en-US" sz="2400" b="1" i="1" dirty="0"/>
              <a:t>form </a:t>
            </a:r>
            <a:r>
              <a:rPr lang="en-US" sz="2400" b="1" i="1" dirty="0" err="1"/>
              <a:t>virion</a:t>
            </a:r>
            <a:r>
              <a:rPr lang="en-US" sz="2400" b="1" i="1" dirty="0"/>
              <a:t> components </a:t>
            </a:r>
            <a:r>
              <a:rPr lang="en-US" sz="2400" i="1" dirty="0"/>
              <a:t>which are then </a:t>
            </a:r>
            <a:r>
              <a:rPr lang="en-US" sz="2400" b="1" i="1" dirty="0"/>
              <a:t>assembled </a:t>
            </a:r>
            <a:r>
              <a:rPr lang="en-US" sz="2400" i="1" dirty="0"/>
              <a:t>(</a:t>
            </a:r>
            <a:r>
              <a:rPr lang="en-US" sz="2400" i="1" dirty="0" err="1"/>
              <a:t>pembentukan</a:t>
            </a:r>
            <a:r>
              <a:rPr lang="en-US" sz="2400" i="1" dirty="0"/>
              <a:t> </a:t>
            </a:r>
            <a:r>
              <a:rPr lang="en-US" sz="2400" i="1" dirty="0" err="1"/>
              <a:t>rantai</a:t>
            </a:r>
            <a:r>
              <a:rPr lang="en-US" sz="2400" i="1" dirty="0"/>
              <a:t> protein virus).</a:t>
            </a:r>
            <a:endParaRPr lang="en-US" sz="2400" dirty="0"/>
          </a:p>
          <a:p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863752" y="476672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/>
              <a:t>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160590"/>
            <a:ext cx="7418785" cy="4364754"/>
          </a:xfrm>
        </p:spPr>
        <p:txBody>
          <a:bodyPr>
            <a:normAutofit/>
          </a:bodyPr>
          <a:lstStyle/>
          <a:p>
            <a:r>
              <a:rPr lang="en-US" sz="2400" dirty="0"/>
              <a:t>The HIV proteins and viral RNA, all the components needed to make a new virus, </a:t>
            </a:r>
            <a:r>
              <a:rPr lang="en-US" sz="2400" b="1" dirty="0"/>
              <a:t>gather </a:t>
            </a:r>
            <a:r>
              <a:rPr lang="en-US" sz="2400" dirty="0"/>
              <a:t>at the CD4+ cell membrane to form new viruses. </a:t>
            </a:r>
          </a:p>
          <a:p>
            <a:r>
              <a:rPr lang="en-US" sz="2400" dirty="0"/>
              <a:t>These new viruses push through the different parts of the cell wall by </a:t>
            </a:r>
            <a:r>
              <a:rPr lang="en-US" sz="2400" b="1" dirty="0"/>
              <a:t>budding</a:t>
            </a:r>
            <a:r>
              <a:rPr lang="en-US" sz="2400" dirty="0"/>
              <a:t>. </a:t>
            </a:r>
          </a:p>
          <a:p>
            <a:r>
              <a:rPr lang="en-US" sz="2400" dirty="0"/>
              <a:t>Many viruses can push through the wall of one CD4+ cell. These new viruses leave the CD4+ cell and contain all the components necessary to infect other CD4+ cells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58149" y="622422"/>
            <a:ext cx="44644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dirty="0"/>
              <a:t>Budding (virus </a:t>
            </a:r>
            <a:r>
              <a:rPr lang="en-ID" sz="3200" dirty="0" err="1"/>
              <a:t>immatur</a:t>
            </a:r>
            <a:r>
              <a:rPr lang="en-ID" sz="32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5060" y="619061"/>
            <a:ext cx="9601196" cy="1303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160591"/>
            <a:ext cx="7130753" cy="3860698"/>
          </a:xfrm>
        </p:spPr>
        <p:txBody>
          <a:bodyPr>
            <a:normAutofit/>
          </a:bodyPr>
          <a:lstStyle/>
          <a:p>
            <a:r>
              <a:rPr lang="en-US" sz="2400" dirty="0"/>
              <a:t>The new virus has all the components necessary to infect other CD4+ cells but cannot do so until it has matured. </a:t>
            </a:r>
          </a:p>
          <a:p>
            <a:r>
              <a:rPr lang="en-US" sz="2400" dirty="0"/>
              <a:t>During this </a:t>
            </a:r>
            <a:r>
              <a:rPr lang="en-US" sz="2400" b="1" dirty="0"/>
              <a:t>process</a:t>
            </a:r>
            <a:r>
              <a:rPr lang="en-US" sz="2400" dirty="0"/>
              <a:t>, the </a:t>
            </a:r>
            <a:r>
              <a:rPr lang="en-US" sz="2400" b="1" dirty="0"/>
              <a:t>HIV protease enzyme cuts the long HIV proteins of the virus into smaller functional units that then reassemble to form a mature virus</a:t>
            </a:r>
            <a:r>
              <a:rPr lang="en-US" sz="2400" dirty="0"/>
              <a:t>. </a:t>
            </a:r>
          </a:p>
          <a:p>
            <a:r>
              <a:rPr lang="en-US" sz="2400" dirty="0"/>
              <a:t>The virus is now ready to infect other cells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4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764704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Stadium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Perkembangan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Penyakit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HIV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1844824"/>
            <a:ext cx="8178112" cy="440357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Stadium 1 (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Infeksi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Primer)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HIV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masuk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dalam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tubuh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dan “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bersembunyi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”,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tidak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bergejala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it-IT" dirty="0"/>
              <a:t> </a:t>
            </a:r>
            <a:r>
              <a:rPr lang="it-IT" dirty="0">
                <a:latin typeface="Garamond" panose="02020404030301010803" pitchFamily="18" charset="0"/>
              </a:rPr>
              <a:t>atau mempunyai limfadenopati persisten generalisata, bertahan &gt; 6 bulan dan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tubuh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mungkin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tetap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sehat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Stadium 2 (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Laten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Klinik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</a:t>
            </a:r>
            <a:r>
              <a:rPr lang="en-US" dirty="0">
                <a:latin typeface="Garamond" panose="02020404030301010803" pitchFamily="18" charset="0"/>
              </a:rPr>
              <a:t>Stadium </a:t>
            </a:r>
            <a:r>
              <a:rPr lang="en-US" dirty="0" err="1">
                <a:latin typeface="Garamond" panose="02020404030301010803" pitchFamily="18" charset="0"/>
              </a:rPr>
              <a:t>awal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infeksi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namun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menunjukan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gejala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klinis</a:t>
            </a:r>
            <a:r>
              <a:rPr lang="en-US" dirty="0">
                <a:latin typeface="Garamond" panose="02020404030301010803" pitchFamily="18" charset="0"/>
              </a:rPr>
              <a:t>.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latin typeface="Garamond" panose="02020404030301010803" pitchFamily="18" charset="0"/>
              </a:rPr>
              <a:t>	ex : BB </a:t>
            </a:r>
            <a:r>
              <a:rPr lang="en-US" dirty="0" err="1">
                <a:latin typeface="Garamond" panose="02020404030301010803" pitchFamily="18" charset="0"/>
              </a:rPr>
              <a:t>turun</a:t>
            </a:r>
            <a:r>
              <a:rPr lang="en-US" dirty="0">
                <a:latin typeface="Garamond" panose="02020404030301010803" pitchFamily="18" charset="0"/>
              </a:rPr>
              <a:t> &lt;10% </a:t>
            </a:r>
            <a:r>
              <a:rPr lang="en-US" dirty="0" err="1">
                <a:latin typeface="Garamond" panose="02020404030301010803" pitchFamily="18" charset="0"/>
              </a:rPr>
              <a:t>dan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gejala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saluran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napas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atas</a:t>
            </a:r>
            <a:r>
              <a:rPr lang="en-US" dirty="0">
                <a:latin typeface="Garamond" panose="02020404030301010803" pitchFamily="18" charset="0"/>
              </a:rPr>
              <a:t> yang </a:t>
            </a:r>
            <a:r>
              <a:rPr lang="en-US" dirty="0" err="1">
                <a:latin typeface="Garamond" panose="02020404030301010803" pitchFamily="18" charset="0"/>
              </a:rPr>
              <a:t>berulang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serta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penyakit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kulit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termasuk</a:t>
            </a:r>
            <a:r>
              <a:rPr lang="en-US" dirty="0">
                <a:latin typeface="Garamond" panose="02020404030301010803" pitchFamily="18" charset="0"/>
              </a:rPr>
              <a:t> flare </a:t>
            </a:r>
            <a:r>
              <a:rPr lang="en-US" dirty="0" err="1">
                <a:latin typeface="Garamond" panose="02020404030301010803" pitchFamily="18" charset="0"/>
              </a:rPr>
              <a:t>dari</a:t>
            </a:r>
            <a:r>
              <a:rPr lang="en-US" dirty="0">
                <a:latin typeface="Garamond" panose="02020404030301010803" pitchFamily="18" charset="0"/>
              </a:rPr>
              <a:t> herpes zoster, </a:t>
            </a:r>
            <a:r>
              <a:rPr lang="en-US" dirty="0" err="1">
                <a:latin typeface="Garamond" panose="02020404030301010803" pitchFamily="18" charset="0"/>
              </a:rPr>
              <a:t>cheilitis</a:t>
            </a:r>
            <a:r>
              <a:rPr lang="en-US" dirty="0">
                <a:latin typeface="Garamond" panose="02020404030301010803" pitchFamily="18" charset="0"/>
              </a:rPr>
              <a:t> angular, </a:t>
            </a:r>
            <a:r>
              <a:rPr lang="en-US" dirty="0" err="1">
                <a:latin typeface="Garamond" panose="02020404030301010803" pitchFamily="18" charset="0"/>
              </a:rPr>
              <a:t>ulkus</a:t>
            </a:r>
            <a:r>
              <a:rPr lang="en-US" dirty="0">
                <a:latin typeface="Garamond" panose="02020404030301010803" pitchFamily="18" charset="0"/>
              </a:rPr>
              <a:t> oral </a:t>
            </a:r>
            <a:r>
              <a:rPr lang="en-US" dirty="0" err="1">
                <a:latin typeface="Garamond" panose="02020404030301010803" pitchFamily="18" charset="0"/>
              </a:rPr>
              <a:t>berulang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erupsi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papular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pruritik</a:t>
            </a:r>
            <a:r>
              <a:rPr lang="en-US" dirty="0">
                <a:latin typeface="Garamond" panose="02020404030301010803" pitchFamily="18" charset="0"/>
              </a:rPr>
              <a:t>, dermatitis </a:t>
            </a:r>
            <a:r>
              <a:rPr lang="en-US" dirty="0" err="1">
                <a:latin typeface="Garamond" panose="02020404030301010803" pitchFamily="18" charset="0"/>
              </a:rPr>
              <a:t>seboroik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dan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infeksi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jamur</a:t>
            </a:r>
            <a:r>
              <a:rPr lang="en-US" dirty="0">
                <a:latin typeface="Garamond" panose="02020404030301010803" pitchFamily="18" charset="0"/>
              </a:rPr>
              <a:t> di kuku</a:t>
            </a:r>
            <a:r>
              <a:rPr lang="en-US" dirty="0"/>
              <a:t>.</a:t>
            </a:r>
          </a:p>
          <a:p>
            <a:pPr indent="14288">
              <a:spcBef>
                <a:spcPct val="50000"/>
              </a:spcBef>
              <a:buNone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Tes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darah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spesifik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dapat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menunjukkan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bahwa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seseorang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mempunyai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antibodi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terhadap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virus.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Tubuh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masih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sehat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(10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tahun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atau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lebih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548680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Stadium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Perkembangan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Penyakit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HIV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584648"/>
            <a:ext cx="7890080" cy="526767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Stadium 3 (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Gejala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Konstitusional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Gejala-gejala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dini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mulai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timbul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berupa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penurunan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berat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badan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hebat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demam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lama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berkeringat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hebat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pada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malam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hari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ruam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kulit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diare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terus-menerus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Stadium 4 (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Infeksi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Oportunistik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Timbul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berbagai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penyakit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berbahaya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pada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stadium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ini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orang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dikatakan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menderita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AIDS.    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50AB3-5246-4FBD-A7C2-A28FD475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1" y="3247067"/>
            <a:ext cx="6347713" cy="686371"/>
          </a:xfrm>
        </p:spPr>
        <p:txBody>
          <a:bodyPr>
            <a:normAutofit fontScale="90000"/>
          </a:bodyPr>
          <a:lstStyle/>
          <a:p>
            <a:r>
              <a:rPr lang="en-ID" b="1" dirty="0" smtClean="0"/>
              <a:t>Stadium </a:t>
            </a:r>
            <a:r>
              <a:rPr lang="en-ID" b="1" dirty="0" err="1" smtClean="0"/>
              <a:t>Klinis</a:t>
            </a:r>
            <a:r>
              <a:rPr lang="en-ID" b="1" dirty="0" smtClean="0"/>
              <a:t> HIV</a:t>
            </a:r>
            <a:endParaRPr lang="en-ID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718" y="1731694"/>
            <a:ext cx="5342121" cy="4472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31713" cy="1794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794" y="-55088"/>
            <a:ext cx="237172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122" y="-32010"/>
            <a:ext cx="2539115" cy="1781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972" y="11587"/>
            <a:ext cx="2343150" cy="1771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79859"/>
            <a:ext cx="2000250" cy="1924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933" y="4356059"/>
            <a:ext cx="2200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348328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Sekian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7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986" y="247847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smtClean="0"/>
              <a:t>HIV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82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779" y="502695"/>
            <a:ext cx="8496944" cy="62484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HIV :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Pendahuluan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HIV (</a:t>
            </a:r>
            <a:r>
              <a:rPr lang="en-US" sz="3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Human </a:t>
            </a:r>
            <a:r>
              <a:rPr lang="en-US" sz="3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Imunodefisiensi</a:t>
            </a:r>
            <a:r>
              <a:rPr lang="en-US" sz="3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Virus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)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adalah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retrovirus RNA yang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menginfeksi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limfosit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CD4+,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makrofag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, dan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sel-sel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dendritik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Infeksi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yang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menyerang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sel-sel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sistem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kekebalan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tubuh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dan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sejumlah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besar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abnormalitas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imunologik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(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baik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aktivasi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imun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dan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anose="020B0503020102020204" pitchFamily="34" charset="0"/>
              </a:rPr>
              <a:t>imunosupresi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). </a:t>
            </a:r>
          </a:p>
          <a:p>
            <a:pPr>
              <a:spcBef>
                <a:spcPct val="50000"/>
              </a:spcBef>
            </a:pPr>
            <a:r>
              <a:rPr lang="en-US" sz="3000" dirty="0" err="1"/>
              <a:t>Sel-sel</a:t>
            </a:r>
            <a:r>
              <a:rPr lang="en-US" sz="3000" dirty="0"/>
              <a:t> </a:t>
            </a:r>
            <a:r>
              <a:rPr lang="en-US" sz="3000" dirty="0" err="1"/>
              <a:t>tersebut</a:t>
            </a:r>
            <a:r>
              <a:rPr lang="en-US" sz="3000" dirty="0"/>
              <a:t> </a:t>
            </a:r>
            <a:r>
              <a:rPr lang="en-US" sz="3000" dirty="0" err="1"/>
              <a:t>terdapat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permukaan</a:t>
            </a:r>
            <a:r>
              <a:rPr lang="en-US" sz="3000" dirty="0"/>
              <a:t> </a:t>
            </a:r>
            <a:r>
              <a:rPr lang="en-US" sz="3000" dirty="0" err="1"/>
              <a:t>lapisan</a:t>
            </a:r>
            <a:r>
              <a:rPr lang="en-US" sz="3000" dirty="0"/>
              <a:t> </a:t>
            </a:r>
            <a:r>
              <a:rPr lang="en-US" sz="3000" dirty="0" err="1"/>
              <a:t>kulit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(</a:t>
            </a:r>
            <a:r>
              <a:rPr lang="en-US" sz="3000" dirty="0" err="1"/>
              <a:t>mukosa</a:t>
            </a:r>
            <a:r>
              <a:rPr lang="en-US" sz="3000" dirty="0"/>
              <a:t>) </a:t>
            </a:r>
            <a:r>
              <a:rPr lang="en-US" sz="3000" b="1" dirty="0"/>
              <a:t>penis, vagina, </a:t>
            </a:r>
            <a:r>
              <a:rPr lang="en-US" sz="3000" b="1" dirty="0" err="1"/>
              <a:t>dan</a:t>
            </a:r>
            <a:r>
              <a:rPr lang="en-US" sz="3000" b="1" dirty="0"/>
              <a:t> oral </a:t>
            </a:r>
            <a:r>
              <a:rPr lang="en-US" sz="3000" dirty="0"/>
              <a:t>yang </a:t>
            </a:r>
            <a:r>
              <a:rPr lang="en-US" sz="3000" dirty="0" err="1"/>
              <a:t>biasanya</a:t>
            </a:r>
            <a:r>
              <a:rPr lang="en-US" sz="3000" dirty="0"/>
              <a:t> </a:t>
            </a:r>
            <a:r>
              <a:rPr lang="en-US" sz="3000" dirty="0" err="1"/>
              <a:t>menjadi</a:t>
            </a:r>
            <a:r>
              <a:rPr lang="en-US" sz="3000" dirty="0"/>
              <a:t> </a:t>
            </a:r>
            <a:r>
              <a:rPr lang="en-US" sz="3000" dirty="0" err="1"/>
              <a:t>tempat</a:t>
            </a:r>
            <a:r>
              <a:rPr lang="en-US" sz="3000" dirty="0"/>
              <a:t> </a:t>
            </a:r>
            <a:r>
              <a:rPr lang="en-US" sz="3000" dirty="0" err="1"/>
              <a:t>awal</a:t>
            </a:r>
            <a:r>
              <a:rPr lang="en-US" sz="3000" dirty="0"/>
              <a:t> </a:t>
            </a:r>
            <a:r>
              <a:rPr lang="en-US" sz="3000" dirty="0" err="1"/>
              <a:t>infeksi</a:t>
            </a:r>
            <a:r>
              <a:rPr lang="en-US" sz="3000" dirty="0"/>
              <a:t> HIV.</a:t>
            </a:r>
          </a:p>
          <a:p>
            <a:pPr>
              <a:spcBef>
                <a:spcPct val="50000"/>
              </a:spcBef>
            </a:pPr>
            <a:r>
              <a:rPr lang="en-US" sz="3000" dirty="0"/>
              <a:t> </a:t>
            </a:r>
            <a:r>
              <a:rPr lang="en-US" sz="3000" dirty="0" err="1"/>
              <a:t>Selain</a:t>
            </a:r>
            <a:r>
              <a:rPr lang="en-US" sz="3000" dirty="0"/>
              <a:t> </a:t>
            </a:r>
            <a:r>
              <a:rPr lang="en-US" sz="3000" dirty="0" err="1"/>
              <a:t>itu</a:t>
            </a:r>
            <a:r>
              <a:rPr lang="en-US" sz="3000" dirty="0"/>
              <a:t>, HIV juga </a:t>
            </a:r>
            <a:r>
              <a:rPr lang="en-US" sz="3000" dirty="0" err="1"/>
              <a:t>dapat</a:t>
            </a:r>
            <a:r>
              <a:rPr lang="en-US" sz="3000" dirty="0"/>
              <a:t> </a:t>
            </a:r>
            <a:r>
              <a:rPr lang="en-US" sz="3000" dirty="0" err="1"/>
              <a:t>langsung</a:t>
            </a:r>
            <a:r>
              <a:rPr lang="en-US" sz="3000" dirty="0"/>
              <a:t> </a:t>
            </a:r>
            <a:r>
              <a:rPr lang="en-US" sz="3000" dirty="0" err="1"/>
              <a:t>masuk</a:t>
            </a:r>
            <a:r>
              <a:rPr lang="en-US" sz="3000" dirty="0"/>
              <a:t> </a:t>
            </a:r>
            <a:r>
              <a:rPr lang="en-US" sz="3000" dirty="0" err="1"/>
              <a:t>ke</a:t>
            </a:r>
            <a:r>
              <a:rPr lang="en-US" sz="3000" dirty="0"/>
              <a:t> </a:t>
            </a:r>
            <a:r>
              <a:rPr lang="en-US" sz="3000" dirty="0" err="1"/>
              <a:t>aliran</a:t>
            </a:r>
            <a:r>
              <a:rPr lang="en-US" sz="3000" dirty="0"/>
              <a:t> </a:t>
            </a:r>
            <a:r>
              <a:rPr lang="en-US" sz="3000" dirty="0" err="1"/>
              <a:t>darah</a:t>
            </a:r>
            <a:r>
              <a:rPr lang="en-US" sz="3000" dirty="0"/>
              <a:t> dan </a:t>
            </a:r>
            <a:r>
              <a:rPr lang="en-US" sz="3000" dirty="0" err="1"/>
              <a:t>masuk</a:t>
            </a:r>
            <a:r>
              <a:rPr lang="en-US" sz="3000" dirty="0"/>
              <a:t> </a:t>
            </a:r>
            <a:r>
              <a:rPr lang="en-US" sz="3000" dirty="0" err="1"/>
              <a:t>serta</a:t>
            </a:r>
            <a:r>
              <a:rPr lang="en-US" sz="3000" dirty="0"/>
              <a:t> </a:t>
            </a:r>
            <a:r>
              <a:rPr lang="en-US" sz="3000" dirty="0" err="1"/>
              <a:t>bereplikasi</a:t>
            </a:r>
            <a:r>
              <a:rPr lang="en-US" sz="3000" dirty="0"/>
              <a:t> di </a:t>
            </a:r>
            <a:r>
              <a:rPr lang="en-US" sz="3000" dirty="0" err="1"/>
              <a:t>nodus</a:t>
            </a:r>
            <a:r>
              <a:rPr lang="en-US" sz="3000" dirty="0"/>
              <a:t> </a:t>
            </a:r>
            <a:r>
              <a:rPr lang="en-US" sz="3000" dirty="0" err="1"/>
              <a:t>limpa</a:t>
            </a:r>
            <a:r>
              <a:rPr lang="en-US" sz="2600" dirty="0"/>
              <a:t>.</a:t>
            </a:r>
            <a:br>
              <a:rPr lang="en-US" sz="2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5454"/>
            <a:ext cx="6347713" cy="816099"/>
          </a:xfrm>
        </p:spPr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pic>
        <p:nvPicPr>
          <p:cNvPr id="4" name="Picture 2" descr="HIV atau AIDS | Ikatan Alumni PMR Ge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696"/>
            <a:ext cx="4283967" cy="4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69333" y="-22880"/>
            <a:ext cx="48600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RNA </a:t>
            </a:r>
            <a:r>
              <a:rPr lang="en-US" dirty="0" err="1"/>
              <a:t>adalah</a:t>
            </a:r>
            <a:r>
              <a:rPr lang="en-US" dirty="0"/>
              <a:t> material </a:t>
            </a:r>
            <a:r>
              <a:rPr lang="en-US" dirty="0" err="1"/>
              <a:t>genetik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virus HIV.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Reverse transcriptase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RNA </a:t>
            </a:r>
            <a:r>
              <a:rPr lang="en-US" dirty="0" err="1"/>
              <a:t>membentuk</a:t>
            </a:r>
            <a:r>
              <a:rPr lang="en-US" dirty="0"/>
              <a:t> DNA.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Kapsid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protein </a:t>
            </a:r>
            <a:r>
              <a:rPr lang="en-US" dirty="0" err="1"/>
              <a:t>pembungkus</a:t>
            </a:r>
            <a:r>
              <a:rPr lang="en-US" dirty="0"/>
              <a:t> material </a:t>
            </a:r>
            <a:r>
              <a:rPr lang="en-US" dirty="0" err="1"/>
              <a:t>genetik</a:t>
            </a:r>
            <a:r>
              <a:rPr lang="en-US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protein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kapsid</a:t>
            </a:r>
            <a:r>
              <a:rPr lang="en-US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Membran</a:t>
            </a:r>
            <a:r>
              <a:rPr lang="en-US" dirty="0"/>
              <a:t> Lipid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selubung</a:t>
            </a:r>
            <a:r>
              <a:rPr lang="en-US" dirty="0"/>
              <a:t> virus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Glikoprotein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virus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menempel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inang</a:t>
            </a:r>
            <a:r>
              <a:rPr lang="en-US" dirty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Gen virus HIV 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Gag, Pol, </a:t>
            </a:r>
            <a:r>
              <a:rPr lang="en-US" dirty="0" err="1"/>
              <a:t>Env</a:t>
            </a:r>
            <a:r>
              <a:rPr lang="en-US" dirty="0"/>
              <a:t>         Gen regulator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Tat, Rev         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gen2 HIV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Gen </a:t>
            </a:r>
            <a:r>
              <a:rPr lang="en-US" dirty="0" err="1"/>
              <a:t>aksesoris</a:t>
            </a:r>
            <a:r>
              <a:rPr lang="en-US" dirty="0"/>
              <a:t> (</a:t>
            </a:r>
            <a:r>
              <a:rPr lang="en-US" dirty="0" err="1"/>
              <a:t>Vpu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HIV-1, </a:t>
            </a:r>
            <a:r>
              <a:rPr lang="en-US" dirty="0" err="1"/>
              <a:t>Vpx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HIV-2; </a:t>
            </a:r>
            <a:r>
              <a:rPr lang="en-US" dirty="0" err="1"/>
              <a:t>Vpr</a:t>
            </a:r>
            <a:r>
              <a:rPr lang="en-US" dirty="0"/>
              <a:t>, </a:t>
            </a:r>
            <a:r>
              <a:rPr lang="en-US" dirty="0" err="1"/>
              <a:t>Vif</a:t>
            </a:r>
            <a:r>
              <a:rPr lang="en-US" dirty="0"/>
              <a:t>, </a:t>
            </a:r>
            <a:r>
              <a:rPr lang="en-US" dirty="0" err="1"/>
              <a:t>Nef</a:t>
            </a:r>
            <a:r>
              <a:rPr lang="en-US" dirty="0"/>
              <a:t>)</a:t>
            </a:r>
          </a:p>
          <a:p>
            <a:pPr fontAlgn="base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2279" y="5167216"/>
            <a:ext cx="4277643" cy="1648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Struktur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Virus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HiV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: </a:t>
            </a:r>
          </a:p>
          <a:p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Glikoprotein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, membrane lipid, matrix,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kapsid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, RNA,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Enzim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Transcriptase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08168" y="465313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04112" y="501317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4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HIV life cycle includes six phases: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6948" indent="-342900"/>
            <a:r>
              <a:rPr lang="en-US" dirty="0"/>
              <a:t>binding and entry</a:t>
            </a:r>
          </a:p>
          <a:p>
            <a:pPr marL="976948" indent="-342900"/>
            <a:r>
              <a:rPr lang="en-US" dirty="0"/>
              <a:t>reverse transcription</a:t>
            </a:r>
          </a:p>
          <a:p>
            <a:pPr marL="976948" indent="-342900"/>
            <a:r>
              <a:rPr lang="en-US" dirty="0"/>
              <a:t>integration, </a:t>
            </a:r>
          </a:p>
          <a:p>
            <a:pPr marL="976948" indent="-342900"/>
            <a:r>
              <a:rPr lang="en-US" dirty="0"/>
              <a:t>replication, </a:t>
            </a:r>
          </a:p>
          <a:p>
            <a:pPr marL="976948" indent="-342900"/>
            <a:r>
              <a:rPr lang="en-US" dirty="0"/>
              <a:t>budding, and </a:t>
            </a:r>
          </a:p>
          <a:p>
            <a:pPr marL="976948" indent="-342900"/>
            <a:r>
              <a:rPr lang="en-US" dirty="0"/>
              <a:t>maturation </a:t>
            </a:r>
          </a:p>
        </p:txBody>
      </p:sp>
    </p:spTree>
    <p:extLst>
      <p:ext uri="{BB962C8B-B14F-4D97-AF65-F5344CB8AC3E}">
        <p14:creationId xmlns:p14="http://schemas.microsoft.com/office/powerpoint/2010/main" val="10811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555094"/>
            <a:ext cx="8352928" cy="497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639616" y="242088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19536" y="2132856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/>
              <a:t>gp120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855640" y="1988840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07568" y="1628800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gp41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36E9DA-ADB1-4851-B11A-03A5733830AC}"/>
              </a:ext>
            </a:extLst>
          </p:cNvPr>
          <p:cNvSpPr/>
          <p:nvPr/>
        </p:nvSpPr>
        <p:spPr>
          <a:xfrm>
            <a:off x="1703512" y="5661248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Binding &amp; entry</a:t>
            </a:r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A05926-BF2E-44FA-8B04-F48F722A0DA3}"/>
              </a:ext>
            </a:extLst>
          </p:cNvPr>
          <p:cNvSpPr/>
          <p:nvPr/>
        </p:nvSpPr>
        <p:spPr>
          <a:xfrm>
            <a:off x="3935760" y="5672135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Reverse transcription</a:t>
            </a:r>
            <a:endParaRPr lang="en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7A1E570-F169-4A8D-BA0E-C7E189F6814C}"/>
              </a:ext>
            </a:extLst>
          </p:cNvPr>
          <p:cNvSpPr/>
          <p:nvPr/>
        </p:nvSpPr>
        <p:spPr>
          <a:xfrm>
            <a:off x="5695431" y="5661248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integrasi</a:t>
            </a:r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CE40324-0B6B-4DF4-94EA-3849EB36A53B}"/>
              </a:ext>
            </a:extLst>
          </p:cNvPr>
          <p:cNvSpPr/>
          <p:nvPr/>
        </p:nvSpPr>
        <p:spPr>
          <a:xfrm>
            <a:off x="7519938" y="5851306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replication</a:t>
            </a:r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FEB5CC-D029-41C2-9AAF-4AE73BD8CAA1}"/>
              </a:ext>
            </a:extLst>
          </p:cNvPr>
          <p:cNvSpPr/>
          <p:nvPr/>
        </p:nvSpPr>
        <p:spPr>
          <a:xfrm>
            <a:off x="9408368" y="3470349"/>
            <a:ext cx="12596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budding</a:t>
            </a:r>
            <a:endParaRPr lang="en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93AE360-4723-4C69-A8C2-C978ACA5E8DC}"/>
              </a:ext>
            </a:extLst>
          </p:cNvPr>
          <p:cNvSpPr/>
          <p:nvPr/>
        </p:nvSpPr>
        <p:spPr>
          <a:xfrm>
            <a:off x="6384032" y="980728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maturasi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732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 animBg="1"/>
      <p:bldP spid="7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91544" y="404664"/>
            <a:ext cx="53285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/>
              <a:t>Binding and entry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/>
              <a:t>HIV uses CD4 molecule as a receptor</a:t>
            </a:r>
            <a:r>
              <a:rPr lang="en-US" i="1" dirty="0"/>
              <a:t> which is present in CD4+ cells such as </a:t>
            </a:r>
            <a:r>
              <a:rPr lang="en-US" b="1" i="1" dirty="0"/>
              <a:t>T-lymphocytes, macrophages, monocytes, dendritic cells other and Antigen presenting cells.</a:t>
            </a:r>
          </a:p>
          <a:p>
            <a:r>
              <a:rPr lang="en-US" i="1" dirty="0"/>
              <a:t>A second co-receptor in addition to CD4 molecule is required for HIV to gain entry into host cell. </a:t>
            </a:r>
            <a:r>
              <a:rPr lang="en-US" b="1" i="1" dirty="0"/>
              <a:t>CCR5 for macrophage tropic HIV </a:t>
            </a:r>
            <a:r>
              <a:rPr lang="en-US" i="1" dirty="0"/>
              <a:t>and </a:t>
            </a:r>
            <a:r>
              <a:rPr lang="en-US" b="1" i="1" dirty="0"/>
              <a:t>CXCR4 for T-lymphocyte tropic HIV</a:t>
            </a:r>
            <a:r>
              <a:rPr lang="en-US" i="1" dirty="0"/>
              <a:t>.</a:t>
            </a:r>
          </a:p>
          <a:p>
            <a:r>
              <a:rPr lang="en-US" b="1" i="1" dirty="0"/>
              <a:t>HIV first binds to CD4 molecule</a:t>
            </a:r>
            <a:r>
              <a:rPr lang="en-US" i="1" dirty="0"/>
              <a:t> mediated by surface glycoprotein </a:t>
            </a:r>
            <a:r>
              <a:rPr lang="en-US" b="1" i="1" dirty="0"/>
              <a:t>gp120</a:t>
            </a:r>
            <a:r>
              <a:rPr lang="en-US" i="1" dirty="0"/>
              <a:t> and then to the corresponding </a:t>
            </a:r>
            <a:r>
              <a:rPr lang="en-US" b="1" i="1" dirty="0"/>
              <a:t>co-receptors CCR5 or CXCR4</a:t>
            </a:r>
            <a:r>
              <a:rPr lang="en-US" i="1" dirty="0"/>
              <a:t>. </a:t>
            </a:r>
          </a:p>
          <a:p>
            <a:pPr marL="354013" indent="0">
              <a:buNone/>
            </a:pPr>
            <a:r>
              <a:rPr lang="en-US" sz="2000" i="1" dirty="0"/>
              <a:t>This binding </a:t>
            </a:r>
            <a:r>
              <a:rPr lang="en-US" sz="2000" b="1" i="1" dirty="0"/>
              <a:t>brings conformational change </a:t>
            </a:r>
            <a:r>
              <a:rPr lang="en-US" sz="2000" i="1" dirty="0"/>
              <a:t>in viral </a:t>
            </a:r>
            <a:r>
              <a:rPr lang="en-US" sz="2000" b="1" i="1" dirty="0"/>
              <a:t>envelope inducing the binding of gp41 of virus</a:t>
            </a:r>
            <a:r>
              <a:rPr lang="en-US" sz="2000" i="1" dirty="0"/>
              <a:t> into host  cell membrane and triggering the entry of virus into host cell.</a:t>
            </a:r>
          </a:p>
          <a:p>
            <a:pPr fontAlgn="base"/>
            <a:r>
              <a:rPr lang="en-US" dirty="0"/>
              <a:t>Once the </a:t>
            </a:r>
            <a:r>
              <a:rPr lang="en-US" b="1" dirty="0"/>
              <a:t>fusion</a:t>
            </a:r>
            <a:r>
              <a:rPr lang="en-US" dirty="0"/>
              <a:t> of virus takes place with the host cell, </a:t>
            </a:r>
            <a:r>
              <a:rPr lang="en-US" b="1" dirty="0"/>
              <a:t>viral RNA is released into the cytoplasm.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160590"/>
            <a:ext cx="7058745" cy="400471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HIV RNA must be converted to DNA </a:t>
            </a:r>
            <a:r>
              <a:rPr lang="en-US" sz="2400" dirty="0"/>
              <a:t>before it can be incorporated into the DNA of the CD4+ cell </a:t>
            </a:r>
          </a:p>
          <a:p>
            <a:r>
              <a:rPr lang="en-US" sz="2400" dirty="0"/>
              <a:t>This incorporation must occur for the </a:t>
            </a:r>
            <a:r>
              <a:rPr lang="en-US" sz="2400" b="1" dirty="0"/>
              <a:t>virus to multiply</a:t>
            </a:r>
            <a:r>
              <a:rPr lang="en-US" sz="2400" dirty="0"/>
              <a:t>.</a:t>
            </a:r>
          </a:p>
          <a:p>
            <a:r>
              <a:rPr lang="en-US" sz="2400" dirty="0"/>
              <a:t>conversion of HIV RNA to DNA is known as </a:t>
            </a:r>
            <a:r>
              <a:rPr lang="en-US" sz="2400" b="1" dirty="0"/>
              <a:t>reverse transcription</a:t>
            </a:r>
            <a:r>
              <a:rPr lang="en-US" sz="2400" dirty="0"/>
              <a:t> and is mediated by the HIV </a:t>
            </a:r>
            <a:r>
              <a:rPr lang="en-US" sz="2400" b="1" dirty="0"/>
              <a:t>enzyme reverse transcriptase 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result</a:t>
            </a:r>
            <a:r>
              <a:rPr lang="en-US" sz="2400" dirty="0"/>
              <a:t> is the production of a </a:t>
            </a:r>
            <a:r>
              <a:rPr lang="en-US" sz="2400" b="1" dirty="0"/>
              <a:t>single strand of DNA</a:t>
            </a:r>
            <a:r>
              <a:rPr lang="en-US" sz="2400" dirty="0"/>
              <a:t> from the viral RNA. The single strand of this new DNA then undergoes </a:t>
            </a:r>
            <a:r>
              <a:rPr lang="en-US" sz="2400" b="1" dirty="0"/>
              <a:t>replication into double-stranded HIV DNA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51584" y="332656"/>
            <a:ext cx="44644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/>
            <a:r>
              <a:rPr lang="en-US" sz="3200" dirty="0"/>
              <a:t>Reverse transcription</a:t>
            </a:r>
          </a:p>
        </p:txBody>
      </p:sp>
    </p:spTree>
    <p:extLst>
      <p:ext uri="{BB962C8B-B14F-4D97-AF65-F5344CB8AC3E}">
        <p14:creationId xmlns:p14="http://schemas.microsoft.com/office/powerpoint/2010/main" val="7277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160590"/>
            <a:ext cx="7274769" cy="4087810"/>
          </a:xfrm>
        </p:spPr>
        <p:txBody>
          <a:bodyPr>
            <a:normAutofit/>
          </a:bodyPr>
          <a:lstStyle/>
          <a:p>
            <a:r>
              <a:rPr lang="en-US" sz="2000" dirty="0"/>
              <a:t>Once reverse transcription has occurred, the </a:t>
            </a:r>
            <a:r>
              <a:rPr lang="en-US" sz="2000" b="1" dirty="0"/>
              <a:t>viral DNA can enter the nucleus of the CD4+ cell. </a:t>
            </a:r>
          </a:p>
          <a:p>
            <a:r>
              <a:rPr lang="en-US" sz="2000" dirty="0"/>
              <a:t>The viral </a:t>
            </a:r>
            <a:r>
              <a:rPr lang="en-US" sz="2000" b="1" dirty="0"/>
              <a:t>enzyme </a:t>
            </a:r>
            <a:r>
              <a:rPr lang="en-US" sz="2000" b="1" dirty="0" err="1"/>
              <a:t>integrase</a:t>
            </a:r>
            <a:r>
              <a:rPr lang="en-US" sz="2000" dirty="0"/>
              <a:t> then inserts the viral DNA into the CD4+ cell’s DNA. </a:t>
            </a:r>
          </a:p>
          <a:p>
            <a:r>
              <a:rPr lang="en-US" sz="2000" dirty="0"/>
              <a:t>This process is </a:t>
            </a:r>
            <a:r>
              <a:rPr lang="en-US" sz="2000" b="1" dirty="0"/>
              <a:t>known as integration</a:t>
            </a:r>
            <a:r>
              <a:rPr lang="en-US" sz="2000" dirty="0"/>
              <a:t>. 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CD4+ cell </a:t>
            </a:r>
            <a:r>
              <a:rPr lang="en-US" sz="2000" dirty="0"/>
              <a:t>has now been changed into a factory </a:t>
            </a:r>
            <a:r>
              <a:rPr lang="en-US" sz="2000" b="1" dirty="0"/>
              <a:t>used to produce more HIV</a:t>
            </a:r>
            <a:r>
              <a:rPr lang="en-US" sz="2000" dirty="0"/>
              <a:t>.</a:t>
            </a:r>
          </a:p>
          <a:p>
            <a:r>
              <a:rPr lang="en-US" sz="2000" i="1" dirty="0"/>
              <a:t>This type of integrated viral DNA into host DNA is known as </a:t>
            </a:r>
            <a:r>
              <a:rPr lang="en-US" sz="2000" b="1" i="1" dirty="0"/>
              <a:t>Pro-virus</a:t>
            </a:r>
            <a:r>
              <a:rPr lang="en-US" sz="2000" i="1" dirty="0"/>
              <a:t>.</a:t>
            </a:r>
          </a:p>
          <a:p>
            <a:r>
              <a:rPr lang="en-US" sz="2000" dirty="0"/>
              <a:t>Once the viral DNA is integrated, </a:t>
            </a:r>
            <a:r>
              <a:rPr lang="en-US" sz="2000" b="1" dirty="0"/>
              <a:t>infection of HIV is permanent.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3287688" y="476672"/>
            <a:ext cx="46085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/>
              <a:t>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458</TotalTime>
  <Words>860</Words>
  <Application>Microsoft Office PowerPoint</Application>
  <PresentationFormat>Widescreen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Garamond</vt:lpstr>
      <vt:lpstr>Wingdings</vt:lpstr>
      <vt:lpstr>Organic</vt:lpstr>
      <vt:lpstr>GANGGUAN REPRODUKSI</vt:lpstr>
      <vt:lpstr>HIV</vt:lpstr>
      <vt:lpstr>PowerPoint Presentation</vt:lpstr>
      <vt:lpstr>Pendahuluan</vt:lpstr>
      <vt:lpstr>The HIV life cycle includes six phases:  </vt:lpstr>
      <vt:lpstr>Patofisiologi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Maturation</vt:lpstr>
      <vt:lpstr>Stadium Perkembangan Penyakit HIV </vt:lpstr>
      <vt:lpstr>Stadium Perkembangan Penyakit HIV </vt:lpstr>
      <vt:lpstr>Stadium Klinis HIV</vt:lpstr>
      <vt:lpstr>Sekian dan terima kasih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GANGGUAN REPRODUKSI</dc:title>
  <dc:creator>Safriani Rahman</dc:creator>
  <cp:lastModifiedBy>ASUS</cp:lastModifiedBy>
  <cp:revision>12</cp:revision>
  <dcterms:created xsi:type="dcterms:W3CDTF">2021-12-08T13:10:37Z</dcterms:created>
  <dcterms:modified xsi:type="dcterms:W3CDTF">2021-12-11T01:22:27Z</dcterms:modified>
</cp:coreProperties>
</file>